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40"/>
  </p:notesMasterIdLst>
  <p:sldIdLst>
    <p:sldId id="347" r:id="rId2"/>
    <p:sldId id="348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4" r:id="rId20"/>
    <p:sldId id="415" r:id="rId21"/>
    <p:sldId id="416" r:id="rId22"/>
    <p:sldId id="417" r:id="rId23"/>
    <p:sldId id="418" r:id="rId24"/>
    <p:sldId id="440" r:id="rId25"/>
    <p:sldId id="436" r:id="rId26"/>
    <p:sldId id="437" r:id="rId27"/>
    <p:sldId id="438" r:id="rId28"/>
    <p:sldId id="439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3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7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2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55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7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7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3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47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69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02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0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ENPM 691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502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10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Switch Statement, Arrays, and </a:t>
            </a:r>
            <a:r>
              <a:rPr lang="en-US" b="1" dirty="0" err="1" smtClean="0">
                <a:solidFill>
                  <a:srgbClr val="000000"/>
                </a:solidFill>
              </a:rPr>
              <a:t>Structs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5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Code Blocks (Partial)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505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.L2:		# Default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		# x ==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		# x ==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w = y*z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402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(Rest)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810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		# x ==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w = y/z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		# merge: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		# x == 5, 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w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= 1-z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4038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// .L4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merge:    // .L9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.L6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Switch Implementation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5416550" y="2865438"/>
            <a:ext cx="3517900" cy="2925762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.section	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0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.L4	# x = 2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3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4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5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5334000" y="2511425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781800" cy="1384300"/>
          </a:xfrm>
          <a:ln/>
        </p:spPr>
        <p:txBody>
          <a:bodyPr/>
          <a:lstStyle/>
          <a:p>
            <a:r>
              <a:rPr lang="en-US" dirty="0"/>
              <a:t>Same general idea, adapted to 64-bit code</a:t>
            </a:r>
          </a:p>
          <a:p>
            <a:r>
              <a:rPr lang="en-US" dirty="0"/>
              <a:t>Table entries 64 bits (pointers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33400" y="4924425"/>
            <a:ext cx="4038600" cy="137160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33400" y="2867024"/>
            <a:ext cx="3975100" cy="19335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1118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Setup</a:t>
            </a:r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0x8048422</a:t>
            </a:r>
            <a:endParaRPr lang="en-US" dirty="0"/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457200" y="5048250"/>
            <a:ext cx="8623300" cy="120015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08048410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8048419:	77 07   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8048422 &lt;switch_eg+0x12&gt;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804841b:	ff 24 85 60 86 04 08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*0x8048660(,%eax,4)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469900" y="3067050"/>
            <a:ext cx="7607300" cy="12763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381000" y="2635250"/>
            <a:ext cx="345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Assembly Code</a:t>
            </a: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346075" y="4622800"/>
            <a:ext cx="51181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Disassembled Object Code</a:t>
            </a:r>
          </a:p>
        </p:txBody>
      </p:sp>
    </p:spTree>
    <p:extLst>
      <p:ext uri="{BB962C8B-B14F-4D97-AF65-F5344CB8AC3E}">
        <p14:creationId xmlns:p14="http://schemas.microsoft.com/office/powerpoint/2010/main" val="9273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2768600"/>
          </a:xfrm>
          <a:ln/>
        </p:spPr>
        <p:txBody>
          <a:bodyPr/>
          <a:lstStyle/>
          <a:p>
            <a:r>
              <a:rPr lang="en-US" dirty="0"/>
              <a:t>Jump Table</a:t>
            </a:r>
          </a:p>
          <a:p>
            <a:pPr marL="552450" lvl="1"/>
            <a:r>
              <a:rPr lang="en-US" dirty="0"/>
              <a:t>Doesn’t show up in disassembled code</a:t>
            </a:r>
          </a:p>
          <a:p>
            <a:pPr marL="552450" lvl="1"/>
            <a:r>
              <a:rPr lang="en-US" dirty="0"/>
              <a:t>Can inspect using GDB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switch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x/7xw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838200" lvl="2"/>
            <a:r>
              <a:rPr lang="en-US" dirty="0"/>
              <a:t>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amine </a:t>
            </a:r>
            <a:r>
              <a:rPr lang="en-US" u="sng" dirty="0"/>
              <a:t>7</a:t>
            </a:r>
            <a:r>
              <a:rPr lang="en-US" dirty="0"/>
              <a:t> he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adecimal format “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</a:t>
            </a:r>
            <a:r>
              <a:rPr lang="en-US" dirty="0"/>
              <a:t>ords” (4-bytes each)</a:t>
            </a:r>
          </a:p>
          <a:p>
            <a:pPr marL="838200" lvl="2"/>
            <a:r>
              <a:rPr lang="en-US" dirty="0"/>
              <a:t>Use command “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help x</a:t>
            </a:r>
            <a:r>
              <a:rPr lang="en-US" dirty="0"/>
              <a:t>” to get format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4306669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482600"/>
          </a:xfrm>
          <a:ln/>
        </p:spPr>
        <p:txBody>
          <a:bodyPr/>
          <a:lstStyle/>
          <a:p>
            <a:r>
              <a:rPr lang="en-US" dirty="0" smtClean="0"/>
              <a:t>Deciphering Jump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1600200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2514600"/>
          <a:ext cx="472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37080"/>
                <a:gridCol w="629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Disassembled Targets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066800" y="1209675"/>
            <a:ext cx="73914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02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2a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66 90               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#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noop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14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8b 45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0f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af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45 0c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8b 55 0c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0xc(%ebp),%edx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89 d0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c1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fa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1f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f7 7d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0x10(%ebp)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03 45 10             add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08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2b 45 10             sub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5d                   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c3                   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Matching Disassembled Targets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 flipV="1">
            <a:off x="2336800" y="2514600"/>
            <a:ext cx="1397000" cy="53181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1600" y="21229"/>
              </a:cxn>
            </a:cxnLst>
            <a:rect l="0" t="0" r="r" b="b"/>
            <a:pathLst>
              <a:path w="21600" h="21230">
                <a:moveTo>
                  <a:pt x="0" y="1"/>
                </a:moveTo>
                <a:cubicBezTo>
                  <a:pt x="12634" y="-185"/>
                  <a:pt x="8558" y="21415"/>
                  <a:pt x="21600" y="2122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2343150" y="1346200"/>
            <a:ext cx="1339850" cy="1327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599" y="21497"/>
                  <a:pt x="9213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2330450" y="3124200"/>
            <a:ext cx="1327150" cy="317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596" y="21472"/>
                  <a:pt x="11309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324100" y="1828800"/>
            <a:ext cx="1333500" cy="1962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265" y="21140"/>
                  <a:pt x="11368" y="46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2311400" y="1422400"/>
            <a:ext cx="1365250" cy="2730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42" y="21600"/>
                  <a:pt x="7736" y="1256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2324100" y="4343400"/>
            <a:ext cx="1333500" cy="169863"/>
          </a:xfrm>
          <a:custGeom>
            <a:avLst/>
            <a:gdLst/>
            <a:ahLst/>
            <a:cxnLst>
              <a:cxn ang="0">
                <a:pos x="0" y="15366"/>
              </a:cxn>
              <a:cxn ang="0">
                <a:pos x="21600" y="1809"/>
              </a:cxn>
            </a:cxnLst>
            <a:rect l="0" t="0" r="r" b="b"/>
            <a:pathLst>
              <a:path w="21600" h="15366">
                <a:moveTo>
                  <a:pt x="0" y="15366"/>
                </a:moveTo>
                <a:cubicBezTo>
                  <a:pt x="10596" y="15136"/>
                  <a:pt x="8864" y="-6234"/>
                  <a:pt x="21600" y="180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2336800" y="4419600"/>
            <a:ext cx="1320800" cy="4699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874" y="21386"/>
                  <a:pt x="9154" y="663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3733800" y="1295400"/>
            <a:ext cx="48768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add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sub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2133600"/>
          <a:ext cx="2037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Switch Statement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Structures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 b="1">
                <a:latin typeface="Calibri" pitchFamily="-96" charset="0"/>
              </a:rPr>
              <a:t>  </a:t>
            </a:r>
            <a:r>
              <a:rPr lang="en-US" b="1">
                <a:latin typeface="Courier New" pitchFamily="-96" charset="0"/>
              </a:rPr>
              <a:t>A[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 b="1">
                <a:latin typeface="Courier New" pitchFamily="-96" charset="0"/>
              </a:rPr>
              <a:t>];</a:t>
            </a:r>
            <a:endParaRPr lang="en-US" b="1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Array of data 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and length </a:t>
            </a:r>
            <a:r>
              <a:rPr lang="en-US" i="1">
                <a:latin typeface="Calibri" pitchFamily="-96" charset="0"/>
              </a:rPr>
              <a:t>L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Contiguously allocated region of 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>
                <a:latin typeface="Calibri" pitchFamily="-96" charset="0"/>
              </a:rPr>
              <a:t> * </a:t>
            </a:r>
            <a:r>
              <a:rPr lang="en-US" b="1">
                <a:latin typeface="Courier New" pitchFamily="-96" charset="0"/>
              </a:rPr>
              <a:t>sizeof</a:t>
            </a:r>
            <a:r>
              <a:rPr lang="en-US">
                <a:latin typeface="Courier New" pitchFamily="-96" charset="0"/>
              </a:rPr>
              <a:t>(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ourier New" pitchFamily="-96" charset="0"/>
              </a:rPr>
              <a:t>)</a:t>
            </a:r>
            <a:r>
              <a:rPr lang="en-US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45281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267200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14826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33470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Switch Statement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Arrays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Structures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3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4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%edx</a:t>
            </a:r>
            <a:r>
              <a:rPr lang="en-US" sz="200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%eax</a:t>
            </a:r>
            <a:r>
              <a:rPr lang="en-US" sz="2000" smtClean="0">
                <a:latin typeface="Calibri" pitchFamily="-96" charset="0"/>
              </a:rPr>
              <a:t> contains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Desired digit at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ourier New" pitchFamily="-96" charset="0"/>
              </a:rPr>
              <a:t>4*%eax + %edx</a:t>
            </a:r>
            <a:endParaRPr lang="en-US" sz="200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Use memory reference </a:t>
            </a:r>
            <a:r>
              <a:rPr lang="en-US" sz="2000" smtClean="0">
                <a:latin typeface="Courier New" pitchFamily="-96" charset="0"/>
              </a:rPr>
              <a:t>(%edx,%eax,4)</a:t>
            </a:r>
            <a:endParaRPr lang="en-US" sz="200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4730852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z[dig];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5181600"/>
            <a:ext cx="511175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edx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= dig</a:t>
            </a: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	</a:t>
            </a:r>
            <a:r>
              <a:rPr lang="en-US" sz="1800" dirty="0" err="1">
                <a:latin typeface="Courier New" pitchFamily="-96" charset="0"/>
              </a:rPr>
              <a:t>movl</a:t>
            </a:r>
            <a:r>
              <a:rPr lang="en-US" sz="1800" dirty="0">
                <a:latin typeface="Courier New" pitchFamily="-96" charset="0"/>
              </a:rPr>
              <a:t> (%edx,%eax,4),%</a:t>
            </a:r>
            <a:r>
              <a:rPr lang="en-US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381000" y="4628346"/>
            <a:ext cx="77457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500" dirty="0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08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.L4:		# loop: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(%edx,%eax,4)	#   z[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]++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$5,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i:5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.L4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Switch Statement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</a:p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struct rec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struct rec *n;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Allocation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Concept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Contiguously-allocated region of memory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Refer to members within structure by names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Members may be of different types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4083056" y="1100778"/>
            <a:ext cx="219164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 eaLnBrk="0" hangingPunct="0">
              <a:spcBef>
                <a:spcPct val="3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-96" charset="0"/>
              </a:rPr>
              <a:t>Memory Layout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l"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845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struct rec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struct rec *n;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4243532" y="4711384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-96" charset="0"/>
              </a:rPr>
              <a:t>IA32 Assembly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57555" y="5182106"/>
            <a:ext cx="575310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r</a:t>
            </a:r>
          </a:p>
          <a:p>
            <a:pPr algn="l"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Mem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[r+12]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2844" y="4307374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void 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set_i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r-&gt;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Accessing Structure Member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Pointer indicates first byte of structure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Access elements with offsets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58537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06137" y="857232"/>
            <a:ext cx="954107" cy="4770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500" dirty="0" smtClean="0">
                <a:latin typeface="Courier New" pitchFamily="-96" charset="0"/>
              </a:rPr>
              <a:t>r+12</a:t>
            </a:r>
            <a:endParaRPr lang="en-US" sz="2500" dirty="0">
              <a:latin typeface="Courier New" pitchFamily="-96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7632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23928" y="857232"/>
            <a:ext cx="377026" cy="4770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500" dirty="0">
                <a:latin typeface="Courier New" pitchFamily="-96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921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983069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Get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r+idx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3810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(struct rec *r,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Arguments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+8]: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+12]: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857232"/>
            <a:ext cx="1531188" cy="4770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500" dirty="0" err="1" smtClean="0">
                <a:latin typeface="Courier New" pitchFamily="-96" charset="0"/>
              </a:rPr>
              <a:t>r+idx</a:t>
            </a:r>
            <a:r>
              <a:rPr lang="en-US" sz="2500" dirty="0" smtClean="0">
                <a:latin typeface="Courier New" pitchFamily="-96" charset="0"/>
              </a:rPr>
              <a:t>*4</a:t>
            </a:r>
            <a:endParaRPr lang="en-US" sz="2500" dirty="0">
              <a:latin typeface="Courier New" pitchFamily="-96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79583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43438" y="857232"/>
            <a:ext cx="377026" cy="4770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500" dirty="0">
                <a:latin typeface="Courier New" pitchFamily="-96" charset="0"/>
              </a:rPr>
              <a:t>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161106" y="1658938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21262" y="1658938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605606" y="1658938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27581" y="2074863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86488" y="2071678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377006" y="207486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00869" y="2057400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struct rec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struct rec *n;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81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.L17:		# loop: 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r-&gt;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(%edx,%eax,4)	# r-&gt;a[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16(%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 = r-&gt;n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testl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Test r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.L17	# If != 0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r = </a:t>
            </a:r>
            <a:r>
              <a:rPr lang="nn-NO" sz="1800" dirty="0" err="1" smtClean="0">
                <a:latin typeface="Courier New" pitchFamily="-96" charset="0"/>
              </a:rPr>
              <a:t>r-&gt;n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775232" y="279449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struct rec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struct rec *n;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518296" y="2235200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178452" y="2235200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962796" y="2235200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984771" y="2651125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243678" y="2647940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734196" y="2651125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158059" y="2633662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 flipH="1">
            <a:off x="7188200" y="1873274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5638800" y="2667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4800600" y="3048000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 eaLnBrk="0" hangingPunct="0">
              <a:spcBef>
                <a:spcPct val="30000"/>
              </a:spcBef>
            </a:pPr>
            <a:r>
              <a:rPr lang="en-US" sz="2500" dirty="0">
                <a:solidFill>
                  <a:schemeClr val="tx2"/>
                </a:solidFill>
                <a:latin typeface="Calibri" pitchFamily="-96" charset="0"/>
              </a:rPr>
              <a:t>Element </a:t>
            </a:r>
            <a:r>
              <a:rPr lang="en-US" sz="2500" dirty="0" err="1">
                <a:latin typeface="Courier New" pitchFamily="-96" charset="0"/>
              </a:rPr>
              <a:t>i</a:t>
            </a:r>
            <a:endParaRPr lang="en-US" sz="2500" dirty="0">
              <a:solidFill>
                <a:schemeClr val="tx2"/>
              </a:solidFill>
              <a:latin typeface="Calibri" pitchFamily="-96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411302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85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Aligned Data</a:t>
            </a:r>
          </a:p>
          <a:p>
            <a:pPr marL="552450" lvl="1"/>
            <a:r>
              <a:rPr lang="en-US"/>
              <a:t>Primitive data type requires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/>
              <a:t> bytes</a:t>
            </a:r>
          </a:p>
          <a:p>
            <a:pPr marL="552450" lvl="1"/>
            <a:r>
              <a:rPr lang="en-US"/>
              <a:t>Address must be multiple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/>
          </a:p>
          <a:p>
            <a:pPr marL="552450" lvl="1"/>
            <a:r>
              <a:rPr lang="en-US"/>
              <a:t>Required on some machines; advised on IA32</a:t>
            </a:r>
          </a:p>
          <a:p>
            <a:pPr marL="838200" lvl="2"/>
            <a:r>
              <a:rPr lang="en-US"/>
              <a:t>treated differently by IA32 Linux, x86-64 Linux, and Windows!</a:t>
            </a:r>
          </a:p>
          <a:p>
            <a:r>
              <a:rPr lang="en-US"/>
              <a:t>Motivation for Aligning Data</a:t>
            </a:r>
          </a:p>
          <a:p>
            <a:pPr marL="552450" lvl="1"/>
            <a:r>
              <a:rPr lang="en-US"/>
              <a:t>Memory accessed by (aligned) chunks of 4 or 8 bytes (system dependent)</a:t>
            </a:r>
          </a:p>
          <a:p>
            <a:pPr marL="838200" lvl="2"/>
            <a:r>
              <a:rPr lang="en-US"/>
              <a:t>Inefficient to load or store datum that spans quad word boundaries</a:t>
            </a:r>
          </a:p>
          <a:p>
            <a:pPr marL="838200" lvl="2"/>
            <a:r>
              <a:rPr lang="en-US"/>
              <a:t>Virtual memory very tricky when datum spans 2 pages</a:t>
            </a:r>
          </a:p>
          <a:p>
            <a:r>
              <a:rPr lang="en-US"/>
              <a:t>Compiler</a:t>
            </a:r>
          </a:p>
          <a:p>
            <a:pPr marL="552450" lvl="1"/>
            <a:r>
              <a:rPr lang="en-US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20475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60400"/>
          </a:xfrm>
          <a:ln/>
        </p:spPr>
        <p:txBody>
          <a:bodyPr/>
          <a:lstStyle/>
          <a:p>
            <a:pPr marL="119063" indent="-119063"/>
            <a:r>
              <a:rPr lang="en-US"/>
              <a:t>Specific Cases of Alignment (IA32)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9182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 dirty="0"/>
              <a:t>1 byte: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no restrictions on address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1 bit of address must be 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4 bytes: </a:t>
            </a:r>
            <a:r>
              <a:rPr lang="en-US" sz="21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8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 (and most other OS’s &amp; instruction sets):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3 bits of address must be 000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12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sz="21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Windows, 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</p:txBody>
      </p:sp>
    </p:spTree>
    <p:extLst>
      <p:ext uri="{BB962C8B-B14F-4D97-AF65-F5344CB8AC3E}">
        <p14:creationId xmlns:p14="http://schemas.microsoft.com/office/powerpoint/2010/main" val="288245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Windows &amp; 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dirty="0"/>
          </a:p>
          <a:p>
            <a:pPr marL="552450" lvl="1"/>
            <a:r>
              <a:rPr lang="en-US" dirty="0"/>
              <a:t>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pPr marL="838200" lvl="2"/>
            <a:r>
              <a:rPr lang="en-US" dirty="0"/>
              <a:t>i.e., treated the same as a 8-byte primitive data type</a:t>
            </a:r>
          </a:p>
        </p:txBody>
      </p:sp>
    </p:spTree>
    <p:extLst>
      <p:ext uri="{BB962C8B-B14F-4D97-AF65-F5344CB8AC3E}">
        <p14:creationId xmlns:p14="http://schemas.microsoft.com/office/powerpoint/2010/main" val="2753106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/>
              <a:t>Within structure:</a:t>
            </a:r>
          </a:p>
          <a:p>
            <a:pPr marL="552450" lvl="1"/>
            <a:r>
              <a:rPr lang="en-US"/>
              <a:t>Must satisfy each element’s alignment requirement</a:t>
            </a:r>
          </a:p>
          <a:p>
            <a:r>
              <a:rPr lang="en-US"/>
              <a:t>Overall structure placement</a:t>
            </a:r>
          </a:p>
          <a:p>
            <a:pPr marL="552450" lvl="1"/>
            <a:r>
              <a:rPr lang="en-US"/>
              <a:t>Each structure has alignment requirement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pPr marL="838200" lvl="2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/>
              <a:t> = Largest alignment of any element</a:t>
            </a:r>
          </a:p>
          <a:p>
            <a:pPr marL="552450" lvl="1"/>
            <a:r>
              <a:rPr lang="en-US"/>
              <a:t>Initial address &amp; structure length must be multiples of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r>
              <a:rPr lang="en-US"/>
              <a:t>Example (under Windows or x86-64):</a:t>
            </a:r>
          </a:p>
          <a:p>
            <a:pPr marL="552450" lvl="1"/>
            <a:r>
              <a:rPr lang="en-US"/>
              <a:t>K = 8, due to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6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Different Alignment Conventions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594100"/>
          </a:xfrm>
          <a:ln/>
        </p:spPr>
        <p:txBody>
          <a:bodyPr/>
          <a:lstStyle/>
          <a:p>
            <a:r>
              <a:rPr lang="en-US" dirty="0"/>
              <a:t>x86-64 or IA32 Windows:</a:t>
            </a:r>
          </a:p>
          <a:p>
            <a:pPr marL="552450" lvl="1"/>
            <a:r>
              <a:rPr lang="en-US" dirty="0"/>
              <a:t>K = 8, due to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IA32 Linux</a:t>
            </a:r>
          </a:p>
          <a:p>
            <a:pPr marL="552450" lvl="1"/>
            <a:r>
              <a:rPr lang="en-US" dirty="0"/>
              <a:t>K = 4;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treated like a 4-byte data type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519863" y="1197678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6630" name="Group 6"/>
          <p:cNvGraphicFramePr>
            <a:graphicFrameLocks noGrp="1"/>
          </p:cNvGraphicFramePr>
          <p:nvPr/>
        </p:nvGraphicFramePr>
        <p:xfrm>
          <a:off x="406400" y="2921000"/>
          <a:ext cx="8337550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746" name="Group 122"/>
          <p:cNvGraphicFramePr>
            <a:graphicFrameLocks noGrp="1"/>
          </p:cNvGraphicFramePr>
          <p:nvPr/>
        </p:nvGraphicFramePr>
        <p:xfrm>
          <a:off x="406400" y="54102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7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22805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/>
              <a:t>Compute array offset 12i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sizeof(S3)</a:t>
            </a:r>
            <a:r>
              <a:rPr lang="en-US"/>
              <a:t>, including alignment spacers</a:t>
            </a:r>
          </a:p>
          <a:p>
            <a:r>
              <a:rPr lang="en-US"/>
              <a:t>Element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/>
              <a:t> is at offset 8 within structure</a:t>
            </a:r>
          </a:p>
          <a:p>
            <a:r>
              <a:rPr lang="en-US"/>
              <a:t>Assembler gives offset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/>
          </a:p>
          <a:p>
            <a:pPr marL="552450" lvl="1"/>
            <a:r>
              <a:rPr lang="en-US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%eax = 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leal (%eax,%eax,2),%eax # 3*idx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movswl a+8(,%eax,4),%eax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639763"/>
                <a:gridCol w="639762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493712"/>
                <a:gridCol w="493713"/>
                <a:gridCol w="247650"/>
                <a:gridCol w="247650"/>
                <a:gridCol w="493712"/>
                <a:gridCol w="493713"/>
                <a:gridCol w="247650"/>
                <a:gridCol w="247650"/>
                <a:gridCol w="493712"/>
                <a:gridCol w="493713"/>
                <a:gridCol w="247650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182549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984500" cy="60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target = JTab[x];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 *target;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797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Approximate Translation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30169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6096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38400" y="2667000"/>
            <a:ext cx="6705601" cy="3048000"/>
            <a:chOff x="2438400" y="2667000"/>
            <a:chExt cx="6705601" cy="30480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10800000" flipV="1">
              <a:off x="2438400" y="3810000"/>
              <a:ext cx="4267200" cy="1905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05601" y="26670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latin typeface="+mj-lt"/>
                </a:rPr>
                <a:t>What range of values takes default?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6388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890588" y="5918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4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L7(,%eax,4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pPr marL="552450" lvl="1"/>
            <a:r>
              <a:rPr lang="en-US" dirty="0"/>
              <a:t>Must scale by factor of 4 (labels have 32-bits = 4 Bytes on IA32)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*4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257800" y="20574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/>
          </p:cNvSpPr>
          <p:nvPr/>
        </p:nvSpPr>
        <p:spPr bwMode="auto">
          <a:xfrm>
            <a:off x="914400" y="18288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L4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572000" y="16764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6096000" y="35052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096000" y="41910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981200" y="2743200"/>
            <a:ext cx="41148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905000" y="1828800"/>
            <a:ext cx="2667000" cy="1752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4533900" y="2857500"/>
            <a:ext cx="17526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62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10706</TotalTime>
  <Pages>0</Pages>
  <Words>2226</Words>
  <Characters>0</Characters>
  <Application>Microsoft Office PowerPoint</Application>
  <PresentationFormat>On-screen Show (4:3)</PresentationFormat>
  <Lines>0</Lines>
  <Paragraphs>879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Gill Sans</vt:lpstr>
      <vt:lpstr>Lucida Grande</vt:lpstr>
      <vt:lpstr>Monaco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Switch Statement, Arrays, and Structs   5th Lecture </vt:lpstr>
      <vt:lpstr>Today</vt:lpstr>
      <vt:lpstr>Switch Statement Example</vt:lpstr>
      <vt:lpstr>Jump Table Structure</vt:lpstr>
      <vt:lpstr>Switch Statement Example (IA32)</vt:lpstr>
      <vt:lpstr>Switch Statement Example (IA32)</vt:lpstr>
      <vt:lpstr>Assembly Setup Explanation</vt:lpstr>
      <vt:lpstr>Jump Table</vt:lpstr>
      <vt:lpstr>Handling Fall-Through</vt:lpstr>
      <vt:lpstr>Code Blocks (Partial)</vt:lpstr>
      <vt:lpstr>Code Blocks (Rest)</vt:lpstr>
      <vt:lpstr>x86-64 Switch Implementation</vt:lpstr>
      <vt:lpstr>IA32 Object Code</vt:lpstr>
      <vt:lpstr>IA32 Object Code (cont.)</vt:lpstr>
      <vt:lpstr>IA32 Object Code (cont.)</vt:lpstr>
      <vt:lpstr>Disassembled Targets</vt:lpstr>
      <vt:lpstr>Matching Disassembled Targets</vt:lpstr>
      <vt:lpstr>Today</vt:lpstr>
      <vt:lpstr>Array Allocation</vt:lpstr>
      <vt:lpstr>Array Access</vt:lpstr>
      <vt:lpstr>Array Example</vt:lpstr>
      <vt:lpstr>Array Accessing Example</vt:lpstr>
      <vt:lpstr>Array Loop Example (IA32)</vt:lpstr>
      <vt:lpstr>Today</vt:lpstr>
      <vt:lpstr>Structure Allocation</vt:lpstr>
      <vt:lpstr>Structure Access</vt:lpstr>
      <vt:lpstr>Generating Pointer to Structure Member</vt:lpstr>
      <vt:lpstr>Following Linked List</vt:lpstr>
      <vt:lpstr>Structures &amp; Alignment</vt:lpstr>
      <vt:lpstr>Alignment Principles</vt:lpstr>
      <vt:lpstr>Specific Cases of Alignment (IA32)</vt:lpstr>
      <vt:lpstr>Specific Cases of Alignment (x86-64)</vt:lpstr>
      <vt:lpstr>Satisfying Alignment with Structures</vt:lpstr>
      <vt:lpstr>Different Alignment Conventions</vt:lpstr>
      <vt:lpstr>Meeting Overall Alignment Requirement</vt:lpstr>
      <vt:lpstr>Arrays of Structures</vt:lpstr>
      <vt:lpstr>Accessing Array Elements</vt:lpstr>
      <vt:lpstr>Saving 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Dharmalingam Ganesan</cp:lastModifiedBy>
  <cp:revision>1022</cp:revision>
  <dcterms:created xsi:type="dcterms:W3CDTF">2011-01-05T21:32:11Z</dcterms:created>
  <dcterms:modified xsi:type="dcterms:W3CDTF">2016-09-27T21:09:16Z</dcterms:modified>
</cp:coreProperties>
</file>