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30" r:id="rId3"/>
    <p:sldId id="283" r:id="rId4"/>
    <p:sldId id="282" r:id="rId5"/>
    <p:sldId id="281" r:id="rId6"/>
    <p:sldId id="280" r:id="rId7"/>
    <p:sldId id="275" r:id="rId8"/>
    <p:sldId id="284" r:id="rId9"/>
    <p:sldId id="285" r:id="rId10"/>
    <p:sldId id="286" r:id="rId11"/>
    <p:sldId id="287" r:id="rId12"/>
    <p:sldId id="276" r:id="rId13"/>
    <p:sldId id="288" r:id="rId14"/>
    <p:sldId id="289" r:id="rId15"/>
    <p:sldId id="290" r:id="rId16"/>
    <p:sldId id="291" r:id="rId17"/>
    <p:sldId id="292" r:id="rId18"/>
    <p:sldId id="293" r:id="rId19"/>
    <p:sldId id="331" r:id="rId20"/>
    <p:sldId id="333" r:id="rId21"/>
    <p:sldId id="332" r:id="rId22"/>
    <p:sldId id="334" r:id="rId23"/>
    <p:sldId id="335" r:id="rId24"/>
    <p:sldId id="295" r:id="rId25"/>
    <p:sldId id="296" r:id="rId26"/>
    <p:sldId id="298" r:id="rId27"/>
    <p:sldId id="299" r:id="rId28"/>
    <p:sldId id="300" r:id="rId29"/>
    <p:sldId id="301" r:id="rId30"/>
    <p:sldId id="302" r:id="rId31"/>
    <p:sldId id="321" r:id="rId32"/>
    <p:sldId id="319" r:id="rId33"/>
    <p:sldId id="318" r:id="rId34"/>
    <p:sldId id="304" r:id="rId35"/>
    <p:sldId id="322" r:id="rId36"/>
    <p:sldId id="323" r:id="rId37"/>
    <p:sldId id="320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24" r:id="rId46"/>
    <p:sldId id="326" r:id="rId47"/>
    <p:sldId id="315" r:id="rId48"/>
    <p:sldId id="316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38CE93-E094-49F9-A5CE-C8381AACF33C}">
          <p14:sldIdLst>
            <p14:sldId id="256"/>
            <p14:sldId id="330"/>
            <p14:sldId id="283"/>
            <p14:sldId id="282"/>
            <p14:sldId id="281"/>
            <p14:sldId id="280"/>
            <p14:sldId id="275"/>
            <p14:sldId id="284"/>
            <p14:sldId id="285"/>
            <p14:sldId id="286"/>
            <p14:sldId id="287"/>
            <p14:sldId id="276"/>
            <p14:sldId id="288"/>
            <p14:sldId id="289"/>
            <p14:sldId id="290"/>
            <p14:sldId id="291"/>
            <p14:sldId id="292"/>
            <p14:sldId id="293"/>
            <p14:sldId id="331"/>
            <p14:sldId id="333"/>
            <p14:sldId id="332"/>
            <p14:sldId id="334"/>
            <p14:sldId id="335"/>
            <p14:sldId id="295"/>
            <p14:sldId id="296"/>
            <p14:sldId id="298"/>
            <p14:sldId id="299"/>
            <p14:sldId id="300"/>
            <p14:sldId id="301"/>
            <p14:sldId id="302"/>
            <p14:sldId id="321"/>
            <p14:sldId id="319"/>
            <p14:sldId id="318"/>
            <p14:sldId id="304"/>
            <p14:sldId id="322"/>
            <p14:sldId id="323"/>
            <p14:sldId id="320"/>
            <p14:sldId id="307"/>
            <p14:sldId id="308"/>
            <p14:sldId id="309"/>
            <p14:sldId id="310"/>
            <p14:sldId id="311"/>
            <p14:sldId id="312"/>
            <p14:sldId id="313"/>
            <p14:sldId id="324"/>
            <p14:sldId id="326"/>
            <p14:sldId id="315"/>
            <p14:sldId id="316"/>
          </p14:sldIdLst>
        </p14:section>
        <p14:section name="Untitled Section" id="{A3F0C457-CB2C-440D-9982-07C9ED5C306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134" autoAdjust="0"/>
  </p:normalViewPr>
  <p:slideViewPr>
    <p:cSldViewPr>
      <p:cViewPr varScale="1">
        <p:scale>
          <a:sx n="43" d="100"/>
          <a:sy n="43" d="100"/>
        </p:scale>
        <p:origin x="188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ED059A4-A1C2-4F3C-97FB-4ED39F9D0881}"/>
    <pc:docChg chg="modSld">
      <pc:chgData name="" userId="" providerId="" clId="Web-{5ED059A4-A1C2-4F3C-97FB-4ED39F9D0881}" dt="2018-03-15T19:38:55.574" v="55"/>
      <pc:docMkLst>
        <pc:docMk/>
      </pc:docMkLst>
      <pc:sldChg chg="modSp">
        <pc:chgData name="" userId="" providerId="" clId="Web-{5ED059A4-A1C2-4F3C-97FB-4ED39F9D0881}" dt="2018-03-15T19:38:55.574" v="54"/>
        <pc:sldMkLst>
          <pc:docMk/>
          <pc:sldMk cId="2451938532" sldId="330"/>
        </pc:sldMkLst>
        <pc:spChg chg="mod">
          <ac:chgData name="" userId="" providerId="" clId="Web-{5ED059A4-A1C2-4F3C-97FB-4ED39F9D0881}" dt="2018-03-15T19:38:55.574" v="54"/>
          <ac:spMkLst>
            <pc:docMk/>
            <pc:sldMk cId="2451938532" sldId="330"/>
            <ac:spMk id="3" creationId="{00000000-0000-0000-0000-000000000000}"/>
          </ac:spMkLst>
        </pc:spChg>
      </pc:sldChg>
    </pc:docChg>
  </pc:docChgLst>
  <pc:docChgLst>
    <pc:chgData clId="Web-{AD0F6E4E-A949-4B5E-8809-E8AE4945541E}"/>
    <pc:docChg chg="modSld">
      <pc:chgData name="" userId="" providerId="" clId="Web-{AD0F6E4E-A949-4B5E-8809-E8AE4945541E}" dt="2018-03-15T19:40:48.733" v="10"/>
      <pc:docMkLst>
        <pc:docMk/>
      </pc:docMkLst>
      <pc:sldChg chg="modSp">
        <pc:chgData name="" userId="" providerId="" clId="Web-{AD0F6E4E-A949-4B5E-8809-E8AE4945541E}" dt="2018-03-15T19:40:47.576" v="8"/>
        <pc:sldMkLst>
          <pc:docMk/>
          <pc:sldMk cId="2451938532" sldId="330"/>
        </pc:sldMkLst>
        <pc:spChg chg="mod">
          <ac:chgData name="" userId="" providerId="" clId="Web-{AD0F6E4E-A949-4B5E-8809-E8AE4945541E}" dt="2018-03-15T19:40:47.576" v="8"/>
          <ac:spMkLst>
            <pc:docMk/>
            <pc:sldMk cId="2451938532" sldId="33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AD5D8-B21B-4517-A4EC-D122F2847CF8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3F342-672C-4BEB-AA48-2CFC0B43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4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3F342-672C-4BEB-AA48-2CFC0B433B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07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3F342-672C-4BEB-AA48-2CFC0B433B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0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3F342-672C-4BEB-AA48-2CFC0B433B4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3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3F342-672C-4BEB-AA48-2CFC0B433B4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87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3F342-672C-4BEB-AA48-2CFC0B433B4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AADF-24C2-4424-9A26-322E2F38E593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1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E21F-1E17-4A22-9B8A-C97C00FA4A1E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4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3EE3-3132-4028-893D-316123DD58D9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9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E0F0-68E0-4C63-A019-AC2D593EA8AE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2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D0FD-029B-4EDA-B2C6-63A37DD1D643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02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9998-7957-4AD7-BA5C-50B8BB981764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4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9A8C-0275-4931-A858-BFA584A7CC7C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0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97A2-3268-43E1-B8EB-AF20DEE06FCB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4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0020-130F-4652-8F21-EA9AE0D655FA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3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2FA8-B8C5-4269-940A-16953F16A854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6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E299-E3D0-431C-88BB-187C51976E59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0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5931C-9236-40CC-9856-C1D3E8570398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70833-25EE-4E97-8912-CE15B356F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6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hell-storm.org/shellcod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Procedure calls and Buffer Overflows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934200" cy="1752600"/>
          </a:xfrm>
        </p:spPr>
        <p:txBody>
          <a:bodyPr/>
          <a:lstStyle/>
          <a:p>
            <a:r>
              <a:rPr lang="en-US" dirty="0"/>
              <a:t>ENPM 691 – Secure Programming in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7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After the returning from add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19400" y="59552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9227" y="12192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34488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4688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19200" y="1228130"/>
            <a:ext cx="1600200" cy="98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48400" y="1447800"/>
            <a:ext cx="27097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add(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z;</a:t>
            </a:r>
          </a:p>
          <a:p>
            <a:r>
              <a:rPr lang="en-US" sz="2400" dirty="0"/>
              <a:t>   z = x + y;</a:t>
            </a:r>
          </a:p>
          <a:p>
            <a:r>
              <a:rPr lang="en-US" sz="2400" dirty="0"/>
              <a:t>   return z;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ans</a:t>
            </a:r>
            <a:r>
              <a:rPr lang="en-US" sz="2400" dirty="0"/>
              <a:t> = add(1, 2);</a:t>
            </a:r>
          </a:p>
          <a:p>
            <a:r>
              <a:rPr lang="en-US" sz="2400" dirty="0"/>
              <a:t>   write();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19200" y="22098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9200" y="32004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19200" y="4191001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19200" y="4953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9200" y="5715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38053" y="4130933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200" y="3821668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4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Caller removes the parameters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19400" y="59552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9227" y="12192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34488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4688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19200" y="1228130"/>
            <a:ext cx="1600200" cy="98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48400" y="1447800"/>
            <a:ext cx="27097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add(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z;</a:t>
            </a:r>
          </a:p>
          <a:p>
            <a:r>
              <a:rPr lang="en-US" sz="2400" dirty="0"/>
              <a:t>   z = x + y;</a:t>
            </a:r>
          </a:p>
          <a:p>
            <a:r>
              <a:rPr lang="en-US" sz="2400" dirty="0"/>
              <a:t>   return z;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ans</a:t>
            </a:r>
            <a:r>
              <a:rPr lang="en-US" sz="2400" dirty="0"/>
              <a:t> = add(1, 2);</a:t>
            </a:r>
          </a:p>
          <a:p>
            <a:r>
              <a:rPr lang="en-US" sz="2400" dirty="0"/>
              <a:t>   write();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19200" y="22098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19200" y="32004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9200" y="4191001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19200" y="4953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9200" y="5715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38053" y="2149733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200" y="1840468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8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Referencing Data Using EBP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9400" y="64124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9227" y="11430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34488" y="11752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34688" y="11519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19200" y="1151930"/>
            <a:ext cx="1600200" cy="98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0" y="21336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9200" y="31242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4114801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19200" y="48768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EBP - Old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19200" y="5638800"/>
            <a:ext cx="16002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38053" y="63290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6019800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19400" y="510540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%EBP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19400" y="580286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-4(%EBP)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9400" y="441960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4(%EBP)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6275" y="350520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8(%EBP)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46275" y="251460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12(%EBP)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77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Buffer overflow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buffer overflow is an </a:t>
            </a:r>
            <a:r>
              <a:rPr lang="en-US" dirty="0">
                <a:solidFill>
                  <a:srgbClr val="FF0000"/>
                </a:solidFill>
              </a:rPr>
              <a:t>anomaly</a:t>
            </a:r>
            <a:r>
              <a:rPr lang="en-US" dirty="0"/>
              <a:t> where a program, while writing data to a buffer, </a:t>
            </a:r>
            <a:r>
              <a:rPr lang="en-US" b="1" dirty="0">
                <a:solidFill>
                  <a:srgbClr val="0070C0"/>
                </a:solidFill>
              </a:rPr>
              <a:t>overruns the buffer's boundary and overwrites adjacent memory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Buffer overflows can be triggered by inputs that are designed to execute code, or alter the way the program operates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02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By overwriting the return address </a:t>
            </a:r>
            <a:r>
              <a:rPr lang="en-US" dirty="0"/>
              <a:t>in a stack frame. Once the function returns, execution will resume at the return address as specified by the attacker, usually a user input filled buffer.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By overwriting a local variable that is near the buffer in memory on the stack to change the behavior of the program which may benefit the attacker.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By overwriting a function pointer, or exception handler, which is subsequently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39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Stack Layout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3747" y="64124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3574" y="11430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48835" y="11752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49035" y="11519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33547" y="1151930"/>
            <a:ext cx="1600200" cy="98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33547" y="21336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Arg</a:t>
            </a:r>
            <a:r>
              <a:rPr lang="en-US" sz="2400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33547" y="31242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Arg</a:t>
            </a:r>
            <a:r>
              <a:rPr lang="en-US" sz="2400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33547" y="4114801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33547" y="48768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EBP - Old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33547" y="5638800"/>
            <a:ext cx="16002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Local </a:t>
            </a:r>
            <a:r>
              <a:rPr lang="en-US" sz="2400" dirty="0" err="1">
                <a:solidFill>
                  <a:schemeClr val="bg1"/>
                </a:solidFill>
              </a:rPr>
              <a:t>var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2400" y="63290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0547" y="6019800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33747" y="510540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%EBP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3747" y="580286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-4(%EBP)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33747" y="441960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4(%EBP)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60622" y="350520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8(%EBP)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60622" y="251460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12(%EBP)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42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Stack Layout – inside </a:t>
            </a:r>
            <a:r>
              <a:rPr lang="en-US" dirty="0" err="1"/>
              <a:t>getData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19800" y="990600"/>
            <a:ext cx="2945422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void </a:t>
            </a:r>
            <a:r>
              <a:rPr lang="en-US" sz="2800" dirty="0" err="1"/>
              <a:t>getData</a:t>
            </a:r>
            <a:r>
              <a:rPr lang="en-US" sz="2800" dirty="0"/>
              <a:t>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    char buffer[4];</a:t>
            </a:r>
          </a:p>
          <a:p>
            <a:endParaRPr lang="en-US" sz="2800" dirty="0"/>
          </a:p>
          <a:p>
            <a:r>
              <a:rPr lang="en-US" sz="2800" dirty="0"/>
              <a:t>        gets(buffer);</a:t>
            </a:r>
          </a:p>
          <a:p>
            <a:r>
              <a:rPr lang="en-US" sz="2800" dirty="0"/>
              <a:t>        puts(buffer);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main()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getData</a:t>
            </a:r>
            <a:r>
              <a:rPr lang="en-US" sz="2800" dirty="0"/>
              <a:t>();</a:t>
            </a:r>
          </a:p>
          <a:p>
            <a:r>
              <a:rPr lang="en-US" sz="2800" dirty="0"/>
              <a:t>        return 0;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33747" y="64124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3574" y="11430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48835" y="11752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49035" y="11519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33547" y="1151930"/>
            <a:ext cx="1600200" cy="49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33547" y="1644134"/>
            <a:ext cx="1600200" cy="5656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3547" y="2209800"/>
            <a:ext cx="1600200" cy="4930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33547" y="2667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9200" y="3429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EBP - Old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33547" y="4191000"/>
            <a:ext cx="1600200" cy="12837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Local buffer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(4 bytes)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2400" y="6096000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" y="5726668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5600" y="2895600"/>
            <a:ext cx="1235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 bytes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95600" y="3516868"/>
            <a:ext cx="1235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 bytes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95600" y="4431268"/>
            <a:ext cx="1235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 bytes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19200" y="54864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&amp;buffer</a:t>
            </a:r>
          </a:p>
        </p:txBody>
      </p:sp>
      <p:sp>
        <p:nvSpPr>
          <p:cNvPr id="18" name="Curved Up Arrow 17"/>
          <p:cNvSpPr/>
          <p:nvPr/>
        </p:nvSpPr>
        <p:spPr>
          <a:xfrm rot="16200000">
            <a:off x="3146167" y="4702434"/>
            <a:ext cx="1066800" cy="1720334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82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Layout – How to Crash?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fill up first 8 bytes after the buffer</a:t>
            </a:r>
          </a:p>
          <a:p>
            <a:pPr lvl="1"/>
            <a:r>
              <a:rPr lang="en-US" dirty="0"/>
              <a:t>We will be in RET</a:t>
            </a:r>
          </a:p>
          <a:p>
            <a:r>
              <a:rPr lang="en-US" dirty="0"/>
              <a:t>Need to fill up the next 4 bytes to modify the RET</a:t>
            </a:r>
          </a:p>
          <a:p>
            <a:pPr lvl="1"/>
            <a:r>
              <a:rPr lang="en-US" dirty="0"/>
              <a:t>EIP address is now pointing to a new address!</a:t>
            </a:r>
          </a:p>
          <a:p>
            <a:r>
              <a:rPr lang="en-US" dirty="0"/>
              <a:t>Old RET address is gone!</a:t>
            </a:r>
          </a:p>
          <a:p>
            <a:r>
              <a:rPr lang="en-US" dirty="0"/>
              <a:t>After </a:t>
            </a:r>
            <a:r>
              <a:rPr lang="en-US" dirty="0" err="1"/>
              <a:t>getData</a:t>
            </a:r>
            <a:r>
              <a:rPr lang="en-US" dirty="0"/>
              <a:t> is executed, </a:t>
            </a:r>
            <a:r>
              <a:rPr lang="en-US" dirty="0">
                <a:solidFill>
                  <a:srgbClr val="FF0000"/>
                </a:solidFill>
              </a:rPr>
              <a:t>the control will not return to the caller </a:t>
            </a:r>
            <a:r>
              <a:rPr lang="en-US" dirty="0"/>
              <a:t>(i.e., main)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28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835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762000"/>
            <a:ext cx="4196533" cy="5863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#include &lt;</a:t>
            </a:r>
            <a:r>
              <a:rPr lang="en-US" sz="2500" dirty="0" err="1"/>
              <a:t>unistd.h</a:t>
            </a:r>
            <a:r>
              <a:rPr lang="en-US" sz="2500" dirty="0"/>
              <a:t>&gt;</a:t>
            </a:r>
          </a:p>
          <a:p>
            <a:r>
              <a:rPr lang="en-US" sz="2500" dirty="0"/>
              <a:t>#include&lt;</a:t>
            </a:r>
            <a:r>
              <a:rPr lang="en-US" sz="2500" dirty="0" err="1"/>
              <a:t>stdio.h</a:t>
            </a:r>
            <a:r>
              <a:rPr lang="en-US" sz="2500" dirty="0"/>
              <a:t>&gt;</a:t>
            </a:r>
          </a:p>
          <a:p>
            <a:r>
              <a:rPr lang="en-US" sz="2500" dirty="0"/>
              <a:t> </a:t>
            </a:r>
          </a:p>
          <a:p>
            <a:r>
              <a:rPr lang="en-US" sz="2500" dirty="0"/>
              <a:t>void Test()</a:t>
            </a:r>
          </a:p>
          <a:p>
            <a:r>
              <a:rPr lang="en-US" sz="2500" dirty="0"/>
              <a:t>{</a:t>
            </a:r>
          </a:p>
          <a:p>
            <a:r>
              <a:rPr lang="en-US" sz="2500" dirty="0"/>
              <a:t>   char buff[4];</a:t>
            </a:r>
          </a:p>
          <a:p>
            <a:r>
              <a:rPr lang="en-US" sz="2500" dirty="0"/>
              <a:t>    gets(buff);</a:t>
            </a:r>
          </a:p>
          <a:p>
            <a:r>
              <a:rPr lang="en-US" sz="2500" dirty="0"/>
              <a:t>   puts(buff);</a:t>
            </a:r>
          </a:p>
          <a:p>
            <a:r>
              <a:rPr lang="en-US" sz="2500" dirty="0"/>
              <a:t>}</a:t>
            </a:r>
          </a:p>
          <a:p>
            <a:r>
              <a:rPr lang="en-US" sz="2500" dirty="0"/>
              <a:t> </a:t>
            </a:r>
          </a:p>
          <a:p>
            <a:r>
              <a:rPr lang="en-US" sz="2500" dirty="0" err="1"/>
              <a:t>int</a:t>
            </a:r>
            <a:r>
              <a:rPr lang="en-US" sz="2500" dirty="0"/>
              <a:t> main(</a:t>
            </a:r>
            <a:r>
              <a:rPr lang="en-US" sz="2500" dirty="0" err="1"/>
              <a:t>int</a:t>
            </a:r>
            <a:r>
              <a:rPr lang="en-US" sz="2500" dirty="0"/>
              <a:t> </a:t>
            </a:r>
            <a:r>
              <a:rPr lang="en-US" sz="2500" dirty="0" err="1"/>
              <a:t>argc</a:t>
            </a:r>
            <a:r>
              <a:rPr lang="en-US" sz="2500" dirty="0"/>
              <a:t>, char *</a:t>
            </a:r>
            <a:r>
              <a:rPr lang="en-US" sz="2500" dirty="0" err="1"/>
              <a:t>argv</a:t>
            </a:r>
            <a:r>
              <a:rPr lang="en-US" sz="2500" dirty="0"/>
              <a:t>[ ])</a:t>
            </a:r>
          </a:p>
          <a:p>
            <a:r>
              <a:rPr lang="en-US" sz="2500" dirty="0"/>
              <a:t>{</a:t>
            </a:r>
          </a:p>
          <a:p>
            <a:r>
              <a:rPr lang="en-US" sz="2500" dirty="0"/>
              <a:t>   Test();</a:t>
            </a:r>
          </a:p>
          <a:p>
            <a:r>
              <a:rPr lang="en-US" sz="2500" dirty="0"/>
              <a:t>   return 0;</a:t>
            </a:r>
          </a:p>
          <a:p>
            <a:r>
              <a:rPr lang="en-US" sz="25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9400" y="1828800"/>
            <a:ext cx="6117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gcc</a:t>
            </a:r>
            <a:r>
              <a:rPr lang="en-US" dirty="0"/>
              <a:t> –</a:t>
            </a:r>
            <a:r>
              <a:rPr lang="en-US" dirty="0" err="1"/>
              <a:t>ggdb</a:t>
            </a:r>
            <a:r>
              <a:rPr lang="en-US" dirty="0"/>
              <a:t> –o </a:t>
            </a:r>
            <a:r>
              <a:rPr lang="en-US" dirty="0" err="1"/>
              <a:t>test_buff</a:t>
            </a:r>
            <a:r>
              <a:rPr lang="en-US" dirty="0"/>
              <a:t>  </a:t>
            </a:r>
            <a:r>
              <a:rPr lang="en-US" dirty="0" err="1"/>
              <a:t>test_buff.c</a:t>
            </a:r>
            <a:r>
              <a:rPr lang="en-US" dirty="0"/>
              <a:t>  -</a:t>
            </a:r>
            <a:r>
              <a:rPr lang="en-US" dirty="0" err="1"/>
              <a:t>fno</a:t>
            </a:r>
            <a:r>
              <a:rPr lang="en-US" dirty="0"/>
              <a:t>-stack-protector</a:t>
            </a:r>
          </a:p>
          <a:p>
            <a:r>
              <a:rPr lang="en-US" dirty="0"/>
              <a:t>	-</a:t>
            </a:r>
            <a:r>
              <a:rPr lang="en-US" dirty="0" err="1"/>
              <a:t>mpreferred</a:t>
            </a:r>
            <a:r>
              <a:rPr lang="en-US" dirty="0"/>
              <a:t>-stack-boundary=2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1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Computer Systems programmer’s perspective</a:t>
            </a:r>
          </a:p>
          <a:p>
            <a:pPr lvl="1"/>
            <a:r>
              <a:rPr lang="en-US" dirty="0"/>
              <a:t>Chapter 3 on Procedures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Secure Coding in C and C++</a:t>
            </a:r>
          </a:p>
          <a:p>
            <a:pPr lvl="1"/>
            <a:r>
              <a:rPr lang="en-US" dirty="0"/>
              <a:t>Chapters 2 and 3</a:t>
            </a:r>
          </a:p>
          <a:p>
            <a:endParaRPr lang="en-US" dirty="0"/>
          </a:p>
          <a:p>
            <a:r>
              <a:rPr lang="en-US" dirty="0"/>
              <a:t>Hacking – The art of exploitation</a:t>
            </a:r>
          </a:p>
          <a:p>
            <a:pPr lvl="1"/>
            <a:r>
              <a:rPr lang="en-US" dirty="0"/>
              <a:t>Chapter 3 on Buffer Overflows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http://www.shell-storm.org/shellcode/</a:t>
            </a:r>
            <a:endParaRPr lang="en-US" dirty="0"/>
          </a:p>
          <a:p>
            <a:pPr lvl="1"/>
            <a:r>
              <a:rPr lang="en-US" dirty="0"/>
              <a:t>Archive of shellcode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Shellcoders</a:t>
            </a:r>
            <a:r>
              <a:rPr lang="en-US" dirty="0"/>
              <a:t> Handbook (2nd Edition)</a:t>
            </a:r>
          </a:p>
          <a:p>
            <a:pPr lvl="1"/>
            <a:r>
              <a:rPr lang="en-US" dirty="0"/>
              <a:t>Chapters 1, 2, and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38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Put a breakpoint after calling “gets”</a:t>
            </a:r>
          </a:p>
          <a:p>
            <a:r>
              <a:rPr lang="en-US" dirty="0"/>
              <a:t>Input Data for “gets”: TEST-EBP-RET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“TEST” goes to the buffer (4 bytes)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“-EBP” overrides the old EBP (4 bytes)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“-RET” overrides the return address (4 bytes)</a:t>
            </a:r>
          </a:p>
          <a:p>
            <a:r>
              <a:rPr lang="en-US" dirty="0"/>
              <a:t>X/4xb $</a:t>
            </a:r>
            <a:r>
              <a:rPr lang="en-US" dirty="0" err="1"/>
              <a:t>ebp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  -, E, B, P</a:t>
            </a:r>
          </a:p>
          <a:p>
            <a:r>
              <a:rPr lang="en-US" dirty="0"/>
              <a:t>Return address: X/4xb $ebp+4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-, R, E, T</a:t>
            </a:r>
          </a:p>
          <a:p>
            <a:r>
              <a:rPr lang="en-US" dirty="0"/>
              <a:t>$</a:t>
            </a:r>
            <a:r>
              <a:rPr lang="en-US" dirty="0" err="1"/>
              <a:t>ebp</a:t>
            </a:r>
            <a:r>
              <a:rPr lang="en-US" dirty="0"/>
              <a:t>, $ebp+4 are corrupted right after “gets”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08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 of Service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900363"/>
            <a:ext cx="90011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5165489"/>
            <a:ext cx="46808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Why did  the program crash?</a:t>
            </a:r>
          </a:p>
        </p:txBody>
      </p:sp>
    </p:spTree>
    <p:extLst>
      <p:ext uri="{BB962C8B-B14F-4D97-AF65-F5344CB8AC3E}">
        <p14:creationId xmlns:p14="http://schemas.microsoft.com/office/powerpoint/2010/main" val="2447893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 using </a:t>
            </a:r>
            <a:r>
              <a:rPr lang="en-US" dirty="0" err="1"/>
              <a:t>gdb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67000"/>
            <a:ext cx="49434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742" y="1742673"/>
            <a:ext cx="79810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Put a breakpoint at the “ret” instruction of the Test function</a:t>
            </a:r>
          </a:p>
        </p:txBody>
      </p:sp>
    </p:spTree>
    <p:extLst>
      <p:ext uri="{BB962C8B-B14F-4D97-AF65-F5344CB8AC3E}">
        <p14:creationId xmlns:p14="http://schemas.microsoft.com/office/powerpoint/2010/main" val="3356627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 using </a:t>
            </a:r>
            <a:r>
              <a:rPr lang="en-US" dirty="0" err="1"/>
              <a:t>gdb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57448"/>
            <a:ext cx="5196840" cy="194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742" y="1742673"/>
            <a:ext cx="77357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Run the program with TEST-EBP-RET as the input to “gets”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877" y="4388948"/>
            <a:ext cx="2014030" cy="1778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5613839"/>
            <a:ext cx="47726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Return address got corrupted</a:t>
            </a:r>
          </a:p>
        </p:txBody>
      </p:sp>
    </p:spTree>
    <p:extLst>
      <p:ext uri="{BB962C8B-B14F-4D97-AF65-F5344CB8AC3E}">
        <p14:creationId xmlns:p14="http://schemas.microsoft.com/office/powerpoint/2010/main" val="320636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/>
          <a:lstStyle/>
          <a:p>
            <a:r>
              <a:rPr lang="en-US" dirty="0"/>
              <a:t>Stack during the function call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3747" y="64124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3574" y="11430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48835" y="11752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49035" y="11519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33547" y="1151930"/>
            <a:ext cx="1600200" cy="49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33547" y="1644134"/>
            <a:ext cx="1600200" cy="5656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3547" y="2667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9200" y="3429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EBP - Old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33547" y="4191000"/>
            <a:ext cx="1600200" cy="641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2400" y="38906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547" y="35814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600200" y="4191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981200" y="4191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362200" y="4191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62200" y="43434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81200" y="43434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14650" y="43434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19200" y="43434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38053" y="4511933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200" y="420266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EBP-4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38053" y="32048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200" y="28956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EBP+4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38053" y="25190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200" y="22098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EBP+8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77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during the function call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3747" y="64886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3574" y="12192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48835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49035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33547" y="1228130"/>
            <a:ext cx="1600200" cy="49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33547" y="1720334"/>
            <a:ext cx="1600200" cy="5656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3547" y="27432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9200" y="35052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EBP - Old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33547" y="4267200"/>
            <a:ext cx="1600200" cy="641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2400" y="39668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547" y="36576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600200" y="4267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81200" y="4267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62200" y="4267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62200" y="4419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81200" y="4419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14650" y="4419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19200" y="441960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\0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38053" y="4588133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200" y="427886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EBP-4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8053" y="32810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00" y="29718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EBP+4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38053" y="25952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200" y="22860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EBP+8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91008" y="3429000"/>
            <a:ext cx="24577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user input is “AAA”</a:t>
            </a:r>
          </a:p>
          <a:p>
            <a:endParaRPr lang="en-US" dirty="0"/>
          </a:p>
          <a:p>
            <a:r>
              <a:rPr lang="en-US" dirty="0"/>
              <a:t>x/x $ebp-4: 0x00414141</a:t>
            </a:r>
          </a:p>
          <a:p>
            <a:r>
              <a:rPr lang="en-US" dirty="0"/>
              <a:t>	(41 = A in hex)</a:t>
            </a:r>
          </a:p>
          <a:p>
            <a:endParaRPr lang="en-US" dirty="0"/>
          </a:p>
          <a:p>
            <a:r>
              <a:rPr lang="en-US" dirty="0"/>
              <a:t>x/s $ebp-4: “AAA”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00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Stack during the function call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3747" y="64886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3574" y="12192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48835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49035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33547" y="1228130"/>
            <a:ext cx="1600200" cy="49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33547" y="1720334"/>
            <a:ext cx="1600200" cy="5656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3547" y="27432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9200" y="35052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33547" y="4267200"/>
            <a:ext cx="1600200" cy="641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2400" y="39668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547" y="36576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600200" y="4267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81200" y="4267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62200" y="4267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62200" y="4419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81200" y="4419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14650" y="4419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19200" y="4419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38053" y="4588133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200" y="427886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EBP-4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8053" y="32810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00" y="29718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EBP+4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38053" y="25952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200" y="22860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EBP+8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38053" y="5121533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00" y="4812268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95800" y="1903274"/>
            <a:ext cx="37454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user input is “AAAAA”</a:t>
            </a:r>
          </a:p>
          <a:p>
            <a:endParaRPr lang="en-US" dirty="0"/>
          </a:p>
          <a:p>
            <a:r>
              <a:rPr lang="en-US" dirty="0"/>
              <a:t>x/x $ebp-4: 0x41414141</a:t>
            </a:r>
          </a:p>
          <a:p>
            <a:r>
              <a:rPr lang="en-US" dirty="0"/>
              <a:t>	(41 = A in hex) </a:t>
            </a:r>
          </a:p>
          <a:p>
            <a:endParaRPr lang="en-US" dirty="0"/>
          </a:p>
          <a:p>
            <a:r>
              <a:rPr lang="en-US" dirty="0"/>
              <a:t>x/x $</a:t>
            </a:r>
            <a:r>
              <a:rPr lang="en-US" dirty="0" err="1"/>
              <a:t>ebp</a:t>
            </a:r>
            <a:r>
              <a:rPr lang="en-US" dirty="0"/>
              <a:t>  (in my machine):0xbfff 00</a:t>
            </a:r>
            <a:r>
              <a:rPr lang="en-US" dirty="0">
                <a:solidFill>
                  <a:srgbClr val="FF0000"/>
                </a:solidFill>
              </a:rPr>
              <a:t>41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x/s $</a:t>
            </a:r>
            <a:r>
              <a:rPr lang="en-US" dirty="0" err="1"/>
              <a:t>ebp</a:t>
            </a:r>
            <a:r>
              <a:rPr lang="en-US" dirty="0"/>
              <a:t>: A</a:t>
            </a:r>
          </a:p>
          <a:p>
            <a:r>
              <a:rPr lang="en-US" dirty="0"/>
              <a:t>x/x $ebp-4:AAAAA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55076" y="4604266"/>
            <a:ext cx="356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 of the caller is partly corrupted!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600200" y="3505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81200" y="3505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62200" y="3505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25484" y="3657600"/>
            <a:ext cx="31771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81200" y="3657600"/>
            <a:ext cx="39145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\0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14650" y="3657600"/>
            <a:ext cx="32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ff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219200" y="3657600"/>
            <a:ext cx="37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bf</a:t>
            </a:r>
          </a:p>
        </p:txBody>
      </p:sp>
      <p:cxnSp>
        <p:nvCxnSpPr>
          <p:cNvPr id="41" name="Straight Arrow Connector 40"/>
          <p:cNvCxnSpPr>
            <a:endCxn id="11" idx="3"/>
          </p:cNvCxnSpPr>
          <p:nvPr/>
        </p:nvCxnSpPr>
        <p:spPr>
          <a:xfrm flipH="1" flipV="1">
            <a:off x="2819400" y="3886200"/>
            <a:ext cx="2133600" cy="926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99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Stack during the function call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3747" y="64886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3574" y="12192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48835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49035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33547" y="1228130"/>
            <a:ext cx="1600200" cy="49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33547" y="1720334"/>
            <a:ext cx="1600200" cy="5656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33547" y="2286000"/>
            <a:ext cx="1600200" cy="493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3505200"/>
            <a:ext cx="16002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33547" y="4114800"/>
            <a:ext cx="1600200" cy="641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2400" y="39668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547" y="36576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600200" y="41148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81200" y="41148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62200" y="41148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62200" y="4267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81200" y="4267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14650" y="4267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19200" y="4267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38053" y="4588133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200" y="427886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EBP-4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8053" y="32810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00" y="29718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EBP+4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38053" y="25952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200" y="22860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EBP+8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38053" y="5121533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00" y="4812268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95800" y="1676400"/>
            <a:ext cx="40660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user input is “AAAAAAAA”</a:t>
            </a:r>
          </a:p>
          <a:p>
            <a:endParaRPr lang="en-US" dirty="0"/>
          </a:p>
          <a:p>
            <a:r>
              <a:rPr lang="en-US" dirty="0"/>
              <a:t>x/x $ebp-4: 0x41414141</a:t>
            </a:r>
          </a:p>
          <a:p>
            <a:r>
              <a:rPr lang="en-US" dirty="0"/>
              <a:t>	(41 = A in hex)</a:t>
            </a:r>
          </a:p>
          <a:p>
            <a:endParaRPr lang="en-US" dirty="0"/>
          </a:p>
          <a:p>
            <a:r>
              <a:rPr lang="en-US" dirty="0"/>
              <a:t>x/x $</a:t>
            </a:r>
            <a:r>
              <a:rPr lang="en-US" dirty="0" err="1"/>
              <a:t>ebp</a:t>
            </a:r>
            <a:r>
              <a:rPr lang="en-US" dirty="0"/>
              <a:t>: 0x41414141 </a:t>
            </a:r>
          </a:p>
          <a:p>
            <a:r>
              <a:rPr lang="en-US" dirty="0"/>
              <a:t>x/s $</a:t>
            </a:r>
            <a:r>
              <a:rPr lang="en-US" dirty="0" err="1"/>
              <a:t>ebp:AAAA</a:t>
            </a:r>
            <a:endParaRPr lang="en-US" dirty="0"/>
          </a:p>
          <a:p>
            <a:endParaRPr lang="en-US" dirty="0"/>
          </a:p>
          <a:p>
            <a:r>
              <a:rPr lang="en-US" dirty="0"/>
              <a:t>x/x $ebp+4  (in my machine):0x080484</a:t>
            </a:r>
            <a:r>
              <a:rPr lang="en-US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57600" y="4355068"/>
            <a:ext cx="4145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 and parts of the </a:t>
            </a:r>
          </a:p>
          <a:p>
            <a:r>
              <a:rPr lang="en-US" dirty="0"/>
              <a:t>return address of the caller are corrupted!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600200" y="3505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81200" y="3505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62200" y="3505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25484" y="3657600"/>
            <a:ext cx="31771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81200" y="3657600"/>
            <a:ext cx="31771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14650" y="3657600"/>
            <a:ext cx="31771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9200" y="3657600"/>
            <a:ext cx="31771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2873574" y="3281066"/>
            <a:ext cx="1385820" cy="997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1"/>
          </p:cNvCxnSpPr>
          <p:nvPr/>
        </p:nvCxnSpPr>
        <p:spPr>
          <a:xfrm flipH="1" flipV="1">
            <a:off x="2971800" y="3966866"/>
            <a:ext cx="685800" cy="711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600200" y="28194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981200" y="28194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362200" y="28194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25484" y="2971800"/>
            <a:ext cx="39145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\0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81200" y="2971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14650" y="2971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19200" y="2971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68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Stack during the function call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3747" y="64886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3574" y="12192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48835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49035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33547" y="1228130"/>
            <a:ext cx="1600200" cy="49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33547" y="1720334"/>
            <a:ext cx="1600200" cy="5656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33547" y="2286000"/>
            <a:ext cx="1600200" cy="493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35052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33547" y="4267200"/>
            <a:ext cx="1600200" cy="641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2400" y="39668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547" y="36576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600200" y="4267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981200" y="4267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62200" y="4267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62200" y="4419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81200" y="4419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14650" y="4419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19200" y="4419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38053" y="4588133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200" y="427886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EBP-4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8053" y="32810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00" y="29718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EBP+4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38053" y="25952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200" y="22860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EBP+8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38053" y="5121533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00" y="4812268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54122" y="1295400"/>
            <a:ext cx="355167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user input is “AAAAAAAAAAAA”</a:t>
            </a:r>
          </a:p>
          <a:p>
            <a:endParaRPr lang="en-US" dirty="0"/>
          </a:p>
          <a:p>
            <a:r>
              <a:rPr lang="en-US" dirty="0"/>
              <a:t>x/x $ebp-4: 0x41414141</a:t>
            </a:r>
          </a:p>
          <a:p>
            <a:r>
              <a:rPr lang="en-US" dirty="0"/>
              <a:t>	(41 = A in hex)</a:t>
            </a:r>
          </a:p>
          <a:p>
            <a:endParaRPr lang="en-US" dirty="0"/>
          </a:p>
          <a:p>
            <a:r>
              <a:rPr lang="en-US" dirty="0"/>
              <a:t>x/x $</a:t>
            </a:r>
            <a:r>
              <a:rPr lang="en-US" dirty="0" err="1"/>
              <a:t>ebp</a:t>
            </a:r>
            <a:r>
              <a:rPr lang="en-US" dirty="0"/>
              <a:t>: 0x41414141</a:t>
            </a:r>
          </a:p>
          <a:p>
            <a:endParaRPr lang="en-US" dirty="0"/>
          </a:p>
          <a:p>
            <a:r>
              <a:rPr lang="en-US" dirty="0"/>
              <a:t>x/x $ebp+4 :0x41414141</a:t>
            </a:r>
          </a:p>
          <a:p>
            <a:endParaRPr lang="en-US" dirty="0"/>
          </a:p>
          <a:p>
            <a:r>
              <a:rPr lang="en-US" dirty="0"/>
              <a:t>x/x $ebp+8 : 0x…00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57600" y="4431268"/>
            <a:ext cx="532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 and the return address of the caller are corrupted!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600200" y="3505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81200" y="3505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62200" y="3505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25484" y="3657600"/>
            <a:ext cx="31771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81200" y="3657600"/>
            <a:ext cx="31771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14650" y="3657600"/>
            <a:ext cx="31771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9200" y="3657600"/>
            <a:ext cx="31771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2873574" y="3281066"/>
            <a:ext cx="1622226" cy="1182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1"/>
          </p:cNvCxnSpPr>
          <p:nvPr/>
        </p:nvCxnSpPr>
        <p:spPr>
          <a:xfrm flipH="1" flipV="1">
            <a:off x="2971800" y="4043065"/>
            <a:ext cx="685800" cy="572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600200" y="28194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981200" y="28194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362200" y="28194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25484" y="2971800"/>
            <a:ext cx="31771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44484" y="2971800"/>
            <a:ext cx="31771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63484" y="2971800"/>
            <a:ext cx="31771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95400" y="2971800"/>
            <a:ext cx="31771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38400" y="2362200"/>
            <a:ext cx="39145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\0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93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Tricking the Return Address!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295400"/>
            <a:ext cx="318516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void </a:t>
            </a:r>
            <a:r>
              <a:rPr lang="en-US" sz="2800" dirty="0" err="1"/>
              <a:t>deadCode</a:t>
            </a:r>
            <a:r>
              <a:rPr lang="en-US" sz="2800" dirty="0"/>
              <a:t>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printf</a:t>
            </a:r>
            <a:r>
              <a:rPr lang="en-US" sz="2800" dirty="0"/>
              <a:t>(“I’m alive!”);</a:t>
            </a:r>
          </a:p>
          <a:p>
            <a:r>
              <a:rPr lang="en-US" sz="2800" dirty="0"/>
              <a:t>   exit(0);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void </a:t>
            </a:r>
            <a:r>
              <a:rPr lang="en-US" sz="2800" dirty="0" err="1"/>
              <a:t>getData</a:t>
            </a:r>
            <a:r>
              <a:rPr lang="en-US" sz="2800" dirty="0"/>
              <a:t>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    char buffer[4];</a:t>
            </a:r>
          </a:p>
          <a:p>
            <a:r>
              <a:rPr lang="en-US" sz="2800" dirty="0"/>
              <a:t>        gets(buffer);</a:t>
            </a:r>
          </a:p>
          <a:p>
            <a:r>
              <a:rPr lang="en-US" sz="2800" dirty="0"/>
              <a:t>        puts(buffer);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4200" y="2895600"/>
            <a:ext cx="6019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Can we activate the </a:t>
            </a:r>
            <a:r>
              <a:rPr lang="en-US" sz="2500" dirty="0" err="1">
                <a:solidFill>
                  <a:srgbClr val="FF0000"/>
                </a:solidFill>
              </a:rPr>
              <a:t>deadCode</a:t>
            </a:r>
            <a:r>
              <a:rPr lang="en-US" sz="2500" dirty="0">
                <a:solidFill>
                  <a:srgbClr val="FF0000"/>
                </a:solidFill>
              </a:rPr>
              <a:t> by smashing the stack?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5867400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Add –</a:t>
            </a:r>
            <a:r>
              <a:rPr lang="en-US" dirty="0" err="1"/>
              <a:t>zexecstack</a:t>
            </a:r>
            <a:r>
              <a:rPr lang="en-US" dirty="0"/>
              <a:t> option to </a:t>
            </a:r>
            <a:r>
              <a:rPr lang="en-US" dirty="0" err="1"/>
              <a:t>gcc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/>
          <a:lstStyle/>
          <a:p>
            <a:r>
              <a:rPr lang="en-US" dirty="0"/>
              <a:t>Structure of the Stack – Before Call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19400" y="59552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9227" y="12192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34488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4688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19200" y="1228130"/>
            <a:ext cx="1600200" cy="98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2200" y="1447800"/>
            <a:ext cx="26407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add(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z;</a:t>
            </a:r>
          </a:p>
          <a:p>
            <a:r>
              <a:rPr lang="en-US" sz="2400" dirty="0"/>
              <a:t>   z = x + y;</a:t>
            </a:r>
          </a:p>
          <a:p>
            <a:r>
              <a:rPr lang="en-US" sz="2400" dirty="0"/>
              <a:t>   return z;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ans</a:t>
            </a:r>
            <a:r>
              <a:rPr lang="en-US" sz="2400" dirty="0"/>
              <a:t>= add(1, 2);</a:t>
            </a:r>
          </a:p>
          <a:p>
            <a:r>
              <a:rPr lang="en-US" sz="2400" dirty="0"/>
              <a:t>   write();</a:t>
            </a:r>
          </a:p>
          <a:p>
            <a:r>
              <a:rPr lang="en-US" sz="2400" dirty="0"/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8053" y="22142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" y="1905000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19200" y="22098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19200" y="32004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19200" y="4191001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19200" y="4953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9200" y="5715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32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Tricking the Return Address!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5257800"/>
            <a:ext cx="587180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First 4 bytes for our input buffer</a:t>
            </a:r>
          </a:p>
          <a:p>
            <a:r>
              <a:rPr lang="en-US" sz="2500" dirty="0"/>
              <a:t>Next 4 bytes to override the </a:t>
            </a:r>
            <a:r>
              <a:rPr lang="en-US" sz="2500" dirty="0" err="1"/>
              <a:t>ebp</a:t>
            </a:r>
            <a:r>
              <a:rPr lang="en-US" sz="2500" dirty="0"/>
              <a:t> register</a:t>
            </a:r>
          </a:p>
          <a:p>
            <a:r>
              <a:rPr lang="en-US" sz="2500" dirty="0"/>
              <a:t>Last 4 bytes point to the </a:t>
            </a:r>
            <a:r>
              <a:rPr lang="en-US" sz="2500" dirty="0" err="1"/>
              <a:t>deadCode</a:t>
            </a:r>
            <a:r>
              <a:rPr lang="en-US" sz="2500" dirty="0"/>
              <a:t> function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38600"/>
            <a:ext cx="70961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30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12" y="1591582"/>
            <a:ext cx="63531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822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By overwriting the return address in a stack frame. Once the function returns, execution will resume at the return address as specified by the attacker, usually a user input filled buffer.</a:t>
            </a:r>
          </a:p>
          <a:p>
            <a:r>
              <a:rPr lang="en-US" dirty="0">
                <a:solidFill>
                  <a:srgbClr val="FF0000"/>
                </a:solidFill>
              </a:rPr>
              <a:t>By overwriting a local variable that is near the buffer in memory</a:t>
            </a:r>
            <a:r>
              <a:rPr lang="en-US" dirty="0"/>
              <a:t> on the stack to change the behavior of the program which may benefit the attacker.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By overwriting a function pointer, or exception handler, which is subsequently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37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Goodbye </a:t>
            </a:r>
            <a:r>
              <a:rPr lang="en-US" dirty="0" err="1"/>
              <a:t>passwd</a:t>
            </a:r>
            <a:r>
              <a:rPr lang="en-US" dirty="0"/>
              <a:t> demo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585913"/>
            <a:ext cx="43434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82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Goodbye </a:t>
            </a:r>
            <a:r>
              <a:rPr lang="en-US" dirty="0" err="1"/>
              <a:t>passwd</a:t>
            </a:r>
            <a:r>
              <a:rPr lang="en-US" dirty="0"/>
              <a:t> demo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1219200"/>
            <a:ext cx="61055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" y="1847856"/>
            <a:ext cx="28860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We don’t know </a:t>
            </a:r>
          </a:p>
          <a:p>
            <a:r>
              <a:rPr lang="en-US" sz="2500" dirty="0"/>
              <a:t>VALID_PASSWD</a:t>
            </a:r>
          </a:p>
          <a:p>
            <a:endParaRPr lang="en-US" sz="2500" dirty="0"/>
          </a:p>
          <a:p>
            <a:r>
              <a:rPr lang="en-US" sz="2500" dirty="0"/>
              <a:t>Can we trick this</a:t>
            </a:r>
          </a:p>
          <a:p>
            <a:r>
              <a:rPr lang="en-US" sz="2500" dirty="0"/>
              <a:t>function to return  a non-zero value?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80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Goodbye </a:t>
            </a:r>
            <a:r>
              <a:rPr lang="en-US" dirty="0" err="1"/>
              <a:t>passwd</a:t>
            </a:r>
            <a:r>
              <a:rPr lang="en-US" dirty="0"/>
              <a:t>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1629013"/>
            <a:ext cx="757040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000" dirty="0"/>
              <a:t>Give A 11 times as the input password</a:t>
            </a:r>
          </a:p>
          <a:p>
            <a:endParaRPr lang="en-US" sz="3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 err="1"/>
              <a:t>strcpy</a:t>
            </a:r>
            <a:r>
              <a:rPr lang="en-US" sz="3000" dirty="0"/>
              <a:t> will overflow</a:t>
            </a:r>
          </a:p>
          <a:p>
            <a:endParaRPr lang="en-US" sz="3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/>
              <a:t>Local variable result will be overridden by ‘A’</a:t>
            </a:r>
          </a:p>
          <a:p>
            <a:endParaRPr lang="en-US" sz="3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/>
              <a:t>Return code will be non-zero!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371" y="5410200"/>
            <a:ext cx="69246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38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By overwriting the return address in a stack frame. Once the function returns, execution will resume at the return address as specified by the attacker, usually a user input filled buffer.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By overwriting a local variable that is near the buffer in memory on the stack to change the behavior of the program which may benefit the attacker.</a:t>
            </a:r>
          </a:p>
          <a:p>
            <a:r>
              <a:rPr lang="en-US" dirty="0">
                <a:solidFill>
                  <a:srgbClr val="FF0000"/>
                </a:solidFill>
              </a:rPr>
              <a:t>By overwriting a function pointer</a:t>
            </a:r>
            <a:r>
              <a:rPr lang="en-US" dirty="0"/>
              <a:t>, or exception handler, which is subsequently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37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Stack Layout – inside </a:t>
            </a:r>
            <a:r>
              <a:rPr lang="en-US" dirty="0" err="1"/>
              <a:t>getData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19800" y="990600"/>
            <a:ext cx="294542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void </a:t>
            </a:r>
            <a:r>
              <a:rPr lang="en-US" sz="2800" dirty="0" err="1"/>
              <a:t>getData</a:t>
            </a:r>
            <a:r>
              <a:rPr lang="en-US" sz="2800" dirty="0"/>
              <a:t>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    char buffer[8];</a:t>
            </a:r>
          </a:p>
          <a:p>
            <a:endParaRPr lang="en-US" sz="2800" dirty="0"/>
          </a:p>
          <a:p>
            <a:r>
              <a:rPr lang="en-US" sz="2800" dirty="0"/>
              <a:t>        gets(buffer);</a:t>
            </a:r>
          </a:p>
          <a:p>
            <a:r>
              <a:rPr lang="en-US" sz="2800" dirty="0"/>
              <a:t>        puts(buffer);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33747" y="64124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3574" y="11430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48835" y="11752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49035" y="11519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33547" y="1151930"/>
            <a:ext cx="1600200" cy="49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33547" y="1644134"/>
            <a:ext cx="1600200" cy="5656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3547" y="2209800"/>
            <a:ext cx="1600200" cy="4930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33547" y="2667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9200" y="3429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EBP - Old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33547" y="4191000"/>
            <a:ext cx="1600200" cy="12837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Local buffer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(8 bytes)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2400" y="54146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547" y="5105400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5600" y="2895600"/>
            <a:ext cx="1235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 bytes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95600" y="3516868"/>
            <a:ext cx="1235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 bytes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95600" y="4431268"/>
            <a:ext cx="1235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 bytes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76600" y="5029200"/>
            <a:ext cx="50531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First 8 bytes for our  input buffer</a:t>
            </a:r>
          </a:p>
          <a:p>
            <a:r>
              <a:rPr lang="en-US" sz="2400" dirty="0"/>
              <a:t>Next 4 bytes to override the old </a:t>
            </a:r>
            <a:r>
              <a:rPr lang="en-US" sz="2400" dirty="0" err="1"/>
              <a:t>ebp</a:t>
            </a:r>
            <a:endParaRPr lang="en-US" sz="2400" dirty="0"/>
          </a:p>
          <a:p>
            <a:r>
              <a:rPr lang="en-US" sz="2400" dirty="0"/>
              <a:t>Last 4 bytes to override the ret address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76600" y="4954488"/>
            <a:ext cx="5486400" cy="1457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67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/>
              <a:t>Shellcode</a:t>
            </a:r>
            <a:r>
              <a:rPr lang="en-US" dirty="0"/>
              <a:t> for adding two numbers?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5684832" cy="521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5400" y="137160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Note: pass –z </a:t>
            </a:r>
            <a:r>
              <a:rPr lang="en-US" sz="3000" dirty="0" err="1"/>
              <a:t>execstack</a:t>
            </a:r>
            <a:r>
              <a:rPr lang="en-US" sz="3000" dirty="0"/>
              <a:t> option to </a:t>
            </a:r>
            <a:r>
              <a:rPr lang="en-US" sz="3000" dirty="0" err="1"/>
              <a:t>gcc</a:t>
            </a:r>
            <a:r>
              <a:rPr lang="en-US" sz="3000" dirty="0"/>
              <a:t> to allow executable stacks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31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ShellCode</a:t>
            </a:r>
            <a:r>
              <a:rPr lang="en-US" dirty="0"/>
              <a:t>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Redirecting the ret address to machine code!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Shellcode</a:t>
            </a:r>
            <a:r>
              <a:rPr lang="en-US" dirty="0"/>
              <a:t>: Usually a shell is spawned at runtime</a:t>
            </a:r>
          </a:p>
          <a:p>
            <a:endParaRPr lang="en-US" dirty="0"/>
          </a:p>
          <a:p>
            <a:r>
              <a:rPr lang="en-US" dirty="0"/>
              <a:t>Take control of a hacked machine/program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284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ShellCode</a:t>
            </a:r>
            <a:r>
              <a:rPr lang="en-US" dirty="0"/>
              <a:t> Injection -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C code to run after hacking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C code into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Disassemble machine code from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Place the machine code address into ret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 is corrupted now!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Hacked program will now transfer to our </a:t>
            </a:r>
            <a:r>
              <a:rPr lang="en-US" dirty="0" err="1"/>
              <a:t>shellcode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5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/>
          <a:lstStyle/>
          <a:p>
            <a:r>
              <a:rPr lang="en-US" dirty="0"/>
              <a:t>Push Arguments of called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19400" y="59552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9227" y="12192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34488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4688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19200" y="1228130"/>
            <a:ext cx="1600200" cy="98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8053" y="4114800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2947" y="3745468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19200" y="22098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9200" y="32004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19200" y="4191001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19200" y="4953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9200" y="5715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2200" y="1447800"/>
            <a:ext cx="26407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add(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z;</a:t>
            </a:r>
          </a:p>
          <a:p>
            <a:r>
              <a:rPr lang="en-US" sz="2400" dirty="0"/>
              <a:t>   z = x + y;</a:t>
            </a:r>
          </a:p>
          <a:p>
            <a:r>
              <a:rPr lang="en-US" sz="2400" dirty="0"/>
              <a:t>   return z;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ans</a:t>
            </a:r>
            <a:r>
              <a:rPr lang="en-US" sz="2400" dirty="0"/>
              <a:t>= add(1, 2);</a:t>
            </a:r>
          </a:p>
          <a:p>
            <a:r>
              <a:rPr lang="en-US" sz="2400" dirty="0"/>
              <a:t>   write();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51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a </a:t>
            </a:r>
            <a:r>
              <a:rPr lang="en-US" dirty="0" err="1"/>
              <a:t>shellcode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6452" y="5029200"/>
            <a:ext cx="1250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exit(2)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6019800"/>
            <a:ext cx="7408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Extracted the machine code using </a:t>
            </a:r>
            <a:r>
              <a:rPr lang="en-US" sz="3200" dirty="0" err="1"/>
              <a:t>objdump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33984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12947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a </a:t>
            </a:r>
            <a:r>
              <a:rPr lang="en-US" dirty="0" err="1"/>
              <a:t>shellcode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57656" y="2219980"/>
            <a:ext cx="3633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Machine code of exit(2)</a:t>
            </a:r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>
            <a:off x="4424206" y="2481590"/>
            <a:ext cx="93345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8433" y="5320605"/>
            <a:ext cx="15905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./main</a:t>
            </a:r>
          </a:p>
          <a:p>
            <a:r>
              <a:rPr lang="en-US" sz="2800" dirty="0"/>
              <a:t>echo $?</a:t>
            </a:r>
          </a:p>
          <a:p>
            <a:r>
              <a:rPr lang="en-US" sz="2800" dirty="0"/>
              <a:t>Output: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21841" y="5385137"/>
            <a:ext cx="65459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000" dirty="0"/>
              <a:t>main is called by </a:t>
            </a:r>
            <a:r>
              <a:rPr lang="en-US" sz="3000" dirty="0" err="1"/>
              <a:t>libc_main</a:t>
            </a:r>
            <a:endParaRPr lang="en-US" sz="3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/>
              <a:t>we tricked the return to our </a:t>
            </a:r>
            <a:r>
              <a:rPr lang="en-US" sz="3000" dirty="0" err="1"/>
              <a:t>shellcode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5022274" y="3556337"/>
            <a:ext cx="4045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&amp;ret + 2 points to the ret of caller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41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4" y="1498600"/>
            <a:ext cx="42100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3824131" y="3911768"/>
            <a:ext cx="93345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904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Stack Layout – Inside Main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3747" y="64886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3574" y="12192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48835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49035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33547" y="1228130"/>
            <a:ext cx="1600200" cy="49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33547" y="1720334"/>
            <a:ext cx="1600200" cy="56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33547" y="2286000"/>
            <a:ext cx="1600200" cy="493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9200" y="2743200"/>
            <a:ext cx="1600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Ret 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libc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main)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9200" y="35052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EBP – Old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libc</a:t>
            </a:r>
            <a:r>
              <a:rPr lang="en-US" sz="2400" dirty="0">
                <a:solidFill>
                  <a:schemeClr val="tx1"/>
                </a:solidFill>
              </a:rPr>
              <a:t> main)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33547" y="4267200"/>
            <a:ext cx="1600200" cy="12837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Local </a:t>
            </a:r>
            <a:r>
              <a:rPr lang="en-US" sz="2400" dirty="0" err="1">
                <a:solidFill>
                  <a:schemeClr val="bg1"/>
                </a:solidFill>
              </a:rPr>
              <a:t>var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(ret </a:t>
            </a:r>
            <a:r>
              <a:rPr lang="en-US" sz="2400" dirty="0" err="1">
                <a:solidFill>
                  <a:schemeClr val="bg1"/>
                </a:solidFill>
              </a:rPr>
              <a:t>ptr</a:t>
            </a:r>
            <a:r>
              <a:rPr lang="en-US" sz="2400" dirty="0">
                <a:solidFill>
                  <a:schemeClr val="bg1"/>
                </a:solidFill>
              </a:rPr>
              <a:t> = null)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2400" y="54908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95600" y="2971800"/>
            <a:ext cx="1235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 bytes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5600" y="3593068"/>
            <a:ext cx="1235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 bytes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5600" y="4507468"/>
            <a:ext cx="1235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 bytes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1090" y="5121533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2400" y="3950732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1090" y="35814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2400" y="3188732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1090" y="28194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EBP+4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82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Stack Layout – Inside Main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3747" y="64886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3574" y="12192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48835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49035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33547" y="1228130"/>
            <a:ext cx="1600200" cy="49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33547" y="1720334"/>
            <a:ext cx="1600200" cy="56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33547" y="2286000"/>
            <a:ext cx="1600200" cy="493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5400" y="2743200"/>
            <a:ext cx="1600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Ret 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libc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main)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9200" y="35052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EBP – Old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libc</a:t>
            </a:r>
            <a:r>
              <a:rPr lang="en-US" sz="2400" dirty="0">
                <a:solidFill>
                  <a:schemeClr val="tx1"/>
                </a:solidFill>
              </a:rPr>
              <a:t> main)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33547" y="4267200"/>
            <a:ext cx="1600200" cy="12837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ret =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EBP + 4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2400" y="54908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090" y="5121533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2400" y="3950732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1090" y="35814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2400" y="3188732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1090" y="28194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EBP+4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76800" y="2245221"/>
            <a:ext cx="298075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&amp;ret = EBP-4</a:t>
            </a:r>
          </a:p>
          <a:p>
            <a:endParaRPr lang="en-US" sz="3200" dirty="0"/>
          </a:p>
          <a:p>
            <a:r>
              <a:rPr lang="en-US" sz="3200" dirty="0"/>
              <a:t>&amp;ret + 2 = EBP+4</a:t>
            </a:r>
          </a:p>
          <a:p>
            <a:endParaRPr lang="en-US" sz="3200" dirty="0"/>
          </a:p>
          <a:p>
            <a:r>
              <a:rPr lang="en-US" sz="3200" dirty="0"/>
              <a:t>ret = &amp;ret + 2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876800" y="2209800"/>
            <a:ext cx="2980752" cy="2674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rved Left Arrow 44"/>
          <p:cNvSpPr/>
          <p:nvPr/>
        </p:nvSpPr>
        <p:spPr>
          <a:xfrm flipV="1">
            <a:off x="2895600" y="3124200"/>
            <a:ext cx="457200" cy="22766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54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Stack Layout – Inside Main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3747" y="64886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3574" y="12192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48835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49035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33547" y="1228130"/>
            <a:ext cx="1600200" cy="493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33547" y="1720334"/>
            <a:ext cx="1600200" cy="56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33547" y="2286000"/>
            <a:ext cx="1600200" cy="493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5400" y="2743200"/>
            <a:ext cx="1600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shellcode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35052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EBP – Old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libc</a:t>
            </a:r>
            <a:r>
              <a:rPr lang="en-US" sz="2400" dirty="0">
                <a:solidFill>
                  <a:schemeClr val="tx1"/>
                </a:solidFill>
              </a:rPr>
              <a:t> main)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33547" y="4267200"/>
            <a:ext cx="1600200" cy="12837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ret =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EBP + 4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2400" y="5490865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090" y="5121533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52400" y="3950732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1090" y="35814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2400" y="3188732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1090" y="28194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EBP+4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29000" y="2362200"/>
            <a:ext cx="58546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*ret = </a:t>
            </a:r>
            <a:r>
              <a:rPr lang="en-US" sz="3200" dirty="0" err="1"/>
              <a:t>shellcode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Ret address of main is overridden </a:t>
            </a:r>
          </a:p>
        </p:txBody>
      </p:sp>
      <p:sp>
        <p:nvSpPr>
          <p:cNvPr id="24" name="Curved Left Arrow 23"/>
          <p:cNvSpPr/>
          <p:nvPr/>
        </p:nvSpPr>
        <p:spPr>
          <a:xfrm flipV="1">
            <a:off x="2895600" y="3124200"/>
            <a:ext cx="457200" cy="22766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18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45</a:t>
            </a:fld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7115175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714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How/why the </a:t>
            </a:r>
            <a:r>
              <a:rPr lang="en-US" dirty="0" err="1"/>
              <a:t>shellcode</a:t>
            </a:r>
            <a:r>
              <a:rPr lang="en-US" dirty="0"/>
              <a:t> worked?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066800"/>
            <a:ext cx="80793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Top of the stack points to the local </a:t>
            </a:r>
            <a:r>
              <a:rPr lang="en-US" sz="3200" dirty="0" err="1"/>
              <a:t>var</a:t>
            </a:r>
            <a:r>
              <a:rPr lang="en-US" sz="3200" dirty="0"/>
              <a:t> ret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3200" dirty="0"/>
              <a:t>See print &amp;ret  same as $</a:t>
            </a:r>
            <a:r>
              <a:rPr lang="en-US" sz="3200" dirty="0" err="1"/>
              <a:t>esp</a:t>
            </a:r>
            <a:endParaRPr lang="en-US" sz="3200" dirty="0"/>
          </a:p>
          <a:p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0xb7e3a4d3 is the return address (</a:t>
            </a:r>
            <a:r>
              <a:rPr lang="en-US" sz="3200" dirty="0" err="1"/>
              <a:t>libc</a:t>
            </a:r>
            <a:r>
              <a:rPr lang="en-US" sz="3200" dirty="0"/>
              <a:t> main)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After ret = &amp;ret + 2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oxbffff2cc = oxbffff2c4 + 8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46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446031"/>
            <a:ext cx="71247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1483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the </a:t>
            </a:r>
            <a:r>
              <a:rPr lang="en-US" dirty="0" err="1"/>
              <a:t>libc</a:t>
            </a:r>
            <a:r>
              <a:rPr lang="en-US" dirty="0"/>
              <a:t> main address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1963" y="3916740"/>
            <a:ext cx="80977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(</a:t>
            </a:r>
            <a:r>
              <a:rPr lang="en-US" sz="3200" dirty="0" err="1"/>
              <a:t>libc</a:t>
            </a:r>
            <a:r>
              <a:rPr lang="en-US" sz="3200" dirty="0"/>
              <a:t>) 0xb7e3a4d3 is replaced by 0x0804a01c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0x804a0lc contains our </a:t>
            </a:r>
            <a:r>
              <a:rPr lang="en-US" sz="3200" dirty="0" err="1"/>
              <a:t>shellcode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1342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7230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strcpy</a:t>
            </a:r>
            <a:r>
              <a:rPr lang="en-US" dirty="0"/>
              <a:t> and gets function do not check for size bounds</a:t>
            </a:r>
          </a:p>
          <a:p>
            <a:r>
              <a:rPr lang="en-US" dirty="0"/>
              <a:t>Be careful when you use these functions</a:t>
            </a:r>
          </a:p>
          <a:p>
            <a:r>
              <a:rPr lang="en-US" dirty="0"/>
              <a:t>Pointer arithmetic could override memory address</a:t>
            </a:r>
          </a:p>
          <a:p>
            <a:r>
              <a:rPr lang="en-US" dirty="0"/>
              <a:t>An attacker can construct </a:t>
            </a:r>
            <a:r>
              <a:rPr lang="en-US" dirty="0" err="1"/>
              <a:t>shellcode</a:t>
            </a:r>
            <a:r>
              <a:rPr lang="en-US" dirty="0"/>
              <a:t> to take over vulnerable program/machine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Try these types of analysis at home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4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Push Return Address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19400" y="59552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9227" y="12192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34488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4688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19200" y="1228130"/>
            <a:ext cx="1600200" cy="98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77000" y="1447800"/>
            <a:ext cx="27097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add(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z;</a:t>
            </a:r>
          </a:p>
          <a:p>
            <a:r>
              <a:rPr lang="en-US" sz="2400" dirty="0"/>
              <a:t>   z = x + y;</a:t>
            </a:r>
          </a:p>
          <a:p>
            <a:r>
              <a:rPr lang="en-US" sz="2400" dirty="0"/>
              <a:t>   return z;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ans</a:t>
            </a:r>
            <a:r>
              <a:rPr lang="en-US" sz="2400" dirty="0"/>
              <a:t> = add(1, 2);</a:t>
            </a:r>
          </a:p>
          <a:p>
            <a:r>
              <a:rPr lang="en-US" sz="2400" dirty="0"/>
              <a:t>   write();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19200" y="22098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9200" y="32004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19200" y="4191001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ret</a:t>
            </a:r>
          </a:p>
        </p:txBody>
      </p:sp>
      <p:cxnSp>
        <p:nvCxnSpPr>
          <p:cNvPr id="36" name="Straight Arrow Connector 35"/>
          <p:cNvCxnSpPr>
            <a:stCxn id="32" idx="3"/>
          </p:cNvCxnSpPr>
          <p:nvPr/>
        </p:nvCxnSpPr>
        <p:spPr>
          <a:xfrm>
            <a:off x="2819400" y="4572001"/>
            <a:ext cx="3962400" cy="762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19200" y="4953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38053" y="4892933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200" y="4583668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219200" y="5715000"/>
            <a:ext cx="16002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0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/>
          <a:lstStyle/>
          <a:p>
            <a:r>
              <a:rPr lang="en-US" dirty="0"/>
              <a:t>Inside the </a:t>
            </a:r>
            <a:r>
              <a:rPr lang="en-US" dirty="0" err="1"/>
              <a:t>callee</a:t>
            </a:r>
            <a:r>
              <a:rPr lang="en-US" dirty="0"/>
              <a:t> (i.e. add function)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19400" y="59552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9227" y="12192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34488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4688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19200" y="1228130"/>
            <a:ext cx="1600200" cy="98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28105" y="1447800"/>
            <a:ext cx="27097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add(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z;</a:t>
            </a:r>
          </a:p>
          <a:p>
            <a:r>
              <a:rPr lang="en-US" sz="2400" dirty="0"/>
              <a:t>   z = x + y;</a:t>
            </a:r>
          </a:p>
          <a:p>
            <a:r>
              <a:rPr lang="en-US" sz="2400" dirty="0"/>
              <a:t>   return z;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ans</a:t>
            </a:r>
            <a:r>
              <a:rPr lang="en-US" sz="2400" dirty="0"/>
              <a:t> = add(1, 2);</a:t>
            </a:r>
          </a:p>
          <a:p>
            <a:r>
              <a:rPr lang="en-US" sz="2400" dirty="0"/>
              <a:t>   write();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19200" y="22098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9200" y="32004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19200" y="4191001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ret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859227" y="4724400"/>
            <a:ext cx="3922573" cy="60960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19200" y="4953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EBP - Old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38053" y="5731133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200" y="5421868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219200" y="5715000"/>
            <a:ext cx="16002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19400" y="5181600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EBP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0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/>
          <a:lstStyle/>
          <a:p>
            <a:r>
              <a:rPr lang="en-US" dirty="0"/>
              <a:t>Inside the </a:t>
            </a:r>
            <a:r>
              <a:rPr lang="en-US" dirty="0" err="1"/>
              <a:t>callee</a:t>
            </a:r>
            <a:r>
              <a:rPr lang="en-US" dirty="0"/>
              <a:t> – push local </a:t>
            </a:r>
            <a:r>
              <a:rPr lang="en-US" dirty="0" err="1"/>
              <a:t>vars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19400" y="59552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9227" y="12192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34488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4688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19200" y="1228130"/>
            <a:ext cx="1600200" cy="98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28105" y="1447800"/>
            <a:ext cx="27097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add(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z;</a:t>
            </a:r>
          </a:p>
          <a:p>
            <a:r>
              <a:rPr lang="en-US" sz="2400" dirty="0"/>
              <a:t>   z = x + y;</a:t>
            </a:r>
          </a:p>
          <a:p>
            <a:r>
              <a:rPr lang="en-US" sz="2400" dirty="0"/>
              <a:t>   return z;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ans</a:t>
            </a:r>
            <a:r>
              <a:rPr lang="en-US" sz="2400" dirty="0"/>
              <a:t> = add(1, 2);</a:t>
            </a:r>
          </a:p>
          <a:p>
            <a:r>
              <a:rPr lang="en-US" sz="2400" dirty="0"/>
              <a:t>   write();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19200" y="22098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9200" y="32004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19200" y="4191001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ret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859227" y="4724400"/>
            <a:ext cx="3922573" cy="60960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19200" y="4953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EBP - Old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219200" y="5715000"/>
            <a:ext cx="16002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z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38053" y="6493133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200" y="6183868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19400" y="5181600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EBP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7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Inside the </a:t>
            </a:r>
            <a:r>
              <a:rPr lang="en-US" dirty="0" err="1"/>
              <a:t>callee</a:t>
            </a:r>
            <a:r>
              <a:rPr lang="en-US" dirty="0"/>
              <a:t> – reset the </a:t>
            </a:r>
            <a:r>
              <a:rPr lang="en-US" dirty="0" err="1"/>
              <a:t>esp</a:t>
            </a:r>
            <a:r>
              <a:rPr lang="en-US" dirty="0"/>
              <a:t> to </a:t>
            </a:r>
            <a:r>
              <a:rPr lang="en-US" dirty="0" err="1"/>
              <a:t>ebp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19400" y="59552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9227" y="12192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34488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4688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19200" y="1228130"/>
            <a:ext cx="1600200" cy="98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28105" y="1447800"/>
            <a:ext cx="27097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add(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z;</a:t>
            </a:r>
          </a:p>
          <a:p>
            <a:r>
              <a:rPr lang="en-US" sz="2400" dirty="0"/>
              <a:t>   z = x + y;</a:t>
            </a:r>
          </a:p>
          <a:p>
            <a:r>
              <a:rPr lang="en-US" sz="2400" dirty="0"/>
              <a:t>   return z;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ans</a:t>
            </a:r>
            <a:r>
              <a:rPr lang="en-US" sz="2400" dirty="0"/>
              <a:t> = add(1, 2);</a:t>
            </a:r>
          </a:p>
          <a:p>
            <a:r>
              <a:rPr lang="en-US" sz="2400" dirty="0"/>
              <a:t>   write();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19200" y="22098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9200" y="32004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19200" y="4191001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ret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859227" y="4724400"/>
            <a:ext cx="3922573" cy="60960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19200" y="4953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EBP - Old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219200" y="5715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38053" y="5654933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200" y="5345668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19400" y="5181600"/>
            <a:ext cx="102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EBP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Inside the </a:t>
            </a:r>
            <a:r>
              <a:rPr lang="en-US" dirty="0" err="1"/>
              <a:t>callee</a:t>
            </a:r>
            <a:r>
              <a:rPr lang="en-US" dirty="0"/>
              <a:t> – pop the old </a:t>
            </a:r>
            <a:r>
              <a:rPr lang="en-US" dirty="0" err="1"/>
              <a:t>ebp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19400" y="5955268"/>
            <a:ext cx="142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9227" y="1219200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234488" y="1251488"/>
            <a:ext cx="0" cy="5377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4688" y="1228130"/>
            <a:ext cx="0" cy="5401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19200" y="1228130"/>
            <a:ext cx="1600200" cy="98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28105" y="1447800"/>
            <a:ext cx="27097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add(</a:t>
            </a:r>
            <a:r>
              <a:rPr lang="en-US" sz="2400" dirty="0" err="1"/>
              <a:t>int</a:t>
            </a:r>
            <a:r>
              <a:rPr lang="en-US" sz="2400" dirty="0"/>
              <a:t> x, </a:t>
            </a:r>
            <a:r>
              <a:rPr lang="en-US" sz="2400" dirty="0" err="1"/>
              <a:t>int</a:t>
            </a:r>
            <a:r>
              <a:rPr lang="en-US" sz="2400" dirty="0"/>
              <a:t> y)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z;</a:t>
            </a:r>
          </a:p>
          <a:p>
            <a:r>
              <a:rPr lang="en-US" sz="2400" dirty="0"/>
              <a:t>   z = x + y;</a:t>
            </a:r>
          </a:p>
          <a:p>
            <a:r>
              <a:rPr lang="en-US" sz="2400" dirty="0"/>
              <a:t>   return z;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ans</a:t>
            </a:r>
            <a:r>
              <a:rPr lang="en-US" sz="2400" dirty="0"/>
              <a:t> = add(1, 2);</a:t>
            </a:r>
          </a:p>
          <a:p>
            <a:r>
              <a:rPr lang="en-US" sz="2400" dirty="0"/>
              <a:t>   write();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19200" y="22098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9200" y="3200400"/>
            <a:ext cx="1600200" cy="986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19200" y="4191001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ret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859227" y="4724400"/>
            <a:ext cx="3922573" cy="60960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19200" y="4953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9200" y="5715000"/>
            <a:ext cx="1600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38053" y="4892933"/>
            <a:ext cx="109643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200" y="4583668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70833-25EE-4E97-8912-CE15B356F6F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3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2024</Words>
  <Application>Microsoft Office PowerPoint</Application>
  <PresentationFormat>On-screen Show (4:3)</PresentationFormat>
  <Paragraphs>625</Paragraphs>
  <Slides>48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Procedure calls and Buffer Overflows</vt:lpstr>
      <vt:lpstr>References</vt:lpstr>
      <vt:lpstr>Structure of the Stack – Before Call</vt:lpstr>
      <vt:lpstr>Push Arguments of called function</vt:lpstr>
      <vt:lpstr>Push Return Address</vt:lpstr>
      <vt:lpstr>Inside the callee (i.e. add function)</vt:lpstr>
      <vt:lpstr>Inside the callee – push local vars</vt:lpstr>
      <vt:lpstr>Inside the callee – reset the esp to ebp</vt:lpstr>
      <vt:lpstr>Inside the callee – pop the old ebp</vt:lpstr>
      <vt:lpstr>After the returning from add</vt:lpstr>
      <vt:lpstr>Caller removes the parameters</vt:lpstr>
      <vt:lpstr>Referencing Data Using EBP</vt:lpstr>
      <vt:lpstr>Stack-based Buffer overflow</vt:lpstr>
      <vt:lpstr>Stack-based Buffer Overflow</vt:lpstr>
      <vt:lpstr>Stack Layout</vt:lpstr>
      <vt:lpstr>Stack Layout – inside getData</vt:lpstr>
      <vt:lpstr>Stack Layout – How to Crash?</vt:lpstr>
      <vt:lpstr>Demo Time</vt:lpstr>
      <vt:lpstr>Example</vt:lpstr>
      <vt:lpstr>Demo Setup</vt:lpstr>
      <vt:lpstr>Denial of Service</vt:lpstr>
      <vt:lpstr>Investigation using gdb</vt:lpstr>
      <vt:lpstr>Investigation using gdb</vt:lpstr>
      <vt:lpstr>Stack during the function call</vt:lpstr>
      <vt:lpstr>Stack during the function call</vt:lpstr>
      <vt:lpstr>Stack during the function call</vt:lpstr>
      <vt:lpstr>Stack during the function call</vt:lpstr>
      <vt:lpstr>Stack during the function call</vt:lpstr>
      <vt:lpstr>Tricking the Return Address!</vt:lpstr>
      <vt:lpstr>Tricking the Return Address!</vt:lpstr>
      <vt:lpstr>Stack-based Buffer Overflow</vt:lpstr>
      <vt:lpstr>Goodbye passwd demo</vt:lpstr>
      <vt:lpstr>Goodbye passwd demo</vt:lpstr>
      <vt:lpstr>Goodbye passwd demo</vt:lpstr>
      <vt:lpstr>Stack-based Buffer Overflow</vt:lpstr>
      <vt:lpstr>Stack Layout – inside getData</vt:lpstr>
      <vt:lpstr>Shellcode for adding two numbers?</vt:lpstr>
      <vt:lpstr>ShellCode Injection</vt:lpstr>
      <vt:lpstr>ShellCode Injection - Steps</vt:lpstr>
      <vt:lpstr>Preparing a shellcode</vt:lpstr>
      <vt:lpstr>Injecting a shellcode</vt:lpstr>
      <vt:lpstr>Stack Layout – Inside Main</vt:lpstr>
      <vt:lpstr>Stack Layout – Inside Main</vt:lpstr>
      <vt:lpstr>Stack Layout – Inside Main</vt:lpstr>
      <vt:lpstr>PowerPoint Presentation</vt:lpstr>
      <vt:lpstr>How/why the shellcode worked?</vt:lpstr>
      <vt:lpstr>Overriding the libc main address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Dharma</dc:creator>
  <cp:lastModifiedBy>Dharmalingam Ganesan</cp:lastModifiedBy>
  <cp:revision>156</cp:revision>
  <dcterms:created xsi:type="dcterms:W3CDTF">2013-02-24T03:09:01Z</dcterms:created>
  <dcterms:modified xsi:type="dcterms:W3CDTF">2018-03-15T19:40:52Z</dcterms:modified>
</cp:coreProperties>
</file>