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57" r:id="rId3"/>
    <p:sldId id="343" r:id="rId4"/>
    <p:sldId id="349" r:id="rId5"/>
    <p:sldId id="358" r:id="rId6"/>
    <p:sldId id="315" r:id="rId7"/>
    <p:sldId id="351" r:id="rId8"/>
    <p:sldId id="316" r:id="rId9"/>
    <p:sldId id="317" r:id="rId10"/>
    <p:sldId id="350" r:id="rId11"/>
    <p:sldId id="353" r:id="rId12"/>
    <p:sldId id="303" r:id="rId13"/>
    <p:sldId id="304" r:id="rId14"/>
    <p:sldId id="355" r:id="rId15"/>
    <p:sldId id="354" r:id="rId16"/>
    <p:sldId id="305" r:id="rId17"/>
    <p:sldId id="306" r:id="rId18"/>
    <p:sldId id="307" r:id="rId19"/>
    <p:sldId id="308" r:id="rId20"/>
    <p:sldId id="311" r:id="rId21"/>
    <p:sldId id="310" r:id="rId22"/>
    <p:sldId id="312" r:id="rId23"/>
    <p:sldId id="313" r:id="rId24"/>
    <p:sldId id="319" r:id="rId25"/>
    <p:sldId id="318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56" r:id="rId38"/>
    <p:sldId id="333" r:id="rId39"/>
    <p:sldId id="331" r:id="rId40"/>
    <p:sldId id="332" r:id="rId41"/>
    <p:sldId id="334" r:id="rId42"/>
    <p:sldId id="341" r:id="rId43"/>
    <p:sldId id="342" r:id="rId44"/>
    <p:sldId id="335" r:id="rId45"/>
    <p:sldId id="344" r:id="rId46"/>
    <p:sldId id="345" r:id="rId47"/>
    <p:sldId id="336" r:id="rId48"/>
    <p:sldId id="337" r:id="rId49"/>
    <p:sldId id="346" r:id="rId50"/>
    <p:sldId id="347" r:id="rId51"/>
    <p:sldId id="348" r:id="rId52"/>
    <p:sldId id="338" r:id="rId53"/>
    <p:sldId id="339" r:id="rId54"/>
    <p:sldId id="340" r:id="rId55"/>
    <p:sldId id="309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38CE93-E094-49F9-A5CE-C8381AACF33C}">
          <p14:sldIdLst>
            <p14:sldId id="256"/>
            <p14:sldId id="357"/>
            <p14:sldId id="343"/>
            <p14:sldId id="349"/>
            <p14:sldId id="358"/>
            <p14:sldId id="315"/>
            <p14:sldId id="351"/>
            <p14:sldId id="316"/>
            <p14:sldId id="317"/>
            <p14:sldId id="350"/>
            <p14:sldId id="353"/>
            <p14:sldId id="303"/>
            <p14:sldId id="304"/>
            <p14:sldId id="355"/>
            <p14:sldId id="354"/>
            <p14:sldId id="305"/>
            <p14:sldId id="306"/>
            <p14:sldId id="307"/>
            <p14:sldId id="308"/>
            <p14:sldId id="311"/>
            <p14:sldId id="310"/>
            <p14:sldId id="312"/>
            <p14:sldId id="313"/>
            <p14:sldId id="319"/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56"/>
            <p14:sldId id="333"/>
            <p14:sldId id="331"/>
            <p14:sldId id="332"/>
            <p14:sldId id="334"/>
            <p14:sldId id="341"/>
            <p14:sldId id="342"/>
            <p14:sldId id="335"/>
            <p14:sldId id="344"/>
            <p14:sldId id="345"/>
            <p14:sldId id="336"/>
            <p14:sldId id="337"/>
            <p14:sldId id="346"/>
            <p14:sldId id="347"/>
            <p14:sldId id="348"/>
            <p14:sldId id="338"/>
            <p14:sldId id="339"/>
            <p14:sldId id="340"/>
            <p14:sldId id="309"/>
          </p14:sldIdLst>
        </p14:section>
        <p14:section name="Untitled Section" id="{A3F0C457-CB2C-440D-9982-07C9ED5C306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006" autoAdjust="0"/>
  </p:normalViewPr>
  <p:slideViewPr>
    <p:cSldViewPr>
      <p:cViewPr varScale="1">
        <p:scale>
          <a:sx n="10" d="100"/>
          <a:sy n="10" d="100"/>
        </p:scale>
        <p:origin x="-168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AD5D8-B21B-4517-A4EC-D122F2847C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3F342-672C-4BEB-AA48-2CFC0B43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4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3F342-672C-4BEB-AA48-2CFC0B433B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3F342-672C-4BEB-AA48-2CFC0B433B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81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3F342-672C-4BEB-AA48-2CFC0B433B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09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3F342-672C-4BEB-AA48-2CFC0B433B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8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3F342-672C-4BEB-AA48-2CFC0B433B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3F342-672C-4BEB-AA48-2CFC0B433B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8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3F342-672C-4BEB-AA48-2CFC0B433B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50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3F342-672C-4BEB-AA48-2CFC0B433B4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0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3F342-672C-4BEB-AA48-2CFC0B433B4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EA0E-C5D9-4B4F-A20D-F0E87079E439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1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0326-9F49-4DD2-AC8A-E50455098B28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4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B1A-0892-443B-9FA7-9D9D5E362918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9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B87E-7230-46E1-A497-973FBAAA0F67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2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AB-C849-46EE-A226-CCE8B4EF4220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2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038C-5549-4545-8B31-E8AD7E075314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4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0F8C-1DD0-43D4-9F3E-B0443C1845F5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0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9FED-1846-444F-8E75-75E4D4AEE21E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4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72A8-0B9C-4992-BB4E-6E317A0BD438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3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1BE4-9710-4AB1-A6A7-309AC4BCD4C8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6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51B-9BB3-4390-B4FA-FDE5BE9090BF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0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D0C08-587D-4C77-8D8A-87A59AA89C68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6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Format String Vulnerabilities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ENPM 691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/>
              <a:t>f</a:t>
            </a:r>
            <a:r>
              <a:rPr lang="en-US" dirty="0" smtClean="0"/>
              <a:t>ormat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</a:t>
            </a:r>
            <a:r>
              <a:rPr lang="en-US" dirty="0"/>
              <a:t>to convert simple C </a:t>
            </a:r>
            <a:r>
              <a:rPr lang="en-US" dirty="0" smtClean="0"/>
              <a:t>data types </a:t>
            </a:r>
            <a:r>
              <a:rPr lang="en-US" dirty="0"/>
              <a:t>to a string </a:t>
            </a:r>
            <a:r>
              <a:rPr lang="en-US" dirty="0" smtClean="0"/>
              <a:t>representation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allow to specify the format of the </a:t>
            </a:r>
            <a:r>
              <a:rPr lang="en-US" dirty="0" smtClean="0"/>
              <a:t>representation</a:t>
            </a:r>
          </a:p>
          <a:p>
            <a:endParaRPr lang="en-US" dirty="0"/>
          </a:p>
          <a:p>
            <a:r>
              <a:rPr lang="en-US" dirty="0"/>
              <a:t> process the resulting string (output to </a:t>
            </a:r>
            <a:r>
              <a:rPr lang="en-US" dirty="0" err="1"/>
              <a:t>stderr</a:t>
            </a:r>
            <a:r>
              <a:rPr lang="en-US" dirty="0"/>
              <a:t>, </a:t>
            </a:r>
            <a:r>
              <a:rPr lang="en-US" dirty="0" err="1"/>
              <a:t>stdout</a:t>
            </a:r>
            <a:r>
              <a:rPr lang="en-US" dirty="0"/>
              <a:t>, syslog, ...)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format functions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format string controls the </a:t>
            </a:r>
            <a:r>
              <a:rPr lang="en-US" dirty="0" smtClean="0"/>
              <a:t>behavior </a:t>
            </a:r>
            <a:r>
              <a:rPr lang="en-US" dirty="0"/>
              <a:t>of the </a:t>
            </a:r>
            <a:r>
              <a:rPr lang="en-US" dirty="0" smtClean="0"/>
              <a:t>function</a:t>
            </a:r>
          </a:p>
          <a:p>
            <a:r>
              <a:rPr lang="en-US" dirty="0"/>
              <a:t>it speciﬁes the type of parameters that should be </a:t>
            </a:r>
            <a:r>
              <a:rPr lang="en-US" dirty="0" smtClean="0"/>
              <a:t>printed</a:t>
            </a:r>
            <a:endParaRPr lang="en-US" dirty="0"/>
          </a:p>
          <a:p>
            <a:r>
              <a:rPr lang="en-US" dirty="0"/>
              <a:t>parameters are saved on the stack (pushed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saved either directly (by value), or indirectly (by reference)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4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/>
          <a:lstStyle/>
          <a:p>
            <a:r>
              <a:rPr lang="en-US" dirty="0" smtClean="0"/>
              <a:t>Stack Layout – Before </a:t>
            </a:r>
            <a:r>
              <a:rPr lang="en-US" dirty="0" err="1" smtClean="0"/>
              <a:t>printf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34488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4688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19200" y="1228130"/>
            <a:ext cx="1600200" cy="98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47928" y="1371600"/>
            <a:ext cx="4305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oid main(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argc</a:t>
            </a:r>
            <a:r>
              <a:rPr lang="en-US" sz="2400" dirty="0" smtClean="0"/>
              <a:t>, char** </a:t>
            </a:r>
            <a:r>
              <a:rPr lang="en-US" sz="2400" dirty="0" err="1" smtClean="0"/>
              <a:t>argv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2;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(“%d”, </a:t>
            </a:r>
            <a:r>
              <a:rPr lang="en-US" sz="2400" dirty="0" err="1" smtClean="0"/>
              <a:t>i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sz="2400" dirty="0" smtClean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8053" y="55025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" y="51932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219200" y="3200401"/>
            <a:ext cx="1600200" cy="740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9200" y="4191001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19200" y="4953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0x80484c8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5715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19200" y="32004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22098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EBP - Old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8053" y="28238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" y="25146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38053" y="36737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00" y="336446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EBP-4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38053" y="46526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4343400"/>
            <a:ext cx="7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ESP+4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336" y="4048125"/>
            <a:ext cx="46196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90851" y="62484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8" idx="3"/>
          </p:cNvCxnSpPr>
          <p:nvPr/>
        </p:nvCxnSpPr>
        <p:spPr>
          <a:xfrm>
            <a:off x="2819400" y="5334000"/>
            <a:ext cx="1143000" cy="914400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5" idx="3"/>
          </p:cNvCxnSpPr>
          <p:nvPr/>
        </p:nvCxnSpPr>
        <p:spPr>
          <a:xfrm flipV="1">
            <a:off x="2819400" y="2341096"/>
            <a:ext cx="1219200" cy="135237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819400" y="2883932"/>
            <a:ext cx="2895600" cy="18212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/>
          <a:lstStyle/>
          <a:p>
            <a:r>
              <a:rPr lang="en-US" dirty="0" smtClean="0"/>
              <a:t>Behavior of </a:t>
            </a:r>
            <a:r>
              <a:rPr lang="en-US" dirty="0" err="1" smtClean="0"/>
              <a:t>printf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34488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4688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19200" y="1228130"/>
            <a:ext cx="1600200" cy="98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8053" y="55025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" y="51932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219200" y="3200401"/>
            <a:ext cx="1600200" cy="740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9200" y="4191001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19200" y="4953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0x80484c8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(%d)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5715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19200" y="32004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22098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EBP - Old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8053" y="28238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" y="25146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38053" y="36737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00" y="336446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EBP-4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38053" y="46526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4343400"/>
            <a:ext cx="7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ESP+4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2286000"/>
            <a:ext cx="60681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Parses the format string argument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For each “%d”, traverses the stack  upwards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Prints the value stored on the stack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Go to Step 2 until no more %d left</a:t>
            </a:r>
            <a:endParaRPr lang="en-US" sz="2400" dirty="0"/>
          </a:p>
        </p:txBody>
      </p:sp>
      <p:sp>
        <p:nvSpPr>
          <p:cNvPr id="11" name="Curved Left Arrow 10"/>
          <p:cNvSpPr/>
          <p:nvPr/>
        </p:nvSpPr>
        <p:spPr>
          <a:xfrm flipV="1">
            <a:off x="2834688" y="4562665"/>
            <a:ext cx="457200" cy="8382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Format Parameters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07226"/>
              </p:ext>
            </p:extLst>
          </p:nvPr>
        </p:nvGraphicFramePr>
        <p:xfrm>
          <a:off x="1143000" y="1676400"/>
          <a:ext cx="6934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05"/>
                <a:gridCol w="3900487"/>
                <a:gridCol w="1126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 as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decimal (unsigned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hexadecimal (unsigned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((</a:t>
                      </a:r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) (unsigned) char 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bytes written so far, (*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" y="4495800"/>
            <a:ext cx="890282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\ is used an escape character – not part of the format parameter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printf</a:t>
            </a:r>
            <a:r>
              <a:rPr lang="en-US" sz="2500" dirty="0"/>
              <a:t> ("The magic number is: \x25d\n", 23</a:t>
            </a:r>
            <a:r>
              <a:rPr lang="en-US" sz="2500" dirty="0" smtClean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\x25 will be replaced by % during compile time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3512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 vulnerabilities?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 how format strings are processed</a:t>
            </a:r>
          </a:p>
          <a:p>
            <a:r>
              <a:rPr lang="en-US" dirty="0" smtClean="0"/>
              <a:t>Typical exploits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data off the stack</a:t>
            </a:r>
          </a:p>
          <a:p>
            <a:pPr lvl="1"/>
            <a:r>
              <a:rPr lang="en-US" dirty="0"/>
              <a:t>Crash the program</a:t>
            </a:r>
            <a:endParaRPr lang="en-US" dirty="0" smtClean="0"/>
          </a:p>
          <a:p>
            <a:pPr lvl="1"/>
            <a:r>
              <a:rPr lang="en-US" dirty="0" smtClean="0"/>
              <a:t>Write data into arbitrary memory locations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5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/>
          <a:lstStyle/>
          <a:p>
            <a:r>
              <a:rPr lang="en-US" dirty="0" smtClean="0"/>
              <a:t>Misusing Format String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34488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4688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19200" y="1228130"/>
            <a:ext cx="1600200" cy="98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47928" y="1371600"/>
            <a:ext cx="4305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oid main(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argc</a:t>
            </a:r>
            <a:r>
              <a:rPr lang="en-US" sz="2400" dirty="0" smtClean="0"/>
              <a:t>, char** </a:t>
            </a:r>
            <a:r>
              <a:rPr lang="en-US" sz="2400" dirty="0" err="1" smtClean="0"/>
              <a:t>argv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2;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(“%d”);</a:t>
            </a:r>
            <a:endParaRPr lang="en-US" sz="2400" dirty="0"/>
          </a:p>
          <a:p>
            <a:r>
              <a:rPr lang="en-US" sz="2400" dirty="0" smtClean="0"/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9200" y="3200401"/>
            <a:ext cx="1600200" cy="740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19200" y="4191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0x80484c8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5715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19200" y="32004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22098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EBP - Old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8053" y="28238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" y="25146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38053" y="36737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00" y="336446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EBP-4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38053" y="46526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4343400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5" idx="3"/>
          </p:cNvCxnSpPr>
          <p:nvPr/>
        </p:nvCxnSpPr>
        <p:spPr>
          <a:xfrm flipV="1">
            <a:off x="2819400" y="2341096"/>
            <a:ext cx="1219200" cy="135237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819400" y="2883932"/>
            <a:ext cx="2286000" cy="17604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654" y="3566041"/>
            <a:ext cx="46291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/>
          <a:lstStyle/>
          <a:p>
            <a:r>
              <a:rPr lang="en-US" dirty="0" smtClean="0"/>
              <a:t>If the format string is %d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34488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4688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19200" y="1228130"/>
            <a:ext cx="1600200" cy="98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9200" y="3200401"/>
            <a:ext cx="1600200" cy="740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9200" y="4191001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%d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5715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19200" y="32004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22098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EBP - Old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8053" y="28238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" y="25146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38053" y="36737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00" y="336446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EBP-4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38053" y="46526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4343400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1589544"/>
            <a:ext cx="5157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it displays the value of the local variable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Curved Left Arrow 10"/>
          <p:cNvSpPr/>
          <p:nvPr/>
        </p:nvSpPr>
        <p:spPr>
          <a:xfrm flipV="1">
            <a:off x="2834688" y="3810000"/>
            <a:ext cx="457200" cy="8382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Format String – User input Attack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34488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4688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19200" y="1228130"/>
            <a:ext cx="1600200" cy="98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47928" y="1371600"/>
            <a:ext cx="4305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oid main(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argc</a:t>
            </a:r>
            <a:r>
              <a:rPr lang="en-US" sz="2400" dirty="0" smtClean="0"/>
              <a:t>, char** </a:t>
            </a:r>
            <a:r>
              <a:rPr lang="en-US" sz="2400" dirty="0" err="1" smtClean="0"/>
              <a:t>argv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2;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</a:t>
            </a:r>
            <a:r>
              <a:rPr lang="en-US" sz="2400" dirty="0" err="1" smtClean="0"/>
              <a:t>argv</a:t>
            </a:r>
            <a:r>
              <a:rPr lang="en-US" sz="2400" dirty="0" smtClean="0"/>
              <a:t>[1]);</a:t>
            </a:r>
            <a:endParaRPr lang="en-US" sz="2400" dirty="0"/>
          </a:p>
          <a:p>
            <a:r>
              <a:rPr lang="en-US" sz="2400" dirty="0" smtClean="0"/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9200" y="3200401"/>
            <a:ext cx="1600200" cy="740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19200" y="4191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Argv</a:t>
            </a:r>
            <a:r>
              <a:rPr lang="en-US" sz="2400" dirty="0" smtClean="0">
                <a:solidFill>
                  <a:schemeClr val="tx1"/>
                </a:solidFill>
              </a:rPr>
              <a:t>[1]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5715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19200" y="32004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22098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EBP - Old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8053" y="28238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" y="25146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38053" y="36737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00" y="336446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EBP-4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38053" y="46526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4343400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5" idx="3"/>
          </p:cNvCxnSpPr>
          <p:nvPr/>
        </p:nvCxnSpPr>
        <p:spPr>
          <a:xfrm flipV="1">
            <a:off x="2819400" y="2341096"/>
            <a:ext cx="1219200" cy="135237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819400" y="2883932"/>
            <a:ext cx="2286000" cy="17604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45" y="3673733"/>
            <a:ext cx="45529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/>
          <a:lstStyle/>
          <a:p>
            <a:r>
              <a:rPr lang="en-US" dirty="0" smtClean="0"/>
              <a:t>Format String – User input Attack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34488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4688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19200" y="1228130"/>
            <a:ext cx="1600200" cy="98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9200" y="3200401"/>
            <a:ext cx="1600200" cy="740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9200" y="4191001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%d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5715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19200" y="32004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22098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EBP - Old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8053" y="28238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" y="25146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38053" y="36737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00" y="336446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EBP-4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38053" y="46526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4343400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1662142"/>
            <a:ext cx="55041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if </a:t>
            </a:r>
            <a:r>
              <a:rPr lang="en-US" sz="2400" dirty="0" err="1" smtClean="0"/>
              <a:t>argv</a:t>
            </a:r>
            <a:r>
              <a:rPr lang="en-US" sz="2400" dirty="0" smtClean="0"/>
              <a:t>[1] = %d?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it displays the value of the local variable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Curved Left Arrow 10"/>
          <p:cNvSpPr/>
          <p:nvPr/>
        </p:nvSpPr>
        <p:spPr>
          <a:xfrm flipV="1">
            <a:off x="2834688" y="3810000"/>
            <a:ext cx="457200" cy="8382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8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Hacking – The art of exploitation</a:t>
            </a:r>
          </a:p>
          <a:p>
            <a:pPr lvl="1"/>
            <a:r>
              <a:rPr lang="en-US" dirty="0"/>
              <a:t>Chapter 3 on Buffer Overflows</a:t>
            </a:r>
          </a:p>
          <a:p>
            <a:pPr lvl="1"/>
            <a:r>
              <a:rPr lang="en-US" dirty="0"/>
              <a:t>Chapter 5 on  </a:t>
            </a:r>
            <a:r>
              <a:rPr lang="en-US" dirty="0" err="1"/>
              <a:t>Shellcode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Secure Coding in C and C++</a:t>
            </a:r>
          </a:p>
          <a:p>
            <a:pPr lvl="1"/>
            <a:r>
              <a:rPr lang="en-US" dirty="0" smtClean="0"/>
              <a:t>Chapter 6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://crypto.stanford.edu/cs155old/cs155-spring08/papers/formatstring-1.2.pdf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 – User Input with %s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741944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oid main(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argc</a:t>
            </a:r>
            <a:r>
              <a:rPr lang="en-US" sz="2400" dirty="0" smtClean="0"/>
              <a:t>, char** </a:t>
            </a:r>
            <a:r>
              <a:rPr lang="en-US" sz="2400" dirty="0" err="1" smtClean="0"/>
              <a:t>argv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char*  </a:t>
            </a:r>
            <a:r>
              <a:rPr lang="en-US" sz="2400" dirty="0" err="1" smtClean="0"/>
              <a:t>userPassword</a:t>
            </a:r>
            <a:r>
              <a:rPr lang="en-US" sz="2400" dirty="0" smtClean="0"/>
              <a:t> = “This is a user password\n”;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char*  </a:t>
            </a:r>
            <a:r>
              <a:rPr lang="en-US" sz="2400" dirty="0" err="1" smtClean="0"/>
              <a:t>adminPassword</a:t>
            </a:r>
            <a:r>
              <a:rPr lang="en-US" sz="2400" dirty="0" smtClean="0"/>
              <a:t> = “This is an admin password\n”;</a:t>
            </a:r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</a:t>
            </a:r>
            <a:r>
              <a:rPr lang="en-US" sz="2400" dirty="0" err="1" smtClean="0"/>
              <a:t>argv</a:t>
            </a:r>
            <a:r>
              <a:rPr lang="en-US" sz="2400" dirty="0" smtClean="0"/>
              <a:t>[1]);</a:t>
            </a:r>
            <a:endParaRPr lang="en-US" sz="2400" dirty="0"/>
          </a:p>
          <a:p>
            <a:r>
              <a:rPr lang="en-US" sz="24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8312" y="4876800"/>
            <a:ext cx="2327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./main “%s”</a:t>
            </a:r>
          </a:p>
          <a:p>
            <a:endParaRPr lang="en-US" dirty="0"/>
          </a:p>
          <a:p>
            <a:r>
              <a:rPr lang="en-US" dirty="0" smtClean="0"/>
              <a:t>This is a user password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648200"/>
            <a:ext cx="33528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If the user input is %s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74680"/>
            <a:ext cx="46577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295400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95600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80112" y="1228130"/>
            <a:ext cx="1600200" cy="98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965" y="55025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112" y="51932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80112" y="3200401"/>
            <a:ext cx="1600200" cy="740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0112" y="4191001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0x80484d8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80112" y="4953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%s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80112" y="5715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80112" y="32004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0x80484f1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80112" y="22098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EBP - Old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8965" y="28238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7112" y="25146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8965" y="36737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112" y="336446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EBP-4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8965" y="46526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7112" y="43434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EBP-8</a:t>
            </a:r>
            <a:endParaRPr lang="en-US" dirty="0"/>
          </a:p>
        </p:txBody>
      </p:sp>
      <p:sp>
        <p:nvSpPr>
          <p:cNvPr id="23" name="Curved Left Arrow 22"/>
          <p:cNvSpPr/>
          <p:nvPr/>
        </p:nvSpPr>
        <p:spPr>
          <a:xfrm flipV="1">
            <a:off x="2895600" y="4562665"/>
            <a:ext cx="457200" cy="8382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1000" y="5715000"/>
            <a:ext cx="4480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Prints out the user password!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880312" y="3928765"/>
            <a:ext cx="1158288" cy="41463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48763" y="3662045"/>
            <a:ext cx="1089837" cy="86602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7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Printing the stack content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219200"/>
            <a:ext cx="689759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To print an integer in hex </a:t>
            </a:r>
            <a:r>
              <a:rPr lang="en-US" sz="3000" dirty="0" err="1" smtClean="0"/>
              <a:t>printf</a:t>
            </a:r>
            <a:r>
              <a:rPr lang="en-US" sz="3000" dirty="0" smtClean="0"/>
              <a:t> needs “%x”</a:t>
            </a:r>
          </a:p>
          <a:p>
            <a:endParaRPr lang="en-US" sz="3000" dirty="0" smtClean="0"/>
          </a:p>
          <a:p>
            <a:r>
              <a:rPr lang="en-US" sz="3000" dirty="0" smtClean="0"/>
              <a:t>Let us pass %x  from command line</a:t>
            </a:r>
          </a:p>
          <a:p>
            <a:endParaRPr lang="en-US" sz="3000" dirty="0" smtClean="0"/>
          </a:p>
          <a:p>
            <a:r>
              <a:rPr lang="en-US" sz="3000" dirty="0" smtClean="0"/>
              <a:t>./main %x</a:t>
            </a:r>
          </a:p>
          <a:p>
            <a:r>
              <a:rPr lang="en-US" sz="3000" dirty="0" smtClean="0"/>
              <a:t>Output: 80484d8</a:t>
            </a:r>
          </a:p>
          <a:p>
            <a:pPr marL="457200" indent="-457200">
              <a:buFont typeface="Wingdings"/>
              <a:buChar char="Ø"/>
            </a:pPr>
            <a:endParaRPr lang="en-US" sz="3000" dirty="0"/>
          </a:p>
          <a:p>
            <a:r>
              <a:rPr lang="en-US" sz="3000" dirty="0"/>
              <a:t>./main </a:t>
            </a:r>
            <a:r>
              <a:rPr lang="en-US" sz="3000" dirty="0" smtClean="0"/>
              <a:t>0x%08x</a:t>
            </a:r>
          </a:p>
          <a:p>
            <a:r>
              <a:rPr lang="en-US" sz="3000" dirty="0" smtClean="0"/>
              <a:t>Output: 0x080484d8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the stack content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53" y="1838325"/>
            <a:ext cx="46005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6" y="1371600"/>
            <a:ext cx="6581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52950"/>
            <a:ext cx="82486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52400" y="1838325"/>
            <a:ext cx="0" cy="486727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2400" y="6705600"/>
            <a:ext cx="5181600" cy="297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1400" y="6477000"/>
            <a:ext cx="0" cy="2583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34000" y="6477000"/>
            <a:ext cx="0" cy="2286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981200" y="3810000"/>
            <a:ext cx="0" cy="7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81200" y="3810000"/>
            <a:ext cx="2324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Parameter Access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43243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030514" y="5467350"/>
            <a:ext cx="6513286" cy="781050"/>
            <a:chOff x="1030514" y="5467350"/>
            <a:chExt cx="6513286" cy="78105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500" y="5467350"/>
              <a:ext cx="6210300" cy="78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1030514" y="6000750"/>
              <a:ext cx="1981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400800" y="2971800"/>
            <a:ext cx="2673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%2$  - 2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argument</a:t>
            </a:r>
          </a:p>
          <a:p>
            <a:r>
              <a:rPr lang="en-US" sz="2400" dirty="0" smtClean="0"/>
              <a:t>%1$  - 1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argument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864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Parameter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0960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44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Parameter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738712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99361"/>
            <a:ext cx="770511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66161"/>
            <a:ext cx="842144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575811"/>
            <a:ext cx="842772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16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Parameter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" y="1695450"/>
            <a:ext cx="8913707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65320"/>
            <a:ext cx="8236501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14800" y="2510135"/>
            <a:ext cx="4719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41414141 = AAAA</a:t>
            </a:r>
          </a:p>
          <a:p>
            <a:endParaRPr lang="en-US" sz="2400" dirty="0"/>
          </a:p>
          <a:p>
            <a:r>
              <a:rPr lang="en-US" sz="2400" dirty="0" smtClean="0"/>
              <a:t>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item corresponds to our input </a:t>
            </a:r>
            <a:r>
              <a:rPr lang="en-US" sz="2400" dirty="0" err="1" smtClean="0"/>
              <a:t>str</a:t>
            </a:r>
            <a:endParaRPr lang="en-US" sz="2400" dirty="0"/>
          </a:p>
        </p:txBody>
      </p:sp>
      <p:sp>
        <p:nvSpPr>
          <p:cNvPr id="4" name="Rectangular Callout 3"/>
          <p:cNvSpPr/>
          <p:nvPr/>
        </p:nvSpPr>
        <p:spPr>
          <a:xfrm>
            <a:off x="4687146" y="6019800"/>
            <a:ext cx="3161454" cy="612648"/>
          </a:xfrm>
          <a:prstGeom prst="wedgeRectCallout">
            <a:avLst>
              <a:gd name="adj1" fmla="val 47738"/>
              <a:gd name="adj2" fmla="val -252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 access to the 5</a:t>
            </a:r>
            <a:r>
              <a:rPr lang="en-US" baseline="30000" dirty="0" smtClean="0"/>
              <a:t>th</a:t>
            </a:r>
            <a:r>
              <a:rPr lang="en-US" dirty="0" smtClean="0"/>
              <a:t>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6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Crashing the program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28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6" y="2011680"/>
            <a:ext cx="8830493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581400"/>
            <a:ext cx="843532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Denial of service!</a:t>
            </a:r>
          </a:p>
          <a:p>
            <a:endParaRPr lang="en-US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We tried to access 5</a:t>
            </a:r>
            <a:r>
              <a:rPr lang="en-US" sz="3000" baseline="30000" dirty="0" smtClean="0"/>
              <a:t>th</a:t>
            </a:r>
            <a:r>
              <a:rPr lang="en-US" sz="3000" dirty="0" smtClean="0"/>
              <a:t> item on the stack as a 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Why did the program crash?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7755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program crashed?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29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621982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35965" y="4191000"/>
            <a:ext cx="2514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Set a breakpoint before </a:t>
            </a:r>
            <a:r>
              <a:rPr lang="en-US" sz="2500" dirty="0" err="1" smtClean="0"/>
              <a:t>printf</a:t>
            </a:r>
            <a:endParaRPr lang="en-US" sz="25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1" y="5791200"/>
            <a:ext cx="30099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3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– A Quick Overview</a:t>
            </a:r>
          </a:p>
          <a:p>
            <a:r>
              <a:rPr lang="en-US" dirty="0" smtClean="0"/>
              <a:t>Format String Vulnerabilities</a:t>
            </a:r>
          </a:p>
          <a:p>
            <a:pPr lvl="1"/>
            <a:r>
              <a:rPr lang="en-US" dirty="0" smtClean="0"/>
              <a:t>Crashing a program</a:t>
            </a:r>
          </a:p>
          <a:p>
            <a:pPr lvl="1"/>
            <a:r>
              <a:rPr lang="en-US" dirty="0" smtClean="0"/>
              <a:t>Reading from stack</a:t>
            </a:r>
          </a:p>
          <a:p>
            <a:pPr lvl="1"/>
            <a:r>
              <a:rPr lang="en-US" dirty="0" smtClean="0"/>
              <a:t>Writing to arbitrary memory location</a:t>
            </a:r>
          </a:p>
          <a:p>
            <a:pPr lvl="1"/>
            <a:r>
              <a:rPr lang="en-US" dirty="0" smtClean="0"/>
              <a:t>Global Offset Table (GOT) corruption</a:t>
            </a:r>
          </a:p>
          <a:p>
            <a:pPr lvl="2"/>
            <a:r>
              <a:rPr lang="en-US" dirty="0" smtClean="0"/>
              <a:t>Running a </a:t>
            </a:r>
            <a:r>
              <a:rPr lang="en-US" dirty="0" err="1" smtClean="0"/>
              <a:t>shellcode</a:t>
            </a:r>
            <a:endParaRPr lang="en-US" dirty="0" smtClean="0"/>
          </a:p>
          <a:p>
            <a:r>
              <a:rPr lang="en-US" dirty="0" smtClean="0"/>
              <a:t>Hands on demo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7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layout before the </a:t>
            </a:r>
            <a:r>
              <a:rPr lang="en-US" dirty="0" err="1"/>
              <a:t>printf</a:t>
            </a:r>
            <a:r>
              <a:rPr lang="en-US" dirty="0"/>
              <a:t> call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30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571625"/>
            <a:ext cx="85439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3943350"/>
            <a:ext cx="8562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5486400"/>
            <a:ext cx="9033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5</a:t>
            </a:r>
            <a:r>
              <a:rPr lang="en-US" sz="3000" baseline="30000" dirty="0" smtClean="0"/>
              <a:t>th</a:t>
            </a:r>
            <a:r>
              <a:rPr lang="en-US" sz="3000" dirty="0" smtClean="0"/>
              <a:t> item on the stack is NOT a string pointer</a:t>
            </a:r>
          </a:p>
          <a:p>
            <a:r>
              <a:rPr lang="en-US" sz="3000" dirty="0" smtClean="0"/>
              <a:t>Not a valid address – cause for the crash (see next slides)</a:t>
            </a:r>
            <a:endParaRPr lang="en-US" sz="3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133600" y="4667250"/>
            <a:ext cx="11430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ular Callout 7"/>
          <p:cNvSpPr/>
          <p:nvPr/>
        </p:nvSpPr>
        <p:spPr>
          <a:xfrm>
            <a:off x="2133600" y="3200400"/>
            <a:ext cx="1964274" cy="779236"/>
          </a:xfrm>
          <a:prstGeom prst="wedgeRectCallout">
            <a:avLst>
              <a:gd name="adj1" fmla="val -20833"/>
              <a:gd name="adj2" fmla="val 885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>
                <a:solidFill>
                  <a:schemeClr val="tx1"/>
                </a:solidFill>
              </a:rPr>
              <a:t>Ptr</a:t>
            </a:r>
            <a:r>
              <a:rPr lang="en-US" sz="2500" dirty="0" smtClean="0">
                <a:solidFill>
                  <a:schemeClr val="tx1"/>
                </a:solidFill>
              </a:rPr>
              <a:t> to format string</a:t>
            </a:r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38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the print call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31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447800"/>
            <a:ext cx="70008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24200"/>
            <a:ext cx="5067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191000"/>
            <a:ext cx="65913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5153025"/>
            <a:ext cx="22574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5770602"/>
            <a:ext cx="90630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(%</a:t>
            </a:r>
            <a:r>
              <a:rPr lang="en-US" sz="3000" dirty="0" err="1" smtClean="0"/>
              <a:t>edi</a:t>
            </a:r>
            <a:r>
              <a:rPr lang="en-US" sz="3000" dirty="0" smtClean="0"/>
              <a:t>) will not work because 0x41414141 not an address</a:t>
            </a:r>
          </a:p>
        </p:txBody>
      </p:sp>
    </p:spTree>
    <p:extLst>
      <p:ext uri="{BB962C8B-B14F-4D97-AF65-F5344CB8AC3E}">
        <p14:creationId xmlns:p14="http://schemas.microsoft.com/office/powerpoint/2010/main" val="61921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%n option -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32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40481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4419600"/>
            <a:ext cx="63722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2974" y="5715000"/>
            <a:ext cx="71730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%n counts the number of characters printed so far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Need to pass an address as the matching argument</a:t>
            </a:r>
            <a:endParaRPr lang="en-US" sz="25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505200" y="3124200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38600" y="3124200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43600" y="1981200"/>
            <a:ext cx="3090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 bytes in Hello World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124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using direct parameter </a:t>
            </a:r>
            <a:r>
              <a:rPr lang="en-US" dirty="0"/>
              <a:t>a</a:t>
            </a:r>
            <a:r>
              <a:rPr lang="en-US" dirty="0" smtClean="0"/>
              <a:t>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0960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0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using direct parameter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34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8308731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3581400"/>
            <a:ext cx="820372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Denial of service!</a:t>
            </a:r>
          </a:p>
          <a:p>
            <a:endParaRPr lang="en-US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We tried to write onto 5</a:t>
            </a:r>
            <a:r>
              <a:rPr lang="en-US" sz="3000" baseline="30000" dirty="0" smtClean="0"/>
              <a:t>th</a:t>
            </a:r>
            <a:r>
              <a:rPr lang="en-US" sz="3000" dirty="0" smtClean="0"/>
              <a:t> item on the stack (%n)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Why did the program crash?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8877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using direct parameter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35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69532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90875"/>
            <a:ext cx="58959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43450"/>
            <a:ext cx="19431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4724400"/>
            <a:ext cx="52528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err="1" smtClean="0"/>
              <a:t>Edx</a:t>
            </a:r>
            <a:r>
              <a:rPr lang="en-US" sz="2700" dirty="0" smtClean="0"/>
              <a:t> = 5 because we printed “AAAA-”</a:t>
            </a:r>
            <a:endParaRPr lang="en-US" sz="2700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638800"/>
            <a:ext cx="225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0" y="5359568"/>
            <a:ext cx="6235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(%</a:t>
            </a:r>
            <a:r>
              <a:rPr lang="en-US" sz="3000" dirty="0" err="1" smtClean="0"/>
              <a:t>eax</a:t>
            </a:r>
            <a:r>
              <a:rPr lang="en-US" sz="3000" dirty="0" smtClean="0"/>
              <a:t>) will not work because 0x41414141 not an address</a:t>
            </a:r>
          </a:p>
        </p:txBody>
      </p:sp>
    </p:spTree>
    <p:extLst>
      <p:ext uri="{BB962C8B-B14F-4D97-AF65-F5344CB8AC3E}">
        <p14:creationId xmlns:p14="http://schemas.microsoft.com/office/powerpoint/2010/main" val="274252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using direct parameter access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control how many characters to write</a:t>
            </a:r>
          </a:p>
          <a:p>
            <a:endParaRPr lang="en-US" dirty="0" smtClean="0"/>
          </a:p>
          <a:p>
            <a:r>
              <a:rPr lang="en-US" dirty="0" smtClean="0"/>
              <a:t>We also control which memory location to write!</a:t>
            </a:r>
          </a:p>
          <a:p>
            <a:endParaRPr lang="en-US" dirty="0" smtClean="0"/>
          </a:p>
          <a:p>
            <a:r>
              <a:rPr lang="en-US" dirty="0" smtClean="0"/>
              <a:t>Key for advanced exploits</a:t>
            </a:r>
          </a:p>
          <a:p>
            <a:pPr lvl="1"/>
            <a:r>
              <a:rPr lang="en-US" dirty="0" smtClean="0"/>
              <a:t>Injecting </a:t>
            </a:r>
            <a:r>
              <a:rPr lang="en-US" dirty="0" err="1" smtClean="0"/>
              <a:t>shellcode</a:t>
            </a:r>
            <a:r>
              <a:rPr lang="en-US" dirty="0" smtClean="0"/>
              <a:t> using format string exploits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Corrupt the Global Offset Table?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6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Offset Table (GOT)?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GOT redirects </a:t>
            </a:r>
            <a:r>
              <a:rPr lang="en-US" dirty="0"/>
              <a:t>position independent address calculations to an absolute </a:t>
            </a:r>
            <a:r>
              <a:rPr lang="en-US" dirty="0" smtClean="0"/>
              <a:t>location</a:t>
            </a:r>
          </a:p>
          <a:p>
            <a:r>
              <a:rPr lang="en-US" dirty="0"/>
              <a:t>located in the .got section of an ELF executable or shared </a:t>
            </a:r>
            <a:r>
              <a:rPr lang="en-US" dirty="0" smtClean="0"/>
              <a:t>object</a:t>
            </a:r>
          </a:p>
          <a:p>
            <a:r>
              <a:rPr lang="en-US" dirty="0"/>
              <a:t>S</a:t>
            </a:r>
            <a:r>
              <a:rPr lang="en-US" dirty="0" smtClean="0"/>
              <a:t>tores </a:t>
            </a:r>
            <a:r>
              <a:rPr lang="en-US" dirty="0"/>
              <a:t>the final (absolute) </a:t>
            </a:r>
            <a:r>
              <a:rPr lang="en-US" dirty="0" smtClean="0"/>
              <a:t>location of </a:t>
            </a:r>
            <a:r>
              <a:rPr lang="en-US" dirty="0"/>
              <a:t>a function calls symbol, </a:t>
            </a:r>
            <a:endParaRPr lang="en-US" dirty="0" smtClean="0"/>
          </a:p>
          <a:p>
            <a:pPr lvl="1"/>
            <a:r>
              <a:rPr lang="en-US" dirty="0" smtClean="0"/>
              <a:t>used </a:t>
            </a:r>
            <a:r>
              <a:rPr lang="en-US" dirty="0"/>
              <a:t>in dynamically linked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1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GOT using </a:t>
            </a:r>
            <a:r>
              <a:rPr lang="en-US" dirty="0" err="1" smtClean="0"/>
              <a:t>objdump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81000" y="1371600"/>
            <a:ext cx="6229350" cy="3019425"/>
            <a:chOff x="381000" y="1371600"/>
            <a:chExt cx="6229350" cy="3019425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371600"/>
              <a:ext cx="6229350" cy="301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381000" y="4391025"/>
              <a:ext cx="914400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09600" y="5181600"/>
            <a:ext cx="5495925" cy="1495425"/>
            <a:chOff x="609600" y="5181600"/>
            <a:chExt cx="5495925" cy="149542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5181600"/>
              <a:ext cx="5495925" cy="149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Connector 9"/>
            <p:cNvCxnSpPr/>
            <p:nvPr/>
          </p:nvCxnSpPr>
          <p:spPr>
            <a:xfrm>
              <a:off x="4267200" y="5943600"/>
              <a:ext cx="1066800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048776" y="4347592"/>
            <a:ext cx="4095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want to modify the address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ointed by 0804a01c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343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Attacking the GOT?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39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600200"/>
            <a:ext cx="9067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086350"/>
            <a:ext cx="59721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76200" y="3505200"/>
            <a:ext cx="8591550" cy="1219200"/>
            <a:chOff x="76200" y="3505200"/>
            <a:chExt cx="8591550" cy="1219200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3505200"/>
              <a:ext cx="8591550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>
              <a:off x="2209800" y="4276725"/>
              <a:ext cx="0" cy="447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09800" y="4714875"/>
              <a:ext cx="36576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867400" y="4267200"/>
              <a:ext cx="0" cy="447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318595" y="4355068"/>
              <a:ext cx="1440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Format string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6200" y="2819400"/>
            <a:ext cx="321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layout before the print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5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 String Vulnerabilities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905000"/>
            <a:ext cx="62293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62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Attacking the GOT?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40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2438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4981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1676400" y="5029200"/>
            <a:ext cx="4648200" cy="612648"/>
          </a:xfrm>
          <a:prstGeom prst="wedgeRectCallout">
            <a:avLst>
              <a:gd name="adj1" fmla="val 4741"/>
              <a:gd name="adj2" fmla="val -264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Program </a:t>
            </a:r>
            <a:r>
              <a:rPr lang="en-US" sz="2500" dirty="0"/>
              <a:t>c</a:t>
            </a:r>
            <a:r>
              <a:rPr lang="en-US" sz="2500" dirty="0" smtClean="0"/>
              <a:t>rashed because </a:t>
            </a:r>
            <a:r>
              <a:rPr lang="en-US" sz="2500" dirty="0" err="1" smtClean="0"/>
              <a:t>putchar’s</a:t>
            </a:r>
            <a:r>
              <a:rPr lang="en-US" sz="2500" dirty="0" smtClean="0"/>
              <a:t>  address is corrupted </a:t>
            </a:r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2184737"/>
            <a:ext cx="34139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 bytes are in our format string</a:t>
            </a:r>
          </a:p>
          <a:p>
            <a:r>
              <a:rPr lang="en-US" sz="2000" dirty="0" smtClean="0"/>
              <a:t>\x08 	(byte 1)</a:t>
            </a:r>
          </a:p>
          <a:p>
            <a:r>
              <a:rPr lang="en-US" sz="2000" dirty="0" smtClean="0"/>
              <a:t>\x04	(byte 2)</a:t>
            </a:r>
          </a:p>
          <a:p>
            <a:r>
              <a:rPr lang="en-US" sz="2000" dirty="0" smtClean="0"/>
              <a:t>\xa0	(byte 3)</a:t>
            </a:r>
          </a:p>
          <a:p>
            <a:r>
              <a:rPr lang="en-US" sz="2000" dirty="0" smtClean="0"/>
              <a:t>\x1c	(byte 4)</a:t>
            </a:r>
          </a:p>
          <a:p>
            <a:r>
              <a:rPr lang="en-US" sz="2000" dirty="0" smtClean="0"/>
              <a:t>-	(byte 5)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28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Attacking the GOT?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41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2286000"/>
            <a:ext cx="90963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24300"/>
            <a:ext cx="5953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618946"/>
            <a:ext cx="90319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We wrote 16 bytes into the pointer referenced by the </a:t>
            </a:r>
            <a:r>
              <a:rPr lang="en-US" sz="2500" dirty="0" err="1" smtClean="0"/>
              <a:t>putchar</a:t>
            </a:r>
            <a:r>
              <a:rPr lang="en-US" sz="2500" dirty="0" smtClean="0"/>
              <a:t> offset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0305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a </a:t>
            </a:r>
            <a:r>
              <a:rPr lang="en-US" dirty="0" err="1" smtClean="0"/>
              <a:t>shellcode</a:t>
            </a:r>
            <a:r>
              <a:rPr lang="en-US" dirty="0" smtClean="0"/>
              <a:t> (/bin/</a:t>
            </a:r>
            <a:r>
              <a:rPr lang="en-US" dirty="0" err="1" smtClean="0"/>
              <a:t>sh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42</a:t>
            </a:fld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4225"/>
            <a:ext cx="90582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2286000"/>
            <a:ext cx="785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24 bytes of shell code – same used in the last lecture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29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 the </a:t>
            </a:r>
            <a:r>
              <a:rPr lang="en-US" dirty="0" err="1" smtClean="0"/>
              <a:t>shellcode</a:t>
            </a:r>
            <a:r>
              <a:rPr lang="en-US" dirty="0" smtClean="0"/>
              <a:t> into environment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43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3800475"/>
            <a:ext cx="90487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2133600"/>
            <a:ext cx="67805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Some NOPS followed by the </a:t>
            </a:r>
            <a:r>
              <a:rPr lang="en-US" sz="2800" dirty="0" err="1" smtClean="0"/>
              <a:t>shellcode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64 NOPS but you can choose different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543800" y="4038600"/>
            <a:ext cx="121920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3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our NOP instruction?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44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767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62007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2324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67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our goal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45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1371600"/>
            <a:ext cx="6229350" cy="3019425"/>
            <a:chOff x="381000" y="1371600"/>
            <a:chExt cx="6229350" cy="301942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371600"/>
              <a:ext cx="6229350" cy="301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381000" y="4391025"/>
              <a:ext cx="914400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81000" y="4590871"/>
            <a:ext cx="77405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Goal: We want to put the address of the NOP in 0804a01c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NOP is stored in 0xbffff5e9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</a:t>
            </a:r>
            <a:r>
              <a:rPr lang="en-US" sz="2400" dirty="0" err="1" smtClean="0"/>
              <a:t>utchar</a:t>
            </a:r>
            <a:r>
              <a:rPr lang="en-US" sz="2400" dirty="0" smtClean="0"/>
              <a:t> will be tricked – we will run our </a:t>
            </a:r>
            <a:r>
              <a:rPr lang="en-US" sz="2400" dirty="0" err="1" smtClean="0"/>
              <a:t>shellcode</a:t>
            </a:r>
            <a:r>
              <a:rPr lang="en-US" sz="2400" dirty="0" smtClean="0"/>
              <a:t> instead!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024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0xbffff5e9 is a very big number for %u option</a:t>
            </a:r>
          </a:p>
          <a:p>
            <a:endParaRPr lang="en-US" dirty="0" smtClean="0"/>
          </a:p>
          <a:p>
            <a:r>
              <a:rPr lang="en-US" dirty="0" smtClean="0"/>
              <a:t>We usually cannot write large number of bytes in one step</a:t>
            </a:r>
          </a:p>
          <a:p>
            <a:endParaRPr lang="en-US" dirty="0"/>
          </a:p>
          <a:p>
            <a:r>
              <a:rPr lang="en-US" dirty="0" smtClean="0"/>
              <a:t>Good news: We can write in two steps</a:t>
            </a:r>
          </a:p>
          <a:p>
            <a:pPr lvl="1"/>
            <a:r>
              <a:rPr lang="en-US" dirty="0" smtClean="0"/>
              <a:t>Step 1: f5e9 into address pointed by 0804a10</a:t>
            </a:r>
            <a:r>
              <a:rPr lang="en-US" u="sng" dirty="0" smtClean="0"/>
              <a:t>c</a:t>
            </a:r>
          </a:p>
          <a:p>
            <a:pPr lvl="1"/>
            <a:r>
              <a:rPr lang="en-US" dirty="0" smtClean="0"/>
              <a:t>Step 2: </a:t>
            </a:r>
            <a:r>
              <a:rPr lang="en-US" dirty="0" err="1" smtClean="0"/>
              <a:t>bfff</a:t>
            </a:r>
            <a:r>
              <a:rPr lang="en-US" dirty="0"/>
              <a:t> </a:t>
            </a:r>
            <a:r>
              <a:rPr lang="en-US" dirty="0" smtClean="0"/>
              <a:t>into address pointed by 0804a10</a:t>
            </a:r>
            <a:r>
              <a:rPr lang="en-US" u="sng" dirty="0" smtClean="0"/>
              <a:t>e</a:t>
            </a:r>
          </a:p>
          <a:p>
            <a:endParaRPr lang="en-US" u="sng" dirty="0" smtClean="0"/>
          </a:p>
          <a:p>
            <a:r>
              <a:rPr lang="en-US" u="sng" dirty="0" smtClean="0"/>
              <a:t>e</a:t>
            </a:r>
            <a:r>
              <a:rPr lang="en-US" dirty="0" smtClean="0"/>
              <a:t> because we want to start from the 3</a:t>
            </a:r>
            <a:r>
              <a:rPr lang="en-US" baseline="30000" dirty="0" smtClean="0"/>
              <a:t>rd</a:t>
            </a:r>
            <a:r>
              <a:rPr lang="en-US" dirty="0" smtClean="0"/>
              <a:t> byte onwards</a:t>
            </a:r>
            <a:endParaRPr lang="en-US" u="sng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7" y="1981200"/>
            <a:ext cx="29051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88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two least significant bytes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47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3700631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5608"/>
            <a:ext cx="8412480" cy="31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16552"/>
            <a:ext cx="86106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2514600" y="5940552"/>
            <a:ext cx="2362200" cy="612648"/>
          </a:xfrm>
          <a:prstGeom prst="wedgeRectCallout">
            <a:avLst>
              <a:gd name="adj1" fmla="val -36194"/>
              <a:gd name="adj2" fmla="val -174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Same as in the GOT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638800" y="1371600"/>
            <a:ext cx="2286000" cy="993648"/>
          </a:xfrm>
          <a:prstGeom prst="wedgeRectCallout">
            <a:avLst>
              <a:gd name="adj1" fmla="val -210370"/>
              <a:gd name="adj2" fmla="val 26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62953 bytes should be written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2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 err="1" smtClean="0"/>
              <a:t>printf</a:t>
            </a:r>
            <a:r>
              <a:rPr lang="en-US" dirty="0" smtClean="0"/>
              <a:t> execution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48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59817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48672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2571750" y="4648200"/>
            <a:ext cx="3371850" cy="612648"/>
          </a:xfrm>
          <a:prstGeom prst="wedgeRectCallout">
            <a:avLst>
              <a:gd name="adj1" fmla="val -36194"/>
              <a:gd name="adj2" fmla="val -174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GOT table corrupted (partial writing of NOP address)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two most significant bytes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057400"/>
            <a:ext cx="6477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Step 1: f5e9 into address pointed by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0804a10</a:t>
            </a:r>
            <a:r>
              <a:rPr lang="en-US" sz="2400" u="sng" dirty="0" smtClean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  <a:p>
            <a:pPr lvl="1"/>
            <a:endParaRPr lang="en-US" sz="2400" u="sng" dirty="0"/>
          </a:p>
          <a:p>
            <a:pPr lvl="1"/>
            <a:endParaRPr lang="en-US" sz="2400" u="sng" dirty="0"/>
          </a:p>
          <a:p>
            <a:pPr lvl="1"/>
            <a:r>
              <a:rPr lang="en-US" sz="2400" dirty="0"/>
              <a:t>Step 2: </a:t>
            </a:r>
            <a:r>
              <a:rPr lang="en-US" sz="2400" dirty="0" err="1"/>
              <a:t>bfff</a:t>
            </a:r>
            <a:r>
              <a:rPr lang="en-US" sz="2400" dirty="0"/>
              <a:t> into address pointed by 0804a10</a:t>
            </a:r>
            <a:r>
              <a:rPr lang="en-US" sz="2400" u="sng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709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6925"/>
            <a:ext cx="91440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9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two most significant bytes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50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2590800"/>
            <a:ext cx="9096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343400"/>
            <a:ext cx="5953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5715000"/>
            <a:ext cx="15733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Why f5ea?</a:t>
            </a:r>
            <a:endParaRPr lang="en-US" sz="25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066800" y="48768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08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bytes to write to 5</a:t>
            </a:r>
            <a:r>
              <a:rPr lang="en-US" baseline="30000" dirty="0" smtClean="0"/>
              <a:t>th</a:t>
            </a:r>
            <a:r>
              <a:rPr lang="en-US" dirty="0" smtClean="0"/>
              <a:t> item?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51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5950"/>
            <a:ext cx="32861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33750"/>
            <a:ext cx="33813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3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62200"/>
            <a:ext cx="9039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GOT to </a:t>
            </a:r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52</a:t>
            </a:fld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00500"/>
            <a:ext cx="85153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124200" y="2781300"/>
            <a:ext cx="609600" cy="194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029200" y="2895600"/>
            <a:ext cx="609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871" y="3383518"/>
            <a:ext cx="337630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/>
              <a:t>Stack layout before print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929" y="5638800"/>
            <a:ext cx="80902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You may also try trial-and-error to calculate %&lt;n&gt;u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451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got a shell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53</a:t>
            </a:fld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2209800"/>
            <a:ext cx="90963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648200"/>
            <a:ext cx="32575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352800" y="5867400"/>
            <a:ext cx="59055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ular Callout 4"/>
          <p:cNvSpPr/>
          <p:nvPr/>
        </p:nvSpPr>
        <p:spPr>
          <a:xfrm>
            <a:off x="4876800" y="5486400"/>
            <a:ext cx="1600200" cy="612648"/>
          </a:xfrm>
          <a:prstGeom prst="wedgeRectCallout">
            <a:avLst>
              <a:gd name="adj1" fmla="val -118792"/>
              <a:gd name="adj2" fmla="val -1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Our new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 on your machine?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ASLR settings </a:t>
            </a:r>
          </a:p>
          <a:p>
            <a:pPr lvl="1"/>
            <a:r>
              <a:rPr lang="en-US" dirty="0" smtClean="0"/>
              <a:t>Inside </a:t>
            </a:r>
            <a:r>
              <a:rPr lang="en-US" dirty="0" err="1" smtClean="0"/>
              <a:t>gdb</a:t>
            </a:r>
            <a:r>
              <a:rPr lang="en-US" dirty="0"/>
              <a:t> </a:t>
            </a:r>
            <a:r>
              <a:rPr lang="en-US" dirty="0" smtClean="0"/>
              <a:t>default is not turned on (no problem)</a:t>
            </a:r>
          </a:p>
          <a:p>
            <a:pPr lvl="1"/>
            <a:r>
              <a:rPr lang="en-US" dirty="0" smtClean="0"/>
              <a:t>Outside </a:t>
            </a:r>
            <a:r>
              <a:rPr lang="en-US" dirty="0" err="1" smtClean="0"/>
              <a:t>gdb</a:t>
            </a:r>
            <a:r>
              <a:rPr lang="en-US" dirty="0" smtClean="0"/>
              <a:t> requires ASLR turned off</a:t>
            </a:r>
          </a:p>
          <a:p>
            <a:r>
              <a:rPr lang="en-US" dirty="0" err="1" smtClean="0"/>
              <a:t>Execstack</a:t>
            </a:r>
            <a:r>
              <a:rPr lang="en-US" dirty="0" smtClean="0"/>
              <a:t> should also be enabled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cc</a:t>
            </a:r>
            <a:r>
              <a:rPr lang="en-US" dirty="0" smtClean="0"/>
              <a:t> –z </a:t>
            </a:r>
            <a:r>
              <a:rPr lang="en-US" dirty="0" err="1" smtClean="0"/>
              <a:t>execstack</a:t>
            </a:r>
            <a:endParaRPr lang="en-US" dirty="0" smtClean="0"/>
          </a:p>
          <a:p>
            <a:r>
              <a:rPr lang="en-US" dirty="0" smtClean="0"/>
              <a:t>Otherwise, we cannot run our </a:t>
            </a:r>
            <a:r>
              <a:rPr lang="en-US" dirty="0" err="1" smtClean="0"/>
              <a:t>shellcode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laced onto the stack (recall our find $</a:t>
            </a:r>
            <a:r>
              <a:rPr lang="en-US" dirty="0" err="1" smtClean="0"/>
              <a:t>esp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Assumption: format string is on the stack</a:t>
            </a:r>
          </a:p>
          <a:p>
            <a:r>
              <a:rPr lang="en-US" dirty="0" smtClean="0"/>
              <a:t>Count the number of pops (%x) to hit the format string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2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 String Vulnerabilities -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Happen when the user input is directly substituted for </a:t>
            </a:r>
            <a:r>
              <a:rPr lang="en-US" dirty="0" err="1" smtClean="0"/>
              <a:t>args</a:t>
            </a:r>
            <a:r>
              <a:rPr lang="en-US" dirty="0" smtClean="0"/>
              <a:t> to the </a:t>
            </a:r>
            <a:r>
              <a:rPr lang="en-US" dirty="0" err="1" smtClean="0"/>
              <a:t>printf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Also happen when the number of parameters is less than the number of %d (or %s, etc.)</a:t>
            </a:r>
          </a:p>
          <a:p>
            <a:r>
              <a:rPr lang="en-US" dirty="0" smtClean="0"/>
              <a:t>Hacker can</a:t>
            </a:r>
          </a:p>
          <a:p>
            <a:pPr lvl="1"/>
            <a:r>
              <a:rPr lang="en-US" dirty="0" smtClean="0"/>
              <a:t>Obtain the stack content</a:t>
            </a:r>
          </a:p>
          <a:p>
            <a:pPr lvl="1"/>
            <a:r>
              <a:rPr lang="en-US" dirty="0" smtClean="0"/>
              <a:t>Crash the program by passing “too many” %s, etc.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shellcode</a:t>
            </a:r>
            <a:endParaRPr lang="en-US" dirty="0" smtClean="0"/>
          </a:p>
          <a:p>
            <a:r>
              <a:rPr lang="en-US" dirty="0" smtClean="0"/>
              <a:t>All functions in the family of </a:t>
            </a:r>
            <a:r>
              <a:rPr lang="en-US" dirty="0" err="1" smtClean="0"/>
              <a:t>printf</a:t>
            </a:r>
            <a:r>
              <a:rPr lang="en-US" dirty="0"/>
              <a:t> </a:t>
            </a:r>
            <a:r>
              <a:rPr lang="en-US" dirty="0" smtClean="0"/>
              <a:t>are vulnerable to format string inputs!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1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Function - 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/>
              <a:t>f</a:t>
            </a:r>
            <a:r>
              <a:rPr lang="en-US" dirty="0" smtClean="0"/>
              <a:t>ormat </a:t>
            </a:r>
            <a:r>
              <a:rPr lang="en-US" dirty="0"/>
              <a:t>f</a:t>
            </a:r>
            <a:r>
              <a:rPr lang="en-US" dirty="0" smtClean="0"/>
              <a:t>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(“%d”, x);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(“%d %d”, x, y);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(“%s”);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(“%</a:t>
            </a:r>
            <a:r>
              <a:rPr lang="en-US" dirty="0" err="1" smtClean="0"/>
              <a:t>s%s</a:t>
            </a:r>
            <a:r>
              <a:rPr lang="en-US" dirty="0" smtClean="0"/>
              <a:t>”);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# of </a:t>
            </a:r>
            <a:r>
              <a:rPr lang="en-US" dirty="0" err="1" smtClean="0"/>
              <a:t>Args</a:t>
            </a:r>
            <a:r>
              <a:rPr lang="en-US" dirty="0" smtClean="0"/>
              <a:t> in the format string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1</a:t>
            </a:r>
          </a:p>
          <a:p>
            <a:r>
              <a:rPr lang="en-US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14" y="4572000"/>
            <a:ext cx="84020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/>
              <a:t>Functions such as </a:t>
            </a:r>
            <a:r>
              <a:rPr lang="en-US" sz="3000" dirty="0" err="1" smtClean="0"/>
              <a:t>printf</a:t>
            </a:r>
            <a:r>
              <a:rPr lang="en-US" sz="3000" dirty="0" smtClean="0"/>
              <a:t>, </a:t>
            </a:r>
            <a:r>
              <a:rPr lang="en-US" sz="3000" dirty="0" err="1" smtClean="0"/>
              <a:t>fprintf</a:t>
            </a:r>
            <a:r>
              <a:rPr lang="en-US" sz="3000" dirty="0" smtClean="0"/>
              <a:t> are called </a:t>
            </a:r>
            <a:r>
              <a:rPr lang="en-US" sz="3000" dirty="0" err="1" smtClean="0"/>
              <a:t>Variadic</a:t>
            </a:r>
            <a:endParaRPr lang="en-US" sz="30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3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/>
              <a:t>They accept variable number of arguments</a:t>
            </a:r>
          </a:p>
          <a:p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family of format functions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fprintf</a:t>
            </a:r>
            <a:r>
              <a:rPr lang="en-US" dirty="0"/>
              <a:t> — prints to a FILE </a:t>
            </a:r>
            <a:r>
              <a:rPr lang="en-US" dirty="0" smtClean="0"/>
              <a:t>stream</a:t>
            </a:r>
          </a:p>
          <a:p>
            <a:endParaRPr lang="en-US" dirty="0" smtClean="0"/>
          </a:p>
          <a:p>
            <a:r>
              <a:rPr lang="en-US" dirty="0" err="1"/>
              <a:t>printf</a:t>
            </a:r>
            <a:r>
              <a:rPr lang="en-US" dirty="0"/>
              <a:t> — prints to the ‘</a:t>
            </a:r>
            <a:r>
              <a:rPr lang="en-US" dirty="0" err="1"/>
              <a:t>stdout</a:t>
            </a:r>
            <a:r>
              <a:rPr lang="en-US" dirty="0"/>
              <a:t>’ </a:t>
            </a:r>
            <a:r>
              <a:rPr lang="en-US" dirty="0" smtClean="0"/>
              <a:t>stream</a:t>
            </a:r>
          </a:p>
          <a:p>
            <a:endParaRPr lang="en-US" dirty="0" smtClean="0"/>
          </a:p>
          <a:p>
            <a:r>
              <a:rPr lang="en-US" dirty="0" err="1"/>
              <a:t>sprintf</a:t>
            </a:r>
            <a:r>
              <a:rPr lang="en-US" dirty="0"/>
              <a:t> — prints into a </a:t>
            </a:r>
            <a:r>
              <a:rPr lang="en-US" dirty="0" smtClean="0"/>
              <a:t>string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snprintf</a:t>
            </a:r>
            <a:r>
              <a:rPr lang="en-US" dirty="0"/>
              <a:t> — prints into a string with length checking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examples of </a:t>
            </a:r>
            <a:r>
              <a:rPr lang="en-US" dirty="0" err="1"/>
              <a:t>p</a:t>
            </a:r>
            <a:r>
              <a:rPr lang="en-US" dirty="0" err="1" smtClean="0"/>
              <a:t>rintf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22955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1" y="5043714"/>
            <a:ext cx="5105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2362200" y="6019800"/>
            <a:ext cx="2895600" cy="612648"/>
          </a:xfrm>
          <a:prstGeom prst="wedgeRectCallout">
            <a:avLst>
              <a:gd name="adj1" fmla="val -88837"/>
              <a:gd name="adj2" fmla="val -129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%u converted -1 into 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examples of </a:t>
            </a:r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65577"/>
            <a:ext cx="26003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0"/>
            <a:ext cx="54673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2362200" y="6019800"/>
            <a:ext cx="2895600" cy="612648"/>
          </a:xfrm>
          <a:prstGeom prst="wedgeRectCallout">
            <a:avLst>
              <a:gd name="adj1" fmla="val -79313"/>
              <a:gd name="adj2" fmla="val -96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%20u created 10 spaces in front – 20 alignment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8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10298</TotalTime>
  <Words>1528</Words>
  <Application>Microsoft Office PowerPoint</Application>
  <PresentationFormat>On-screen Show (4:3)</PresentationFormat>
  <Paragraphs>383</Paragraphs>
  <Slides>55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Wingdings</vt:lpstr>
      <vt:lpstr>Office Theme</vt:lpstr>
      <vt:lpstr>Format String Vulnerabilities </vt:lpstr>
      <vt:lpstr>References</vt:lpstr>
      <vt:lpstr>Agenda for today</vt:lpstr>
      <vt:lpstr>Format String Vulnerabilities</vt:lpstr>
      <vt:lpstr>Some CVEs</vt:lpstr>
      <vt:lpstr>Format Function - Examples</vt:lpstr>
      <vt:lpstr>Some family of format functions</vt:lpstr>
      <vt:lpstr>Basic examples of printf</vt:lpstr>
      <vt:lpstr>Basic examples of printf</vt:lpstr>
      <vt:lpstr>Use of format functions</vt:lpstr>
      <vt:lpstr>How format functions work?</vt:lpstr>
      <vt:lpstr>Stack Layout – Before printf</vt:lpstr>
      <vt:lpstr>Behavior of printf</vt:lpstr>
      <vt:lpstr>Some Format Parameters</vt:lpstr>
      <vt:lpstr>Format string vulnerabilities?</vt:lpstr>
      <vt:lpstr>Misusing Format String</vt:lpstr>
      <vt:lpstr>If the format string is %d</vt:lpstr>
      <vt:lpstr>Format String – User input Attack</vt:lpstr>
      <vt:lpstr>Format String – User input Attack</vt:lpstr>
      <vt:lpstr>Format String – User Input with %s</vt:lpstr>
      <vt:lpstr>If the user input is %s</vt:lpstr>
      <vt:lpstr>Printing the stack content</vt:lpstr>
      <vt:lpstr>Printing the stack content</vt:lpstr>
      <vt:lpstr>Direct Parameter Access Example</vt:lpstr>
      <vt:lpstr>Direct Parameter Access</vt:lpstr>
      <vt:lpstr>Direct Parameter Access</vt:lpstr>
      <vt:lpstr>Direct Parameter Access</vt:lpstr>
      <vt:lpstr>Crashing the program</vt:lpstr>
      <vt:lpstr>Why the program crashed?</vt:lpstr>
      <vt:lpstr>Stack layout before the printf call</vt:lpstr>
      <vt:lpstr>After the print call</vt:lpstr>
      <vt:lpstr>%n option - example</vt:lpstr>
      <vt:lpstr>Writing using direct parameter access</vt:lpstr>
      <vt:lpstr>Writing using direct parameter access</vt:lpstr>
      <vt:lpstr>Writing using direct parameter access</vt:lpstr>
      <vt:lpstr>Writing using direct parameter access</vt:lpstr>
      <vt:lpstr>Global Offset Table (GOT)?</vt:lpstr>
      <vt:lpstr>Display GOT using objdump?</vt:lpstr>
      <vt:lpstr>Attacking the GOT?</vt:lpstr>
      <vt:lpstr>Attacking the GOT?</vt:lpstr>
      <vt:lpstr>Attacking the GOT?</vt:lpstr>
      <vt:lpstr>Preparing a shellcode (/bin/sh)</vt:lpstr>
      <vt:lpstr>Inject the shellcode into environment</vt:lpstr>
      <vt:lpstr>Where is our NOP instruction?</vt:lpstr>
      <vt:lpstr>Revisit our goal</vt:lpstr>
      <vt:lpstr>Challenge</vt:lpstr>
      <vt:lpstr>Writing two least significant bytes</vt:lpstr>
      <vt:lpstr>After printf execution</vt:lpstr>
      <vt:lpstr>Writing two most significant bytes</vt:lpstr>
      <vt:lpstr>Writing two most significant bytes</vt:lpstr>
      <vt:lpstr>How many bytes to write to 5th item?</vt:lpstr>
      <vt:lpstr>Updating the GOT to shellcode</vt:lpstr>
      <vt:lpstr>We got a shell</vt:lpstr>
      <vt:lpstr>Replicate on your machine?</vt:lpstr>
      <vt:lpstr>Format String Vulnerabilities -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Dharma</dc:creator>
  <cp:lastModifiedBy>Dharmalingam Ganesan</cp:lastModifiedBy>
  <cp:revision>253</cp:revision>
  <dcterms:created xsi:type="dcterms:W3CDTF">2013-02-24T03:09:01Z</dcterms:created>
  <dcterms:modified xsi:type="dcterms:W3CDTF">2016-02-08T01:56:50Z</dcterms:modified>
</cp:coreProperties>
</file>