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36" r:id="rId3"/>
    <p:sldId id="330" r:id="rId4"/>
    <p:sldId id="361" r:id="rId5"/>
    <p:sldId id="331" r:id="rId6"/>
    <p:sldId id="332" r:id="rId7"/>
    <p:sldId id="333" r:id="rId8"/>
    <p:sldId id="334" r:id="rId9"/>
    <p:sldId id="335" r:id="rId10"/>
    <p:sldId id="337" r:id="rId11"/>
    <p:sldId id="338" r:id="rId12"/>
    <p:sldId id="339" r:id="rId13"/>
    <p:sldId id="358" r:id="rId14"/>
    <p:sldId id="340" r:id="rId15"/>
    <p:sldId id="342" r:id="rId16"/>
    <p:sldId id="341" r:id="rId17"/>
    <p:sldId id="343" r:id="rId18"/>
    <p:sldId id="344" r:id="rId19"/>
    <p:sldId id="346" r:id="rId20"/>
    <p:sldId id="345" r:id="rId21"/>
    <p:sldId id="347" r:id="rId22"/>
    <p:sldId id="348" r:id="rId23"/>
    <p:sldId id="349" r:id="rId24"/>
    <p:sldId id="356" r:id="rId25"/>
    <p:sldId id="350" r:id="rId26"/>
    <p:sldId id="351" r:id="rId27"/>
    <p:sldId id="352" r:id="rId28"/>
    <p:sldId id="353" r:id="rId29"/>
    <p:sldId id="354" r:id="rId30"/>
    <p:sldId id="355" r:id="rId31"/>
    <p:sldId id="357" r:id="rId32"/>
    <p:sldId id="359" r:id="rId33"/>
    <p:sldId id="313" r:id="rId34"/>
    <p:sldId id="360" r:id="rId35"/>
    <p:sldId id="316" r:id="rId36"/>
    <p:sldId id="362" r:id="rId37"/>
    <p:sldId id="31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38CE93-E094-49F9-A5CE-C8381AACF33C}">
          <p14:sldIdLst>
            <p14:sldId id="256"/>
            <p14:sldId id="336"/>
            <p14:sldId id="330"/>
            <p14:sldId id="361"/>
            <p14:sldId id="331"/>
            <p14:sldId id="332"/>
            <p14:sldId id="333"/>
            <p14:sldId id="334"/>
            <p14:sldId id="335"/>
            <p14:sldId id="337"/>
            <p14:sldId id="338"/>
            <p14:sldId id="339"/>
            <p14:sldId id="358"/>
            <p14:sldId id="340"/>
            <p14:sldId id="342"/>
            <p14:sldId id="341"/>
            <p14:sldId id="343"/>
            <p14:sldId id="344"/>
            <p14:sldId id="346"/>
            <p14:sldId id="345"/>
            <p14:sldId id="347"/>
            <p14:sldId id="348"/>
            <p14:sldId id="349"/>
            <p14:sldId id="356"/>
            <p14:sldId id="350"/>
            <p14:sldId id="351"/>
            <p14:sldId id="352"/>
            <p14:sldId id="353"/>
            <p14:sldId id="354"/>
            <p14:sldId id="355"/>
            <p14:sldId id="357"/>
            <p14:sldId id="359"/>
            <p14:sldId id="313"/>
            <p14:sldId id="360"/>
            <p14:sldId id="316"/>
            <p14:sldId id="362"/>
            <p14:sldId id="317"/>
          </p14:sldIdLst>
        </p14:section>
        <p14:section name="Untitled Section" id="{A3F0C457-CB2C-440D-9982-07C9ED5C306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5134" autoAdjust="0"/>
  </p:normalViewPr>
  <p:slideViewPr>
    <p:cSldViewPr>
      <p:cViewPr varScale="1">
        <p:scale>
          <a:sx n="67" d="100"/>
          <a:sy n="67" d="100"/>
        </p:scale>
        <p:origin x="11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AD5D8-B21B-4517-A4EC-D122F2847CF8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F342-672C-4BEB-AA48-2CFC0B43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4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AADF-24C2-4424-9A26-322E2F38E593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1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21F-1E17-4A22-9B8A-C97C00FA4A1E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4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EE3-3132-4028-893D-316123DD58D9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9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E0F0-68E0-4C63-A019-AC2D593EA8AE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D0FD-029B-4EDA-B2C6-63A37DD1D643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2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9998-7957-4AD7-BA5C-50B8BB981764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4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9A8C-0275-4931-A858-BFA584A7CC7C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0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97A2-3268-43E1-B8EB-AF20DEE06FCB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4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0020-130F-4652-8F21-EA9AE0D655FA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3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2FA8-B8C5-4269-940A-16953F16A854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6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E299-E3D0-431C-88BB-187C51976E59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0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5931C-9236-40CC-9856-C1D3E8570398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6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ell-storm.org/shellco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Spawning a bash shell using buffer overflow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Execve</a:t>
            </a:r>
            <a:r>
              <a:rPr lang="en-US" dirty="0" smtClean="0"/>
              <a:t> in assembly?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600200"/>
            <a:ext cx="3786036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0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Execve</a:t>
            </a:r>
            <a:r>
              <a:rPr lang="en-US" dirty="0" smtClean="0"/>
              <a:t> in assembly?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5571429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1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Objdump</a:t>
            </a:r>
            <a:r>
              <a:rPr lang="en-US" dirty="0"/>
              <a:t> </a:t>
            </a:r>
            <a:r>
              <a:rPr lang="en-US" dirty="0" smtClean="0"/>
              <a:t>of the assembly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464999" cy="374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352800" y="3719623"/>
            <a:ext cx="1066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5791200"/>
            <a:ext cx="52034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Problem 1: Null string in the shell code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939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Objdump</a:t>
            </a:r>
            <a:r>
              <a:rPr lang="en-US" dirty="0"/>
              <a:t> </a:t>
            </a:r>
            <a:r>
              <a:rPr lang="en-US" dirty="0" smtClean="0"/>
              <a:t>of the assembly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464999" cy="374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352800" y="3962400"/>
            <a:ext cx="1066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5791200"/>
            <a:ext cx="42590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Problem 2: Hardcoded address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113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Null and Relative Addressing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28800"/>
            <a:ext cx="7300717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Null characters in shell code are not good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because they terminate a string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such shell code cannot be executed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Address is hard-coded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Not necessarily transferable between machines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e</a:t>
            </a:r>
            <a:r>
              <a:rPr lang="en-US" sz="2500" dirty="0" smtClean="0"/>
              <a:t>.g. location of the /bin/bash is hard-coded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 smtClean="0"/>
              <a:t>Solution: get rid of NULL and hard-coded addressing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578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209675"/>
            <a:ext cx="8982075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No Null and Relative Addressing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Null and Relative Addressing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209800"/>
            <a:ext cx="7696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7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8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9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66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38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1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102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67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246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39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962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296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766" y="222146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944766" y="22098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95400" y="2209800"/>
            <a:ext cx="243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76400" y="22098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7400" y="2209800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438400" y="22098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9766" y="22098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83166" y="22214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0" y="222146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21366" y="222146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02366" y="220980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9200" y="2221468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400" y="2221468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3600" y="220980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00800" y="2209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97226" y="2209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54426" y="2209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400" y="2209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86071" y="3276600"/>
            <a:ext cx="35241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Contents of </a:t>
            </a:r>
            <a:r>
              <a:rPr lang="en-US" sz="2500" dirty="0" err="1"/>
              <a:t>S</a:t>
            </a:r>
            <a:r>
              <a:rPr lang="en-US" sz="2500" dirty="0" err="1" smtClean="0"/>
              <a:t>hellvariables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81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Null and Relative Addressing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17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523999"/>
            <a:ext cx="3067339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1400"/>
            <a:ext cx="5303520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5486400"/>
            <a:ext cx="73311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c</a:t>
            </a:r>
            <a:r>
              <a:rPr lang="en-US" sz="2300" dirty="0" smtClean="0"/>
              <a:t>all will push next instruction after return from </a:t>
            </a:r>
            <a:r>
              <a:rPr lang="en-US" sz="2300" dirty="0" err="1"/>
              <a:t>S</a:t>
            </a:r>
            <a:r>
              <a:rPr lang="en-US" sz="2300" dirty="0" err="1" smtClean="0"/>
              <a:t>hellcode</a:t>
            </a:r>
            <a:endParaRPr lang="en-US" sz="23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/>
              <a:t>Top of the stack will point to </a:t>
            </a:r>
            <a:r>
              <a:rPr lang="en-US" sz="2300" dirty="0" err="1" smtClean="0"/>
              <a:t>ShellVariables</a:t>
            </a:r>
            <a:r>
              <a:rPr lang="en-US" sz="2300" dirty="0" smtClean="0"/>
              <a:t> instruction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5979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Null and Relative Addressing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18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1469"/>
            <a:ext cx="3147845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7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Stack and Register – In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59552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59227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Pointer to </a:t>
            </a:r>
            <a:r>
              <a:rPr lang="en-US" dirty="0" err="1" smtClean="0">
                <a:solidFill>
                  <a:schemeClr val="tx1"/>
                </a:solidFill>
              </a:rPr>
              <a:t>ShellVariables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8053" y="22142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19050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19</a:t>
            </a:fld>
            <a:endParaRPr lang="en-US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223" y="2026920"/>
            <a:ext cx="5303520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29053" y="2514600"/>
            <a:ext cx="1854930" cy="289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process using </a:t>
            </a:r>
            <a:r>
              <a:rPr lang="en-US" dirty="0" err="1" smtClean="0"/>
              <a:t>execve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2028825"/>
            <a:ext cx="62960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867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 </a:t>
            </a:r>
            <a:r>
              <a:rPr lang="en-US" dirty="0" err="1" smtClean="0"/>
              <a:t>execve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18" y="1588532"/>
            <a:ext cx="3147845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 smtClean="0"/>
              <a:t>Structure of the Stack – Before Call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59552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59227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8053" y="22142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19050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2089666"/>
            <a:ext cx="1854930" cy="424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05552" y="4944070"/>
            <a:ext cx="2943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si</a:t>
            </a:r>
            <a:r>
              <a:rPr lang="en-US" dirty="0" smtClean="0"/>
              <a:t> = </a:t>
            </a:r>
            <a:r>
              <a:rPr lang="en-US" dirty="0"/>
              <a:t>Pointer to </a:t>
            </a:r>
            <a:r>
              <a:rPr lang="en-US" dirty="0" err="1" smtClean="0"/>
              <a:t>ShellVariables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ax = 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Null and Relative Addressing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209800"/>
            <a:ext cx="7696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7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8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9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66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38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1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102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67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246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39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962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296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766" y="222146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944766" y="22098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95400" y="2209800"/>
            <a:ext cx="243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76400" y="22098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7400" y="2209800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438400" y="22098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9766" y="22098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83166" y="22214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0" y="222146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21366" y="2221468"/>
            <a:ext cx="314510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602366" y="220980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9200" y="2221468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400" y="2221468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3600" y="220980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00800" y="2209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97226" y="2209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54426" y="2209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400" y="2209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07606" y="1600200"/>
            <a:ext cx="60490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Contents of </a:t>
            </a:r>
            <a:r>
              <a:rPr lang="en-US" sz="2500" dirty="0" err="1" smtClean="0"/>
              <a:t>Shellvariables</a:t>
            </a:r>
            <a:r>
              <a:rPr lang="en-US" sz="2500" dirty="0" smtClean="0"/>
              <a:t> updated at index 9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0578" y="3192245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esi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05792" y="2687479"/>
            <a:ext cx="9442" cy="51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54680"/>
            <a:ext cx="3147845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4602366" y="4038600"/>
            <a:ext cx="211935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1000" y="4663440"/>
            <a:ext cx="3154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eax = 0: all bytes are zero</a:t>
            </a:r>
          </a:p>
          <a:p>
            <a:endParaRPr lang="en-US" dirty="0"/>
          </a:p>
          <a:p>
            <a:r>
              <a:rPr lang="en-US" dirty="0" smtClean="0"/>
              <a:t>Thus, al = 0 (lower 8 bits of eax)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Null and Relative Addressing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209800"/>
            <a:ext cx="7696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7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8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9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66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38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1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102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67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246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39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962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296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766" y="222146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944766" y="22098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95400" y="2209800"/>
            <a:ext cx="243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76400" y="22098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7400" y="2209800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438400" y="22098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9766" y="22098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83166" y="22214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0" y="222146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21366" y="2221468"/>
            <a:ext cx="314510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602366" y="2209800"/>
            <a:ext cx="317716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9200" y="2221468"/>
            <a:ext cx="35779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400" y="2221468"/>
            <a:ext cx="32412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3600" y="2209800"/>
            <a:ext cx="3032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400800" y="2209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97226" y="2209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54426" y="2209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400" y="2209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6800" y="1600200"/>
            <a:ext cx="73228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Contents of </a:t>
            </a:r>
            <a:r>
              <a:rPr lang="en-US" sz="2500" dirty="0" err="1" smtClean="0"/>
              <a:t>Shellvariables</a:t>
            </a:r>
            <a:r>
              <a:rPr lang="en-US" sz="2500" dirty="0" smtClean="0"/>
              <a:t> updated from index 10 to 13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0578" y="3192245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esi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05792" y="2687479"/>
            <a:ext cx="9442" cy="51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54680"/>
            <a:ext cx="3147845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4602366" y="4267200"/>
            <a:ext cx="211935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4876800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PQRS be the address pointed by </a:t>
            </a:r>
            <a:r>
              <a:rPr lang="en-US" sz="2000" dirty="0" err="1" smtClean="0"/>
              <a:t>esi</a:t>
            </a:r>
            <a:endParaRPr lang="en-US" sz="2000" dirty="0"/>
          </a:p>
        </p:txBody>
      </p:sp>
      <p:sp>
        <p:nvSpPr>
          <p:cNvPr id="49" name="Freeform 48"/>
          <p:cNvSpPr/>
          <p:nvPr/>
        </p:nvSpPr>
        <p:spPr>
          <a:xfrm rot="10800000">
            <a:off x="760228" y="2677633"/>
            <a:ext cx="4040372" cy="659219"/>
          </a:xfrm>
          <a:custGeom>
            <a:avLst/>
            <a:gdLst>
              <a:gd name="connsiteX0" fmla="*/ 4040372 w 4040372"/>
              <a:gd name="connsiteY0" fmla="*/ 1318438 h 1318438"/>
              <a:gd name="connsiteX1" fmla="*/ 2636874 w 4040372"/>
              <a:gd name="connsiteY1" fmla="*/ 0 h 1318438"/>
              <a:gd name="connsiteX2" fmla="*/ 0 w 4040372"/>
              <a:gd name="connsiteY2" fmla="*/ 1318438 h 131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0372" h="1318438">
                <a:moveTo>
                  <a:pt x="4040372" y="1318438"/>
                </a:moveTo>
                <a:cubicBezTo>
                  <a:pt x="3675320" y="659219"/>
                  <a:pt x="3310269" y="0"/>
                  <a:pt x="2636874" y="0"/>
                </a:cubicBezTo>
                <a:cubicBezTo>
                  <a:pt x="1963479" y="0"/>
                  <a:pt x="409353" y="1150089"/>
                  <a:pt x="0" y="1318438"/>
                </a:cubicBezTo>
              </a:path>
            </a:pathLst>
          </a:custGeom>
          <a:noFill/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Null and Relative Addressing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209800"/>
            <a:ext cx="7696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7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8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9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66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38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1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102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674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246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390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962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29600" y="2209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766" y="222146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944766" y="22098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95400" y="2209800"/>
            <a:ext cx="243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76400" y="22098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7400" y="2209800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438400" y="22098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9766" y="22098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83166" y="22214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0" y="222146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21366" y="2221468"/>
            <a:ext cx="314510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602366" y="2209800"/>
            <a:ext cx="317716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9200" y="2221468"/>
            <a:ext cx="35779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400" y="2221468"/>
            <a:ext cx="32412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3600" y="2209800"/>
            <a:ext cx="3032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400800" y="22098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897226" y="22098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7354426" y="22098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772400" y="22098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1066800" y="1600200"/>
            <a:ext cx="73228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Contents of </a:t>
            </a:r>
            <a:r>
              <a:rPr lang="en-US" sz="2500" dirty="0" err="1" smtClean="0"/>
              <a:t>Shellvariables</a:t>
            </a:r>
            <a:r>
              <a:rPr lang="en-US" sz="2500" dirty="0" smtClean="0"/>
              <a:t> updated from index 14 to 17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0578" y="3192245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esi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05792" y="2687479"/>
            <a:ext cx="9442" cy="51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54680"/>
            <a:ext cx="3147845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4602366" y="4495800"/>
            <a:ext cx="211935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4876800"/>
            <a:ext cx="362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Since eax is zero,  the last 4 bytes</a:t>
            </a:r>
          </a:p>
          <a:p>
            <a:r>
              <a:rPr lang="en-US" sz="2000" dirty="0"/>
              <a:t>o</a:t>
            </a:r>
            <a:r>
              <a:rPr lang="en-US" sz="2000" dirty="0" smtClean="0"/>
              <a:t>f </a:t>
            </a:r>
            <a:r>
              <a:rPr lang="en-US" sz="2000" dirty="0" err="1" smtClean="0"/>
              <a:t>ShellVariables</a:t>
            </a:r>
            <a:r>
              <a:rPr lang="en-US" sz="2000" dirty="0" smtClean="0"/>
              <a:t> will be zero too</a:t>
            </a:r>
            <a:endParaRPr lang="en-US" sz="2000" dirty="0"/>
          </a:p>
        </p:txBody>
      </p:sp>
      <p:sp>
        <p:nvSpPr>
          <p:cNvPr id="49" name="Freeform 48"/>
          <p:cNvSpPr/>
          <p:nvPr/>
        </p:nvSpPr>
        <p:spPr>
          <a:xfrm rot="10800000">
            <a:off x="760228" y="2677633"/>
            <a:ext cx="4040372" cy="659219"/>
          </a:xfrm>
          <a:custGeom>
            <a:avLst/>
            <a:gdLst>
              <a:gd name="connsiteX0" fmla="*/ 4040372 w 4040372"/>
              <a:gd name="connsiteY0" fmla="*/ 1318438 h 1318438"/>
              <a:gd name="connsiteX1" fmla="*/ 2636874 w 4040372"/>
              <a:gd name="connsiteY1" fmla="*/ 0 h 1318438"/>
              <a:gd name="connsiteX2" fmla="*/ 0 w 4040372"/>
              <a:gd name="connsiteY2" fmla="*/ 1318438 h 131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0372" h="1318438">
                <a:moveTo>
                  <a:pt x="4040372" y="1318438"/>
                </a:moveTo>
                <a:cubicBezTo>
                  <a:pt x="3675320" y="659219"/>
                  <a:pt x="3310269" y="0"/>
                  <a:pt x="2636874" y="0"/>
                </a:cubicBezTo>
                <a:cubicBezTo>
                  <a:pt x="1963479" y="0"/>
                  <a:pt x="409353" y="1150089"/>
                  <a:pt x="0" y="1318438"/>
                </a:cubicBezTo>
              </a:path>
            </a:pathLst>
          </a:custGeom>
          <a:noFill/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process using </a:t>
            </a:r>
            <a:r>
              <a:rPr lang="en-US" dirty="0" err="1" smtClean="0"/>
              <a:t>execve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2028825"/>
            <a:ext cx="62960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867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 </a:t>
            </a:r>
            <a:r>
              <a:rPr lang="en-US" dirty="0" err="1" smtClean="0"/>
              <a:t>execve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for </a:t>
            </a:r>
            <a:r>
              <a:rPr lang="en-US" dirty="0" err="1" smtClean="0"/>
              <a:t>execve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25</a:t>
            </a:fld>
            <a:endParaRPr lang="en-US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54680"/>
            <a:ext cx="3147845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4602366" y="4876800"/>
            <a:ext cx="211935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4876800"/>
            <a:ext cx="3131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l = 11; meaning </a:t>
            </a:r>
            <a:r>
              <a:rPr lang="en-US" sz="2000" dirty="0" err="1" smtClean="0"/>
              <a:t>execve</a:t>
            </a:r>
            <a:r>
              <a:rPr lang="en-US" sz="2000" dirty="0" smtClean="0"/>
              <a:t> call </a:t>
            </a:r>
            <a:endParaRPr lang="en-US" sz="2000" dirty="0"/>
          </a:p>
        </p:txBody>
      </p:sp>
      <p:sp>
        <p:nvSpPr>
          <p:cNvPr id="50" name="Rectangle 49"/>
          <p:cNvSpPr/>
          <p:nvPr/>
        </p:nvSpPr>
        <p:spPr>
          <a:xfrm>
            <a:off x="533400" y="1752600"/>
            <a:ext cx="7696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1" name="Straight Connector 50"/>
          <p:cNvCxnSpPr/>
          <p:nvPr/>
        </p:nvCxnSpPr>
        <p:spPr>
          <a:xfrm>
            <a:off x="914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295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76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057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438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19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2766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7338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191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572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953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102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867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246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7818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239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6962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2296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3766" y="176426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944766" y="17526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95400" y="1752600"/>
            <a:ext cx="243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76400" y="17526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57400" y="1752600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2438400" y="17526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49766" y="17526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83166" y="17642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10000" y="176426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21366" y="1764268"/>
            <a:ext cx="314510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4602366" y="1752600"/>
            <a:ext cx="317716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29200" y="1764268"/>
            <a:ext cx="35779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486400" y="1764268"/>
            <a:ext cx="32412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5943600" y="1752600"/>
            <a:ext cx="3032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</a:t>
            </a:r>
            <a:endParaRPr 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6400800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6897226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7354426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7772400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705792" y="2230279"/>
            <a:ext cx="9442" cy="51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 rot="10800000">
            <a:off x="760228" y="2220433"/>
            <a:ext cx="4040372" cy="659219"/>
          </a:xfrm>
          <a:custGeom>
            <a:avLst/>
            <a:gdLst>
              <a:gd name="connsiteX0" fmla="*/ 4040372 w 4040372"/>
              <a:gd name="connsiteY0" fmla="*/ 1318438 h 1318438"/>
              <a:gd name="connsiteX1" fmla="*/ 2636874 w 4040372"/>
              <a:gd name="connsiteY1" fmla="*/ 0 h 1318438"/>
              <a:gd name="connsiteX2" fmla="*/ 0 w 4040372"/>
              <a:gd name="connsiteY2" fmla="*/ 1318438 h 131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0372" h="1318438">
                <a:moveTo>
                  <a:pt x="4040372" y="1318438"/>
                </a:moveTo>
                <a:cubicBezTo>
                  <a:pt x="3675320" y="659219"/>
                  <a:pt x="3310269" y="0"/>
                  <a:pt x="2636874" y="0"/>
                </a:cubicBezTo>
                <a:cubicBezTo>
                  <a:pt x="1963479" y="0"/>
                  <a:pt x="409353" y="1150089"/>
                  <a:pt x="0" y="1318438"/>
                </a:cubicBezTo>
              </a:path>
            </a:pathLst>
          </a:custGeom>
          <a:noFill/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50578" y="2667000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93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for </a:t>
            </a:r>
            <a:r>
              <a:rPr lang="en-US" dirty="0" err="1" smtClean="0"/>
              <a:t>execve</a:t>
            </a:r>
            <a:r>
              <a:rPr lang="en-US" dirty="0" smtClean="0"/>
              <a:t> call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26</a:t>
            </a:fld>
            <a:endParaRPr lang="en-US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54680"/>
            <a:ext cx="3147845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4602366" y="5181600"/>
            <a:ext cx="2119356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1" y="4876800"/>
            <a:ext cx="3900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ebx</a:t>
            </a:r>
            <a:r>
              <a:rPr lang="en-US" sz="2000" dirty="0" smtClean="0"/>
              <a:t> = </a:t>
            </a:r>
            <a:r>
              <a:rPr lang="en-US" sz="2000" dirty="0" err="1" smtClean="0"/>
              <a:t>esi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ebx</a:t>
            </a:r>
            <a:r>
              <a:rPr lang="en-US" sz="2000" dirty="0" smtClean="0"/>
              <a:t> points to “/bin/bash”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533400" y="1752600"/>
            <a:ext cx="7696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14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295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76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57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38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19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2766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338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191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72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953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102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67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246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818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239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6962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2296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3766" y="176426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944766" y="17526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95400" y="1752600"/>
            <a:ext cx="243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76400" y="17526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057400" y="1752600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2438400" y="17526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49766" y="17526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83166" y="17642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10000" y="176426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21366" y="1764268"/>
            <a:ext cx="314510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4602366" y="1752600"/>
            <a:ext cx="317716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29200" y="1764268"/>
            <a:ext cx="35779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86400" y="1764268"/>
            <a:ext cx="32412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5943600" y="1752600"/>
            <a:ext cx="3032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</a:t>
            </a:r>
            <a:endParaRPr lang="en-US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6400800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6897226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7354426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7772400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705792" y="2230279"/>
            <a:ext cx="9442" cy="51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86"/>
          <p:cNvSpPr/>
          <p:nvPr/>
        </p:nvSpPr>
        <p:spPr>
          <a:xfrm rot="10800000">
            <a:off x="760228" y="2220433"/>
            <a:ext cx="4040372" cy="659219"/>
          </a:xfrm>
          <a:custGeom>
            <a:avLst/>
            <a:gdLst>
              <a:gd name="connsiteX0" fmla="*/ 4040372 w 4040372"/>
              <a:gd name="connsiteY0" fmla="*/ 1318438 h 1318438"/>
              <a:gd name="connsiteX1" fmla="*/ 2636874 w 4040372"/>
              <a:gd name="connsiteY1" fmla="*/ 0 h 1318438"/>
              <a:gd name="connsiteX2" fmla="*/ 0 w 4040372"/>
              <a:gd name="connsiteY2" fmla="*/ 1318438 h 131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0372" h="1318438">
                <a:moveTo>
                  <a:pt x="4040372" y="1318438"/>
                </a:moveTo>
                <a:cubicBezTo>
                  <a:pt x="3675320" y="659219"/>
                  <a:pt x="3310269" y="0"/>
                  <a:pt x="2636874" y="0"/>
                </a:cubicBezTo>
                <a:cubicBezTo>
                  <a:pt x="1963479" y="0"/>
                  <a:pt x="409353" y="1150089"/>
                  <a:pt x="0" y="1318438"/>
                </a:cubicBezTo>
              </a:path>
            </a:pathLst>
          </a:custGeom>
          <a:noFill/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50578" y="2667000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25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for </a:t>
            </a:r>
            <a:r>
              <a:rPr lang="en-US" dirty="0" err="1" smtClean="0"/>
              <a:t>execve</a:t>
            </a:r>
            <a:r>
              <a:rPr lang="en-US" dirty="0" smtClean="0"/>
              <a:t> call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27</a:t>
            </a:fld>
            <a:endParaRPr lang="en-US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54680"/>
            <a:ext cx="3147845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4602366" y="5410200"/>
            <a:ext cx="2119356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1" y="4876800"/>
            <a:ext cx="3900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ecx</a:t>
            </a:r>
            <a:r>
              <a:rPr lang="en-US" sz="2000" dirty="0" smtClean="0"/>
              <a:t> = address of address</a:t>
            </a:r>
          </a:p>
          <a:p>
            <a:endParaRPr lang="en-US" sz="2000" dirty="0"/>
          </a:p>
          <a:p>
            <a:r>
              <a:rPr lang="en-US" sz="2000" dirty="0" err="1" smtClean="0"/>
              <a:t>ecx</a:t>
            </a:r>
            <a:r>
              <a:rPr lang="en-US" sz="2000" dirty="0" smtClean="0"/>
              <a:t> points to the address starting from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index of </a:t>
            </a:r>
            <a:r>
              <a:rPr lang="en-US" sz="2000" dirty="0" err="1" smtClean="0"/>
              <a:t>ShellVariables</a:t>
            </a:r>
            <a:r>
              <a:rPr lang="en-US" sz="2000" dirty="0" smtClean="0"/>
              <a:t>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3400" y="1752600"/>
            <a:ext cx="7696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14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295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76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57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38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19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2766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338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191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72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953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102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67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246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818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239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6962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2296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3766" y="176426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944766" y="17526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95400" y="1752600"/>
            <a:ext cx="243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76400" y="17526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057400" y="1752600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2438400" y="17526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49766" y="17526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83166" y="17642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10000" y="176426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21366" y="1764268"/>
            <a:ext cx="314510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4602366" y="1752600"/>
            <a:ext cx="317716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29200" y="1764268"/>
            <a:ext cx="35779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86400" y="1764268"/>
            <a:ext cx="32412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5943600" y="1752600"/>
            <a:ext cx="3032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</a:t>
            </a:r>
            <a:endParaRPr lang="en-US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6400800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6897226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7354426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7772400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705792" y="2230279"/>
            <a:ext cx="9442" cy="51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86"/>
          <p:cNvSpPr/>
          <p:nvPr/>
        </p:nvSpPr>
        <p:spPr>
          <a:xfrm rot="10800000">
            <a:off x="760228" y="2220433"/>
            <a:ext cx="4040372" cy="659219"/>
          </a:xfrm>
          <a:custGeom>
            <a:avLst/>
            <a:gdLst>
              <a:gd name="connsiteX0" fmla="*/ 4040372 w 4040372"/>
              <a:gd name="connsiteY0" fmla="*/ 1318438 h 1318438"/>
              <a:gd name="connsiteX1" fmla="*/ 2636874 w 4040372"/>
              <a:gd name="connsiteY1" fmla="*/ 0 h 1318438"/>
              <a:gd name="connsiteX2" fmla="*/ 0 w 4040372"/>
              <a:gd name="connsiteY2" fmla="*/ 1318438 h 131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0372" h="1318438">
                <a:moveTo>
                  <a:pt x="4040372" y="1318438"/>
                </a:moveTo>
                <a:cubicBezTo>
                  <a:pt x="3675320" y="659219"/>
                  <a:pt x="3310269" y="0"/>
                  <a:pt x="2636874" y="0"/>
                </a:cubicBezTo>
                <a:cubicBezTo>
                  <a:pt x="1963479" y="0"/>
                  <a:pt x="409353" y="1150089"/>
                  <a:pt x="0" y="1318438"/>
                </a:cubicBezTo>
              </a:path>
            </a:pathLst>
          </a:custGeom>
          <a:noFill/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50578" y="2667000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for </a:t>
            </a:r>
            <a:r>
              <a:rPr lang="en-US" dirty="0" err="1" smtClean="0"/>
              <a:t>execve</a:t>
            </a:r>
            <a:r>
              <a:rPr lang="en-US" dirty="0" smtClean="0"/>
              <a:t> call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28</a:t>
            </a:fld>
            <a:endParaRPr lang="en-US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54680"/>
            <a:ext cx="3147845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4602366" y="5638800"/>
            <a:ext cx="2119356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1" y="4876800"/>
            <a:ext cx="3900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</a:t>
            </a:r>
            <a:r>
              <a:rPr lang="en-US" sz="2000" dirty="0" err="1" smtClean="0"/>
              <a:t>dx</a:t>
            </a:r>
            <a:r>
              <a:rPr lang="en-US" sz="2000" dirty="0" smtClean="0"/>
              <a:t> = null</a:t>
            </a:r>
          </a:p>
          <a:p>
            <a:endParaRPr lang="en-US" sz="2000" dirty="0"/>
          </a:p>
          <a:p>
            <a:r>
              <a:rPr lang="en-US" sz="2000" dirty="0" err="1" smtClean="0"/>
              <a:t>edx</a:t>
            </a:r>
            <a:r>
              <a:rPr lang="en-US" sz="2000" dirty="0" smtClean="0"/>
              <a:t> points to the address starting from 14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index of </a:t>
            </a:r>
            <a:r>
              <a:rPr lang="en-US" sz="2000" dirty="0" err="1" smtClean="0"/>
              <a:t>ShellVariables</a:t>
            </a:r>
            <a:r>
              <a:rPr lang="en-US" sz="2000" dirty="0" smtClean="0"/>
              <a:t>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3400" y="1752600"/>
            <a:ext cx="7696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14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295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76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57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38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19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2766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338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191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72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953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102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674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246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818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2390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6962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229600" y="1752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3766" y="176426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944766" y="17526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95400" y="1752600"/>
            <a:ext cx="243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76400" y="17526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057400" y="1752600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2438400" y="17526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49766" y="17526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83166" y="17642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10000" y="176426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21366" y="1764268"/>
            <a:ext cx="314510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4602366" y="1752600"/>
            <a:ext cx="317716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29200" y="1764268"/>
            <a:ext cx="35779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86400" y="1764268"/>
            <a:ext cx="32412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5943600" y="1752600"/>
            <a:ext cx="3032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</a:t>
            </a:r>
            <a:endParaRPr lang="en-US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6400800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6897226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7354426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7772400" y="1752600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705792" y="2230279"/>
            <a:ext cx="9442" cy="51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86"/>
          <p:cNvSpPr/>
          <p:nvPr/>
        </p:nvSpPr>
        <p:spPr>
          <a:xfrm rot="10800000">
            <a:off x="760228" y="2220433"/>
            <a:ext cx="4040372" cy="659219"/>
          </a:xfrm>
          <a:custGeom>
            <a:avLst/>
            <a:gdLst>
              <a:gd name="connsiteX0" fmla="*/ 4040372 w 4040372"/>
              <a:gd name="connsiteY0" fmla="*/ 1318438 h 1318438"/>
              <a:gd name="connsiteX1" fmla="*/ 2636874 w 4040372"/>
              <a:gd name="connsiteY1" fmla="*/ 0 h 1318438"/>
              <a:gd name="connsiteX2" fmla="*/ 0 w 4040372"/>
              <a:gd name="connsiteY2" fmla="*/ 1318438 h 131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0372" h="1318438">
                <a:moveTo>
                  <a:pt x="4040372" y="1318438"/>
                </a:moveTo>
                <a:cubicBezTo>
                  <a:pt x="3675320" y="659219"/>
                  <a:pt x="3310269" y="0"/>
                  <a:pt x="2636874" y="0"/>
                </a:cubicBezTo>
                <a:cubicBezTo>
                  <a:pt x="1963479" y="0"/>
                  <a:pt x="409353" y="1150089"/>
                  <a:pt x="0" y="1318438"/>
                </a:cubicBezTo>
              </a:path>
            </a:pathLst>
          </a:custGeom>
          <a:noFill/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50578" y="2667000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6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for </a:t>
            </a:r>
            <a:r>
              <a:rPr lang="en-US" dirty="0" err="1" smtClean="0"/>
              <a:t>execve</a:t>
            </a:r>
            <a:r>
              <a:rPr lang="en-US" dirty="0" smtClean="0"/>
              <a:t> call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662535"/>
            <a:ext cx="7696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74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84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94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66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38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10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35876" y="2510135"/>
            <a:ext cx="0" cy="7620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102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674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390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962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296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766" y="2674203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944766" y="266253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95400" y="2662535"/>
            <a:ext cx="243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76400" y="266253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7400" y="2662535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438400" y="266253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9766" y="2662535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83166" y="2674203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0" y="2674203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21366" y="2674203"/>
            <a:ext cx="314510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602366" y="2662535"/>
            <a:ext cx="317716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9200" y="2674203"/>
            <a:ext cx="35779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400" y="2674203"/>
            <a:ext cx="32412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3600" y="2662535"/>
            <a:ext cx="3032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400800" y="2662535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897226" y="2662535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7354426" y="2662535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772400" y="2662535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63249" y="3581400"/>
            <a:ext cx="627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ebx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05792" y="3140214"/>
            <a:ext cx="9442" cy="51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5800" y="3644980"/>
            <a:ext cx="369570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343400" y="3140213"/>
            <a:ext cx="14329" cy="51292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95800" y="3581400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ecx</a:t>
            </a:r>
            <a:endParaRPr lang="en-US" sz="24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668192" y="3119736"/>
            <a:ext cx="9442" cy="51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648200" y="3624502"/>
            <a:ext cx="3297556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7931427" y="3119735"/>
            <a:ext cx="14329" cy="51292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24600" y="2510135"/>
            <a:ext cx="0" cy="7620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53200" y="2133600"/>
            <a:ext cx="0" cy="45720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53200" y="2133600"/>
            <a:ext cx="13925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4800" y="2133600"/>
            <a:ext cx="0" cy="457200"/>
          </a:xfrm>
          <a:prstGeom prst="line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80353" y="1676400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edx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228600" y="4495800"/>
            <a:ext cx="850290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e</a:t>
            </a:r>
            <a:r>
              <a:rPr lang="en-US" sz="2000" dirty="0" err="1" smtClean="0"/>
              <a:t>bx</a:t>
            </a:r>
            <a:r>
              <a:rPr lang="en-US" sz="2000" dirty="0" smtClean="0"/>
              <a:t> register points to the “/bin/bash” string</a:t>
            </a:r>
          </a:p>
          <a:p>
            <a:endParaRPr lang="en-US" sz="2000" dirty="0"/>
          </a:p>
          <a:p>
            <a:r>
              <a:rPr lang="en-US" sz="2000" dirty="0" err="1"/>
              <a:t>e</a:t>
            </a:r>
            <a:r>
              <a:rPr lang="en-US" sz="2000" dirty="0" err="1" smtClean="0"/>
              <a:t>cx</a:t>
            </a:r>
            <a:r>
              <a:rPr lang="en-US" sz="2000" dirty="0" smtClean="0"/>
              <a:t> register points to the array of pointers with null termination</a:t>
            </a:r>
          </a:p>
          <a:p>
            <a:endParaRPr lang="en-US" sz="2000" dirty="0"/>
          </a:p>
          <a:p>
            <a:r>
              <a:rPr lang="en-US" sz="2000" dirty="0" err="1"/>
              <a:t>e</a:t>
            </a:r>
            <a:r>
              <a:rPr lang="en-US" sz="2000" dirty="0" err="1" smtClean="0"/>
              <a:t>dx</a:t>
            </a:r>
            <a:r>
              <a:rPr lang="en-US" sz="2000" dirty="0" smtClean="0"/>
              <a:t> register points to the environment array of pointers which is null in our case</a:t>
            </a:r>
            <a:endParaRPr lang="en-US" sz="2000" dirty="0"/>
          </a:p>
        </p:txBody>
      </p:sp>
      <p:sp>
        <p:nvSpPr>
          <p:cNvPr id="75" name="Freeform 74"/>
          <p:cNvSpPr/>
          <p:nvPr/>
        </p:nvSpPr>
        <p:spPr>
          <a:xfrm>
            <a:off x="744279" y="1998920"/>
            <a:ext cx="4040372" cy="659219"/>
          </a:xfrm>
          <a:custGeom>
            <a:avLst/>
            <a:gdLst>
              <a:gd name="connsiteX0" fmla="*/ 4040372 w 4040372"/>
              <a:gd name="connsiteY0" fmla="*/ 1318438 h 1318438"/>
              <a:gd name="connsiteX1" fmla="*/ 2636874 w 4040372"/>
              <a:gd name="connsiteY1" fmla="*/ 0 h 1318438"/>
              <a:gd name="connsiteX2" fmla="*/ 0 w 4040372"/>
              <a:gd name="connsiteY2" fmla="*/ 1318438 h 131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0372" h="1318438">
                <a:moveTo>
                  <a:pt x="4040372" y="1318438"/>
                </a:moveTo>
                <a:cubicBezTo>
                  <a:pt x="3675320" y="659219"/>
                  <a:pt x="3310269" y="0"/>
                  <a:pt x="2636874" y="0"/>
                </a:cubicBezTo>
                <a:cubicBezTo>
                  <a:pt x="1963479" y="0"/>
                  <a:pt x="409353" y="1150089"/>
                  <a:pt x="0" y="131843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 smtClean="0"/>
              <a:t>Spawning a bash shell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447800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char* </a:t>
            </a:r>
            <a:r>
              <a:rPr lang="en-US" sz="2400" dirty="0" err="1" smtClean="0"/>
              <a:t>args</a:t>
            </a:r>
            <a:r>
              <a:rPr lang="en-US" sz="2400" dirty="0" smtClean="0"/>
              <a:t>[2];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args</a:t>
            </a:r>
            <a:r>
              <a:rPr lang="en-US" sz="2400" dirty="0" smtClean="0"/>
              <a:t>[0] = “/bin/bash”;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args</a:t>
            </a:r>
            <a:r>
              <a:rPr lang="en-US" sz="2400" dirty="0" smtClean="0"/>
              <a:t>[1] = NULL;</a:t>
            </a:r>
          </a:p>
          <a:p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execve</a:t>
            </a:r>
            <a:r>
              <a:rPr lang="en-US" sz="2400" dirty="0" smtClean="0"/>
              <a:t>(</a:t>
            </a:r>
            <a:r>
              <a:rPr lang="en-US" sz="2400" dirty="0" err="1" smtClean="0"/>
              <a:t>args</a:t>
            </a:r>
            <a:r>
              <a:rPr lang="en-US" sz="2400" dirty="0" smtClean="0"/>
              <a:t>[0], </a:t>
            </a:r>
            <a:r>
              <a:rPr lang="en-US" sz="2400" dirty="0" err="1" smtClean="0"/>
              <a:t>args</a:t>
            </a:r>
            <a:r>
              <a:rPr lang="en-US" sz="2400" dirty="0" smtClean="0"/>
              <a:t>, NULL);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exit(0);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for </a:t>
            </a:r>
            <a:r>
              <a:rPr lang="en-US" dirty="0" err="1" smtClean="0"/>
              <a:t>execve</a:t>
            </a:r>
            <a:r>
              <a:rPr lang="en-US" dirty="0" smtClean="0"/>
              <a:t> call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662535"/>
            <a:ext cx="7696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74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84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94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66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38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10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35876" y="2510135"/>
            <a:ext cx="0" cy="7620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102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674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390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962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29600" y="2662535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766" y="2674203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944766" y="266253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95400" y="2662535"/>
            <a:ext cx="243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76400" y="266253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7400" y="2662535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438400" y="266253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9766" y="2662535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83166" y="2674203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0" y="2674203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21366" y="2674203"/>
            <a:ext cx="314510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602366" y="2662535"/>
            <a:ext cx="317716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9200" y="2674203"/>
            <a:ext cx="35779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400" y="2674203"/>
            <a:ext cx="32412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3600" y="2662535"/>
            <a:ext cx="3032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400800" y="2662535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897226" y="2662535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7354426" y="2662535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772400" y="2662535"/>
            <a:ext cx="31451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63249" y="3581400"/>
            <a:ext cx="627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ebx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05792" y="3140214"/>
            <a:ext cx="9442" cy="51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5800" y="3644980"/>
            <a:ext cx="369570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343400" y="3140213"/>
            <a:ext cx="14329" cy="51292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95800" y="3581400"/>
            <a:ext cx="1044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rgs</a:t>
            </a:r>
            <a:r>
              <a:rPr lang="en-US" sz="2400" dirty="0" smtClean="0"/>
              <a:t>[0]</a:t>
            </a:r>
            <a:endParaRPr lang="en-US" sz="24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668192" y="3119736"/>
            <a:ext cx="9442" cy="51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648200" y="3624502"/>
            <a:ext cx="1478789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6126989" y="3111580"/>
            <a:ext cx="14329" cy="51292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24600" y="2510135"/>
            <a:ext cx="0" cy="7620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53200" y="2133600"/>
            <a:ext cx="0" cy="45720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53200" y="2133600"/>
            <a:ext cx="13925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4800" y="2133600"/>
            <a:ext cx="0" cy="457200"/>
          </a:xfrm>
          <a:prstGeom prst="line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80353" y="1676400"/>
            <a:ext cx="79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envp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6423147" y="3653135"/>
            <a:ext cx="1044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args</a:t>
            </a:r>
            <a:r>
              <a:rPr lang="en-US" sz="2400" dirty="0" smtClean="0"/>
              <a:t>[1]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6604074" y="3132356"/>
            <a:ext cx="9442" cy="51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584082" y="3637122"/>
            <a:ext cx="1478789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8062871" y="3124200"/>
            <a:ext cx="14329" cy="51292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8600" y="4495800"/>
            <a:ext cx="61126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e</a:t>
            </a:r>
            <a:r>
              <a:rPr lang="en-US" sz="2000" dirty="0" err="1" smtClean="0"/>
              <a:t>xecve</a:t>
            </a:r>
            <a:r>
              <a:rPr lang="en-US" sz="2000" dirty="0" smtClean="0"/>
              <a:t>(“/bin/bash”, </a:t>
            </a:r>
            <a:r>
              <a:rPr lang="en-US" sz="2000" dirty="0" err="1" smtClean="0"/>
              <a:t>args</a:t>
            </a:r>
            <a:r>
              <a:rPr lang="en-US" sz="2000" dirty="0" smtClean="0"/>
              <a:t>, </a:t>
            </a:r>
            <a:r>
              <a:rPr lang="en-US" sz="2000" dirty="0" err="1" smtClean="0"/>
              <a:t>envp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 err="1" smtClean="0"/>
              <a:t>args</a:t>
            </a:r>
            <a:r>
              <a:rPr lang="en-US" sz="2000" dirty="0" smtClean="0"/>
              <a:t>[0] points to the address where “/bin/bash” is stored</a:t>
            </a:r>
          </a:p>
          <a:p>
            <a:endParaRPr lang="en-US" sz="2000" dirty="0"/>
          </a:p>
          <a:p>
            <a:r>
              <a:rPr lang="en-US" sz="2000" dirty="0" err="1"/>
              <a:t>a</a:t>
            </a:r>
            <a:r>
              <a:rPr lang="en-US" sz="2000" dirty="0" err="1" smtClean="0"/>
              <a:t>rgs</a:t>
            </a:r>
            <a:r>
              <a:rPr lang="en-US" sz="2000" dirty="0" smtClean="0"/>
              <a:t>[1] is our null string</a:t>
            </a:r>
          </a:p>
          <a:p>
            <a:endParaRPr lang="en-US" sz="2000" dirty="0"/>
          </a:p>
          <a:p>
            <a:r>
              <a:rPr lang="en-US" sz="2000" dirty="0" err="1" smtClean="0"/>
              <a:t>envp</a:t>
            </a:r>
            <a:r>
              <a:rPr lang="en-US" sz="2000" dirty="0" smtClean="0"/>
              <a:t> is our null string</a:t>
            </a:r>
            <a:endParaRPr lang="en-US" sz="2000" dirty="0"/>
          </a:p>
        </p:txBody>
      </p:sp>
      <p:sp>
        <p:nvSpPr>
          <p:cNvPr id="65" name="Freeform 64"/>
          <p:cNvSpPr/>
          <p:nvPr/>
        </p:nvSpPr>
        <p:spPr>
          <a:xfrm>
            <a:off x="744279" y="1998920"/>
            <a:ext cx="4040372" cy="659219"/>
          </a:xfrm>
          <a:custGeom>
            <a:avLst/>
            <a:gdLst>
              <a:gd name="connsiteX0" fmla="*/ 4040372 w 4040372"/>
              <a:gd name="connsiteY0" fmla="*/ 1318438 h 1318438"/>
              <a:gd name="connsiteX1" fmla="*/ 2636874 w 4040372"/>
              <a:gd name="connsiteY1" fmla="*/ 0 h 1318438"/>
              <a:gd name="connsiteX2" fmla="*/ 0 w 4040372"/>
              <a:gd name="connsiteY2" fmla="*/ 1318438 h 131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0372" h="1318438">
                <a:moveTo>
                  <a:pt x="4040372" y="1318438"/>
                </a:moveTo>
                <a:cubicBezTo>
                  <a:pt x="3675320" y="659219"/>
                  <a:pt x="3310269" y="0"/>
                  <a:pt x="2636874" y="0"/>
                </a:cubicBezTo>
                <a:cubicBezTo>
                  <a:pt x="1963479" y="0"/>
                  <a:pt x="409353" y="1150089"/>
                  <a:pt x="0" y="131843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638175"/>
            <a:ext cx="6915150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Shellcode</a:t>
            </a:r>
            <a:r>
              <a:rPr lang="en-US" dirty="0" smtClean="0"/>
              <a:t> from </a:t>
            </a:r>
            <a:r>
              <a:rPr lang="en-US" dirty="0" err="1" smtClean="0"/>
              <a:t>objdump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1" y="2133600"/>
            <a:ext cx="2000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 NULL string in our shell code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Ready for injection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505200" y="914400"/>
            <a:ext cx="1752600" cy="586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32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3907"/>
            <a:ext cx="401002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3600" y="1219200"/>
            <a:ext cx="2590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Copy and paste of </a:t>
            </a:r>
            <a:r>
              <a:rPr lang="en-US" sz="2000" dirty="0" err="1" smtClean="0"/>
              <a:t>shellcode</a:t>
            </a:r>
            <a:r>
              <a:rPr lang="en-US" sz="2000" dirty="0" smtClean="0"/>
              <a:t> into a character buffer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Override return to </a:t>
            </a:r>
            <a:r>
              <a:rPr lang="en-US" sz="2000" dirty="0" err="1" smtClean="0"/>
              <a:t>libc</a:t>
            </a:r>
            <a:endParaRPr lang="en-US" sz="2000" dirty="0" smtClean="0"/>
          </a:p>
          <a:p>
            <a:r>
              <a:rPr lang="en-US" sz="2000" dirty="0" smtClean="0"/>
              <a:t>(see the last lecture)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32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Stack Layout – Inside 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73574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33547" y="122813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33547" y="1720334"/>
            <a:ext cx="1600200" cy="56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3547" y="2286000"/>
            <a:ext cx="1600200" cy="493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2743200"/>
            <a:ext cx="1600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shellcode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35052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EBP – Old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libc</a:t>
            </a:r>
            <a:r>
              <a:rPr lang="en-US" sz="2400" dirty="0" smtClean="0">
                <a:solidFill>
                  <a:schemeClr val="tx1"/>
                </a:solidFill>
              </a:rPr>
              <a:t> main)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3547" y="4267200"/>
            <a:ext cx="1600200" cy="12837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ret =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EBP + 4 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" y="5490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090" y="5121533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400" y="3950732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1090" y="35814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2400" y="3188732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1090" y="28194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EBP+4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429000" y="2362200"/>
            <a:ext cx="58546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*ret = </a:t>
            </a:r>
            <a:r>
              <a:rPr lang="en-US" sz="3200" dirty="0" err="1" smtClean="0"/>
              <a:t>shellcode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Ret address of main is overridden </a:t>
            </a:r>
          </a:p>
        </p:txBody>
      </p:sp>
      <p:sp>
        <p:nvSpPr>
          <p:cNvPr id="24" name="Curved Left Arrow 23"/>
          <p:cNvSpPr/>
          <p:nvPr/>
        </p:nvSpPr>
        <p:spPr>
          <a:xfrm flipV="1">
            <a:off x="2895600" y="3124200"/>
            <a:ext cx="457200" cy="22766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Shellcode</a:t>
            </a:r>
            <a:r>
              <a:rPr lang="en-US" dirty="0" smtClean="0"/>
              <a:t> injected successfully!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34</a:t>
            </a:fld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04999"/>
            <a:ext cx="5643155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3657600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Got a bash shell using stack overflow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47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Shellcode</a:t>
            </a:r>
            <a:r>
              <a:rPr lang="en-US" dirty="0" smtClean="0"/>
              <a:t> should not contain NULL</a:t>
            </a:r>
          </a:p>
          <a:p>
            <a:endParaRPr lang="en-US" dirty="0" smtClean="0"/>
          </a:p>
          <a:p>
            <a:r>
              <a:rPr lang="en-US" dirty="0" smtClean="0"/>
              <a:t>Hard-coded addressing is also not good for wide-spread attacks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Shellcode</a:t>
            </a:r>
            <a:r>
              <a:rPr lang="en-US" dirty="0" smtClean="0"/>
              <a:t> can be programmed to use relative addressing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these types of analysis at home</a:t>
            </a:r>
          </a:p>
          <a:p>
            <a:endParaRPr lang="en-US" dirty="0" smtClean="0"/>
          </a:p>
          <a:p>
            <a:r>
              <a:rPr lang="en-US" dirty="0" smtClean="0"/>
              <a:t>Make sure the following for </a:t>
            </a:r>
            <a:r>
              <a:rPr lang="en-US" dirty="0" err="1" smtClean="0"/>
              <a:t>gcc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-</a:t>
            </a:r>
            <a:r>
              <a:rPr lang="en-US" dirty="0" err="1" smtClean="0"/>
              <a:t>mpreferred</a:t>
            </a:r>
            <a:r>
              <a:rPr lang="en-US" dirty="0" smtClean="0"/>
              <a:t>-stack-boundary=2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-</a:t>
            </a:r>
            <a:r>
              <a:rPr lang="en-US" dirty="0" err="1" smtClean="0"/>
              <a:t>zexecstack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-</a:t>
            </a:r>
            <a:r>
              <a:rPr lang="en-US" dirty="0" err="1" smtClean="0"/>
              <a:t>fno</a:t>
            </a:r>
            <a:r>
              <a:rPr lang="en-US" dirty="0" smtClean="0"/>
              <a:t>-stack-protector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Computer Systems programmer’s perspective</a:t>
            </a:r>
          </a:p>
          <a:p>
            <a:pPr lvl="1"/>
            <a:r>
              <a:rPr lang="en-US" dirty="0" smtClean="0"/>
              <a:t>Chapter 3 on Procedures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Secure Coding in C and C++</a:t>
            </a:r>
          </a:p>
          <a:p>
            <a:pPr lvl="1"/>
            <a:r>
              <a:rPr lang="en-US" dirty="0" smtClean="0"/>
              <a:t>Chapter 3 on Pointer Subterfuge</a:t>
            </a:r>
          </a:p>
          <a:p>
            <a:endParaRPr lang="en-US" dirty="0"/>
          </a:p>
          <a:p>
            <a:r>
              <a:rPr lang="en-US" dirty="0" smtClean="0"/>
              <a:t>Hacking – The art of exploitation</a:t>
            </a:r>
          </a:p>
          <a:p>
            <a:pPr lvl="1"/>
            <a:r>
              <a:rPr lang="en-US" dirty="0" smtClean="0"/>
              <a:t>Chapter 3 on Buffer Overflows</a:t>
            </a:r>
          </a:p>
          <a:p>
            <a:pPr lvl="1"/>
            <a:r>
              <a:rPr lang="en-US" dirty="0" smtClean="0"/>
              <a:t>Chapter 5 on  </a:t>
            </a:r>
            <a:r>
              <a:rPr lang="en-US" dirty="0" err="1" smtClean="0"/>
              <a:t>Shellcode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>
                <a:hlinkClick r:id="rId2"/>
              </a:rPr>
              <a:t>http://www.shell-storm.org/shellcode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Archive of </a:t>
            </a:r>
            <a:r>
              <a:rPr lang="en-US" dirty="0" err="1" smtClean="0"/>
              <a:t>shellcode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Security Tube – Acknowledgement: Mr. </a:t>
            </a:r>
            <a:r>
              <a:rPr lang="en-US" dirty="0" err="1" smtClean="0"/>
              <a:t>Vivek</a:t>
            </a:r>
            <a:r>
              <a:rPr lang="en-US" dirty="0" smtClean="0"/>
              <a:t> Ramachandran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a bash 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087016"/>
            <a:ext cx="8014364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2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Spawning a bash shell: assembly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08" y="1752600"/>
            <a:ext cx="5354292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9400" y="59552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9227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Old EBP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8053" y="64052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" y="60960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9708" y="2209800"/>
            <a:ext cx="5201892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8053" y="17570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14478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0147" y="2514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3440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" y="4431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" y="51170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Spawning a bash shell: assembly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08" y="1752600"/>
            <a:ext cx="5354292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9400" y="59552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9227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Old EBP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8053" y="64052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" y="60960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NULL (0)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ointer to /bin/bash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65908" y="2819399"/>
            <a:ext cx="5201892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8053" y="17570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14478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1853" y="41192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38100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- 8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8053" y="31403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283106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Spawning a bash shell: assembly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08" y="1752600"/>
            <a:ext cx="5354292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9400" y="59552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9227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Old EBP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8053" y="64052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" y="60960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NULL (0)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ointer to /bin/bash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NULL (0)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65908" y="3276600"/>
            <a:ext cx="5201892" cy="71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8053" y="17570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14478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1853" y="41192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38100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- 8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8053" y="31403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283106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- 4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5638800"/>
            <a:ext cx="3692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ax =  pointer to /bin/bash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dx</a:t>
            </a:r>
            <a:r>
              <a:rPr lang="en-US" dirty="0" smtClean="0"/>
              <a:t> =  pointer to pointer to /bin/bash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Spawning a bash shell: assembly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08" y="1691640"/>
            <a:ext cx="5354292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9400" y="59552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9227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Old EBP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8053" y="64052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" y="60960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NULL (0)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ointer to /bin/bash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NULL (0)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edx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eax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65908" y="3930134"/>
            <a:ext cx="5201892" cy="641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8053" y="17570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14478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1853" y="41192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38100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- 8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8053" y="31403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283106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EBP - 4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5638800"/>
            <a:ext cx="3692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ax =  pointer to /bin/bash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dx</a:t>
            </a:r>
            <a:r>
              <a:rPr lang="en-US" dirty="0" smtClean="0"/>
              <a:t> =  pointer to pointer to /bin/bash</a:t>
            </a:r>
            <a:endParaRPr lang="en-US" dirty="0"/>
          </a:p>
        </p:txBody>
      </p:sp>
      <p:sp>
        <p:nvSpPr>
          <p:cNvPr id="18" name="Curved Right Arrow 17"/>
          <p:cNvSpPr/>
          <p:nvPr/>
        </p:nvSpPr>
        <p:spPr>
          <a:xfrm rot="10800000">
            <a:off x="2834688" y="3474720"/>
            <a:ext cx="955020" cy="18592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contents: break before </a:t>
            </a:r>
            <a:r>
              <a:rPr lang="en-US" dirty="0" err="1" smtClean="0"/>
              <a:t>execve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53816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962400"/>
            <a:ext cx="7143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67300"/>
            <a:ext cx="26193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1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1007</Words>
  <Application>Microsoft Office PowerPoint</Application>
  <PresentationFormat>On-screen Show (4:3)</PresentationFormat>
  <Paragraphs>437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Office Theme</vt:lpstr>
      <vt:lpstr>Spawning a bash shell using buffer overflow attacks</vt:lpstr>
      <vt:lpstr>Creating a process using execve</vt:lpstr>
      <vt:lpstr>Spawning a bash shell</vt:lpstr>
      <vt:lpstr>Got a bash shell</vt:lpstr>
      <vt:lpstr>Spawning a bash shell: assembly</vt:lpstr>
      <vt:lpstr>Spawning a bash shell: assembly</vt:lpstr>
      <vt:lpstr>Spawning a bash shell: assembly</vt:lpstr>
      <vt:lpstr>Spawning a bash shell: assembly</vt:lpstr>
      <vt:lpstr>Stack contents: break before execve</vt:lpstr>
      <vt:lpstr>Execve in assembly?</vt:lpstr>
      <vt:lpstr>Execve in assembly?</vt:lpstr>
      <vt:lpstr>Objdump of the assembly</vt:lpstr>
      <vt:lpstr>Objdump of the assembly</vt:lpstr>
      <vt:lpstr>No Null and Relative Addressing</vt:lpstr>
      <vt:lpstr>No Null and Relative Addressing</vt:lpstr>
      <vt:lpstr>No Null and Relative Addressing …</vt:lpstr>
      <vt:lpstr>No Null and Relative Addressing</vt:lpstr>
      <vt:lpstr>No Null and Relative Addressing</vt:lpstr>
      <vt:lpstr>Stack and Register – In ShellCode</vt:lpstr>
      <vt:lpstr>Structure of the Stack – Before Call</vt:lpstr>
      <vt:lpstr>No Null and Relative Addressing …</vt:lpstr>
      <vt:lpstr>No Null and Relative Addressing …</vt:lpstr>
      <vt:lpstr>No Null and Relative Addressing …</vt:lpstr>
      <vt:lpstr>Creating a process using execve</vt:lpstr>
      <vt:lpstr>Preparation for execve call</vt:lpstr>
      <vt:lpstr>Preparation for execve call …</vt:lpstr>
      <vt:lpstr>Preparation for execve call …</vt:lpstr>
      <vt:lpstr>Preparation for execve call …</vt:lpstr>
      <vt:lpstr>Preparation for execve call …</vt:lpstr>
      <vt:lpstr>Preparation for execve call …</vt:lpstr>
      <vt:lpstr>Shellcode from objdump</vt:lpstr>
      <vt:lpstr>PowerPoint Presentation</vt:lpstr>
      <vt:lpstr>Stack Layout – Inside Main</vt:lpstr>
      <vt:lpstr>Shellcode injected successfully!</vt:lpstr>
      <vt:lpstr>Summary</vt:lpstr>
      <vt:lpstr>Summary …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</dc:creator>
  <cp:lastModifiedBy>Dharmalingam Ganesan</cp:lastModifiedBy>
  <cp:revision>180</cp:revision>
  <dcterms:created xsi:type="dcterms:W3CDTF">2013-02-24T03:09:01Z</dcterms:created>
  <dcterms:modified xsi:type="dcterms:W3CDTF">2016-04-14T21:46:26Z</dcterms:modified>
</cp:coreProperties>
</file>