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6"/>
  </p:notesMasterIdLst>
  <p:sldIdLst>
    <p:sldId id="256" r:id="rId2"/>
    <p:sldId id="257" r:id="rId3"/>
    <p:sldId id="259" r:id="rId4"/>
    <p:sldId id="258" r:id="rId5"/>
    <p:sldId id="260" r:id="rId6"/>
    <p:sldId id="261" r:id="rId7"/>
    <p:sldId id="268" r:id="rId8"/>
    <p:sldId id="269" r:id="rId9"/>
    <p:sldId id="263" r:id="rId10"/>
    <p:sldId id="264" r:id="rId11"/>
    <p:sldId id="270" r:id="rId12"/>
    <p:sldId id="271" r:id="rId13"/>
    <p:sldId id="262" r:id="rId14"/>
    <p:sldId id="272" r:id="rId15"/>
    <p:sldId id="273" r:id="rId16"/>
    <p:sldId id="274" r:id="rId17"/>
    <p:sldId id="276" r:id="rId18"/>
    <p:sldId id="277" r:id="rId19"/>
    <p:sldId id="278" r:id="rId20"/>
    <p:sldId id="275" r:id="rId21"/>
    <p:sldId id="266" r:id="rId22"/>
    <p:sldId id="279" r:id="rId23"/>
    <p:sldId id="280"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4" autoAdjust="0"/>
    <p:restoredTop sz="60036" autoAdjust="0"/>
  </p:normalViewPr>
  <p:slideViewPr>
    <p:cSldViewPr snapToGrid="0">
      <p:cViewPr varScale="1">
        <p:scale>
          <a:sx n="44" d="100"/>
          <a:sy n="44" d="100"/>
        </p:scale>
        <p:origin x="171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5B532-571D-4C0F-9DAB-F3B29A3A5D9D}" type="datetimeFigureOut">
              <a:rPr lang="en-US" smtClean="0"/>
              <a:t>8/22/2019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B9E50-08EE-4509-B11C-CC3C1520808C}" type="slidenum">
              <a:rPr lang="en-US" smtClean="0"/>
              <a:t>‹#›</a:t>
            </a:fld>
            <a:endParaRPr lang="en-US"/>
          </a:p>
        </p:txBody>
      </p:sp>
    </p:spTree>
    <p:extLst>
      <p:ext uri="{BB962C8B-B14F-4D97-AF65-F5344CB8AC3E}">
        <p14:creationId xmlns:p14="http://schemas.microsoft.com/office/powerpoint/2010/main" val="312872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line is address</a:t>
            </a:r>
            <a:r>
              <a:rPr lang="en-US" baseline="0" dirty="0" smtClean="0"/>
              <a:t> bus which data (data address)</a:t>
            </a:r>
          </a:p>
          <a:p>
            <a:r>
              <a:rPr lang="en-US" baseline="0" dirty="0" smtClean="0"/>
              <a:t>Second line is data bus (size depends on cell width)(cell width is maximum bits a cell of a memory can store)</a:t>
            </a:r>
          </a:p>
          <a:p>
            <a:r>
              <a:rPr lang="en-US" baseline="0" dirty="0" smtClean="0"/>
              <a:t>Third line of control bus, signal is generated either read data or write data (if any hazard occur at memory side so memory need to inform processor so it is bidirectional) </a:t>
            </a:r>
            <a:endParaRPr lang="en-US" dirty="0"/>
          </a:p>
        </p:txBody>
      </p:sp>
      <p:sp>
        <p:nvSpPr>
          <p:cNvPr id="4" name="Slide Number Placeholder 3"/>
          <p:cNvSpPr>
            <a:spLocks noGrp="1"/>
          </p:cNvSpPr>
          <p:nvPr>
            <p:ph type="sldNum" sz="quarter" idx="10"/>
          </p:nvPr>
        </p:nvSpPr>
        <p:spPr/>
        <p:txBody>
          <a:bodyPr/>
          <a:lstStyle/>
          <a:p>
            <a:fld id="{33EB9E50-08EE-4509-B11C-CC3C1520808C}" type="slidenum">
              <a:rPr lang="en-US" smtClean="0"/>
              <a:t>9</a:t>
            </a:fld>
            <a:endParaRPr lang="en-US"/>
          </a:p>
        </p:txBody>
      </p:sp>
    </p:spTree>
    <p:extLst>
      <p:ext uri="{BB962C8B-B14F-4D97-AF65-F5344CB8AC3E}">
        <p14:creationId xmlns:p14="http://schemas.microsoft.com/office/powerpoint/2010/main" val="226404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Carry Flag Sets when 2 things </a:t>
            </a:r>
            <a:r>
              <a:rPr lang="en-US" sz="1200" b="0" i="0" kern="1200" dirty="0" err="1" smtClean="0">
                <a:solidFill>
                  <a:schemeClr val="tx1"/>
                </a:solidFill>
                <a:effectLst/>
                <a:latin typeface="+mn-lt"/>
                <a:ea typeface="+mn-ea"/>
                <a:cs typeface="+mn-cs"/>
              </a:rPr>
              <a:t>happes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 two unsigned numbers were added and the result is larger than "capacity" of register where it is saved. Example: we </a:t>
            </a:r>
            <a:r>
              <a:rPr lang="en-US" sz="1200" b="0" i="0" kern="1200" dirty="0" err="1" smtClean="0">
                <a:solidFill>
                  <a:schemeClr val="tx1"/>
                </a:solidFill>
                <a:effectLst/>
                <a:latin typeface="+mn-lt"/>
                <a:ea typeface="+mn-ea"/>
                <a:cs typeface="+mn-cs"/>
              </a:rPr>
              <a:t>wanna</a:t>
            </a:r>
            <a:r>
              <a:rPr lang="en-US" sz="1200" b="0" i="0" kern="1200" dirty="0" smtClean="0">
                <a:solidFill>
                  <a:schemeClr val="tx1"/>
                </a:solidFill>
                <a:effectLst/>
                <a:latin typeface="+mn-lt"/>
                <a:ea typeface="+mn-ea"/>
                <a:cs typeface="+mn-cs"/>
              </a:rPr>
              <a:t> add two 8 bit numbers and save result in 8 bit register. In your example: 255 + 9 = 264 which is more that 8 bit register can store. So the value "8" will be saved there (264 &amp; 255 = 8) and CF flag will be set.</a:t>
            </a:r>
          </a:p>
          <a:p>
            <a:pPr fontAlgn="base"/>
            <a:r>
              <a:rPr lang="en-US" sz="1200" b="0" i="0" kern="1200" dirty="0" smtClean="0">
                <a:solidFill>
                  <a:schemeClr val="tx1"/>
                </a:solidFill>
                <a:effectLst/>
                <a:latin typeface="+mn-lt"/>
                <a:ea typeface="+mn-ea"/>
                <a:cs typeface="+mn-cs"/>
              </a:rPr>
              <a:t>b) two unsigned numbers were subtracted and we subtracted the bigger one from the smaller one. Example: 1-2 will give you 255 in result and CF flag will be set.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Overflow Flag is used as CF but when we work on signed numbers. Example we </a:t>
            </a:r>
            <a:r>
              <a:rPr lang="en-US" sz="1200" b="0" i="0" kern="1200" dirty="0" err="1" smtClean="0">
                <a:solidFill>
                  <a:schemeClr val="tx1"/>
                </a:solidFill>
                <a:effectLst/>
                <a:latin typeface="+mn-lt"/>
                <a:ea typeface="+mn-ea"/>
                <a:cs typeface="+mn-cs"/>
              </a:rPr>
              <a:t>wanna</a:t>
            </a:r>
            <a:r>
              <a:rPr lang="en-US" sz="1200" b="0" i="0" kern="1200" dirty="0" smtClean="0">
                <a:solidFill>
                  <a:schemeClr val="tx1"/>
                </a:solidFill>
                <a:effectLst/>
                <a:latin typeface="+mn-lt"/>
                <a:ea typeface="+mn-ea"/>
                <a:cs typeface="+mn-cs"/>
              </a:rPr>
              <a:t> add two 8 bit signed numbers: 127 + 2. the result is 129 but it is too much for 8bit signed number, so OF will be set. Similar when the result is too small like -128 - 1 = -129 which is out of scope for 8 bit signed numbers.</a:t>
            </a:r>
          </a:p>
          <a:p>
            <a:endParaRPr lang="en-US" dirty="0"/>
          </a:p>
        </p:txBody>
      </p:sp>
      <p:sp>
        <p:nvSpPr>
          <p:cNvPr id="4" name="Slide Number Placeholder 3"/>
          <p:cNvSpPr>
            <a:spLocks noGrp="1"/>
          </p:cNvSpPr>
          <p:nvPr>
            <p:ph type="sldNum" sz="quarter" idx="10"/>
          </p:nvPr>
        </p:nvSpPr>
        <p:spPr/>
        <p:txBody>
          <a:bodyPr/>
          <a:lstStyle/>
          <a:p>
            <a:fld id="{33EB9E50-08EE-4509-B11C-CC3C1520808C}" type="slidenum">
              <a:rPr lang="en-US" smtClean="0"/>
              <a:t>17</a:t>
            </a:fld>
            <a:endParaRPr lang="en-US"/>
          </a:p>
        </p:txBody>
      </p:sp>
    </p:spTree>
    <p:extLst>
      <p:ext uri="{BB962C8B-B14F-4D97-AF65-F5344CB8AC3E}">
        <p14:creationId xmlns:p14="http://schemas.microsoft.com/office/powerpoint/2010/main" val="164258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compiler_design/compiler_design_overview.htm"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electronics.stackexchange.com/questions/167391/buses-in-8086-micro-processo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compiler_design/compiler_design_overview.ht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compiler_design/compiler_design_overview.ht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utorialspoint.com/compiler_design/compiler_design_overview.ht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tutorialspoint.com/compiler_design/compiler_design_overview.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Computer Organization and Assembly </a:t>
            </a:r>
            <a:r>
              <a:rPr lang="en-US" dirty="0" smtClean="0"/>
              <a:t>Fall </a:t>
            </a:r>
            <a:r>
              <a:rPr lang="en-US" dirty="0"/>
              <a:t>2019</a:t>
            </a:r>
          </a:p>
        </p:txBody>
      </p:sp>
      <p:sp>
        <p:nvSpPr>
          <p:cNvPr id="3" name="Subtitle 2"/>
          <p:cNvSpPr>
            <a:spLocks noGrp="1"/>
          </p:cNvSpPr>
          <p:nvPr>
            <p:ph type="subTitle" idx="1"/>
          </p:nvPr>
        </p:nvSpPr>
        <p:spPr/>
        <p:txBody>
          <a:bodyPr>
            <a:normAutofit/>
          </a:bodyPr>
          <a:lstStyle/>
          <a:p>
            <a:r>
              <a:rPr lang="en-US" sz="2400" b="1" dirty="0" smtClean="0"/>
              <a:t>Lecture 1 + 2</a:t>
            </a:r>
          </a:p>
          <a:p>
            <a:r>
              <a:rPr lang="en-US" sz="2400" b="1" dirty="0" smtClean="0"/>
              <a:t>Syeda Farwa Batool</a:t>
            </a:r>
            <a:endParaRPr lang="en-US" sz="2400" b="1" dirty="0"/>
          </a:p>
        </p:txBody>
      </p:sp>
    </p:spTree>
    <p:extLst>
      <p:ext uri="{BB962C8B-B14F-4D97-AF65-F5344CB8AC3E}">
        <p14:creationId xmlns:p14="http://schemas.microsoft.com/office/powerpoint/2010/main" val="1577237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Address &amp; Data Bus</a:t>
            </a:r>
            <a:endParaRPr lang="en-US" dirty="0"/>
          </a:p>
        </p:txBody>
      </p:sp>
      <p:sp>
        <p:nvSpPr>
          <p:cNvPr id="3" name="Content Placeholder 2"/>
          <p:cNvSpPr>
            <a:spLocks noGrp="1"/>
          </p:cNvSpPr>
          <p:nvPr>
            <p:ph idx="1"/>
          </p:nvPr>
        </p:nvSpPr>
        <p:spPr/>
        <p:txBody>
          <a:bodyPr/>
          <a:lstStyle/>
          <a:p>
            <a:r>
              <a:rPr lang="en-US" dirty="0"/>
              <a:t>8086 is 16-bit microprocessor</a:t>
            </a:r>
            <a:r>
              <a:rPr lang="en-US" dirty="0" smtClean="0"/>
              <a:t>. So size of Data bus is 16 bit</a:t>
            </a:r>
          </a:p>
          <a:p>
            <a:pPr marL="0" indent="0">
              <a:buNone/>
            </a:pPr>
            <a:endParaRPr lang="en-US" dirty="0" smtClean="0"/>
          </a:p>
          <a:p>
            <a:r>
              <a:rPr lang="en-US" dirty="0"/>
              <a:t>8086 has 20-bit address bus</a:t>
            </a:r>
            <a:r>
              <a:rPr lang="en-US" dirty="0" smtClean="0"/>
              <a:t>. Because </a:t>
            </a:r>
            <a:r>
              <a:rPr lang="en-US" dirty="0"/>
              <a:t>8086 can access up to 1 Mb of </a:t>
            </a:r>
            <a:r>
              <a:rPr lang="en-US" dirty="0" smtClean="0"/>
              <a:t>memory which is </a:t>
            </a:r>
          </a:p>
          <a:p>
            <a:pPr marL="914400" lvl="2" indent="0">
              <a:buNone/>
            </a:pPr>
            <a:r>
              <a:rPr lang="en-US" sz="1800" dirty="0" smtClean="0"/>
              <a:t>1,048,576 bytes (</a:t>
            </a:r>
            <a:r>
              <a:rPr lang="en-US" sz="1800" dirty="0"/>
              <a:t>2</a:t>
            </a:r>
            <a:r>
              <a:rPr lang="en-US" sz="1800" baseline="30000" dirty="0"/>
              <a:t>20</a:t>
            </a:r>
            <a:r>
              <a:rPr lang="en-US" sz="1800" dirty="0"/>
              <a:t> = 1,048,576</a:t>
            </a:r>
            <a:r>
              <a:rPr lang="en-US" sz="1800" dirty="0" smtClean="0"/>
              <a:t>)</a:t>
            </a:r>
            <a:endParaRPr lang="en-US" sz="1800" dirty="0"/>
          </a:p>
        </p:txBody>
      </p:sp>
    </p:spTree>
    <p:extLst>
      <p:ext uri="{BB962C8B-B14F-4D97-AF65-F5344CB8AC3E}">
        <p14:creationId xmlns:p14="http://schemas.microsoft.com/office/powerpoint/2010/main" val="1463116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view of Processor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264555"/>
            <a:ext cx="8613603" cy="5444719"/>
          </a:xfrm>
        </p:spPr>
      </p:pic>
      <p:sp>
        <p:nvSpPr>
          <p:cNvPr id="5" name="TextBox 4"/>
          <p:cNvSpPr txBox="1"/>
          <p:nvPr/>
        </p:nvSpPr>
        <p:spPr>
          <a:xfrm>
            <a:off x="116438" y="5067946"/>
            <a:ext cx="2476487" cy="1790054"/>
          </a:xfrm>
          <a:prstGeom prst="rect">
            <a:avLst/>
          </a:prstGeom>
          <a:noFill/>
        </p:spPr>
        <p:txBody>
          <a:bodyPr wrap="square" rtlCol="0">
            <a:spAutoFit/>
          </a:bodyPr>
          <a:lstStyle/>
          <a:p>
            <a:r>
              <a:rPr lang="en-US" dirty="0" smtClean="0">
                <a:hlinkClick r:id="rId3"/>
              </a:rPr>
              <a:t>Ref: </a:t>
            </a:r>
            <a:r>
              <a:rPr lang="en-US" dirty="0">
                <a:hlinkClick r:id="rId4"/>
              </a:rPr>
              <a:t>https://electronics.stackexchange.com/questions/167391/buses-in-8086-micro-processor</a:t>
            </a:r>
            <a:endParaRPr lang="en-US" dirty="0"/>
          </a:p>
        </p:txBody>
      </p:sp>
    </p:spTree>
    <p:extLst>
      <p:ext uri="{BB962C8B-B14F-4D97-AF65-F5344CB8AC3E}">
        <p14:creationId xmlns:p14="http://schemas.microsoft.com/office/powerpoint/2010/main" val="2388586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Execution Cycle</a:t>
            </a:r>
            <a:endParaRPr lang="en-US" dirty="0"/>
          </a:p>
        </p:txBody>
      </p:sp>
      <p:sp>
        <p:nvSpPr>
          <p:cNvPr id="5" name="Rectangle 4"/>
          <p:cNvSpPr/>
          <p:nvPr/>
        </p:nvSpPr>
        <p:spPr>
          <a:xfrm>
            <a:off x="4133231" y="1759604"/>
            <a:ext cx="2014780" cy="6179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Instruction Fetch</a:t>
            </a:r>
            <a:endParaRPr lang="en-US" b="1" dirty="0"/>
          </a:p>
        </p:txBody>
      </p:sp>
      <p:sp>
        <p:nvSpPr>
          <p:cNvPr id="6" name="Rectangle 5"/>
          <p:cNvSpPr/>
          <p:nvPr/>
        </p:nvSpPr>
        <p:spPr>
          <a:xfrm>
            <a:off x="4133231" y="2719586"/>
            <a:ext cx="2014780" cy="6597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Instruction </a:t>
            </a:r>
            <a:r>
              <a:rPr lang="en-US" b="1" dirty="0" smtClean="0"/>
              <a:t>Decode</a:t>
            </a:r>
            <a:endParaRPr lang="en-US" b="1" dirty="0"/>
          </a:p>
        </p:txBody>
      </p:sp>
      <p:sp>
        <p:nvSpPr>
          <p:cNvPr id="7" name="Rectangle 6"/>
          <p:cNvSpPr/>
          <p:nvPr/>
        </p:nvSpPr>
        <p:spPr>
          <a:xfrm>
            <a:off x="4133231" y="3737143"/>
            <a:ext cx="2014780" cy="609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Operand </a:t>
            </a:r>
            <a:r>
              <a:rPr lang="en-US" b="1" dirty="0"/>
              <a:t>Fetch</a:t>
            </a:r>
          </a:p>
        </p:txBody>
      </p:sp>
      <p:sp>
        <p:nvSpPr>
          <p:cNvPr id="8" name="Rectangle 7"/>
          <p:cNvSpPr/>
          <p:nvPr/>
        </p:nvSpPr>
        <p:spPr>
          <a:xfrm>
            <a:off x="4133231" y="4701256"/>
            <a:ext cx="2014780" cy="6773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Execute</a:t>
            </a:r>
            <a:endParaRPr lang="en-US" b="1" dirty="0"/>
          </a:p>
        </p:txBody>
      </p:sp>
      <p:sp>
        <p:nvSpPr>
          <p:cNvPr id="9" name="Rectangle 8"/>
          <p:cNvSpPr/>
          <p:nvPr/>
        </p:nvSpPr>
        <p:spPr>
          <a:xfrm>
            <a:off x="4133231" y="5696766"/>
            <a:ext cx="2014780" cy="6012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Write Back Result</a:t>
            </a:r>
            <a:endParaRPr lang="en-US" b="1" dirty="0"/>
          </a:p>
        </p:txBody>
      </p:sp>
      <p:sp>
        <p:nvSpPr>
          <p:cNvPr id="11" name="TextBox 10"/>
          <p:cNvSpPr txBox="1"/>
          <p:nvPr/>
        </p:nvSpPr>
        <p:spPr>
          <a:xfrm>
            <a:off x="6462793" y="1903708"/>
            <a:ext cx="5041819" cy="369332"/>
          </a:xfrm>
          <a:prstGeom prst="rect">
            <a:avLst/>
          </a:prstGeom>
          <a:noFill/>
        </p:spPr>
        <p:txBody>
          <a:bodyPr wrap="square" rtlCol="0">
            <a:spAutoFit/>
          </a:bodyPr>
          <a:lstStyle/>
          <a:p>
            <a:r>
              <a:rPr lang="en-US" dirty="0"/>
              <a:t>Obtain instructions from program Storage</a:t>
            </a:r>
          </a:p>
        </p:txBody>
      </p:sp>
      <p:sp>
        <p:nvSpPr>
          <p:cNvPr id="12" name="TextBox 11"/>
          <p:cNvSpPr txBox="1"/>
          <p:nvPr/>
        </p:nvSpPr>
        <p:spPr>
          <a:xfrm>
            <a:off x="6462792" y="4855273"/>
            <a:ext cx="5041819" cy="369332"/>
          </a:xfrm>
          <a:prstGeom prst="rect">
            <a:avLst/>
          </a:prstGeom>
          <a:noFill/>
        </p:spPr>
        <p:txBody>
          <a:bodyPr wrap="square" rtlCol="0">
            <a:spAutoFit/>
          </a:bodyPr>
          <a:lstStyle/>
          <a:p>
            <a:r>
              <a:rPr lang="en-US" dirty="0" smtClean="0"/>
              <a:t>Compute result </a:t>
            </a:r>
            <a:r>
              <a:rPr lang="en-US" dirty="0"/>
              <a:t>v</a:t>
            </a:r>
            <a:r>
              <a:rPr lang="en-US" dirty="0" smtClean="0"/>
              <a:t>alue and status </a:t>
            </a:r>
            <a:endParaRPr lang="en-US" dirty="0"/>
          </a:p>
        </p:txBody>
      </p:sp>
      <p:sp>
        <p:nvSpPr>
          <p:cNvPr id="13" name="TextBox 12"/>
          <p:cNvSpPr txBox="1"/>
          <p:nvPr/>
        </p:nvSpPr>
        <p:spPr>
          <a:xfrm>
            <a:off x="6462793" y="3843174"/>
            <a:ext cx="5041819" cy="369332"/>
          </a:xfrm>
          <a:prstGeom prst="rect">
            <a:avLst/>
          </a:prstGeom>
          <a:noFill/>
        </p:spPr>
        <p:txBody>
          <a:bodyPr wrap="square" rtlCol="0">
            <a:spAutoFit/>
          </a:bodyPr>
          <a:lstStyle/>
          <a:p>
            <a:r>
              <a:rPr lang="en-US" dirty="0" smtClean="0"/>
              <a:t>Locate and obtain operand data</a:t>
            </a:r>
            <a:endParaRPr lang="en-US" dirty="0"/>
          </a:p>
        </p:txBody>
      </p:sp>
      <p:sp>
        <p:nvSpPr>
          <p:cNvPr id="14" name="TextBox 13"/>
          <p:cNvSpPr txBox="1"/>
          <p:nvPr/>
        </p:nvSpPr>
        <p:spPr>
          <a:xfrm>
            <a:off x="6462791" y="5696766"/>
            <a:ext cx="5041819" cy="646331"/>
          </a:xfrm>
          <a:prstGeom prst="rect">
            <a:avLst/>
          </a:prstGeom>
          <a:noFill/>
        </p:spPr>
        <p:txBody>
          <a:bodyPr wrap="square" rtlCol="0">
            <a:spAutoFit/>
          </a:bodyPr>
          <a:lstStyle/>
          <a:p>
            <a:r>
              <a:rPr lang="en-US" dirty="0" smtClean="0"/>
              <a:t>Save result in memory/register for further use</a:t>
            </a:r>
            <a:endParaRPr lang="en-US" dirty="0"/>
          </a:p>
        </p:txBody>
      </p:sp>
      <p:sp>
        <p:nvSpPr>
          <p:cNvPr id="15" name="TextBox 14"/>
          <p:cNvSpPr txBox="1"/>
          <p:nvPr/>
        </p:nvSpPr>
        <p:spPr>
          <a:xfrm>
            <a:off x="6462791" y="2849850"/>
            <a:ext cx="5041819" cy="646331"/>
          </a:xfrm>
          <a:prstGeom prst="rect">
            <a:avLst/>
          </a:prstGeom>
          <a:noFill/>
        </p:spPr>
        <p:txBody>
          <a:bodyPr wrap="square" rtlCol="0">
            <a:spAutoFit/>
          </a:bodyPr>
          <a:lstStyle/>
          <a:p>
            <a:r>
              <a:rPr lang="en-US" dirty="0" smtClean="0"/>
              <a:t>Determine required action and instruction size</a:t>
            </a:r>
            <a:endParaRPr lang="en-US" dirty="0"/>
          </a:p>
        </p:txBody>
      </p:sp>
      <p:cxnSp>
        <p:nvCxnSpPr>
          <p:cNvPr id="17" name="Straight Arrow Connector 16"/>
          <p:cNvCxnSpPr>
            <a:stCxn id="5" idx="2"/>
            <a:endCxn id="6" idx="0"/>
          </p:cNvCxnSpPr>
          <p:nvPr/>
        </p:nvCxnSpPr>
        <p:spPr>
          <a:xfrm>
            <a:off x="5140621" y="2377528"/>
            <a:ext cx="0" cy="34205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5148720" y="3395085"/>
            <a:ext cx="0" cy="34205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a:off x="5148720" y="4359198"/>
            <a:ext cx="0" cy="34205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a:off x="5148720" y="5378622"/>
            <a:ext cx="0" cy="34205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5" name="Elbow Connector 24"/>
          <p:cNvCxnSpPr>
            <a:stCxn id="9" idx="2"/>
          </p:cNvCxnSpPr>
          <p:nvPr/>
        </p:nvCxnSpPr>
        <p:spPr>
          <a:xfrm rot="5400000" flipH="1">
            <a:off x="2871418" y="4028807"/>
            <a:ext cx="4538406" cy="12700"/>
          </a:xfrm>
          <a:prstGeom prst="bentConnector5">
            <a:avLst>
              <a:gd name="adj1" fmla="val -5037"/>
              <a:gd name="adj2" fmla="val 13820339"/>
              <a:gd name="adj3" fmla="val 107165"/>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639748" y="2356779"/>
            <a:ext cx="492443" cy="1938459"/>
          </a:xfrm>
          <a:prstGeom prst="rect">
            <a:avLst/>
          </a:prstGeom>
          <a:noFill/>
        </p:spPr>
        <p:txBody>
          <a:bodyPr vert="vert270" wrap="square" rtlCol="0">
            <a:spAutoFit/>
          </a:bodyPr>
          <a:lstStyle/>
          <a:p>
            <a:pPr algn="ctr"/>
            <a:r>
              <a:rPr lang="en-US" sz="2000" b="1" dirty="0" smtClean="0">
                <a:solidFill>
                  <a:srgbClr val="FF0000"/>
                </a:solidFill>
              </a:rPr>
              <a:t>Infinite Cycle</a:t>
            </a:r>
            <a:endParaRPr lang="en-US" sz="2000" b="1" dirty="0">
              <a:solidFill>
                <a:srgbClr val="FF0000"/>
              </a:solidFill>
            </a:endParaRPr>
          </a:p>
        </p:txBody>
      </p:sp>
    </p:spTree>
    <p:extLst>
      <p:ext uri="{BB962C8B-B14F-4D97-AF65-F5344CB8AC3E}">
        <p14:creationId xmlns:p14="http://schemas.microsoft.com/office/powerpoint/2010/main" val="2695634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p:txBody>
          <a:bodyPr/>
          <a:lstStyle/>
          <a:p>
            <a:r>
              <a:rPr lang="en-US" dirty="0" smtClean="0"/>
              <a:t>A temporary </a:t>
            </a:r>
            <a:r>
              <a:rPr lang="en-US" dirty="0"/>
              <a:t>storage places inside the processor called </a:t>
            </a:r>
            <a:r>
              <a:rPr lang="en-US" i="1" dirty="0" smtClean="0"/>
              <a:t>registers.</a:t>
            </a:r>
          </a:p>
          <a:p>
            <a:r>
              <a:rPr lang="en-US" dirty="0"/>
              <a:t>Registers are like a scratch pad ram inside the processor and their</a:t>
            </a:r>
          </a:p>
          <a:p>
            <a:r>
              <a:rPr lang="en-US" dirty="0"/>
              <a:t>operation is very much like normal memory cells. They have precise </a:t>
            </a:r>
            <a:r>
              <a:rPr lang="en-US" dirty="0" smtClean="0"/>
              <a:t>locations and </a:t>
            </a:r>
            <a:r>
              <a:rPr lang="en-US" dirty="0"/>
              <a:t>remember what is placed inside them. They are used when we </a:t>
            </a:r>
            <a:r>
              <a:rPr lang="en-US" dirty="0" smtClean="0"/>
              <a:t>need more </a:t>
            </a:r>
            <a:r>
              <a:rPr lang="en-US" dirty="0"/>
              <a:t>than one data element inside the processor at one </a:t>
            </a:r>
            <a:r>
              <a:rPr lang="en-US" dirty="0" smtClean="0"/>
              <a:t>time.</a:t>
            </a:r>
          </a:p>
          <a:p>
            <a:r>
              <a:rPr lang="en-US" dirty="0"/>
              <a:t>Memory is a limited resource but the number of memory cells is </a:t>
            </a:r>
            <a:r>
              <a:rPr lang="en-US" dirty="0" smtClean="0"/>
              <a:t>large. Registers </a:t>
            </a:r>
            <a:r>
              <a:rPr lang="en-US" dirty="0"/>
              <a:t>are relatively very small in </a:t>
            </a:r>
            <a:r>
              <a:rPr lang="en-US" dirty="0" smtClean="0"/>
              <a:t>number</a:t>
            </a:r>
          </a:p>
          <a:p>
            <a:r>
              <a:rPr lang="en-US" dirty="0" smtClean="0"/>
              <a:t>Each register is 16 bit register.</a:t>
            </a:r>
            <a:endParaRPr lang="en-US" dirty="0"/>
          </a:p>
        </p:txBody>
      </p:sp>
    </p:spTree>
    <p:extLst>
      <p:ext uri="{BB962C8B-B14F-4D97-AF65-F5344CB8AC3E}">
        <p14:creationId xmlns:p14="http://schemas.microsoft.com/office/powerpoint/2010/main" val="1346625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We have 4 general purpose register in 8086.</a:t>
            </a:r>
          </a:p>
          <a:p>
            <a:pPr marL="800100" lvl="1" indent="-342900">
              <a:buFont typeface="+mj-lt"/>
              <a:buAutoNum type="arabicPeriod"/>
            </a:pPr>
            <a:r>
              <a:rPr lang="en-US" sz="1800" dirty="0" smtClean="0"/>
              <a:t>AX (Accumulator Register)</a:t>
            </a:r>
          </a:p>
          <a:p>
            <a:pPr marL="800100" lvl="1" indent="-342900">
              <a:buFont typeface="+mj-lt"/>
              <a:buAutoNum type="arabicPeriod"/>
            </a:pPr>
            <a:r>
              <a:rPr lang="en-US" sz="1800" dirty="0" smtClean="0"/>
              <a:t>BX (Base Register)</a:t>
            </a:r>
          </a:p>
          <a:p>
            <a:pPr marL="800100" lvl="1" indent="-342900">
              <a:buFont typeface="+mj-lt"/>
              <a:buAutoNum type="arabicPeriod"/>
            </a:pPr>
            <a:r>
              <a:rPr lang="en-US" sz="1800" dirty="0" smtClean="0"/>
              <a:t>CX (Counter Register)</a:t>
            </a:r>
          </a:p>
          <a:p>
            <a:pPr marL="800100" lvl="1" indent="-342900">
              <a:buFont typeface="+mj-lt"/>
              <a:buAutoNum type="arabicPeriod"/>
            </a:pPr>
            <a:r>
              <a:rPr lang="en-US" sz="1800" dirty="0" smtClean="0"/>
              <a:t>DX (Destination Register </a:t>
            </a:r>
            <a:r>
              <a:rPr lang="en-US" sz="1800" dirty="0"/>
              <a:t>as it acts as the destination in I/O </a:t>
            </a:r>
            <a:r>
              <a:rPr lang="en-US" sz="1800" dirty="0" smtClean="0"/>
              <a:t>operations)</a:t>
            </a:r>
          </a:p>
          <a:p>
            <a:pPr marL="800100" lvl="1" indent="-342900">
              <a:buFont typeface="+mj-lt"/>
              <a:buAutoNum type="arabicPeriod"/>
            </a:pPr>
            <a:endParaRPr lang="en-US" sz="1800" dirty="0" smtClean="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885224" y="4194790"/>
            <a:ext cx="5212282" cy="2663210"/>
          </a:xfrm>
          <a:prstGeom prst="rect">
            <a:avLst/>
          </a:prstGeom>
        </p:spPr>
      </p:pic>
      <p:sp>
        <p:nvSpPr>
          <p:cNvPr id="5" name="TextBox 4"/>
          <p:cNvSpPr txBox="1"/>
          <p:nvPr/>
        </p:nvSpPr>
        <p:spPr>
          <a:xfrm>
            <a:off x="9379090" y="6488668"/>
            <a:ext cx="2476487" cy="369332"/>
          </a:xfrm>
          <a:prstGeom prst="rect">
            <a:avLst/>
          </a:prstGeom>
          <a:noFill/>
        </p:spPr>
        <p:txBody>
          <a:bodyPr wrap="square" rtlCol="0">
            <a:spAutoFit/>
          </a:bodyPr>
          <a:lstStyle/>
          <a:p>
            <a:r>
              <a:rPr lang="en-US" dirty="0" smtClean="0">
                <a:hlinkClick r:id="rId3"/>
              </a:rPr>
              <a:t>Ref: </a:t>
            </a:r>
            <a:r>
              <a:rPr lang="en-US" dirty="0" smtClean="0">
                <a:solidFill>
                  <a:srgbClr val="FF0000"/>
                </a:solidFill>
              </a:rPr>
              <a:t>reference book</a:t>
            </a:r>
            <a:endParaRPr lang="en-US" dirty="0">
              <a:solidFill>
                <a:srgbClr val="FF0000"/>
              </a:solidFill>
            </a:endParaRPr>
          </a:p>
        </p:txBody>
      </p:sp>
    </p:spTree>
    <p:extLst>
      <p:ext uri="{BB962C8B-B14F-4D97-AF65-F5344CB8AC3E}">
        <p14:creationId xmlns:p14="http://schemas.microsoft.com/office/powerpoint/2010/main" val="3607842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lnSpcReduction="10000"/>
          </a:bodyPr>
          <a:lstStyle/>
          <a:p>
            <a:r>
              <a:rPr lang="en-US" dirty="0"/>
              <a:t>We have 2 Index register in 8086.</a:t>
            </a:r>
          </a:p>
          <a:p>
            <a:pPr marL="800100" lvl="1" indent="-342900">
              <a:buFont typeface="+mj-lt"/>
              <a:buAutoNum type="arabicPeriod"/>
            </a:pPr>
            <a:r>
              <a:rPr lang="en-US" sz="1800" dirty="0"/>
              <a:t>SI (Source Index)</a:t>
            </a:r>
          </a:p>
          <a:p>
            <a:pPr marL="800100" lvl="1" indent="-342900">
              <a:buFont typeface="+mj-lt"/>
              <a:buAutoNum type="arabicPeriod"/>
            </a:pPr>
            <a:r>
              <a:rPr lang="en-US" sz="1800" dirty="0"/>
              <a:t>DI (Destination Index</a:t>
            </a:r>
            <a:r>
              <a:rPr lang="en-US" sz="1800" dirty="0" smtClean="0"/>
              <a:t>)</a:t>
            </a:r>
            <a:endParaRPr lang="en-US" dirty="0" smtClean="0"/>
          </a:p>
          <a:p>
            <a:r>
              <a:rPr lang="en-US" dirty="0" smtClean="0"/>
              <a:t>We </a:t>
            </a:r>
            <a:r>
              <a:rPr lang="en-US" dirty="0"/>
              <a:t>have </a:t>
            </a:r>
            <a:r>
              <a:rPr lang="en-US" dirty="0" smtClean="0"/>
              <a:t>3 pointer </a:t>
            </a:r>
            <a:r>
              <a:rPr lang="en-US" dirty="0"/>
              <a:t>register in 8086.</a:t>
            </a:r>
          </a:p>
          <a:p>
            <a:pPr marL="800100" lvl="1" indent="-342900">
              <a:buFont typeface="+mj-lt"/>
              <a:buAutoNum type="arabicPeriod"/>
            </a:pPr>
            <a:r>
              <a:rPr lang="en-US" sz="1800" dirty="0" smtClean="0"/>
              <a:t>SP (Stack Pointer)</a:t>
            </a:r>
          </a:p>
          <a:p>
            <a:pPr marL="800100" lvl="1" indent="-342900">
              <a:buFont typeface="+mj-lt"/>
              <a:buAutoNum type="arabicPeriod"/>
            </a:pPr>
            <a:r>
              <a:rPr lang="en-US" sz="1800" dirty="0" smtClean="0"/>
              <a:t>BP (Base Pointer)</a:t>
            </a:r>
          </a:p>
          <a:p>
            <a:pPr marL="800100" lvl="1" indent="-342900">
              <a:buFont typeface="+mj-lt"/>
              <a:buAutoNum type="arabicPeriod"/>
            </a:pPr>
            <a:r>
              <a:rPr lang="en-US" sz="1800" dirty="0" smtClean="0"/>
              <a:t>IP (Instruction Pointer also called </a:t>
            </a:r>
            <a:r>
              <a:rPr lang="en-US" sz="1800" dirty="0"/>
              <a:t>program </a:t>
            </a:r>
            <a:r>
              <a:rPr lang="en-US" sz="1800" dirty="0" smtClean="0"/>
              <a:t>counter holds the address of next instruction) </a:t>
            </a:r>
          </a:p>
          <a:p>
            <a:r>
              <a:rPr lang="en-US" dirty="0"/>
              <a:t>We have 3 Segment Registers</a:t>
            </a:r>
            <a:r>
              <a:rPr lang="en-US" dirty="0" smtClean="0"/>
              <a:t> in </a:t>
            </a:r>
            <a:r>
              <a:rPr lang="en-US" dirty="0"/>
              <a:t>8086</a:t>
            </a:r>
            <a:endParaRPr lang="en-US" b="1" dirty="0" smtClean="0"/>
          </a:p>
          <a:p>
            <a:pPr marL="0" indent="0">
              <a:buNone/>
            </a:pPr>
            <a:r>
              <a:rPr lang="en-US" b="1" dirty="0" smtClean="0"/>
              <a:t>	</a:t>
            </a:r>
            <a:r>
              <a:rPr lang="en-US" dirty="0" smtClean="0"/>
              <a:t>Code , Data, Stack, and Extra segments</a:t>
            </a:r>
            <a:endParaRPr lang="en-US" sz="2000" dirty="0" smtClean="0"/>
          </a:p>
        </p:txBody>
      </p:sp>
    </p:spTree>
    <p:extLst>
      <p:ext uri="{BB962C8B-B14F-4D97-AF65-F5344CB8AC3E}">
        <p14:creationId xmlns:p14="http://schemas.microsoft.com/office/powerpoint/2010/main" val="42285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589212" y="1753867"/>
            <a:ext cx="8915400" cy="5104133"/>
          </a:xfrm>
          <a:prstGeom prst="rect">
            <a:avLst/>
          </a:prstGeom>
        </p:spPr>
      </p:pic>
      <p:sp>
        <p:nvSpPr>
          <p:cNvPr id="6" name="TextBox 5"/>
          <p:cNvSpPr txBox="1"/>
          <p:nvPr/>
        </p:nvSpPr>
        <p:spPr>
          <a:xfrm>
            <a:off x="9162114" y="6488668"/>
            <a:ext cx="2476487" cy="369332"/>
          </a:xfrm>
          <a:prstGeom prst="rect">
            <a:avLst/>
          </a:prstGeom>
          <a:noFill/>
        </p:spPr>
        <p:txBody>
          <a:bodyPr wrap="square" rtlCol="0">
            <a:spAutoFit/>
          </a:bodyPr>
          <a:lstStyle/>
          <a:p>
            <a:r>
              <a:rPr lang="en-US" dirty="0" smtClean="0">
                <a:hlinkClick r:id="rId3"/>
              </a:rPr>
              <a:t>Ref: </a:t>
            </a:r>
            <a:r>
              <a:rPr lang="en-US" dirty="0" smtClean="0">
                <a:solidFill>
                  <a:srgbClr val="FF0000"/>
                </a:solidFill>
              </a:rPr>
              <a:t>reference book</a:t>
            </a:r>
            <a:endParaRPr lang="en-US" dirty="0">
              <a:solidFill>
                <a:srgbClr val="FF0000"/>
              </a:solidFill>
            </a:endParaRPr>
          </a:p>
        </p:txBody>
      </p:sp>
    </p:spTree>
    <p:extLst>
      <p:ext uri="{BB962C8B-B14F-4D97-AF65-F5344CB8AC3E}">
        <p14:creationId xmlns:p14="http://schemas.microsoft.com/office/powerpoint/2010/main" val="2252814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Flag register</a:t>
            </a:r>
            <a:endParaRPr lang="en-US" dirty="0"/>
          </a:p>
        </p:txBody>
      </p:sp>
      <p:sp>
        <p:nvSpPr>
          <p:cNvPr id="3" name="Content Placeholder 2"/>
          <p:cNvSpPr>
            <a:spLocks noGrp="1"/>
          </p:cNvSpPr>
          <p:nvPr>
            <p:ph idx="1"/>
          </p:nvPr>
        </p:nvSpPr>
        <p:spPr>
          <a:xfrm>
            <a:off x="2408102" y="1264555"/>
            <a:ext cx="9096510" cy="5399716"/>
          </a:xfrm>
        </p:spPr>
        <p:txBody>
          <a:bodyPr>
            <a:noAutofit/>
          </a:bodyPr>
          <a:lstStyle/>
          <a:p>
            <a:r>
              <a:rPr lang="en-US" b="1" i="1" dirty="0"/>
              <a:t>Status </a:t>
            </a:r>
            <a:r>
              <a:rPr lang="en-US" b="1" i="1" dirty="0" smtClean="0"/>
              <a:t>Flags </a:t>
            </a:r>
            <a:r>
              <a:rPr lang="en-US" dirty="0" smtClean="0"/>
              <a:t>The </a:t>
            </a:r>
            <a:r>
              <a:rPr lang="en-US" dirty="0"/>
              <a:t>status flags reflect the outcomes of arithmetic and logical operations </a:t>
            </a:r>
            <a:r>
              <a:rPr lang="en-US" dirty="0" smtClean="0"/>
              <a:t>performed by </a:t>
            </a:r>
            <a:r>
              <a:rPr lang="en-US" dirty="0"/>
              <a:t>the CPU. </a:t>
            </a:r>
            <a:endParaRPr lang="en-US" dirty="0" smtClean="0"/>
          </a:p>
          <a:p>
            <a:pPr marL="0" indent="0">
              <a:buNone/>
            </a:pPr>
            <a:endParaRPr lang="en-US" dirty="0" smtClean="0"/>
          </a:p>
          <a:p>
            <a:pPr>
              <a:buFont typeface="+mj-lt"/>
              <a:buAutoNum type="arabicPeriod"/>
            </a:pPr>
            <a:r>
              <a:rPr lang="en-US" dirty="0" smtClean="0"/>
              <a:t>The </a:t>
            </a:r>
            <a:r>
              <a:rPr lang="en-US" b="1" dirty="0" smtClean="0"/>
              <a:t>Carry flag (CF) </a:t>
            </a:r>
            <a:r>
              <a:rPr lang="en-US" dirty="0" smtClean="0"/>
              <a:t>is set when the result of an </a:t>
            </a:r>
            <a:r>
              <a:rPr lang="en-US" i="1" dirty="0" smtClean="0"/>
              <a:t>unsigned </a:t>
            </a:r>
            <a:r>
              <a:rPr lang="en-US" dirty="0" smtClean="0"/>
              <a:t>arithmetic operation is too large to fit into the destination.</a:t>
            </a:r>
          </a:p>
          <a:p>
            <a:pPr>
              <a:buFont typeface="+mj-lt"/>
              <a:buAutoNum type="arabicPeriod"/>
            </a:pPr>
            <a:r>
              <a:rPr lang="en-US" dirty="0" smtClean="0"/>
              <a:t> </a:t>
            </a:r>
            <a:r>
              <a:rPr lang="en-US" dirty="0"/>
              <a:t>The </a:t>
            </a:r>
            <a:r>
              <a:rPr lang="en-US" b="1" dirty="0"/>
              <a:t>Overflow flag (OF) </a:t>
            </a:r>
            <a:r>
              <a:rPr lang="en-US" dirty="0"/>
              <a:t>is set when the result of a </a:t>
            </a:r>
            <a:r>
              <a:rPr lang="en-US" i="1" dirty="0"/>
              <a:t>signed </a:t>
            </a:r>
            <a:r>
              <a:rPr lang="en-US" dirty="0"/>
              <a:t>arithmetic operation is too large </a:t>
            </a:r>
            <a:r>
              <a:rPr lang="en-US" dirty="0" smtClean="0"/>
              <a:t>or too </a:t>
            </a:r>
            <a:r>
              <a:rPr lang="en-US" dirty="0"/>
              <a:t>small to fit into the destination.</a:t>
            </a:r>
          </a:p>
          <a:p>
            <a:pPr>
              <a:buFont typeface="+mj-lt"/>
              <a:buAutoNum type="arabicPeriod"/>
            </a:pPr>
            <a:r>
              <a:rPr lang="en-US" dirty="0" smtClean="0"/>
              <a:t>The </a:t>
            </a:r>
            <a:r>
              <a:rPr lang="en-US" b="1" dirty="0"/>
              <a:t>Sign flag (SF) </a:t>
            </a:r>
            <a:r>
              <a:rPr lang="en-US" dirty="0"/>
              <a:t>is set when the result of an arithmetic or logical operation generates </a:t>
            </a:r>
            <a:r>
              <a:rPr lang="en-US" dirty="0" smtClean="0"/>
              <a:t>a negative </a:t>
            </a:r>
            <a:r>
              <a:rPr lang="en-US" dirty="0"/>
              <a:t>result</a:t>
            </a:r>
            <a:r>
              <a:rPr lang="en-US" dirty="0" smtClean="0"/>
              <a:t>.</a:t>
            </a:r>
          </a:p>
          <a:p>
            <a:pPr>
              <a:buFont typeface="+mj-lt"/>
              <a:buAutoNum type="arabicPeriod"/>
            </a:pPr>
            <a:r>
              <a:rPr lang="en-US" dirty="0"/>
              <a:t> The </a:t>
            </a:r>
            <a:r>
              <a:rPr lang="en-US" b="1" dirty="0"/>
              <a:t>Zero flag (ZF)</a:t>
            </a:r>
            <a:r>
              <a:rPr lang="en-US" dirty="0"/>
              <a:t> is set when the result of an arithmetic or logical operation generates a result of zero.</a:t>
            </a:r>
          </a:p>
          <a:p>
            <a:pPr>
              <a:buFont typeface="+mj-lt"/>
              <a:buAutoNum type="arabicPeriod"/>
            </a:pPr>
            <a:r>
              <a:rPr lang="en-US" dirty="0"/>
              <a:t>The </a:t>
            </a:r>
            <a:r>
              <a:rPr lang="en-US" b="1" dirty="0"/>
              <a:t>Auxiliary Carry flag (AC) </a:t>
            </a:r>
            <a:r>
              <a:rPr lang="en-US" dirty="0"/>
              <a:t>is set when an arithmetic operation causes a carry from bit 3 to bit 4 in an 8-bit operand.</a:t>
            </a:r>
          </a:p>
          <a:p>
            <a:pPr>
              <a:buFont typeface="+mj-lt"/>
              <a:buAutoNum type="arabicPeriod"/>
            </a:pPr>
            <a:r>
              <a:rPr lang="en-US" dirty="0"/>
              <a:t>The </a:t>
            </a:r>
            <a:r>
              <a:rPr lang="en-US" b="1" dirty="0"/>
              <a:t>Parity flag (PF) </a:t>
            </a:r>
            <a:r>
              <a:rPr lang="en-US" dirty="0"/>
              <a:t>is set if the least-significant byte in the result contains an even number of 1 bits. Otherwise, PF is clear. In general, it is used for error checking when there is a possibility that data might be altered or corrupted.</a:t>
            </a:r>
          </a:p>
          <a:p>
            <a:pPr>
              <a:buFont typeface="+mj-lt"/>
              <a:buAutoNum type="arabicPeriod"/>
            </a:pPr>
            <a:endParaRPr lang="en-US" dirty="0"/>
          </a:p>
        </p:txBody>
      </p:sp>
    </p:spTree>
    <p:extLst>
      <p:ext uri="{BB962C8B-B14F-4D97-AF65-F5344CB8AC3E}">
        <p14:creationId xmlns:p14="http://schemas.microsoft.com/office/powerpoint/2010/main" val="3665193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r>
              <a:rPr lang="en-US" b="1" i="1" dirty="0"/>
              <a:t>Control Flags </a:t>
            </a:r>
            <a:r>
              <a:rPr lang="en-US" b="1" dirty="0"/>
              <a:t>Control flags </a:t>
            </a:r>
            <a:r>
              <a:rPr lang="en-US" dirty="0"/>
              <a:t>control the CPU’s operation. For example, they can cause </a:t>
            </a:r>
            <a:r>
              <a:rPr lang="en-US" dirty="0" smtClean="0"/>
              <a:t>the CPU </a:t>
            </a:r>
            <a:r>
              <a:rPr lang="en-US" dirty="0"/>
              <a:t>to break after every instruction executes, interrupt when arithmetic overflow is </a:t>
            </a:r>
            <a:r>
              <a:rPr lang="en-US" dirty="0" smtClean="0"/>
              <a:t>detected, enter </a:t>
            </a:r>
            <a:r>
              <a:rPr lang="en-US" dirty="0"/>
              <a:t>virtual-8086 mode, and enter protected mode</a:t>
            </a:r>
            <a:r>
              <a:rPr lang="en-US" dirty="0" smtClean="0"/>
              <a:t>.</a:t>
            </a:r>
          </a:p>
          <a:p>
            <a:pPr marL="0" indent="0">
              <a:buNone/>
            </a:pPr>
            <a:r>
              <a:rPr lang="en-US" dirty="0" smtClean="0"/>
              <a:t>	</a:t>
            </a:r>
          </a:p>
          <a:p>
            <a:r>
              <a:rPr lang="en-US" dirty="0"/>
              <a:t>	</a:t>
            </a:r>
            <a:r>
              <a:rPr lang="en-US" dirty="0" smtClean="0"/>
              <a:t>Trap Flag</a:t>
            </a:r>
          </a:p>
          <a:p>
            <a:r>
              <a:rPr lang="en-US" dirty="0" smtClean="0"/>
              <a:t>	Direction Flag</a:t>
            </a:r>
          </a:p>
          <a:p>
            <a:pPr marL="800100" lvl="2" indent="0">
              <a:buNone/>
            </a:pPr>
            <a:r>
              <a:rPr lang="en-US" sz="1600" dirty="0"/>
              <a:t>Specifically related to string instructions, this flag </a:t>
            </a:r>
            <a:r>
              <a:rPr lang="en-US" sz="1600" dirty="0" smtClean="0"/>
              <a:t>tells whether </a:t>
            </a:r>
            <a:r>
              <a:rPr lang="en-US" sz="1600" dirty="0"/>
              <a:t>the current operation has to be done </a:t>
            </a:r>
            <a:r>
              <a:rPr lang="en-US" sz="1600" dirty="0" smtClean="0"/>
              <a:t>from bottom </a:t>
            </a:r>
            <a:r>
              <a:rPr lang="en-US" sz="1600" dirty="0"/>
              <a:t>to top of the block (D=0) or from top to </a:t>
            </a:r>
            <a:r>
              <a:rPr lang="en-US" sz="1600" dirty="0" smtClean="0"/>
              <a:t>bottom of </a:t>
            </a:r>
            <a:r>
              <a:rPr lang="en-US" sz="1600" dirty="0"/>
              <a:t>the block (D=1).</a:t>
            </a:r>
            <a:endParaRPr lang="en-US" sz="1600" dirty="0" smtClean="0"/>
          </a:p>
          <a:p>
            <a:r>
              <a:rPr lang="en-US" dirty="0" smtClean="0"/>
              <a:t>	Interrupt Flag</a:t>
            </a:r>
            <a:endParaRPr lang="en-US" dirty="0"/>
          </a:p>
        </p:txBody>
      </p:sp>
    </p:spTree>
    <p:extLst>
      <p:ext uri="{BB962C8B-B14F-4D97-AF65-F5344CB8AC3E}">
        <p14:creationId xmlns:p14="http://schemas.microsoft.com/office/powerpoint/2010/main" val="2658239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264555"/>
            <a:ext cx="8116404" cy="5434738"/>
          </a:xfrm>
        </p:spPr>
      </p:pic>
    </p:spTree>
    <p:extLst>
      <p:ext uri="{BB962C8B-B14F-4D97-AF65-F5344CB8AC3E}">
        <p14:creationId xmlns:p14="http://schemas.microsoft.com/office/powerpoint/2010/main" val="2594098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Assembly Language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Most of programs these days are written in high level languages for example C, C++, Java, python etc. </a:t>
            </a:r>
          </a:p>
          <a:p>
            <a:r>
              <a:rPr lang="en-US" dirty="0" smtClean="0"/>
              <a:t>Writing these programs is much easier than machine code. </a:t>
            </a:r>
          </a:p>
          <a:p>
            <a:r>
              <a:rPr lang="en-US" dirty="0" smtClean="0"/>
              <a:t>Assembly is a language which is close to machine language.</a:t>
            </a:r>
          </a:p>
          <a:p>
            <a:r>
              <a:rPr lang="en-US" dirty="0" smtClean="0"/>
              <a:t>We all knows computer can understand only 0’s and 1’s</a:t>
            </a:r>
          </a:p>
          <a:p>
            <a:r>
              <a:rPr lang="en-US" dirty="0" smtClean="0"/>
              <a:t>In assembly language we have different sets of instructions to perform different tasks (like each language has some syntax).</a:t>
            </a:r>
          </a:p>
          <a:p>
            <a:r>
              <a:rPr lang="en-US" dirty="0" smtClean="0"/>
              <a:t>So in assembly each instruction or operation has some binary code. </a:t>
            </a:r>
          </a:p>
          <a:p>
            <a:pPr lvl="1"/>
            <a:r>
              <a:rPr lang="en-US" dirty="0" smtClean="0"/>
              <a:t>For example</a:t>
            </a:r>
          </a:p>
          <a:p>
            <a:pPr marL="457200" lvl="1" indent="0">
              <a:buNone/>
            </a:pPr>
            <a:r>
              <a:rPr lang="en-US" dirty="0" smtClean="0"/>
              <a:t>	SUB AX, BX         =&gt;</a:t>
            </a:r>
          </a:p>
          <a:p>
            <a:pPr marL="457200" lvl="1" indent="0">
              <a:buNone/>
            </a:pPr>
            <a:endParaRPr lang="en-US" dirty="0" smtClean="0"/>
          </a:p>
          <a:p>
            <a:r>
              <a:rPr lang="en-US" dirty="0" smtClean="0"/>
              <a:t>Computer can easily understand that code, that’s why assembly language is close to machine.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3383705"/>
              </p:ext>
            </p:extLst>
          </p:nvPr>
        </p:nvGraphicFramePr>
        <p:xfrm>
          <a:off x="5504081" y="4592547"/>
          <a:ext cx="3743926" cy="36576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142535130"/>
                    </a:ext>
                  </a:extLst>
                </a:gridCol>
                <a:gridCol w="208280">
                  <a:extLst>
                    <a:ext uri="{9D8B030D-6E8A-4147-A177-3AD203B41FA5}">
                      <a16:colId xmlns:a16="http://schemas.microsoft.com/office/drawing/2014/main" val="2168012582"/>
                    </a:ext>
                  </a:extLst>
                </a:gridCol>
                <a:gridCol w="237669">
                  <a:extLst>
                    <a:ext uri="{9D8B030D-6E8A-4147-A177-3AD203B41FA5}">
                      <a16:colId xmlns:a16="http://schemas.microsoft.com/office/drawing/2014/main" val="2008893367"/>
                    </a:ext>
                  </a:extLst>
                </a:gridCol>
                <a:gridCol w="237669">
                  <a:extLst>
                    <a:ext uri="{9D8B030D-6E8A-4147-A177-3AD203B41FA5}">
                      <a16:colId xmlns:a16="http://schemas.microsoft.com/office/drawing/2014/main" val="3371806226"/>
                    </a:ext>
                  </a:extLst>
                </a:gridCol>
                <a:gridCol w="237669">
                  <a:extLst>
                    <a:ext uri="{9D8B030D-6E8A-4147-A177-3AD203B41FA5}">
                      <a16:colId xmlns:a16="http://schemas.microsoft.com/office/drawing/2014/main" val="3517225295"/>
                    </a:ext>
                  </a:extLst>
                </a:gridCol>
                <a:gridCol w="237669">
                  <a:extLst>
                    <a:ext uri="{9D8B030D-6E8A-4147-A177-3AD203B41FA5}">
                      <a16:colId xmlns:a16="http://schemas.microsoft.com/office/drawing/2014/main" val="4138673575"/>
                    </a:ext>
                  </a:extLst>
                </a:gridCol>
                <a:gridCol w="237669">
                  <a:extLst>
                    <a:ext uri="{9D8B030D-6E8A-4147-A177-3AD203B41FA5}">
                      <a16:colId xmlns:a16="http://schemas.microsoft.com/office/drawing/2014/main" val="462750775"/>
                    </a:ext>
                  </a:extLst>
                </a:gridCol>
                <a:gridCol w="237669">
                  <a:extLst>
                    <a:ext uri="{9D8B030D-6E8A-4147-A177-3AD203B41FA5}">
                      <a16:colId xmlns:a16="http://schemas.microsoft.com/office/drawing/2014/main" val="1333937286"/>
                    </a:ext>
                  </a:extLst>
                </a:gridCol>
                <a:gridCol w="237669">
                  <a:extLst>
                    <a:ext uri="{9D8B030D-6E8A-4147-A177-3AD203B41FA5}">
                      <a16:colId xmlns:a16="http://schemas.microsoft.com/office/drawing/2014/main" val="4159283070"/>
                    </a:ext>
                  </a:extLst>
                </a:gridCol>
                <a:gridCol w="237669">
                  <a:extLst>
                    <a:ext uri="{9D8B030D-6E8A-4147-A177-3AD203B41FA5}">
                      <a16:colId xmlns:a16="http://schemas.microsoft.com/office/drawing/2014/main" val="2745845519"/>
                    </a:ext>
                  </a:extLst>
                </a:gridCol>
                <a:gridCol w="237669">
                  <a:extLst>
                    <a:ext uri="{9D8B030D-6E8A-4147-A177-3AD203B41FA5}">
                      <a16:colId xmlns:a16="http://schemas.microsoft.com/office/drawing/2014/main" val="2704270623"/>
                    </a:ext>
                  </a:extLst>
                </a:gridCol>
                <a:gridCol w="237669">
                  <a:extLst>
                    <a:ext uri="{9D8B030D-6E8A-4147-A177-3AD203B41FA5}">
                      <a16:colId xmlns:a16="http://schemas.microsoft.com/office/drawing/2014/main" val="4107825953"/>
                    </a:ext>
                  </a:extLst>
                </a:gridCol>
                <a:gridCol w="237669">
                  <a:extLst>
                    <a:ext uri="{9D8B030D-6E8A-4147-A177-3AD203B41FA5}">
                      <a16:colId xmlns:a16="http://schemas.microsoft.com/office/drawing/2014/main" val="874585876"/>
                    </a:ext>
                  </a:extLst>
                </a:gridCol>
                <a:gridCol w="237669">
                  <a:extLst>
                    <a:ext uri="{9D8B030D-6E8A-4147-A177-3AD203B41FA5}">
                      <a16:colId xmlns:a16="http://schemas.microsoft.com/office/drawing/2014/main" val="3949135309"/>
                    </a:ext>
                  </a:extLst>
                </a:gridCol>
                <a:gridCol w="237669">
                  <a:extLst>
                    <a:ext uri="{9D8B030D-6E8A-4147-A177-3AD203B41FA5}">
                      <a16:colId xmlns:a16="http://schemas.microsoft.com/office/drawing/2014/main" val="2698290693"/>
                    </a:ext>
                  </a:extLst>
                </a:gridCol>
                <a:gridCol w="237669">
                  <a:extLst>
                    <a:ext uri="{9D8B030D-6E8A-4147-A177-3AD203B41FA5}">
                      <a16:colId xmlns:a16="http://schemas.microsoft.com/office/drawing/2014/main" val="2470090425"/>
                    </a:ext>
                  </a:extLst>
                </a:gridCol>
              </a:tblGrid>
              <a:tr h="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74454689"/>
                  </a:ext>
                </a:extLst>
              </a:tr>
            </a:tbl>
          </a:graphicData>
        </a:graphic>
      </p:graphicFrame>
    </p:spTree>
    <p:extLst>
      <p:ext uri="{BB962C8B-B14F-4D97-AF65-F5344CB8AC3E}">
        <p14:creationId xmlns:p14="http://schemas.microsoft.com/office/powerpoint/2010/main" val="1136968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Group</a:t>
            </a:r>
            <a:endParaRPr lang="en-US" dirty="0"/>
          </a:p>
        </p:txBody>
      </p:sp>
      <p:sp>
        <p:nvSpPr>
          <p:cNvPr id="3" name="Content Placeholder 2"/>
          <p:cNvSpPr>
            <a:spLocks noGrp="1"/>
          </p:cNvSpPr>
          <p:nvPr>
            <p:ph idx="1"/>
          </p:nvPr>
        </p:nvSpPr>
        <p:spPr>
          <a:xfrm>
            <a:off x="2589212" y="2133600"/>
            <a:ext cx="8915400" cy="4724400"/>
          </a:xfrm>
        </p:spPr>
        <p:txBody>
          <a:bodyPr>
            <a:noAutofit/>
          </a:bodyPr>
          <a:lstStyle/>
          <a:p>
            <a:r>
              <a:rPr lang="en-US" sz="1600" b="1" dirty="0"/>
              <a:t>Data Movement </a:t>
            </a:r>
            <a:r>
              <a:rPr lang="en-US" sz="1600" b="1" dirty="0" smtClean="0"/>
              <a:t>Instructions</a:t>
            </a:r>
          </a:p>
          <a:p>
            <a:pPr marL="457200" lvl="1" indent="0">
              <a:buNone/>
            </a:pPr>
            <a:r>
              <a:rPr lang="en-US" sz="1400" dirty="0" err="1" smtClean="0"/>
              <a:t>Mov</a:t>
            </a:r>
            <a:r>
              <a:rPr lang="en-US" sz="1400" dirty="0" smtClean="0"/>
              <a:t>       </a:t>
            </a:r>
            <a:endParaRPr lang="en-US" sz="1400" dirty="0"/>
          </a:p>
          <a:p>
            <a:pPr marL="457200" lvl="1" indent="0">
              <a:buNone/>
            </a:pPr>
            <a:r>
              <a:rPr lang="en-US" sz="1400" dirty="0" smtClean="0"/>
              <a:t>Lad (LOAD)</a:t>
            </a:r>
          </a:p>
          <a:p>
            <a:r>
              <a:rPr lang="en-US" sz="1600" b="1" dirty="0"/>
              <a:t>Arithmetic and Logic </a:t>
            </a:r>
            <a:r>
              <a:rPr lang="en-US" sz="1600" b="1" dirty="0" smtClean="0"/>
              <a:t>Instructions</a:t>
            </a:r>
          </a:p>
          <a:p>
            <a:pPr marL="457200" lvl="1" indent="0">
              <a:buNone/>
            </a:pPr>
            <a:r>
              <a:rPr lang="en-US" sz="1400" dirty="0" smtClean="0"/>
              <a:t>Add , Sub, etc.</a:t>
            </a:r>
          </a:p>
          <a:p>
            <a:pPr marL="457200" lvl="1" indent="0">
              <a:buNone/>
            </a:pPr>
            <a:r>
              <a:rPr lang="en-US" sz="1400" dirty="0" smtClean="0"/>
              <a:t>AND, OR, XOR, SHL, SHR , etc</a:t>
            </a:r>
            <a:r>
              <a:rPr lang="en-US" sz="1400" dirty="0"/>
              <a:t>.</a:t>
            </a:r>
            <a:endParaRPr lang="en-US" sz="1400" dirty="0" smtClean="0"/>
          </a:p>
          <a:p>
            <a:r>
              <a:rPr lang="en-US" sz="1600" b="1" dirty="0"/>
              <a:t>Program Control </a:t>
            </a:r>
            <a:r>
              <a:rPr lang="en-US" sz="1600" b="1" dirty="0" smtClean="0"/>
              <a:t>Instructions</a:t>
            </a:r>
          </a:p>
          <a:p>
            <a:pPr marL="0" indent="0">
              <a:buNone/>
            </a:pPr>
            <a:r>
              <a:rPr lang="en-US" sz="1600" b="1" dirty="0" smtClean="0"/>
              <a:t>	</a:t>
            </a:r>
            <a:r>
              <a:rPr lang="en-US" sz="1600" dirty="0" err="1" smtClean="0"/>
              <a:t>Jmp</a:t>
            </a:r>
            <a:r>
              <a:rPr lang="en-US" sz="1600" dirty="0" smtClean="0"/>
              <a:t> (Jump)</a:t>
            </a:r>
          </a:p>
          <a:p>
            <a:pPr marL="0" indent="0">
              <a:buNone/>
            </a:pPr>
            <a:r>
              <a:rPr lang="en-US" sz="1600" dirty="0" smtClean="0"/>
              <a:t>	call</a:t>
            </a:r>
          </a:p>
          <a:p>
            <a:r>
              <a:rPr lang="en-US" sz="1600" b="1" dirty="0" smtClean="0"/>
              <a:t>Special Instructions</a:t>
            </a:r>
          </a:p>
          <a:p>
            <a:pPr marL="0" indent="0">
              <a:buNone/>
            </a:pPr>
            <a:r>
              <a:rPr lang="en-US" sz="1600" dirty="0" smtClean="0"/>
              <a:t>	cli</a:t>
            </a:r>
            <a:endParaRPr lang="en-US" sz="1600" dirty="0"/>
          </a:p>
          <a:p>
            <a:pPr marL="0" indent="0">
              <a:buNone/>
            </a:pPr>
            <a:r>
              <a:rPr lang="en-US" sz="1600" dirty="0" smtClean="0"/>
              <a:t>	</a:t>
            </a:r>
            <a:r>
              <a:rPr lang="en-US" sz="1600" dirty="0" err="1" smtClean="0"/>
              <a:t>sti</a:t>
            </a:r>
            <a:endParaRPr lang="en-US" sz="1600" dirty="0"/>
          </a:p>
          <a:p>
            <a:pPr marL="0" indent="0">
              <a:buNone/>
            </a:pPr>
            <a:r>
              <a:rPr lang="en-US" sz="1600" dirty="0" smtClean="0"/>
              <a:t>	Where </a:t>
            </a:r>
            <a:r>
              <a:rPr lang="en-US" sz="1600" dirty="0"/>
              <a:t>cli clears the interrupt flag and </a:t>
            </a:r>
            <a:r>
              <a:rPr lang="en-US" sz="1600" dirty="0" err="1"/>
              <a:t>sti</a:t>
            </a:r>
            <a:r>
              <a:rPr lang="en-US" sz="1600" dirty="0"/>
              <a:t> sets it.</a:t>
            </a:r>
          </a:p>
        </p:txBody>
      </p:sp>
    </p:spTree>
    <p:extLst>
      <p:ext uri="{BB962C8B-B14F-4D97-AF65-F5344CB8AC3E}">
        <p14:creationId xmlns:p14="http://schemas.microsoft.com/office/powerpoint/2010/main" val="3618714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Assembly Program</a:t>
            </a:r>
            <a:endParaRPr lang="en-US" dirty="0"/>
          </a:p>
        </p:txBody>
      </p:sp>
      <p:sp>
        <p:nvSpPr>
          <p:cNvPr id="3" name="Content Placeholder 2"/>
          <p:cNvSpPr>
            <a:spLocks noGrp="1"/>
          </p:cNvSpPr>
          <p:nvPr>
            <p:ph idx="1"/>
          </p:nvPr>
        </p:nvSpPr>
        <p:spPr/>
        <p:txBody>
          <a:bodyPr/>
          <a:lstStyle/>
          <a:p>
            <a:r>
              <a:rPr lang="en-US" b="1" dirty="0" smtClean="0"/>
              <a:t>English Version of Program</a:t>
            </a:r>
          </a:p>
          <a:p>
            <a:endParaRPr lang="en-US" dirty="0"/>
          </a:p>
        </p:txBody>
      </p:sp>
      <p:sp>
        <p:nvSpPr>
          <p:cNvPr id="4" name="TextBox 3"/>
          <p:cNvSpPr txBox="1"/>
          <p:nvPr/>
        </p:nvSpPr>
        <p:spPr>
          <a:xfrm>
            <a:off x="4525505" y="2913680"/>
            <a:ext cx="5346915" cy="1754326"/>
          </a:xfrm>
          <a:prstGeom prst="rect">
            <a:avLst/>
          </a:prstGeom>
          <a:noFill/>
        </p:spPr>
        <p:txBody>
          <a:bodyPr wrap="square" rtlCol="0">
            <a:spAutoFit/>
          </a:bodyPr>
          <a:lstStyle/>
          <a:p>
            <a:r>
              <a:rPr lang="en-US" dirty="0"/>
              <a:t>move 5 to ax</a:t>
            </a:r>
          </a:p>
          <a:p>
            <a:r>
              <a:rPr lang="en-US" dirty="0"/>
              <a:t>move 10 to bx</a:t>
            </a:r>
          </a:p>
          <a:p>
            <a:r>
              <a:rPr lang="en-US" dirty="0"/>
              <a:t>add bx to </a:t>
            </a:r>
            <a:r>
              <a:rPr lang="en-US" dirty="0" smtClean="0"/>
              <a:t>ax and save result in ax</a:t>
            </a:r>
            <a:endParaRPr lang="en-US" dirty="0"/>
          </a:p>
          <a:p>
            <a:r>
              <a:rPr lang="en-US" dirty="0"/>
              <a:t>move 15 to bx</a:t>
            </a:r>
          </a:p>
          <a:p>
            <a:r>
              <a:rPr lang="en-US" dirty="0"/>
              <a:t>add bx to </a:t>
            </a:r>
            <a:r>
              <a:rPr lang="en-US" dirty="0" smtClean="0"/>
              <a:t>ax </a:t>
            </a:r>
            <a:r>
              <a:rPr lang="en-US" dirty="0"/>
              <a:t>and save result in ax</a:t>
            </a:r>
          </a:p>
          <a:p>
            <a:endParaRPr lang="en-US" dirty="0"/>
          </a:p>
        </p:txBody>
      </p:sp>
    </p:spTree>
    <p:extLst>
      <p:ext uri="{BB962C8B-B14F-4D97-AF65-F5344CB8AC3E}">
        <p14:creationId xmlns:p14="http://schemas.microsoft.com/office/powerpoint/2010/main" val="693471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Syntax of Assembly</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solidFill>
                  <a:srgbClr val="FF0000"/>
                </a:solidFill>
              </a:rPr>
              <a:t>operation</a:t>
            </a:r>
            <a:r>
              <a:rPr lang="en-US" sz="2400" dirty="0"/>
              <a:t> </a:t>
            </a:r>
            <a:r>
              <a:rPr lang="en-US" sz="2400" b="1" dirty="0">
                <a:solidFill>
                  <a:schemeClr val="bg2">
                    <a:lumMod val="50000"/>
                  </a:schemeClr>
                </a:solidFill>
              </a:rPr>
              <a:t>destination</a:t>
            </a:r>
            <a:r>
              <a:rPr lang="en-US" sz="2400" dirty="0"/>
              <a:t>, </a:t>
            </a:r>
            <a:r>
              <a:rPr lang="en-US" sz="2400" b="1" dirty="0">
                <a:solidFill>
                  <a:srgbClr val="00B0F0"/>
                </a:solidFill>
              </a:rPr>
              <a:t>source</a:t>
            </a:r>
          </a:p>
          <a:p>
            <a:pPr marL="457200" indent="-457200">
              <a:buFont typeface="+mj-lt"/>
              <a:buAutoNum type="arabicPeriod"/>
            </a:pPr>
            <a:r>
              <a:rPr lang="en-US" sz="2400" dirty="0">
                <a:solidFill>
                  <a:srgbClr val="FF0000"/>
                </a:solidFill>
              </a:rPr>
              <a:t>operation</a:t>
            </a:r>
            <a:r>
              <a:rPr lang="en-US" sz="2400" dirty="0"/>
              <a:t> </a:t>
            </a:r>
            <a:r>
              <a:rPr lang="en-US" sz="2400" b="1" dirty="0">
                <a:solidFill>
                  <a:schemeClr val="bg2">
                    <a:lumMod val="50000"/>
                  </a:schemeClr>
                </a:solidFill>
              </a:rPr>
              <a:t>destination</a:t>
            </a:r>
          </a:p>
          <a:p>
            <a:pPr marL="457200" indent="-457200">
              <a:buFont typeface="+mj-lt"/>
              <a:buAutoNum type="arabicPeriod"/>
            </a:pPr>
            <a:r>
              <a:rPr lang="en-US" sz="2400" dirty="0">
                <a:solidFill>
                  <a:srgbClr val="FF0000"/>
                </a:solidFill>
              </a:rPr>
              <a:t>operation</a:t>
            </a:r>
            <a:r>
              <a:rPr lang="en-US" sz="2400" dirty="0"/>
              <a:t> </a:t>
            </a:r>
            <a:r>
              <a:rPr lang="en-US" sz="2400" b="1" dirty="0">
                <a:solidFill>
                  <a:srgbClr val="00B0F0"/>
                </a:solidFill>
              </a:rPr>
              <a:t>source</a:t>
            </a:r>
          </a:p>
          <a:p>
            <a:pPr marL="457200" indent="-457200">
              <a:buFont typeface="+mj-lt"/>
              <a:buAutoNum type="arabicPeriod"/>
            </a:pPr>
            <a:r>
              <a:rPr lang="en-US" sz="2400" dirty="0">
                <a:solidFill>
                  <a:srgbClr val="FF0000"/>
                </a:solidFill>
              </a:rPr>
              <a:t>operation</a:t>
            </a:r>
          </a:p>
        </p:txBody>
      </p:sp>
    </p:spTree>
    <p:extLst>
      <p:ext uri="{BB962C8B-B14F-4D97-AF65-F5344CB8AC3E}">
        <p14:creationId xmlns:p14="http://schemas.microsoft.com/office/powerpoint/2010/main" val="4127676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Version</a:t>
            </a:r>
            <a:endParaRPr lang="en-US" dirty="0"/>
          </a:p>
        </p:txBody>
      </p:sp>
      <p:sp>
        <p:nvSpPr>
          <p:cNvPr id="4" name="TextBox 3"/>
          <p:cNvSpPr txBox="1"/>
          <p:nvPr/>
        </p:nvSpPr>
        <p:spPr>
          <a:xfrm>
            <a:off x="2592924" y="2185261"/>
            <a:ext cx="7868431" cy="3693319"/>
          </a:xfrm>
          <a:prstGeom prst="rect">
            <a:avLst/>
          </a:prstGeom>
          <a:noFill/>
        </p:spPr>
        <p:txBody>
          <a:bodyPr wrap="square" rtlCol="0">
            <a:spAutoFit/>
          </a:bodyPr>
          <a:lstStyle/>
          <a:p>
            <a:r>
              <a:rPr lang="en-US" dirty="0" smtClean="0"/>
              <a:t>;a </a:t>
            </a:r>
            <a:r>
              <a:rPr lang="en-US" dirty="0"/>
              <a:t>program to add three numbers using registers</a:t>
            </a:r>
          </a:p>
          <a:p>
            <a:endParaRPr lang="en-US" dirty="0" smtClean="0"/>
          </a:p>
          <a:p>
            <a:r>
              <a:rPr lang="en-US" dirty="0" smtClean="0"/>
              <a:t>[</a:t>
            </a:r>
            <a:r>
              <a:rPr lang="en-US" dirty="0"/>
              <a:t>org 0x0100]</a:t>
            </a:r>
          </a:p>
          <a:p>
            <a:endParaRPr lang="en-US" dirty="0" smtClean="0"/>
          </a:p>
          <a:p>
            <a:r>
              <a:rPr lang="en-US" dirty="0" err="1" smtClean="0"/>
              <a:t>mov</a:t>
            </a:r>
            <a:r>
              <a:rPr lang="en-US" dirty="0" smtClean="0"/>
              <a:t>     ax</a:t>
            </a:r>
            <a:r>
              <a:rPr lang="en-US" dirty="0"/>
              <a:t>, 5 </a:t>
            </a:r>
            <a:r>
              <a:rPr lang="en-US" dirty="0" smtClean="0"/>
              <a:t>			; </a:t>
            </a:r>
            <a:r>
              <a:rPr lang="en-US" dirty="0"/>
              <a:t>load first number in ax</a:t>
            </a:r>
          </a:p>
          <a:p>
            <a:r>
              <a:rPr lang="en-US" dirty="0" err="1"/>
              <a:t>m</a:t>
            </a:r>
            <a:r>
              <a:rPr lang="en-US" dirty="0" err="1" smtClean="0"/>
              <a:t>ov</a:t>
            </a:r>
            <a:r>
              <a:rPr lang="en-US" dirty="0" smtClean="0"/>
              <a:t>     </a:t>
            </a:r>
            <a:r>
              <a:rPr lang="en-US" dirty="0"/>
              <a:t>bx, </a:t>
            </a:r>
            <a:r>
              <a:rPr lang="en-US" dirty="0" smtClean="0"/>
              <a:t>10			 </a:t>
            </a:r>
            <a:r>
              <a:rPr lang="en-US" dirty="0"/>
              <a:t>; load second number in bx</a:t>
            </a:r>
          </a:p>
          <a:p>
            <a:r>
              <a:rPr lang="en-US" dirty="0"/>
              <a:t>add </a:t>
            </a:r>
            <a:r>
              <a:rPr lang="en-US" dirty="0" smtClean="0"/>
              <a:t>    ax</a:t>
            </a:r>
            <a:r>
              <a:rPr lang="en-US" dirty="0"/>
              <a:t>, </a:t>
            </a:r>
            <a:r>
              <a:rPr lang="en-US" dirty="0" smtClean="0"/>
              <a:t>bx			 </a:t>
            </a:r>
            <a:r>
              <a:rPr lang="en-US" dirty="0"/>
              <a:t>; accumulate sum in ax</a:t>
            </a:r>
          </a:p>
          <a:p>
            <a:r>
              <a:rPr lang="en-US" dirty="0" err="1"/>
              <a:t>mov</a:t>
            </a:r>
            <a:r>
              <a:rPr lang="en-US" dirty="0"/>
              <a:t> </a:t>
            </a:r>
            <a:r>
              <a:rPr lang="en-US" dirty="0" smtClean="0"/>
              <a:t>    bx</a:t>
            </a:r>
            <a:r>
              <a:rPr lang="en-US" dirty="0"/>
              <a:t>, </a:t>
            </a:r>
            <a:r>
              <a:rPr lang="en-US" dirty="0" smtClean="0"/>
              <a:t>15			 </a:t>
            </a:r>
            <a:r>
              <a:rPr lang="en-US" dirty="0"/>
              <a:t>; load third number in bx</a:t>
            </a:r>
          </a:p>
          <a:p>
            <a:r>
              <a:rPr lang="en-US" dirty="0"/>
              <a:t>add </a:t>
            </a:r>
            <a:r>
              <a:rPr lang="en-US" dirty="0" smtClean="0"/>
              <a:t>    ax</a:t>
            </a:r>
            <a:r>
              <a:rPr lang="en-US" dirty="0"/>
              <a:t>, </a:t>
            </a:r>
            <a:r>
              <a:rPr lang="en-US" dirty="0" smtClean="0"/>
              <a:t>bx			 </a:t>
            </a:r>
            <a:r>
              <a:rPr lang="en-US" dirty="0"/>
              <a:t>; accumulate sum in ax</a:t>
            </a:r>
          </a:p>
          <a:p>
            <a:endParaRPr lang="en-US" dirty="0" smtClean="0"/>
          </a:p>
          <a:p>
            <a:endParaRPr lang="en-US" dirty="0"/>
          </a:p>
          <a:p>
            <a:r>
              <a:rPr lang="en-US" dirty="0" err="1" smtClean="0"/>
              <a:t>mov</a:t>
            </a:r>
            <a:r>
              <a:rPr lang="en-US" dirty="0" smtClean="0"/>
              <a:t> </a:t>
            </a:r>
            <a:r>
              <a:rPr lang="en-US" dirty="0"/>
              <a:t>ax, </a:t>
            </a:r>
            <a:r>
              <a:rPr lang="en-US" dirty="0" smtClean="0"/>
              <a:t>0x4c00		 </a:t>
            </a:r>
            <a:r>
              <a:rPr lang="en-US" dirty="0"/>
              <a:t>; terminate program</a:t>
            </a:r>
          </a:p>
          <a:p>
            <a:r>
              <a:rPr lang="en-US" dirty="0" err="1"/>
              <a:t>int</a:t>
            </a:r>
            <a:r>
              <a:rPr lang="en-US" dirty="0"/>
              <a:t> 0x21</a:t>
            </a:r>
          </a:p>
        </p:txBody>
      </p:sp>
    </p:spTree>
    <p:extLst>
      <p:ext uri="{BB962C8B-B14F-4D97-AF65-F5344CB8AC3E}">
        <p14:creationId xmlns:p14="http://schemas.microsoft.com/office/powerpoint/2010/main" val="1054081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Listing File</a:t>
            </a:r>
            <a:endParaRPr lang="en-US" dirty="0"/>
          </a:p>
        </p:txBody>
      </p:sp>
      <p:sp>
        <p:nvSpPr>
          <p:cNvPr id="3" name="Content Placeholder 2"/>
          <p:cNvSpPr>
            <a:spLocks noGrp="1"/>
          </p:cNvSpPr>
          <p:nvPr>
            <p:ph idx="1"/>
          </p:nvPr>
        </p:nvSpPr>
        <p:spPr/>
        <p:txBody>
          <a:bodyPr/>
          <a:lstStyle/>
          <a:p>
            <a:endParaRPr lang="en-US" b="1" dirty="0"/>
          </a:p>
        </p:txBody>
      </p:sp>
      <p:pic>
        <p:nvPicPr>
          <p:cNvPr id="5" name="Picture 4"/>
          <p:cNvPicPr>
            <a:picLocks noChangeAspect="1"/>
          </p:cNvPicPr>
          <p:nvPr/>
        </p:nvPicPr>
        <p:blipFill>
          <a:blip r:embed="rId2"/>
          <a:stretch>
            <a:fillRect/>
          </a:stretch>
        </p:blipFill>
        <p:spPr>
          <a:xfrm>
            <a:off x="1487837" y="2133600"/>
            <a:ext cx="10523349" cy="4006222"/>
          </a:xfrm>
          <a:prstGeom prst="rect">
            <a:avLst/>
          </a:prstGeom>
        </p:spPr>
      </p:pic>
    </p:spTree>
    <p:extLst>
      <p:ext uri="{BB962C8B-B14F-4D97-AF65-F5344CB8AC3E}">
        <p14:creationId xmlns:p14="http://schemas.microsoft.com/office/powerpoint/2010/main" val="2163936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Assembly Language</a:t>
            </a:r>
            <a:endParaRPr lang="en-US" dirty="0"/>
          </a:p>
        </p:txBody>
      </p:sp>
      <p:sp>
        <p:nvSpPr>
          <p:cNvPr id="3" name="Content Placeholder 2"/>
          <p:cNvSpPr>
            <a:spLocks noGrp="1"/>
          </p:cNvSpPr>
          <p:nvPr>
            <p:ph idx="1"/>
          </p:nvPr>
        </p:nvSpPr>
        <p:spPr>
          <a:xfrm>
            <a:off x="2589212" y="2133599"/>
            <a:ext cx="8915400" cy="4082265"/>
          </a:xfrm>
        </p:spPr>
        <p:txBody>
          <a:bodyPr>
            <a:normAutofit lnSpcReduction="10000"/>
          </a:bodyPr>
          <a:lstStyle/>
          <a:p>
            <a:r>
              <a:rPr lang="en-US" dirty="0" smtClean="0"/>
              <a:t>Following are some reasons for studding assembly language.</a:t>
            </a:r>
          </a:p>
          <a:p>
            <a:pPr marL="0" indent="0">
              <a:buNone/>
            </a:pPr>
            <a:endParaRPr lang="en-US" dirty="0" smtClean="0"/>
          </a:p>
          <a:p>
            <a:pPr>
              <a:buFont typeface="+mj-lt"/>
              <a:buAutoNum type="arabicPeriod"/>
            </a:pPr>
            <a:r>
              <a:rPr lang="en-US" dirty="0" smtClean="0"/>
              <a:t>Assembly language helps use to optimize out code.</a:t>
            </a:r>
          </a:p>
          <a:p>
            <a:pPr lvl="1"/>
            <a:r>
              <a:rPr lang="en-US" dirty="0" smtClean="0"/>
              <a:t>Optimization can be done in term of space.</a:t>
            </a:r>
          </a:p>
          <a:p>
            <a:pPr lvl="1"/>
            <a:r>
              <a:rPr lang="en-US" dirty="0"/>
              <a:t>Optimization can be done in term of </a:t>
            </a:r>
            <a:r>
              <a:rPr lang="en-US" dirty="0" smtClean="0"/>
              <a:t>Time.</a:t>
            </a:r>
            <a:endParaRPr lang="en-US" dirty="0"/>
          </a:p>
          <a:p>
            <a:pPr lvl="1"/>
            <a:r>
              <a:rPr lang="en-US" dirty="0"/>
              <a:t>Optimization can be done in term of </a:t>
            </a:r>
            <a:r>
              <a:rPr lang="en-US" dirty="0" smtClean="0"/>
              <a:t>Processing speed.</a:t>
            </a:r>
            <a:endParaRPr lang="en-US" dirty="0"/>
          </a:p>
          <a:p>
            <a:endParaRPr lang="en-US" dirty="0" smtClean="0"/>
          </a:p>
          <a:p>
            <a:pPr>
              <a:buFont typeface="+mj-lt"/>
              <a:buAutoNum type="arabicPeriod" startAt="2"/>
            </a:pPr>
            <a:endParaRPr lang="en-US" dirty="0" smtClean="0"/>
          </a:p>
          <a:p>
            <a:pPr>
              <a:buFont typeface="+mj-lt"/>
              <a:buAutoNum type="arabicPeriod" startAt="2"/>
            </a:pPr>
            <a:endParaRPr lang="en-US" dirty="0" smtClean="0"/>
          </a:p>
          <a:p>
            <a:pPr>
              <a:buFont typeface="+mj-lt"/>
              <a:buAutoNum type="arabicPeriod" startAt="2"/>
            </a:pPr>
            <a:r>
              <a:rPr lang="en-US" dirty="0" smtClean="0"/>
              <a:t>Good for real time applications</a:t>
            </a:r>
          </a:p>
          <a:p>
            <a:pPr>
              <a:buFont typeface="+mj-lt"/>
              <a:buAutoNum type="arabicPeriod" startAt="2"/>
            </a:pPr>
            <a:r>
              <a:rPr lang="en-US" dirty="0" smtClean="0"/>
              <a:t>Precise coding (Not less and Not more ), help to make good logic</a:t>
            </a:r>
          </a:p>
          <a:p>
            <a:pPr>
              <a:buFont typeface="+mj-lt"/>
              <a:buAutoNum type="arabicPeriod" startAt="2"/>
            </a:pPr>
            <a:endParaRPr lang="en-US" dirty="0"/>
          </a:p>
        </p:txBody>
      </p:sp>
      <p:sp>
        <p:nvSpPr>
          <p:cNvPr id="4" name="Rectangle 3"/>
          <p:cNvSpPr/>
          <p:nvPr/>
        </p:nvSpPr>
        <p:spPr>
          <a:xfrm>
            <a:off x="3233752" y="4405717"/>
            <a:ext cx="6793825" cy="954107"/>
          </a:xfrm>
          <a:prstGeom prst="rect">
            <a:avLst/>
          </a:prstGeom>
          <a:noFill/>
        </p:spPr>
        <p:txBody>
          <a:bodyPr wrap="square" lIns="91440" tIns="45720" rIns="91440" bIns="45720">
            <a:spAutoFit/>
          </a:bodyPr>
          <a:lstStyle/>
          <a:p>
            <a:pPr algn="ctr"/>
            <a:r>
              <a:rPr lang="en-US" sz="2800" b="1" dirty="0">
                <a:ln w="22225">
                  <a:solidFill>
                    <a:schemeClr val="accent2"/>
                  </a:solidFill>
                  <a:prstDash val="solid"/>
                </a:ln>
                <a:solidFill>
                  <a:schemeClr val="accent2">
                    <a:lumMod val="40000"/>
                    <a:lumOff val="60000"/>
                  </a:schemeClr>
                </a:solidFill>
              </a:rPr>
              <a:t>What is the limitation for High level languages to become optimized</a:t>
            </a:r>
          </a:p>
        </p:txBody>
      </p:sp>
    </p:spTree>
    <p:extLst>
      <p:ext uri="{BB962C8B-B14F-4D97-AF65-F5344CB8AC3E}">
        <p14:creationId xmlns:p14="http://schemas.microsoft.com/office/powerpoint/2010/main" val="4132832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158" y="179267"/>
            <a:ext cx="8911687" cy="1280890"/>
          </a:xfrm>
        </p:spPr>
        <p:txBody>
          <a:bodyPr/>
          <a:lstStyle/>
          <a:p>
            <a:r>
              <a:rPr lang="en-US" dirty="0" smtClean="0"/>
              <a:t>Source to Machine Code</a:t>
            </a:r>
            <a:endParaRPr lang="en-US" dirty="0"/>
          </a:p>
        </p:txBody>
      </p:sp>
      <p:pic>
        <p:nvPicPr>
          <p:cNvPr id="4" name="Content Placeholder 3"/>
          <p:cNvPicPr>
            <a:picLocks noGrp="1" noChangeAspect="1"/>
          </p:cNvPicPr>
          <p:nvPr>
            <p:ph idx="1"/>
          </p:nvPr>
        </p:nvPicPr>
        <p:blipFill>
          <a:blip r:embed="rId2"/>
          <a:stretch>
            <a:fillRect/>
          </a:stretch>
        </p:blipFill>
        <p:spPr>
          <a:xfrm>
            <a:off x="4222678" y="902043"/>
            <a:ext cx="3867778" cy="5647315"/>
          </a:xfrm>
          <a:prstGeom prst="rect">
            <a:avLst/>
          </a:prstGeom>
        </p:spPr>
      </p:pic>
      <p:sp>
        <p:nvSpPr>
          <p:cNvPr id="5" name="TextBox 4"/>
          <p:cNvSpPr txBox="1"/>
          <p:nvPr/>
        </p:nvSpPr>
        <p:spPr>
          <a:xfrm>
            <a:off x="8090456" y="5626028"/>
            <a:ext cx="3907955" cy="1200329"/>
          </a:xfrm>
          <a:prstGeom prst="rect">
            <a:avLst/>
          </a:prstGeom>
          <a:noFill/>
        </p:spPr>
        <p:txBody>
          <a:bodyPr wrap="square" rtlCol="0">
            <a:spAutoFit/>
          </a:bodyPr>
          <a:lstStyle/>
          <a:p>
            <a:r>
              <a:rPr lang="en-US" dirty="0" smtClean="0">
                <a:hlinkClick r:id="rId3"/>
              </a:rPr>
              <a:t>Ref: https</a:t>
            </a:r>
            <a:r>
              <a:rPr lang="en-US" dirty="0">
                <a:hlinkClick r:id="rId3"/>
              </a:rPr>
              <a:t>://www.tutorialspoint.com/compiler_design/compiler_design_overview.htm</a:t>
            </a:r>
            <a:endParaRPr lang="en-US" dirty="0"/>
          </a:p>
        </p:txBody>
      </p:sp>
    </p:spTree>
    <p:extLst>
      <p:ext uri="{BB962C8B-B14F-4D97-AF65-F5344CB8AC3E}">
        <p14:creationId xmlns:p14="http://schemas.microsoft.com/office/powerpoint/2010/main" val="3690703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System Used in Assembly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Binary Numbers</a:t>
            </a:r>
          </a:p>
          <a:p>
            <a:pPr lvl="1"/>
            <a:r>
              <a:rPr lang="en-US" dirty="0" smtClean="0"/>
              <a:t>Base is 2</a:t>
            </a:r>
          </a:p>
          <a:p>
            <a:pPr lvl="1"/>
            <a:r>
              <a:rPr lang="en-US" dirty="0" smtClean="0"/>
              <a:t>0 and 1 is allowed </a:t>
            </a:r>
          </a:p>
          <a:p>
            <a:r>
              <a:rPr lang="en-US" dirty="0" smtClean="0"/>
              <a:t>Hexadecimal Numbers </a:t>
            </a:r>
          </a:p>
          <a:p>
            <a:pPr lvl="1"/>
            <a:r>
              <a:rPr lang="en-US" dirty="0" smtClean="0"/>
              <a:t>Base is 16</a:t>
            </a:r>
          </a:p>
          <a:p>
            <a:pPr lvl="1"/>
            <a:r>
              <a:rPr lang="en-US" dirty="0" smtClean="0"/>
              <a:t> 0,1,2,3,4,5,6,7,8,9,A,B,C,D,E,F is allowed</a:t>
            </a:r>
          </a:p>
          <a:p>
            <a:pPr indent="-285750"/>
            <a:r>
              <a:rPr lang="en-US" dirty="0" smtClean="0"/>
              <a:t>Some Notations</a:t>
            </a:r>
          </a:p>
          <a:p>
            <a:pPr marL="457200" lvl="1" indent="0">
              <a:buNone/>
            </a:pPr>
            <a:r>
              <a:rPr lang="en-US" dirty="0" smtClean="0"/>
              <a:t>A group of 4 bits is called nibble</a:t>
            </a:r>
          </a:p>
          <a:p>
            <a:pPr marL="457200" lvl="1" indent="0">
              <a:buNone/>
            </a:pPr>
            <a:r>
              <a:rPr lang="en-US" dirty="0" smtClean="0"/>
              <a:t>A group of 8 bits is called </a:t>
            </a:r>
            <a:r>
              <a:rPr lang="en-US" b="1" dirty="0" smtClean="0"/>
              <a:t>byte</a:t>
            </a:r>
            <a:endParaRPr lang="en-US" dirty="0" smtClean="0"/>
          </a:p>
          <a:p>
            <a:pPr marL="457200" lvl="1" indent="0">
              <a:buNone/>
            </a:pPr>
            <a:r>
              <a:rPr lang="en-US" dirty="0" smtClean="0"/>
              <a:t>A group of 2 bytes is called </a:t>
            </a:r>
            <a:r>
              <a:rPr lang="en-US" b="1" dirty="0" smtClean="0"/>
              <a:t>word</a:t>
            </a:r>
          </a:p>
          <a:p>
            <a:pPr marL="457200" lvl="1" indent="0">
              <a:buNone/>
            </a:pPr>
            <a:r>
              <a:rPr lang="en-US" dirty="0" smtClean="0"/>
              <a:t>A group of 2 words is </a:t>
            </a:r>
            <a:r>
              <a:rPr lang="en-US" dirty="0"/>
              <a:t>called </a:t>
            </a:r>
            <a:r>
              <a:rPr lang="en-US" b="1" dirty="0"/>
              <a:t>D</a:t>
            </a:r>
            <a:r>
              <a:rPr lang="en-US" b="1" dirty="0" smtClean="0"/>
              <a:t>ouble</a:t>
            </a:r>
            <a:r>
              <a:rPr lang="en-US" dirty="0" smtClean="0"/>
              <a:t> </a:t>
            </a:r>
            <a:r>
              <a:rPr lang="en-US" dirty="0"/>
              <a:t>or </a:t>
            </a:r>
            <a:r>
              <a:rPr lang="en-US" b="1" dirty="0" err="1"/>
              <a:t>Doubleword</a:t>
            </a:r>
            <a:endParaRPr lang="en-US" b="1" dirty="0"/>
          </a:p>
        </p:txBody>
      </p:sp>
    </p:spTree>
    <p:extLst>
      <p:ext uri="{BB962C8B-B14F-4D97-AF65-F5344CB8AC3E}">
        <p14:creationId xmlns:p14="http://schemas.microsoft.com/office/powerpoint/2010/main" val="4118943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 and 8086 family</a:t>
            </a:r>
            <a:endParaRPr lang="en-US" dirty="0"/>
          </a:p>
        </p:txBody>
      </p:sp>
      <p:sp>
        <p:nvSpPr>
          <p:cNvPr id="3" name="Content Placeholder 2"/>
          <p:cNvSpPr>
            <a:spLocks noGrp="1"/>
          </p:cNvSpPr>
          <p:nvPr>
            <p:ph idx="1"/>
          </p:nvPr>
        </p:nvSpPr>
        <p:spPr>
          <a:xfrm>
            <a:off x="2589211" y="1762897"/>
            <a:ext cx="8915400" cy="3777622"/>
          </a:xfrm>
        </p:spPr>
        <p:txBody>
          <a:bodyPr/>
          <a:lstStyle/>
          <a:p>
            <a:r>
              <a:rPr lang="en-US" dirty="0" smtClean="0"/>
              <a:t>In any microcomputer, the component which actually process data is entirely contained on a single silicon chip is called </a:t>
            </a:r>
            <a:r>
              <a:rPr lang="en-US" b="1" dirty="0" smtClean="0"/>
              <a:t>microprocessor</a:t>
            </a:r>
            <a:r>
              <a:rPr lang="en-US" dirty="0" smtClean="0"/>
              <a:t>. There are many different kinds of microprocessor just as there are different makes of computer. Intel Corporation, manufactured 8086 in the late 1970s.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94803363"/>
              </p:ext>
            </p:extLst>
          </p:nvPr>
        </p:nvGraphicFramePr>
        <p:xfrm>
          <a:off x="2663587" y="3043787"/>
          <a:ext cx="9068630" cy="3656623"/>
        </p:xfrm>
        <a:graphic>
          <a:graphicData uri="http://schemas.openxmlformats.org/drawingml/2006/table">
            <a:tbl>
              <a:tblPr firstRow="1" bandRow="1">
                <a:tableStyleId>{5940675A-B579-460E-94D1-54222C63F5DA}</a:tableStyleId>
              </a:tblPr>
              <a:tblGrid>
                <a:gridCol w="4534315">
                  <a:extLst>
                    <a:ext uri="{9D8B030D-6E8A-4147-A177-3AD203B41FA5}">
                      <a16:colId xmlns:a16="http://schemas.microsoft.com/office/drawing/2014/main" val="1525164608"/>
                    </a:ext>
                  </a:extLst>
                </a:gridCol>
                <a:gridCol w="4534315">
                  <a:extLst>
                    <a:ext uri="{9D8B030D-6E8A-4147-A177-3AD203B41FA5}">
                      <a16:colId xmlns:a16="http://schemas.microsoft.com/office/drawing/2014/main" val="1310590038"/>
                    </a:ext>
                  </a:extLst>
                </a:gridCol>
              </a:tblGrid>
              <a:tr h="368266">
                <a:tc gridSpan="2">
                  <a:txBody>
                    <a:bodyPr/>
                    <a:lstStyle/>
                    <a:p>
                      <a:pPr algn="ctr"/>
                      <a:r>
                        <a:rPr lang="en-US" b="1" dirty="0" smtClean="0">
                          <a:solidFill>
                            <a:schemeClr val="bg1"/>
                          </a:solidFill>
                        </a:rPr>
                        <a:t>Major Members</a:t>
                      </a:r>
                      <a:r>
                        <a:rPr lang="en-US" b="1" baseline="0" dirty="0" smtClean="0">
                          <a:solidFill>
                            <a:schemeClr val="bg1"/>
                          </a:solidFill>
                        </a:rPr>
                        <a:t> of 8086 family</a:t>
                      </a:r>
                      <a:endParaRPr lang="en-US" b="1" dirty="0">
                        <a:solidFill>
                          <a:schemeClr val="bg1"/>
                        </a:solidFill>
                      </a:endParaRPr>
                    </a:p>
                  </a:txBody>
                  <a:tcPr>
                    <a:solidFill>
                      <a:schemeClr val="accent1"/>
                    </a:solidFill>
                  </a:tcPr>
                </a:tc>
                <a:tc hMerge="1">
                  <a:txBody>
                    <a:bodyPr/>
                    <a:lstStyle/>
                    <a:p>
                      <a:pPr algn="ctr"/>
                      <a:endParaRPr lang="en-US" b="1" dirty="0">
                        <a:solidFill>
                          <a:schemeClr val="bg1"/>
                        </a:solidFill>
                      </a:endParaRPr>
                    </a:p>
                  </a:txBody>
                  <a:tcPr>
                    <a:solidFill>
                      <a:schemeClr val="accent1"/>
                    </a:solidFill>
                  </a:tcPr>
                </a:tc>
                <a:extLst>
                  <a:ext uri="{0D108BD9-81ED-4DB2-BD59-A6C34878D82A}">
                    <a16:rowId xmlns:a16="http://schemas.microsoft.com/office/drawing/2014/main" val="1806489388"/>
                  </a:ext>
                </a:extLst>
              </a:tr>
              <a:tr h="710496">
                <a:tc rowSpan="5">
                  <a:txBody>
                    <a:bodyPr/>
                    <a:lstStyle/>
                    <a:p>
                      <a:endParaRPr lang="en-US" dirty="0" smtClean="0"/>
                    </a:p>
                    <a:p>
                      <a:endParaRPr lang="en-US" dirty="0" smtClean="0"/>
                    </a:p>
                    <a:p>
                      <a:endParaRPr lang="en-US" dirty="0" smtClean="0"/>
                    </a:p>
                    <a:p>
                      <a:pPr algn="ctr"/>
                      <a:r>
                        <a:rPr lang="en-US" sz="2400" dirty="0" smtClean="0"/>
                        <a:t>Increasing</a:t>
                      </a:r>
                    </a:p>
                    <a:p>
                      <a:pPr algn="ctr"/>
                      <a:r>
                        <a:rPr lang="en-US" sz="2400" dirty="0" smtClean="0"/>
                        <a:t>Computer</a:t>
                      </a:r>
                    </a:p>
                    <a:p>
                      <a:pPr algn="ctr"/>
                      <a:r>
                        <a:rPr lang="en-US" sz="2400" dirty="0" smtClean="0"/>
                        <a:t>Power</a:t>
                      </a:r>
                      <a:endParaRPr lang="en-US" sz="2400" dirty="0"/>
                    </a:p>
                  </a:txBody>
                  <a:tcPr/>
                </a:tc>
                <a:tc>
                  <a:txBody>
                    <a:bodyPr/>
                    <a:lstStyle/>
                    <a:p>
                      <a:r>
                        <a:rPr lang="en-US" dirty="0" smtClean="0"/>
                        <a:t>8086 (8088 is functionally the same but less powerful and</a:t>
                      </a:r>
                      <a:r>
                        <a:rPr lang="en-US" baseline="0" dirty="0" smtClean="0"/>
                        <a:t> cheaper than 8086)</a:t>
                      </a:r>
                      <a:endParaRPr lang="en-US" dirty="0"/>
                    </a:p>
                  </a:txBody>
                  <a:tcPr/>
                </a:tc>
                <a:extLst>
                  <a:ext uri="{0D108BD9-81ED-4DB2-BD59-A6C34878D82A}">
                    <a16:rowId xmlns:a16="http://schemas.microsoft.com/office/drawing/2014/main" val="1442118615"/>
                  </a:ext>
                </a:extLst>
              </a:tr>
              <a:tr h="1196864">
                <a:tc vMerge="1">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80186 (80188 is functionally the same but less powerful and</a:t>
                      </a:r>
                      <a:r>
                        <a:rPr lang="en-US" baseline="0" dirty="0" smtClean="0"/>
                        <a:t> cheaper than 80186)</a:t>
                      </a:r>
                      <a:endParaRPr lang="en-US" dirty="0" smtClean="0"/>
                    </a:p>
                    <a:p>
                      <a:endParaRPr lang="en-US" dirty="0"/>
                    </a:p>
                  </a:txBody>
                  <a:tcPr/>
                </a:tc>
                <a:extLst>
                  <a:ext uri="{0D108BD9-81ED-4DB2-BD59-A6C34878D82A}">
                    <a16:rowId xmlns:a16="http://schemas.microsoft.com/office/drawing/2014/main" val="771690243"/>
                  </a:ext>
                </a:extLst>
              </a:tr>
              <a:tr h="368266">
                <a:tc vMerge="1">
                  <a:txBody>
                    <a:bodyPr/>
                    <a:lstStyle/>
                    <a:p>
                      <a:endParaRPr lang="en-US" dirty="0"/>
                    </a:p>
                  </a:txBody>
                  <a:tcPr/>
                </a:tc>
                <a:tc>
                  <a:txBody>
                    <a:bodyPr/>
                    <a:lstStyle/>
                    <a:p>
                      <a:r>
                        <a:rPr lang="en-US" dirty="0" smtClean="0"/>
                        <a:t>80286</a:t>
                      </a:r>
                      <a:endParaRPr lang="en-US" dirty="0"/>
                    </a:p>
                  </a:txBody>
                  <a:tcPr/>
                </a:tc>
                <a:extLst>
                  <a:ext uri="{0D108BD9-81ED-4DB2-BD59-A6C34878D82A}">
                    <a16:rowId xmlns:a16="http://schemas.microsoft.com/office/drawing/2014/main" val="2303339271"/>
                  </a:ext>
                </a:extLst>
              </a:tr>
              <a:tr h="644465">
                <a:tc vMerge="1">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80386</a:t>
                      </a:r>
                    </a:p>
                    <a:p>
                      <a:endParaRPr lang="en-US" dirty="0"/>
                    </a:p>
                  </a:txBody>
                  <a:tcPr/>
                </a:tc>
                <a:extLst>
                  <a:ext uri="{0D108BD9-81ED-4DB2-BD59-A6C34878D82A}">
                    <a16:rowId xmlns:a16="http://schemas.microsoft.com/office/drawing/2014/main" val="2723007921"/>
                  </a:ext>
                </a:extLst>
              </a:tr>
              <a:tr h="368266">
                <a:tc vMerge="1">
                  <a:txBody>
                    <a:bodyPr/>
                    <a:lstStyle/>
                    <a:p>
                      <a:endParaRPr lang="en-US" dirty="0"/>
                    </a:p>
                  </a:txBody>
                  <a:tcPr/>
                </a:tc>
                <a:tc>
                  <a:txBody>
                    <a:bodyPr/>
                    <a:lstStyle/>
                    <a:p>
                      <a:r>
                        <a:rPr lang="en-US" dirty="0" smtClean="0"/>
                        <a:t>8046</a:t>
                      </a:r>
                      <a:endParaRPr lang="en-US" dirty="0"/>
                    </a:p>
                  </a:txBody>
                  <a:tcPr/>
                </a:tc>
                <a:extLst>
                  <a:ext uri="{0D108BD9-81ED-4DB2-BD59-A6C34878D82A}">
                    <a16:rowId xmlns:a16="http://schemas.microsoft.com/office/drawing/2014/main" val="792583326"/>
                  </a:ext>
                </a:extLst>
              </a:tr>
            </a:tbl>
          </a:graphicData>
        </a:graphic>
      </p:graphicFrame>
      <p:cxnSp>
        <p:nvCxnSpPr>
          <p:cNvPr id="6" name="Straight Arrow Connector 5"/>
          <p:cNvCxnSpPr/>
          <p:nvPr/>
        </p:nvCxnSpPr>
        <p:spPr>
          <a:xfrm>
            <a:off x="6431797" y="3651708"/>
            <a:ext cx="0" cy="302759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8724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of 8086 Instructions</a:t>
            </a:r>
          </a:p>
        </p:txBody>
      </p:sp>
      <p:sp>
        <p:nvSpPr>
          <p:cNvPr id="3" name="Content Placeholder 2"/>
          <p:cNvSpPr>
            <a:spLocks noGrp="1"/>
          </p:cNvSpPr>
          <p:nvPr>
            <p:ph idx="1"/>
          </p:nvPr>
        </p:nvSpPr>
        <p:spPr>
          <a:xfrm>
            <a:off x="2589212" y="1905000"/>
            <a:ext cx="8915400" cy="4006222"/>
          </a:xfrm>
        </p:spPr>
        <p:txBody>
          <a:bodyPr/>
          <a:lstStyle/>
          <a:p>
            <a:r>
              <a:rPr lang="en-US" dirty="0"/>
              <a:t>8086 Instructions are represented as binary numbers</a:t>
            </a:r>
          </a:p>
          <a:p>
            <a:r>
              <a:rPr lang="en-US" dirty="0"/>
              <a:t>Instructions require between 1 and 6 </a:t>
            </a:r>
            <a:r>
              <a:rPr lang="en-US" dirty="0" smtClean="0"/>
              <a:t>bytes. (max size can be 6*8 = 48 bits)</a:t>
            </a:r>
          </a:p>
          <a:p>
            <a:r>
              <a:rPr lang="en-US" dirty="0"/>
              <a:t>Note that some architectures have fixed length </a:t>
            </a:r>
            <a:r>
              <a:rPr lang="en-US" dirty="0" smtClean="0"/>
              <a:t>instructions. For example MIPS (study later)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41662090"/>
              </p:ext>
            </p:extLst>
          </p:nvPr>
        </p:nvGraphicFramePr>
        <p:xfrm>
          <a:off x="2022017" y="3664344"/>
          <a:ext cx="8127999" cy="259588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193568195"/>
                    </a:ext>
                  </a:extLst>
                </a:gridCol>
                <a:gridCol w="903111">
                  <a:extLst>
                    <a:ext uri="{9D8B030D-6E8A-4147-A177-3AD203B41FA5}">
                      <a16:colId xmlns:a16="http://schemas.microsoft.com/office/drawing/2014/main" val="1633419226"/>
                    </a:ext>
                  </a:extLst>
                </a:gridCol>
                <a:gridCol w="903111">
                  <a:extLst>
                    <a:ext uri="{9D8B030D-6E8A-4147-A177-3AD203B41FA5}">
                      <a16:colId xmlns:a16="http://schemas.microsoft.com/office/drawing/2014/main" val="2177584393"/>
                    </a:ext>
                  </a:extLst>
                </a:gridCol>
                <a:gridCol w="903111">
                  <a:extLst>
                    <a:ext uri="{9D8B030D-6E8A-4147-A177-3AD203B41FA5}">
                      <a16:colId xmlns:a16="http://schemas.microsoft.com/office/drawing/2014/main" val="2970793442"/>
                    </a:ext>
                  </a:extLst>
                </a:gridCol>
                <a:gridCol w="903111">
                  <a:extLst>
                    <a:ext uri="{9D8B030D-6E8A-4147-A177-3AD203B41FA5}">
                      <a16:colId xmlns:a16="http://schemas.microsoft.com/office/drawing/2014/main" val="2643790438"/>
                    </a:ext>
                  </a:extLst>
                </a:gridCol>
                <a:gridCol w="903111">
                  <a:extLst>
                    <a:ext uri="{9D8B030D-6E8A-4147-A177-3AD203B41FA5}">
                      <a16:colId xmlns:a16="http://schemas.microsoft.com/office/drawing/2014/main" val="2321505520"/>
                    </a:ext>
                  </a:extLst>
                </a:gridCol>
                <a:gridCol w="903111">
                  <a:extLst>
                    <a:ext uri="{9D8B030D-6E8A-4147-A177-3AD203B41FA5}">
                      <a16:colId xmlns:a16="http://schemas.microsoft.com/office/drawing/2014/main" val="432462724"/>
                    </a:ext>
                  </a:extLst>
                </a:gridCol>
                <a:gridCol w="903111">
                  <a:extLst>
                    <a:ext uri="{9D8B030D-6E8A-4147-A177-3AD203B41FA5}">
                      <a16:colId xmlns:a16="http://schemas.microsoft.com/office/drawing/2014/main" val="3708992874"/>
                    </a:ext>
                  </a:extLst>
                </a:gridCol>
                <a:gridCol w="903111">
                  <a:extLst>
                    <a:ext uri="{9D8B030D-6E8A-4147-A177-3AD203B41FA5}">
                      <a16:colId xmlns:a16="http://schemas.microsoft.com/office/drawing/2014/main" val="406647686"/>
                    </a:ext>
                  </a:extLst>
                </a:gridCol>
              </a:tblGrid>
              <a:tr h="370840">
                <a:tc>
                  <a:txBody>
                    <a:bodyPr/>
                    <a:lstStyle/>
                    <a:p>
                      <a:r>
                        <a:rPr lang="en-US" smtClean="0"/>
                        <a:t>Bytes</a:t>
                      </a:r>
                      <a:endParaRPr lang="en-US" dirty="0"/>
                    </a:p>
                  </a:txBody>
                  <a:tcPr/>
                </a:tc>
                <a:tc>
                  <a:txBody>
                    <a:bodyPr/>
                    <a:lstStyle/>
                    <a:p>
                      <a:r>
                        <a:rPr lang="en-US" dirty="0" smtClean="0"/>
                        <a:t>7</a:t>
                      </a:r>
                      <a:endParaRPr lang="en-US" dirty="0"/>
                    </a:p>
                  </a:txBody>
                  <a:tcPr/>
                </a:tc>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431879076"/>
                  </a:ext>
                </a:extLst>
              </a:tr>
              <a:tr h="370840">
                <a:tc>
                  <a:txBody>
                    <a:bodyPr/>
                    <a:lstStyle/>
                    <a:p>
                      <a:r>
                        <a:rPr lang="en-US" dirty="0" smtClean="0"/>
                        <a:t>1</a:t>
                      </a:r>
                      <a:endParaRPr lang="en-US" dirty="0"/>
                    </a:p>
                  </a:txBody>
                  <a:tcPr/>
                </a:tc>
                <a:tc gridSpan="6">
                  <a:txBody>
                    <a:bodyPr/>
                    <a:lstStyle/>
                    <a:p>
                      <a:pPr algn="ctr"/>
                      <a:r>
                        <a:rPr lang="en-US" dirty="0" smtClean="0"/>
                        <a:t>Opcode</a:t>
                      </a:r>
                      <a:endParaRPr lang="en-US" dirty="0"/>
                    </a:p>
                  </a:txBody>
                  <a:tcPr>
                    <a:solidFill>
                      <a:schemeClr val="accent2">
                        <a:lumMod val="40000"/>
                        <a:lumOff val="6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r>
                        <a:rPr lang="en-US" dirty="0" smtClean="0"/>
                        <a:t>d</a:t>
                      </a:r>
                      <a:endParaRPr lang="en-US" dirty="0"/>
                    </a:p>
                  </a:txBody>
                  <a:tcPr/>
                </a:tc>
                <a:tc>
                  <a:txBody>
                    <a:bodyPr/>
                    <a:lstStyle/>
                    <a:p>
                      <a:r>
                        <a:rPr lang="en-US" dirty="0" smtClean="0"/>
                        <a:t>w</a:t>
                      </a:r>
                      <a:endParaRPr lang="en-US" dirty="0"/>
                    </a:p>
                  </a:txBody>
                  <a:tcPr/>
                </a:tc>
                <a:extLst>
                  <a:ext uri="{0D108BD9-81ED-4DB2-BD59-A6C34878D82A}">
                    <a16:rowId xmlns:a16="http://schemas.microsoft.com/office/drawing/2014/main" val="4089007765"/>
                  </a:ext>
                </a:extLst>
              </a:tr>
              <a:tr h="370840">
                <a:tc>
                  <a:txBody>
                    <a:bodyPr/>
                    <a:lstStyle/>
                    <a:p>
                      <a:r>
                        <a:rPr lang="en-US" dirty="0" smtClean="0"/>
                        <a:t>2</a:t>
                      </a:r>
                      <a:endParaRPr lang="en-US" dirty="0"/>
                    </a:p>
                  </a:txBody>
                  <a:tcPr/>
                </a:tc>
                <a:tc gridSpan="2">
                  <a:txBody>
                    <a:bodyPr/>
                    <a:lstStyle/>
                    <a:p>
                      <a:pPr algn="ctr"/>
                      <a:r>
                        <a:rPr lang="en-US" dirty="0" smtClean="0"/>
                        <a:t>mod</a:t>
                      </a:r>
                      <a:endParaRPr lang="en-US" dirty="0"/>
                    </a:p>
                  </a:txBody>
                  <a:tcPr>
                    <a:solidFill>
                      <a:schemeClr val="bg2">
                        <a:lumMod val="50000"/>
                      </a:schemeClr>
                    </a:solidFill>
                  </a:tcPr>
                </a:tc>
                <a:tc hMerge="1">
                  <a:txBody>
                    <a:bodyPr/>
                    <a:lstStyle/>
                    <a:p>
                      <a:endParaRPr lang="en-US" dirty="0"/>
                    </a:p>
                  </a:txBody>
                  <a:tcPr/>
                </a:tc>
                <a:tc gridSpan="3">
                  <a:txBody>
                    <a:bodyPr/>
                    <a:lstStyle/>
                    <a:p>
                      <a:pPr algn="ctr"/>
                      <a:r>
                        <a:rPr lang="en-US" dirty="0" err="1" smtClean="0"/>
                        <a:t>reg</a:t>
                      </a:r>
                      <a:endParaRPr lang="en-US" dirty="0"/>
                    </a:p>
                  </a:txBody>
                  <a:tcPr>
                    <a:solidFill>
                      <a:schemeClr val="tx2">
                        <a:lumMod val="60000"/>
                        <a:lumOff val="40000"/>
                      </a:schemeClr>
                    </a:solidFill>
                  </a:tcPr>
                </a:tc>
                <a:tc hMerge="1">
                  <a:txBody>
                    <a:bodyPr/>
                    <a:lstStyle/>
                    <a:p>
                      <a:endParaRPr lang="en-US" dirty="0"/>
                    </a:p>
                  </a:txBody>
                  <a:tcPr/>
                </a:tc>
                <a:tc hMerge="1">
                  <a:txBody>
                    <a:bodyPr/>
                    <a:lstStyle/>
                    <a:p>
                      <a:endParaRPr lang="en-US" dirty="0"/>
                    </a:p>
                  </a:txBody>
                  <a:tcPr/>
                </a:tc>
                <a:tc gridSpan="3">
                  <a:txBody>
                    <a:bodyPr/>
                    <a:lstStyle/>
                    <a:p>
                      <a:pPr algn="ctr"/>
                      <a:r>
                        <a:rPr lang="en-US" dirty="0" smtClean="0"/>
                        <a:t>r/m</a:t>
                      </a:r>
                      <a:endParaRPr lang="en-US" dirty="0"/>
                    </a:p>
                  </a:txBody>
                  <a:tcPr>
                    <a:solidFill>
                      <a:schemeClr val="bg2">
                        <a:lumMod val="50000"/>
                      </a:scheme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84642166"/>
                  </a:ext>
                </a:extLst>
              </a:tr>
              <a:tr h="370840">
                <a:tc>
                  <a:txBody>
                    <a:bodyPr/>
                    <a:lstStyle/>
                    <a:p>
                      <a:r>
                        <a:rPr lang="en-US" dirty="0" smtClean="0"/>
                        <a:t>3</a:t>
                      </a:r>
                      <a:endParaRPr lang="en-US" dirty="0"/>
                    </a:p>
                  </a:txBody>
                  <a:tcPr/>
                </a:tc>
                <a:tc gridSpan="8">
                  <a:txBody>
                    <a:bodyPr/>
                    <a:lstStyle/>
                    <a:p>
                      <a:pPr algn="ctr"/>
                      <a:r>
                        <a:rPr lang="en-US" dirty="0" smtClean="0"/>
                        <a:t>[optional]</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59328416"/>
                  </a:ext>
                </a:extLst>
              </a:tr>
              <a:tr h="370840">
                <a:tc>
                  <a:txBody>
                    <a:bodyPr/>
                    <a:lstStyle/>
                    <a:p>
                      <a:r>
                        <a:rPr lang="en-US" dirty="0" smtClean="0"/>
                        <a:t>4</a:t>
                      </a:r>
                      <a:endParaRPr lang="en-US" dirty="0"/>
                    </a:p>
                  </a:txBody>
                  <a:tcPr/>
                </a:tc>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[optional]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75450683"/>
                  </a:ext>
                </a:extLst>
              </a:tr>
              <a:tr h="370840">
                <a:tc>
                  <a:txBody>
                    <a:bodyPr/>
                    <a:lstStyle/>
                    <a:p>
                      <a:r>
                        <a:rPr lang="en-US" dirty="0" smtClean="0"/>
                        <a:t>5</a:t>
                      </a:r>
                      <a:endParaRPr lang="en-US" dirty="0"/>
                    </a:p>
                  </a:txBody>
                  <a:tcPr/>
                </a:tc>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[optional]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30219482"/>
                  </a:ext>
                </a:extLst>
              </a:tr>
              <a:tr h="370840">
                <a:tc>
                  <a:txBody>
                    <a:bodyPr/>
                    <a:lstStyle/>
                    <a:p>
                      <a:r>
                        <a:rPr lang="en-US" dirty="0" smtClean="0"/>
                        <a:t>6</a:t>
                      </a:r>
                      <a:endParaRPr lang="en-US" dirty="0"/>
                    </a:p>
                  </a:txBody>
                  <a:tcPr/>
                </a:tc>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[optional]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09857197"/>
                  </a:ext>
                </a:extLst>
              </a:tr>
            </a:tbl>
          </a:graphicData>
        </a:graphic>
      </p:graphicFrame>
      <p:sp>
        <p:nvSpPr>
          <p:cNvPr id="6" name="TextBox 5"/>
          <p:cNvSpPr txBox="1"/>
          <p:nvPr/>
        </p:nvSpPr>
        <p:spPr>
          <a:xfrm>
            <a:off x="10433613" y="4034456"/>
            <a:ext cx="1777139" cy="369332"/>
          </a:xfrm>
          <a:prstGeom prst="rect">
            <a:avLst/>
          </a:prstGeom>
          <a:noFill/>
        </p:spPr>
        <p:txBody>
          <a:bodyPr wrap="square" rtlCol="0">
            <a:spAutoFit/>
          </a:bodyPr>
          <a:lstStyle/>
          <a:p>
            <a:r>
              <a:rPr lang="en-US" dirty="0"/>
              <a:t>Opcode byte</a:t>
            </a:r>
          </a:p>
        </p:txBody>
      </p:sp>
      <p:sp>
        <p:nvSpPr>
          <p:cNvPr id="7" name="TextBox 6"/>
          <p:cNvSpPr txBox="1"/>
          <p:nvPr/>
        </p:nvSpPr>
        <p:spPr>
          <a:xfrm>
            <a:off x="10493709" y="4404833"/>
            <a:ext cx="1656946" cy="646331"/>
          </a:xfrm>
          <a:prstGeom prst="rect">
            <a:avLst/>
          </a:prstGeom>
          <a:noFill/>
        </p:spPr>
        <p:txBody>
          <a:bodyPr wrap="square" rtlCol="0">
            <a:spAutoFit/>
          </a:bodyPr>
          <a:lstStyle/>
          <a:p>
            <a:r>
              <a:rPr lang="en-US" dirty="0"/>
              <a:t>Addressing mode byte</a:t>
            </a:r>
          </a:p>
        </p:txBody>
      </p:sp>
      <p:cxnSp>
        <p:nvCxnSpPr>
          <p:cNvPr id="9" name="Straight Arrow Connector 8"/>
          <p:cNvCxnSpPr>
            <a:stCxn id="6" idx="1"/>
          </p:cNvCxnSpPr>
          <p:nvPr/>
        </p:nvCxnSpPr>
        <p:spPr>
          <a:xfrm flipH="1" flipV="1">
            <a:off x="10168768" y="4217898"/>
            <a:ext cx="264845" cy="12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0168768" y="4584871"/>
            <a:ext cx="264845" cy="12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144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Note that bytes 1 and 2 are divided up into 6 fields:</a:t>
            </a:r>
          </a:p>
          <a:p>
            <a:pPr marL="800100" lvl="1" indent="-342900">
              <a:buFont typeface="+mj-lt"/>
              <a:buAutoNum type="arabicPeriod"/>
            </a:pPr>
            <a:r>
              <a:rPr lang="en-US" dirty="0"/>
              <a:t>opcode</a:t>
            </a:r>
          </a:p>
          <a:p>
            <a:pPr marL="800100" lvl="1" indent="-342900">
              <a:buFont typeface="+mj-lt"/>
              <a:buAutoNum type="arabicPeriod"/>
            </a:pPr>
            <a:r>
              <a:rPr lang="en-US" dirty="0"/>
              <a:t>d direction (or s = sign extension)</a:t>
            </a:r>
          </a:p>
          <a:p>
            <a:pPr marL="800100" lvl="1" indent="-342900">
              <a:buFont typeface="+mj-lt"/>
              <a:buAutoNum type="arabicPeriod"/>
            </a:pPr>
            <a:r>
              <a:rPr lang="en-US" dirty="0"/>
              <a:t>w word/byte</a:t>
            </a:r>
          </a:p>
          <a:p>
            <a:pPr marL="800100" lvl="1" indent="-342900">
              <a:buFont typeface="+mj-lt"/>
              <a:buAutoNum type="arabicPeriod"/>
            </a:pPr>
            <a:r>
              <a:rPr lang="en-US" dirty="0"/>
              <a:t>mod mode</a:t>
            </a:r>
          </a:p>
          <a:p>
            <a:pPr marL="800100" lvl="1" indent="-342900">
              <a:buFont typeface="+mj-lt"/>
              <a:buAutoNum type="arabicPeriod"/>
            </a:pPr>
            <a:r>
              <a:rPr lang="en-US" dirty="0" err="1"/>
              <a:t>reg</a:t>
            </a:r>
            <a:r>
              <a:rPr lang="en-US" dirty="0"/>
              <a:t> register</a:t>
            </a:r>
          </a:p>
          <a:p>
            <a:pPr marL="800100" lvl="1" indent="-342900">
              <a:buFont typeface="+mj-lt"/>
              <a:buAutoNum type="arabicPeriod"/>
            </a:pPr>
            <a:r>
              <a:rPr lang="en-US" dirty="0"/>
              <a:t>r/m register/memory</a:t>
            </a:r>
          </a:p>
        </p:txBody>
      </p:sp>
    </p:spTree>
    <p:extLst>
      <p:ext uri="{BB962C8B-B14F-4D97-AF65-F5344CB8AC3E}">
        <p14:creationId xmlns:p14="http://schemas.microsoft.com/office/powerpoint/2010/main" val="199954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Architecture of Commuter</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589212" y="1905000"/>
            <a:ext cx="8915400" cy="4080740"/>
          </a:xfrm>
          <a:prstGeom prst="rect">
            <a:avLst/>
          </a:prstGeom>
        </p:spPr>
      </p:pic>
      <p:sp>
        <p:nvSpPr>
          <p:cNvPr id="7" name="TextBox 6"/>
          <p:cNvSpPr txBox="1"/>
          <p:nvPr/>
        </p:nvSpPr>
        <p:spPr>
          <a:xfrm>
            <a:off x="2774537" y="5414892"/>
            <a:ext cx="3907955" cy="369332"/>
          </a:xfrm>
          <a:prstGeom prst="rect">
            <a:avLst/>
          </a:prstGeom>
          <a:noFill/>
        </p:spPr>
        <p:txBody>
          <a:bodyPr wrap="square" rtlCol="0">
            <a:spAutoFit/>
          </a:bodyPr>
          <a:lstStyle/>
          <a:p>
            <a:r>
              <a:rPr lang="en-US" dirty="0" smtClean="0">
                <a:hlinkClick r:id="rId4"/>
              </a:rPr>
              <a:t>Ref: </a:t>
            </a:r>
            <a:r>
              <a:rPr lang="en-US" dirty="0" smtClean="0">
                <a:solidFill>
                  <a:srgbClr val="FF0000"/>
                </a:solidFill>
              </a:rPr>
              <a:t>Text book 1</a:t>
            </a:r>
            <a:endParaRPr lang="en-US" dirty="0"/>
          </a:p>
        </p:txBody>
      </p:sp>
    </p:spTree>
    <p:extLst>
      <p:ext uri="{BB962C8B-B14F-4D97-AF65-F5344CB8AC3E}">
        <p14:creationId xmlns:p14="http://schemas.microsoft.com/office/powerpoint/2010/main" val="991454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1400</Words>
  <Application>Microsoft Office PowerPoint</Application>
  <PresentationFormat>Widescreen</PresentationFormat>
  <Paragraphs>225</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Wisp</vt:lpstr>
      <vt:lpstr>Computer Organization and Assembly Fall 2019</vt:lpstr>
      <vt:lpstr>What is Assembly Language</vt:lpstr>
      <vt:lpstr>Why Assembly Language</vt:lpstr>
      <vt:lpstr>Source to Machine Code</vt:lpstr>
      <vt:lpstr>Number System Used in Assembly</vt:lpstr>
      <vt:lpstr>Microprocessors and 8086 family</vt:lpstr>
      <vt:lpstr>Encoding of 8086 Instructions</vt:lpstr>
      <vt:lpstr>[cont.]</vt:lpstr>
      <vt:lpstr>Basic Architecture of Commuter</vt:lpstr>
      <vt:lpstr>Size of Address &amp; Data Bus</vt:lpstr>
      <vt:lpstr>Insight view of Processor</vt:lpstr>
      <vt:lpstr>Instruction Execution Cycle</vt:lpstr>
      <vt:lpstr>Registers</vt:lpstr>
      <vt:lpstr>Cont.</vt:lpstr>
      <vt:lpstr>Cont.</vt:lpstr>
      <vt:lpstr>Cont.</vt:lpstr>
      <vt:lpstr>Flag register</vt:lpstr>
      <vt:lpstr>Cont.</vt:lpstr>
      <vt:lpstr>Cont.</vt:lpstr>
      <vt:lpstr>Instruction Group</vt:lpstr>
      <vt:lpstr>First Assembly Program</vt:lpstr>
      <vt:lpstr>Basic Syntax of Assembly</vt:lpstr>
      <vt:lpstr>Assembly Version</vt:lpstr>
      <vt:lpstr>Reading Listing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2019-08-22T06:50:22Z</dcterms:created>
  <dcterms:modified xsi:type="dcterms:W3CDTF">2019-08-22T08:55:30Z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