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6"/>
  </p:notesMasterIdLst>
  <p:sldIdLst>
    <p:sldId id="256" r:id="rId2"/>
    <p:sldId id="272" r:id="rId3"/>
    <p:sldId id="257" r:id="rId4"/>
    <p:sldId id="258" r:id="rId5"/>
    <p:sldId id="259" r:id="rId6"/>
    <p:sldId id="260" r:id="rId7"/>
    <p:sldId id="261" r:id="rId8"/>
    <p:sldId id="262" r:id="rId9"/>
    <p:sldId id="270" r:id="rId10"/>
    <p:sldId id="271" r:id="rId11"/>
    <p:sldId id="273" r:id="rId12"/>
    <p:sldId id="265" r:id="rId13"/>
    <p:sldId id="266"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8" autoAdjust="0"/>
    <p:restoredTop sz="94719" autoAdjust="0"/>
  </p:normalViewPr>
  <p:slideViewPr>
    <p:cSldViewPr snapToGrid="0">
      <p:cViewPr varScale="1">
        <p:scale>
          <a:sx n="68" d="100"/>
          <a:sy n="68" d="100"/>
        </p:scale>
        <p:origin x="9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5B532-571D-4C0F-9DAB-F3B29A3A5D9D}" type="datetimeFigureOut">
              <a:rPr lang="en-US" smtClean="0"/>
              <a:t>10/5/2019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EB9E50-08EE-4509-B11C-CC3C1520808C}" type="slidenum">
              <a:rPr lang="en-US" smtClean="0"/>
              <a:t>‹#›</a:t>
            </a:fld>
            <a:endParaRPr lang="en-US"/>
          </a:p>
        </p:txBody>
      </p:sp>
    </p:spTree>
    <p:extLst>
      <p:ext uri="{BB962C8B-B14F-4D97-AF65-F5344CB8AC3E}">
        <p14:creationId xmlns:p14="http://schemas.microsoft.com/office/powerpoint/2010/main" val="312872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EB9E50-08EE-4509-B11C-CC3C1520808C}" type="slidenum">
              <a:rPr lang="en-US" smtClean="0"/>
              <a:t>7</a:t>
            </a:fld>
            <a:endParaRPr lang="en-US"/>
          </a:p>
        </p:txBody>
      </p:sp>
    </p:spTree>
    <p:extLst>
      <p:ext uri="{BB962C8B-B14F-4D97-AF65-F5344CB8AC3E}">
        <p14:creationId xmlns:p14="http://schemas.microsoft.com/office/powerpoint/2010/main" val="3696479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EB9E50-08EE-4509-B11C-CC3C1520808C}" type="slidenum">
              <a:rPr lang="en-US" smtClean="0"/>
              <a:t>9</a:t>
            </a:fld>
            <a:endParaRPr lang="en-US"/>
          </a:p>
        </p:txBody>
      </p:sp>
    </p:spTree>
    <p:extLst>
      <p:ext uri="{BB962C8B-B14F-4D97-AF65-F5344CB8AC3E}">
        <p14:creationId xmlns:p14="http://schemas.microsoft.com/office/powerpoint/2010/main" val="93866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EB9E50-08EE-4509-B11C-CC3C1520808C}" type="slidenum">
              <a:rPr lang="en-US" smtClean="0"/>
              <a:t>10</a:t>
            </a:fld>
            <a:endParaRPr lang="en-US"/>
          </a:p>
        </p:txBody>
      </p:sp>
    </p:spTree>
    <p:extLst>
      <p:ext uri="{BB962C8B-B14F-4D97-AF65-F5344CB8AC3E}">
        <p14:creationId xmlns:p14="http://schemas.microsoft.com/office/powerpoint/2010/main" val="1097217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EB9E50-08EE-4509-B11C-CC3C1520808C}" type="slidenum">
              <a:rPr lang="en-US" smtClean="0"/>
              <a:t>11</a:t>
            </a:fld>
            <a:endParaRPr lang="en-US"/>
          </a:p>
        </p:txBody>
      </p:sp>
    </p:spTree>
    <p:extLst>
      <p:ext uri="{BB962C8B-B14F-4D97-AF65-F5344CB8AC3E}">
        <p14:creationId xmlns:p14="http://schemas.microsoft.com/office/powerpoint/2010/main" val="1398523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Computer Organization and Assembly </a:t>
            </a:r>
            <a:r>
              <a:rPr lang="en-US" dirty="0" smtClean="0"/>
              <a:t>Fall </a:t>
            </a:r>
            <a:r>
              <a:rPr lang="en-US" dirty="0"/>
              <a:t>2019</a:t>
            </a:r>
          </a:p>
        </p:txBody>
      </p:sp>
      <p:sp>
        <p:nvSpPr>
          <p:cNvPr id="3" name="Subtitle 2"/>
          <p:cNvSpPr>
            <a:spLocks noGrp="1"/>
          </p:cNvSpPr>
          <p:nvPr>
            <p:ph type="subTitle" idx="1"/>
          </p:nvPr>
        </p:nvSpPr>
        <p:spPr/>
        <p:txBody>
          <a:bodyPr>
            <a:normAutofit/>
          </a:bodyPr>
          <a:lstStyle/>
          <a:p>
            <a:r>
              <a:rPr lang="en-US" sz="2400" b="1" dirty="0" smtClean="0"/>
              <a:t>Lecture </a:t>
            </a:r>
            <a:r>
              <a:rPr lang="en-US" sz="2400" b="1" dirty="0" smtClean="0"/>
              <a:t>10 &amp;11 </a:t>
            </a:r>
          </a:p>
          <a:p>
            <a:r>
              <a:rPr lang="en-US" sz="2400" b="1" dirty="0" smtClean="0"/>
              <a:t>Syeda </a:t>
            </a:r>
            <a:r>
              <a:rPr lang="en-US" sz="2400" b="1" dirty="0" smtClean="0"/>
              <a:t>Farwa Batool</a:t>
            </a:r>
            <a:endParaRPr lang="en-US" sz="2400" b="1" dirty="0"/>
          </a:p>
        </p:txBody>
      </p:sp>
    </p:spTree>
    <p:extLst>
      <p:ext uri="{BB962C8B-B14F-4D97-AF65-F5344CB8AC3E}">
        <p14:creationId xmlns:p14="http://schemas.microsoft.com/office/powerpoint/2010/main" val="1577237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795" y="-55141"/>
            <a:ext cx="8911687" cy="907510"/>
          </a:xfrm>
        </p:spPr>
        <p:txBody>
          <a:bodyPr/>
          <a:lstStyle/>
          <a:p>
            <a:r>
              <a:rPr lang="en-US" dirty="0"/>
              <a:t>Parameter Passing To a subroutine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14157473"/>
              </p:ext>
            </p:extLst>
          </p:nvPr>
        </p:nvGraphicFramePr>
        <p:xfrm>
          <a:off x="1631758" y="602583"/>
          <a:ext cx="11193194" cy="6503826"/>
        </p:xfrm>
        <a:graphic>
          <a:graphicData uri="http://schemas.openxmlformats.org/drawingml/2006/table">
            <a:tbl>
              <a:tblPr firstRow="1" bandRow="1">
                <a:tableStyleId>{5940675A-B579-460E-94D1-54222C63F5DA}</a:tableStyleId>
              </a:tblPr>
              <a:tblGrid>
                <a:gridCol w="11193194">
                  <a:extLst>
                    <a:ext uri="{9D8B030D-6E8A-4147-A177-3AD203B41FA5}">
                      <a16:colId xmlns:a16="http://schemas.microsoft.com/office/drawing/2014/main" val="1275228500"/>
                    </a:ext>
                  </a:extLst>
                </a:gridCol>
              </a:tblGrid>
              <a:tr h="6503826">
                <a:tc>
                  <a:txBody>
                    <a:bodyPr/>
                    <a:lstStyle/>
                    <a:p>
                      <a:pPr>
                        <a:lnSpc>
                          <a:spcPct val="100000"/>
                        </a:lnSpc>
                      </a:pPr>
                      <a:r>
                        <a:rPr lang="en-US" sz="1600" dirty="0" err="1" smtClean="0"/>
                        <a:t>jmp</a:t>
                      </a:r>
                      <a:r>
                        <a:rPr lang="en-US" sz="1600" dirty="0" smtClean="0"/>
                        <a:t> start</a:t>
                      </a:r>
                    </a:p>
                    <a:p>
                      <a:pPr>
                        <a:lnSpc>
                          <a:spcPct val="100000"/>
                        </a:lnSpc>
                      </a:pPr>
                      <a:r>
                        <a:rPr lang="en-US" sz="1600" dirty="0" err="1" smtClean="0"/>
                        <a:t>myFun</a:t>
                      </a:r>
                      <a:r>
                        <a:rPr lang="en-US" sz="1600" dirty="0" smtClean="0"/>
                        <a:t>:</a:t>
                      </a:r>
                    </a:p>
                    <a:p>
                      <a:pPr>
                        <a:lnSpc>
                          <a:spcPct val="100000"/>
                        </a:lnSpc>
                      </a:pPr>
                      <a:r>
                        <a:rPr lang="en-US" sz="1600" dirty="0" smtClean="0"/>
                        <a:t>              </a:t>
                      </a:r>
                      <a:r>
                        <a:rPr lang="en-US" sz="1600" b="1" dirty="0" smtClean="0"/>
                        <a:t>push </a:t>
                      </a:r>
                      <a:r>
                        <a:rPr lang="en-US" sz="1600" b="1" dirty="0" err="1" smtClean="0"/>
                        <a:t>bp</a:t>
                      </a:r>
                      <a:r>
                        <a:rPr lang="en-US" sz="1600" b="1" dirty="0" smtClean="0"/>
                        <a:t> 		</a:t>
                      </a:r>
                    </a:p>
                    <a:p>
                      <a:pPr>
                        <a:lnSpc>
                          <a:spcPct val="100000"/>
                        </a:lnSpc>
                      </a:pPr>
                      <a:r>
                        <a:rPr lang="en-US" sz="1600" b="1" dirty="0" smtClean="0"/>
                        <a:t>              </a:t>
                      </a:r>
                      <a:r>
                        <a:rPr lang="en-US" sz="1600" b="1" dirty="0" err="1" smtClean="0"/>
                        <a:t>mov</a:t>
                      </a:r>
                      <a:r>
                        <a:rPr lang="en-US" sz="1600" b="1" dirty="0" smtClean="0"/>
                        <a:t> </a:t>
                      </a:r>
                      <a:r>
                        <a:rPr lang="en-US" sz="1600" b="1" dirty="0" err="1" smtClean="0"/>
                        <a:t>bp,sp</a:t>
                      </a:r>
                      <a:r>
                        <a:rPr lang="en-US" sz="1600" b="1" dirty="0" smtClean="0"/>
                        <a:t> </a:t>
                      </a:r>
                      <a:r>
                        <a:rPr lang="en-US" sz="1600" dirty="0" smtClean="0"/>
                        <a:t>            </a:t>
                      </a:r>
                    </a:p>
                    <a:p>
                      <a:pPr>
                        <a:lnSpc>
                          <a:spcPct val="150000"/>
                        </a:lnSpc>
                      </a:pPr>
                      <a:r>
                        <a:rPr lang="en-US" sz="1600" dirty="0" smtClean="0"/>
                        <a:t>              push </a:t>
                      </a:r>
                      <a:r>
                        <a:rPr lang="en-US" sz="1600" dirty="0" smtClean="0"/>
                        <a:t>ax</a:t>
                      </a:r>
                    </a:p>
                    <a:p>
                      <a:pPr>
                        <a:lnSpc>
                          <a:spcPct val="100000"/>
                        </a:lnSpc>
                      </a:pPr>
                      <a:r>
                        <a:rPr lang="en-US" sz="1600" dirty="0" smtClean="0"/>
                        <a:t>              </a:t>
                      </a:r>
                      <a:r>
                        <a:rPr lang="en-US" sz="1600" dirty="0" err="1" smtClean="0"/>
                        <a:t>pusb</a:t>
                      </a:r>
                      <a:r>
                        <a:rPr lang="en-US" sz="1600" dirty="0" smtClean="0"/>
                        <a:t> bx </a:t>
                      </a:r>
                      <a:r>
                        <a:rPr lang="en-US" sz="1600" dirty="0" smtClean="0"/>
                        <a:t>            </a:t>
                      </a:r>
                    </a:p>
                    <a:p>
                      <a:pPr>
                        <a:lnSpc>
                          <a:spcPct val="150000"/>
                        </a:lnSpc>
                      </a:pPr>
                      <a:r>
                        <a:rPr lang="en-US" sz="1600" dirty="0" smtClean="0"/>
                        <a:t>              </a:t>
                      </a:r>
                      <a:r>
                        <a:rPr lang="en-US" sz="1600" dirty="0" err="1" smtClean="0"/>
                        <a:t>mov</a:t>
                      </a:r>
                      <a:r>
                        <a:rPr lang="en-US" sz="1600" dirty="0" smtClean="0"/>
                        <a:t> ax,[</a:t>
                      </a:r>
                      <a:r>
                        <a:rPr lang="en-US" sz="1600" dirty="0" err="1" smtClean="0"/>
                        <a:t>bp</a:t>
                      </a:r>
                      <a:r>
                        <a:rPr lang="en-US" sz="1600" dirty="0" smtClean="0"/>
                        <a:t> + 4]    </a:t>
                      </a:r>
                      <a:r>
                        <a:rPr lang="en-US" sz="1600" dirty="0" smtClean="0"/>
                        <a:t>;;ax = </a:t>
                      </a:r>
                      <a:r>
                        <a:rPr lang="en-US" sz="1600" dirty="0" smtClean="0"/>
                        <a:t>20</a:t>
                      </a:r>
                      <a:endParaRPr lang="en-US" sz="16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              </a:t>
                      </a:r>
                      <a:r>
                        <a:rPr lang="en-US" sz="1600" dirty="0" err="1" smtClean="0"/>
                        <a:t>mov</a:t>
                      </a:r>
                      <a:r>
                        <a:rPr lang="en-US" sz="1600" dirty="0" smtClean="0"/>
                        <a:t> bx</a:t>
                      </a:r>
                      <a:r>
                        <a:rPr lang="en-US" sz="1600" dirty="0" smtClean="0"/>
                        <a:t>,</a:t>
                      </a:r>
                      <a:r>
                        <a:rPr lang="en-US" sz="1600" baseline="0" dirty="0" smtClean="0"/>
                        <a:t> [</a:t>
                      </a:r>
                      <a:r>
                        <a:rPr lang="en-US" sz="1600" baseline="0" dirty="0" err="1" smtClean="0"/>
                        <a:t>bp</a:t>
                      </a:r>
                      <a:r>
                        <a:rPr lang="en-US" sz="1600" baseline="0" dirty="0" smtClean="0"/>
                        <a:t> + 6]</a:t>
                      </a:r>
                      <a:r>
                        <a:rPr lang="en-US" sz="1600" dirty="0" smtClean="0"/>
                        <a:t>       </a:t>
                      </a:r>
                      <a:r>
                        <a:rPr lang="en-US" sz="1600" dirty="0" smtClean="0"/>
                        <a:t>;;</a:t>
                      </a:r>
                      <a:r>
                        <a:rPr lang="en-US" sz="1600" baseline="0" dirty="0" smtClean="0"/>
                        <a:t> bx = </a:t>
                      </a:r>
                      <a:r>
                        <a:rPr lang="en-US" sz="1600" baseline="0" dirty="0" smtClean="0"/>
                        <a:t>30</a:t>
                      </a:r>
                      <a:endParaRPr lang="en-US" sz="16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              add </a:t>
                      </a:r>
                      <a:r>
                        <a:rPr lang="en-US" sz="1600" dirty="0" err="1" smtClean="0"/>
                        <a:t>ax,bx</a:t>
                      </a:r>
                      <a:endParaRPr lang="en-US" sz="16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              </a:t>
                      </a:r>
                      <a:r>
                        <a:rPr lang="en-US" sz="1600" dirty="0" err="1" smtClean="0"/>
                        <a:t>mov</a:t>
                      </a:r>
                      <a:r>
                        <a:rPr lang="en-US" sz="1600" dirty="0" smtClean="0"/>
                        <a:t> [</a:t>
                      </a:r>
                      <a:r>
                        <a:rPr lang="en-US" sz="1600" dirty="0" err="1" smtClean="0"/>
                        <a:t>bp</a:t>
                      </a:r>
                      <a:r>
                        <a:rPr lang="en-US" sz="1600" dirty="0" smtClean="0"/>
                        <a:t> + 4], ax</a:t>
                      </a:r>
                      <a:endParaRPr lang="en-US" sz="16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aseline="0" dirty="0" smtClean="0"/>
                        <a:t>              </a:t>
                      </a:r>
                      <a:endParaRPr lang="en-US" sz="1600"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aseline="0" dirty="0" smtClean="0"/>
                        <a:t>              pop </a:t>
                      </a:r>
                      <a:r>
                        <a:rPr lang="en-US" sz="1600" baseline="0" dirty="0" smtClean="0"/>
                        <a:t>bx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aseline="0" dirty="0" smtClean="0"/>
                        <a:t>              pop </a:t>
                      </a:r>
                      <a:r>
                        <a:rPr lang="en-US" sz="1600" baseline="0" dirty="0" smtClean="0"/>
                        <a:t>ax</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aseline="0" dirty="0" smtClean="0"/>
                        <a:t>              pop  </a:t>
                      </a:r>
                      <a:r>
                        <a:rPr lang="en-US" sz="1600" baseline="0" dirty="0" err="1" smtClean="0"/>
                        <a:t>bp</a:t>
                      </a:r>
                      <a:endParaRPr lang="en-US" sz="1600" dirty="0" smtClean="0"/>
                    </a:p>
                    <a:p>
                      <a:pPr>
                        <a:lnSpc>
                          <a:spcPct val="100000"/>
                        </a:lnSpc>
                      </a:pPr>
                      <a:r>
                        <a:rPr lang="en-US" sz="1600" baseline="0" dirty="0" smtClean="0"/>
                        <a:t>               </a:t>
                      </a:r>
                      <a:r>
                        <a:rPr lang="en-US" sz="1600" dirty="0" smtClean="0"/>
                        <a:t>ret   4</a:t>
                      </a:r>
                    </a:p>
                    <a:p>
                      <a:pPr>
                        <a:lnSpc>
                          <a:spcPct val="100000"/>
                        </a:lnSpc>
                      </a:pPr>
                      <a:r>
                        <a:rPr lang="en-US" sz="1600" dirty="0" smtClean="0"/>
                        <a:t> start</a:t>
                      </a:r>
                      <a:r>
                        <a:rPr lang="en-US" sz="1600" dirty="0" smtClean="0"/>
                        <a:t>: </a:t>
                      </a:r>
                    </a:p>
                    <a:p>
                      <a:pPr>
                        <a:lnSpc>
                          <a:spcPct val="100000"/>
                        </a:lnSpc>
                      </a:pPr>
                      <a:r>
                        <a:rPr lang="en-US" dirty="0" smtClean="0"/>
                        <a:t>            </a:t>
                      </a:r>
                      <a:r>
                        <a:rPr lang="en-US" sz="1600" dirty="0" err="1" smtClean="0"/>
                        <a:t>mov</a:t>
                      </a:r>
                      <a:r>
                        <a:rPr lang="en-US" sz="1600" dirty="0" smtClean="0"/>
                        <a:t> </a:t>
                      </a:r>
                      <a:r>
                        <a:rPr lang="en-US" sz="1600" dirty="0" smtClean="0"/>
                        <a:t>ax,10  ;; ax = 10</a:t>
                      </a:r>
                    </a:p>
                    <a:p>
                      <a:pPr>
                        <a:lnSpc>
                          <a:spcPct val="100000"/>
                        </a:lnSpc>
                      </a:pPr>
                      <a:r>
                        <a:rPr lang="en-US" sz="1600" dirty="0" smtClean="0"/>
                        <a:t>             </a:t>
                      </a:r>
                      <a:r>
                        <a:rPr lang="en-US" sz="1600" dirty="0" err="1" smtClean="0"/>
                        <a:t>mov</a:t>
                      </a:r>
                      <a:r>
                        <a:rPr lang="en-US" sz="1600" dirty="0" smtClean="0"/>
                        <a:t> bx, 9   ;; bx = </a:t>
                      </a:r>
                      <a:r>
                        <a:rPr lang="en-US" sz="1600" dirty="0" smtClean="0"/>
                        <a:t>9  </a:t>
                      </a:r>
                    </a:p>
                    <a:p>
                      <a:pPr>
                        <a:lnSpc>
                          <a:spcPct val="100000"/>
                        </a:lnSpc>
                      </a:pPr>
                      <a:r>
                        <a:rPr lang="en-US" sz="1600" baseline="0" dirty="0" smtClean="0"/>
                        <a:t>             </a:t>
                      </a:r>
                      <a:r>
                        <a:rPr lang="en-US" sz="1600" dirty="0" smtClean="0"/>
                        <a:t>push</a:t>
                      </a:r>
                      <a:r>
                        <a:rPr lang="en-US" sz="1600" baseline="0" dirty="0" smtClean="0"/>
                        <a:t> 0</a:t>
                      </a:r>
                    </a:p>
                    <a:p>
                      <a:pPr>
                        <a:lnSpc>
                          <a:spcPct val="100000"/>
                        </a:lnSpc>
                      </a:pPr>
                      <a:r>
                        <a:rPr lang="en-US" sz="1600" baseline="0" dirty="0" smtClean="0"/>
                        <a:t>             push 20         ;; save 1</a:t>
                      </a:r>
                      <a:r>
                        <a:rPr lang="en-US" sz="1600" baseline="30000" dirty="0" smtClean="0"/>
                        <a:t>st</a:t>
                      </a:r>
                      <a:r>
                        <a:rPr lang="en-US" sz="1600" baseline="0" dirty="0" smtClean="0"/>
                        <a:t> parameter</a:t>
                      </a:r>
                    </a:p>
                    <a:p>
                      <a:pPr>
                        <a:lnSpc>
                          <a:spcPct val="100000"/>
                        </a:lnSpc>
                      </a:pPr>
                      <a:r>
                        <a:rPr lang="en-US" sz="1600" baseline="0" dirty="0" smtClean="0"/>
                        <a:t>             push 30         ;; save 2</a:t>
                      </a:r>
                      <a:r>
                        <a:rPr lang="en-US" sz="1600" baseline="30000" dirty="0" smtClean="0"/>
                        <a:t>nd</a:t>
                      </a:r>
                      <a:r>
                        <a:rPr lang="en-US" sz="1600" baseline="0" dirty="0" smtClean="0"/>
                        <a:t> parameter</a:t>
                      </a:r>
                      <a:endParaRPr lang="en-US" sz="1600" dirty="0" smtClean="0"/>
                    </a:p>
                    <a:p>
                      <a:pPr>
                        <a:lnSpc>
                          <a:spcPct val="100000"/>
                        </a:lnSpc>
                      </a:pPr>
                      <a:r>
                        <a:rPr lang="en-US" sz="1600" dirty="0" smtClean="0"/>
                        <a:t>             call</a:t>
                      </a:r>
                      <a:r>
                        <a:rPr lang="en-US" sz="1600" baseline="0" dirty="0" smtClean="0"/>
                        <a:t> </a:t>
                      </a:r>
                      <a:r>
                        <a:rPr lang="en-US" sz="1600" baseline="0" dirty="0" err="1" smtClean="0"/>
                        <a:t>myFun</a:t>
                      </a:r>
                      <a:endParaRPr lang="en-US" sz="1600" baseline="0" dirty="0" smtClean="0"/>
                    </a:p>
                    <a:p>
                      <a:pPr>
                        <a:lnSpc>
                          <a:spcPct val="100000"/>
                        </a:lnSpc>
                      </a:pPr>
                      <a:r>
                        <a:rPr lang="en-US" baseline="0" dirty="0" smtClean="0"/>
                        <a:t>             </a:t>
                      </a:r>
                      <a:r>
                        <a:rPr lang="en-US" sz="1600" baseline="0" dirty="0" smtClean="0"/>
                        <a:t>pop  dx      ;;;   pop function return value in dx [can be any </a:t>
                      </a:r>
                      <a:r>
                        <a:rPr lang="en-US" sz="1600" baseline="0" dirty="0" err="1" smtClean="0"/>
                        <a:t>reg</a:t>
                      </a:r>
                      <a:r>
                        <a:rPr lang="en-US" sz="1600" baseline="0" dirty="0" smtClean="0"/>
                        <a:t> or memory]</a:t>
                      </a:r>
                      <a:endParaRPr lang="en-US" sz="1600" baseline="0" dirty="0" smtClean="0"/>
                    </a:p>
                  </a:txBody>
                  <a:tcPr/>
                </a:tc>
                <a:extLst>
                  <a:ext uri="{0D108BD9-81ED-4DB2-BD59-A6C34878D82A}">
                    <a16:rowId xmlns:a16="http://schemas.microsoft.com/office/drawing/2014/main" val="299124057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85074774"/>
              </p:ext>
            </p:extLst>
          </p:nvPr>
        </p:nvGraphicFramePr>
        <p:xfrm>
          <a:off x="7412927" y="2008347"/>
          <a:ext cx="1568450" cy="4350853"/>
        </p:xfrm>
        <a:graphic>
          <a:graphicData uri="http://schemas.openxmlformats.org/drawingml/2006/table">
            <a:tbl>
              <a:tblPr firstRow="1" bandRow="1">
                <a:tableStyleId>{5940675A-B579-460E-94D1-54222C63F5DA}</a:tableStyleId>
              </a:tblPr>
              <a:tblGrid>
                <a:gridCol w="1568450">
                  <a:extLst>
                    <a:ext uri="{9D8B030D-6E8A-4147-A177-3AD203B41FA5}">
                      <a16:colId xmlns:a16="http://schemas.microsoft.com/office/drawing/2014/main" val="2139522313"/>
                    </a:ext>
                  </a:extLst>
                </a:gridCol>
              </a:tblGrid>
              <a:tr h="569299">
                <a:tc>
                  <a:txBody>
                    <a:bodyPr/>
                    <a:lstStyle/>
                    <a:p>
                      <a:endParaRPr lang="en-US" dirty="0"/>
                    </a:p>
                  </a:txBody>
                  <a:tcPr/>
                </a:tc>
                <a:extLst>
                  <a:ext uri="{0D108BD9-81ED-4DB2-BD59-A6C34878D82A}">
                    <a16:rowId xmlns:a16="http://schemas.microsoft.com/office/drawing/2014/main" val="4154502123"/>
                  </a:ext>
                </a:extLst>
              </a:tr>
              <a:tr h="569299">
                <a:tc>
                  <a:txBody>
                    <a:bodyPr/>
                    <a:lstStyle/>
                    <a:p>
                      <a:endParaRPr lang="en-US"/>
                    </a:p>
                  </a:txBody>
                  <a:tcPr/>
                </a:tc>
                <a:extLst>
                  <a:ext uri="{0D108BD9-81ED-4DB2-BD59-A6C34878D82A}">
                    <a16:rowId xmlns:a16="http://schemas.microsoft.com/office/drawing/2014/main" val="196350157"/>
                  </a:ext>
                </a:extLst>
              </a:tr>
              <a:tr h="569299">
                <a:tc>
                  <a:txBody>
                    <a:bodyPr/>
                    <a:lstStyle/>
                    <a:p>
                      <a:pPr algn="ctr"/>
                      <a:endParaRPr lang="en-US" dirty="0"/>
                    </a:p>
                  </a:txBody>
                  <a:tcPr/>
                </a:tc>
                <a:extLst>
                  <a:ext uri="{0D108BD9-81ED-4DB2-BD59-A6C34878D82A}">
                    <a16:rowId xmlns:a16="http://schemas.microsoft.com/office/drawing/2014/main" val="695794769"/>
                  </a:ext>
                </a:extLst>
              </a:tr>
              <a:tr h="569299">
                <a:tc>
                  <a:txBody>
                    <a:bodyPr/>
                    <a:lstStyle/>
                    <a:p>
                      <a:pPr algn="ctr"/>
                      <a:r>
                        <a:rPr lang="en-US" dirty="0" smtClean="0"/>
                        <a:t> </a:t>
                      </a:r>
                      <a:endParaRPr lang="en-US" dirty="0"/>
                    </a:p>
                  </a:txBody>
                  <a:tcPr/>
                </a:tc>
                <a:extLst>
                  <a:ext uri="{0D108BD9-81ED-4DB2-BD59-A6C34878D82A}">
                    <a16:rowId xmlns:a16="http://schemas.microsoft.com/office/drawing/2014/main" val="3992915094"/>
                  </a:ext>
                </a:extLst>
              </a:tr>
              <a:tr h="569299">
                <a:tc>
                  <a:txBody>
                    <a:bodyPr/>
                    <a:lstStyle/>
                    <a:p>
                      <a:pPr algn="ctr"/>
                      <a:endParaRPr lang="en-US" dirty="0"/>
                    </a:p>
                  </a:txBody>
                  <a:tcPr/>
                </a:tc>
                <a:extLst>
                  <a:ext uri="{0D108BD9-81ED-4DB2-BD59-A6C34878D82A}">
                    <a16:rowId xmlns:a16="http://schemas.microsoft.com/office/drawing/2014/main" val="1724655714"/>
                  </a:ext>
                </a:extLst>
              </a:tr>
              <a:tr h="569299">
                <a:tc>
                  <a:txBody>
                    <a:bodyPr/>
                    <a:lstStyle/>
                    <a:p>
                      <a:pPr algn="ctr"/>
                      <a:endParaRPr lang="en-US" dirty="0"/>
                    </a:p>
                  </a:txBody>
                  <a:tcPr/>
                </a:tc>
                <a:extLst>
                  <a:ext uri="{0D108BD9-81ED-4DB2-BD59-A6C34878D82A}">
                    <a16:rowId xmlns:a16="http://schemas.microsoft.com/office/drawing/2014/main" val="3587010866"/>
                  </a:ext>
                </a:extLst>
              </a:tr>
              <a:tr h="314412">
                <a:tc>
                  <a:txBody>
                    <a:bodyPr/>
                    <a:lstStyle/>
                    <a:p>
                      <a:pPr algn="ctr"/>
                      <a:endParaRPr lang="en-US" dirty="0"/>
                    </a:p>
                  </a:txBody>
                  <a:tcPr/>
                </a:tc>
                <a:extLst>
                  <a:ext uri="{0D108BD9-81ED-4DB2-BD59-A6C34878D82A}">
                    <a16:rowId xmlns:a16="http://schemas.microsoft.com/office/drawing/2014/main" val="1387387090"/>
                  </a:ext>
                </a:extLst>
              </a:tr>
              <a:tr h="569299">
                <a:tc>
                  <a:txBody>
                    <a:bodyPr/>
                    <a:lstStyle/>
                    <a:p>
                      <a:pPr algn="ctr"/>
                      <a:endParaRPr lang="en-US" dirty="0"/>
                    </a:p>
                  </a:txBody>
                  <a:tcPr/>
                </a:tc>
                <a:extLst>
                  <a:ext uri="{0D108BD9-81ED-4DB2-BD59-A6C34878D82A}">
                    <a16:rowId xmlns:a16="http://schemas.microsoft.com/office/drawing/2014/main" val="839464044"/>
                  </a:ext>
                </a:extLst>
              </a:tr>
            </a:tbl>
          </a:graphicData>
        </a:graphic>
      </p:graphicFrame>
      <p:sp>
        <p:nvSpPr>
          <p:cNvPr id="7" name="TextBox 6"/>
          <p:cNvSpPr txBox="1"/>
          <p:nvPr/>
        </p:nvSpPr>
        <p:spPr>
          <a:xfrm>
            <a:off x="7719695" y="1518863"/>
            <a:ext cx="982980" cy="369332"/>
          </a:xfrm>
          <a:prstGeom prst="rect">
            <a:avLst/>
          </a:prstGeom>
          <a:noFill/>
        </p:spPr>
        <p:txBody>
          <a:bodyPr wrap="square" rtlCol="0">
            <a:spAutoFit/>
          </a:bodyPr>
          <a:lstStyle/>
          <a:p>
            <a:r>
              <a:rPr lang="en-US" dirty="0" smtClean="0"/>
              <a:t>Stack</a:t>
            </a:r>
            <a:endParaRPr lang="en-US" dirty="0"/>
          </a:p>
        </p:txBody>
      </p:sp>
      <p:sp>
        <p:nvSpPr>
          <p:cNvPr id="8" name="Right Arrow 7"/>
          <p:cNvSpPr/>
          <p:nvPr/>
        </p:nvSpPr>
        <p:spPr>
          <a:xfrm>
            <a:off x="458272" y="5109243"/>
            <a:ext cx="1061401" cy="13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9" name="Right Arrow 8"/>
          <p:cNvSpPr/>
          <p:nvPr/>
        </p:nvSpPr>
        <p:spPr>
          <a:xfrm>
            <a:off x="469014" y="5330386"/>
            <a:ext cx="1061401" cy="16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10" name="Right Arrow 9"/>
          <p:cNvSpPr/>
          <p:nvPr/>
        </p:nvSpPr>
        <p:spPr>
          <a:xfrm>
            <a:off x="501394" y="5616485"/>
            <a:ext cx="1029021" cy="91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11" name="Right Arrow 10"/>
          <p:cNvSpPr/>
          <p:nvPr/>
        </p:nvSpPr>
        <p:spPr>
          <a:xfrm>
            <a:off x="6235166" y="3937949"/>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12" name="Right Arrow 11"/>
          <p:cNvSpPr/>
          <p:nvPr/>
        </p:nvSpPr>
        <p:spPr>
          <a:xfrm>
            <a:off x="6216942" y="4459467"/>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14" name="Right Arrow 13"/>
          <p:cNvSpPr/>
          <p:nvPr/>
        </p:nvSpPr>
        <p:spPr>
          <a:xfrm>
            <a:off x="6264545" y="3295329"/>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15" name="Right Arrow 14"/>
          <p:cNvSpPr/>
          <p:nvPr/>
        </p:nvSpPr>
        <p:spPr>
          <a:xfrm>
            <a:off x="6251407" y="2673304"/>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21" name="Right Arrow 20"/>
          <p:cNvSpPr/>
          <p:nvPr/>
        </p:nvSpPr>
        <p:spPr>
          <a:xfrm>
            <a:off x="437965" y="3837680"/>
            <a:ext cx="1180030" cy="175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2" name="Right Arrow 21"/>
          <p:cNvSpPr/>
          <p:nvPr/>
        </p:nvSpPr>
        <p:spPr>
          <a:xfrm>
            <a:off x="496875" y="3338272"/>
            <a:ext cx="1047952" cy="166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3" name="Right Arrow 22"/>
          <p:cNvSpPr/>
          <p:nvPr/>
        </p:nvSpPr>
        <p:spPr>
          <a:xfrm>
            <a:off x="505034" y="4321366"/>
            <a:ext cx="1053242" cy="147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4" name="Right Arrow 23"/>
          <p:cNvSpPr/>
          <p:nvPr/>
        </p:nvSpPr>
        <p:spPr>
          <a:xfrm>
            <a:off x="445733" y="2363333"/>
            <a:ext cx="1062410" cy="151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5" name="Right Arrow 24"/>
          <p:cNvSpPr/>
          <p:nvPr/>
        </p:nvSpPr>
        <p:spPr>
          <a:xfrm>
            <a:off x="463212" y="2625339"/>
            <a:ext cx="1062410" cy="151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6" name="Right Arrow 25"/>
          <p:cNvSpPr/>
          <p:nvPr/>
        </p:nvSpPr>
        <p:spPr>
          <a:xfrm>
            <a:off x="540622" y="2079403"/>
            <a:ext cx="1003548" cy="160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7" name="Right Arrow 26"/>
          <p:cNvSpPr/>
          <p:nvPr/>
        </p:nvSpPr>
        <p:spPr>
          <a:xfrm>
            <a:off x="546380" y="1815150"/>
            <a:ext cx="1003548" cy="160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8" name="TextBox 27"/>
          <p:cNvSpPr txBox="1"/>
          <p:nvPr/>
        </p:nvSpPr>
        <p:spPr>
          <a:xfrm>
            <a:off x="6724357" y="4260293"/>
            <a:ext cx="2586142" cy="649697"/>
          </a:xfrm>
          <a:prstGeom prst="rect">
            <a:avLst/>
          </a:prstGeom>
          <a:noFill/>
        </p:spPr>
        <p:txBody>
          <a:bodyPr wrap="square" rtlCol="0">
            <a:spAutoFit/>
          </a:bodyPr>
          <a:lstStyle/>
          <a:p>
            <a:r>
              <a:rPr lang="en-US" dirty="0"/>
              <a:t>Returning address (IP) </a:t>
            </a:r>
          </a:p>
          <a:p>
            <a:endParaRPr lang="en-US" dirty="0"/>
          </a:p>
        </p:txBody>
      </p:sp>
      <p:sp>
        <p:nvSpPr>
          <p:cNvPr id="29" name="TextBox 28"/>
          <p:cNvSpPr txBox="1"/>
          <p:nvPr/>
        </p:nvSpPr>
        <p:spPr>
          <a:xfrm>
            <a:off x="7975761" y="3260347"/>
            <a:ext cx="571500" cy="646331"/>
          </a:xfrm>
          <a:prstGeom prst="rect">
            <a:avLst/>
          </a:prstGeom>
          <a:noFill/>
        </p:spPr>
        <p:txBody>
          <a:bodyPr wrap="square" rtlCol="0">
            <a:spAutoFit/>
          </a:bodyPr>
          <a:lstStyle/>
          <a:p>
            <a:r>
              <a:rPr lang="en-US" dirty="0"/>
              <a:t>10</a:t>
            </a:r>
          </a:p>
          <a:p>
            <a:endParaRPr lang="en-US" dirty="0"/>
          </a:p>
        </p:txBody>
      </p:sp>
      <p:sp>
        <p:nvSpPr>
          <p:cNvPr id="30" name="TextBox 29"/>
          <p:cNvSpPr txBox="1"/>
          <p:nvPr/>
        </p:nvSpPr>
        <p:spPr>
          <a:xfrm>
            <a:off x="8037954" y="2647055"/>
            <a:ext cx="312906" cy="646331"/>
          </a:xfrm>
          <a:prstGeom prst="rect">
            <a:avLst/>
          </a:prstGeom>
          <a:noFill/>
        </p:spPr>
        <p:txBody>
          <a:bodyPr wrap="none" rtlCol="0">
            <a:spAutoFit/>
          </a:bodyPr>
          <a:lstStyle/>
          <a:p>
            <a:r>
              <a:rPr lang="en-US" dirty="0" smtClean="0"/>
              <a:t>9</a:t>
            </a:r>
            <a:endParaRPr lang="en-US" dirty="0"/>
          </a:p>
          <a:p>
            <a:endParaRPr lang="en-US" dirty="0"/>
          </a:p>
        </p:txBody>
      </p:sp>
      <p:sp>
        <p:nvSpPr>
          <p:cNvPr id="32" name="TextBox 31"/>
          <p:cNvSpPr txBox="1"/>
          <p:nvPr/>
        </p:nvSpPr>
        <p:spPr>
          <a:xfrm>
            <a:off x="9104992" y="2600888"/>
            <a:ext cx="2444472" cy="369332"/>
          </a:xfrm>
          <a:prstGeom prst="rect">
            <a:avLst/>
          </a:prstGeom>
          <a:noFill/>
        </p:spPr>
        <p:txBody>
          <a:bodyPr wrap="square" rtlCol="0">
            <a:spAutoFit/>
          </a:bodyPr>
          <a:lstStyle/>
          <a:p>
            <a:r>
              <a:rPr lang="en-US" dirty="0" smtClean="0"/>
              <a:t>Deleted from stack</a:t>
            </a:r>
            <a:endParaRPr lang="en-US" dirty="0"/>
          </a:p>
        </p:txBody>
      </p:sp>
      <p:sp>
        <p:nvSpPr>
          <p:cNvPr id="33" name="TextBox 32"/>
          <p:cNvSpPr txBox="1"/>
          <p:nvPr/>
        </p:nvSpPr>
        <p:spPr>
          <a:xfrm>
            <a:off x="9125127" y="3189600"/>
            <a:ext cx="2444472" cy="369332"/>
          </a:xfrm>
          <a:prstGeom prst="rect">
            <a:avLst/>
          </a:prstGeom>
          <a:noFill/>
        </p:spPr>
        <p:txBody>
          <a:bodyPr wrap="square" rtlCol="0">
            <a:spAutoFit/>
          </a:bodyPr>
          <a:lstStyle/>
          <a:p>
            <a:r>
              <a:rPr lang="en-US" dirty="0" smtClean="0"/>
              <a:t>Deleted from stack</a:t>
            </a:r>
            <a:endParaRPr lang="en-US" dirty="0"/>
          </a:p>
        </p:txBody>
      </p:sp>
      <p:sp>
        <p:nvSpPr>
          <p:cNvPr id="34" name="TextBox 33"/>
          <p:cNvSpPr txBox="1"/>
          <p:nvPr/>
        </p:nvSpPr>
        <p:spPr>
          <a:xfrm>
            <a:off x="9232036" y="4393350"/>
            <a:ext cx="2444472" cy="369332"/>
          </a:xfrm>
          <a:prstGeom prst="rect">
            <a:avLst/>
          </a:prstGeom>
          <a:noFill/>
        </p:spPr>
        <p:txBody>
          <a:bodyPr wrap="square" rtlCol="0">
            <a:spAutoFit/>
          </a:bodyPr>
          <a:lstStyle/>
          <a:p>
            <a:r>
              <a:rPr lang="en-US" dirty="0" smtClean="0"/>
              <a:t>Deleted </a:t>
            </a:r>
            <a:r>
              <a:rPr lang="en-US" dirty="0" smtClean="0"/>
              <a:t>from stack</a:t>
            </a:r>
            <a:endParaRPr lang="en-US" dirty="0"/>
          </a:p>
        </p:txBody>
      </p:sp>
      <p:cxnSp>
        <p:nvCxnSpPr>
          <p:cNvPr id="13" name="Straight Connector 12"/>
          <p:cNvCxnSpPr/>
          <p:nvPr/>
        </p:nvCxnSpPr>
        <p:spPr>
          <a:xfrm flipV="1">
            <a:off x="7747925" y="2673304"/>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7785180" y="3269278"/>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719695" y="4358699"/>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279266" y="2673304"/>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232104" y="3263107"/>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150019" y="4426887"/>
            <a:ext cx="892964" cy="334912"/>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827054" y="5895386"/>
            <a:ext cx="701199" cy="369332"/>
          </a:xfrm>
          <a:prstGeom prst="rect">
            <a:avLst/>
          </a:prstGeom>
          <a:noFill/>
        </p:spPr>
        <p:txBody>
          <a:bodyPr wrap="square" rtlCol="0">
            <a:spAutoFit/>
          </a:bodyPr>
          <a:lstStyle/>
          <a:p>
            <a:r>
              <a:rPr lang="en-US" dirty="0" smtClean="0"/>
              <a:t>0</a:t>
            </a:r>
            <a:endParaRPr lang="en-US" dirty="0"/>
          </a:p>
        </p:txBody>
      </p:sp>
      <p:sp>
        <p:nvSpPr>
          <p:cNvPr id="40" name="TextBox 39"/>
          <p:cNvSpPr txBox="1"/>
          <p:nvPr/>
        </p:nvSpPr>
        <p:spPr>
          <a:xfrm>
            <a:off x="9152811" y="5707653"/>
            <a:ext cx="2825471" cy="584775"/>
          </a:xfrm>
          <a:prstGeom prst="rect">
            <a:avLst/>
          </a:prstGeom>
          <a:noFill/>
        </p:spPr>
        <p:txBody>
          <a:bodyPr wrap="square" rtlCol="0">
            <a:spAutoFit/>
          </a:bodyPr>
          <a:lstStyle/>
          <a:p>
            <a:r>
              <a:rPr lang="en-US" sz="1600" dirty="0" smtClean="0"/>
              <a:t>Place is created to save returning value of function</a:t>
            </a:r>
            <a:endParaRPr lang="en-US" sz="1600" dirty="0"/>
          </a:p>
        </p:txBody>
      </p:sp>
      <p:sp>
        <p:nvSpPr>
          <p:cNvPr id="42" name="Right Arrow 41"/>
          <p:cNvSpPr/>
          <p:nvPr/>
        </p:nvSpPr>
        <p:spPr>
          <a:xfrm>
            <a:off x="482161" y="6430888"/>
            <a:ext cx="1018810" cy="127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smtClean="0"/>
              <a:t>IP</a:t>
            </a:r>
            <a:endParaRPr lang="en-US" dirty="0"/>
          </a:p>
        </p:txBody>
      </p:sp>
      <p:sp>
        <p:nvSpPr>
          <p:cNvPr id="43" name="Right Arrow 42"/>
          <p:cNvSpPr/>
          <p:nvPr/>
        </p:nvSpPr>
        <p:spPr>
          <a:xfrm>
            <a:off x="6220687" y="5871105"/>
            <a:ext cx="957645" cy="300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44" name="Right Arrow 43"/>
          <p:cNvSpPr/>
          <p:nvPr/>
        </p:nvSpPr>
        <p:spPr>
          <a:xfrm>
            <a:off x="478724" y="1431021"/>
            <a:ext cx="1064587" cy="18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45" name="Right Arrow 44"/>
          <p:cNvSpPr/>
          <p:nvPr/>
        </p:nvSpPr>
        <p:spPr>
          <a:xfrm>
            <a:off x="471025" y="1126288"/>
            <a:ext cx="1064587" cy="18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48" name="Left Arrow 47"/>
          <p:cNvSpPr/>
          <p:nvPr/>
        </p:nvSpPr>
        <p:spPr>
          <a:xfrm>
            <a:off x="9412984" y="3759798"/>
            <a:ext cx="1403413" cy="290083"/>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BP</a:t>
            </a:r>
            <a:endParaRPr lang="en-US" dirty="0"/>
          </a:p>
        </p:txBody>
      </p:sp>
      <p:sp>
        <p:nvSpPr>
          <p:cNvPr id="49" name="TextBox 48"/>
          <p:cNvSpPr txBox="1"/>
          <p:nvPr/>
        </p:nvSpPr>
        <p:spPr>
          <a:xfrm>
            <a:off x="7514959" y="3799715"/>
            <a:ext cx="1521293" cy="646331"/>
          </a:xfrm>
          <a:prstGeom prst="rect">
            <a:avLst/>
          </a:prstGeom>
          <a:noFill/>
        </p:spPr>
        <p:txBody>
          <a:bodyPr wrap="square" rtlCol="0">
            <a:spAutoFit/>
          </a:bodyPr>
          <a:lstStyle/>
          <a:p>
            <a:r>
              <a:rPr lang="en-US" dirty="0"/>
              <a:t>Value of BP </a:t>
            </a:r>
          </a:p>
          <a:p>
            <a:endParaRPr lang="en-US" dirty="0"/>
          </a:p>
        </p:txBody>
      </p:sp>
      <p:sp>
        <p:nvSpPr>
          <p:cNvPr id="50" name="Right Arrow 49"/>
          <p:cNvSpPr/>
          <p:nvPr/>
        </p:nvSpPr>
        <p:spPr>
          <a:xfrm>
            <a:off x="6024719" y="6283839"/>
            <a:ext cx="1244458" cy="2001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51" name="Right Arrow 50"/>
          <p:cNvSpPr/>
          <p:nvPr/>
        </p:nvSpPr>
        <p:spPr>
          <a:xfrm>
            <a:off x="480383" y="4064732"/>
            <a:ext cx="1123068" cy="169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cxnSp>
        <p:nvCxnSpPr>
          <p:cNvPr id="52" name="Straight Connector 51"/>
          <p:cNvCxnSpPr/>
          <p:nvPr/>
        </p:nvCxnSpPr>
        <p:spPr>
          <a:xfrm flipV="1">
            <a:off x="6218907" y="3917354"/>
            <a:ext cx="892964" cy="334912"/>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258664" y="3929755"/>
            <a:ext cx="2444472" cy="369332"/>
          </a:xfrm>
          <a:prstGeom prst="rect">
            <a:avLst/>
          </a:prstGeom>
          <a:noFill/>
        </p:spPr>
        <p:txBody>
          <a:bodyPr wrap="square" rtlCol="0">
            <a:spAutoFit/>
          </a:bodyPr>
          <a:lstStyle/>
          <a:p>
            <a:r>
              <a:rPr lang="en-US" dirty="0" smtClean="0"/>
              <a:t>Deleted </a:t>
            </a:r>
            <a:r>
              <a:rPr lang="en-US" dirty="0" smtClean="0"/>
              <a:t>from stack</a:t>
            </a:r>
            <a:endParaRPr lang="en-US" dirty="0"/>
          </a:p>
        </p:txBody>
      </p:sp>
      <p:cxnSp>
        <p:nvCxnSpPr>
          <p:cNvPr id="54" name="Straight Connector 53"/>
          <p:cNvCxnSpPr/>
          <p:nvPr/>
        </p:nvCxnSpPr>
        <p:spPr>
          <a:xfrm flipV="1">
            <a:off x="7814907" y="3805522"/>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9446486" y="3749898"/>
            <a:ext cx="892964" cy="334912"/>
          </a:xfrm>
          <a:prstGeom prst="line">
            <a:avLst/>
          </a:prstGeom>
        </p:spPr>
        <p:style>
          <a:lnRef idx="1">
            <a:schemeClr val="accent1"/>
          </a:lnRef>
          <a:fillRef idx="0">
            <a:schemeClr val="accent1"/>
          </a:fillRef>
          <a:effectRef idx="0">
            <a:schemeClr val="accent1"/>
          </a:effectRef>
          <a:fontRef idx="minor">
            <a:schemeClr val="tx1"/>
          </a:fontRef>
        </p:style>
      </p:cxnSp>
      <p:sp>
        <p:nvSpPr>
          <p:cNvPr id="57" name="Right Arrow 56"/>
          <p:cNvSpPr/>
          <p:nvPr/>
        </p:nvSpPr>
        <p:spPr>
          <a:xfrm>
            <a:off x="526161" y="3074703"/>
            <a:ext cx="1047952" cy="166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cxnSp>
        <p:nvCxnSpPr>
          <p:cNvPr id="58" name="Straight Connector 57"/>
          <p:cNvCxnSpPr/>
          <p:nvPr/>
        </p:nvCxnSpPr>
        <p:spPr>
          <a:xfrm flipV="1">
            <a:off x="7726505" y="5962141"/>
            <a:ext cx="514660" cy="23355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83611" y="5881302"/>
            <a:ext cx="495797" cy="369332"/>
          </a:xfrm>
          <a:prstGeom prst="rect">
            <a:avLst/>
          </a:prstGeom>
          <a:noFill/>
        </p:spPr>
        <p:txBody>
          <a:bodyPr wrap="square" rtlCol="0">
            <a:spAutoFit/>
          </a:bodyPr>
          <a:lstStyle/>
          <a:p>
            <a:r>
              <a:rPr lang="en-US" dirty="0" smtClean="0"/>
              <a:t>15</a:t>
            </a:r>
            <a:endParaRPr lang="en-US" dirty="0"/>
          </a:p>
        </p:txBody>
      </p:sp>
      <p:sp>
        <p:nvSpPr>
          <p:cNvPr id="60" name="Right Arrow 59"/>
          <p:cNvSpPr/>
          <p:nvPr/>
        </p:nvSpPr>
        <p:spPr>
          <a:xfrm>
            <a:off x="496875" y="6735143"/>
            <a:ext cx="990293" cy="103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smtClean="0"/>
              <a:t>IP</a:t>
            </a:r>
            <a:endParaRPr lang="en-US" dirty="0"/>
          </a:p>
        </p:txBody>
      </p:sp>
      <p:sp>
        <p:nvSpPr>
          <p:cNvPr id="56" name="Right Arrow 55"/>
          <p:cNvSpPr/>
          <p:nvPr/>
        </p:nvSpPr>
        <p:spPr>
          <a:xfrm>
            <a:off x="489926" y="4555300"/>
            <a:ext cx="1053242" cy="147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62" name="Right Arrow 61"/>
          <p:cNvSpPr/>
          <p:nvPr/>
        </p:nvSpPr>
        <p:spPr>
          <a:xfrm>
            <a:off x="496875" y="5911102"/>
            <a:ext cx="1029021" cy="91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63" name="Right Arrow 62"/>
          <p:cNvSpPr/>
          <p:nvPr/>
        </p:nvSpPr>
        <p:spPr>
          <a:xfrm>
            <a:off x="458147" y="6162498"/>
            <a:ext cx="1029021" cy="91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3" name="TextBox 2"/>
          <p:cNvSpPr txBox="1"/>
          <p:nvPr/>
        </p:nvSpPr>
        <p:spPr>
          <a:xfrm>
            <a:off x="7922041" y="5447825"/>
            <a:ext cx="827566" cy="369332"/>
          </a:xfrm>
          <a:prstGeom prst="rect">
            <a:avLst/>
          </a:prstGeom>
          <a:noFill/>
        </p:spPr>
        <p:txBody>
          <a:bodyPr wrap="square" rtlCol="0">
            <a:spAutoFit/>
          </a:bodyPr>
          <a:lstStyle/>
          <a:p>
            <a:r>
              <a:rPr lang="en-US" dirty="0" smtClean="0"/>
              <a:t>20</a:t>
            </a:r>
            <a:endParaRPr lang="en-US" dirty="0"/>
          </a:p>
        </p:txBody>
      </p:sp>
      <p:sp>
        <p:nvSpPr>
          <p:cNvPr id="64" name="TextBox 63"/>
          <p:cNvSpPr txBox="1"/>
          <p:nvPr/>
        </p:nvSpPr>
        <p:spPr>
          <a:xfrm>
            <a:off x="7937077" y="4965470"/>
            <a:ext cx="827566" cy="369332"/>
          </a:xfrm>
          <a:prstGeom prst="rect">
            <a:avLst/>
          </a:prstGeom>
          <a:noFill/>
        </p:spPr>
        <p:txBody>
          <a:bodyPr wrap="square" rtlCol="0">
            <a:spAutoFit/>
          </a:bodyPr>
          <a:lstStyle/>
          <a:p>
            <a:r>
              <a:rPr lang="en-US" dirty="0" smtClean="0"/>
              <a:t>30</a:t>
            </a:r>
            <a:endParaRPr lang="en-US" dirty="0"/>
          </a:p>
        </p:txBody>
      </p:sp>
      <p:cxnSp>
        <p:nvCxnSpPr>
          <p:cNvPr id="65" name="Straight Connector 64"/>
          <p:cNvCxnSpPr/>
          <p:nvPr/>
        </p:nvCxnSpPr>
        <p:spPr>
          <a:xfrm flipV="1">
            <a:off x="8337311" y="5923640"/>
            <a:ext cx="514660" cy="233558"/>
          </a:xfrm>
          <a:prstGeom prst="line">
            <a:avLst/>
          </a:prstGeom>
        </p:spPr>
        <p:style>
          <a:lnRef idx="1">
            <a:schemeClr val="accent1"/>
          </a:lnRef>
          <a:fillRef idx="0">
            <a:schemeClr val="accent1"/>
          </a:fillRef>
          <a:effectRef idx="0">
            <a:schemeClr val="accent1"/>
          </a:effectRef>
          <a:fontRef idx="minor">
            <a:schemeClr val="tx1"/>
          </a:fontRef>
        </p:style>
      </p:cxnSp>
      <p:sp>
        <p:nvSpPr>
          <p:cNvPr id="67" name="Right Arrow 66"/>
          <p:cNvSpPr/>
          <p:nvPr/>
        </p:nvSpPr>
        <p:spPr>
          <a:xfrm>
            <a:off x="6193207" y="5358655"/>
            <a:ext cx="957645" cy="300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68" name="Right Arrow 67"/>
          <p:cNvSpPr/>
          <p:nvPr/>
        </p:nvSpPr>
        <p:spPr>
          <a:xfrm>
            <a:off x="6232104" y="4974167"/>
            <a:ext cx="957645" cy="300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cxnSp>
        <p:nvCxnSpPr>
          <p:cNvPr id="69" name="Straight Connector 68"/>
          <p:cNvCxnSpPr/>
          <p:nvPr/>
        </p:nvCxnSpPr>
        <p:spPr>
          <a:xfrm flipV="1">
            <a:off x="7953855" y="5022105"/>
            <a:ext cx="514660" cy="233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7908847" y="5484243"/>
            <a:ext cx="514660" cy="233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6416826" y="5006970"/>
            <a:ext cx="514660" cy="233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6404577" y="5398933"/>
            <a:ext cx="514660" cy="2335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1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5"/>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57"/>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5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9"/>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2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1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2"/>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37"/>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2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35"/>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38"/>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5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52"/>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53"/>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54"/>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55"/>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23"/>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34"/>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36"/>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39"/>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56"/>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69"/>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70"/>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71"/>
                                        </p:tgtEl>
                                        <p:attrNameLst>
                                          <p:attrName>style.visibility</p:attrName>
                                        </p:attrNameLst>
                                      </p:cBhvr>
                                      <p:to>
                                        <p:strVal val="visible"/>
                                      </p:to>
                                    </p:set>
                                  </p:childTnLst>
                                </p:cTn>
                              </p:par>
                              <p:par>
                                <p:cTn id="144" presetID="1" presetClass="entr" presetSubtype="0" fill="hold" nodeType="withEffect">
                                  <p:stCondLst>
                                    <p:cond delay="0"/>
                                  </p:stCondLst>
                                  <p:childTnLst>
                                    <p:set>
                                      <p:cBhvr>
                                        <p:cTn id="145" dur="1" fill="hold">
                                          <p:stCondLst>
                                            <p:cond delay="0"/>
                                          </p:stCondLst>
                                        </p:cTn>
                                        <p:tgtEl>
                                          <p:spTgt spid="7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60"/>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4" grpId="0" animBg="1"/>
      <p:bldP spid="15"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2" grpId="0"/>
      <p:bldP spid="33" grpId="0"/>
      <p:bldP spid="34" grpId="0"/>
      <p:bldP spid="5" grpId="0"/>
      <p:bldP spid="40" grpId="0"/>
      <p:bldP spid="42" grpId="0" animBg="1"/>
      <p:bldP spid="43" grpId="0" animBg="1"/>
      <p:bldP spid="44" grpId="0" animBg="1"/>
      <p:bldP spid="45" grpId="0" animBg="1"/>
      <p:bldP spid="48" grpId="0" animBg="1"/>
      <p:bldP spid="49" grpId="0"/>
      <p:bldP spid="51" grpId="0" animBg="1"/>
      <p:bldP spid="53" grpId="0"/>
      <p:bldP spid="57" grpId="0" animBg="1"/>
      <p:bldP spid="59" grpId="0"/>
      <p:bldP spid="60" grpId="0" animBg="1"/>
      <p:bldP spid="56" grpId="0" animBg="1"/>
      <p:bldP spid="62" grpId="0" animBg="1"/>
      <p:bldP spid="63" grpId="0" animBg="1"/>
      <p:bldP spid="3" grpId="0"/>
      <p:bldP spid="64" grpId="0"/>
      <p:bldP spid="67" grpId="0" animBg="1"/>
      <p:bldP spid="6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795" y="-55141"/>
            <a:ext cx="8911687" cy="907510"/>
          </a:xfrm>
        </p:spPr>
        <p:txBody>
          <a:bodyPr/>
          <a:lstStyle/>
          <a:p>
            <a:r>
              <a:rPr lang="en-US" dirty="0"/>
              <a:t>Local Variables in Subroutine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13358791"/>
              </p:ext>
            </p:extLst>
          </p:nvPr>
        </p:nvGraphicFramePr>
        <p:xfrm>
          <a:off x="1631758" y="602583"/>
          <a:ext cx="11193194" cy="6503826"/>
        </p:xfrm>
        <a:graphic>
          <a:graphicData uri="http://schemas.openxmlformats.org/drawingml/2006/table">
            <a:tbl>
              <a:tblPr firstRow="1" bandRow="1">
                <a:tableStyleId>{5940675A-B579-460E-94D1-54222C63F5DA}</a:tableStyleId>
              </a:tblPr>
              <a:tblGrid>
                <a:gridCol w="11193194">
                  <a:extLst>
                    <a:ext uri="{9D8B030D-6E8A-4147-A177-3AD203B41FA5}">
                      <a16:colId xmlns:a16="http://schemas.microsoft.com/office/drawing/2014/main" val="1275228500"/>
                    </a:ext>
                  </a:extLst>
                </a:gridCol>
              </a:tblGrid>
              <a:tr h="6503826">
                <a:tc>
                  <a:txBody>
                    <a:bodyPr/>
                    <a:lstStyle/>
                    <a:p>
                      <a:pPr>
                        <a:lnSpc>
                          <a:spcPct val="100000"/>
                        </a:lnSpc>
                      </a:pPr>
                      <a:r>
                        <a:rPr lang="en-US" sz="1600" dirty="0" err="1" smtClean="0"/>
                        <a:t>jmp</a:t>
                      </a:r>
                      <a:r>
                        <a:rPr lang="en-US" sz="1600" dirty="0" smtClean="0"/>
                        <a:t> start</a:t>
                      </a:r>
                    </a:p>
                    <a:p>
                      <a:pPr>
                        <a:lnSpc>
                          <a:spcPct val="100000"/>
                        </a:lnSpc>
                      </a:pPr>
                      <a:r>
                        <a:rPr lang="en-US" sz="1600" dirty="0" err="1" smtClean="0"/>
                        <a:t>myFun</a:t>
                      </a:r>
                      <a:r>
                        <a:rPr lang="en-US" sz="1600" dirty="0" smtClean="0"/>
                        <a:t>:</a:t>
                      </a:r>
                    </a:p>
                    <a:p>
                      <a:pPr>
                        <a:lnSpc>
                          <a:spcPct val="100000"/>
                        </a:lnSpc>
                      </a:pPr>
                      <a:r>
                        <a:rPr lang="en-US" sz="1600" dirty="0" smtClean="0"/>
                        <a:t>               </a:t>
                      </a:r>
                      <a:r>
                        <a:rPr lang="en-US" sz="1600" b="1" dirty="0" smtClean="0"/>
                        <a:t>push </a:t>
                      </a:r>
                      <a:r>
                        <a:rPr lang="en-US" sz="1600" b="1" dirty="0" err="1" smtClean="0"/>
                        <a:t>bp</a:t>
                      </a:r>
                      <a:r>
                        <a:rPr lang="en-US" sz="1600" b="1" dirty="0" smtClean="0"/>
                        <a:t> 		</a:t>
                      </a:r>
                    </a:p>
                    <a:p>
                      <a:pPr>
                        <a:lnSpc>
                          <a:spcPct val="100000"/>
                        </a:lnSpc>
                      </a:pPr>
                      <a:r>
                        <a:rPr lang="en-US" sz="1600" b="1" dirty="0" smtClean="0"/>
                        <a:t>              </a:t>
                      </a:r>
                      <a:r>
                        <a:rPr lang="en-US" sz="1600" b="1" dirty="0" err="1" smtClean="0"/>
                        <a:t>mov</a:t>
                      </a:r>
                      <a:r>
                        <a:rPr lang="en-US" sz="1600" b="1" dirty="0" smtClean="0"/>
                        <a:t> </a:t>
                      </a:r>
                      <a:r>
                        <a:rPr lang="en-US" sz="1600" b="1" dirty="0" err="1" smtClean="0"/>
                        <a:t>bp,sp</a:t>
                      </a:r>
                      <a:r>
                        <a:rPr lang="en-US" sz="1600" b="1" dirty="0" smtClean="0"/>
                        <a:t> </a:t>
                      </a:r>
                      <a:r>
                        <a:rPr lang="en-US" sz="1600" dirty="0" smtClean="0"/>
                        <a:t> </a:t>
                      </a:r>
                    </a:p>
                    <a:p>
                      <a:pPr>
                        <a:lnSpc>
                          <a:spcPct val="100000"/>
                        </a:lnSpc>
                      </a:pPr>
                      <a:endParaRPr lang="en-US" sz="1600" dirty="0" smtClean="0"/>
                    </a:p>
                    <a:p>
                      <a:pPr>
                        <a:lnSpc>
                          <a:spcPct val="100000"/>
                        </a:lnSpc>
                      </a:pPr>
                      <a:r>
                        <a:rPr lang="en-US" sz="1600" dirty="0" smtClean="0"/>
                        <a:t>               </a:t>
                      </a:r>
                      <a:r>
                        <a:rPr lang="en-US" sz="1600" b="0" i="0" u="none" strike="noStrike" kern="1200" baseline="0" dirty="0" smtClean="0">
                          <a:solidFill>
                            <a:schemeClr val="tx1"/>
                          </a:solidFill>
                          <a:latin typeface="+mn-lt"/>
                          <a:ea typeface="+mn-ea"/>
                          <a:cs typeface="+mn-cs"/>
                        </a:rPr>
                        <a:t>sub </a:t>
                      </a:r>
                      <a:r>
                        <a:rPr lang="en-US" sz="1600" b="0" i="0" u="none" strike="noStrike" kern="1200" baseline="0" dirty="0" err="1" smtClean="0">
                          <a:solidFill>
                            <a:schemeClr val="tx1"/>
                          </a:solidFill>
                          <a:latin typeface="+mn-lt"/>
                          <a:ea typeface="+mn-ea"/>
                          <a:cs typeface="+mn-cs"/>
                        </a:rPr>
                        <a:t>sp</a:t>
                      </a:r>
                      <a:r>
                        <a:rPr lang="en-US" sz="1600" b="0" i="0" u="none" strike="noStrike" kern="1200" baseline="0" dirty="0" smtClean="0">
                          <a:solidFill>
                            <a:schemeClr val="tx1"/>
                          </a:solidFill>
                          <a:latin typeface="+mn-lt"/>
                          <a:ea typeface="+mn-ea"/>
                          <a:cs typeface="+mn-cs"/>
                        </a:rPr>
                        <a:t>, 2</a:t>
                      </a:r>
                      <a:r>
                        <a:rPr lang="en-US" sz="1600" dirty="0" smtClean="0"/>
                        <a:t>            ;; space</a:t>
                      </a:r>
                      <a:r>
                        <a:rPr lang="en-US" sz="1600" baseline="0" dirty="0" smtClean="0"/>
                        <a:t> for local variable</a:t>
                      </a:r>
                      <a:endParaRPr lang="en-US" sz="1600" dirty="0" smtClean="0"/>
                    </a:p>
                    <a:p>
                      <a:pPr>
                        <a:lnSpc>
                          <a:spcPct val="150000"/>
                        </a:lnSpc>
                      </a:pPr>
                      <a:r>
                        <a:rPr lang="en-US" sz="1600" dirty="0" smtClean="0"/>
                        <a:t>               </a:t>
                      </a:r>
                      <a:r>
                        <a:rPr lang="en-US" sz="1600" b="0" i="0" u="none" strike="noStrike" kern="1200" baseline="0" dirty="0" smtClean="0">
                          <a:solidFill>
                            <a:schemeClr val="tx1"/>
                          </a:solidFill>
                          <a:latin typeface="+mn-lt"/>
                          <a:ea typeface="+mn-ea"/>
                          <a:cs typeface="+mn-cs"/>
                        </a:rPr>
                        <a:t>sub </a:t>
                      </a:r>
                      <a:r>
                        <a:rPr lang="en-US" sz="1600" b="0" i="0" u="none" strike="noStrike" kern="1200" baseline="0" dirty="0" err="1" smtClean="0">
                          <a:solidFill>
                            <a:schemeClr val="tx1"/>
                          </a:solidFill>
                          <a:latin typeface="+mn-lt"/>
                          <a:ea typeface="+mn-ea"/>
                          <a:cs typeface="+mn-cs"/>
                        </a:rPr>
                        <a:t>sp</a:t>
                      </a:r>
                      <a:r>
                        <a:rPr lang="en-US" sz="1600" b="0" i="0" u="none" strike="noStrike" kern="1200" baseline="0" dirty="0" smtClean="0">
                          <a:solidFill>
                            <a:schemeClr val="tx1"/>
                          </a:solidFill>
                          <a:latin typeface="+mn-lt"/>
                          <a:ea typeface="+mn-ea"/>
                          <a:cs typeface="+mn-cs"/>
                        </a:rPr>
                        <a:t>, 2</a:t>
                      </a:r>
                      <a:r>
                        <a:rPr lang="en-US" sz="1600" dirty="0" smtClean="0"/>
                        <a:t>            ;; space</a:t>
                      </a:r>
                      <a:r>
                        <a:rPr lang="en-US" sz="1600" baseline="0" dirty="0" smtClean="0"/>
                        <a:t> for local variable</a:t>
                      </a:r>
                      <a:endParaRPr lang="en-US" sz="1600" dirty="0" smtClean="0"/>
                    </a:p>
                    <a:p>
                      <a:pPr>
                        <a:lnSpc>
                          <a:spcPct val="150000"/>
                        </a:lnSpc>
                      </a:pPr>
                      <a:r>
                        <a:rPr lang="en-US" sz="1600" baseline="0" dirty="0" smtClean="0"/>
                        <a:t>              </a:t>
                      </a:r>
                      <a:r>
                        <a:rPr lang="en-US" sz="1600" dirty="0" err="1" smtClean="0"/>
                        <a:t>mov</a:t>
                      </a:r>
                      <a:r>
                        <a:rPr lang="en-US" sz="1600" dirty="0" smtClean="0"/>
                        <a:t> [</a:t>
                      </a:r>
                      <a:r>
                        <a:rPr lang="en-US" sz="1600" dirty="0" err="1" smtClean="0"/>
                        <a:t>bp</a:t>
                      </a:r>
                      <a:r>
                        <a:rPr lang="en-US" sz="1600" dirty="0" smtClean="0"/>
                        <a:t> - 2] ,</a:t>
                      </a:r>
                      <a:r>
                        <a:rPr lang="en-US" sz="1600" baseline="0" dirty="0" smtClean="0"/>
                        <a:t> 10  ;; use local </a:t>
                      </a:r>
                      <a:r>
                        <a:rPr lang="en-US" sz="1600" baseline="0" dirty="0" err="1" smtClean="0"/>
                        <a:t>var</a:t>
                      </a:r>
                      <a:endParaRPr lang="en-US" sz="1600" baseline="0" dirty="0" smtClean="0"/>
                    </a:p>
                    <a:p>
                      <a:pPr>
                        <a:lnSpc>
                          <a:spcPct val="150000"/>
                        </a:lnSpc>
                      </a:pPr>
                      <a:r>
                        <a:rPr lang="en-US" sz="1600" dirty="0" smtClean="0"/>
                        <a:t>              </a:t>
                      </a:r>
                      <a:r>
                        <a:rPr lang="en-US" sz="1600" dirty="0" err="1" smtClean="0"/>
                        <a:t>mov</a:t>
                      </a:r>
                      <a:r>
                        <a:rPr lang="en-US" sz="1600" dirty="0" smtClean="0"/>
                        <a:t> </a:t>
                      </a:r>
                      <a:r>
                        <a:rPr lang="en-US" sz="1600" dirty="0" smtClean="0"/>
                        <a:t>[</a:t>
                      </a:r>
                      <a:r>
                        <a:rPr lang="en-US" sz="1600" dirty="0" err="1" smtClean="0"/>
                        <a:t>bp</a:t>
                      </a:r>
                      <a:r>
                        <a:rPr lang="en-US" sz="1600" dirty="0" smtClean="0"/>
                        <a:t> - 4],</a:t>
                      </a:r>
                      <a:r>
                        <a:rPr lang="en-US" sz="1600" baseline="0" dirty="0" smtClean="0"/>
                        <a:t> 20</a:t>
                      </a:r>
                      <a:endParaRPr lang="en-US" sz="16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              </a:t>
                      </a:r>
                      <a:r>
                        <a:rPr lang="en-US" sz="1600" b="0" i="0" u="none" strike="noStrike" kern="1200" baseline="0" dirty="0" err="1" smtClean="0">
                          <a:solidFill>
                            <a:schemeClr val="tx1"/>
                          </a:solidFill>
                          <a:latin typeface="+mn-lt"/>
                          <a:ea typeface="+mn-ea"/>
                          <a:cs typeface="+mn-cs"/>
                        </a:rPr>
                        <a:t>mov</a:t>
                      </a:r>
                      <a:r>
                        <a:rPr lang="en-US" sz="1600" b="0" i="0" u="none" strike="noStrike" kern="1200" baseline="0" dirty="0" smtClean="0">
                          <a:solidFill>
                            <a:schemeClr val="tx1"/>
                          </a:solidFill>
                          <a:latin typeface="+mn-lt"/>
                          <a:ea typeface="+mn-ea"/>
                          <a:cs typeface="+mn-cs"/>
                        </a:rPr>
                        <a:t> </a:t>
                      </a:r>
                      <a:r>
                        <a:rPr lang="en-US" sz="1600" b="0" i="0" u="none" strike="noStrike" kern="1200" baseline="0" dirty="0" err="1" smtClean="0">
                          <a:solidFill>
                            <a:schemeClr val="tx1"/>
                          </a:solidFill>
                          <a:latin typeface="+mn-lt"/>
                          <a:ea typeface="+mn-ea"/>
                          <a:cs typeface="+mn-cs"/>
                        </a:rPr>
                        <a:t>sp</a:t>
                      </a:r>
                      <a:r>
                        <a:rPr lang="en-US" sz="1600" b="0" i="0" u="none" strike="noStrike" kern="1200" baseline="0" dirty="0" smtClean="0">
                          <a:solidFill>
                            <a:schemeClr val="tx1"/>
                          </a:solidFill>
                          <a:latin typeface="+mn-lt"/>
                          <a:ea typeface="+mn-ea"/>
                          <a:cs typeface="+mn-cs"/>
                        </a:rPr>
                        <a:t>, </a:t>
                      </a:r>
                      <a:r>
                        <a:rPr lang="en-US" sz="1600" b="0" i="0" u="none" strike="noStrike" kern="1200" baseline="0" dirty="0" err="1" smtClean="0">
                          <a:solidFill>
                            <a:schemeClr val="tx1"/>
                          </a:solidFill>
                          <a:latin typeface="+mn-lt"/>
                          <a:ea typeface="+mn-ea"/>
                          <a:cs typeface="+mn-cs"/>
                        </a:rPr>
                        <a:t>bp</a:t>
                      </a:r>
                      <a:r>
                        <a:rPr lang="en-US" sz="1400" baseline="0" dirty="0" smtClean="0"/>
                        <a:t>    </a:t>
                      </a:r>
                      <a:endParaRPr lang="en-US" sz="1600"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aseline="0" dirty="0" smtClean="0"/>
                        <a:t>               pop  </a:t>
                      </a:r>
                      <a:r>
                        <a:rPr lang="en-US" sz="1600" baseline="0" dirty="0" err="1" smtClean="0"/>
                        <a:t>bp</a:t>
                      </a:r>
                      <a:endParaRPr lang="en-US" sz="1600" dirty="0" smtClean="0"/>
                    </a:p>
                    <a:p>
                      <a:pPr>
                        <a:lnSpc>
                          <a:spcPct val="100000"/>
                        </a:lnSpc>
                      </a:pPr>
                      <a:r>
                        <a:rPr lang="en-US" sz="1600" baseline="0" dirty="0" smtClean="0"/>
                        <a:t>               </a:t>
                      </a:r>
                      <a:r>
                        <a:rPr lang="en-US" sz="1600" dirty="0" smtClean="0"/>
                        <a:t>ret   </a:t>
                      </a:r>
                    </a:p>
                    <a:p>
                      <a:pPr>
                        <a:lnSpc>
                          <a:spcPct val="100000"/>
                        </a:lnSpc>
                      </a:pPr>
                      <a:r>
                        <a:rPr lang="en-US" sz="1600" dirty="0" smtClean="0"/>
                        <a:t> start</a:t>
                      </a:r>
                      <a:r>
                        <a:rPr lang="en-US" sz="1600" dirty="0" smtClean="0"/>
                        <a:t>: </a:t>
                      </a:r>
                    </a:p>
                    <a:p>
                      <a:pPr>
                        <a:lnSpc>
                          <a:spcPct val="100000"/>
                        </a:lnSpc>
                      </a:pPr>
                      <a:r>
                        <a:rPr lang="en-US" dirty="0" smtClean="0"/>
                        <a:t>            </a:t>
                      </a:r>
                      <a:r>
                        <a:rPr lang="en-US" sz="1600" dirty="0" err="1" smtClean="0"/>
                        <a:t>mov</a:t>
                      </a:r>
                      <a:r>
                        <a:rPr lang="en-US" sz="1600" dirty="0" smtClean="0"/>
                        <a:t> </a:t>
                      </a:r>
                      <a:r>
                        <a:rPr lang="en-US" sz="1600" dirty="0" smtClean="0"/>
                        <a:t>ax,10  ;; ax = 10</a:t>
                      </a:r>
                    </a:p>
                    <a:p>
                      <a:pPr>
                        <a:lnSpc>
                          <a:spcPct val="100000"/>
                        </a:lnSpc>
                      </a:pPr>
                      <a:r>
                        <a:rPr lang="en-US" sz="1600" dirty="0" smtClean="0"/>
                        <a:t>             </a:t>
                      </a:r>
                      <a:r>
                        <a:rPr lang="en-US" sz="1600" dirty="0" err="1" smtClean="0"/>
                        <a:t>mov</a:t>
                      </a:r>
                      <a:r>
                        <a:rPr lang="en-US" sz="1600" dirty="0" smtClean="0"/>
                        <a:t> bx, 9   ;; bx = </a:t>
                      </a:r>
                      <a:r>
                        <a:rPr lang="en-US" sz="1600" dirty="0" smtClean="0"/>
                        <a:t>9  </a:t>
                      </a:r>
                    </a:p>
                    <a:p>
                      <a:pPr>
                        <a:lnSpc>
                          <a:spcPct val="100000"/>
                        </a:lnSpc>
                      </a:pPr>
                      <a:r>
                        <a:rPr lang="en-US" sz="1600" dirty="0" smtClean="0"/>
                        <a:t>            </a:t>
                      </a:r>
                    </a:p>
                    <a:p>
                      <a:pPr>
                        <a:lnSpc>
                          <a:spcPct val="100000"/>
                        </a:lnSpc>
                      </a:pPr>
                      <a:r>
                        <a:rPr lang="en-US" sz="1600" dirty="0" smtClean="0"/>
                        <a:t>           call</a:t>
                      </a:r>
                      <a:r>
                        <a:rPr lang="en-US" sz="1600" baseline="0" dirty="0" smtClean="0"/>
                        <a:t> </a:t>
                      </a:r>
                      <a:r>
                        <a:rPr lang="en-US" sz="1600" baseline="0" dirty="0" err="1" smtClean="0"/>
                        <a:t>myFun</a:t>
                      </a:r>
                      <a:endParaRPr lang="en-US" sz="1600" baseline="0" dirty="0" smtClean="0"/>
                    </a:p>
                    <a:p>
                      <a:pPr>
                        <a:lnSpc>
                          <a:spcPct val="100000"/>
                        </a:lnSpc>
                      </a:pPr>
                      <a:r>
                        <a:rPr lang="en-US" baseline="0" dirty="0" smtClean="0"/>
                        <a:t>            </a:t>
                      </a:r>
                    </a:p>
                    <a:p>
                      <a:pPr>
                        <a:lnSpc>
                          <a:spcPct val="100000"/>
                        </a:lnSpc>
                      </a:pPr>
                      <a:r>
                        <a:rPr lang="en-US" sz="1600" baseline="0" dirty="0" smtClean="0"/>
                        <a:t>           ;;exit code</a:t>
                      </a:r>
                      <a:endParaRPr lang="en-US" sz="1600" baseline="0" dirty="0" smtClean="0"/>
                    </a:p>
                  </a:txBody>
                  <a:tcPr/>
                </a:tc>
                <a:extLst>
                  <a:ext uri="{0D108BD9-81ED-4DB2-BD59-A6C34878D82A}">
                    <a16:rowId xmlns:a16="http://schemas.microsoft.com/office/drawing/2014/main" val="299124057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07838093"/>
              </p:ext>
            </p:extLst>
          </p:nvPr>
        </p:nvGraphicFramePr>
        <p:xfrm>
          <a:off x="7412927" y="2008347"/>
          <a:ext cx="1568450" cy="2846495"/>
        </p:xfrm>
        <a:graphic>
          <a:graphicData uri="http://schemas.openxmlformats.org/drawingml/2006/table">
            <a:tbl>
              <a:tblPr firstRow="1" bandRow="1">
                <a:tableStyleId>{5940675A-B579-460E-94D1-54222C63F5DA}</a:tableStyleId>
              </a:tblPr>
              <a:tblGrid>
                <a:gridCol w="1568450">
                  <a:extLst>
                    <a:ext uri="{9D8B030D-6E8A-4147-A177-3AD203B41FA5}">
                      <a16:colId xmlns:a16="http://schemas.microsoft.com/office/drawing/2014/main" val="2139522313"/>
                    </a:ext>
                  </a:extLst>
                </a:gridCol>
              </a:tblGrid>
              <a:tr h="569299">
                <a:tc>
                  <a:txBody>
                    <a:bodyPr/>
                    <a:lstStyle/>
                    <a:p>
                      <a:endParaRPr lang="en-US" dirty="0"/>
                    </a:p>
                  </a:txBody>
                  <a:tcPr/>
                </a:tc>
                <a:extLst>
                  <a:ext uri="{0D108BD9-81ED-4DB2-BD59-A6C34878D82A}">
                    <a16:rowId xmlns:a16="http://schemas.microsoft.com/office/drawing/2014/main" val="4154502123"/>
                  </a:ext>
                </a:extLst>
              </a:tr>
              <a:tr h="569299">
                <a:tc>
                  <a:txBody>
                    <a:bodyPr/>
                    <a:lstStyle/>
                    <a:p>
                      <a:endParaRPr lang="en-US"/>
                    </a:p>
                  </a:txBody>
                  <a:tcPr/>
                </a:tc>
                <a:extLst>
                  <a:ext uri="{0D108BD9-81ED-4DB2-BD59-A6C34878D82A}">
                    <a16:rowId xmlns:a16="http://schemas.microsoft.com/office/drawing/2014/main" val="196350157"/>
                  </a:ext>
                </a:extLst>
              </a:tr>
              <a:tr h="569299">
                <a:tc>
                  <a:txBody>
                    <a:bodyPr/>
                    <a:lstStyle/>
                    <a:p>
                      <a:pPr algn="ctr"/>
                      <a:endParaRPr lang="en-US" dirty="0"/>
                    </a:p>
                  </a:txBody>
                  <a:tcPr/>
                </a:tc>
                <a:extLst>
                  <a:ext uri="{0D108BD9-81ED-4DB2-BD59-A6C34878D82A}">
                    <a16:rowId xmlns:a16="http://schemas.microsoft.com/office/drawing/2014/main" val="695794769"/>
                  </a:ext>
                </a:extLst>
              </a:tr>
              <a:tr h="569299">
                <a:tc>
                  <a:txBody>
                    <a:bodyPr/>
                    <a:lstStyle/>
                    <a:p>
                      <a:pPr algn="ctr"/>
                      <a:r>
                        <a:rPr lang="en-US" dirty="0" smtClean="0"/>
                        <a:t> </a:t>
                      </a:r>
                      <a:endParaRPr lang="en-US" dirty="0"/>
                    </a:p>
                  </a:txBody>
                  <a:tcPr/>
                </a:tc>
                <a:extLst>
                  <a:ext uri="{0D108BD9-81ED-4DB2-BD59-A6C34878D82A}">
                    <a16:rowId xmlns:a16="http://schemas.microsoft.com/office/drawing/2014/main" val="3992915094"/>
                  </a:ext>
                </a:extLst>
              </a:tr>
              <a:tr h="569299">
                <a:tc>
                  <a:txBody>
                    <a:bodyPr/>
                    <a:lstStyle/>
                    <a:p>
                      <a:pPr algn="ctr"/>
                      <a:endParaRPr lang="en-US" dirty="0"/>
                    </a:p>
                  </a:txBody>
                  <a:tcPr/>
                </a:tc>
                <a:extLst>
                  <a:ext uri="{0D108BD9-81ED-4DB2-BD59-A6C34878D82A}">
                    <a16:rowId xmlns:a16="http://schemas.microsoft.com/office/drawing/2014/main" val="1724655714"/>
                  </a:ext>
                </a:extLst>
              </a:tr>
            </a:tbl>
          </a:graphicData>
        </a:graphic>
      </p:graphicFrame>
      <p:sp>
        <p:nvSpPr>
          <p:cNvPr id="7" name="TextBox 6"/>
          <p:cNvSpPr txBox="1"/>
          <p:nvPr/>
        </p:nvSpPr>
        <p:spPr>
          <a:xfrm>
            <a:off x="7719695" y="1518863"/>
            <a:ext cx="982980" cy="369332"/>
          </a:xfrm>
          <a:prstGeom prst="rect">
            <a:avLst/>
          </a:prstGeom>
          <a:noFill/>
        </p:spPr>
        <p:txBody>
          <a:bodyPr wrap="square" rtlCol="0">
            <a:spAutoFit/>
          </a:bodyPr>
          <a:lstStyle/>
          <a:p>
            <a:r>
              <a:rPr lang="en-US" dirty="0" smtClean="0"/>
              <a:t>Stack</a:t>
            </a:r>
            <a:endParaRPr lang="en-US" dirty="0"/>
          </a:p>
        </p:txBody>
      </p:sp>
      <p:sp>
        <p:nvSpPr>
          <p:cNvPr id="8" name="Right Arrow 7"/>
          <p:cNvSpPr/>
          <p:nvPr/>
        </p:nvSpPr>
        <p:spPr>
          <a:xfrm>
            <a:off x="433560" y="4578016"/>
            <a:ext cx="1061401" cy="13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9" name="Right Arrow 8"/>
          <p:cNvSpPr/>
          <p:nvPr/>
        </p:nvSpPr>
        <p:spPr>
          <a:xfrm>
            <a:off x="469861" y="4787631"/>
            <a:ext cx="1061401" cy="16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11" name="Right Arrow 10"/>
          <p:cNvSpPr/>
          <p:nvPr/>
        </p:nvSpPr>
        <p:spPr>
          <a:xfrm>
            <a:off x="6235166" y="3937949"/>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12" name="Right Arrow 11"/>
          <p:cNvSpPr/>
          <p:nvPr/>
        </p:nvSpPr>
        <p:spPr>
          <a:xfrm>
            <a:off x="6216942" y="4459467"/>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14" name="Right Arrow 13"/>
          <p:cNvSpPr/>
          <p:nvPr/>
        </p:nvSpPr>
        <p:spPr>
          <a:xfrm>
            <a:off x="6264545" y="3295329"/>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15" name="Right Arrow 14"/>
          <p:cNvSpPr/>
          <p:nvPr/>
        </p:nvSpPr>
        <p:spPr>
          <a:xfrm>
            <a:off x="6251407" y="2673304"/>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22" name="Right Arrow 21"/>
          <p:cNvSpPr/>
          <p:nvPr/>
        </p:nvSpPr>
        <p:spPr>
          <a:xfrm>
            <a:off x="440285" y="3759798"/>
            <a:ext cx="1047952" cy="166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4" name="Right Arrow 23"/>
          <p:cNvSpPr/>
          <p:nvPr/>
        </p:nvSpPr>
        <p:spPr>
          <a:xfrm>
            <a:off x="461245" y="2643602"/>
            <a:ext cx="1062410" cy="151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5" name="Right Arrow 24"/>
          <p:cNvSpPr/>
          <p:nvPr/>
        </p:nvSpPr>
        <p:spPr>
          <a:xfrm>
            <a:off x="478724" y="2905608"/>
            <a:ext cx="1062410" cy="151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6" name="Right Arrow 25"/>
          <p:cNvSpPr/>
          <p:nvPr/>
        </p:nvSpPr>
        <p:spPr>
          <a:xfrm>
            <a:off x="539614" y="2245635"/>
            <a:ext cx="1003548" cy="160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7" name="Right Arrow 26"/>
          <p:cNvSpPr/>
          <p:nvPr/>
        </p:nvSpPr>
        <p:spPr>
          <a:xfrm>
            <a:off x="545372" y="1981382"/>
            <a:ext cx="1003548" cy="160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8" name="TextBox 27"/>
          <p:cNvSpPr txBox="1"/>
          <p:nvPr/>
        </p:nvSpPr>
        <p:spPr>
          <a:xfrm>
            <a:off x="7494945" y="4261914"/>
            <a:ext cx="1815553" cy="923330"/>
          </a:xfrm>
          <a:prstGeom prst="rect">
            <a:avLst/>
          </a:prstGeom>
          <a:noFill/>
        </p:spPr>
        <p:txBody>
          <a:bodyPr wrap="square" rtlCol="0">
            <a:spAutoFit/>
          </a:bodyPr>
          <a:lstStyle/>
          <a:p>
            <a:r>
              <a:rPr lang="en-US" dirty="0"/>
              <a:t>Returning address (IP) </a:t>
            </a:r>
          </a:p>
          <a:p>
            <a:endParaRPr lang="en-US" dirty="0"/>
          </a:p>
        </p:txBody>
      </p:sp>
      <p:sp>
        <p:nvSpPr>
          <p:cNvPr id="29" name="TextBox 28"/>
          <p:cNvSpPr txBox="1"/>
          <p:nvPr/>
        </p:nvSpPr>
        <p:spPr>
          <a:xfrm>
            <a:off x="7975761" y="3260347"/>
            <a:ext cx="571500" cy="646331"/>
          </a:xfrm>
          <a:prstGeom prst="rect">
            <a:avLst/>
          </a:prstGeom>
          <a:noFill/>
        </p:spPr>
        <p:txBody>
          <a:bodyPr wrap="square" rtlCol="0">
            <a:spAutoFit/>
          </a:bodyPr>
          <a:lstStyle/>
          <a:p>
            <a:r>
              <a:rPr lang="en-US" dirty="0"/>
              <a:t>10</a:t>
            </a:r>
          </a:p>
          <a:p>
            <a:endParaRPr lang="en-US" dirty="0"/>
          </a:p>
        </p:txBody>
      </p:sp>
      <p:sp>
        <p:nvSpPr>
          <p:cNvPr id="30" name="TextBox 29"/>
          <p:cNvSpPr txBox="1"/>
          <p:nvPr/>
        </p:nvSpPr>
        <p:spPr>
          <a:xfrm>
            <a:off x="8037954" y="2647055"/>
            <a:ext cx="441146" cy="646331"/>
          </a:xfrm>
          <a:prstGeom prst="rect">
            <a:avLst/>
          </a:prstGeom>
          <a:noFill/>
        </p:spPr>
        <p:txBody>
          <a:bodyPr wrap="none" rtlCol="0">
            <a:spAutoFit/>
          </a:bodyPr>
          <a:lstStyle/>
          <a:p>
            <a:r>
              <a:rPr lang="en-US" dirty="0" smtClean="0"/>
              <a:t>20</a:t>
            </a:r>
            <a:endParaRPr lang="en-US" dirty="0"/>
          </a:p>
          <a:p>
            <a:endParaRPr lang="en-US" dirty="0"/>
          </a:p>
        </p:txBody>
      </p:sp>
      <p:sp>
        <p:nvSpPr>
          <p:cNvPr id="32" name="TextBox 31"/>
          <p:cNvSpPr txBox="1"/>
          <p:nvPr/>
        </p:nvSpPr>
        <p:spPr>
          <a:xfrm>
            <a:off x="9104992" y="2600888"/>
            <a:ext cx="2444472" cy="369332"/>
          </a:xfrm>
          <a:prstGeom prst="rect">
            <a:avLst/>
          </a:prstGeom>
          <a:noFill/>
        </p:spPr>
        <p:txBody>
          <a:bodyPr wrap="square" rtlCol="0">
            <a:spAutoFit/>
          </a:bodyPr>
          <a:lstStyle/>
          <a:p>
            <a:r>
              <a:rPr lang="en-US" dirty="0" smtClean="0"/>
              <a:t>Deleted from stack</a:t>
            </a:r>
            <a:endParaRPr lang="en-US" dirty="0"/>
          </a:p>
        </p:txBody>
      </p:sp>
      <p:sp>
        <p:nvSpPr>
          <p:cNvPr id="33" name="TextBox 32"/>
          <p:cNvSpPr txBox="1"/>
          <p:nvPr/>
        </p:nvSpPr>
        <p:spPr>
          <a:xfrm>
            <a:off x="9125127" y="3189600"/>
            <a:ext cx="2444472" cy="369332"/>
          </a:xfrm>
          <a:prstGeom prst="rect">
            <a:avLst/>
          </a:prstGeom>
          <a:noFill/>
        </p:spPr>
        <p:txBody>
          <a:bodyPr wrap="square" rtlCol="0">
            <a:spAutoFit/>
          </a:bodyPr>
          <a:lstStyle/>
          <a:p>
            <a:r>
              <a:rPr lang="en-US" dirty="0" smtClean="0"/>
              <a:t>Deleted from stack</a:t>
            </a:r>
            <a:endParaRPr lang="en-US" dirty="0"/>
          </a:p>
        </p:txBody>
      </p:sp>
      <p:sp>
        <p:nvSpPr>
          <p:cNvPr id="34" name="TextBox 33"/>
          <p:cNvSpPr txBox="1"/>
          <p:nvPr/>
        </p:nvSpPr>
        <p:spPr>
          <a:xfrm>
            <a:off x="9232036" y="4393350"/>
            <a:ext cx="2444472" cy="369332"/>
          </a:xfrm>
          <a:prstGeom prst="rect">
            <a:avLst/>
          </a:prstGeom>
          <a:noFill/>
        </p:spPr>
        <p:txBody>
          <a:bodyPr wrap="square" rtlCol="0">
            <a:spAutoFit/>
          </a:bodyPr>
          <a:lstStyle/>
          <a:p>
            <a:r>
              <a:rPr lang="en-US" dirty="0" smtClean="0"/>
              <a:t>Deleted </a:t>
            </a:r>
            <a:r>
              <a:rPr lang="en-US" dirty="0" smtClean="0"/>
              <a:t>from stack</a:t>
            </a:r>
            <a:endParaRPr lang="en-US" dirty="0"/>
          </a:p>
        </p:txBody>
      </p:sp>
      <p:cxnSp>
        <p:nvCxnSpPr>
          <p:cNvPr id="13" name="Straight Connector 12"/>
          <p:cNvCxnSpPr/>
          <p:nvPr/>
        </p:nvCxnSpPr>
        <p:spPr>
          <a:xfrm flipV="1">
            <a:off x="7747925" y="2673304"/>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7785180" y="3269278"/>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719695" y="4358699"/>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279266" y="2673304"/>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232104" y="3263107"/>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150019" y="4426887"/>
            <a:ext cx="892964" cy="33491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52811" y="5707653"/>
            <a:ext cx="2825471" cy="584775"/>
          </a:xfrm>
          <a:prstGeom prst="rect">
            <a:avLst/>
          </a:prstGeom>
          <a:noFill/>
        </p:spPr>
        <p:txBody>
          <a:bodyPr wrap="square" rtlCol="0">
            <a:spAutoFit/>
          </a:bodyPr>
          <a:lstStyle/>
          <a:p>
            <a:r>
              <a:rPr lang="en-US" sz="1600" dirty="0" smtClean="0"/>
              <a:t>Place is created to save returning value of function</a:t>
            </a:r>
            <a:endParaRPr lang="en-US" sz="1600" dirty="0"/>
          </a:p>
        </p:txBody>
      </p:sp>
      <p:sp>
        <p:nvSpPr>
          <p:cNvPr id="42" name="Right Arrow 41"/>
          <p:cNvSpPr/>
          <p:nvPr/>
        </p:nvSpPr>
        <p:spPr>
          <a:xfrm>
            <a:off x="469427" y="5275659"/>
            <a:ext cx="1018810" cy="127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smtClean="0"/>
              <a:t>IP</a:t>
            </a:r>
            <a:endParaRPr lang="en-US" dirty="0"/>
          </a:p>
        </p:txBody>
      </p:sp>
      <p:sp>
        <p:nvSpPr>
          <p:cNvPr id="44" name="Right Arrow 43"/>
          <p:cNvSpPr/>
          <p:nvPr/>
        </p:nvSpPr>
        <p:spPr>
          <a:xfrm>
            <a:off x="436839" y="1460038"/>
            <a:ext cx="1064587" cy="18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45" name="Right Arrow 44"/>
          <p:cNvSpPr/>
          <p:nvPr/>
        </p:nvSpPr>
        <p:spPr>
          <a:xfrm>
            <a:off x="469427" y="1167663"/>
            <a:ext cx="1064587" cy="18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48" name="Left Arrow 47"/>
          <p:cNvSpPr/>
          <p:nvPr/>
        </p:nvSpPr>
        <p:spPr>
          <a:xfrm>
            <a:off x="9412984" y="3759798"/>
            <a:ext cx="1403413" cy="290083"/>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BP</a:t>
            </a:r>
            <a:endParaRPr lang="en-US" dirty="0"/>
          </a:p>
        </p:txBody>
      </p:sp>
      <p:sp>
        <p:nvSpPr>
          <p:cNvPr id="49" name="TextBox 48"/>
          <p:cNvSpPr txBox="1"/>
          <p:nvPr/>
        </p:nvSpPr>
        <p:spPr>
          <a:xfrm>
            <a:off x="7514959" y="3799715"/>
            <a:ext cx="1521293" cy="646331"/>
          </a:xfrm>
          <a:prstGeom prst="rect">
            <a:avLst/>
          </a:prstGeom>
          <a:noFill/>
        </p:spPr>
        <p:txBody>
          <a:bodyPr wrap="square" rtlCol="0">
            <a:spAutoFit/>
          </a:bodyPr>
          <a:lstStyle/>
          <a:p>
            <a:r>
              <a:rPr lang="en-US" dirty="0"/>
              <a:t>Value of BP </a:t>
            </a:r>
          </a:p>
          <a:p>
            <a:endParaRPr lang="en-US" dirty="0"/>
          </a:p>
        </p:txBody>
      </p:sp>
      <p:sp>
        <p:nvSpPr>
          <p:cNvPr id="50" name="Right Arrow 49"/>
          <p:cNvSpPr/>
          <p:nvPr/>
        </p:nvSpPr>
        <p:spPr>
          <a:xfrm>
            <a:off x="5990654" y="4984532"/>
            <a:ext cx="1244458" cy="2001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51" name="Right Arrow 50"/>
          <p:cNvSpPr/>
          <p:nvPr/>
        </p:nvSpPr>
        <p:spPr>
          <a:xfrm>
            <a:off x="408194" y="3966178"/>
            <a:ext cx="1123068" cy="169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cxnSp>
        <p:nvCxnSpPr>
          <p:cNvPr id="52" name="Straight Connector 51"/>
          <p:cNvCxnSpPr/>
          <p:nvPr/>
        </p:nvCxnSpPr>
        <p:spPr>
          <a:xfrm flipV="1">
            <a:off x="6218907" y="3917354"/>
            <a:ext cx="892964" cy="334912"/>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258664" y="3929755"/>
            <a:ext cx="2444472" cy="369332"/>
          </a:xfrm>
          <a:prstGeom prst="rect">
            <a:avLst/>
          </a:prstGeom>
          <a:noFill/>
        </p:spPr>
        <p:txBody>
          <a:bodyPr wrap="square" rtlCol="0">
            <a:spAutoFit/>
          </a:bodyPr>
          <a:lstStyle/>
          <a:p>
            <a:r>
              <a:rPr lang="en-US" dirty="0" smtClean="0"/>
              <a:t>Deleted </a:t>
            </a:r>
            <a:r>
              <a:rPr lang="en-US" dirty="0" smtClean="0"/>
              <a:t>from stack</a:t>
            </a:r>
            <a:endParaRPr lang="en-US" dirty="0"/>
          </a:p>
        </p:txBody>
      </p:sp>
      <p:cxnSp>
        <p:nvCxnSpPr>
          <p:cNvPr id="54" name="Straight Connector 53"/>
          <p:cNvCxnSpPr/>
          <p:nvPr/>
        </p:nvCxnSpPr>
        <p:spPr>
          <a:xfrm flipV="1">
            <a:off x="7814907" y="3805522"/>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9446486" y="3749898"/>
            <a:ext cx="892964" cy="334912"/>
          </a:xfrm>
          <a:prstGeom prst="line">
            <a:avLst/>
          </a:prstGeom>
        </p:spPr>
        <p:style>
          <a:lnRef idx="1">
            <a:schemeClr val="accent1"/>
          </a:lnRef>
          <a:fillRef idx="0">
            <a:schemeClr val="accent1"/>
          </a:fillRef>
          <a:effectRef idx="0">
            <a:schemeClr val="accent1"/>
          </a:effectRef>
          <a:fontRef idx="minor">
            <a:schemeClr val="tx1"/>
          </a:fontRef>
        </p:style>
      </p:cxnSp>
      <p:sp>
        <p:nvSpPr>
          <p:cNvPr id="56" name="Right Arrow 55"/>
          <p:cNvSpPr/>
          <p:nvPr/>
        </p:nvSpPr>
        <p:spPr>
          <a:xfrm>
            <a:off x="408194" y="5765355"/>
            <a:ext cx="1053242" cy="147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66" name="Right Arrow 65"/>
          <p:cNvSpPr/>
          <p:nvPr/>
        </p:nvSpPr>
        <p:spPr>
          <a:xfrm>
            <a:off x="422227" y="3446674"/>
            <a:ext cx="1047952" cy="166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Tree>
    <p:extLst>
      <p:ext uri="{BB962C8B-B14F-4D97-AF65-F5344CB8AC3E}">
        <p14:creationId xmlns:p14="http://schemas.microsoft.com/office/powerpoint/2010/main" val="370431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66"/>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5"/>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54"/>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55"/>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3"/>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52"/>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51"/>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39"/>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4" grpId="0" animBg="1"/>
      <p:bldP spid="15" grpId="0" animBg="1"/>
      <p:bldP spid="22" grpId="0" animBg="1"/>
      <p:bldP spid="24" grpId="0" animBg="1"/>
      <p:bldP spid="25" grpId="0" animBg="1"/>
      <p:bldP spid="26" grpId="0" animBg="1"/>
      <p:bldP spid="27" grpId="0" animBg="1"/>
      <p:bldP spid="28" grpId="0"/>
      <p:bldP spid="29" grpId="0"/>
      <p:bldP spid="30" grpId="0"/>
      <p:bldP spid="32" grpId="0"/>
      <p:bldP spid="33" grpId="0"/>
      <p:bldP spid="34" grpId="0"/>
      <p:bldP spid="42" grpId="0" animBg="1"/>
      <p:bldP spid="44" grpId="0" animBg="1"/>
      <p:bldP spid="45" grpId="0" animBg="1"/>
      <p:bldP spid="48" grpId="0" animBg="1"/>
      <p:bldP spid="49" grpId="0"/>
      <p:bldP spid="51" grpId="0" animBg="1"/>
      <p:bldP spid="53" grpId="0"/>
      <p:bldP spid="56" grpId="0" animBg="1"/>
      <p:bldP spid="6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0557"/>
          </a:xfrm>
        </p:spPr>
        <p:txBody>
          <a:bodyPr/>
          <a:lstStyle/>
          <a:p>
            <a:r>
              <a:rPr lang="en-US" dirty="0" smtClean="0"/>
              <a:t>MUL</a:t>
            </a:r>
            <a:endParaRPr lang="en-US" dirty="0"/>
          </a:p>
        </p:txBody>
      </p:sp>
      <p:sp>
        <p:nvSpPr>
          <p:cNvPr id="3" name="Content Placeholder 2"/>
          <p:cNvSpPr>
            <a:spLocks noGrp="1"/>
          </p:cNvSpPr>
          <p:nvPr>
            <p:ph idx="1"/>
          </p:nvPr>
        </p:nvSpPr>
        <p:spPr>
          <a:xfrm>
            <a:off x="2589212" y="1473201"/>
            <a:ext cx="8915400" cy="4944532"/>
          </a:xfrm>
        </p:spPr>
        <p:txBody>
          <a:bodyPr>
            <a:normAutofit fontScale="85000" lnSpcReduction="20000"/>
          </a:bodyPr>
          <a:lstStyle/>
          <a:p>
            <a:pPr marL="0" indent="0">
              <a:buNone/>
            </a:pPr>
            <a:r>
              <a:rPr lang="en-US" sz="2200" b="1" u="sng" dirty="0" err="1"/>
              <a:t>Mul</a:t>
            </a:r>
            <a:endParaRPr lang="en-US" sz="2200" dirty="0"/>
          </a:p>
          <a:p>
            <a:pPr marL="0" indent="0">
              <a:buNone/>
            </a:pPr>
            <a:r>
              <a:rPr lang="en-US" sz="2200" dirty="0"/>
              <a:t> </a:t>
            </a:r>
          </a:p>
          <a:p>
            <a:pPr marL="0" indent="0">
              <a:buNone/>
            </a:pPr>
            <a:r>
              <a:rPr lang="en-US" sz="2200" dirty="0"/>
              <a:t>For Unsigned number</a:t>
            </a:r>
          </a:p>
          <a:p>
            <a:pPr marL="0" indent="0">
              <a:buNone/>
            </a:pPr>
            <a:r>
              <a:rPr lang="en-US" sz="2200" dirty="0"/>
              <a:t> </a:t>
            </a:r>
          </a:p>
          <a:p>
            <a:pPr marL="0" indent="0">
              <a:buNone/>
            </a:pPr>
            <a:r>
              <a:rPr lang="en-US" sz="2200" dirty="0"/>
              <a:t> </a:t>
            </a: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r>
              <a:rPr lang="en-US" sz="2200" dirty="0" smtClean="0"/>
              <a:t>The </a:t>
            </a:r>
            <a:r>
              <a:rPr lang="en-US" sz="2200" dirty="0"/>
              <a:t>Carry flag indicates whether or not the upper half of the product contains significant digits.</a:t>
            </a:r>
          </a:p>
          <a:p>
            <a:pPr marL="0" indent="0">
              <a:buNone/>
            </a:pPr>
            <a:r>
              <a:rPr lang="en-US" sz="2200" dirty="0"/>
              <a:t> </a:t>
            </a:r>
          </a:p>
          <a:p>
            <a:endParaRPr lang="en-US" dirty="0"/>
          </a:p>
        </p:txBody>
      </p:sp>
      <p:sp>
        <p:nvSpPr>
          <p:cNvPr id="4" name="Flowchart: Process 3"/>
          <p:cNvSpPr/>
          <p:nvPr/>
        </p:nvSpPr>
        <p:spPr>
          <a:xfrm>
            <a:off x="3301999" y="2540000"/>
            <a:ext cx="6824133" cy="2650067"/>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a:t>val1 WORD 2000h</a:t>
            </a:r>
          </a:p>
          <a:p>
            <a:r>
              <a:rPr lang="en-US" sz="2400" dirty="0"/>
              <a:t>val2 WORD 100h </a:t>
            </a:r>
          </a:p>
          <a:p>
            <a:r>
              <a:rPr lang="en-US" sz="2400" dirty="0"/>
              <a:t>.code</a:t>
            </a:r>
          </a:p>
          <a:p>
            <a:r>
              <a:rPr lang="en-US" sz="2400" dirty="0"/>
              <a:t> </a:t>
            </a:r>
            <a:r>
              <a:rPr lang="en-US" sz="2400" dirty="0" err="1"/>
              <a:t>mov</a:t>
            </a:r>
            <a:r>
              <a:rPr lang="en-US" sz="2400" dirty="0"/>
              <a:t> ax, [val1] </a:t>
            </a:r>
          </a:p>
          <a:p>
            <a:r>
              <a:rPr lang="en-US" sz="2400" dirty="0" err="1"/>
              <a:t>mov</a:t>
            </a:r>
            <a:r>
              <a:rPr lang="en-US" sz="2400" dirty="0"/>
              <a:t> bx , [val2]</a:t>
            </a:r>
          </a:p>
          <a:p>
            <a:r>
              <a:rPr lang="en-US" sz="2400" b="1" dirty="0" err="1"/>
              <a:t>mul</a:t>
            </a:r>
            <a:r>
              <a:rPr lang="en-US" sz="2400" b="1" dirty="0"/>
              <a:t> </a:t>
            </a:r>
            <a:r>
              <a:rPr lang="en-US" sz="2400" dirty="0"/>
              <a:t>bx				; DX:AX = 00200000h, CF=1</a:t>
            </a:r>
          </a:p>
        </p:txBody>
      </p:sp>
    </p:spTree>
    <p:extLst>
      <p:ext uri="{BB962C8B-B14F-4D97-AF65-F5344CB8AC3E}">
        <p14:creationId xmlns:p14="http://schemas.microsoft.com/office/powerpoint/2010/main" val="4069398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a:t>
            </a:r>
            <a:endParaRPr lang="en-US" dirty="0"/>
          </a:p>
        </p:txBody>
      </p:sp>
      <p:sp>
        <p:nvSpPr>
          <p:cNvPr id="3" name="Content Placeholder 2"/>
          <p:cNvSpPr>
            <a:spLocks noGrp="1"/>
          </p:cNvSpPr>
          <p:nvPr>
            <p:ph idx="1"/>
          </p:nvPr>
        </p:nvSpPr>
        <p:spPr>
          <a:xfrm>
            <a:off x="2589212" y="1904999"/>
            <a:ext cx="8915400" cy="4275667"/>
          </a:xfrm>
        </p:spPr>
        <p:txBody>
          <a:bodyPr>
            <a:normAutofit/>
          </a:bodyPr>
          <a:lstStyle/>
          <a:p>
            <a:r>
              <a:rPr lang="en-US" sz="2400" b="1" u="sng" dirty="0" err="1"/>
              <a:t>Div</a:t>
            </a:r>
            <a:endParaRPr lang="en-US" sz="2400"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Reminder </a:t>
            </a:r>
            <a:r>
              <a:rPr lang="en-US" dirty="0"/>
              <a:t>is in DX</a:t>
            </a:r>
          </a:p>
          <a:p>
            <a:endParaRPr lang="en-US" dirty="0"/>
          </a:p>
        </p:txBody>
      </p:sp>
      <p:sp>
        <p:nvSpPr>
          <p:cNvPr id="4" name="Flowchart: Process 3"/>
          <p:cNvSpPr/>
          <p:nvPr/>
        </p:nvSpPr>
        <p:spPr>
          <a:xfrm>
            <a:off x="3473979" y="2404532"/>
            <a:ext cx="7145866" cy="297328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err="1"/>
              <a:t>mov</a:t>
            </a:r>
            <a:r>
              <a:rPr lang="en-US" sz="2400" dirty="0"/>
              <a:t> dx,0 ; clear dividend, high</a:t>
            </a:r>
          </a:p>
          <a:p>
            <a:r>
              <a:rPr lang="en-US" sz="2400" dirty="0"/>
              <a:t> </a:t>
            </a:r>
            <a:r>
              <a:rPr lang="en-US" sz="2400" dirty="0" err="1"/>
              <a:t>mov</a:t>
            </a:r>
            <a:r>
              <a:rPr lang="en-US" sz="2400" dirty="0"/>
              <a:t> ax, 8003h ; dividend, low</a:t>
            </a:r>
          </a:p>
          <a:p>
            <a:r>
              <a:rPr lang="en-US" sz="2400" dirty="0"/>
              <a:t> </a:t>
            </a:r>
            <a:r>
              <a:rPr lang="en-US" sz="2400" dirty="0" err="1"/>
              <a:t>mov</a:t>
            </a:r>
            <a:r>
              <a:rPr lang="en-US" sz="2400" dirty="0"/>
              <a:t>  cx, 100h ; divisor </a:t>
            </a:r>
          </a:p>
          <a:p>
            <a:r>
              <a:rPr lang="en-US" sz="2400" b="1" dirty="0"/>
              <a:t>div</a:t>
            </a:r>
            <a:r>
              <a:rPr lang="en-US" sz="2400" dirty="0"/>
              <a:t> cx 					</a:t>
            </a:r>
            <a:endParaRPr lang="en-US" sz="2400" dirty="0" smtClean="0"/>
          </a:p>
          <a:p>
            <a:endParaRPr lang="en-US" sz="2400" dirty="0"/>
          </a:p>
          <a:p>
            <a:r>
              <a:rPr lang="en-US" sz="2400" dirty="0" smtClean="0"/>
              <a:t>; </a:t>
            </a:r>
            <a:r>
              <a:rPr lang="en-US" sz="2400" dirty="0"/>
              <a:t>AX = 0080h, DX = 3</a:t>
            </a:r>
          </a:p>
          <a:p>
            <a:r>
              <a:rPr lang="en-US" sz="2400" dirty="0"/>
              <a:t> </a:t>
            </a:r>
          </a:p>
        </p:txBody>
      </p:sp>
    </p:spTree>
    <p:extLst>
      <p:ext uri="{BB962C8B-B14F-4D97-AF65-F5344CB8AC3E}">
        <p14:creationId xmlns:p14="http://schemas.microsoft.com/office/powerpoint/2010/main" val="2887703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Participation </a:t>
            </a:r>
            <a:endParaRPr lang="en-US" dirty="0"/>
          </a:p>
        </p:txBody>
      </p:sp>
      <p:sp>
        <p:nvSpPr>
          <p:cNvPr id="3" name="Content Placeholder 2"/>
          <p:cNvSpPr>
            <a:spLocks noGrp="1"/>
          </p:cNvSpPr>
          <p:nvPr>
            <p:ph idx="1"/>
          </p:nvPr>
        </p:nvSpPr>
        <p:spPr>
          <a:xfrm>
            <a:off x="2589212" y="1905000"/>
            <a:ext cx="8915400" cy="4006222"/>
          </a:xfrm>
        </p:spPr>
        <p:txBody>
          <a:bodyPr/>
          <a:lstStyle/>
          <a:p>
            <a:r>
              <a:rPr lang="en-US" sz="2800" b="1" u="sng" dirty="0"/>
              <a:t>Question # </a:t>
            </a:r>
            <a:r>
              <a:rPr lang="en-US" sz="2800" b="1" u="sng" dirty="0" smtClean="0"/>
              <a:t>1</a:t>
            </a:r>
            <a:endParaRPr lang="en-US" sz="2800" dirty="0"/>
          </a:p>
          <a:p>
            <a:r>
              <a:rPr lang="en-US" sz="2800" dirty="0"/>
              <a:t>Write a subroutine which generate prime numbers you have to pass an integer and address of an array to that subroutine. The integer indicates the numbers of primes you want to generate from subroutine and then put your prime numbers at given address of array.</a:t>
            </a:r>
          </a:p>
          <a:p>
            <a:endParaRPr lang="en-US" dirty="0"/>
          </a:p>
        </p:txBody>
      </p:sp>
    </p:spTree>
    <p:extLst>
      <p:ext uri="{BB962C8B-B14F-4D97-AF65-F5344CB8AC3E}">
        <p14:creationId xmlns:p14="http://schemas.microsoft.com/office/powerpoint/2010/main" val="3618099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b="1" dirty="0" smtClean="0"/>
              <a:t>Note :</a:t>
            </a:r>
          </a:p>
          <a:p>
            <a:pPr algn="ctr"/>
            <a:endParaRPr lang="en-US" b="1" dirty="0"/>
          </a:p>
          <a:p>
            <a:pPr marL="0" indent="0" algn="ctr">
              <a:buNone/>
            </a:pPr>
            <a:r>
              <a:rPr lang="en-US" b="1" dirty="0" smtClean="0"/>
              <a:t>IP points to the instruction which has to execute next, but in these slides IP arrow will point to executed instruction [only for these slides ] . </a:t>
            </a:r>
            <a:endParaRPr lang="en-US" b="1" dirty="0"/>
          </a:p>
        </p:txBody>
      </p:sp>
    </p:spTree>
    <p:extLst>
      <p:ext uri="{BB962C8B-B14F-4D97-AF65-F5344CB8AC3E}">
        <p14:creationId xmlns:p14="http://schemas.microsoft.com/office/powerpoint/2010/main" val="2910776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Subroutines</a:t>
            </a:r>
          </a:p>
        </p:txBody>
      </p:sp>
      <p:pic>
        <p:nvPicPr>
          <p:cNvPr id="4" name="Content Placeholder 3"/>
          <p:cNvPicPr>
            <a:picLocks noGrp="1" noChangeAspect="1"/>
          </p:cNvPicPr>
          <p:nvPr>
            <p:ph idx="1"/>
          </p:nvPr>
        </p:nvPicPr>
        <p:blipFill>
          <a:blip r:embed="rId2"/>
          <a:stretch>
            <a:fillRect/>
          </a:stretch>
        </p:blipFill>
        <p:spPr>
          <a:xfrm>
            <a:off x="2241969" y="1905000"/>
            <a:ext cx="9100893" cy="4576011"/>
          </a:xfrm>
          <a:prstGeom prst="rect">
            <a:avLst/>
          </a:prstGeom>
        </p:spPr>
      </p:pic>
    </p:spTree>
    <p:extLst>
      <p:ext uri="{BB962C8B-B14F-4D97-AF65-F5344CB8AC3E}">
        <p14:creationId xmlns:p14="http://schemas.microsoft.com/office/powerpoint/2010/main" val="580821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5552"/>
            <a:ext cx="8911687" cy="1280890"/>
          </a:xfrm>
        </p:spPr>
        <p:txBody>
          <a:bodyPr/>
          <a:lstStyle/>
          <a:p>
            <a:r>
              <a:rPr lang="en-US" dirty="0" smtClean="0"/>
              <a:t>Call</a:t>
            </a:r>
            <a:endParaRPr lang="en-US" dirty="0"/>
          </a:p>
        </p:txBody>
      </p:sp>
      <p:sp>
        <p:nvSpPr>
          <p:cNvPr id="3" name="Content Placeholder 2"/>
          <p:cNvSpPr>
            <a:spLocks noGrp="1"/>
          </p:cNvSpPr>
          <p:nvPr>
            <p:ph idx="1"/>
          </p:nvPr>
        </p:nvSpPr>
        <p:spPr>
          <a:xfrm>
            <a:off x="2578518" y="1165353"/>
            <a:ext cx="8915400" cy="3777622"/>
          </a:xfrm>
        </p:spPr>
        <p:txBody>
          <a:bodyPr>
            <a:normAutofit/>
          </a:bodyPr>
          <a:lstStyle/>
          <a:p>
            <a:r>
              <a:rPr lang="en-US" sz="2400" dirty="0" smtClean="0"/>
              <a:t>Call </a:t>
            </a:r>
          </a:p>
          <a:p>
            <a:pPr lvl="1"/>
            <a:r>
              <a:rPr lang="en-US" sz="2200" dirty="0" smtClean="0"/>
              <a:t>This instruction save the next value of IP on stack.</a:t>
            </a:r>
          </a:p>
          <a:p>
            <a:pPr lvl="1"/>
            <a:r>
              <a:rPr lang="en-US" sz="2200" dirty="0" smtClean="0"/>
              <a:t>And change the current value of IP with offset, that is given with call instruction</a:t>
            </a:r>
          </a:p>
          <a:p>
            <a:r>
              <a:rPr lang="en-US" sz="2400" dirty="0" smtClean="0"/>
              <a:t>Ret</a:t>
            </a:r>
          </a:p>
          <a:p>
            <a:pPr lvl="1"/>
            <a:r>
              <a:rPr lang="en-US" sz="2200" dirty="0" smtClean="0"/>
              <a:t>Retrieve the value of IP from stack.</a:t>
            </a:r>
          </a:p>
          <a:p>
            <a:pPr lvl="1"/>
            <a:r>
              <a:rPr lang="en-US" sz="2200" dirty="0" smtClean="0"/>
              <a:t>For Example</a:t>
            </a:r>
          </a:p>
        </p:txBody>
      </p:sp>
      <p:graphicFrame>
        <p:nvGraphicFramePr>
          <p:cNvPr id="4" name="Table 3"/>
          <p:cNvGraphicFramePr>
            <a:graphicFrameLocks noGrp="1"/>
          </p:cNvGraphicFramePr>
          <p:nvPr>
            <p:extLst>
              <p:ext uri="{D42A27DB-BD31-4B8C-83A1-F6EECF244321}">
                <p14:modId xmlns:p14="http://schemas.microsoft.com/office/powerpoint/2010/main" val="2012770474"/>
              </p:ext>
            </p:extLst>
          </p:nvPr>
        </p:nvGraphicFramePr>
        <p:xfrm>
          <a:off x="2589212" y="4480560"/>
          <a:ext cx="8128000" cy="271272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719054353"/>
                    </a:ext>
                  </a:extLst>
                </a:gridCol>
                <a:gridCol w="4064000">
                  <a:extLst>
                    <a:ext uri="{9D8B030D-6E8A-4147-A177-3AD203B41FA5}">
                      <a16:colId xmlns:a16="http://schemas.microsoft.com/office/drawing/2014/main" val="2875164956"/>
                    </a:ext>
                  </a:extLst>
                </a:gridCol>
              </a:tblGrid>
              <a:tr h="370840">
                <a:tc>
                  <a:txBody>
                    <a:bodyPr/>
                    <a:lstStyle/>
                    <a:p>
                      <a:pPr marL="457200" lvl="1" indent="0">
                        <a:buNone/>
                      </a:pPr>
                      <a:r>
                        <a:rPr lang="en-US" sz="2200" dirty="0" err="1" smtClean="0"/>
                        <a:t>mov</a:t>
                      </a:r>
                      <a:r>
                        <a:rPr lang="en-US" sz="2200" dirty="0" smtClean="0"/>
                        <a:t> ax ,10						</a:t>
                      </a:r>
                    </a:p>
                    <a:p>
                      <a:pPr marL="457200" lvl="1" indent="0">
                        <a:buNone/>
                      </a:pPr>
                      <a:r>
                        <a:rPr lang="en-US" sz="2200" dirty="0" smtClean="0"/>
                        <a:t>call </a:t>
                      </a:r>
                      <a:r>
                        <a:rPr lang="en-US" sz="2200" dirty="0" err="1" smtClean="0"/>
                        <a:t>myFun</a:t>
                      </a:r>
                      <a:endParaRPr lang="en-US" sz="2200" dirty="0" smtClean="0"/>
                    </a:p>
                    <a:p>
                      <a:pPr marL="457200" lvl="1" indent="0">
                        <a:buNone/>
                      </a:pPr>
                      <a:endParaRPr lang="en-US" sz="2200" dirty="0" smtClean="0"/>
                    </a:p>
                    <a:p>
                      <a:pPr marL="457200" lvl="1" indent="0">
                        <a:buNone/>
                      </a:pPr>
                      <a:r>
                        <a:rPr lang="en-US" sz="2200" dirty="0" err="1" smtClean="0"/>
                        <a:t>mov</a:t>
                      </a:r>
                      <a:r>
                        <a:rPr lang="en-US" sz="2200" dirty="0" smtClean="0"/>
                        <a:t> bx, 5</a:t>
                      </a:r>
                    </a:p>
                    <a:p>
                      <a:pPr marL="457200" lvl="1" indent="0">
                        <a:buNone/>
                      </a:pPr>
                      <a:r>
                        <a:rPr lang="en-US" sz="2200" dirty="0" smtClean="0"/>
                        <a:t>……………</a:t>
                      </a:r>
                    </a:p>
                    <a:p>
                      <a:pPr marL="457200" lvl="1" indent="0">
                        <a:buNone/>
                      </a:pPr>
                      <a:r>
                        <a:rPr lang="en-US" sz="2200" dirty="0" smtClean="0"/>
                        <a:t>……………</a:t>
                      </a:r>
                    </a:p>
                    <a:p>
                      <a:endParaRPr lang="en-US" dirty="0"/>
                    </a:p>
                  </a:txBody>
                  <a:tcPr/>
                </a:tc>
                <a:tc>
                  <a:txBody>
                    <a:bodyPr/>
                    <a:lstStyle/>
                    <a:p>
                      <a:r>
                        <a:rPr lang="en-US" dirty="0" err="1" smtClean="0"/>
                        <a:t>myFun</a:t>
                      </a:r>
                      <a:r>
                        <a:rPr lang="en-US" dirty="0" smtClean="0"/>
                        <a:t>:</a:t>
                      </a:r>
                    </a:p>
                    <a:p>
                      <a:endParaRPr lang="en-US" dirty="0" smtClean="0"/>
                    </a:p>
                    <a:p>
                      <a:r>
                        <a:rPr lang="en-US" dirty="0" smtClean="0"/>
                        <a:t>…………………..</a:t>
                      </a:r>
                    </a:p>
                    <a:p>
                      <a:r>
                        <a:rPr lang="en-US" dirty="0" smtClean="0"/>
                        <a:t>……………………</a:t>
                      </a:r>
                    </a:p>
                    <a:p>
                      <a:endParaRPr lang="en-US" dirty="0" smtClean="0"/>
                    </a:p>
                    <a:p>
                      <a:r>
                        <a:rPr lang="en-US" dirty="0" smtClean="0"/>
                        <a:t>ret</a:t>
                      </a:r>
                    </a:p>
                    <a:p>
                      <a:endParaRPr lang="en-US" dirty="0" smtClean="0"/>
                    </a:p>
                    <a:p>
                      <a:endParaRPr lang="en-US" dirty="0" smtClean="0"/>
                    </a:p>
                    <a:p>
                      <a:endParaRPr lang="en-US" dirty="0"/>
                    </a:p>
                  </a:txBody>
                  <a:tcPr/>
                </a:tc>
                <a:extLst>
                  <a:ext uri="{0D108BD9-81ED-4DB2-BD59-A6C34878D82A}">
                    <a16:rowId xmlns:a16="http://schemas.microsoft.com/office/drawing/2014/main" val="310189325"/>
                  </a:ext>
                </a:extLst>
              </a:tr>
            </a:tbl>
          </a:graphicData>
        </a:graphic>
      </p:graphicFrame>
      <p:sp>
        <p:nvSpPr>
          <p:cNvPr id="5" name="Right Arrow 4"/>
          <p:cNvSpPr/>
          <p:nvPr/>
        </p:nvSpPr>
        <p:spPr>
          <a:xfrm>
            <a:off x="1475874" y="4480560"/>
            <a:ext cx="1113338" cy="48607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IP</a:t>
            </a:r>
            <a:endParaRPr lang="en-US" b="1" dirty="0"/>
          </a:p>
        </p:txBody>
      </p:sp>
      <p:sp>
        <p:nvSpPr>
          <p:cNvPr id="6" name="Right Arrow 5"/>
          <p:cNvSpPr/>
          <p:nvPr/>
        </p:nvSpPr>
        <p:spPr>
          <a:xfrm>
            <a:off x="1465180" y="5078931"/>
            <a:ext cx="1113338" cy="48607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IP</a:t>
            </a:r>
            <a:endParaRPr lang="en-US" b="1" dirty="0"/>
          </a:p>
        </p:txBody>
      </p:sp>
      <p:sp>
        <p:nvSpPr>
          <p:cNvPr id="7" name="Right Arrow 6"/>
          <p:cNvSpPr/>
          <p:nvPr/>
        </p:nvSpPr>
        <p:spPr>
          <a:xfrm>
            <a:off x="1465180" y="5836920"/>
            <a:ext cx="1113338" cy="48607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IP</a:t>
            </a:r>
            <a:endParaRPr lang="en-US" b="1" dirty="0"/>
          </a:p>
        </p:txBody>
      </p:sp>
      <p:sp>
        <p:nvSpPr>
          <p:cNvPr id="8" name="Right Arrow 7"/>
          <p:cNvSpPr/>
          <p:nvPr/>
        </p:nvSpPr>
        <p:spPr>
          <a:xfrm>
            <a:off x="5539874" y="4480560"/>
            <a:ext cx="1113338" cy="48607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IP</a:t>
            </a:r>
            <a:endParaRPr lang="en-US" b="1" dirty="0"/>
          </a:p>
        </p:txBody>
      </p:sp>
      <p:sp>
        <p:nvSpPr>
          <p:cNvPr id="9" name="Right Arrow 8"/>
          <p:cNvSpPr/>
          <p:nvPr/>
        </p:nvSpPr>
        <p:spPr>
          <a:xfrm>
            <a:off x="5539874" y="5195236"/>
            <a:ext cx="1113338" cy="48607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IP</a:t>
            </a:r>
            <a:endParaRPr lang="en-US" b="1" dirty="0"/>
          </a:p>
        </p:txBody>
      </p:sp>
      <p:sp>
        <p:nvSpPr>
          <p:cNvPr id="10" name="Right Arrow 9"/>
          <p:cNvSpPr/>
          <p:nvPr/>
        </p:nvSpPr>
        <p:spPr>
          <a:xfrm>
            <a:off x="5539874" y="5782484"/>
            <a:ext cx="1113338" cy="48607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IP</a:t>
            </a:r>
            <a:endParaRPr lang="en-US" b="1" dirty="0"/>
          </a:p>
        </p:txBody>
      </p:sp>
    </p:spTree>
    <p:extLst>
      <p:ext uri="{BB962C8B-B14F-4D97-AF65-F5344CB8AC3E}">
        <p14:creationId xmlns:p14="http://schemas.microsoft.com/office/powerpoint/2010/main" val="399814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2589212" y="1905000"/>
            <a:ext cx="8915400" cy="3777622"/>
          </a:xfrm>
        </p:spPr>
        <p:txBody>
          <a:bodyPr>
            <a:normAutofit fontScale="92500"/>
          </a:bodyPr>
          <a:lstStyle/>
          <a:p>
            <a:r>
              <a:rPr lang="en-US" dirty="0"/>
              <a:t>Stack is a data structure that behaves in a first in last out manner. It </a:t>
            </a:r>
            <a:r>
              <a:rPr lang="en-US" dirty="0" smtClean="0"/>
              <a:t>can contain </a:t>
            </a:r>
            <a:r>
              <a:rPr lang="en-US" dirty="0"/>
              <a:t>many elements and there is only one way in and out of </a:t>
            </a:r>
            <a:r>
              <a:rPr lang="en-US" dirty="0" smtClean="0"/>
              <a:t>the   container.</a:t>
            </a:r>
          </a:p>
          <a:p>
            <a:r>
              <a:rPr lang="en-US" dirty="0" smtClean="0"/>
              <a:t> When </a:t>
            </a:r>
            <a:r>
              <a:rPr lang="en-US" dirty="0"/>
              <a:t>an element is inserted it sits on top of all other elements and when </a:t>
            </a:r>
            <a:r>
              <a:rPr lang="en-US" dirty="0" smtClean="0"/>
              <a:t>an element </a:t>
            </a:r>
            <a:r>
              <a:rPr lang="en-US" dirty="0"/>
              <a:t>is removed the one sitting at top of all others is removed first</a:t>
            </a:r>
            <a:r>
              <a:rPr lang="en-US" dirty="0" smtClean="0"/>
              <a:t>.</a:t>
            </a:r>
          </a:p>
          <a:p>
            <a:endParaRPr lang="en-US" dirty="0" smtClean="0"/>
          </a:p>
          <a:p>
            <a:endParaRPr lang="en-US" dirty="0"/>
          </a:p>
          <a:p>
            <a:endParaRPr lang="en-US" dirty="0" smtClean="0"/>
          </a:p>
          <a:p>
            <a:endParaRPr lang="en-US" dirty="0"/>
          </a:p>
          <a:p>
            <a:r>
              <a:rPr lang="en-US" dirty="0" smtClean="0"/>
              <a:t>We have SS segment to save values at stack, and a stack pointer which tells the position of currently inserted element. For example in above case SP will point at 5.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95762261"/>
              </p:ext>
            </p:extLst>
          </p:nvPr>
        </p:nvGraphicFramePr>
        <p:xfrm>
          <a:off x="2589212" y="4088508"/>
          <a:ext cx="8128000" cy="3708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165466282"/>
                    </a:ext>
                  </a:extLst>
                </a:gridCol>
                <a:gridCol w="1625600">
                  <a:extLst>
                    <a:ext uri="{9D8B030D-6E8A-4147-A177-3AD203B41FA5}">
                      <a16:colId xmlns:a16="http://schemas.microsoft.com/office/drawing/2014/main" val="1741064972"/>
                    </a:ext>
                  </a:extLst>
                </a:gridCol>
                <a:gridCol w="1625600">
                  <a:extLst>
                    <a:ext uri="{9D8B030D-6E8A-4147-A177-3AD203B41FA5}">
                      <a16:colId xmlns:a16="http://schemas.microsoft.com/office/drawing/2014/main" val="3984845425"/>
                    </a:ext>
                  </a:extLst>
                </a:gridCol>
                <a:gridCol w="1625600">
                  <a:extLst>
                    <a:ext uri="{9D8B030D-6E8A-4147-A177-3AD203B41FA5}">
                      <a16:colId xmlns:a16="http://schemas.microsoft.com/office/drawing/2014/main" val="4185304790"/>
                    </a:ext>
                  </a:extLst>
                </a:gridCol>
                <a:gridCol w="1625600">
                  <a:extLst>
                    <a:ext uri="{9D8B030D-6E8A-4147-A177-3AD203B41FA5}">
                      <a16:colId xmlns:a16="http://schemas.microsoft.com/office/drawing/2014/main" val="3646275937"/>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35265329"/>
                  </a:ext>
                </a:extLst>
              </a:tr>
            </a:tbl>
          </a:graphicData>
        </a:graphic>
      </p:graphicFrame>
      <p:sp>
        <p:nvSpPr>
          <p:cNvPr id="6" name="TextBox 5"/>
          <p:cNvSpPr txBox="1"/>
          <p:nvPr/>
        </p:nvSpPr>
        <p:spPr>
          <a:xfrm>
            <a:off x="2919663" y="4132991"/>
            <a:ext cx="417095" cy="369332"/>
          </a:xfrm>
          <a:prstGeom prst="rect">
            <a:avLst/>
          </a:prstGeom>
          <a:noFill/>
        </p:spPr>
        <p:txBody>
          <a:bodyPr wrap="square" rtlCol="0">
            <a:spAutoFit/>
          </a:bodyPr>
          <a:lstStyle/>
          <a:p>
            <a:r>
              <a:rPr lang="en-US" dirty="0" smtClean="0"/>
              <a:t>5</a:t>
            </a:r>
            <a:endParaRPr lang="en-US" dirty="0"/>
          </a:p>
        </p:txBody>
      </p:sp>
      <p:sp>
        <p:nvSpPr>
          <p:cNvPr id="7" name="TextBox 6"/>
          <p:cNvSpPr txBox="1"/>
          <p:nvPr/>
        </p:nvSpPr>
        <p:spPr>
          <a:xfrm>
            <a:off x="4371474" y="4132991"/>
            <a:ext cx="417095" cy="369332"/>
          </a:xfrm>
          <a:prstGeom prst="rect">
            <a:avLst/>
          </a:prstGeom>
          <a:noFill/>
        </p:spPr>
        <p:txBody>
          <a:bodyPr wrap="square" rtlCol="0">
            <a:spAutoFit/>
          </a:bodyPr>
          <a:lstStyle/>
          <a:p>
            <a:r>
              <a:rPr lang="en-US" dirty="0" smtClean="0"/>
              <a:t>6</a:t>
            </a:r>
            <a:endParaRPr lang="en-US" dirty="0"/>
          </a:p>
        </p:txBody>
      </p:sp>
      <p:sp>
        <p:nvSpPr>
          <p:cNvPr id="8" name="TextBox 7"/>
          <p:cNvSpPr txBox="1"/>
          <p:nvPr/>
        </p:nvSpPr>
        <p:spPr>
          <a:xfrm>
            <a:off x="6069137" y="4111504"/>
            <a:ext cx="417095" cy="369332"/>
          </a:xfrm>
          <a:prstGeom prst="rect">
            <a:avLst/>
          </a:prstGeom>
          <a:noFill/>
        </p:spPr>
        <p:txBody>
          <a:bodyPr wrap="square" rtlCol="0">
            <a:spAutoFit/>
          </a:bodyPr>
          <a:lstStyle/>
          <a:p>
            <a:r>
              <a:rPr lang="en-US" dirty="0"/>
              <a:t>8</a:t>
            </a:r>
          </a:p>
        </p:txBody>
      </p:sp>
      <p:sp>
        <p:nvSpPr>
          <p:cNvPr id="9" name="TextBox 8"/>
          <p:cNvSpPr txBox="1"/>
          <p:nvPr/>
        </p:nvSpPr>
        <p:spPr>
          <a:xfrm>
            <a:off x="7601827" y="4090016"/>
            <a:ext cx="417095" cy="369332"/>
          </a:xfrm>
          <a:prstGeom prst="rect">
            <a:avLst/>
          </a:prstGeom>
          <a:noFill/>
        </p:spPr>
        <p:txBody>
          <a:bodyPr wrap="square" rtlCol="0">
            <a:spAutoFit/>
          </a:bodyPr>
          <a:lstStyle/>
          <a:p>
            <a:r>
              <a:rPr lang="en-US" dirty="0"/>
              <a:t>7</a:t>
            </a:r>
          </a:p>
        </p:txBody>
      </p:sp>
      <p:sp>
        <p:nvSpPr>
          <p:cNvPr id="10" name="TextBox 9"/>
          <p:cNvSpPr txBox="1"/>
          <p:nvPr/>
        </p:nvSpPr>
        <p:spPr>
          <a:xfrm>
            <a:off x="9218611" y="4073748"/>
            <a:ext cx="582573" cy="369332"/>
          </a:xfrm>
          <a:prstGeom prst="rect">
            <a:avLst/>
          </a:prstGeom>
          <a:noFill/>
        </p:spPr>
        <p:txBody>
          <a:bodyPr wrap="square" rtlCol="0">
            <a:spAutoFit/>
          </a:bodyPr>
          <a:lstStyle/>
          <a:p>
            <a:r>
              <a:rPr lang="en-US" dirty="0" smtClean="0"/>
              <a:t>10</a:t>
            </a:r>
            <a:endParaRPr lang="en-US" dirty="0"/>
          </a:p>
        </p:txBody>
      </p:sp>
      <p:sp>
        <p:nvSpPr>
          <p:cNvPr id="19" name="Down Arrow 18"/>
          <p:cNvSpPr/>
          <p:nvPr/>
        </p:nvSpPr>
        <p:spPr>
          <a:xfrm>
            <a:off x="2695073" y="3265154"/>
            <a:ext cx="866274" cy="68886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SP</a:t>
            </a:r>
            <a:endParaRPr lang="en-US" dirty="0"/>
          </a:p>
        </p:txBody>
      </p:sp>
    </p:spTree>
    <p:extLst>
      <p:ext uri="{BB962C8B-B14F-4D97-AF65-F5344CB8AC3E}">
        <p14:creationId xmlns:p14="http://schemas.microsoft.com/office/powerpoint/2010/main" val="197442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and Pop</a:t>
            </a:r>
            <a:endParaRPr lang="en-US" dirty="0"/>
          </a:p>
        </p:txBody>
      </p:sp>
      <p:sp>
        <p:nvSpPr>
          <p:cNvPr id="3" name="Content Placeholder 2"/>
          <p:cNvSpPr>
            <a:spLocks noGrp="1"/>
          </p:cNvSpPr>
          <p:nvPr>
            <p:ph idx="1"/>
          </p:nvPr>
        </p:nvSpPr>
        <p:spPr>
          <a:xfrm>
            <a:off x="2589212" y="2133599"/>
            <a:ext cx="8915400" cy="4395537"/>
          </a:xfrm>
        </p:spPr>
        <p:txBody>
          <a:bodyPr>
            <a:normAutofit/>
          </a:bodyPr>
          <a:lstStyle/>
          <a:p>
            <a:r>
              <a:rPr lang="en-US" dirty="0" smtClean="0"/>
              <a:t>Push</a:t>
            </a:r>
          </a:p>
          <a:p>
            <a:r>
              <a:rPr lang="en-US" dirty="0" smtClean="0"/>
              <a:t>It save a value on the top of stack.</a:t>
            </a:r>
          </a:p>
          <a:p>
            <a:pPr marL="0" indent="0">
              <a:buNone/>
            </a:pPr>
            <a:r>
              <a:rPr lang="en-US" dirty="0" smtClean="0"/>
              <a:t>	For Example</a:t>
            </a:r>
          </a:p>
          <a:p>
            <a:pPr marL="0" indent="0">
              <a:buNone/>
            </a:pPr>
            <a:r>
              <a:rPr lang="en-US" dirty="0" smtClean="0"/>
              <a:t>		push ax ; it save ax value on stack</a:t>
            </a:r>
          </a:p>
          <a:p>
            <a:pPr marL="0" indent="0" algn="ctr">
              <a:buNone/>
            </a:pPr>
            <a:r>
              <a:rPr lang="en-US" dirty="0" smtClean="0"/>
              <a:t>				SP &lt;-- </a:t>
            </a:r>
            <a:r>
              <a:rPr lang="en-US" dirty="0"/>
              <a:t>SP – </a:t>
            </a:r>
            <a:r>
              <a:rPr lang="en-US" dirty="0" smtClean="0"/>
              <a:t>2   ;;;     Making space in stack to save value</a:t>
            </a:r>
          </a:p>
          <a:p>
            <a:pPr marL="0" indent="0">
              <a:buNone/>
            </a:pPr>
            <a:r>
              <a:rPr lang="en-US" dirty="0" smtClean="0"/>
              <a:t>					[SP] &lt;-- AX ;;saving value </a:t>
            </a:r>
          </a:p>
          <a:p>
            <a:endParaRPr lang="en-US" dirty="0" smtClean="0"/>
          </a:p>
          <a:p>
            <a:r>
              <a:rPr lang="en-US" dirty="0" smtClean="0"/>
              <a:t>Pop</a:t>
            </a:r>
          </a:p>
          <a:p>
            <a:r>
              <a:rPr lang="en-US" dirty="0" smtClean="0"/>
              <a:t>It deletes the top element from stack</a:t>
            </a:r>
          </a:p>
          <a:p>
            <a:pPr marL="1828800" lvl="4" indent="0">
              <a:buNone/>
            </a:pPr>
            <a:r>
              <a:rPr lang="en-US" sz="1800" dirty="0" smtClean="0"/>
              <a:t>AX &lt;--- [</a:t>
            </a:r>
            <a:r>
              <a:rPr lang="en-US" sz="1800" dirty="0"/>
              <a:t>SP</a:t>
            </a:r>
            <a:r>
              <a:rPr lang="en-US" sz="1800" dirty="0" smtClean="0"/>
              <a:t>] ;;; Retrieving top value of stack</a:t>
            </a:r>
            <a:endParaRPr lang="en-US" sz="1800" dirty="0"/>
          </a:p>
          <a:p>
            <a:pPr marL="0" indent="0" algn="ctr">
              <a:buNone/>
            </a:pPr>
            <a:r>
              <a:rPr lang="en-US" dirty="0" smtClean="0"/>
              <a:t>	SP &lt;-- </a:t>
            </a:r>
            <a:r>
              <a:rPr lang="en-US" dirty="0"/>
              <a:t>SP + </a:t>
            </a:r>
            <a:r>
              <a:rPr lang="en-US" dirty="0" smtClean="0"/>
              <a:t>2 ;;Removing space of that top element</a:t>
            </a:r>
            <a:endParaRPr lang="en-US" dirty="0"/>
          </a:p>
        </p:txBody>
      </p:sp>
    </p:spTree>
    <p:extLst>
      <p:ext uri="{BB962C8B-B14F-4D97-AF65-F5344CB8AC3E}">
        <p14:creationId xmlns:p14="http://schemas.microsoft.com/office/powerpoint/2010/main" val="1469607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rved Up Arrow 16"/>
          <p:cNvSpPr/>
          <p:nvPr/>
        </p:nvSpPr>
        <p:spPr>
          <a:xfrm flipH="1" flipV="1">
            <a:off x="4251960" y="3646692"/>
            <a:ext cx="3244850" cy="788147"/>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2592925" y="624110"/>
            <a:ext cx="8911687" cy="907510"/>
          </a:xfrm>
        </p:spPr>
        <p:txBody>
          <a:bodyPr/>
          <a:lstStyle/>
          <a:p>
            <a:r>
              <a:rPr lang="en-US" dirty="0" smtClean="0"/>
              <a:t>Save register Values in subroutine</a:t>
            </a:r>
            <a:endParaRPr lang="en-US" dirty="0"/>
          </a:p>
        </p:txBody>
      </p:sp>
      <p:sp>
        <p:nvSpPr>
          <p:cNvPr id="3" name="Content Placeholder 2"/>
          <p:cNvSpPr>
            <a:spLocks noGrp="1"/>
          </p:cNvSpPr>
          <p:nvPr>
            <p:ph idx="1"/>
          </p:nvPr>
        </p:nvSpPr>
        <p:spPr>
          <a:xfrm>
            <a:off x="2589212" y="1531620"/>
            <a:ext cx="8915400" cy="3777622"/>
          </a:xfrm>
        </p:spPr>
        <p:txBody>
          <a:bodyPr/>
          <a:lstStyle/>
          <a:p>
            <a:r>
              <a:rPr lang="en-US" dirty="0" smtClean="0"/>
              <a:t>Push registers on stack, before using them.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28967576"/>
              </p:ext>
            </p:extLst>
          </p:nvPr>
        </p:nvGraphicFramePr>
        <p:xfrm>
          <a:off x="2805152" y="2139872"/>
          <a:ext cx="7043420" cy="4754880"/>
        </p:xfrm>
        <a:graphic>
          <a:graphicData uri="http://schemas.openxmlformats.org/drawingml/2006/table">
            <a:tbl>
              <a:tblPr firstRow="1" bandRow="1">
                <a:tableStyleId>{5940675A-B579-460E-94D1-54222C63F5DA}</a:tableStyleId>
              </a:tblPr>
              <a:tblGrid>
                <a:gridCol w="7043420">
                  <a:extLst>
                    <a:ext uri="{9D8B030D-6E8A-4147-A177-3AD203B41FA5}">
                      <a16:colId xmlns:a16="http://schemas.microsoft.com/office/drawing/2014/main" val="1275228500"/>
                    </a:ext>
                  </a:extLst>
                </a:gridCol>
              </a:tblGrid>
              <a:tr h="3155104">
                <a:tc>
                  <a:txBody>
                    <a:bodyPr/>
                    <a:lstStyle/>
                    <a:p>
                      <a:r>
                        <a:rPr lang="en-US" dirty="0" err="1" smtClean="0"/>
                        <a:t>jmp</a:t>
                      </a:r>
                      <a:r>
                        <a:rPr lang="en-US" dirty="0" smtClean="0"/>
                        <a:t> start</a:t>
                      </a:r>
                    </a:p>
                    <a:p>
                      <a:r>
                        <a:rPr lang="en-US" dirty="0" err="1" smtClean="0"/>
                        <a:t>myFun</a:t>
                      </a:r>
                      <a:r>
                        <a:rPr lang="en-US" dirty="0" smtClean="0"/>
                        <a:t>:</a:t>
                      </a:r>
                    </a:p>
                    <a:p>
                      <a:r>
                        <a:rPr lang="en-US" dirty="0" smtClean="0"/>
                        <a:t>              push ax</a:t>
                      </a:r>
                    </a:p>
                    <a:p>
                      <a:r>
                        <a:rPr lang="en-US" dirty="0" smtClean="0"/>
                        <a:t>              </a:t>
                      </a:r>
                      <a:r>
                        <a:rPr lang="en-US" dirty="0" err="1" smtClean="0"/>
                        <a:t>pusb</a:t>
                      </a:r>
                      <a:r>
                        <a:rPr lang="en-US" dirty="0" smtClean="0"/>
                        <a:t> bx </a:t>
                      </a:r>
                    </a:p>
                    <a:p>
                      <a:endParaRPr lang="en-US" dirty="0" smtClean="0"/>
                    </a:p>
                    <a:p>
                      <a:r>
                        <a:rPr lang="en-US" dirty="0" smtClean="0"/>
                        <a:t>              </a:t>
                      </a:r>
                      <a:r>
                        <a:rPr lang="en-US" dirty="0" err="1" smtClean="0"/>
                        <a:t>mov</a:t>
                      </a:r>
                      <a:r>
                        <a:rPr lang="en-US" dirty="0" smtClean="0"/>
                        <a:t> ax,15     ;;ax = F</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mov</a:t>
                      </a:r>
                      <a:r>
                        <a:rPr lang="en-US" dirty="0" smtClean="0"/>
                        <a:t> bx,8       ;;</a:t>
                      </a:r>
                      <a:r>
                        <a:rPr lang="en-US" baseline="0" dirty="0" smtClean="0"/>
                        <a:t> bx = 8</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              pop bx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              pop ax</a:t>
                      </a:r>
                      <a:endParaRPr lang="en-US" dirty="0" smtClean="0"/>
                    </a:p>
                    <a:p>
                      <a:endParaRPr lang="en-US" dirty="0" smtClean="0"/>
                    </a:p>
                    <a:p>
                      <a:r>
                        <a:rPr lang="en-US" dirty="0" smtClean="0"/>
                        <a:t>              ret</a:t>
                      </a:r>
                    </a:p>
                    <a:p>
                      <a:r>
                        <a:rPr lang="en-US" dirty="0" smtClean="0"/>
                        <a:t>start: </a:t>
                      </a:r>
                    </a:p>
                    <a:p>
                      <a:r>
                        <a:rPr lang="en-US" dirty="0" smtClean="0"/>
                        <a:t>             </a:t>
                      </a:r>
                      <a:r>
                        <a:rPr lang="en-US" dirty="0" err="1" smtClean="0"/>
                        <a:t>mov</a:t>
                      </a:r>
                      <a:r>
                        <a:rPr lang="en-US" dirty="0" smtClean="0"/>
                        <a:t> ax,10  ;; ax = 10</a:t>
                      </a:r>
                    </a:p>
                    <a:p>
                      <a:r>
                        <a:rPr lang="en-US" dirty="0" smtClean="0"/>
                        <a:t>             </a:t>
                      </a:r>
                      <a:r>
                        <a:rPr lang="en-US" dirty="0" err="1" smtClean="0"/>
                        <a:t>mov</a:t>
                      </a:r>
                      <a:r>
                        <a:rPr lang="en-US" dirty="0" smtClean="0"/>
                        <a:t> bx, 9   ;; bx = 9</a:t>
                      </a:r>
                    </a:p>
                    <a:p>
                      <a:r>
                        <a:rPr lang="en-US" dirty="0" smtClean="0"/>
                        <a:t>             call</a:t>
                      </a:r>
                      <a:r>
                        <a:rPr lang="en-US" baseline="0" dirty="0" smtClean="0"/>
                        <a:t> </a:t>
                      </a:r>
                      <a:r>
                        <a:rPr lang="en-US" baseline="0" dirty="0" err="1" smtClean="0"/>
                        <a:t>myFun</a:t>
                      </a:r>
                      <a:endParaRPr lang="en-US" baseline="0" dirty="0" smtClean="0"/>
                    </a:p>
                    <a:p>
                      <a:r>
                        <a:rPr lang="en-US" baseline="0" dirty="0" smtClean="0"/>
                        <a:t>             …………… ;; value of ax = 10 and bx = 9 after function</a:t>
                      </a:r>
                      <a:endParaRPr lang="en-US" dirty="0"/>
                    </a:p>
                  </a:txBody>
                  <a:tcPr/>
                </a:tc>
                <a:extLst>
                  <a:ext uri="{0D108BD9-81ED-4DB2-BD59-A6C34878D82A}">
                    <a16:rowId xmlns:a16="http://schemas.microsoft.com/office/drawing/2014/main" val="299124057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1799744"/>
              </p:ext>
            </p:extLst>
          </p:nvPr>
        </p:nvGraphicFramePr>
        <p:xfrm>
          <a:off x="7426960" y="2943012"/>
          <a:ext cx="1568450" cy="2846495"/>
        </p:xfrm>
        <a:graphic>
          <a:graphicData uri="http://schemas.openxmlformats.org/drawingml/2006/table">
            <a:tbl>
              <a:tblPr firstRow="1" bandRow="1">
                <a:tableStyleId>{5940675A-B579-460E-94D1-54222C63F5DA}</a:tableStyleId>
              </a:tblPr>
              <a:tblGrid>
                <a:gridCol w="1568450">
                  <a:extLst>
                    <a:ext uri="{9D8B030D-6E8A-4147-A177-3AD203B41FA5}">
                      <a16:colId xmlns:a16="http://schemas.microsoft.com/office/drawing/2014/main" val="2139522313"/>
                    </a:ext>
                  </a:extLst>
                </a:gridCol>
              </a:tblGrid>
              <a:tr h="569299">
                <a:tc>
                  <a:txBody>
                    <a:bodyPr/>
                    <a:lstStyle/>
                    <a:p>
                      <a:endParaRPr lang="en-US" dirty="0"/>
                    </a:p>
                  </a:txBody>
                  <a:tcPr/>
                </a:tc>
                <a:extLst>
                  <a:ext uri="{0D108BD9-81ED-4DB2-BD59-A6C34878D82A}">
                    <a16:rowId xmlns:a16="http://schemas.microsoft.com/office/drawing/2014/main" val="4154502123"/>
                  </a:ext>
                </a:extLst>
              </a:tr>
              <a:tr h="569299">
                <a:tc>
                  <a:txBody>
                    <a:bodyPr/>
                    <a:lstStyle/>
                    <a:p>
                      <a:endParaRPr lang="en-US"/>
                    </a:p>
                  </a:txBody>
                  <a:tcPr/>
                </a:tc>
                <a:extLst>
                  <a:ext uri="{0D108BD9-81ED-4DB2-BD59-A6C34878D82A}">
                    <a16:rowId xmlns:a16="http://schemas.microsoft.com/office/drawing/2014/main" val="196350157"/>
                  </a:ext>
                </a:extLst>
              </a:tr>
              <a:tr h="569299">
                <a:tc>
                  <a:txBody>
                    <a:bodyPr/>
                    <a:lstStyle/>
                    <a:p>
                      <a:pPr algn="ctr"/>
                      <a:endParaRPr lang="en-US" dirty="0"/>
                    </a:p>
                  </a:txBody>
                  <a:tcPr/>
                </a:tc>
                <a:extLst>
                  <a:ext uri="{0D108BD9-81ED-4DB2-BD59-A6C34878D82A}">
                    <a16:rowId xmlns:a16="http://schemas.microsoft.com/office/drawing/2014/main" val="695794769"/>
                  </a:ext>
                </a:extLst>
              </a:tr>
              <a:tr h="569299">
                <a:tc>
                  <a:txBody>
                    <a:bodyPr/>
                    <a:lstStyle/>
                    <a:p>
                      <a:pPr algn="ctr"/>
                      <a:r>
                        <a:rPr lang="en-US" dirty="0" smtClean="0"/>
                        <a:t> </a:t>
                      </a:r>
                      <a:endParaRPr lang="en-US" dirty="0"/>
                    </a:p>
                  </a:txBody>
                  <a:tcPr/>
                </a:tc>
                <a:extLst>
                  <a:ext uri="{0D108BD9-81ED-4DB2-BD59-A6C34878D82A}">
                    <a16:rowId xmlns:a16="http://schemas.microsoft.com/office/drawing/2014/main" val="3992915094"/>
                  </a:ext>
                </a:extLst>
              </a:tr>
              <a:tr h="569299">
                <a:tc>
                  <a:txBody>
                    <a:bodyPr/>
                    <a:lstStyle/>
                    <a:p>
                      <a:pPr algn="ctr"/>
                      <a:endParaRPr lang="en-US" dirty="0"/>
                    </a:p>
                  </a:txBody>
                  <a:tcPr/>
                </a:tc>
                <a:extLst>
                  <a:ext uri="{0D108BD9-81ED-4DB2-BD59-A6C34878D82A}">
                    <a16:rowId xmlns:a16="http://schemas.microsoft.com/office/drawing/2014/main" val="1724655714"/>
                  </a:ext>
                </a:extLst>
              </a:tr>
            </a:tbl>
          </a:graphicData>
        </a:graphic>
      </p:graphicFrame>
      <p:sp>
        <p:nvSpPr>
          <p:cNvPr id="7" name="TextBox 6"/>
          <p:cNvSpPr txBox="1"/>
          <p:nvPr/>
        </p:nvSpPr>
        <p:spPr>
          <a:xfrm>
            <a:off x="7719695" y="2466530"/>
            <a:ext cx="982980" cy="369332"/>
          </a:xfrm>
          <a:prstGeom prst="rect">
            <a:avLst/>
          </a:prstGeom>
          <a:noFill/>
        </p:spPr>
        <p:txBody>
          <a:bodyPr wrap="square" rtlCol="0">
            <a:spAutoFit/>
          </a:bodyPr>
          <a:lstStyle/>
          <a:p>
            <a:r>
              <a:rPr lang="en-US" dirty="0" smtClean="0"/>
              <a:t>Stack</a:t>
            </a:r>
            <a:endParaRPr lang="en-US" dirty="0"/>
          </a:p>
        </p:txBody>
      </p:sp>
      <p:sp>
        <p:nvSpPr>
          <p:cNvPr id="8" name="Right Arrow 7"/>
          <p:cNvSpPr/>
          <p:nvPr/>
        </p:nvSpPr>
        <p:spPr>
          <a:xfrm>
            <a:off x="2589212" y="5811759"/>
            <a:ext cx="976948" cy="1825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9" name="Right Arrow 8"/>
          <p:cNvSpPr/>
          <p:nvPr/>
        </p:nvSpPr>
        <p:spPr>
          <a:xfrm>
            <a:off x="2589212" y="6032115"/>
            <a:ext cx="976948" cy="217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10" name="Right Arrow 9"/>
          <p:cNvSpPr/>
          <p:nvPr/>
        </p:nvSpPr>
        <p:spPr>
          <a:xfrm>
            <a:off x="2589212" y="6287208"/>
            <a:ext cx="1033979" cy="256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11" name="Right Arrow 10"/>
          <p:cNvSpPr/>
          <p:nvPr/>
        </p:nvSpPr>
        <p:spPr>
          <a:xfrm>
            <a:off x="6178391" y="5365120"/>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12" name="Right Arrow 11"/>
          <p:cNvSpPr/>
          <p:nvPr/>
        </p:nvSpPr>
        <p:spPr>
          <a:xfrm>
            <a:off x="6212681" y="5752257"/>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14" name="Right Arrow 13"/>
          <p:cNvSpPr/>
          <p:nvPr/>
        </p:nvSpPr>
        <p:spPr>
          <a:xfrm>
            <a:off x="6178391" y="4765250"/>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15" name="Right Arrow 14"/>
          <p:cNvSpPr/>
          <p:nvPr/>
        </p:nvSpPr>
        <p:spPr>
          <a:xfrm>
            <a:off x="6178391" y="4241053"/>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21" name="Right Arrow 20"/>
          <p:cNvSpPr/>
          <p:nvPr/>
        </p:nvSpPr>
        <p:spPr>
          <a:xfrm>
            <a:off x="2516782" y="4717092"/>
            <a:ext cx="1187729" cy="207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2" name="Right Arrow 21"/>
          <p:cNvSpPr/>
          <p:nvPr/>
        </p:nvSpPr>
        <p:spPr>
          <a:xfrm>
            <a:off x="2589212" y="4405894"/>
            <a:ext cx="1106409" cy="222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3" name="Right Arrow 22"/>
          <p:cNvSpPr/>
          <p:nvPr/>
        </p:nvSpPr>
        <p:spPr>
          <a:xfrm>
            <a:off x="2589212" y="5234449"/>
            <a:ext cx="976948" cy="1919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4" name="Right Arrow 23"/>
          <p:cNvSpPr/>
          <p:nvPr/>
        </p:nvSpPr>
        <p:spPr>
          <a:xfrm>
            <a:off x="2589212" y="3619897"/>
            <a:ext cx="1106409" cy="222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5" name="Right Arrow 24"/>
          <p:cNvSpPr/>
          <p:nvPr/>
        </p:nvSpPr>
        <p:spPr>
          <a:xfrm>
            <a:off x="2598102" y="3922756"/>
            <a:ext cx="1106409" cy="222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6" name="Right Arrow 25"/>
          <p:cNvSpPr/>
          <p:nvPr/>
        </p:nvSpPr>
        <p:spPr>
          <a:xfrm>
            <a:off x="2524481" y="3076103"/>
            <a:ext cx="1106409" cy="222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7" name="Right Arrow 26"/>
          <p:cNvSpPr/>
          <p:nvPr/>
        </p:nvSpPr>
        <p:spPr>
          <a:xfrm>
            <a:off x="2516782" y="2771370"/>
            <a:ext cx="1106409" cy="222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8" name="TextBox 27"/>
          <p:cNvSpPr txBox="1"/>
          <p:nvPr/>
        </p:nvSpPr>
        <p:spPr>
          <a:xfrm>
            <a:off x="7432517" y="5188127"/>
            <a:ext cx="1627624" cy="923330"/>
          </a:xfrm>
          <a:prstGeom prst="rect">
            <a:avLst/>
          </a:prstGeom>
          <a:noFill/>
        </p:spPr>
        <p:txBody>
          <a:bodyPr wrap="square" rtlCol="0">
            <a:spAutoFit/>
          </a:bodyPr>
          <a:lstStyle/>
          <a:p>
            <a:r>
              <a:rPr lang="en-US" dirty="0"/>
              <a:t>Returning address (IP) </a:t>
            </a:r>
          </a:p>
          <a:p>
            <a:endParaRPr lang="en-US" dirty="0"/>
          </a:p>
        </p:txBody>
      </p:sp>
      <p:sp>
        <p:nvSpPr>
          <p:cNvPr id="29" name="TextBox 28"/>
          <p:cNvSpPr txBox="1"/>
          <p:nvPr/>
        </p:nvSpPr>
        <p:spPr>
          <a:xfrm>
            <a:off x="7886700" y="4759139"/>
            <a:ext cx="571500" cy="646331"/>
          </a:xfrm>
          <a:prstGeom prst="rect">
            <a:avLst/>
          </a:prstGeom>
          <a:noFill/>
        </p:spPr>
        <p:txBody>
          <a:bodyPr wrap="square" rtlCol="0">
            <a:spAutoFit/>
          </a:bodyPr>
          <a:lstStyle/>
          <a:p>
            <a:r>
              <a:rPr lang="en-US" dirty="0"/>
              <a:t>10</a:t>
            </a:r>
          </a:p>
          <a:p>
            <a:endParaRPr lang="en-US" dirty="0"/>
          </a:p>
        </p:txBody>
      </p:sp>
      <p:sp>
        <p:nvSpPr>
          <p:cNvPr id="30" name="TextBox 29"/>
          <p:cNvSpPr txBox="1"/>
          <p:nvPr/>
        </p:nvSpPr>
        <p:spPr>
          <a:xfrm>
            <a:off x="7981305" y="4157759"/>
            <a:ext cx="312906" cy="646331"/>
          </a:xfrm>
          <a:prstGeom prst="rect">
            <a:avLst/>
          </a:prstGeom>
          <a:noFill/>
        </p:spPr>
        <p:txBody>
          <a:bodyPr wrap="none" rtlCol="0">
            <a:spAutoFit/>
          </a:bodyPr>
          <a:lstStyle/>
          <a:p>
            <a:r>
              <a:rPr lang="en-US" dirty="0" smtClean="0"/>
              <a:t>9</a:t>
            </a:r>
            <a:endParaRPr lang="en-US" dirty="0"/>
          </a:p>
          <a:p>
            <a:endParaRPr lang="en-US" dirty="0"/>
          </a:p>
        </p:txBody>
      </p:sp>
      <p:sp>
        <p:nvSpPr>
          <p:cNvPr id="31" name="Curved Up Arrow 30"/>
          <p:cNvSpPr/>
          <p:nvPr/>
        </p:nvSpPr>
        <p:spPr>
          <a:xfrm flipH="1">
            <a:off x="4257507" y="4905472"/>
            <a:ext cx="3307804" cy="679678"/>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32" name="TextBox 31"/>
          <p:cNvSpPr txBox="1"/>
          <p:nvPr/>
        </p:nvSpPr>
        <p:spPr>
          <a:xfrm>
            <a:off x="9124871" y="4111172"/>
            <a:ext cx="2444472" cy="369332"/>
          </a:xfrm>
          <a:prstGeom prst="rect">
            <a:avLst/>
          </a:prstGeom>
          <a:noFill/>
        </p:spPr>
        <p:txBody>
          <a:bodyPr wrap="square" rtlCol="0">
            <a:spAutoFit/>
          </a:bodyPr>
          <a:lstStyle/>
          <a:p>
            <a:r>
              <a:rPr lang="en-US" dirty="0" smtClean="0"/>
              <a:t>Deleted from stack</a:t>
            </a:r>
            <a:endParaRPr lang="en-US" dirty="0"/>
          </a:p>
        </p:txBody>
      </p:sp>
      <p:sp>
        <p:nvSpPr>
          <p:cNvPr id="33" name="TextBox 32"/>
          <p:cNvSpPr txBox="1"/>
          <p:nvPr/>
        </p:nvSpPr>
        <p:spPr>
          <a:xfrm>
            <a:off x="9179332" y="4698608"/>
            <a:ext cx="2444472" cy="369332"/>
          </a:xfrm>
          <a:prstGeom prst="rect">
            <a:avLst/>
          </a:prstGeom>
          <a:noFill/>
        </p:spPr>
        <p:txBody>
          <a:bodyPr wrap="square" rtlCol="0">
            <a:spAutoFit/>
          </a:bodyPr>
          <a:lstStyle/>
          <a:p>
            <a:r>
              <a:rPr lang="en-US" dirty="0" smtClean="0"/>
              <a:t>Deleted from stack</a:t>
            </a:r>
            <a:endParaRPr lang="en-US" dirty="0"/>
          </a:p>
        </p:txBody>
      </p:sp>
      <p:sp>
        <p:nvSpPr>
          <p:cNvPr id="34" name="TextBox 33"/>
          <p:cNvSpPr txBox="1"/>
          <p:nvPr/>
        </p:nvSpPr>
        <p:spPr>
          <a:xfrm>
            <a:off x="9232036" y="5341017"/>
            <a:ext cx="2444472" cy="369332"/>
          </a:xfrm>
          <a:prstGeom prst="rect">
            <a:avLst/>
          </a:prstGeom>
          <a:noFill/>
        </p:spPr>
        <p:txBody>
          <a:bodyPr wrap="square" rtlCol="0">
            <a:spAutoFit/>
          </a:bodyPr>
          <a:lstStyle/>
          <a:p>
            <a:r>
              <a:rPr lang="en-US" dirty="0" smtClean="0"/>
              <a:t>Deleted from stack</a:t>
            </a:r>
            <a:endParaRPr lang="en-US" dirty="0"/>
          </a:p>
        </p:txBody>
      </p:sp>
      <p:cxnSp>
        <p:nvCxnSpPr>
          <p:cNvPr id="13" name="Straight Connector 12"/>
          <p:cNvCxnSpPr/>
          <p:nvPr/>
        </p:nvCxnSpPr>
        <p:spPr>
          <a:xfrm flipV="1">
            <a:off x="7719695" y="4145592"/>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7611017" y="4816257"/>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611017" y="5326010"/>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181908" y="4213796"/>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135138" y="4745031"/>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204108" y="5344458"/>
            <a:ext cx="892964" cy="3349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0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 grpId="0" animBg="1"/>
      <p:bldP spid="9" grpId="0" animBg="1"/>
      <p:bldP spid="10" grpId="0" animBg="1"/>
      <p:bldP spid="11" grpId="0" animBg="1"/>
      <p:bldP spid="14" grpId="0" animBg="1"/>
      <p:bldP spid="15"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1" grpId="0" animBg="1"/>
      <p:bldP spid="32"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33044"/>
            <a:ext cx="9418519" cy="1280890"/>
          </a:xfrm>
        </p:spPr>
        <p:txBody>
          <a:bodyPr/>
          <a:lstStyle/>
          <a:p>
            <a:r>
              <a:rPr lang="en-US" dirty="0" smtClean="0"/>
              <a:t>Use BP to differentiate Activation records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1352027"/>
              </p:ext>
            </p:extLst>
          </p:nvPr>
        </p:nvGraphicFramePr>
        <p:xfrm>
          <a:off x="2589211" y="1139484"/>
          <a:ext cx="9602789" cy="6135078"/>
        </p:xfrm>
        <a:graphic>
          <a:graphicData uri="http://schemas.openxmlformats.org/drawingml/2006/table">
            <a:tbl>
              <a:tblPr firstRow="1" bandRow="1">
                <a:tableStyleId>{5940675A-B579-460E-94D1-54222C63F5DA}</a:tableStyleId>
              </a:tblPr>
              <a:tblGrid>
                <a:gridCol w="9602789">
                  <a:extLst>
                    <a:ext uri="{9D8B030D-6E8A-4147-A177-3AD203B41FA5}">
                      <a16:colId xmlns:a16="http://schemas.microsoft.com/office/drawing/2014/main" val="1785413715"/>
                    </a:ext>
                  </a:extLst>
                </a:gridCol>
              </a:tblGrid>
              <a:tr h="6135078">
                <a:tc>
                  <a:txBody>
                    <a:bodyPr/>
                    <a:lstStyle/>
                    <a:p>
                      <a:r>
                        <a:rPr lang="en-US" dirty="0" err="1" smtClean="0"/>
                        <a:t>jmp</a:t>
                      </a:r>
                      <a:r>
                        <a:rPr lang="en-US" dirty="0" smtClean="0"/>
                        <a:t> start</a:t>
                      </a:r>
                    </a:p>
                    <a:p>
                      <a:r>
                        <a:rPr lang="en-US" dirty="0" err="1" smtClean="0"/>
                        <a:t>myFun</a:t>
                      </a:r>
                      <a:r>
                        <a:rPr lang="en-US" dirty="0" smtClean="0"/>
                        <a:t>:</a:t>
                      </a:r>
                    </a:p>
                    <a:p>
                      <a:r>
                        <a:rPr lang="en-US" dirty="0" smtClean="0"/>
                        <a:t> </a:t>
                      </a:r>
                    </a:p>
                    <a:p>
                      <a:endParaRPr lang="en-US" dirty="0" smtClean="0"/>
                    </a:p>
                    <a:p>
                      <a:r>
                        <a:rPr lang="en-US" dirty="0" smtClean="0"/>
                        <a:t>              </a:t>
                      </a:r>
                    </a:p>
                    <a:p>
                      <a:endParaRPr lang="en-US" dirty="0" smtClean="0"/>
                    </a:p>
                    <a:p>
                      <a:r>
                        <a:rPr lang="en-US" dirty="0" smtClean="0"/>
                        <a:t>              push ax</a:t>
                      </a:r>
                    </a:p>
                    <a:p>
                      <a:r>
                        <a:rPr lang="en-US" dirty="0" smtClean="0"/>
                        <a:t>              </a:t>
                      </a:r>
                      <a:r>
                        <a:rPr lang="en-US" dirty="0" err="1" smtClean="0"/>
                        <a:t>pusb</a:t>
                      </a:r>
                      <a:r>
                        <a:rPr lang="en-US" dirty="0" smtClean="0"/>
                        <a:t> bx </a:t>
                      </a:r>
                    </a:p>
                    <a:p>
                      <a:endParaRPr lang="en-US" dirty="0" smtClean="0"/>
                    </a:p>
                    <a:p>
                      <a:r>
                        <a:rPr lang="en-US" dirty="0" smtClean="0"/>
                        <a:t>              </a:t>
                      </a:r>
                      <a:r>
                        <a:rPr lang="en-US" dirty="0" err="1" smtClean="0"/>
                        <a:t>mov</a:t>
                      </a:r>
                      <a:r>
                        <a:rPr lang="en-US" dirty="0" smtClean="0"/>
                        <a:t> ax,15     ;;ax = F</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mov</a:t>
                      </a:r>
                      <a:r>
                        <a:rPr lang="en-US" dirty="0" smtClean="0"/>
                        <a:t> bx,8       ;;</a:t>
                      </a:r>
                      <a:r>
                        <a:rPr lang="en-US" baseline="0" dirty="0" smtClean="0"/>
                        <a:t> bx = 8</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              pop bx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              pop ax</a:t>
                      </a:r>
                      <a:endParaRPr lang="en-US" dirty="0" smtClean="0"/>
                    </a:p>
                    <a:p>
                      <a:endParaRPr lang="en-US" dirty="0" smtClean="0"/>
                    </a:p>
                    <a:p>
                      <a:r>
                        <a:rPr lang="en-US" dirty="0" smtClean="0"/>
                        <a:t>              ret</a:t>
                      </a:r>
                    </a:p>
                    <a:p>
                      <a:r>
                        <a:rPr lang="en-US" dirty="0" smtClean="0"/>
                        <a:t>start: </a:t>
                      </a:r>
                    </a:p>
                    <a:p>
                      <a:r>
                        <a:rPr lang="en-US" dirty="0" smtClean="0"/>
                        <a:t>             </a:t>
                      </a:r>
                      <a:r>
                        <a:rPr lang="en-US" dirty="0" err="1" smtClean="0"/>
                        <a:t>mov</a:t>
                      </a:r>
                      <a:r>
                        <a:rPr lang="en-US" dirty="0" smtClean="0"/>
                        <a:t> ax,10  ;; ax = 10</a:t>
                      </a:r>
                    </a:p>
                    <a:p>
                      <a:r>
                        <a:rPr lang="en-US" dirty="0" smtClean="0"/>
                        <a:t>             </a:t>
                      </a:r>
                      <a:r>
                        <a:rPr lang="en-US" dirty="0" err="1" smtClean="0"/>
                        <a:t>mov</a:t>
                      </a:r>
                      <a:r>
                        <a:rPr lang="en-US" dirty="0" smtClean="0"/>
                        <a:t> bx, 9   ;; bx = 9</a:t>
                      </a:r>
                    </a:p>
                    <a:p>
                      <a:r>
                        <a:rPr lang="en-US" dirty="0" smtClean="0"/>
                        <a:t>             call</a:t>
                      </a:r>
                      <a:r>
                        <a:rPr lang="en-US" baseline="0" dirty="0" smtClean="0"/>
                        <a:t> </a:t>
                      </a:r>
                      <a:r>
                        <a:rPr lang="en-US" baseline="0" dirty="0" err="1" smtClean="0"/>
                        <a:t>myFun</a:t>
                      </a:r>
                      <a:endParaRPr lang="en-US" baseline="0" dirty="0" smtClean="0"/>
                    </a:p>
                    <a:p>
                      <a:r>
                        <a:rPr lang="en-US" baseline="0" dirty="0" smtClean="0"/>
                        <a:t>             </a:t>
                      </a:r>
                      <a:endParaRPr lang="en-US" dirty="0"/>
                    </a:p>
                  </a:txBody>
                  <a:tcPr/>
                </a:tc>
                <a:extLst>
                  <a:ext uri="{0D108BD9-81ED-4DB2-BD59-A6C34878D82A}">
                    <a16:rowId xmlns:a16="http://schemas.microsoft.com/office/drawing/2014/main" val="45788821"/>
                  </a:ext>
                </a:extLst>
              </a:tr>
            </a:tbl>
          </a:graphicData>
        </a:graphic>
      </p:graphicFrame>
      <p:sp>
        <p:nvSpPr>
          <p:cNvPr id="5" name="TextBox 4"/>
          <p:cNvSpPr txBox="1"/>
          <p:nvPr/>
        </p:nvSpPr>
        <p:spPr>
          <a:xfrm>
            <a:off x="3522133" y="2297859"/>
            <a:ext cx="8805333" cy="1200329"/>
          </a:xfrm>
          <a:prstGeom prst="rect">
            <a:avLst/>
          </a:prstGeom>
          <a:noFill/>
        </p:spPr>
        <p:txBody>
          <a:bodyPr wrap="square" rtlCol="0">
            <a:spAutoFit/>
          </a:bodyPr>
          <a:lstStyle/>
          <a:p>
            <a:r>
              <a:rPr lang="en-US" b="1" dirty="0"/>
              <a:t>push </a:t>
            </a:r>
            <a:r>
              <a:rPr lang="en-US" b="1" dirty="0" err="1"/>
              <a:t>bp</a:t>
            </a:r>
            <a:r>
              <a:rPr lang="en-US" b="1" dirty="0"/>
              <a:t> </a:t>
            </a:r>
            <a:r>
              <a:rPr lang="en-US" b="1" dirty="0" smtClean="0"/>
              <a:t>		;;;;;;;;;;;; </a:t>
            </a:r>
            <a:r>
              <a:rPr lang="en-US" b="1" dirty="0"/>
              <a:t>save previous value of </a:t>
            </a:r>
            <a:r>
              <a:rPr lang="en-US" b="1" dirty="0" err="1" smtClean="0"/>
              <a:t>bp</a:t>
            </a:r>
            <a:endParaRPr lang="en-US" b="1" dirty="0" smtClean="0"/>
          </a:p>
          <a:p>
            <a:r>
              <a:rPr lang="en-US" b="1" dirty="0" err="1" smtClean="0"/>
              <a:t>mov</a:t>
            </a:r>
            <a:r>
              <a:rPr lang="en-US" b="1" dirty="0" smtClean="0"/>
              <a:t> </a:t>
            </a:r>
            <a:r>
              <a:rPr lang="en-US" b="1" dirty="0" err="1"/>
              <a:t>bp,sp</a:t>
            </a:r>
            <a:r>
              <a:rPr lang="en-US" b="1" dirty="0"/>
              <a:t>       ;;;;;;;;;;;;   now all values on stack after </a:t>
            </a:r>
            <a:r>
              <a:rPr lang="en-US" b="1" dirty="0" err="1"/>
              <a:t>bp</a:t>
            </a:r>
            <a:r>
              <a:rPr lang="en-US" b="1" dirty="0"/>
              <a:t> are part of                       </a:t>
            </a:r>
            <a:r>
              <a:rPr lang="en-US" b="1" dirty="0" smtClean="0"/>
              <a:t>      			</a:t>
            </a:r>
            <a:r>
              <a:rPr lang="en-US" b="1" dirty="0"/>
              <a:t> </a:t>
            </a:r>
            <a:r>
              <a:rPr lang="en-US" b="1" dirty="0" smtClean="0"/>
              <a:t>    ;;;;;;;;;;;;;;;;;</a:t>
            </a:r>
            <a:r>
              <a:rPr lang="en-US" b="1" dirty="0" err="1"/>
              <a:t>myFunction</a:t>
            </a:r>
            <a:endParaRPr lang="en-US" b="1"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30194388"/>
              </p:ext>
            </p:extLst>
          </p:nvPr>
        </p:nvGraphicFramePr>
        <p:xfrm>
          <a:off x="8492191" y="3429056"/>
          <a:ext cx="1568450" cy="2277196"/>
        </p:xfrm>
        <a:graphic>
          <a:graphicData uri="http://schemas.openxmlformats.org/drawingml/2006/table">
            <a:tbl>
              <a:tblPr firstRow="1" bandRow="1">
                <a:tableStyleId>{5940675A-B579-460E-94D1-54222C63F5DA}</a:tableStyleId>
              </a:tblPr>
              <a:tblGrid>
                <a:gridCol w="1568450">
                  <a:extLst>
                    <a:ext uri="{9D8B030D-6E8A-4147-A177-3AD203B41FA5}">
                      <a16:colId xmlns:a16="http://schemas.microsoft.com/office/drawing/2014/main" val="2139522313"/>
                    </a:ext>
                  </a:extLst>
                </a:gridCol>
              </a:tblGrid>
              <a:tr h="569299">
                <a:tc>
                  <a:txBody>
                    <a:bodyPr/>
                    <a:lstStyle/>
                    <a:p>
                      <a:endParaRPr lang="en-US" dirty="0"/>
                    </a:p>
                  </a:txBody>
                  <a:tcPr/>
                </a:tc>
                <a:extLst>
                  <a:ext uri="{0D108BD9-81ED-4DB2-BD59-A6C34878D82A}">
                    <a16:rowId xmlns:a16="http://schemas.microsoft.com/office/drawing/2014/main" val="196350157"/>
                  </a:ext>
                </a:extLst>
              </a:tr>
              <a:tr h="569299">
                <a:tc>
                  <a:txBody>
                    <a:bodyPr/>
                    <a:lstStyle/>
                    <a:p>
                      <a:pPr algn="ctr"/>
                      <a:endParaRPr lang="en-US" dirty="0"/>
                    </a:p>
                  </a:txBody>
                  <a:tcPr/>
                </a:tc>
                <a:extLst>
                  <a:ext uri="{0D108BD9-81ED-4DB2-BD59-A6C34878D82A}">
                    <a16:rowId xmlns:a16="http://schemas.microsoft.com/office/drawing/2014/main" val="695794769"/>
                  </a:ext>
                </a:extLst>
              </a:tr>
              <a:tr h="569299">
                <a:tc>
                  <a:txBody>
                    <a:bodyPr/>
                    <a:lstStyle/>
                    <a:p>
                      <a:pPr algn="ctr"/>
                      <a:endParaRPr lang="en-US" dirty="0"/>
                    </a:p>
                  </a:txBody>
                  <a:tcPr/>
                </a:tc>
                <a:extLst>
                  <a:ext uri="{0D108BD9-81ED-4DB2-BD59-A6C34878D82A}">
                    <a16:rowId xmlns:a16="http://schemas.microsoft.com/office/drawing/2014/main" val="3992915094"/>
                  </a:ext>
                </a:extLst>
              </a:tr>
              <a:tr h="569299">
                <a:tc>
                  <a:txBody>
                    <a:bodyPr/>
                    <a:lstStyle/>
                    <a:p>
                      <a:pPr algn="ctr"/>
                      <a:endParaRPr lang="en-US" dirty="0"/>
                    </a:p>
                  </a:txBody>
                  <a:tcPr/>
                </a:tc>
                <a:extLst>
                  <a:ext uri="{0D108BD9-81ED-4DB2-BD59-A6C34878D82A}">
                    <a16:rowId xmlns:a16="http://schemas.microsoft.com/office/drawing/2014/main" val="2075473413"/>
                  </a:ext>
                </a:extLst>
              </a:tr>
            </a:tbl>
          </a:graphicData>
        </a:graphic>
      </p:graphicFrame>
      <p:sp>
        <p:nvSpPr>
          <p:cNvPr id="7" name="TextBox 6"/>
          <p:cNvSpPr txBox="1"/>
          <p:nvPr/>
        </p:nvSpPr>
        <p:spPr>
          <a:xfrm>
            <a:off x="8725187" y="2952574"/>
            <a:ext cx="982980" cy="369332"/>
          </a:xfrm>
          <a:prstGeom prst="rect">
            <a:avLst/>
          </a:prstGeom>
          <a:noFill/>
        </p:spPr>
        <p:txBody>
          <a:bodyPr wrap="square" rtlCol="0">
            <a:spAutoFit/>
          </a:bodyPr>
          <a:lstStyle/>
          <a:p>
            <a:r>
              <a:rPr lang="en-US" dirty="0" smtClean="0"/>
              <a:t>Stack</a:t>
            </a:r>
            <a:endParaRPr lang="en-US" dirty="0"/>
          </a:p>
        </p:txBody>
      </p:sp>
      <p:sp>
        <p:nvSpPr>
          <p:cNvPr id="8" name="TextBox 7"/>
          <p:cNvSpPr txBox="1"/>
          <p:nvPr/>
        </p:nvSpPr>
        <p:spPr>
          <a:xfrm>
            <a:off x="8514675" y="5133863"/>
            <a:ext cx="1627624" cy="646331"/>
          </a:xfrm>
          <a:prstGeom prst="rect">
            <a:avLst/>
          </a:prstGeom>
          <a:noFill/>
        </p:spPr>
        <p:txBody>
          <a:bodyPr wrap="square" rtlCol="0">
            <a:spAutoFit/>
          </a:bodyPr>
          <a:lstStyle/>
          <a:p>
            <a:pPr lvl="0" algn="ctr">
              <a:defRPr/>
            </a:pPr>
            <a:r>
              <a:rPr lang="en-US" dirty="0"/>
              <a:t>Returning address (IP) </a:t>
            </a:r>
          </a:p>
        </p:txBody>
      </p:sp>
      <p:sp>
        <p:nvSpPr>
          <p:cNvPr id="9" name="TextBox 8"/>
          <p:cNvSpPr txBox="1"/>
          <p:nvPr/>
        </p:nvSpPr>
        <p:spPr>
          <a:xfrm>
            <a:off x="8990666" y="4154443"/>
            <a:ext cx="571500" cy="646331"/>
          </a:xfrm>
          <a:prstGeom prst="rect">
            <a:avLst/>
          </a:prstGeom>
          <a:noFill/>
        </p:spPr>
        <p:txBody>
          <a:bodyPr wrap="square" rtlCol="0">
            <a:spAutoFit/>
          </a:bodyPr>
          <a:lstStyle/>
          <a:p>
            <a:r>
              <a:rPr lang="en-US" dirty="0"/>
              <a:t>10</a:t>
            </a:r>
          </a:p>
          <a:p>
            <a:endParaRPr lang="en-US" dirty="0"/>
          </a:p>
        </p:txBody>
      </p:sp>
      <p:sp>
        <p:nvSpPr>
          <p:cNvPr id="10" name="TextBox 9"/>
          <p:cNvSpPr txBox="1"/>
          <p:nvPr/>
        </p:nvSpPr>
        <p:spPr>
          <a:xfrm>
            <a:off x="9037389" y="3616108"/>
            <a:ext cx="312906" cy="646331"/>
          </a:xfrm>
          <a:prstGeom prst="rect">
            <a:avLst/>
          </a:prstGeom>
          <a:noFill/>
        </p:spPr>
        <p:txBody>
          <a:bodyPr wrap="none" rtlCol="0">
            <a:spAutoFit/>
          </a:bodyPr>
          <a:lstStyle/>
          <a:p>
            <a:r>
              <a:rPr lang="en-US" dirty="0" smtClean="0"/>
              <a:t>9</a:t>
            </a:r>
            <a:endParaRPr lang="en-US" dirty="0"/>
          </a:p>
          <a:p>
            <a:endParaRPr lang="en-US" dirty="0"/>
          </a:p>
        </p:txBody>
      </p:sp>
      <p:sp>
        <p:nvSpPr>
          <p:cNvPr id="3" name="Left Arrow 2"/>
          <p:cNvSpPr/>
          <p:nvPr/>
        </p:nvSpPr>
        <p:spPr>
          <a:xfrm>
            <a:off x="10230568" y="4629384"/>
            <a:ext cx="1403413" cy="290083"/>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BP</a:t>
            </a:r>
            <a:endParaRPr lang="en-US" dirty="0"/>
          </a:p>
        </p:txBody>
      </p:sp>
      <p:sp>
        <p:nvSpPr>
          <p:cNvPr id="15" name="Right Arrow 14"/>
          <p:cNvSpPr/>
          <p:nvPr/>
        </p:nvSpPr>
        <p:spPr>
          <a:xfrm>
            <a:off x="6707694" y="3498188"/>
            <a:ext cx="1488501" cy="407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17" name="TextBox 16"/>
          <p:cNvSpPr txBox="1"/>
          <p:nvPr/>
        </p:nvSpPr>
        <p:spPr>
          <a:xfrm>
            <a:off x="8782543" y="4587192"/>
            <a:ext cx="1305512" cy="923330"/>
          </a:xfrm>
          <a:prstGeom prst="rect">
            <a:avLst/>
          </a:prstGeom>
          <a:noFill/>
        </p:spPr>
        <p:txBody>
          <a:bodyPr wrap="square" rtlCol="0">
            <a:spAutoFit/>
          </a:bodyPr>
          <a:lstStyle/>
          <a:p>
            <a:r>
              <a:rPr lang="en-US" dirty="0"/>
              <a:t>Value of BP </a:t>
            </a:r>
          </a:p>
          <a:p>
            <a:endParaRPr lang="en-US" dirty="0"/>
          </a:p>
        </p:txBody>
      </p:sp>
      <p:sp>
        <p:nvSpPr>
          <p:cNvPr id="19" name="Right Brace 18"/>
          <p:cNvSpPr/>
          <p:nvPr/>
        </p:nvSpPr>
        <p:spPr>
          <a:xfrm>
            <a:off x="10230569" y="3429056"/>
            <a:ext cx="439427" cy="101754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a:off x="10327104" y="5154951"/>
            <a:ext cx="439427" cy="55130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10559116" y="3287784"/>
            <a:ext cx="1452328" cy="923330"/>
          </a:xfrm>
          <a:prstGeom prst="rect">
            <a:avLst/>
          </a:prstGeom>
          <a:noFill/>
        </p:spPr>
        <p:txBody>
          <a:bodyPr wrap="square" rtlCol="0">
            <a:spAutoFit/>
          </a:bodyPr>
          <a:lstStyle/>
          <a:p>
            <a:r>
              <a:rPr lang="en-US" dirty="0" smtClean="0"/>
              <a:t>These are </a:t>
            </a:r>
            <a:r>
              <a:rPr lang="en-US" dirty="0" err="1" smtClean="0"/>
              <a:t>MyFun</a:t>
            </a:r>
            <a:r>
              <a:rPr lang="en-US" dirty="0" smtClean="0"/>
              <a:t> variables</a:t>
            </a:r>
            <a:endParaRPr lang="en-US" dirty="0"/>
          </a:p>
        </p:txBody>
      </p:sp>
      <p:sp>
        <p:nvSpPr>
          <p:cNvPr id="22" name="TextBox 21"/>
          <p:cNvSpPr txBox="1"/>
          <p:nvPr/>
        </p:nvSpPr>
        <p:spPr>
          <a:xfrm>
            <a:off x="10696714" y="5028242"/>
            <a:ext cx="1452328" cy="923330"/>
          </a:xfrm>
          <a:prstGeom prst="rect">
            <a:avLst/>
          </a:prstGeom>
          <a:noFill/>
        </p:spPr>
        <p:txBody>
          <a:bodyPr wrap="square" rtlCol="0">
            <a:spAutoFit/>
          </a:bodyPr>
          <a:lstStyle/>
          <a:p>
            <a:r>
              <a:rPr lang="en-US" dirty="0" smtClean="0"/>
              <a:t>These are start</a:t>
            </a:r>
          </a:p>
          <a:p>
            <a:r>
              <a:rPr lang="en-US" dirty="0" smtClean="0"/>
              <a:t>variables</a:t>
            </a:r>
            <a:endParaRPr lang="en-US" dirty="0"/>
          </a:p>
        </p:txBody>
      </p:sp>
    </p:spTree>
    <p:extLst>
      <p:ext uri="{BB962C8B-B14F-4D97-AF65-F5344CB8AC3E}">
        <p14:creationId xmlns:p14="http://schemas.microsoft.com/office/powerpoint/2010/main" val="147218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17" grpId="0"/>
      <p:bldP spid="19" grpId="0" animBg="1"/>
      <p:bldP spid="20" grpId="0" animBg="1"/>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82" y="0"/>
            <a:ext cx="8911687" cy="907510"/>
          </a:xfrm>
        </p:spPr>
        <p:txBody>
          <a:bodyPr/>
          <a:lstStyle/>
          <a:p>
            <a:r>
              <a:rPr lang="en-US" dirty="0"/>
              <a:t>Returning Value from a subroutine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71785171"/>
              </p:ext>
            </p:extLst>
          </p:nvPr>
        </p:nvGraphicFramePr>
        <p:xfrm>
          <a:off x="2745519" y="767253"/>
          <a:ext cx="9446481" cy="6503826"/>
        </p:xfrm>
        <a:graphic>
          <a:graphicData uri="http://schemas.openxmlformats.org/drawingml/2006/table">
            <a:tbl>
              <a:tblPr firstRow="1" bandRow="1">
                <a:tableStyleId>{5940675A-B579-460E-94D1-54222C63F5DA}</a:tableStyleId>
              </a:tblPr>
              <a:tblGrid>
                <a:gridCol w="9446481">
                  <a:extLst>
                    <a:ext uri="{9D8B030D-6E8A-4147-A177-3AD203B41FA5}">
                      <a16:colId xmlns:a16="http://schemas.microsoft.com/office/drawing/2014/main" val="1275228500"/>
                    </a:ext>
                  </a:extLst>
                </a:gridCol>
              </a:tblGrid>
              <a:tr h="6503826">
                <a:tc>
                  <a:txBody>
                    <a:bodyPr/>
                    <a:lstStyle/>
                    <a:p>
                      <a:r>
                        <a:rPr lang="en-US" dirty="0" err="1" smtClean="0"/>
                        <a:t>jmp</a:t>
                      </a:r>
                      <a:r>
                        <a:rPr lang="en-US" dirty="0" smtClean="0"/>
                        <a:t> start</a:t>
                      </a:r>
                    </a:p>
                    <a:p>
                      <a:r>
                        <a:rPr lang="en-US" dirty="0" err="1" smtClean="0"/>
                        <a:t>myFun</a:t>
                      </a:r>
                      <a:r>
                        <a:rPr lang="en-US" dirty="0" smtClean="0"/>
                        <a:t>:</a:t>
                      </a:r>
                    </a:p>
                    <a:p>
                      <a:r>
                        <a:rPr lang="en-US" dirty="0" smtClean="0"/>
                        <a:t>              </a:t>
                      </a:r>
                      <a:r>
                        <a:rPr lang="en-US" b="1" dirty="0" smtClean="0"/>
                        <a:t>push </a:t>
                      </a:r>
                      <a:r>
                        <a:rPr lang="en-US" b="1" dirty="0" err="1" smtClean="0"/>
                        <a:t>bp</a:t>
                      </a:r>
                      <a:r>
                        <a:rPr lang="en-US" b="1" dirty="0" smtClean="0"/>
                        <a:t> 		</a:t>
                      </a:r>
                    </a:p>
                    <a:p>
                      <a:pPr>
                        <a:lnSpc>
                          <a:spcPct val="150000"/>
                        </a:lnSpc>
                      </a:pPr>
                      <a:r>
                        <a:rPr lang="en-US" b="1" dirty="0" smtClean="0"/>
                        <a:t>              </a:t>
                      </a:r>
                      <a:r>
                        <a:rPr lang="en-US" b="1" dirty="0" err="1" smtClean="0"/>
                        <a:t>mov</a:t>
                      </a:r>
                      <a:r>
                        <a:rPr lang="en-US" b="1" dirty="0" smtClean="0"/>
                        <a:t> </a:t>
                      </a:r>
                      <a:r>
                        <a:rPr lang="en-US" b="1" dirty="0" err="1" smtClean="0"/>
                        <a:t>bp,sp</a:t>
                      </a:r>
                      <a:r>
                        <a:rPr lang="en-US" b="1" dirty="0" smtClean="0"/>
                        <a:t> </a:t>
                      </a:r>
                      <a:endParaRPr lang="en-US" dirty="0" smtClean="0"/>
                    </a:p>
                    <a:p>
                      <a:pPr>
                        <a:lnSpc>
                          <a:spcPct val="150000"/>
                        </a:lnSpc>
                      </a:pPr>
                      <a:r>
                        <a:rPr lang="en-US" dirty="0" smtClean="0"/>
                        <a:t>              </a:t>
                      </a:r>
                      <a:r>
                        <a:rPr lang="en-US" dirty="0" smtClean="0"/>
                        <a:t>push ax</a:t>
                      </a:r>
                    </a:p>
                    <a:p>
                      <a:r>
                        <a:rPr lang="en-US" dirty="0" smtClean="0"/>
                        <a:t>              </a:t>
                      </a:r>
                      <a:r>
                        <a:rPr lang="en-US" dirty="0" err="1" smtClean="0"/>
                        <a:t>pusb</a:t>
                      </a:r>
                      <a:r>
                        <a:rPr lang="en-US" dirty="0" smtClean="0"/>
                        <a:t> bx </a:t>
                      </a:r>
                      <a:endParaRPr lang="en-US" dirty="0" smtClean="0"/>
                    </a:p>
                    <a:p>
                      <a:endParaRPr lang="en-US" dirty="0" smtClean="0"/>
                    </a:p>
                    <a:p>
                      <a:r>
                        <a:rPr lang="en-US" dirty="0" smtClean="0"/>
                        <a:t>              </a:t>
                      </a:r>
                      <a:r>
                        <a:rPr lang="en-US" dirty="0" err="1" smtClean="0"/>
                        <a:t>mov</a:t>
                      </a:r>
                      <a:r>
                        <a:rPr lang="en-US" dirty="0" smtClean="0"/>
                        <a:t> ax,15     ;;ax = F</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mov</a:t>
                      </a:r>
                      <a:r>
                        <a:rPr lang="en-US" dirty="0" smtClean="0"/>
                        <a:t> bx,8       ;;</a:t>
                      </a:r>
                      <a:r>
                        <a:rPr lang="en-US" baseline="0" dirty="0" smtClean="0"/>
                        <a:t> bx = 8</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mov</a:t>
                      </a:r>
                      <a:r>
                        <a:rPr lang="en-US" dirty="0" smtClean="0"/>
                        <a:t> [</a:t>
                      </a:r>
                      <a:r>
                        <a:rPr lang="en-US" dirty="0" err="1" smtClean="0"/>
                        <a:t>bp</a:t>
                      </a:r>
                      <a:r>
                        <a:rPr lang="en-US" dirty="0" smtClean="0"/>
                        <a:t> + 4], ax</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              pop bx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              pop </a:t>
                      </a:r>
                      <a:r>
                        <a:rPr lang="en-US" baseline="0" dirty="0" smtClean="0"/>
                        <a:t>ax</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              pop  </a:t>
                      </a:r>
                      <a:r>
                        <a:rPr lang="en-US" baseline="0" dirty="0" err="1" smtClean="0"/>
                        <a:t>bp</a:t>
                      </a:r>
                      <a:endParaRPr lang="en-US" dirty="0" smtClean="0"/>
                    </a:p>
                    <a:p>
                      <a:pPr>
                        <a:lnSpc>
                          <a:spcPct val="150000"/>
                        </a:lnSpc>
                      </a:pPr>
                      <a:r>
                        <a:rPr lang="en-US" baseline="0" dirty="0" smtClean="0"/>
                        <a:t>               </a:t>
                      </a:r>
                      <a:r>
                        <a:rPr lang="en-US" dirty="0" smtClean="0"/>
                        <a:t>ret</a:t>
                      </a:r>
                      <a:endParaRPr lang="en-US" dirty="0" smtClean="0"/>
                    </a:p>
                    <a:p>
                      <a:r>
                        <a:rPr lang="en-US" dirty="0" smtClean="0"/>
                        <a:t>start: </a:t>
                      </a:r>
                    </a:p>
                    <a:p>
                      <a:r>
                        <a:rPr lang="en-US" dirty="0" smtClean="0"/>
                        <a:t>             </a:t>
                      </a:r>
                      <a:r>
                        <a:rPr lang="en-US" dirty="0" err="1" smtClean="0"/>
                        <a:t>mov</a:t>
                      </a:r>
                      <a:r>
                        <a:rPr lang="en-US" dirty="0" smtClean="0"/>
                        <a:t> ax,10  ;; ax = 10</a:t>
                      </a:r>
                    </a:p>
                    <a:p>
                      <a:r>
                        <a:rPr lang="en-US" dirty="0" smtClean="0"/>
                        <a:t>             </a:t>
                      </a:r>
                      <a:r>
                        <a:rPr lang="en-US" dirty="0" err="1" smtClean="0"/>
                        <a:t>mov</a:t>
                      </a:r>
                      <a:r>
                        <a:rPr lang="en-US" dirty="0" smtClean="0"/>
                        <a:t> bx, 9   ;; bx = </a:t>
                      </a:r>
                      <a:r>
                        <a:rPr lang="en-US" dirty="0" smtClean="0"/>
                        <a:t>9  </a:t>
                      </a:r>
                    </a:p>
                    <a:p>
                      <a:r>
                        <a:rPr lang="en-US" baseline="0" dirty="0" smtClean="0"/>
                        <a:t>             </a:t>
                      </a:r>
                      <a:r>
                        <a:rPr lang="en-US" dirty="0" smtClean="0"/>
                        <a:t>push</a:t>
                      </a:r>
                      <a:r>
                        <a:rPr lang="en-US" baseline="0" dirty="0" smtClean="0"/>
                        <a:t> 0</a:t>
                      </a:r>
                      <a:endParaRPr lang="en-US" dirty="0" smtClean="0"/>
                    </a:p>
                    <a:p>
                      <a:pPr>
                        <a:lnSpc>
                          <a:spcPct val="150000"/>
                        </a:lnSpc>
                      </a:pPr>
                      <a:r>
                        <a:rPr lang="en-US" dirty="0" smtClean="0"/>
                        <a:t>             call</a:t>
                      </a:r>
                      <a:r>
                        <a:rPr lang="en-US" baseline="0" dirty="0" smtClean="0"/>
                        <a:t> </a:t>
                      </a:r>
                      <a:r>
                        <a:rPr lang="en-US" baseline="0" dirty="0" err="1" smtClean="0"/>
                        <a:t>myFun</a:t>
                      </a:r>
                      <a:endParaRPr lang="en-US" baseline="0" dirty="0" smtClean="0"/>
                    </a:p>
                    <a:p>
                      <a:pPr>
                        <a:lnSpc>
                          <a:spcPct val="100000"/>
                        </a:lnSpc>
                      </a:pPr>
                      <a:r>
                        <a:rPr lang="en-US" baseline="0" dirty="0" smtClean="0"/>
                        <a:t>             </a:t>
                      </a:r>
                      <a:r>
                        <a:rPr lang="en-US" sz="1600" baseline="0" dirty="0" smtClean="0"/>
                        <a:t>pop  dx      ;;;   pop function return value in dx [can be any </a:t>
                      </a:r>
                      <a:r>
                        <a:rPr lang="en-US" sz="1600" baseline="0" dirty="0" err="1" smtClean="0"/>
                        <a:t>reg</a:t>
                      </a:r>
                      <a:r>
                        <a:rPr lang="en-US" sz="1600" baseline="0" dirty="0" smtClean="0"/>
                        <a:t> or memory]</a:t>
                      </a:r>
                      <a:endParaRPr lang="en-US" sz="1600" baseline="0" dirty="0" smtClean="0"/>
                    </a:p>
                  </a:txBody>
                  <a:tcPr/>
                </a:tc>
                <a:extLst>
                  <a:ext uri="{0D108BD9-81ED-4DB2-BD59-A6C34878D82A}">
                    <a16:rowId xmlns:a16="http://schemas.microsoft.com/office/drawing/2014/main" val="299124057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55887144"/>
              </p:ext>
            </p:extLst>
          </p:nvPr>
        </p:nvGraphicFramePr>
        <p:xfrm>
          <a:off x="7426960" y="1995345"/>
          <a:ext cx="1568450" cy="3415794"/>
        </p:xfrm>
        <a:graphic>
          <a:graphicData uri="http://schemas.openxmlformats.org/drawingml/2006/table">
            <a:tbl>
              <a:tblPr firstRow="1" bandRow="1">
                <a:tableStyleId>{5940675A-B579-460E-94D1-54222C63F5DA}</a:tableStyleId>
              </a:tblPr>
              <a:tblGrid>
                <a:gridCol w="1568450">
                  <a:extLst>
                    <a:ext uri="{9D8B030D-6E8A-4147-A177-3AD203B41FA5}">
                      <a16:colId xmlns:a16="http://schemas.microsoft.com/office/drawing/2014/main" val="2139522313"/>
                    </a:ext>
                  </a:extLst>
                </a:gridCol>
              </a:tblGrid>
              <a:tr h="569299">
                <a:tc>
                  <a:txBody>
                    <a:bodyPr/>
                    <a:lstStyle/>
                    <a:p>
                      <a:endParaRPr lang="en-US" dirty="0"/>
                    </a:p>
                  </a:txBody>
                  <a:tcPr/>
                </a:tc>
                <a:extLst>
                  <a:ext uri="{0D108BD9-81ED-4DB2-BD59-A6C34878D82A}">
                    <a16:rowId xmlns:a16="http://schemas.microsoft.com/office/drawing/2014/main" val="4154502123"/>
                  </a:ext>
                </a:extLst>
              </a:tr>
              <a:tr h="569299">
                <a:tc>
                  <a:txBody>
                    <a:bodyPr/>
                    <a:lstStyle/>
                    <a:p>
                      <a:endParaRPr lang="en-US"/>
                    </a:p>
                  </a:txBody>
                  <a:tcPr/>
                </a:tc>
                <a:extLst>
                  <a:ext uri="{0D108BD9-81ED-4DB2-BD59-A6C34878D82A}">
                    <a16:rowId xmlns:a16="http://schemas.microsoft.com/office/drawing/2014/main" val="196350157"/>
                  </a:ext>
                </a:extLst>
              </a:tr>
              <a:tr h="569299">
                <a:tc>
                  <a:txBody>
                    <a:bodyPr/>
                    <a:lstStyle/>
                    <a:p>
                      <a:pPr algn="ctr"/>
                      <a:endParaRPr lang="en-US" dirty="0"/>
                    </a:p>
                  </a:txBody>
                  <a:tcPr/>
                </a:tc>
                <a:extLst>
                  <a:ext uri="{0D108BD9-81ED-4DB2-BD59-A6C34878D82A}">
                    <a16:rowId xmlns:a16="http://schemas.microsoft.com/office/drawing/2014/main" val="695794769"/>
                  </a:ext>
                </a:extLst>
              </a:tr>
              <a:tr h="569299">
                <a:tc>
                  <a:txBody>
                    <a:bodyPr/>
                    <a:lstStyle/>
                    <a:p>
                      <a:pPr algn="ctr"/>
                      <a:r>
                        <a:rPr lang="en-US" dirty="0" smtClean="0"/>
                        <a:t> </a:t>
                      </a:r>
                      <a:endParaRPr lang="en-US" dirty="0"/>
                    </a:p>
                  </a:txBody>
                  <a:tcPr/>
                </a:tc>
                <a:extLst>
                  <a:ext uri="{0D108BD9-81ED-4DB2-BD59-A6C34878D82A}">
                    <a16:rowId xmlns:a16="http://schemas.microsoft.com/office/drawing/2014/main" val="3992915094"/>
                  </a:ext>
                </a:extLst>
              </a:tr>
              <a:tr h="569299">
                <a:tc>
                  <a:txBody>
                    <a:bodyPr/>
                    <a:lstStyle/>
                    <a:p>
                      <a:pPr algn="ctr"/>
                      <a:endParaRPr lang="en-US" dirty="0"/>
                    </a:p>
                  </a:txBody>
                  <a:tcPr/>
                </a:tc>
                <a:extLst>
                  <a:ext uri="{0D108BD9-81ED-4DB2-BD59-A6C34878D82A}">
                    <a16:rowId xmlns:a16="http://schemas.microsoft.com/office/drawing/2014/main" val="1724655714"/>
                  </a:ext>
                </a:extLst>
              </a:tr>
              <a:tr h="569299">
                <a:tc>
                  <a:txBody>
                    <a:bodyPr/>
                    <a:lstStyle/>
                    <a:p>
                      <a:pPr algn="ctr"/>
                      <a:endParaRPr lang="en-US" dirty="0"/>
                    </a:p>
                  </a:txBody>
                  <a:tcPr/>
                </a:tc>
                <a:extLst>
                  <a:ext uri="{0D108BD9-81ED-4DB2-BD59-A6C34878D82A}">
                    <a16:rowId xmlns:a16="http://schemas.microsoft.com/office/drawing/2014/main" val="3587010866"/>
                  </a:ext>
                </a:extLst>
              </a:tr>
            </a:tbl>
          </a:graphicData>
        </a:graphic>
      </p:graphicFrame>
      <p:sp>
        <p:nvSpPr>
          <p:cNvPr id="7" name="TextBox 6"/>
          <p:cNvSpPr txBox="1"/>
          <p:nvPr/>
        </p:nvSpPr>
        <p:spPr>
          <a:xfrm>
            <a:off x="7719695" y="1518863"/>
            <a:ext cx="982980" cy="369332"/>
          </a:xfrm>
          <a:prstGeom prst="rect">
            <a:avLst/>
          </a:prstGeom>
          <a:noFill/>
        </p:spPr>
        <p:txBody>
          <a:bodyPr wrap="square" rtlCol="0">
            <a:spAutoFit/>
          </a:bodyPr>
          <a:lstStyle/>
          <a:p>
            <a:r>
              <a:rPr lang="en-US" dirty="0" smtClean="0"/>
              <a:t>Stack</a:t>
            </a:r>
            <a:endParaRPr lang="en-US" dirty="0"/>
          </a:p>
        </p:txBody>
      </p:sp>
      <p:sp>
        <p:nvSpPr>
          <p:cNvPr id="8" name="Right Arrow 7"/>
          <p:cNvSpPr/>
          <p:nvPr/>
        </p:nvSpPr>
        <p:spPr>
          <a:xfrm>
            <a:off x="2454268" y="5380887"/>
            <a:ext cx="976948" cy="1825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9" name="Right Arrow 8"/>
          <p:cNvSpPr/>
          <p:nvPr/>
        </p:nvSpPr>
        <p:spPr>
          <a:xfrm>
            <a:off x="2467574" y="5714019"/>
            <a:ext cx="976948" cy="217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10" name="Right Arrow 9"/>
          <p:cNvSpPr/>
          <p:nvPr/>
        </p:nvSpPr>
        <p:spPr>
          <a:xfrm>
            <a:off x="2425752" y="6004134"/>
            <a:ext cx="1033979" cy="156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11" name="Right Arrow 10"/>
          <p:cNvSpPr/>
          <p:nvPr/>
        </p:nvSpPr>
        <p:spPr>
          <a:xfrm>
            <a:off x="6235166" y="3937949"/>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12" name="Right Arrow 11"/>
          <p:cNvSpPr/>
          <p:nvPr/>
        </p:nvSpPr>
        <p:spPr>
          <a:xfrm>
            <a:off x="6216942" y="4459467"/>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14" name="Right Arrow 13"/>
          <p:cNvSpPr/>
          <p:nvPr/>
        </p:nvSpPr>
        <p:spPr>
          <a:xfrm>
            <a:off x="6264545" y="3295329"/>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15" name="Right Arrow 14"/>
          <p:cNvSpPr/>
          <p:nvPr/>
        </p:nvSpPr>
        <p:spPr>
          <a:xfrm>
            <a:off x="6251407" y="2673304"/>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21" name="Right Arrow 20"/>
          <p:cNvSpPr/>
          <p:nvPr/>
        </p:nvSpPr>
        <p:spPr>
          <a:xfrm>
            <a:off x="2375172" y="4154403"/>
            <a:ext cx="1187729" cy="207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2" name="Right Arrow 21"/>
          <p:cNvSpPr/>
          <p:nvPr/>
        </p:nvSpPr>
        <p:spPr>
          <a:xfrm>
            <a:off x="2442425" y="3873537"/>
            <a:ext cx="1106409" cy="222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3" name="Right Arrow 22"/>
          <p:cNvSpPr/>
          <p:nvPr/>
        </p:nvSpPr>
        <p:spPr>
          <a:xfrm>
            <a:off x="2425752" y="4777062"/>
            <a:ext cx="976948" cy="1919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4" name="Right Arrow 23"/>
          <p:cNvSpPr/>
          <p:nvPr/>
        </p:nvSpPr>
        <p:spPr>
          <a:xfrm>
            <a:off x="2457253" y="3055347"/>
            <a:ext cx="1106409" cy="222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5" name="Right Arrow 24"/>
          <p:cNvSpPr/>
          <p:nvPr/>
        </p:nvSpPr>
        <p:spPr>
          <a:xfrm>
            <a:off x="2474732" y="3317353"/>
            <a:ext cx="1106409" cy="222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6" name="Right Arrow 25"/>
          <p:cNvSpPr/>
          <p:nvPr/>
        </p:nvSpPr>
        <p:spPr>
          <a:xfrm>
            <a:off x="2486014" y="2472483"/>
            <a:ext cx="1106409" cy="222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7" name="Right Arrow 26"/>
          <p:cNvSpPr/>
          <p:nvPr/>
        </p:nvSpPr>
        <p:spPr>
          <a:xfrm>
            <a:off x="2475273" y="2167750"/>
            <a:ext cx="1106409" cy="222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28" name="TextBox 27"/>
          <p:cNvSpPr txBox="1"/>
          <p:nvPr/>
        </p:nvSpPr>
        <p:spPr>
          <a:xfrm>
            <a:off x="7541717" y="4260293"/>
            <a:ext cx="1593773" cy="923330"/>
          </a:xfrm>
          <a:prstGeom prst="rect">
            <a:avLst/>
          </a:prstGeom>
          <a:noFill/>
        </p:spPr>
        <p:txBody>
          <a:bodyPr wrap="square" rtlCol="0">
            <a:spAutoFit/>
          </a:bodyPr>
          <a:lstStyle/>
          <a:p>
            <a:r>
              <a:rPr lang="en-US" dirty="0"/>
              <a:t>Returning address (IP) </a:t>
            </a:r>
          </a:p>
          <a:p>
            <a:endParaRPr lang="en-US" dirty="0"/>
          </a:p>
        </p:txBody>
      </p:sp>
      <p:sp>
        <p:nvSpPr>
          <p:cNvPr id="29" name="TextBox 28"/>
          <p:cNvSpPr txBox="1"/>
          <p:nvPr/>
        </p:nvSpPr>
        <p:spPr>
          <a:xfrm>
            <a:off x="7975761" y="3260347"/>
            <a:ext cx="571500" cy="646331"/>
          </a:xfrm>
          <a:prstGeom prst="rect">
            <a:avLst/>
          </a:prstGeom>
          <a:noFill/>
        </p:spPr>
        <p:txBody>
          <a:bodyPr wrap="square" rtlCol="0">
            <a:spAutoFit/>
          </a:bodyPr>
          <a:lstStyle/>
          <a:p>
            <a:r>
              <a:rPr lang="en-US" dirty="0"/>
              <a:t>10</a:t>
            </a:r>
          </a:p>
          <a:p>
            <a:endParaRPr lang="en-US" dirty="0"/>
          </a:p>
        </p:txBody>
      </p:sp>
      <p:sp>
        <p:nvSpPr>
          <p:cNvPr id="30" name="TextBox 29"/>
          <p:cNvSpPr txBox="1"/>
          <p:nvPr/>
        </p:nvSpPr>
        <p:spPr>
          <a:xfrm>
            <a:off x="8037954" y="2647055"/>
            <a:ext cx="312906" cy="646331"/>
          </a:xfrm>
          <a:prstGeom prst="rect">
            <a:avLst/>
          </a:prstGeom>
          <a:noFill/>
        </p:spPr>
        <p:txBody>
          <a:bodyPr wrap="none" rtlCol="0">
            <a:spAutoFit/>
          </a:bodyPr>
          <a:lstStyle/>
          <a:p>
            <a:r>
              <a:rPr lang="en-US" dirty="0" smtClean="0"/>
              <a:t>9</a:t>
            </a:r>
            <a:endParaRPr lang="en-US" dirty="0"/>
          </a:p>
          <a:p>
            <a:endParaRPr lang="en-US" dirty="0"/>
          </a:p>
        </p:txBody>
      </p:sp>
      <p:sp>
        <p:nvSpPr>
          <p:cNvPr id="32" name="TextBox 31"/>
          <p:cNvSpPr txBox="1"/>
          <p:nvPr/>
        </p:nvSpPr>
        <p:spPr>
          <a:xfrm>
            <a:off x="9104992" y="2600888"/>
            <a:ext cx="2444472" cy="369332"/>
          </a:xfrm>
          <a:prstGeom prst="rect">
            <a:avLst/>
          </a:prstGeom>
          <a:noFill/>
        </p:spPr>
        <p:txBody>
          <a:bodyPr wrap="square" rtlCol="0">
            <a:spAutoFit/>
          </a:bodyPr>
          <a:lstStyle/>
          <a:p>
            <a:r>
              <a:rPr lang="en-US" dirty="0" smtClean="0"/>
              <a:t>Deleted from stack</a:t>
            </a:r>
            <a:endParaRPr lang="en-US" dirty="0"/>
          </a:p>
        </p:txBody>
      </p:sp>
      <p:sp>
        <p:nvSpPr>
          <p:cNvPr id="33" name="TextBox 32"/>
          <p:cNvSpPr txBox="1"/>
          <p:nvPr/>
        </p:nvSpPr>
        <p:spPr>
          <a:xfrm>
            <a:off x="9125127" y="3189600"/>
            <a:ext cx="2444472" cy="369332"/>
          </a:xfrm>
          <a:prstGeom prst="rect">
            <a:avLst/>
          </a:prstGeom>
          <a:noFill/>
        </p:spPr>
        <p:txBody>
          <a:bodyPr wrap="square" rtlCol="0">
            <a:spAutoFit/>
          </a:bodyPr>
          <a:lstStyle/>
          <a:p>
            <a:r>
              <a:rPr lang="en-US" dirty="0" smtClean="0"/>
              <a:t>Deleted from stack</a:t>
            </a:r>
            <a:endParaRPr lang="en-US" dirty="0"/>
          </a:p>
        </p:txBody>
      </p:sp>
      <p:sp>
        <p:nvSpPr>
          <p:cNvPr id="34" name="TextBox 33"/>
          <p:cNvSpPr txBox="1"/>
          <p:nvPr/>
        </p:nvSpPr>
        <p:spPr>
          <a:xfrm>
            <a:off x="9232036" y="4393350"/>
            <a:ext cx="2444472" cy="369332"/>
          </a:xfrm>
          <a:prstGeom prst="rect">
            <a:avLst/>
          </a:prstGeom>
          <a:noFill/>
        </p:spPr>
        <p:txBody>
          <a:bodyPr wrap="square" rtlCol="0">
            <a:spAutoFit/>
          </a:bodyPr>
          <a:lstStyle/>
          <a:p>
            <a:r>
              <a:rPr lang="en-US" dirty="0" smtClean="0"/>
              <a:t>Deleted </a:t>
            </a:r>
            <a:r>
              <a:rPr lang="en-US" dirty="0" smtClean="0"/>
              <a:t>from stack</a:t>
            </a:r>
            <a:endParaRPr lang="en-US" dirty="0"/>
          </a:p>
        </p:txBody>
      </p:sp>
      <p:cxnSp>
        <p:nvCxnSpPr>
          <p:cNvPr id="13" name="Straight Connector 12"/>
          <p:cNvCxnSpPr/>
          <p:nvPr/>
        </p:nvCxnSpPr>
        <p:spPr>
          <a:xfrm flipV="1">
            <a:off x="7747925" y="2673304"/>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7785180" y="3269278"/>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719695" y="4358699"/>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279266" y="2673304"/>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232104" y="3263107"/>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150019" y="4426887"/>
            <a:ext cx="892964" cy="334912"/>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854000" y="4970899"/>
            <a:ext cx="701199" cy="369332"/>
          </a:xfrm>
          <a:prstGeom prst="rect">
            <a:avLst/>
          </a:prstGeom>
          <a:noFill/>
        </p:spPr>
        <p:txBody>
          <a:bodyPr wrap="square" rtlCol="0">
            <a:spAutoFit/>
          </a:bodyPr>
          <a:lstStyle/>
          <a:p>
            <a:r>
              <a:rPr lang="en-US" dirty="0" smtClean="0"/>
              <a:t>0</a:t>
            </a:r>
            <a:endParaRPr lang="en-US" dirty="0"/>
          </a:p>
        </p:txBody>
      </p:sp>
      <p:sp>
        <p:nvSpPr>
          <p:cNvPr id="40" name="TextBox 39"/>
          <p:cNvSpPr txBox="1"/>
          <p:nvPr/>
        </p:nvSpPr>
        <p:spPr>
          <a:xfrm>
            <a:off x="9310499" y="4934662"/>
            <a:ext cx="2854363" cy="923330"/>
          </a:xfrm>
          <a:prstGeom prst="rect">
            <a:avLst/>
          </a:prstGeom>
          <a:noFill/>
        </p:spPr>
        <p:txBody>
          <a:bodyPr wrap="square" rtlCol="0">
            <a:spAutoFit/>
          </a:bodyPr>
          <a:lstStyle/>
          <a:p>
            <a:r>
              <a:rPr lang="en-US" dirty="0" smtClean="0"/>
              <a:t>Place is created to save returning value of function</a:t>
            </a:r>
            <a:endParaRPr lang="en-US" dirty="0"/>
          </a:p>
        </p:txBody>
      </p:sp>
      <p:sp>
        <p:nvSpPr>
          <p:cNvPr id="42" name="Right Arrow 41"/>
          <p:cNvSpPr/>
          <p:nvPr/>
        </p:nvSpPr>
        <p:spPr>
          <a:xfrm>
            <a:off x="2428932" y="6286990"/>
            <a:ext cx="1002284" cy="203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smtClean="0"/>
              <a:t>IP</a:t>
            </a:r>
            <a:endParaRPr lang="en-US" dirty="0"/>
          </a:p>
        </p:txBody>
      </p:sp>
      <p:sp>
        <p:nvSpPr>
          <p:cNvPr id="43" name="Right Arrow 42"/>
          <p:cNvSpPr/>
          <p:nvPr/>
        </p:nvSpPr>
        <p:spPr>
          <a:xfrm>
            <a:off x="6232104" y="4934662"/>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44" name="Right Arrow 43"/>
          <p:cNvSpPr/>
          <p:nvPr/>
        </p:nvSpPr>
        <p:spPr>
          <a:xfrm>
            <a:off x="2475273" y="1705828"/>
            <a:ext cx="1106409" cy="222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45" name="Right Arrow 44"/>
          <p:cNvSpPr/>
          <p:nvPr/>
        </p:nvSpPr>
        <p:spPr>
          <a:xfrm>
            <a:off x="2467574" y="1401095"/>
            <a:ext cx="1106409" cy="222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48" name="Left Arrow 47"/>
          <p:cNvSpPr/>
          <p:nvPr/>
        </p:nvSpPr>
        <p:spPr>
          <a:xfrm>
            <a:off x="9412984" y="3759798"/>
            <a:ext cx="1403413" cy="290083"/>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BP</a:t>
            </a:r>
            <a:endParaRPr lang="en-US" dirty="0"/>
          </a:p>
        </p:txBody>
      </p:sp>
      <p:sp>
        <p:nvSpPr>
          <p:cNvPr id="49" name="TextBox 48"/>
          <p:cNvSpPr txBox="1"/>
          <p:nvPr/>
        </p:nvSpPr>
        <p:spPr>
          <a:xfrm>
            <a:off x="7514959" y="3799715"/>
            <a:ext cx="1521293" cy="646331"/>
          </a:xfrm>
          <a:prstGeom prst="rect">
            <a:avLst/>
          </a:prstGeom>
          <a:noFill/>
        </p:spPr>
        <p:txBody>
          <a:bodyPr wrap="square" rtlCol="0">
            <a:spAutoFit/>
          </a:bodyPr>
          <a:lstStyle/>
          <a:p>
            <a:r>
              <a:rPr lang="en-US" dirty="0"/>
              <a:t>Value of BP </a:t>
            </a:r>
          </a:p>
          <a:p>
            <a:endParaRPr lang="en-US" dirty="0"/>
          </a:p>
        </p:txBody>
      </p:sp>
      <p:sp>
        <p:nvSpPr>
          <p:cNvPr id="50" name="Right Arrow 49"/>
          <p:cNvSpPr/>
          <p:nvPr/>
        </p:nvSpPr>
        <p:spPr>
          <a:xfrm>
            <a:off x="6216942" y="5410215"/>
            <a:ext cx="976948" cy="30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r>
              <a:rPr lang="en-US" dirty="0" smtClean="0"/>
              <a:t>P</a:t>
            </a:r>
            <a:endParaRPr lang="en-US" dirty="0"/>
          </a:p>
        </p:txBody>
      </p:sp>
      <p:sp>
        <p:nvSpPr>
          <p:cNvPr id="51" name="Right Arrow 50"/>
          <p:cNvSpPr/>
          <p:nvPr/>
        </p:nvSpPr>
        <p:spPr>
          <a:xfrm>
            <a:off x="2386254" y="4478596"/>
            <a:ext cx="1187729" cy="207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cxnSp>
        <p:nvCxnSpPr>
          <p:cNvPr id="52" name="Straight Connector 51"/>
          <p:cNvCxnSpPr/>
          <p:nvPr/>
        </p:nvCxnSpPr>
        <p:spPr>
          <a:xfrm flipV="1">
            <a:off x="6218907" y="3917354"/>
            <a:ext cx="892964" cy="334912"/>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258664" y="3929755"/>
            <a:ext cx="2444472" cy="369332"/>
          </a:xfrm>
          <a:prstGeom prst="rect">
            <a:avLst/>
          </a:prstGeom>
          <a:noFill/>
        </p:spPr>
        <p:txBody>
          <a:bodyPr wrap="square" rtlCol="0">
            <a:spAutoFit/>
          </a:bodyPr>
          <a:lstStyle/>
          <a:p>
            <a:r>
              <a:rPr lang="en-US" dirty="0" smtClean="0"/>
              <a:t>Deleted </a:t>
            </a:r>
            <a:r>
              <a:rPr lang="en-US" dirty="0" smtClean="0"/>
              <a:t>from stack</a:t>
            </a:r>
            <a:endParaRPr lang="en-US" dirty="0"/>
          </a:p>
        </p:txBody>
      </p:sp>
      <p:cxnSp>
        <p:nvCxnSpPr>
          <p:cNvPr id="54" name="Straight Connector 53"/>
          <p:cNvCxnSpPr/>
          <p:nvPr/>
        </p:nvCxnSpPr>
        <p:spPr>
          <a:xfrm flipV="1">
            <a:off x="7814907" y="3805522"/>
            <a:ext cx="892964" cy="33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9446486" y="3749898"/>
            <a:ext cx="892964" cy="334912"/>
          </a:xfrm>
          <a:prstGeom prst="line">
            <a:avLst/>
          </a:prstGeom>
        </p:spPr>
        <p:style>
          <a:lnRef idx="1">
            <a:schemeClr val="accent1"/>
          </a:lnRef>
          <a:fillRef idx="0">
            <a:schemeClr val="accent1"/>
          </a:fillRef>
          <a:effectRef idx="0">
            <a:schemeClr val="accent1"/>
          </a:effectRef>
          <a:fontRef idx="minor">
            <a:schemeClr val="tx1"/>
          </a:fontRef>
        </p:style>
      </p:cxnSp>
      <p:sp>
        <p:nvSpPr>
          <p:cNvPr id="57" name="Right Arrow 56"/>
          <p:cNvSpPr/>
          <p:nvPr/>
        </p:nvSpPr>
        <p:spPr>
          <a:xfrm>
            <a:off x="2471711" y="3609968"/>
            <a:ext cx="1106409" cy="222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cxnSp>
        <p:nvCxnSpPr>
          <p:cNvPr id="58" name="Straight Connector 57"/>
          <p:cNvCxnSpPr/>
          <p:nvPr/>
        </p:nvCxnSpPr>
        <p:spPr>
          <a:xfrm flipV="1">
            <a:off x="7776152" y="5028369"/>
            <a:ext cx="514660" cy="23355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400394" y="4952935"/>
            <a:ext cx="495797" cy="369332"/>
          </a:xfrm>
          <a:prstGeom prst="rect">
            <a:avLst/>
          </a:prstGeom>
          <a:noFill/>
        </p:spPr>
        <p:txBody>
          <a:bodyPr wrap="square" rtlCol="0">
            <a:spAutoFit/>
          </a:bodyPr>
          <a:lstStyle/>
          <a:p>
            <a:r>
              <a:rPr lang="en-US" dirty="0" smtClean="0"/>
              <a:t>15</a:t>
            </a:r>
            <a:endParaRPr lang="en-US" dirty="0"/>
          </a:p>
        </p:txBody>
      </p:sp>
      <p:sp>
        <p:nvSpPr>
          <p:cNvPr id="60" name="Right Arrow 59"/>
          <p:cNvSpPr/>
          <p:nvPr/>
        </p:nvSpPr>
        <p:spPr>
          <a:xfrm>
            <a:off x="2400416" y="6673852"/>
            <a:ext cx="1002284" cy="203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smtClean="0"/>
              <a:t>IP</a:t>
            </a:r>
            <a:endParaRPr lang="en-US" dirty="0"/>
          </a:p>
        </p:txBody>
      </p:sp>
      <p:cxnSp>
        <p:nvCxnSpPr>
          <p:cNvPr id="61" name="Straight Connector 60"/>
          <p:cNvCxnSpPr/>
          <p:nvPr/>
        </p:nvCxnSpPr>
        <p:spPr>
          <a:xfrm flipV="1">
            <a:off x="8336358" y="5025348"/>
            <a:ext cx="514660" cy="2335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33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5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5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2"/>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37"/>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1"/>
                                        </p:tgtEl>
                                        <p:attrNameLst>
                                          <p:attrName>style.visibility</p:attrName>
                                        </p:attrNameLst>
                                      </p:cBhvr>
                                      <p:to>
                                        <p:strVal val="visible"/>
                                      </p:to>
                                    </p:set>
                                  </p:childTnLst>
                                </p:cTn>
                              </p:par>
                            </p:childTnLst>
                          </p:cTn>
                        </p:par>
                        <p:par>
                          <p:cTn id="90" fill="hold">
                            <p:stCondLst>
                              <p:cond delay="0"/>
                            </p:stCondLst>
                            <p:childTnLst>
                              <p:par>
                                <p:cTn id="91" presetID="1" presetClass="entr" presetSubtype="0" fill="hold" grpId="0" nodeType="afterEffect">
                                  <p:stCondLst>
                                    <p:cond delay="0"/>
                                  </p:stCondLst>
                                  <p:childTnLst>
                                    <p:set>
                                      <p:cBhvr>
                                        <p:cTn id="92" dur="1" fill="hold">
                                          <p:stCondLst>
                                            <p:cond delay="0"/>
                                          </p:stCondLst>
                                        </p:cTn>
                                        <p:tgtEl>
                                          <p:spTgt spid="3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0"/>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4" grpId="0" animBg="1"/>
      <p:bldP spid="15"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2" grpId="0"/>
      <p:bldP spid="33" grpId="0"/>
      <p:bldP spid="34" grpId="0"/>
      <p:bldP spid="5" grpId="0"/>
      <p:bldP spid="40" grpId="0"/>
      <p:bldP spid="42" grpId="0" animBg="1"/>
      <p:bldP spid="43" grpId="0" animBg="1"/>
      <p:bldP spid="44" grpId="0" animBg="1"/>
      <p:bldP spid="45" grpId="0" animBg="1"/>
      <p:bldP spid="48" grpId="0" animBg="1"/>
      <p:bldP spid="49" grpId="0"/>
      <p:bldP spid="51" grpId="0" animBg="1"/>
      <p:bldP spid="53" grpId="0"/>
      <p:bldP spid="57" grpId="0" animBg="1"/>
      <p:bldP spid="59" grpId="0"/>
      <p:bldP spid="60"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740</Words>
  <Application>Microsoft Office PowerPoint</Application>
  <PresentationFormat>Widescreen</PresentationFormat>
  <Paragraphs>355</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Computer Organization and Assembly Fall 2019</vt:lpstr>
      <vt:lpstr>PowerPoint Presentation</vt:lpstr>
      <vt:lpstr>Subroutines</vt:lpstr>
      <vt:lpstr>Call</vt:lpstr>
      <vt:lpstr>Stack</vt:lpstr>
      <vt:lpstr>Push and Pop</vt:lpstr>
      <vt:lpstr>Save register Values in subroutine</vt:lpstr>
      <vt:lpstr>Use BP to differentiate Activation records</vt:lpstr>
      <vt:lpstr>Returning Value from a subroutine</vt:lpstr>
      <vt:lpstr>Parameter Passing To a subroutine </vt:lpstr>
      <vt:lpstr>Local Variables in Subroutine</vt:lpstr>
      <vt:lpstr>MUL</vt:lpstr>
      <vt:lpstr>DIV</vt:lpstr>
      <vt:lpstr>Class Participation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2019-08-22T06:50:22Z</dcterms:created>
  <dcterms:modified xsi:type="dcterms:W3CDTF">2019-10-05T13:32:10Z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