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8" r:id="rId11"/>
    <p:sldId id="265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8" autoAdjust="0"/>
    <p:restoredTop sz="94719" autoAdjust="0"/>
  </p:normalViewPr>
  <p:slideViewPr>
    <p:cSldViewPr snapToGrid="0">
      <p:cViewPr varScale="1">
        <p:scale>
          <a:sx n="78" d="100"/>
          <a:sy n="78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12 &amp; 13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275667"/>
          </a:xfrm>
        </p:spPr>
        <p:txBody>
          <a:bodyPr>
            <a:normAutofit/>
          </a:bodyPr>
          <a:lstStyle/>
          <a:p>
            <a:r>
              <a:rPr lang="en-US" sz="2400" b="1" u="sng" dirty="0" err="1"/>
              <a:t>Div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/>
              <a:t>is in DX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473979" y="2404532"/>
            <a:ext cx="7145866" cy="297328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mov</a:t>
            </a:r>
            <a:r>
              <a:rPr lang="en-US" sz="2400" dirty="0"/>
              <a:t> dx,0 ; clear dividend, high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ax, 8003h ; dividend, low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 cx, 100h ; divisor </a:t>
            </a:r>
          </a:p>
          <a:p>
            <a:r>
              <a:rPr lang="en-US" sz="2400" b="1" dirty="0"/>
              <a:t>div</a:t>
            </a:r>
            <a:r>
              <a:rPr lang="en-US" sz="2400" dirty="0"/>
              <a:t> cx 					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; </a:t>
            </a:r>
            <a:r>
              <a:rPr lang="en-US" sz="2400" dirty="0"/>
              <a:t>AX = 0080h, DX = 3</a:t>
            </a:r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327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location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location be </a:t>
            </a:r>
            <a:r>
              <a:rPr lang="en-US" dirty="0"/>
              <a:t>calculated with the following formulae.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 smtClean="0"/>
              <a:t>location </a:t>
            </a:r>
            <a:r>
              <a:rPr lang="fr-FR" b="1" dirty="0"/>
              <a:t>= ( </a:t>
            </a:r>
            <a:r>
              <a:rPr lang="fr-FR" b="1" dirty="0" err="1"/>
              <a:t>hypos</a:t>
            </a:r>
            <a:r>
              <a:rPr lang="fr-FR" b="1" dirty="0"/>
              <a:t> </a:t>
            </a:r>
            <a:r>
              <a:rPr lang="fr-FR" b="1" dirty="0" smtClean="0"/>
              <a:t>            *               80              +                        </a:t>
            </a:r>
            <a:r>
              <a:rPr lang="fr-FR" b="1" dirty="0" err="1" smtClean="0"/>
              <a:t>epos</a:t>
            </a:r>
            <a:r>
              <a:rPr lang="fr-FR" b="1" dirty="0" smtClean="0"/>
              <a:t> </a:t>
            </a:r>
            <a:r>
              <a:rPr lang="fr-FR" b="1" dirty="0"/>
              <a:t>) * 2</a:t>
            </a:r>
            <a:endParaRPr lang="en-US" b="1" dirty="0"/>
          </a:p>
        </p:txBody>
      </p:sp>
      <p:sp>
        <p:nvSpPr>
          <p:cNvPr id="4" name="Up Arrow 3"/>
          <p:cNvSpPr/>
          <p:nvPr/>
        </p:nvSpPr>
        <p:spPr>
          <a:xfrm>
            <a:off x="4361935" y="3336324"/>
            <a:ext cx="852616" cy="93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280" y="4669191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number [0-24]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6620604" y="3336324"/>
            <a:ext cx="852616" cy="93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0604" y="4530691"/>
            <a:ext cx="242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each row 80 columns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6965" y="4456551"/>
            <a:ext cx="242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number of desired row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9625312" y="3292611"/>
            <a:ext cx="852616" cy="93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10317827" y="1905000"/>
            <a:ext cx="852616" cy="93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70075" y="863595"/>
            <a:ext cx="242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each value of column contain 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US" dirty="0" smtClean="0"/>
              <a:t>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3201"/>
            <a:ext cx="8915400" cy="49445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u="sng" dirty="0" err="1"/>
              <a:t>Mul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For Unsigned number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 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Carry flag indicates whether or not the upper half of the product contains significant digits.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301999" y="2540000"/>
            <a:ext cx="6824133" cy="26500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val1 WORD 2000h</a:t>
            </a:r>
          </a:p>
          <a:p>
            <a:r>
              <a:rPr lang="en-US" sz="2400" dirty="0"/>
              <a:t>val2 WORD 100h </a:t>
            </a:r>
          </a:p>
          <a:p>
            <a:r>
              <a:rPr lang="en-US" sz="2400" dirty="0"/>
              <a:t>.code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ax, [val1] 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bx , [val2]</a:t>
            </a:r>
          </a:p>
          <a:p>
            <a:r>
              <a:rPr lang="en-US" sz="2400" b="1" dirty="0" err="1"/>
              <a:t>mul</a:t>
            </a:r>
            <a:r>
              <a:rPr lang="en-US" sz="2400" b="1" dirty="0"/>
              <a:t> </a:t>
            </a:r>
            <a:r>
              <a:rPr lang="en-US" sz="2400" dirty="0"/>
              <a:t>bx				; DX:AX = 00200000h, CF=1</a:t>
            </a:r>
          </a:p>
        </p:txBody>
      </p:sp>
    </p:spTree>
    <p:extLst>
      <p:ext uri="{BB962C8B-B14F-4D97-AF65-F5344CB8AC3E}">
        <p14:creationId xmlns:p14="http://schemas.microsoft.com/office/powerpoint/2010/main" val="20462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subroutine that receives a null terminated string </a:t>
            </a:r>
            <a:r>
              <a:rPr lang="en-US" dirty="0" smtClean="0"/>
              <a:t>address, row number and column number, </a:t>
            </a:r>
            <a:r>
              <a:rPr lang="en-US" dirty="0"/>
              <a:t>then </a:t>
            </a:r>
            <a:r>
              <a:rPr lang="en-US" dirty="0" smtClean="0"/>
              <a:t>it prints </a:t>
            </a:r>
            <a:r>
              <a:rPr lang="en-US" dirty="0"/>
              <a:t>that string on screen </a:t>
            </a:r>
            <a:r>
              <a:rPr lang="en-US" dirty="0" smtClean="0"/>
              <a:t>on given location.</a:t>
            </a:r>
          </a:p>
          <a:p>
            <a:r>
              <a:rPr lang="en-US" dirty="0" smtClean="0"/>
              <a:t>For </a:t>
            </a:r>
            <a:r>
              <a:rPr lang="en-US" dirty="0"/>
              <a:t>example: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: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“Pakistan”, </a:t>
            </a:r>
            <a:r>
              <a:rPr lang="en-US" dirty="0" smtClean="0"/>
              <a:t>0</a:t>
            </a:r>
          </a:p>
          <a:p>
            <a:r>
              <a:rPr lang="en-US" dirty="0" smtClean="0"/>
              <a:t>Row: </a:t>
            </a:r>
            <a:r>
              <a:rPr lang="en-US" dirty="0" err="1" smtClean="0"/>
              <a:t>db</a:t>
            </a:r>
            <a:r>
              <a:rPr lang="en-US" dirty="0" smtClean="0"/>
              <a:t> 10</a:t>
            </a:r>
          </a:p>
          <a:p>
            <a:r>
              <a:rPr lang="en-US" dirty="0" smtClean="0"/>
              <a:t>Col : </a:t>
            </a:r>
            <a:r>
              <a:rPr lang="en-US" dirty="0" err="1" smtClean="0"/>
              <a:t>db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For display memory/video memory is 0xb800</a:t>
            </a:r>
          </a:p>
          <a:p>
            <a:r>
              <a:rPr lang="en-US" dirty="0" smtClean="0"/>
              <a:t>We use ES (extra segment) to save video memory segment.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err="1"/>
              <a:t>mov</a:t>
            </a:r>
            <a:r>
              <a:rPr lang="en-US" dirty="0"/>
              <a:t> ax, 0xb800</a:t>
            </a:r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smtClean="0"/>
              <a:t>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use 2 byte (1 word) to display 1 character on screen.</a:t>
            </a:r>
          </a:p>
          <a:p>
            <a:pPr marL="0" indent="0">
              <a:buNone/>
            </a:pPr>
            <a:r>
              <a:rPr lang="en-US" dirty="0" smtClean="0"/>
              <a:t>1 byte for attributes of character</a:t>
            </a:r>
          </a:p>
          <a:p>
            <a:pPr marL="0" indent="0">
              <a:buNone/>
            </a:pPr>
            <a:r>
              <a:rPr lang="en-US" dirty="0" smtClean="0"/>
              <a:t>1 byte for ASCII of character</a:t>
            </a:r>
          </a:p>
        </p:txBody>
      </p:sp>
    </p:spTree>
    <p:extLst>
      <p:ext uri="{BB962C8B-B14F-4D97-AF65-F5344CB8AC3E}">
        <p14:creationId xmlns:p14="http://schemas.microsoft.com/office/powerpoint/2010/main" val="23926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993" y="145614"/>
            <a:ext cx="8911687" cy="1280890"/>
          </a:xfrm>
        </p:spPr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of character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02" y="1032804"/>
            <a:ext cx="7195735" cy="2638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8450" y="1103338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Bits</a:t>
            </a:r>
            <a:endParaRPr lang="en-US" sz="36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00069" y="3868615"/>
            <a:ext cx="8911687" cy="2883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/>
              <a:t>For example: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if we want white color of foreground then we will ON </a:t>
            </a:r>
            <a:r>
              <a:rPr lang="en-US" sz="1800" b="1" dirty="0" smtClean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 [2], 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</a:rPr>
              <a:t>Green</a:t>
            </a:r>
            <a:r>
              <a:rPr lang="en-US" sz="1800" dirty="0" smtClean="0"/>
              <a:t>[1] and </a:t>
            </a:r>
            <a:r>
              <a:rPr lang="en-US" sz="1800" b="1" dirty="0" smtClean="0">
                <a:solidFill>
                  <a:srgbClr val="00B0F0"/>
                </a:solidFill>
              </a:rPr>
              <a:t>Blue</a:t>
            </a:r>
            <a:r>
              <a:rPr lang="en-US" sz="1800" dirty="0" smtClean="0"/>
              <a:t>[0] bits of foreground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If we want to low intensity of foreground color then OFF intensity [3]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we want </a:t>
            </a:r>
            <a:r>
              <a:rPr lang="en-US" sz="1800" dirty="0" smtClean="0"/>
              <a:t>black </a:t>
            </a:r>
            <a:r>
              <a:rPr lang="en-US" sz="1800" dirty="0"/>
              <a:t>color of </a:t>
            </a:r>
            <a:r>
              <a:rPr lang="en-US" sz="1800" dirty="0" smtClean="0"/>
              <a:t>background </a:t>
            </a:r>
            <a:r>
              <a:rPr lang="en-US" sz="1800" dirty="0"/>
              <a:t>then </a:t>
            </a:r>
            <a:r>
              <a:rPr lang="en-US" sz="1800" dirty="0" smtClean="0"/>
              <a:t>we will OFF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 [6],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Green</a:t>
            </a:r>
            <a:r>
              <a:rPr lang="en-US" sz="1800" dirty="0" smtClean="0"/>
              <a:t>[5]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B0F0"/>
                </a:solidFill>
              </a:rPr>
              <a:t>Blue </a:t>
            </a:r>
            <a:r>
              <a:rPr lang="en-US" sz="1800" dirty="0" smtClean="0"/>
              <a:t>[4] </a:t>
            </a:r>
            <a:r>
              <a:rPr lang="en-US" sz="1800" dirty="0"/>
              <a:t>bits of </a:t>
            </a:r>
            <a:r>
              <a:rPr lang="en-US" sz="1800" dirty="0" smtClean="0"/>
              <a:t>background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if we do not want to blink our character then we will OFF the Blinking bit [7]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So our final binary value of attribute byte will be: 0000111 which is 07</a:t>
            </a:r>
            <a:endParaRPr lang="en-US" sz="1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07570" y="3123028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959970" y="3275428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112370" y="3427828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652824" y="2206284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07569" y="2485293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863839" y="2637693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09690" y="2016370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85759" y="2900290"/>
            <a:ext cx="128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of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‘A’ =&gt; 65 in Decimal and 41 in hex</a:t>
            </a:r>
          </a:p>
          <a:p>
            <a:r>
              <a:rPr lang="en-US" dirty="0" smtClean="0"/>
              <a:t>‘Z’ </a:t>
            </a:r>
            <a:r>
              <a:rPr lang="en-US" dirty="0"/>
              <a:t>=&gt; </a:t>
            </a:r>
            <a:r>
              <a:rPr lang="en-US" dirty="0" smtClean="0"/>
              <a:t>90 </a:t>
            </a:r>
            <a:r>
              <a:rPr lang="en-US" dirty="0"/>
              <a:t>in Decimal and </a:t>
            </a:r>
            <a:r>
              <a:rPr lang="en-US" dirty="0" smtClean="0"/>
              <a:t>5A </a:t>
            </a:r>
            <a:r>
              <a:rPr lang="en-US" dirty="0"/>
              <a:t>in </a:t>
            </a:r>
            <a:r>
              <a:rPr lang="en-US" dirty="0" smtClean="0"/>
              <a:t>hex</a:t>
            </a:r>
          </a:p>
          <a:p>
            <a:endParaRPr lang="en-US" dirty="0"/>
          </a:p>
          <a:p>
            <a:r>
              <a:rPr lang="en-US" dirty="0" smtClean="0"/>
              <a:t>‘0’ =&gt; 48 in Decimal and 30 in hex</a:t>
            </a:r>
          </a:p>
          <a:p>
            <a:r>
              <a:rPr lang="en-US" dirty="0" smtClean="0"/>
              <a:t>‘9’ </a:t>
            </a:r>
            <a:r>
              <a:rPr lang="en-US" dirty="0"/>
              <a:t>=&gt; </a:t>
            </a:r>
            <a:r>
              <a:rPr lang="en-US" dirty="0" smtClean="0"/>
              <a:t>57 </a:t>
            </a:r>
            <a:r>
              <a:rPr lang="en-US" dirty="0"/>
              <a:t>in Decimal and </a:t>
            </a:r>
            <a:r>
              <a:rPr lang="en-US" dirty="0" smtClean="0"/>
              <a:t>39 </a:t>
            </a:r>
            <a:r>
              <a:rPr lang="en-US" dirty="0"/>
              <a:t>in hex</a:t>
            </a:r>
          </a:p>
          <a:p>
            <a:endParaRPr lang="en-US" dirty="0" smtClean="0"/>
          </a:p>
          <a:p>
            <a:r>
              <a:rPr lang="en-US" dirty="0" smtClean="0"/>
              <a:t>‘a’ </a:t>
            </a:r>
            <a:r>
              <a:rPr lang="en-US" dirty="0"/>
              <a:t>=&gt; </a:t>
            </a:r>
            <a:r>
              <a:rPr lang="en-US" dirty="0" smtClean="0"/>
              <a:t>97 </a:t>
            </a:r>
            <a:r>
              <a:rPr lang="en-US" dirty="0"/>
              <a:t>in Decimal and </a:t>
            </a:r>
            <a:r>
              <a:rPr lang="en-US" dirty="0" smtClean="0"/>
              <a:t>61 </a:t>
            </a:r>
            <a:r>
              <a:rPr lang="en-US" dirty="0"/>
              <a:t>in hex</a:t>
            </a:r>
          </a:p>
          <a:p>
            <a:r>
              <a:rPr lang="en-US" dirty="0" smtClean="0"/>
              <a:t>‘z’ </a:t>
            </a:r>
            <a:r>
              <a:rPr lang="en-US" dirty="0"/>
              <a:t>=&gt; </a:t>
            </a:r>
            <a:r>
              <a:rPr lang="en-US" dirty="0" smtClean="0"/>
              <a:t>122 </a:t>
            </a:r>
            <a:r>
              <a:rPr lang="en-US" dirty="0"/>
              <a:t>in Decimal and </a:t>
            </a:r>
            <a:r>
              <a:rPr lang="en-US" dirty="0" smtClean="0"/>
              <a:t>7A </a:t>
            </a:r>
            <a:r>
              <a:rPr lang="en-US" dirty="0"/>
              <a:t>in </a:t>
            </a:r>
            <a:r>
              <a:rPr lang="en-US" dirty="0" smtClean="0"/>
              <a:t>hex</a:t>
            </a:r>
          </a:p>
          <a:p>
            <a:endParaRPr lang="en-US" dirty="0"/>
          </a:p>
          <a:p>
            <a:r>
              <a:rPr lang="en-US" dirty="0" smtClean="0"/>
              <a:t>‘ ’[space] </a:t>
            </a:r>
            <a:r>
              <a:rPr lang="en-US" dirty="0"/>
              <a:t>=&gt; </a:t>
            </a:r>
            <a:r>
              <a:rPr lang="en-US" dirty="0" smtClean="0"/>
              <a:t>32 </a:t>
            </a:r>
            <a:r>
              <a:rPr lang="en-US" dirty="0"/>
              <a:t>in Decimal and </a:t>
            </a:r>
            <a:r>
              <a:rPr lang="en-US" dirty="0" smtClean="0"/>
              <a:t>20 in hex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117" y="11656"/>
            <a:ext cx="8911687" cy="754524"/>
          </a:xfrm>
        </p:spPr>
        <p:txBody>
          <a:bodyPr/>
          <a:lstStyle/>
          <a:p>
            <a:r>
              <a:rPr lang="en-US" dirty="0" smtClean="0"/>
              <a:t>Dimensions of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57" y="1751152"/>
            <a:ext cx="6927643" cy="46008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26677" y="604911"/>
            <a:ext cx="8911687" cy="1031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7030A0"/>
                </a:solidFill>
              </a:rPr>
              <a:t>There are total 80 column each row, value of each cell has 2 bytes = 80*2 =160 bytes in each row of video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There are total 25 rows in your screen.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18117" y="1983545"/>
            <a:ext cx="54864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426677" y="5986193"/>
            <a:ext cx="54864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9298" y="5957944"/>
            <a:ext cx="9636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24*160</a:t>
            </a:r>
          </a:p>
          <a:p>
            <a:r>
              <a:rPr lang="en-US" dirty="0" smtClean="0"/>
              <a:t>=3840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9994400" y="5957944"/>
            <a:ext cx="54864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40615" y="5845907"/>
            <a:ext cx="14412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24*160+158</a:t>
            </a:r>
          </a:p>
          <a:p>
            <a:r>
              <a:rPr lang="en-US" dirty="0" smtClean="0"/>
              <a:t>=3998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1772529" y="2461846"/>
            <a:ext cx="654148" cy="3165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1181" y="3128222"/>
            <a:ext cx="11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25 rows</a:t>
            </a:r>
          </a:p>
          <a:p>
            <a:r>
              <a:rPr lang="en-US" b="1" dirty="0" smtClean="0"/>
              <a:t>0 to 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0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receives a null terminated string address and then prints that string on screen [starting location of screen is 0].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: </a:t>
            </a: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smtClean="0"/>
              <a:t>“Pakistan”,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clears whole 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printing in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want to print 10 on screen</a:t>
            </a:r>
          </a:p>
          <a:p>
            <a:r>
              <a:rPr lang="en-US" dirty="0" smtClean="0"/>
              <a:t>So, does following code works?</a:t>
            </a:r>
          </a:p>
          <a:p>
            <a:pPr marL="0" indent="0">
              <a:buNone/>
            </a:pPr>
            <a:r>
              <a:rPr lang="en-US" dirty="0" smtClean="0"/>
              <a:t>                        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bh</a:t>
            </a:r>
            <a:r>
              <a:rPr lang="en-US" dirty="0" smtClean="0"/>
              <a:t>, 07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bl</a:t>
            </a:r>
            <a:r>
              <a:rPr lang="en-US" dirty="0" smtClean="0"/>
              <a:t>, 10</a:t>
            </a:r>
          </a:p>
          <a:p>
            <a:pPr marL="0" indent="0">
              <a:buNone/>
            </a:pPr>
            <a:r>
              <a:rPr lang="en-US" dirty="0" smtClean="0"/>
              <a:t>                                    </a:t>
            </a:r>
            <a:r>
              <a:rPr lang="en-US" dirty="0" err="1" smtClean="0"/>
              <a:t>mov</a:t>
            </a:r>
            <a:r>
              <a:rPr lang="en-US" dirty="0" smtClean="0"/>
              <a:t>  ax, 0xb800</a:t>
            </a:r>
          </a:p>
          <a:p>
            <a:pPr marL="0" indent="0">
              <a:buNone/>
            </a:pPr>
            <a:r>
              <a:rPr lang="en-US" dirty="0" smtClean="0"/>
              <a:t>                                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es,ax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mov</a:t>
            </a:r>
            <a:r>
              <a:rPr lang="en-US" dirty="0" smtClean="0"/>
              <a:t> [es:0] , bx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So, we need to print a number digit by digit.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3460" y="3076147"/>
            <a:ext cx="1503405" cy="15823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389341" y="3076147"/>
            <a:ext cx="1260389" cy="15823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23409" y="3076147"/>
            <a:ext cx="2181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will print a characters </a:t>
            </a:r>
            <a:r>
              <a:rPr lang="en-US" b="1" dirty="0" smtClean="0"/>
              <a:t>whose ASCII value is 10.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43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printing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Divide the number by base (10 in case of decimal)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remainder is its right most digit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the digit to its ASCII representation (Add 0x30 to </a:t>
            </a:r>
            <a:r>
              <a:rPr lang="en-US" dirty="0" smtClean="0"/>
              <a:t>the remainder </a:t>
            </a:r>
            <a:r>
              <a:rPr lang="en-US" dirty="0"/>
              <a:t>in case of decimal)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this digit on stack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quotient is non-zero repeat the whole process to get the </a:t>
            </a:r>
            <a:r>
              <a:rPr lang="en-US" dirty="0" smtClean="0"/>
              <a:t>next digit</a:t>
            </a:r>
            <a:r>
              <a:rPr lang="en-US" dirty="0"/>
              <a:t>, otherwise stop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Pop </a:t>
            </a:r>
            <a:r>
              <a:rPr lang="en-US" dirty="0"/>
              <a:t>digits one by one and print on screen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603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Display Memory</vt:lpstr>
      <vt:lpstr>Attributes of character</vt:lpstr>
      <vt:lpstr>ASCII of character</vt:lpstr>
      <vt:lpstr>Dimensions of Screen</vt:lpstr>
      <vt:lpstr>Question # 1</vt:lpstr>
      <vt:lpstr>Question 2</vt:lpstr>
      <vt:lpstr>Number printing in assembly</vt:lpstr>
      <vt:lpstr>Number printing Algorithm</vt:lpstr>
      <vt:lpstr>DIV</vt:lpstr>
      <vt:lpstr>Screen location calculation</vt:lpstr>
      <vt:lpstr>MUL</vt:lpstr>
      <vt:lpstr>Question #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2019-10-08T15:34:04Z</dcterms:modified>
  <cp:contentStatus/>
</cp:coreProperties>
</file>