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6" r:id="rId6"/>
    <p:sldId id="276" r:id="rId7"/>
    <p:sldId id="277" r:id="rId8"/>
    <p:sldId id="278" r:id="rId9"/>
    <p:sldId id="280" r:id="rId10"/>
    <p:sldId id="281" r:id="rId11"/>
    <p:sldId id="264" r:id="rId12"/>
    <p:sldId id="292" r:id="rId13"/>
    <p:sldId id="262" r:id="rId14"/>
    <p:sldId id="294" r:id="rId15"/>
    <p:sldId id="295" r:id="rId16"/>
    <p:sldId id="289" r:id="rId17"/>
    <p:sldId id="265" r:id="rId18"/>
    <p:sldId id="293" r:id="rId19"/>
    <p:sldId id="288" r:id="rId20"/>
    <p:sldId id="296" r:id="rId21"/>
    <p:sldId id="297" r:id="rId22"/>
    <p:sldId id="267" r:id="rId23"/>
    <p:sldId id="29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5" autoAdjust="0"/>
    <p:restoredTop sz="94719" autoAdjust="0"/>
  </p:normalViewPr>
  <p:slideViewPr>
    <p:cSldViewPr snapToGrid="0">
      <p:cViewPr varScale="1">
        <p:scale>
          <a:sx n="78" d="100"/>
          <a:sy n="78" d="100"/>
        </p:scale>
        <p:origin x="32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Lecture 14 &amp; 15</a:t>
            </a:r>
          </a:p>
          <a:p>
            <a:r>
              <a:rPr lang="en-US" sz="2400" b="1" dirty="0" smtClean="0"/>
              <a:t>Syeda Farwa 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323" y="1246162"/>
            <a:ext cx="8915400" cy="554603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Write a program that prints reverse of a string, staring from top left column of screen</a:t>
            </a:r>
          </a:p>
          <a:p>
            <a:r>
              <a:rPr lang="en-US" dirty="0" smtClean="0"/>
              <a:t>For Example</a:t>
            </a:r>
          </a:p>
          <a:p>
            <a:pPr marL="400050" lvl="1" indent="0">
              <a:buNone/>
            </a:pPr>
            <a:r>
              <a:rPr lang="en-US" sz="1800" dirty="0" err="1" smtClean="0"/>
              <a:t>Str</a:t>
            </a:r>
            <a:r>
              <a:rPr lang="en-US" sz="1800" dirty="0" smtClean="0"/>
              <a:t>: </a:t>
            </a:r>
            <a:r>
              <a:rPr lang="en-US" sz="1800" dirty="0" err="1" smtClean="0"/>
              <a:t>db</a:t>
            </a:r>
            <a:r>
              <a:rPr lang="en-US" sz="1800" dirty="0" smtClean="0"/>
              <a:t> “Pakistan”,0  </a:t>
            </a:r>
          </a:p>
          <a:p>
            <a:pPr marL="400050" lvl="1" indent="0">
              <a:buNone/>
            </a:pPr>
            <a:r>
              <a:rPr lang="en-US" sz="1800" dirty="0" smtClean="0"/>
              <a:t>It should prints like :</a:t>
            </a:r>
          </a:p>
          <a:p>
            <a:pPr marL="400050" lvl="1" indent="0">
              <a:buNone/>
            </a:pPr>
            <a:r>
              <a:rPr lang="en-US" sz="1800" dirty="0" err="1" smtClean="0"/>
              <a:t>natsikaP</a:t>
            </a: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2.	Write </a:t>
            </a:r>
            <a:r>
              <a:rPr lang="en-US" dirty="0"/>
              <a:t>a program that </a:t>
            </a:r>
            <a:r>
              <a:rPr lang="en-US" dirty="0" smtClean="0"/>
              <a:t>prints </a:t>
            </a:r>
            <a:r>
              <a:rPr lang="en-US" dirty="0"/>
              <a:t>a string on </a:t>
            </a:r>
            <a:r>
              <a:rPr lang="en-US" dirty="0" smtClean="0"/>
              <a:t>right bottom column </a:t>
            </a:r>
            <a:r>
              <a:rPr lang="en-US" dirty="0"/>
              <a:t>of screen</a:t>
            </a:r>
          </a:p>
          <a:p>
            <a:r>
              <a:rPr lang="en-US" dirty="0"/>
              <a:t>For Example</a:t>
            </a:r>
          </a:p>
          <a:p>
            <a:pPr marL="400050" lvl="1" indent="0">
              <a:buNone/>
            </a:pPr>
            <a:r>
              <a:rPr lang="en-US" sz="1800" dirty="0" err="1"/>
              <a:t>Str</a:t>
            </a:r>
            <a:r>
              <a:rPr lang="en-US" sz="1800" dirty="0"/>
              <a:t>: </a:t>
            </a:r>
            <a:r>
              <a:rPr lang="en-US" sz="1800" dirty="0" err="1"/>
              <a:t>db</a:t>
            </a:r>
            <a:r>
              <a:rPr lang="en-US" sz="1800" dirty="0"/>
              <a:t> “Pakistan”,0  </a:t>
            </a:r>
          </a:p>
          <a:p>
            <a:pPr marL="400050" lvl="1" indent="0">
              <a:buNone/>
            </a:pPr>
            <a:r>
              <a:rPr lang="en-US" sz="1800" dirty="0"/>
              <a:t>It should prints like </a:t>
            </a:r>
            <a:r>
              <a:rPr lang="en-US" sz="1800" dirty="0" smtClean="0"/>
              <a:t>:</a:t>
            </a: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86928" y="5311057"/>
            <a:ext cx="17708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Pakistan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 repeats the following string instruction CX times. The use of CX </a:t>
            </a:r>
            <a:r>
              <a:rPr lang="en-US" dirty="0" smtClean="0"/>
              <a:t>is  implied </a:t>
            </a:r>
            <a:r>
              <a:rPr lang="en-US" dirty="0"/>
              <a:t>with the REP prefix. The decrement in CX doesn’t affect any flags </a:t>
            </a:r>
            <a:r>
              <a:rPr lang="en-US" dirty="0" smtClean="0"/>
              <a:t>and the </a:t>
            </a:r>
            <a:r>
              <a:rPr lang="en-US" dirty="0"/>
              <a:t>jump is also independent of the </a:t>
            </a:r>
            <a:r>
              <a:rPr lang="en-US" dirty="0" smtClean="0"/>
              <a:t>flags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REP </a:t>
            </a:r>
            <a:r>
              <a:rPr lang="en-US" b="1" dirty="0" smtClean="0"/>
              <a:t>Example</a:t>
            </a:r>
            <a:br>
              <a:rPr lang="en-US" b="1" dirty="0" smtClean="0"/>
            </a:br>
            <a:r>
              <a:rPr lang="en-US" sz="3100" dirty="0" smtClean="0"/>
              <a:t>Clear whole screen [from start of screen]</a:t>
            </a: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2592924" y="1019758"/>
            <a:ext cx="9599075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clrscr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pushf</a:t>
            </a:r>
            <a:endParaRPr lang="en-US" sz="1600" dirty="0" smtClean="0"/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pusha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     push </a:t>
            </a:r>
            <a:r>
              <a:rPr lang="en-US" sz="1600" dirty="0" err="1" smtClean="0"/>
              <a:t>es</a:t>
            </a:r>
            <a:endParaRPr lang="en-US" sz="1600" dirty="0"/>
          </a:p>
          <a:p>
            <a:endParaRPr lang="en-US" dirty="0"/>
          </a:p>
          <a:p>
            <a:r>
              <a:rPr lang="en-US" dirty="0" smtClean="0"/>
              <a:t> 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0xb800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, ax </a:t>
            </a:r>
            <a:r>
              <a:rPr lang="en-US" dirty="0" smtClean="0"/>
              <a:t>             		 ; point </a:t>
            </a:r>
            <a:r>
              <a:rPr lang="en-US" dirty="0" err="1"/>
              <a:t>es</a:t>
            </a:r>
            <a:r>
              <a:rPr lang="en-US" dirty="0"/>
              <a:t> to video base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/>
              <a:t>di, di </a:t>
            </a:r>
            <a:r>
              <a:rPr lang="en-US" dirty="0" smtClean="0"/>
              <a:t>               			  ; </a:t>
            </a:r>
            <a:r>
              <a:rPr lang="en-US" dirty="0"/>
              <a:t>point di to top left </a:t>
            </a:r>
            <a:r>
              <a:rPr lang="en-US" dirty="0" smtClean="0"/>
              <a:t>column</a:t>
            </a:r>
          </a:p>
          <a:p>
            <a:endParaRPr lang="en-US" dirty="0"/>
          </a:p>
          <a:p>
            <a:r>
              <a:rPr lang="en-US" dirty="0" smtClean="0"/>
              <a:t>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smtClean="0"/>
              <a:t>0x0720       		; </a:t>
            </a:r>
            <a:r>
              <a:rPr lang="en-US" dirty="0"/>
              <a:t>space char in normal attribute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cx, 2000 </a:t>
            </a:r>
            <a:r>
              <a:rPr lang="en-US" dirty="0" smtClean="0"/>
              <a:t>   			 ; </a:t>
            </a:r>
            <a:r>
              <a:rPr lang="en-US" dirty="0"/>
              <a:t>number of screen </a:t>
            </a:r>
            <a:r>
              <a:rPr lang="en-US" dirty="0" smtClean="0"/>
              <a:t>locations</a:t>
            </a:r>
          </a:p>
          <a:p>
            <a:endParaRPr lang="en-US" dirty="0" smtClean="0"/>
          </a:p>
          <a:p>
            <a:r>
              <a:rPr lang="en-US" dirty="0" smtClean="0"/>
              <a:t>	    </a:t>
            </a:r>
            <a:r>
              <a:rPr lang="en-US" b="1" dirty="0" smtClean="0">
                <a:solidFill>
                  <a:srgbClr val="FF0000"/>
                </a:solidFill>
              </a:rPr>
              <a:t>rep </a:t>
            </a:r>
            <a:r>
              <a:rPr lang="en-US" b="1" dirty="0" err="1" smtClean="0">
                <a:solidFill>
                  <a:srgbClr val="FF0000"/>
                </a:solidFill>
              </a:rPr>
              <a:t>stosw</a:t>
            </a:r>
            <a:r>
              <a:rPr lang="en-US" b="1" dirty="0" smtClean="0">
                <a:solidFill>
                  <a:srgbClr val="FF0000"/>
                </a:solidFill>
              </a:rPr>
              <a:t>	                              ;; </a:t>
            </a:r>
            <a:r>
              <a:rPr lang="en-US" b="1" dirty="0" err="1" smtClean="0">
                <a:solidFill>
                  <a:srgbClr val="FF0000"/>
                </a:solidFill>
              </a:rPr>
              <a:t>mov</a:t>
            </a:r>
            <a:r>
              <a:rPr lang="en-US" b="1" dirty="0" smtClean="0">
                <a:solidFill>
                  <a:srgbClr val="FF0000"/>
                </a:solidFill>
              </a:rPr>
              <a:t> [</a:t>
            </a:r>
            <a:r>
              <a:rPr lang="en-US" b="1" dirty="0" err="1" smtClean="0">
                <a:solidFill>
                  <a:srgbClr val="FF0000"/>
                </a:solidFill>
              </a:rPr>
              <a:t>es:di</a:t>
            </a:r>
            <a:r>
              <a:rPr lang="en-US" b="1" dirty="0" smtClean="0">
                <a:solidFill>
                  <a:srgbClr val="FF0000"/>
                </a:solidFill>
              </a:rPr>
              <a:t>] , ax 	 add di ,2</a:t>
            </a:r>
          </a:p>
          <a:p>
            <a:endParaRPr lang="en-US" dirty="0" smtClean="0"/>
          </a:p>
          <a:p>
            <a:r>
              <a:rPr lang="en-US" sz="1600" dirty="0" smtClean="0"/>
              <a:t>           pop </a:t>
            </a:r>
            <a:r>
              <a:rPr lang="en-US" sz="1600" dirty="0" err="1" smtClean="0"/>
              <a:t>es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popa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popf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5146" y="2800201"/>
            <a:ext cx="21523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By default DF = 0, means DI will be incremented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MOVS [</a:t>
            </a:r>
            <a:r>
              <a:rPr lang="en-US" b="1" dirty="0" err="1" smtClean="0"/>
              <a:t>movsw</a:t>
            </a:r>
            <a:r>
              <a:rPr lang="en-US" b="1" dirty="0" smtClean="0"/>
              <a:t> or </a:t>
            </a:r>
            <a:r>
              <a:rPr lang="en-US" b="1" dirty="0" err="1" smtClean="0"/>
              <a:t>movsb</a:t>
            </a:r>
            <a:r>
              <a:rPr lang="en-US" b="1" dirty="0" smtClean="0"/>
              <a:t>]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8805" y="1449661"/>
            <a:ext cx="9279925" cy="563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MOVS transfers a byte or word from the source location DS:SI to the destination ES:DI and updates SI and DI to point to the next locations.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implied destination will always be in ES:DI. </a:t>
            </a:r>
            <a:r>
              <a:rPr lang="en-US" dirty="0" smtClean="0"/>
              <a:t>If DF is clear, SI and DI will be incremented by one or two depending of whether MOVSW or MOVSB is used.</a:t>
            </a:r>
          </a:p>
          <a:p>
            <a:pPr marL="0" indent="0">
              <a:buNone/>
            </a:pPr>
            <a:r>
              <a:rPr lang="en-US" dirty="0" smtClean="0"/>
              <a:t> 												</a:t>
            </a:r>
            <a:r>
              <a:rPr lang="en-US" b="1" dirty="0" smtClean="0"/>
              <a:t>if </a:t>
            </a:r>
            <a:r>
              <a:rPr lang="en-US" b="1" dirty="0"/>
              <a:t>word operation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b="1" dirty="0" smtClean="0"/>
              <a:t>DF = 0 										       		</a:t>
            </a:r>
            <a:r>
              <a:rPr lang="en-US" sz="1600" b="1" dirty="0" smtClean="0">
                <a:solidFill>
                  <a:srgbClr val="00B050"/>
                </a:solidFill>
              </a:rPr>
              <a:t>SI = SI + 2</a:t>
            </a:r>
          </a:p>
          <a:p>
            <a:pPr marL="457200" lvl="1" indent="0">
              <a:buFont typeface="Wingdings 3" charset="2"/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									DI = DI + 2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DF is set SI  and DI will be decremented by one or two depending of </a:t>
            </a:r>
            <a:r>
              <a:rPr lang="en-US" dirty="0"/>
              <a:t>whether MOVSW or MOVSB is used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DF = 1											</a:t>
            </a:r>
            <a:r>
              <a:rPr lang="en-US" b="1" dirty="0"/>
              <a:t> </a:t>
            </a:r>
            <a:r>
              <a:rPr lang="en-US" b="1" dirty="0" smtClean="0"/>
              <a:t>if </a:t>
            </a:r>
            <a:r>
              <a:rPr lang="en-US" b="1" dirty="0"/>
              <a:t>word operation </a:t>
            </a:r>
            <a:r>
              <a:rPr lang="en-US" b="1" dirty="0" smtClean="0"/>
              <a:t>			</a:t>
            </a:r>
          </a:p>
          <a:p>
            <a:pPr marL="800100" lvl="2" indent="0">
              <a:buFont typeface="Wingdings 3" charset="2"/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										</a:t>
            </a:r>
            <a:r>
              <a:rPr lang="en-US" sz="1600" b="1" dirty="0" smtClean="0">
                <a:solidFill>
                  <a:srgbClr val="FF0000"/>
                </a:solidFill>
              </a:rPr>
              <a:t>SI = SI - 2</a:t>
            </a:r>
          </a:p>
          <a:p>
            <a:pPr marL="1314450" lvl="3" indent="0">
              <a:buFont typeface="Wingdings 3" charset="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									DI = DI - 2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4936" y="3109676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DS:SI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03628" y="3109676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ES:DI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84935" y="5738576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DS:SI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0752" y="5738576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ES:DI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>
            <a:off x="4708313" y="2521861"/>
            <a:ext cx="1714500" cy="7328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4708313" y="5179579"/>
            <a:ext cx="1714500" cy="7328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9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94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MOVS </a:t>
            </a:r>
            <a:r>
              <a:rPr lang="en-US" dirty="0" smtClean="0"/>
              <a:t>Example copy string on video memory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0394" y="640445"/>
            <a:ext cx="10351605" cy="606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print:</a:t>
            </a:r>
          </a:p>
          <a:p>
            <a:r>
              <a:rPr lang="en-US" dirty="0"/>
              <a:t>	     </a:t>
            </a:r>
            <a:r>
              <a:rPr lang="en-US" dirty="0" err="1"/>
              <a:t>pushf</a:t>
            </a:r>
            <a:endParaRPr lang="en-US" dirty="0"/>
          </a:p>
          <a:p>
            <a:r>
              <a:rPr lang="en-US" dirty="0"/>
              <a:t>	     </a:t>
            </a:r>
            <a:r>
              <a:rPr lang="en-US" dirty="0" err="1"/>
              <a:t>pusha</a:t>
            </a:r>
            <a:endParaRPr lang="en-US" dirty="0"/>
          </a:p>
          <a:p>
            <a:r>
              <a:rPr lang="en-US" dirty="0"/>
              <a:t>	     push </a:t>
            </a:r>
            <a:r>
              <a:rPr lang="en-US" dirty="0" err="1"/>
              <a:t>es</a:t>
            </a:r>
            <a:endParaRPr lang="en-US" dirty="0"/>
          </a:p>
          <a:p>
            <a:endParaRPr lang="en-US" dirty="0"/>
          </a:p>
          <a:p>
            <a:r>
              <a:rPr lang="en-US" dirty="0"/>
              <a:t>	  ;; our segment (DS )value is already set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	  </a:t>
            </a:r>
            <a:r>
              <a:rPr lang="en-US" dirty="0" err="1"/>
              <a:t>mov</a:t>
            </a:r>
            <a:r>
              <a:rPr lang="en-US" dirty="0"/>
              <a:t> ax, 0xb800</a:t>
            </a:r>
          </a:p>
          <a:p>
            <a:r>
              <a:rPr lang="en-US" dirty="0"/>
              <a:t>         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ax             </a:t>
            </a:r>
            <a:r>
              <a:rPr lang="en-US" dirty="0" smtClean="0"/>
              <a:t>; </a:t>
            </a:r>
            <a:r>
              <a:rPr lang="en-US" dirty="0"/>
              <a:t>point </a:t>
            </a:r>
            <a:r>
              <a:rPr lang="en-US" dirty="0" err="1"/>
              <a:t>es</a:t>
            </a:r>
            <a:r>
              <a:rPr lang="en-US" dirty="0"/>
              <a:t> to video base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xor</a:t>
            </a:r>
            <a:r>
              <a:rPr lang="en-US" dirty="0"/>
              <a:t> di, di           	  ; point di to top left column</a:t>
            </a:r>
          </a:p>
          <a:p>
            <a:r>
              <a:rPr lang="en-US" dirty="0"/>
              <a:t>         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           ; </a:t>
            </a:r>
            <a:r>
              <a:rPr lang="en-US" dirty="0"/>
              <a:t>point </a:t>
            </a:r>
            <a:r>
              <a:rPr lang="en-US" dirty="0" err="1"/>
              <a:t>si</a:t>
            </a:r>
            <a:r>
              <a:rPr lang="en-US" dirty="0"/>
              <a:t> to starting location of string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	  </a:t>
            </a:r>
            <a:r>
              <a:rPr lang="en-US" dirty="0" err="1"/>
              <a:t>mov</a:t>
            </a:r>
            <a:r>
              <a:rPr lang="en-US" dirty="0"/>
              <a:t> cx, [length]</a:t>
            </a:r>
          </a:p>
          <a:p>
            <a:r>
              <a:rPr lang="en-US" dirty="0"/>
              <a:t>         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rep  </a:t>
            </a:r>
            <a:r>
              <a:rPr lang="en-US" dirty="0" err="1">
                <a:solidFill>
                  <a:srgbClr val="FF0000"/>
                </a:solidFill>
              </a:rPr>
              <a:t>movsw</a:t>
            </a: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/>
              <a:t>    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/>
              <a:t>;; what above instructions do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;;  </a:t>
            </a:r>
            <a:r>
              <a:rPr lang="en-US" sz="1600" dirty="0" err="1" smtClean="0"/>
              <a:t>mov</a:t>
            </a:r>
            <a:r>
              <a:rPr lang="en-US" sz="1600" dirty="0" smtClean="0"/>
              <a:t> [</a:t>
            </a:r>
            <a:r>
              <a:rPr lang="en-US" sz="1600" dirty="0" err="1" smtClean="0"/>
              <a:t>es:di</a:t>
            </a:r>
            <a:r>
              <a:rPr lang="en-US" sz="1600" dirty="0" smtClean="0"/>
              <a:t>] , [</a:t>
            </a:r>
            <a:r>
              <a:rPr lang="en-US" sz="1600" dirty="0" err="1" smtClean="0"/>
              <a:t>ds:si</a:t>
            </a:r>
            <a:r>
              <a:rPr lang="en-US" sz="1600" dirty="0" smtClean="0"/>
              <a:t>]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;;  add di 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;; add si,2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;; </a:t>
            </a:r>
            <a:r>
              <a:rPr lang="en-US" sz="1600" dirty="0" err="1" smtClean="0"/>
              <a:t>repert</a:t>
            </a:r>
            <a:r>
              <a:rPr lang="en-US" sz="1600" dirty="0" smtClean="0"/>
              <a:t> it for cx times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737600" y="640445"/>
            <a:ext cx="3454399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pop 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popa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err="1" smtClean="0"/>
              <a:t>popf</a:t>
            </a:r>
            <a:endParaRPr lang="en-US" dirty="0"/>
          </a:p>
          <a:p>
            <a:r>
              <a:rPr lang="en-US" dirty="0" smtClean="0"/>
              <a:t>ret</a:t>
            </a:r>
          </a:p>
          <a:p>
            <a:endParaRPr lang="en-US" dirty="0"/>
          </a:p>
          <a:p>
            <a:r>
              <a:rPr lang="en-US" dirty="0"/>
              <a:t>length: </a:t>
            </a:r>
            <a:r>
              <a:rPr lang="en-US" dirty="0" err="1"/>
              <a:t>dw</a:t>
            </a:r>
            <a:r>
              <a:rPr lang="en-US" dirty="0"/>
              <a:t> 8</a:t>
            </a:r>
          </a:p>
          <a:p>
            <a:r>
              <a:rPr lang="en-US" b="1" dirty="0" err="1"/>
              <a:t>str</a:t>
            </a:r>
            <a:r>
              <a:rPr lang="en-US" b="1" dirty="0"/>
              <a:t>: </a:t>
            </a:r>
            <a:r>
              <a:rPr lang="en-US" b="1" dirty="0" err="1"/>
              <a:t>dw</a:t>
            </a:r>
            <a:r>
              <a:rPr lang="en-US" b="1" dirty="0"/>
              <a:t>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0x0750, </a:t>
            </a:r>
          </a:p>
          <a:p>
            <a:r>
              <a:rPr lang="en-US" b="1" dirty="0" smtClean="0"/>
              <a:t>0x0761, </a:t>
            </a:r>
          </a:p>
          <a:p>
            <a:r>
              <a:rPr lang="en-US" b="1" dirty="0" smtClean="0"/>
              <a:t>0x076b, </a:t>
            </a:r>
          </a:p>
          <a:p>
            <a:r>
              <a:rPr lang="en-US" b="1" dirty="0" smtClean="0"/>
              <a:t>0x0769,</a:t>
            </a:r>
          </a:p>
          <a:p>
            <a:r>
              <a:rPr lang="en-US" b="1" dirty="0" smtClean="0"/>
              <a:t>0x0773,</a:t>
            </a:r>
          </a:p>
          <a:p>
            <a:r>
              <a:rPr lang="en-US" b="1" dirty="0" smtClean="0"/>
              <a:t>0x0774,</a:t>
            </a:r>
          </a:p>
          <a:p>
            <a:r>
              <a:rPr lang="en-US" b="1" dirty="0" smtClean="0"/>
              <a:t>0x0761,</a:t>
            </a:r>
          </a:p>
          <a:p>
            <a:r>
              <a:rPr lang="en-US" b="1" dirty="0" smtClean="0"/>
              <a:t>0x076E</a:t>
            </a:r>
          </a:p>
          <a:p>
            <a:endParaRPr lang="en-US" dirty="0"/>
          </a:p>
          <a:p>
            <a:r>
              <a:rPr lang="en-US" dirty="0" smtClean="0"/>
              <a:t>;Pakistan</a:t>
            </a:r>
          </a:p>
        </p:txBody>
      </p:sp>
    </p:spTree>
    <p:extLst>
      <p:ext uri="{BB962C8B-B14F-4D97-AF65-F5344CB8AC3E}">
        <p14:creationId xmlns:p14="http://schemas.microsoft.com/office/powerpoint/2010/main" val="162204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0519"/>
            <a:ext cx="8915400" cy="4230703"/>
          </a:xfrm>
        </p:spPr>
        <p:txBody>
          <a:bodyPr/>
          <a:lstStyle/>
          <a:p>
            <a:r>
              <a:rPr lang="en-US" dirty="0" smtClean="0"/>
              <a:t>You have two string in data segment.  Append the content of first string at the end of last string (hint: use </a:t>
            </a:r>
            <a:r>
              <a:rPr lang="en-US" dirty="0" err="1" smtClean="0"/>
              <a:t>movs</a:t>
            </a:r>
            <a:r>
              <a:rPr lang="en-US" dirty="0" smtClean="0"/>
              <a:t> instruction )</a:t>
            </a:r>
          </a:p>
          <a:p>
            <a:pPr marL="400050" lvl="1" indent="0">
              <a:buNone/>
            </a:pPr>
            <a:r>
              <a:rPr lang="en-US" sz="1800" dirty="0" smtClean="0"/>
              <a:t>Length1: </a:t>
            </a:r>
            <a:r>
              <a:rPr lang="en-US" sz="1800" dirty="0" err="1" smtClean="0"/>
              <a:t>dw</a:t>
            </a:r>
            <a:r>
              <a:rPr lang="en-US" sz="1800" dirty="0" smtClean="0"/>
              <a:t> 8</a:t>
            </a:r>
          </a:p>
          <a:p>
            <a:pPr marL="400050" lvl="1" indent="0">
              <a:buNone/>
            </a:pPr>
            <a:r>
              <a:rPr lang="en-US" sz="1800" dirty="0" smtClean="0"/>
              <a:t>Length2: </a:t>
            </a:r>
            <a:r>
              <a:rPr lang="en-US" sz="1800" dirty="0" err="1"/>
              <a:t>dw</a:t>
            </a:r>
            <a:r>
              <a:rPr lang="en-US" sz="1800" dirty="0"/>
              <a:t> </a:t>
            </a:r>
            <a:r>
              <a:rPr lang="en-US" sz="1800" dirty="0" smtClean="0"/>
              <a:t>13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str1: </a:t>
            </a:r>
            <a:r>
              <a:rPr lang="en-US" sz="1800" dirty="0" err="1" smtClean="0"/>
              <a:t>db</a:t>
            </a:r>
            <a:r>
              <a:rPr lang="en-US" sz="1800" dirty="0" smtClean="0"/>
              <a:t> “</a:t>
            </a:r>
            <a:r>
              <a:rPr lang="en-US" sz="1800" dirty="0" err="1" smtClean="0"/>
              <a:t>Pakitan</a:t>
            </a:r>
            <a:r>
              <a:rPr lang="en-US" sz="1800" dirty="0" smtClean="0"/>
              <a:t>” </a:t>
            </a:r>
          </a:p>
          <a:p>
            <a:pPr marL="400050" lvl="1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tr2: </a:t>
            </a:r>
            <a:r>
              <a:rPr lang="en-US" sz="1800" dirty="0" err="1" smtClean="0"/>
              <a:t>db</a:t>
            </a:r>
            <a:r>
              <a:rPr lang="en-US" sz="1800" dirty="0" smtClean="0"/>
              <a:t> “Lahore is in “</a:t>
            </a:r>
          </a:p>
          <a:p>
            <a:endParaRPr lang="en-US" dirty="0"/>
          </a:p>
          <a:p>
            <a:r>
              <a:rPr lang="en-US" dirty="0" smtClean="0"/>
              <a:t>After execution of your code str2 becomes </a:t>
            </a:r>
            <a:r>
              <a:rPr lang="en-US" dirty="0"/>
              <a:t>“Lahore is in </a:t>
            </a:r>
            <a:r>
              <a:rPr lang="en-US" dirty="0" smtClean="0"/>
              <a:t>Pakistan”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111813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SCAS [</a:t>
            </a:r>
            <a:r>
              <a:rPr lang="en-US" b="1" dirty="0" err="1" smtClean="0"/>
              <a:t>scasw</a:t>
            </a:r>
            <a:r>
              <a:rPr lang="en-US" b="1" dirty="0" smtClean="0"/>
              <a:t> </a:t>
            </a:r>
            <a:r>
              <a:rPr lang="en-US" b="1" dirty="0"/>
              <a:t>o</a:t>
            </a:r>
            <a:r>
              <a:rPr lang="en-US" b="1" dirty="0" smtClean="0"/>
              <a:t>r </a:t>
            </a:r>
            <a:r>
              <a:rPr lang="en-US" b="1" dirty="0" err="1" smtClean="0"/>
              <a:t>scasb</a:t>
            </a:r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08805" y="1392703"/>
            <a:ext cx="9279925" cy="56346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SCAS compares a source byte or word in register AL or AX with the destination string element addressed by ES:DI and updates the flags. DI is updated to point to the next location.</a:t>
            </a:r>
          </a:p>
          <a:p>
            <a:r>
              <a:rPr lang="en-US" dirty="0" smtClean="0"/>
              <a:t>If DF is clear, DI will be incremented by one or two depending of whether SCASW or SCASB is used.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700" dirty="0" smtClean="0"/>
              <a:t>													</a:t>
            </a:r>
            <a:r>
              <a:rPr lang="en-US" sz="1700" b="1" dirty="0" smtClean="0"/>
              <a:t>if </a:t>
            </a:r>
            <a:r>
              <a:rPr lang="en-US" sz="1700" b="1" dirty="0"/>
              <a:t>word operation</a:t>
            </a:r>
            <a:endParaRPr lang="en-US" sz="1700" dirty="0" smtClean="0"/>
          </a:p>
          <a:p>
            <a:pPr marL="0" indent="0">
              <a:buFont typeface="Wingdings 3" charset="2"/>
              <a:buNone/>
            </a:pPr>
            <a:r>
              <a:rPr lang="en-US" sz="1700" b="1" dirty="0" smtClean="0"/>
              <a:t>DF = 0 				</a:t>
            </a:r>
            <a:r>
              <a:rPr lang="en-US" sz="1700" b="1" dirty="0"/>
              <a:t>	</a:t>
            </a:r>
            <a:r>
              <a:rPr lang="en-US" sz="1700" b="1" dirty="0" smtClean="0"/>
              <a:t>			</a:t>
            </a:r>
            <a:r>
              <a:rPr lang="en-US" sz="1700" b="1" dirty="0" smtClean="0">
                <a:solidFill>
                  <a:srgbClr val="00B050"/>
                </a:solidFill>
              </a:rPr>
              <a:t>					DI = DI + 2</a:t>
            </a:r>
          </a:p>
          <a:p>
            <a:pPr marL="0" indent="0">
              <a:buNone/>
            </a:pPr>
            <a:r>
              <a:rPr lang="en-US" sz="1700" b="1" dirty="0" smtClean="0"/>
              <a:t>													if byte </a:t>
            </a:r>
            <a:r>
              <a:rPr lang="en-US" sz="1700" b="1" dirty="0"/>
              <a:t>operation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								</a:t>
            </a:r>
            <a:r>
              <a:rPr lang="en-US" sz="1700" b="1" dirty="0">
                <a:solidFill>
                  <a:srgbClr val="00B050"/>
                </a:solidFill>
              </a:rPr>
              <a:t>					</a:t>
            </a:r>
            <a:r>
              <a:rPr lang="en-US" sz="1700" b="1" dirty="0" smtClean="0">
                <a:solidFill>
                  <a:srgbClr val="00B050"/>
                </a:solidFill>
              </a:rPr>
              <a:t>	DI </a:t>
            </a:r>
            <a:r>
              <a:rPr lang="en-US" sz="1700" b="1" dirty="0">
                <a:solidFill>
                  <a:srgbClr val="00B050"/>
                </a:solidFill>
              </a:rPr>
              <a:t>= DI + </a:t>
            </a:r>
            <a:r>
              <a:rPr lang="en-US" sz="1700" b="1" dirty="0" smtClean="0">
                <a:solidFill>
                  <a:srgbClr val="00B050"/>
                </a:solidFill>
              </a:rPr>
              <a:t>1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															</a:t>
            </a:r>
            <a:endParaRPr lang="en-US" dirty="0" smtClean="0"/>
          </a:p>
          <a:p>
            <a:r>
              <a:rPr lang="en-US" dirty="0" smtClean="0"/>
              <a:t>If DF is set, DI will be decremented by one or two depending of </a:t>
            </a:r>
            <a:r>
              <a:rPr lang="en-US" dirty="0"/>
              <a:t>whether </a:t>
            </a:r>
            <a:r>
              <a:rPr lang="en-US" dirty="0" smtClean="0"/>
              <a:t>SCASW or SCASB is used.</a:t>
            </a:r>
          </a:p>
          <a:p>
            <a:pPr marL="0" indent="0">
              <a:buNone/>
            </a:pPr>
            <a:r>
              <a:rPr lang="en-US" dirty="0"/>
              <a:t>												</a:t>
            </a:r>
            <a:r>
              <a:rPr lang="en-US" dirty="0" smtClean="0"/>
              <a:t>       </a:t>
            </a:r>
            <a:r>
              <a:rPr lang="en-US" b="1" dirty="0" smtClean="0"/>
              <a:t>if </a:t>
            </a:r>
            <a:r>
              <a:rPr lang="en-US" b="1" dirty="0"/>
              <a:t>word operation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DF = </a:t>
            </a:r>
            <a:r>
              <a:rPr lang="en-US" b="1" dirty="0" smtClean="0"/>
              <a:t>1 </a:t>
            </a:r>
            <a:r>
              <a:rPr lang="en-US" b="1" dirty="0"/>
              <a:t>								</a:t>
            </a:r>
            <a:r>
              <a:rPr lang="en-US" b="1" dirty="0">
                <a:solidFill>
                  <a:srgbClr val="00B050"/>
                </a:solidFill>
              </a:rPr>
              <a:t>					DI = DI </a:t>
            </a:r>
            <a:r>
              <a:rPr lang="en-US" b="1" dirty="0" smtClean="0">
                <a:solidFill>
                  <a:srgbClr val="00B050"/>
                </a:solidFill>
              </a:rPr>
              <a:t>-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</a:p>
          <a:p>
            <a:pPr marL="0" indent="0">
              <a:buNone/>
            </a:pPr>
            <a:r>
              <a:rPr lang="en-US" b="1" dirty="0"/>
              <a:t>													if byte operation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						</a:t>
            </a:r>
            <a:r>
              <a:rPr lang="en-US" b="1" dirty="0">
                <a:solidFill>
                  <a:srgbClr val="00B050"/>
                </a:solidFill>
              </a:rPr>
              <a:t>						DI = DI </a:t>
            </a:r>
            <a:r>
              <a:rPr lang="en-US" b="1" dirty="0" smtClean="0">
                <a:solidFill>
                  <a:srgbClr val="00B050"/>
                </a:solidFill>
              </a:rPr>
              <a:t>-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3765" y="3619441"/>
            <a:ext cx="1242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AL/ AX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50403" y="3342442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ES:DI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0403" y="5654410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ES:DI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80694" y="5980213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Compare to	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8133" y="5980213"/>
            <a:ext cx="1242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AL/ AX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48726" y="3755303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Compare to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REPE and REPNE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 or REPZ repeat the following string instruction while the zero flag </a:t>
            </a:r>
            <a:r>
              <a:rPr lang="en-US" dirty="0" smtClean="0"/>
              <a:t>is set ZF = 1</a:t>
            </a:r>
          </a:p>
          <a:p>
            <a:r>
              <a:rPr lang="en-US" dirty="0" smtClean="0"/>
              <a:t>REPNE </a:t>
            </a:r>
            <a:r>
              <a:rPr lang="en-US" dirty="0"/>
              <a:t>or REPNZ repeat the following instruction while the zero </a:t>
            </a:r>
            <a:r>
              <a:rPr lang="en-US" dirty="0" smtClean="0"/>
              <a:t>flag is </a:t>
            </a:r>
            <a:r>
              <a:rPr lang="en-US" dirty="0"/>
              <a:t>not set</a:t>
            </a:r>
            <a:r>
              <a:rPr lang="en-US" dirty="0" smtClean="0"/>
              <a:t>. ZF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869" y="0"/>
            <a:ext cx="10468131" cy="1280890"/>
          </a:xfrm>
        </p:spPr>
        <p:txBody>
          <a:bodyPr/>
          <a:lstStyle/>
          <a:p>
            <a:r>
              <a:rPr lang="en-US" b="1" dirty="0" smtClean="0"/>
              <a:t>REPNE + SCAS Example </a:t>
            </a:r>
            <a:r>
              <a:rPr lang="en-US" sz="3200" dirty="0" smtClean="0"/>
              <a:t>Calculate length of string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869" y="733246"/>
            <a:ext cx="10283253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length: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pushf</a:t>
            </a:r>
            <a:endParaRPr lang="en-US" sz="1600" dirty="0" smtClean="0"/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pusha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     push </a:t>
            </a:r>
            <a:r>
              <a:rPr lang="en-US" sz="1600" dirty="0" err="1" smtClean="0"/>
              <a:t>es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  ;; Our string is in Data segment but we can iterate over extra segment, while using </a:t>
            </a:r>
            <a:r>
              <a:rPr lang="en-US" sz="1600" dirty="0"/>
              <a:t> </a:t>
            </a:r>
            <a:r>
              <a:rPr lang="en-US" sz="1600" dirty="0" smtClean="0"/>
              <a:t>SCAS </a:t>
            </a:r>
            <a:r>
              <a:rPr lang="en-US" sz="1600" dirty="0" err="1" smtClean="0"/>
              <a:t>inst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b="1" dirty="0"/>
              <a:t> </a:t>
            </a:r>
            <a:r>
              <a:rPr lang="en-US" sz="1600" b="1" dirty="0" smtClean="0"/>
              <a:t> push ds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pop </a:t>
            </a:r>
            <a:r>
              <a:rPr lang="en-US" sz="1600" b="1" dirty="0" err="1" smtClean="0"/>
              <a:t>es</a:t>
            </a:r>
            <a:endParaRPr lang="en-US" sz="1600" b="1" dirty="0" smtClean="0"/>
          </a:p>
          <a:p>
            <a:r>
              <a:rPr lang="en-US" dirty="0" smtClean="0"/>
              <a:t>	 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cx, </a:t>
            </a:r>
            <a:r>
              <a:rPr lang="en-US" dirty="0" smtClean="0"/>
              <a:t>0xffff			 </a:t>
            </a:r>
            <a:r>
              <a:rPr lang="en-US" dirty="0"/>
              <a:t>; load maximum number in cx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</a:t>
            </a:r>
            <a:r>
              <a:rPr lang="en-US" dirty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                	</a:t>
            </a:r>
            <a:r>
              <a:rPr lang="en-US" dirty="0"/>
              <a:t> </a:t>
            </a:r>
            <a:r>
              <a:rPr lang="en-US" dirty="0" smtClean="0"/>
              <a:t> ; </a:t>
            </a:r>
            <a:r>
              <a:rPr lang="en-US" dirty="0"/>
              <a:t>point d</a:t>
            </a:r>
            <a:r>
              <a:rPr lang="en-US" dirty="0" smtClean="0"/>
              <a:t>i </a:t>
            </a:r>
            <a:r>
              <a:rPr lang="en-US" dirty="0"/>
              <a:t>to </a:t>
            </a:r>
            <a:r>
              <a:rPr lang="en-US" dirty="0" smtClean="0"/>
              <a:t>starting location of string</a:t>
            </a:r>
          </a:p>
          <a:p>
            <a:r>
              <a:rPr lang="en-US" dirty="0"/>
              <a:t> </a:t>
            </a:r>
            <a:r>
              <a:rPr lang="en-US" dirty="0" smtClean="0"/>
              <a:t>	  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 err="1" smtClean="0"/>
              <a:t>al,al</a:t>
            </a:r>
            <a:r>
              <a:rPr lang="en-US" dirty="0" smtClean="0"/>
              <a:t>			        ;; load 0 in al so </a:t>
            </a:r>
            <a:r>
              <a:rPr lang="en-US" dirty="0" err="1" smtClean="0"/>
              <a:t>scacs</a:t>
            </a:r>
            <a:r>
              <a:rPr lang="en-US" dirty="0" smtClean="0"/>
              <a:t> can work</a:t>
            </a:r>
            <a:endParaRPr lang="en-US" dirty="0"/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repne</a:t>
            </a:r>
            <a:r>
              <a:rPr lang="en-US" dirty="0" smtClean="0"/>
              <a:t> </a:t>
            </a:r>
            <a:r>
              <a:rPr lang="en-US" dirty="0" err="1" smtClean="0"/>
              <a:t>scasb</a:t>
            </a:r>
            <a:r>
              <a:rPr lang="en-US" dirty="0" smtClean="0"/>
              <a:t>		 ;;   </a:t>
            </a:r>
            <a:r>
              <a:rPr lang="en-US" dirty="0" err="1" smtClean="0"/>
              <a:t>scasb</a:t>
            </a:r>
            <a:r>
              <a:rPr lang="en-US" dirty="0" smtClean="0"/>
              <a:t> will compare al and byte[</a:t>
            </a:r>
            <a:r>
              <a:rPr lang="en-US" dirty="0" err="1" smtClean="0"/>
              <a:t>es:di</a:t>
            </a:r>
            <a:r>
              <a:rPr lang="en-US" dirty="0" smtClean="0"/>
              <a:t>]  and increment di by 1</a:t>
            </a:r>
          </a:p>
          <a:p>
            <a:r>
              <a:rPr lang="en-US" dirty="0"/>
              <a:t>	</a:t>
            </a:r>
            <a:r>
              <a:rPr lang="en-US" dirty="0" smtClean="0"/>
              <a:t>					;;    </a:t>
            </a:r>
            <a:r>
              <a:rPr lang="en-US" dirty="0" err="1" smtClean="0"/>
              <a:t>repne</a:t>
            </a:r>
            <a:r>
              <a:rPr lang="en-US" dirty="0" smtClean="0"/>
              <a:t> will decrement cx value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mov</a:t>
            </a:r>
            <a:r>
              <a:rPr lang="en-US" dirty="0" smtClean="0"/>
              <a:t> ax,</a:t>
            </a:r>
            <a:r>
              <a:rPr lang="en-US" dirty="0"/>
              <a:t> </a:t>
            </a:r>
            <a:r>
              <a:rPr lang="en-US" dirty="0" smtClean="0"/>
              <a:t>0xffff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sub </a:t>
            </a:r>
            <a:r>
              <a:rPr lang="en-US" dirty="0" err="1" smtClean="0"/>
              <a:t>ax,cx</a:t>
            </a:r>
            <a:r>
              <a:rPr lang="en-US" dirty="0"/>
              <a:t>	</a:t>
            </a:r>
            <a:r>
              <a:rPr lang="en-US" dirty="0" smtClean="0"/>
              <a:t>		;; length of string is in AX register</a:t>
            </a:r>
          </a:p>
          <a:p>
            <a:endParaRPr lang="en-US" dirty="0" smtClean="0"/>
          </a:p>
          <a:p>
            <a:r>
              <a:rPr lang="en-US" sz="1600" dirty="0" smtClean="0"/>
              <a:t>	  pop </a:t>
            </a:r>
            <a:r>
              <a:rPr lang="en-US" sz="1600" dirty="0" err="1" smtClean="0"/>
              <a:t>es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popa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popf</a:t>
            </a:r>
            <a:endParaRPr lang="en-US" sz="1600" dirty="0"/>
          </a:p>
          <a:p>
            <a:r>
              <a:rPr lang="en-US" sz="1600" dirty="0" smtClean="0"/>
              <a:t>ret</a:t>
            </a:r>
            <a:endParaRPr lang="en-US" sz="1600" dirty="0"/>
          </a:p>
          <a:p>
            <a:r>
              <a:rPr lang="en-US" sz="1600" dirty="0" err="1"/>
              <a:t>str</a:t>
            </a:r>
            <a:r>
              <a:rPr lang="en-US" sz="1600" dirty="0"/>
              <a:t>: </a:t>
            </a:r>
            <a:r>
              <a:rPr lang="en-US" sz="1600" dirty="0" err="1"/>
              <a:t>db</a:t>
            </a:r>
            <a:r>
              <a:rPr lang="en-US" sz="1600" dirty="0"/>
              <a:t> "Pakistan",</a:t>
            </a:r>
            <a:r>
              <a:rPr lang="en-US" sz="16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1584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CMPS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8805" y="1449661"/>
            <a:ext cx="9279925" cy="563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CMPS subtracts the source location DS:SI from the destination location ES:DI. Source and Destination are unaffected. SI and DI are updated accordingly.</a:t>
            </a:r>
          </a:p>
          <a:p>
            <a:r>
              <a:rPr lang="en-US" dirty="0" smtClean="0"/>
              <a:t>If DF is clear, SI and DI will be incremented by one or two depending of whether CMPSW or CMPSB is used.</a:t>
            </a:r>
          </a:p>
          <a:p>
            <a:pPr marL="0" indent="0">
              <a:buNone/>
            </a:pPr>
            <a:r>
              <a:rPr lang="en-US" dirty="0" smtClean="0"/>
              <a:t> 													</a:t>
            </a:r>
            <a:r>
              <a:rPr lang="en-US" b="1" dirty="0" smtClean="0"/>
              <a:t>if </a:t>
            </a:r>
            <a:r>
              <a:rPr lang="en-US" b="1" dirty="0"/>
              <a:t>word operation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b="1" dirty="0" smtClean="0"/>
              <a:t>DF = 0 										       			</a:t>
            </a:r>
            <a:r>
              <a:rPr lang="en-US" sz="1600" b="1" dirty="0" smtClean="0">
                <a:solidFill>
                  <a:srgbClr val="00B050"/>
                </a:solidFill>
              </a:rPr>
              <a:t>SI = SI + 2</a:t>
            </a:r>
          </a:p>
          <a:p>
            <a:pPr marL="457200" lvl="1" indent="0">
              <a:buFont typeface="Wingdings 3" charset="2"/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		Compare to						DI = DI + 2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DF is set SI  and DI will be decremented by one or two depending of </a:t>
            </a:r>
            <a:r>
              <a:rPr lang="en-US" dirty="0"/>
              <a:t>whether CMPSW or CMPSB is used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DF = 1											</a:t>
            </a:r>
            <a:r>
              <a:rPr lang="en-US" b="1" dirty="0"/>
              <a:t> </a:t>
            </a:r>
            <a:r>
              <a:rPr lang="en-US" b="1" dirty="0" smtClean="0"/>
              <a:t>    if </a:t>
            </a:r>
            <a:r>
              <a:rPr lang="en-US" b="1" dirty="0"/>
              <a:t>word operation </a:t>
            </a:r>
            <a:r>
              <a:rPr lang="en-US" b="1" dirty="0" smtClean="0"/>
              <a:t>			</a:t>
            </a:r>
          </a:p>
          <a:p>
            <a:pPr marL="800100" lvl="2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			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Compare to </a:t>
            </a:r>
            <a:r>
              <a:rPr lang="en-US" sz="1600" b="1" dirty="0" smtClean="0"/>
              <a:t>						</a:t>
            </a:r>
            <a:r>
              <a:rPr lang="en-US" sz="1600" b="1" dirty="0" smtClean="0">
                <a:solidFill>
                  <a:srgbClr val="FF0000"/>
                </a:solidFill>
              </a:rPr>
              <a:t>SI = SI - 2</a:t>
            </a:r>
          </a:p>
          <a:p>
            <a:pPr marL="1314450" lvl="3" indent="0">
              <a:buFont typeface="Wingdings 3" charset="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										DI = DI - 2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4936" y="3109676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DS:SI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42032" y="3109676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ES:DI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84935" y="5738576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DS:SI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42032" y="5743102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ES:DI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44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that </a:t>
            </a:r>
            <a:r>
              <a:rPr lang="en-US" dirty="0"/>
              <a:t>can process blocks of data in one go</a:t>
            </a:r>
            <a:r>
              <a:rPr lang="en-US" dirty="0" smtClean="0"/>
              <a:t>. </a:t>
            </a:r>
            <a:r>
              <a:rPr lang="en-US" dirty="0"/>
              <a:t>They are called block </a:t>
            </a:r>
            <a:r>
              <a:rPr lang="en-US" dirty="0" smtClean="0"/>
              <a:t>processing or string instructions.</a:t>
            </a:r>
          </a:p>
          <a:p>
            <a:r>
              <a:rPr lang="en-US" dirty="0"/>
              <a:t>String instructions work on a block of data. A block has a start and </a:t>
            </a:r>
            <a:r>
              <a:rPr lang="en-US" dirty="0" smtClean="0"/>
              <a:t>an end</a:t>
            </a:r>
            <a:r>
              <a:rPr lang="en-US" dirty="0"/>
              <a:t>. The instructions can work from the start towards the end and from </a:t>
            </a:r>
            <a:r>
              <a:rPr lang="en-US" dirty="0" smtClean="0"/>
              <a:t>the end </a:t>
            </a:r>
            <a:r>
              <a:rPr lang="en-US" dirty="0"/>
              <a:t>towards the start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string instruction has two variants </a:t>
            </a:r>
          </a:p>
          <a:p>
            <a:pPr lvl="1"/>
            <a:r>
              <a:rPr lang="en-US" dirty="0" smtClean="0"/>
              <a:t>word </a:t>
            </a:r>
            <a:endParaRPr lang="en-US" dirty="0"/>
          </a:p>
          <a:p>
            <a:pPr lvl="1"/>
            <a:r>
              <a:rPr lang="en-US" dirty="0" smtClean="0"/>
              <a:t>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914" y="0"/>
            <a:ext cx="10571985" cy="696686"/>
          </a:xfrm>
        </p:spPr>
        <p:txBody>
          <a:bodyPr>
            <a:normAutofit/>
          </a:bodyPr>
          <a:lstStyle/>
          <a:p>
            <a:r>
              <a:rPr lang="en-US" b="1" dirty="0" smtClean="0"/>
              <a:t>CMPS Example </a:t>
            </a:r>
            <a:r>
              <a:rPr lang="en-US" sz="2800" b="1" dirty="0" smtClean="0"/>
              <a:t>[Check two string are equal or not]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057" y="948690"/>
            <a:ext cx="11778539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compare:</a:t>
            </a:r>
          </a:p>
          <a:p>
            <a:r>
              <a:rPr lang="en-US" dirty="0"/>
              <a:t>	  </a:t>
            </a:r>
            <a:r>
              <a:rPr lang="en-US" dirty="0" err="1"/>
              <a:t>pushf</a:t>
            </a:r>
            <a:endParaRPr lang="en-US" dirty="0"/>
          </a:p>
          <a:p>
            <a:r>
              <a:rPr lang="en-US" dirty="0"/>
              <a:t> 	  </a:t>
            </a:r>
            <a:r>
              <a:rPr lang="en-US" dirty="0" err="1"/>
              <a:t>pusha</a:t>
            </a:r>
            <a:endParaRPr lang="en-US" dirty="0"/>
          </a:p>
          <a:p>
            <a:r>
              <a:rPr lang="en-US" dirty="0"/>
              <a:t>	  push </a:t>
            </a:r>
            <a:r>
              <a:rPr lang="en-US" dirty="0" err="1"/>
              <a:t>es</a:t>
            </a:r>
            <a:endParaRPr lang="en-US" dirty="0"/>
          </a:p>
          <a:p>
            <a:endParaRPr lang="en-US" dirty="0"/>
          </a:p>
          <a:p>
            <a:r>
              <a:rPr lang="en-US" dirty="0"/>
              <a:t>	  ;; our segment (DS )value is already set </a:t>
            </a:r>
          </a:p>
          <a:p>
            <a:r>
              <a:rPr lang="en-US" dirty="0"/>
              <a:t>         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str1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;; our second string is also DS so our </a:t>
            </a:r>
            <a:r>
              <a:rPr lang="en-US" dirty="0" err="1"/>
              <a:t>es</a:t>
            </a:r>
            <a:r>
              <a:rPr lang="en-US" dirty="0"/>
              <a:t> should contain DS value</a:t>
            </a:r>
          </a:p>
          <a:p>
            <a:endParaRPr lang="en-US" dirty="0"/>
          </a:p>
          <a:p>
            <a:r>
              <a:rPr lang="en-US" dirty="0"/>
              <a:t>	push ds    ;; 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ax,ds</a:t>
            </a:r>
            <a:endParaRPr lang="en-US" dirty="0"/>
          </a:p>
          <a:p>
            <a:r>
              <a:rPr lang="en-US" dirty="0"/>
              <a:t>        pop  </a:t>
            </a:r>
            <a:r>
              <a:rPr lang="en-US" dirty="0" err="1"/>
              <a:t>es</a:t>
            </a:r>
            <a:r>
              <a:rPr lang="en-US" dirty="0"/>
              <a:t>    ;; 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es,ax</a:t>
            </a:r>
            <a:endParaRPr lang="en-US" dirty="0"/>
          </a:p>
          <a:p>
            <a:r>
              <a:rPr lang="en-US" dirty="0"/>
              <a:t>          </a:t>
            </a:r>
          </a:p>
          <a:p>
            <a:r>
              <a:rPr lang="en-US" dirty="0"/>
              <a:t>        </a:t>
            </a:r>
            <a:r>
              <a:rPr lang="en-US" dirty="0" err="1"/>
              <a:t>mov</a:t>
            </a:r>
            <a:r>
              <a:rPr lang="en-US" dirty="0"/>
              <a:t> di,str2</a:t>
            </a:r>
          </a:p>
          <a:p>
            <a:endParaRPr lang="en-US" dirty="0"/>
          </a:p>
          <a:p>
            <a:r>
              <a:rPr lang="en-US" dirty="0"/>
              <a:t>        ;; For this case just assume length of both strings are </a:t>
            </a:r>
            <a:r>
              <a:rPr lang="en-US" dirty="0" err="1"/>
              <a:t>equall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        </a:t>
            </a:r>
            <a:r>
              <a:rPr lang="en-US" dirty="0" err="1"/>
              <a:t>mov</a:t>
            </a:r>
            <a:r>
              <a:rPr lang="en-US" dirty="0"/>
              <a:t> cx, [length]</a:t>
            </a:r>
          </a:p>
          <a:p>
            <a:r>
              <a:rPr lang="en-US" dirty="0"/>
              <a:t>	 </a:t>
            </a:r>
            <a:r>
              <a:rPr lang="en-US" dirty="0" err="1"/>
              <a:t>inc</a:t>
            </a:r>
            <a:r>
              <a:rPr lang="en-US" dirty="0"/>
              <a:t> cx</a:t>
            </a:r>
          </a:p>
          <a:p>
            <a:r>
              <a:rPr 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9897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811" y="0"/>
            <a:ext cx="8911687" cy="1280890"/>
          </a:xfrm>
        </p:spPr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0670" y="640445"/>
            <a:ext cx="9477828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</a:t>
            </a:r>
            <a:r>
              <a:rPr lang="en-US" b="1" dirty="0" err="1" smtClean="0">
                <a:solidFill>
                  <a:srgbClr val="FF0000"/>
                </a:solidFill>
              </a:rPr>
              <a:t>repe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cmpsb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   </a:t>
            </a:r>
            <a:r>
              <a:rPr lang="en-US" b="1" dirty="0" err="1">
                <a:solidFill>
                  <a:srgbClr val="FF0000"/>
                </a:solidFill>
              </a:rPr>
              <a:t>jcxz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equall</a:t>
            </a:r>
            <a:r>
              <a:rPr lang="en-US" b="1" dirty="0">
                <a:solidFill>
                  <a:srgbClr val="FF0000"/>
                </a:solidFill>
              </a:rPr>
              <a:t>  ;; </a:t>
            </a:r>
            <a:r>
              <a:rPr lang="en-US" b="1" dirty="0" err="1">
                <a:solidFill>
                  <a:srgbClr val="FF0000"/>
                </a:solidFill>
              </a:rPr>
              <a:t>jmp</a:t>
            </a:r>
            <a:r>
              <a:rPr lang="en-US" b="1" dirty="0">
                <a:solidFill>
                  <a:srgbClr val="FF0000"/>
                </a:solidFill>
              </a:rPr>
              <a:t> taken if CX = 0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ax,0 ;; means they are not equal	  </a:t>
            </a:r>
          </a:p>
          <a:p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end</a:t>
            </a:r>
          </a:p>
          <a:p>
            <a:endParaRPr lang="en-US" dirty="0"/>
          </a:p>
          <a:p>
            <a:r>
              <a:rPr lang="en-US" dirty="0" err="1"/>
              <a:t>equall</a:t>
            </a:r>
            <a:r>
              <a:rPr lang="en-US" dirty="0"/>
              <a:t>:</a:t>
            </a:r>
          </a:p>
          <a:p>
            <a:r>
              <a:rPr lang="en-US" dirty="0"/>
              <a:t>	  </a:t>
            </a:r>
            <a:r>
              <a:rPr lang="en-US" dirty="0" err="1"/>
              <a:t>mov</a:t>
            </a:r>
            <a:r>
              <a:rPr lang="en-US" dirty="0"/>
              <a:t> ax,1 ;; means they are equal</a:t>
            </a:r>
          </a:p>
          <a:p>
            <a:endParaRPr lang="en-US" dirty="0"/>
          </a:p>
          <a:p>
            <a:r>
              <a:rPr lang="en-US" dirty="0"/>
              <a:t>end:      </a:t>
            </a:r>
          </a:p>
          <a:p>
            <a:r>
              <a:rPr lang="en-US" dirty="0"/>
              <a:t>	  pop 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popa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popf</a:t>
            </a:r>
            <a:endParaRPr lang="en-US" dirty="0"/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et</a:t>
            </a:r>
          </a:p>
          <a:p>
            <a:endParaRPr lang="en-US" dirty="0"/>
          </a:p>
          <a:p>
            <a:r>
              <a:rPr lang="en-US" dirty="0"/>
              <a:t>length: </a:t>
            </a:r>
            <a:r>
              <a:rPr lang="en-US" dirty="0" err="1"/>
              <a:t>dw</a:t>
            </a:r>
            <a:r>
              <a:rPr lang="en-US" dirty="0"/>
              <a:t> 8</a:t>
            </a:r>
          </a:p>
          <a:p>
            <a:endParaRPr lang="en-US" dirty="0"/>
          </a:p>
          <a:p>
            <a:r>
              <a:rPr lang="en-US" dirty="0"/>
              <a:t>str1: </a:t>
            </a:r>
            <a:r>
              <a:rPr lang="en-US" dirty="0" err="1"/>
              <a:t>db</a:t>
            </a:r>
            <a:r>
              <a:rPr lang="en-US" dirty="0"/>
              <a:t> "Pakistan"</a:t>
            </a:r>
          </a:p>
          <a:p>
            <a:r>
              <a:rPr lang="en-US" dirty="0"/>
              <a:t>str2: </a:t>
            </a:r>
            <a:r>
              <a:rPr lang="en-US" dirty="0" err="1"/>
              <a:t>db</a:t>
            </a:r>
            <a:r>
              <a:rPr lang="en-US" dirty="0"/>
              <a:t> "</a:t>
            </a:r>
            <a:r>
              <a:rPr lang="en-US" dirty="0" err="1"/>
              <a:t>PaKistan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894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7886"/>
            <a:ext cx="8915400" cy="450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LES loads </a:t>
            </a:r>
            <a:r>
              <a:rPr lang="en-US" dirty="0" smtClean="0"/>
              <a:t>ES. </a:t>
            </a:r>
          </a:p>
          <a:p>
            <a:pPr marL="0" indent="0">
              <a:buNone/>
            </a:pPr>
            <a:r>
              <a:rPr lang="en-US" dirty="0" smtClean="0"/>
              <a:t>It have </a:t>
            </a:r>
            <a:r>
              <a:rPr lang="en-US" dirty="0"/>
              <a:t>two parameters, one is the general purpose register to be loaded </a:t>
            </a:r>
            <a:r>
              <a:rPr lang="en-US" dirty="0" smtClean="0"/>
              <a:t>and the </a:t>
            </a:r>
            <a:r>
              <a:rPr lang="en-US" dirty="0"/>
              <a:t>other </a:t>
            </a:r>
            <a:r>
              <a:rPr lang="en-US" dirty="0" smtClean="0"/>
              <a:t>Is </a:t>
            </a:r>
            <a:r>
              <a:rPr lang="en-US" dirty="0"/>
              <a:t>the memory location from which to load these registers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For example </a:t>
            </a:r>
          </a:p>
          <a:p>
            <a:pPr marL="0" indent="0">
              <a:buNone/>
            </a:pPr>
            <a:r>
              <a:rPr lang="en-US" b="1" dirty="0" smtClean="0"/>
              <a:t>Les di, [</a:t>
            </a:r>
            <a:r>
              <a:rPr lang="en-US" b="1" dirty="0" err="1"/>
              <a:t>offsValueANDSegmentValue</a:t>
            </a:r>
            <a:r>
              <a:rPr lang="en-US" b="1" dirty="0" smtClean="0"/>
              <a:t>]  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; this is do following work</a:t>
            </a:r>
          </a:p>
          <a:p>
            <a:pPr marL="0" indent="0">
              <a:buNone/>
            </a:pPr>
            <a:r>
              <a:rPr lang="en-US" b="1" dirty="0" err="1" smtClean="0"/>
              <a:t>Mov</a:t>
            </a:r>
            <a:r>
              <a:rPr lang="en-US" b="1" dirty="0" smtClean="0"/>
              <a:t> di, [</a:t>
            </a:r>
            <a:r>
              <a:rPr lang="en-US" b="1" dirty="0" err="1"/>
              <a:t>offsValueANDSegmentValue</a:t>
            </a:r>
            <a:r>
              <a:rPr lang="en-US" b="1" dirty="0" smtClean="0"/>
              <a:t>]</a:t>
            </a:r>
          </a:p>
          <a:p>
            <a:pPr marL="0" indent="0">
              <a:buNone/>
            </a:pP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, [</a:t>
            </a:r>
            <a:r>
              <a:rPr lang="en-US" b="1" dirty="0" err="1" smtClean="0"/>
              <a:t>offsValueANDSegmentValue</a:t>
            </a:r>
            <a:r>
              <a:rPr lang="en-US" b="1" dirty="0" smtClean="0"/>
              <a:t> + 2]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LDS </a:t>
            </a:r>
            <a:r>
              <a:rPr lang="en-US" b="1" dirty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LDS </a:t>
            </a:r>
            <a:r>
              <a:rPr lang="en-US" dirty="0"/>
              <a:t>loads 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have two parameters, one is the general purpose register to be loaded and the other Is the memory location from which to load these registers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 example </a:t>
            </a:r>
          </a:p>
          <a:p>
            <a:pPr marL="0" indent="0">
              <a:buNone/>
            </a:pPr>
            <a:r>
              <a:rPr lang="en-US" b="1" dirty="0" err="1" smtClean="0"/>
              <a:t>Lds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/>
              <a:t>, [</a:t>
            </a:r>
            <a:r>
              <a:rPr lang="en-US" b="1" dirty="0" err="1"/>
              <a:t>offsValueANDSegmentValue</a:t>
            </a:r>
            <a:r>
              <a:rPr lang="en-US" b="1" dirty="0"/>
              <a:t>]  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; this is do following work</a:t>
            </a:r>
          </a:p>
          <a:p>
            <a:pPr marL="0" indent="0">
              <a:buNone/>
            </a:pPr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b="1" dirty="0" err="1" smtClean="0"/>
              <a:t>si</a:t>
            </a:r>
            <a:r>
              <a:rPr lang="en-US" b="1" dirty="0"/>
              <a:t>, [</a:t>
            </a:r>
            <a:r>
              <a:rPr lang="en-US" b="1" dirty="0" err="1"/>
              <a:t>offsValueANDSegmentValue</a:t>
            </a:r>
            <a:r>
              <a:rPr lang="en-US" b="1" dirty="0"/>
              <a:t>]</a:t>
            </a:r>
          </a:p>
          <a:p>
            <a:pPr marL="0" indent="0">
              <a:buNone/>
            </a:pPr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b="1" dirty="0" smtClean="0"/>
              <a:t>ds</a:t>
            </a:r>
            <a:r>
              <a:rPr lang="en-US" b="1" dirty="0"/>
              <a:t>, [</a:t>
            </a:r>
            <a:r>
              <a:rPr lang="en-US" b="1" dirty="0" err="1"/>
              <a:t>offsValueANDSegmentValue</a:t>
            </a:r>
            <a:r>
              <a:rPr lang="en-US" b="1" dirty="0"/>
              <a:t> + 2]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receives 6 values, offset and segment of string1 and then offset and segment of string2 respectively and then length of string (assume both strings are equal). Function will return 1 if string1 and string2 are equal other wise zero.</a:t>
            </a:r>
          </a:p>
          <a:p>
            <a:endParaRPr lang="en-US" dirty="0"/>
          </a:p>
          <a:p>
            <a:r>
              <a:rPr lang="en-US" dirty="0" smtClean="0"/>
              <a:t>C++ version can be</a:t>
            </a:r>
          </a:p>
          <a:p>
            <a:r>
              <a:rPr lang="en-US" b="1" dirty="0" smtClean="0"/>
              <a:t>Bool compare(</a:t>
            </a:r>
            <a:r>
              <a:rPr lang="en-US" b="1" dirty="0" err="1" smtClean="0"/>
              <a:t>int</a:t>
            </a:r>
            <a:r>
              <a:rPr lang="en-US" b="1" dirty="0" smtClean="0"/>
              <a:t> str1_offset,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str1_seg,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str2_offset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str2_seg, length 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5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907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direction of movement is controlled with the Direction Flag (DF) </a:t>
            </a:r>
            <a:r>
              <a:rPr lang="en-US" dirty="0" smtClean="0"/>
              <a:t>in the </a:t>
            </a:r>
            <a:r>
              <a:rPr lang="en-US" dirty="0"/>
              <a:t>flags register.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this </a:t>
            </a:r>
            <a:r>
              <a:rPr lang="en-US" b="1" dirty="0"/>
              <a:t>flag is cleared </a:t>
            </a:r>
            <a:r>
              <a:rPr lang="en-US" b="1" dirty="0" smtClean="0"/>
              <a:t>(DF = 0) </a:t>
            </a:r>
            <a:r>
              <a:rPr lang="en-US" dirty="0" smtClean="0"/>
              <a:t>the </a:t>
            </a:r>
            <a:r>
              <a:rPr lang="en-US" dirty="0"/>
              <a:t>direction is from lower </a:t>
            </a:r>
            <a:r>
              <a:rPr lang="en-US" dirty="0" smtClean="0"/>
              <a:t>addresses towards </a:t>
            </a:r>
            <a:r>
              <a:rPr lang="en-US" dirty="0"/>
              <a:t>higher addresses </a:t>
            </a:r>
            <a:r>
              <a:rPr lang="en-US" dirty="0" smtClean="0"/>
              <a:t> If </a:t>
            </a:r>
            <a:r>
              <a:rPr lang="en-US" dirty="0"/>
              <a:t>DF is cleared, this is called </a:t>
            </a:r>
            <a:r>
              <a:rPr lang="en-US" dirty="0" smtClean="0"/>
              <a:t>the auto increment</a:t>
            </a:r>
            <a:r>
              <a:rPr lang="en-US" dirty="0"/>
              <a:t> </a:t>
            </a:r>
            <a:r>
              <a:rPr lang="en-US" dirty="0" smtClean="0"/>
              <a:t>mode </a:t>
            </a:r>
            <a:r>
              <a:rPr lang="en-US" dirty="0"/>
              <a:t>of string </a:t>
            </a:r>
            <a:r>
              <a:rPr lang="en-US" dirty="0" smtClean="0"/>
              <a:t>instruction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this </a:t>
            </a:r>
            <a:r>
              <a:rPr lang="en-US" b="1" dirty="0"/>
              <a:t>flag is set </a:t>
            </a:r>
            <a:r>
              <a:rPr lang="en-US" b="1" dirty="0" smtClean="0"/>
              <a:t>(DF = 1) </a:t>
            </a:r>
            <a:r>
              <a:rPr lang="en-US" dirty="0" smtClean="0"/>
              <a:t>the </a:t>
            </a:r>
            <a:r>
              <a:rPr lang="en-US" dirty="0"/>
              <a:t>direction is from higher addresses to lower addresses. </a:t>
            </a:r>
            <a:r>
              <a:rPr lang="en-US" dirty="0" smtClean="0"/>
              <a:t> if </a:t>
            </a:r>
            <a:r>
              <a:rPr lang="en-US" dirty="0"/>
              <a:t>DF is set, this is called the </a:t>
            </a:r>
            <a:r>
              <a:rPr lang="en-US" dirty="0" smtClean="0"/>
              <a:t>auto decrement</a:t>
            </a:r>
            <a:r>
              <a:rPr lang="en-US" dirty="0"/>
              <a:t> </a:t>
            </a:r>
            <a:r>
              <a:rPr lang="en-US" dirty="0" smtClean="0"/>
              <a:t>mode</a:t>
            </a:r>
            <a:r>
              <a:rPr lang="en-US" dirty="0"/>
              <a:t>. There are two instructions to set and clear the </a:t>
            </a:r>
            <a:r>
              <a:rPr lang="en-US" dirty="0" smtClean="0"/>
              <a:t>direction flag.</a:t>
            </a:r>
          </a:p>
          <a:p>
            <a:endParaRPr lang="en-US" dirty="0"/>
          </a:p>
          <a:p>
            <a:r>
              <a:rPr lang="en-US" dirty="0" err="1"/>
              <a:t>cld</a:t>
            </a:r>
            <a:r>
              <a:rPr lang="en-US" dirty="0"/>
              <a:t> ; clear direction flag</a:t>
            </a:r>
          </a:p>
          <a:p>
            <a:r>
              <a:rPr lang="en-US" dirty="0" err="1"/>
              <a:t>std</a:t>
            </a:r>
            <a:r>
              <a:rPr lang="en-US" dirty="0"/>
              <a:t> ; set direction </a:t>
            </a:r>
            <a:r>
              <a:rPr lang="en-US" dirty="0" smtClean="0"/>
              <a:t>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041" y="-61184"/>
            <a:ext cx="8911687" cy="1280890"/>
          </a:xfrm>
        </p:spPr>
        <p:txBody>
          <a:bodyPr/>
          <a:lstStyle/>
          <a:p>
            <a:r>
              <a:rPr lang="en-US" b="1" dirty="0" smtClean="0"/>
              <a:t>STOS [</a:t>
            </a:r>
            <a:r>
              <a:rPr lang="en-US" b="1" dirty="0" err="1" smtClean="0"/>
              <a:t>stosw</a:t>
            </a:r>
            <a:r>
              <a:rPr lang="en-US" b="1" dirty="0" smtClean="0"/>
              <a:t> or </a:t>
            </a:r>
            <a:r>
              <a:rPr lang="en-US" b="1" dirty="0" err="1" smtClean="0"/>
              <a:t>stosb</a:t>
            </a:r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1923" y="1322173"/>
            <a:ext cx="9279925" cy="5634681"/>
          </a:xfrm>
        </p:spPr>
        <p:txBody>
          <a:bodyPr>
            <a:normAutofit/>
          </a:bodyPr>
          <a:lstStyle/>
          <a:p>
            <a:r>
              <a:rPr lang="en-US" dirty="0"/>
              <a:t>STOS transfers a byte or word from register AL or AX to the string </a:t>
            </a:r>
            <a:r>
              <a:rPr lang="en-US" dirty="0" smtClean="0"/>
              <a:t>element addressed </a:t>
            </a:r>
            <a:r>
              <a:rPr lang="en-US" dirty="0"/>
              <a:t>by ES:DI and updates DI to point to the next location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The implied source will always be in AL or AX. </a:t>
            </a:r>
            <a:r>
              <a:rPr lang="en-US" dirty="0" smtClean="0"/>
              <a:t>If </a:t>
            </a:r>
            <a:r>
              <a:rPr lang="en-US" dirty="0"/>
              <a:t>DF is clear, DI will </a:t>
            </a:r>
            <a:r>
              <a:rPr lang="en-US" dirty="0" smtClean="0"/>
              <a:t>be incremented </a:t>
            </a:r>
            <a:r>
              <a:rPr lang="en-US" dirty="0"/>
              <a:t>by one or two depending of whether STOSB or STOSW is used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DF = 0 										       </a:t>
            </a:r>
            <a:r>
              <a:rPr lang="en-US" sz="1600" b="1" dirty="0" smtClean="0">
                <a:solidFill>
                  <a:srgbClr val="00B050"/>
                </a:solidFill>
              </a:rPr>
              <a:t>DI = DI + 2    if word operation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								</a:t>
            </a:r>
            <a:r>
              <a:rPr lang="en-US" b="1" dirty="0">
                <a:solidFill>
                  <a:srgbClr val="00B050"/>
                </a:solidFill>
              </a:rPr>
              <a:t>DI = DI + 1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if </a:t>
            </a:r>
            <a:r>
              <a:rPr lang="en-US" b="1" dirty="0" smtClean="0">
                <a:solidFill>
                  <a:srgbClr val="00B050"/>
                </a:solidFill>
              </a:rPr>
              <a:t>byte </a:t>
            </a:r>
            <a:r>
              <a:rPr lang="en-US" b="1" dirty="0">
                <a:solidFill>
                  <a:srgbClr val="00B050"/>
                </a:solidFill>
              </a:rPr>
              <a:t>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DF is set DI will be decremented by one or two depending of </a:t>
            </a:r>
            <a:r>
              <a:rPr lang="en-US" dirty="0" smtClean="0"/>
              <a:t>whether STOSB </a:t>
            </a:r>
            <a:r>
              <a:rPr lang="en-US" dirty="0"/>
              <a:t>or STOSW is used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DF = </a:t>
            </a:r>
            <a:r>
              <a:rPr lang="en-US" b="1" dirty="0" smtClean="0"/>
              <a:t>1											</a:t>
            </a:r>
            <a:r>
              <a:rPr lang="en-US" sz="1600" b="1" dirty="0" smtClean="0">
                <a:solidFill>
                  <a:srgbClr val="FF0000"/>
                </a:solidFill>
              </a:rPr>
              <a:t>DI </a:t>
            </a:r>
            <a:r>
              <a:rPr lang="en-US" sz="1600" b="1" dirty="0">
                <a:solidFill>
                  <a:srgbClr val="FF0000"/>
                </a:solidFill>
              </a:rPr>
              <a:t>= DI </a:t>
            </a:r>
            <a:r>
              <a:rPr lang="en-US" sz="1600" b="1" dirty="0" smtClean="0">
                <a:solidFill>
                  <a:srgbClr val="FF0000"/>
                </a:solidFill>
              </a:rPr>
              <a:t>- </a:t>
            </a:r>
            <a:r>
              <a:rPr lang="en-US" sz="1600" b="1" dirty="0">
                <a:solidFill>
                  <a:srgbClr val="FF0000"/>
                </a:solidFill>
              </a:rPr>
              <a:t>2   </a:t>
            </a:r>
            <a:r>
              <a:rPr lang="en-US" sz="1600" b="1" dirty="0" smtClean="0">
                <a:solidFill>
                  <a:srgbClr val="FF0000"/>
                </a:solidFill>
              </a:rPr>
              <a:t>  if </a:t>
            </a:r>
            <a:r>
              <a:rPr lang="en-US" sz="1600" b="1" dirty="0">
                <a:solidFill>
                  <a:srgbClr val="FF0000"/>
                </a:solidFill>
              </a:rPr>
              <a:t>word operation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										DI = DI </a:t>
            </a:r>
            <a:r>
              <a:rPr lang="en-US" b="1" dirty="0" smtClean="0">
                <a:solidFill>
                  <a:srgbClr val="FF0000"/>
                </a:solidFill>
              </a:rPr>
              <a:t>- 1     </a:t>
            </a:r>
            <a:r>
              <a:rPr lang="en-US" b="1" dirty="0">
                <a:solidFill>
                  <a:srgbClr val="FF0000"/>
                </a:solidFill>
              </a:rPr>
              <a:t>if byte operation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3004" y="3020986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ES:DI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60781" y="3206217"/>
            <a:ext cx="1223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AX/AL Register</a:t>
            </a:r>
            <a:endParaRPr lang="en-US" dirty="0"/>
          </a:p>
        </p:txBody>
      </p:sp>
      <p:sp>
        <p:nvSpPr>
          <p:cNvPr id="5" name="Curved Down Arrow 4"/>
          <p:cNvSpPr/>
          <p:nvPr/>
        </p:nvSpPr>
        <p:spPr>
          <a:xfrm rot="21265759">
            <a:off x="4872254" y="2792386"/>
            <a:ext cx="1729946" cy="481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3004" y="5631717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ES:DI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60781" y="5816948"/>
            <a:ext cx="1223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AX/AL Register</a:t>
            </a:r>
            <a:endParaRPr lang="en-US" dirty="0"/>
          </a:p>
        </p:txBody>
      </p:sp>
      <p:sp>
        <p:nvSpPr>
          <p:cNvPr id="17" name="Curved Down Arrow 16"/>
          <p:cNvSpPr/>
          <p:nvPr/>
        </p:nvSpPr>
        <p:spPr>
          <a:xfrm rot="21265759">
            <a:off x="4872254" y="5403117"/>
            <a:ext cx="1729946" cy="481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STOS Example 1</a:t>
            </a:r>
            <a:br>
              <a:rPr lang="en-US" b="1" dirty="0" smtClean="0"/>
            </a:br>
            <a:r>
              <a:rPr lang="en-US" sz="3100" dirty="0" smtClean="0"/>
              <a:t>Clear whole screen [from start of screen]</a:t>
            </a: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2592924" y="1019758"/>
            <a:ext cx="9599075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clrscr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pushf</a:t>
            </a:r>
            <a:endParaRPr lang="en-US" sz="1600" dirty="0" smtClean="0"/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pusha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     push </a:t>
            </a:r>
            <a:r>
              <a:rPr lang="en-US" sz="1600" dirty="0" err="1" smtClean="0"/>
              <a:t>es</a:t>
            </a:r>
            <a:endParaRPr lang="en-US" sz="1600" dirty="0"/>
          </a:p>
          <a:p>
            <a:endParaRPr lang="en-US" dirty="0"/>
          </a:p>
          <a:p>
            <a:r>
              <a:rPr lang="en-US" dirty="0" smtClean="0"/>
              <a:t> 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0xb800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, ax </a:t>
            </a:r>
            <a:r>
              <a:rPr lang="en-US" dirty="0" smtClean="0"/>
              <a:t>             		 ; point </a:t>
            </a:r>
            <a:r>
              <a:rPr lang="en-US" dirty="0" err="1"/>
              <a:t>es</a:t>
            </a:r>
            <a:r>
              <a:rPr lang="en-US" dirty="0"/>
              <a:t> to video base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/>
              <a:t>di, di </a:t>
            </a:r>
            <a:r>
              <a:rPr lang="en-US" dirty="0" smtClean="0"/>
              <a:t>               			  ; </a:t>
            </a:r>
            <a:r>
              <a:rPr lang="en-US" dirty="0"/>
              <a:t>point di to top left </a:t>
            </a:r>
            <a:r>
              <a:rPr lang="en-US" dirty="0" smtClean="0"/>
              <a:t>column</a:t>
            </a:r>
          </a:p>
          <a:p>
            <a:endParaRPr lang="en-US" dirty="0"/>
          </a:p>
          <a:p>
            <a:r>
              <a:rPr lang="en-US" dirty="0" smtClean="0"/>
              <a:t>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smtClean="0"/>
              <a:t>0x0720       		; </a:t>
            </a:r>
            <a:r>
              <a:rPr lang="en-US" dirty="0"/>
              <a:t>space char in normal attribute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cx, 2000 </a:t>
            </a:r>
            <a:r>
              <a:rPr lang="en-US" dirty="0" smtClean="0"/>
              <a:t>   			 ; </a:t>
            </a:r>
            <a:r>
              <a:rPr lang="en-US" dirty="0"/>
              <a:t>number of screen </a:t>
            </a:r>
            <a:r>
              <a:rPr lang="en-US" dirty="0" smtClean="0"/>
              <a:t>locations</a:t>
            </a:r>
          </a:p>
          <a:p>
            <a:endParaRPr lang="en-US" dirty="0"/>
          </a:p>
          <a:p>
            <a:r>
              <a:rPr lang="en-US" dirty="0" smtClean="0"/>
              <a:t>L1:</a:t>
            </a:r>
          </a:p>
          <a:p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stosw</a:t>
            </a:r>
            <a:r>
              <a:rPr lang="en-US" b="1" dirty="0" smtClean="0">
                <a:solidFill>
                  <a:srgbClr val="FF0000"/>
                </a:solidFill>
              </a:rPr>
              <a:t>	                              ;; </a:t>
            </a:r>
            <a:r>
              <a:rPr lang="en-US" b="1" dirty="0" err="1" smtClean="0">
                <a:solidFill>
                  <a:srgbClr val="FF0000"/>
                </a:solidFill>
              </a:rPr>
              <a:t>mov</a:t>
            </a:r>
            <a:r>
              <a:rPr lang="en-US" b="1" dirty="0" smtClean="0">
                <a:solidFill>
                  <a:srgbClr val="FF0000"/>
                </a:solidFill>
              </a:rPr>
              <a:t> [</a:t>
            </a:r>
            <a:r>
              <a:rPr lang="en-US" b="1" dirty="0" err="1" smtClean="0">
                <a:solidFill>
                  <a:srgbClr val="FF0000"/>
                </a:solidFill>
              </a:rPr>
              <a:t>es:di</a:t>
            </a:r>
            <a:r>
              <a:rPr lang="en-US" b="1" dirty="0" smtClean="0">
                <a:solidFill>
                  <a:srgbClr val="FF0000"/>
                </a:solidFill>
              </a:rPr>
              <a:t>] , ax 	 add di ,2</a:t>
            </a:r>
          </a:p>
          <a:p>
            <a:r>
              <a:rPr lang="en-US" dirty="0"/>
              <a:t>l</a:t>
            </a:r>
            <a:r>
              <a:rPr lang="en-US" dirty="0" smtClean="0"/>
              <a:t>oop L1</a:t>
            </a:r>
          </a:p>
          <a:p>
            <a:endParaRPr lang="en-US" dirty="0" smtClean="0"/>
          </a:p>
          <a:p>
            <a:r>
              <a:rPr lang="en-US" sz="1600" dirty="0" smtClean="0"/>
              <a:t>           pop </a:t>
            </a:r>
            <a:r>
              <a:rPr lang="en-US" sz="1600" dirty="0" err="1" smtClean="0"/>
              <a:t>es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popa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popf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5146" y="2800201"/>
            <a:ext cx="21523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By default DF = 0, means DI will be incremented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2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STOS Example 2</a:t>
            </a:r>
            <a:br>
              <a:rPr lang="en-US" b="1" dirty="0" smtClean="0"/>
            </a:br>
            <a:r>
              <a:rPr lang="en-US" sz="3100" dirty="0" smtClean="0"/>
              <a:t>Clear whole screen [from end of screen]</a:t>
            </a: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2592924" y="1019758"/>
            <a:ext cx="9599075" cy="59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clrscr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pushf</a:t>
            </a:r>
            <a:endParaRPr lang="en-US" sz="1600" dirty="0" smtClean="0"/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pusha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     push </a:t>
            </a:r>
            <a:r>
              <a:rPr lang="en-US" sz="1600" dirty="0" err="1" smtClean="0"/>
              <a:t>es</a:t>
            </a:r>
            <a:endParaRPr lang="en-US" sz="1600" dirty="0"/>
          </a:p>
          <a:p>
            <a:endParaRPr lang="en-US" dirty="0"/>
          </a:p>
          <a:p>
            <a:r>
              <a:rPr lang="en-US" dirty="0" smtClean="0"/>
              <a:t> 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0xb800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, ax </a:t>
            </a:r>
            <a:r>
              <a:rPr lang="en-US" dirty="0" smtClean="0"/>
              <a:t>             		 ; point </a:t>
            </a:r>
            <a:r>
              <a:rPr lang="en-US" dirty="0" err="1"/>
              <a:t>es</a:t>
            </a:r>
            <a:r>
              <a:rPr lang="en-US" dirty="0"/>
              <a:t> to video base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std</a:t>
            </a:r>
            <a:r>
              <a:rPr lang="en-US" dirty="0" smtClean="0"/>
              <a:t>;						  ; set direction DF = 1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di, 4</a:t>
            </a:r>
            <a:r>
              <a:rPr lang="en-US" dirty="0" smtClean="0"/>
              <a:t>000               	</a:t>
            </a:r>
            <a:r>
              <a:rPr lang="en-US" dirty="0"/>
              <a:t> </a:t>
            </a:r>
            <a:r>
              <a:rPr lang="en-US" dirty="0" smtClean="0"/>
              <a:t>        ; </a:t>
            </a:r>
            <a:r>
              <a:rPr lang="en-US" dirty="0"/>
              <a:t>point di to </a:t>
            </a:r>
            <a:r>
              <a:rPr lang="en-US" dirty="0" smtClean="0"/>
              <a:t>bottom right column</a:t>
            </a:r>
          </a:p>
          <a:p>
            <a:endParaRPr lang="en-US" dirty="0"/>
          </a:p>
          <a:p>
            <a:r>
              <a:rPr lang="en-US" dirty="0" smtClean="0"/>
              <a:t>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smtClean="0"/>
              <a:t>0x0720       		; </a:t>
            </a:r>
            <a:r>
              <a:rPr lang="en-US" dirty="0"/>
              <a:t>space char in normal attribute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cx, 2000 </a:t>
            </a:r>
            <a:r>
              <a:rPr lang="en-US" dirty="0" smtClean="0"/>
              <a:t>   			 ; </a:t>
            </a:r>
            <a:r>
              <a:rPr lang="en-US" dirty="0"/>
              <a:t>number of screen </a:t>
            </a:r>
            <a:r>
              <a:rPr lang="en-US" dirty="0" smtClean="0"/>
              <a:t>locations</a:t>
            </a:r>
          </a:p>
          <a:p>
            <a:endParaRPr lang="en-US" dirty="0"/>
          </a:p>
          <a:p>
            <a:r>
              <a:rPr lang="en-US" dirty="0" smtClean="0"/>
              <a:t>L1:</a:t>
            </a:r>
          </a:p>
          <a:p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stosw</a:t>
            </a:r>
            <a:r>
              <a:rPr lang="en-US" b="1" dirty="0" smtClean="0">
                <a:solidFill>
                  <a:srgbClr val="FF0000"/>
                </a:solidFill>
              </a:rPr>
              <a:t>	                              ;; </a:t>
            </a:r>
            <a:r>
              <a:rPr lang="en-US" b="1" dirty="0" err="1" smtClean="0">
                <a:solidFill>
                  <a:srgbClr val="FF0000"/>
                </a:solidFill>
              </a:rPr>
              <a:t>mov</a:t>
            </a:r>
            <a:r>
              <a:rPr lang="en-US" b="1" dirty="0" smtClean="0">
                <a:solidFill>
                  <a:srgbClr val="FF0000"/>
                </a:solidFill>
              </a:rPr>
              <a:t> [</a:t>
            </a:r>
            <a:r>
              <a:rPr lang="en-US" b="1" dirty="0" err="1" smtClean="0">
                <a:solidFill>
                  <a:srgbClr val="FF0000"/>
                </a:solidFill>
              </a:rPr>
              <a:t>es:di</a:t>
            </a:r>
            <a:r>
              <a:rPr lang="en-US" b="1" dirty="0" smtClean="0">
                <a:solidFill>
                  <a:srgbClr val="FF0000"/>
                </a:solidFill>
              </a:rPr>
              <a:t>] , ax 		 sub di ,2</a:t>
            </a:r>
          </a:p>
          <a:p>
            <a:r>
              <a:rPr lang="en-US" dirty="0"/>
              <a:t>l</a:t>
            </a:r>
            <a:r>
              <a:rPr lang="en-US" dirty="0" smtClean="0"/>
              <a:t>oop L1</a:t>
            </a:r>
          </a:p>
          <a:p>
            <a:endParaRPr lang="en-US" dirty="0" smtClean="0"/>
          </a:p>
          <a:p>
            <a:r>
              <a:rPr lang="en-US" sz="1600" dirty="0" smtClean="0"/>
              <a:t>           pop </a:t>
            </a:r>
            <a:r>
              <a:rPr lang="en-US" sz="1600" dirty="0" err="1" smtClean="0"/>
              <a:t>es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popa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popf</a:t>
            </a:r>
            <a:endParaRPr lang="en-US" sz="1600" dirty="0"/>
          </a:p>
          <a:p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0677" y="2870539"/>
            <a:ext cx="21523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DF = 1, means DI will be Decremented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LODS [</a:t>
            </a:r>
            <a:r>
              <a:rPr lang="en-US" b="1" dirty="0" err="1" smtClean="0"/>
              <a:t>lodsw</a:t>
            </a:r>
            <a:r>
              <a:rPr lang="en-US" b="1" dirty="0" smtClean="0"/>
              <a:t> or </a:t>
            </a:r>
            <a:r>
              <a:rPr lang="en-US" b="1" dirty="0" err="1" smtClean="0"/>
              <a:t>lodsb</a:t>
            </a:r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91" y="1392511"/>
            <a:ext cx="9279925" cy="5634681"/>
          </a:xfrm>
        </p:spPr>
        <p:txBody>
          <a:bodyPr>
            <a:normAutofit/>
          </a:bodyPr>
          <a:lstStyle/>
          <a:p>
            <a:r>
              <a:rPr lang="en-US" dirty="0" smtClean="0"/>
              <a:t>LODS </a:t>
            </a:r>
            <a:r>
              <a:rPr lang="en-US" dirty="0"/>
              <a:t>transfers a byte or word from the string element addressed by </a:t>
            </a:r>
            <a:r>
              <a:rPr lang="en-US" dirty="0" smtClean="0"/>
              <a:t>DS:SI to register </a:t>
            </a:r>
            <a:r>
              <a:rPr lang="en-US" dirty="0"/>
              <a:t>AL or </a:t>
            </a:r>
            <a:r>
              <a:rPr lang="en-US" dirty="0" smtClean="0"/>
              <a:t>updates </a:t>
            </a:r>
            <a:r>
              <a:rPr lang="en-US" dirty="0"/>
              <a:t>S</a:t>
            </a:r>
            <a:r>
              <a:rPr lang="en-US" dirty="0" smtClean="0"/>
              <a:t>I </a:t>
            </a:r>
            <a:r>
              <a:rPr lang="en-US" dirty="0"/>
              <a:t>to point to the next location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The implied </a:t>
            </a:r>
            <a:r>
              <a:rPr lang="en-US" dirty="0" smtClean="0">
                <a:solidFill>
                  <a:srgbClr val="FF0000"/>
                </a:solidFill>
              </a:rPr>
              <a:t>destination </a:t>
            </a:r>
            <a:r>
              <a:rPr lang="en-US" dirty="0">
                <a:solidFill>
                  <a:srgbClr val="FF0000"/>
                </a:solidFill>
              </a:rPr>
              <a:t>will always be in AL or AX. </a:t>
            </a:r>
            <a:r>
              <a:rPr lang="en-US" dirty="0" smtClean="0"/>
              <a:t>If </a:t>
            </a:r>
            <a:r>
              <a:rPr lang="en-US" dirty="0"/>
              <a:t>DF is clear, </a:t>
            </a:r>
            <a:r>
              <a:rPr lang="en-US" dirty="0" smtClean="0"/>
              <a:t>SI </a:t>
            </a:r>
            <a:r>
              <a:rPr lang="en-US" dirty="0"/>
              <a:t>will </a:t>
            </a:r>
            <a:r>
              <a:rPr lang="en-US" dirty="0" smtClean="0"/>
              <a:t>be incremented </a:t>
            </a:r>
            <a:r>
              <a:rPr lang="en-US" dirty="0"/>
              <a:t>by one or two depending of whether </a:t>
            </a:r>
            <a:r>
              <a:rPr lang="en-US" dirty="0" smtClean="0"/>
              <a:t>LODSB </a:t>
            </a:r>
            <a:r>
              <a:rPr lang="en-US" dirty="0"/>
              <a:t>or </a:t>
            </a:r>
            <a:r>
              <a:rPr lang="en-US" dirty="0" smtClean="0"/>
              <a:t>LODSW </a:t>
            </a:r>
            <a:r>
              <a:rPr lang="en-US" dirty="0"/>
              <a:t>is used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DF = 0 										       </a:t>
            </a:r>
            <a:r>
              <a:rPr lang="en-US" sz="1600" b="1" dirty="0">
                <a:solidFill>
                  <a:srgbClr val="00B050"/>
                </a:solidFill>
              </a:rPr>
              <a:t>S</a:t>
            </a:r>
            <a:r>
              <a:rPr lang="en-US" sz="1600" b="1" dirty="0" smtClean="0">
                <a:solidFill>
                  <a:srgbClr val="00B050"/>
                </a:solidFill>
              </a:rPr>
              <a:t>I = SI + 2    if word operation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								SI </a:t>
            </a:r>
            <a:r>
              <a:rPr lang="en-US" b="1" dirty="0">
                <a:solidFill>
                  <a:srgbClr val="00B050"/>
                </a:solidFill>
              </a:rPr>
              <a:t>= </a:t>
            </a:r>
            <a:r>
              <a:rPr lang="en-US" b="1" dirty="0" smtClean="0">
                <a:solidFill>
                  <a:srgbClr val="00B050"/>
                </a:solidFill>
              </a:rPr>
              <a:t>SI </a:t>
            </a:r>
            <a:r>
              <a:rPr lang="en-US" b="1" dirty="0">
                <a:solidFill>
                  <a:srgbClr val="00B050"/>
                </a:solidFill>
              </a:rPr>
              <a:t>+ 1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if </a:t>
            </a:r>
            <a:r>
              <a:rPr lang="en-US" b="1" dirty="0" smtClean="0">
                <a:solidFill>
                  <a:srgbClr val="00B050"/>
                </a:solidFill>
              </a:rPr>
              <a:t>byte </a:t>
            </a:r>
            <a:r>
              <a:rPr lang="en-US" b="1" dirty="0">
                <a:solidFill>
                  <a:srgbClr val="00B050"/>
                </a:solidFill>
              </a:rPr>
              <a:t>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DF is set </a:t>
            </a:r>
            <a:r>
              <a:rPr lang="en-US" dirty="0" smtClean="0"/>
              <a:t>SI </a:t>
            </a:r>
            <a:r>
              <a:rPr lang="en-US" dirty="0"/>
              <a:t>will be decremented by one or two depending of </a:t>
            </a:r>
            <a:r>
              <a:rPr lang="en-US" dirty="0" smtClean="0"/>
              <a:t>whether </a:t>
            </a:r>
            <a:r>
              <a:rPr lang="en-US" dirty="0"/>
              <a:t>LODSB or LODSW is used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DF = </a:t>
            </a:r>
            <a:r>
              <a:rPr lang="en-US" b="1" dirty="0" smtClean="0"/>
              <a:t>1											</a:t>
            </a: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</a:rPr>
              <a:t>I </a:t>
            </a:r>
            <a:r>
              <a:rPr lang="en-US" sz="1600" b="1" dirty="0">
                <a:solidFill>
                  <a:srgbClr val="FF0000"/>
                </a:solidFill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</a:rPr>
              <a:t>SI - </a:t>
            </a:r>
            <a:r>
              <a:rPr lang="en-US" sz="1600" b="1" dirty="0">
                <a:solidFill>
                  <a:srgbClr val="FF0000"/>
                </a:solidFill>
              </a:rPr>
              <a:t>2   </a:t>
            </a:r>
            <a:r>
              <a:rPr lang="en-US" sz="1600" b="1" dirty="0" smtClean="0">
                <a:solidFill>
                  <a:srgbClr val="FF0000"/>
                </a:solidFill>
              </a:rPr>
              <a:t>  if </a:t>
            </a:r>
            <a:r>
              <a:rPr lang="en-US" sz="1600" b="1" dirty="0">
                <a:solidFill>
                  <a:srgbClr val="FF0000"/>
                </a:solidFill>
              </a:rPr>
              <a:t>word operation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										</a:t>
            </a:r>
            <a:r>
              <a:rPr lang="en-US" b="1" dirty="0" smtClean="0">
                <a:solidFill>
                  <a:srgbClr val="FF0000"/>
                </a:solidFill>
              </a:rPr>
              <a:t>SI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SI - 1     </a:t>
            </a:r>
            <a:r>
              <a:rPr lang="en-US" b="1" dirty="0">
                <a:solidFill>
                  <a:srgbClr val="FF0000"/>
                </a:solidFill>
              </a:rPr>
              <a:t>if byte operation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1540" y="3147411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DS:SI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09594" y="3285910"/>
            <a:ext cx="1223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AX/AL Register</a:t>
            </a:r>
            <a:endParaRPr lang="en-US" dirty="0"/>
          </a:p>
        </p:txBody>
      </p:sp>
      <p:sp>
        <p:nvSpPr>
          <p:cNvPr id="5" name="Curved Down Arrow 4"/>
          <p:cNvSpPr/>
          <p:nvPr/>
        </p:nvSpPr>
        <p:spPr>
          <a:xfrm rot="160999">
            <a:off x="4881875" y="2830720"/>
            <a:ext cx="1729946" cy="481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5408" y="5875755"/>
            <a:ext cx="12425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AX/AL</a:t>
            </a:r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8889" y="5650538"/>
            <a:ext cx="12425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Location </a:t>
            </a:r>
            <a:r>
              <a:rPr lang="en-US" b="1" dirty="0" smtClean="0"/>
              <a:t>DS:SI</a:t>
            </a:r>
            <a:endParaRPr lang="en-US" b="1" dirty="0"/>
          </a:p>
        </p:txBody>
      </p:sp>
      <p:sp>
        <p:nvSpPr>
          <p:cNvPr id="17" name="Curved Down Arrow 16"/>
          <p:cNvSpPr/>
          <p:nvPr/>
        </p:nvSpPr>
        <p:spPr>
          <a:xfrm rot="21265759">
            <a:off x="4881875" y="5534479"/>
            <a:ext cx="1729946" cy="481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15" grpId="0" animBg="1"/>
      <p:bldP spid="11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LODS Example 1</a:t>
            </a:r>
            <a:br>
              <a:rPr lang="en-US" b="1" dirty="0" smtClean="0"/>
            </a:br>
            <a:r>
              <a:rPr lang="en-US" sz="3100" dirty="0" smtClean="0"/>
              <a:t>load each character of string in register AX</a:t>
            </a: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2592924" y="1019758"/>
            <a:ext cx="9599075" cy="6647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print: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pushf</a:t>
            </a:r>
            <a:endParaRPr lang="en-US" sz="1600" dirty="0" smtClean="0"/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pusha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     push </a:t>
            </a:r>
            <a:r>
              <a:rPr lang="en-US" sz="1600" dirty="0" err="1" smtClean="0"/>
              <a:t>es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	  ;; our segment (DS )value is already set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                	</a:t>
            </a:r>
            <a:r>
              <a:rPr lang="en-US" dirty="0"/>
              <a:t> </a:t>
            </a:r>
            <a:r>
              <a:rPr lang="en-US" dirty="0" smtClean="0"/>
              <a:t>         ; </a:t>
            </a:r>
            <a:r>
              <a:rPr lang="en-US" dirty="0"/>
              <a:t>point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starting location of string</a:t>
            </a:r>
          </a:p>
          <a:p>
            <a:r>
              <a:rPr lang="en-US" dirty="0"/>
              <a:t> </a:t>
            </a:r>
            <a:r>
              <a:rPr lang="en-US" dirty="0" smtClean="0"/>
              <a:t>	   </a:t>
            </a:r>
            <a:r>
              <a:rPr lang="en-US" b="1" dirty="0" err="1" smtClean="0">
                <a:solidFill>
                  <a:srgbClr val="FF0000"/>
                </a:solidFill>
              </a:rPr>
              <a:t>lodsb</a:t>
            </a:r>
            <a:r>
              <a:rPr lang="en-US" b="1" dirty="0">
                <a:solidFill>
                  <a:srgbClr val="FF0000"/>
                </a:solidFill>
              </a:rPr>
              <a:t>	                              ;; </a:t>
            </a:r>
            <a:r>
              <a:rPr lang="en-US" b="1" dirty="0" err="1">
                <a:solidFill>
                  <a:srgbClr val="FF0000"/>
                </a:solidFill>
              </a:rPr>
              <a:t>mov</a:t>
            </a:r>
            <a:r>
              <a:rPr lang="en-US" b="1" dirty="0">
                <a:solidFill>
                  <a:srgbClr val="FF0000"/>
                </a:solidFill>
              </a:rPr>
              <a:t> al, [</a:t>
            </a:r>
            <a:r>
              <a:rPr lang="en-US" b="1" dirty="0" err="1">
                <a:solidFill>
                  <a:srgbClr val="FF0000"/>
                </a:solidFill>
              </a:rPr>
              <a:t>ds:si</a:t>
            </a:r>
            <a:r>
              <a:rPr lang="en-US" b="1" dirty="0">
                <a:solidFill>
                  <a:srgbClr val="FF0000"/>
                </a:solidFill>
              </a:rPr>
              <a:t>] , add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, 1</a:t>
            </a:r>
            <a:endParaRPr lang="en-US" dirty="0"/>
          </a:p>
          <a:p>
            <a:endParaRPr lang="en-US" dirty="0"/>
          </a:p>
          <a:p>
            <a:r>
              <a:rPr lang="en-US" dirty="0"/>
              <a:t>L1:</a:t>
            </a:r>
            <a:r>
              <a:rPr lang="en-US" b="1" dirty="0">
                <a:solidFill>
                  <a:srgbClr val="FF0000"/>
                </a:solidFill>
              </a:rPr>
              <a:t>             </a:t>
            </a:r>
          </a:p>
          <a:p>
            <a:pPr lvl="2"/>
            <a:r>
              <a:rPr lang="en-US" dirty="0" err="1"/>
              <a:t>cmp</a:t>
            </a:r>
            <a:r>
              <a:rPr lang="en-US" dirty="0"/>
              <a:t> al ,0</a:t>
            </a:r>
          </a:p>
          <a:p>
            <a:pPr lvl="2"/>
            <a:r>
              <a:rPr lang="en-US" dirty="0" smtClean="0"/>
              <a:t>Je end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</a:rPr>
              <a:t>lodsb</a:t>
            </a:r>
            <a:r>
              <a:rPr lang="en-US" b="1" dirty="0">
                <a:solidFill>
                  <a:srgbClr val="FF0000"/>
                </a:solidFill>
              </a:rPr>
              <a:t>	                              ;; </a:t>
            </a:r>
            <a:r>
              <a:rPr lang="en-US" b="1" dirty="0" err="1">
                <a:solidFill>
                  <a:srgbClr val="FF0000"/>
                </a:solidFill>
              </a:rPr>
              <a:t>mov</a:t>
            </a:r>
            <a:r>
              <a:rPr lang="en-US" b="1" dirty="0">
                <a:solidFill>
                  <a:srgbClr val="FF0000"/>
                </a:solidFill>
              </a:rPr>
              <a:t> al, [</a:t>
            </a:r>
            <a:r>
              <a:rPr lang="en-US" b="1" dirty="0" err="1">
                <a:solidFill>
                  <a:srgbClr val="FF0000"/>
                </a:solidFill>
              </a:rPr>
              <a:t>ds:si</a:t>
            </a:r>
            <a:r>
              <a:rPr lang="en-US" b="1" dirty="0">
                <a:solidFill>
                  <a:srgbClr val="FF0000"/>
                </a:solidFill>
              </a:rPr>
              <a:t>] , add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, 1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/>
              <a:t>Jmp</a:t>
            </a:r>
            <a:r>
              <a:rPr lang="en-US" dirty="0"/>
              <a:t> L1</a:t>
            </a:r>
          </a:p>
          <a:p>
            <a:endParaRPr lang="en-US" dirty="0" smtClean="0"/>
          </a:p>
          <a:p>
            <a:r>
              <a:rPr lang="en-US" dirty="0" smtClean="0"/>
              <a:t>end:</a:t>
            </a:r>
          </a:p>
          <a:p>
            <a:r>
              <a:rPr lang="en-US" sz="1600" dirty="0" smtClean="0"/>
              <a:t>           pop </a:t>
            </a:r>
            <a:r>
              <a:rPr lang="en-US" sz="1600" dirty="0" err="1" smtClean="0"/>
              <a:t>es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popa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popf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</a:t>
            </a:r>
            <a:r>
              <a:rPr lang="en-US" sz="1600" dirty="0" smtClean="0"/>
              <a:t>et</a:t>
            </a:r>
          </a:p>
          <a:p>
            <a:endParaRPr lang="en-US" sz="1600" dirty="0"/>
          </a:p>
          <a:p>
            <a:r>
              <a:rPr lang="en-US" sz="1600" dirty="0" err="1"/>
              <a:t>str</a:t>
            </a:r>
            <a:r>
              <a:rPr lang="en-US" sz="1600" dirty="0"/>
              <a:t>: </a:t>
            </a:r>
            <a:r>
              <a:rPr lang="en-US" sz="1600" dirty="0" err="1"/>
              <a:t>db</a:t>
            </a:r>
            <a:r>
              <a:rPr lang="en-US" sz="1600" dirty="0"/>
              <a:t> "Pakistan",0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281" y="2786134"/>
            <a:ext cx="21523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By default DF = 0, means SI will be incremented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41" y="-112177"/>
            <a:ext cx="10089406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LODS Example 2</a:t>
            </a:r>
            <a:br>
              <a:rPr lang="en-US" b="1" dirty="0" smtClean="0"/>
            </a:br>
            <a:r>
              <a:rPr lang="en-US" sz="3100" dirty="0"/>
              <a:t>Print </a:t>
            </a:r>
            <a:r>
              <a:rPr lang="en-US" sz="3100" dirty="0" smtClean="0"/>
              <a:t>loaded </a:t>
            </a:r>
            <a:r>
              <a:rPr lang="en-US" sz="3100" dirty="0"/>
              <a:t>character of previous example on 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42" y="1022473"/>
            <a:ext cx="12812729" cy="6309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print: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pushf</a:t>
            </a:r>
            <a:endParaRPr lang="en-US" sz="1600" dirty="0" smtClean="0"/>
          </a:p>
          <a:p>
            <a:r>
              <a:rPr lang="en-US" sz="1600" dirty="0"/>
              <a:t>	 </a:t>
            </a:r>
            <a:r>
              <a:rPr lang="en-US" sz="1600" dirty="0" smtClean="0"/>
              <a:t>    </a:t>
            </a:r>
            <a:r>
              <a:rPr lang="en-US" sz="1600" dirty="0" err="1" smtClean="0"/>
              <a:t>pusha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     push </a:t>
            </a:r>
            <a:r>
              <a:rPr lang="en-US" sz="1600" dirty="0" err="1" smtClean="0"/>
              <a:t>es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	  ;; our segment (DS )value is already set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mov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ax, 0xb800</a:t>
            </a:r>
          </a:p>
          <a:p>
            <a:r>
              <a:rPr lang="en-US" dirty="0">
                <a:solidFill>
                  <a:srgbClr val="00B050"/>
                </a:solidFill>
              </a:rPr>
              <a:t>          </a:t>
            </a:r>
            <a:r>
              <a:rPr lang="en-US" dirty="0" err="1" smtClean="0">
                <a:solidFill>
                  <a:srgbClr val="00B050"/>
                </a:solidFill>
              </a:rPr>
              <a:t>mov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es</a:t>
            </a:r>
            <a:r>
              <a:rPr lang="en-US" dirty="0">
                <a:solidFill>
                  <a:srgbClr val="00B050"/>
                </a:solidFill>
              </a:rPr>
              <a:t>, ax              		 ; point </a:t>
            </a:r>
            <a:r>
              <a:rPr lang="en-US" dirty="0" err="1">
                <a:solidFill>
                  <a:srgbClr val="00B050"/>
                </a:solidFill>
              </a:rPr>
              <a:t>es</a:t>
            </a:r>
            <a:r>
              <a:rPr lang="en-US" dirty="0">
                <a:solidFill>
                  <a:srgbClr val="00B050"/>
                </a:solidFill>
              </a:rPr>
              <a:t> to video base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 err="1" smtClean="0">
                <a:solidFill>
                  <a:srgbClr val="00B050"/>
                </a:solidFill>
              </a:rPr>
              <a:t>xor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di, di                			  ; point di to top left </a:t>
            </a:r>
            <a:r>
              <a:rPr lang="en-US" dirty="0" smtClean="0">
                <a:solidFill>
                  <a:srgbClr val="00B050"/>
                </a:solidFill>
              </a:rPr>
              <a:t>column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                			  ; </a:t>
            </a:r>
            <a:r>
              <a:rPr lang="en-US" dirty="0"/>
              <a:t>point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starting location of string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>
                <a:solidFill>
                  <a:srgbClr val="00B050"/>
                </a:solidFill>
              </a:rPr>
              <a:t>mov</a:t>
            </a:r>
            <a:r>
              <a:rPr lang="en-US" dirty="0" smtClean="0">
                <a:solidFill>
                  <a:srgbClr val="00B050"/>
                </a:solidFill>
              </a:rPr>
              <a:t> ah,07                      ;; load normal attribute in higher part of register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err="1" smtClean="0">
                <a:solidFill>
                  <a:srgbClr val="FF0000"/>
                </a:solidFill>
              </a:rPr>
              <a:t>lodsb</a:t>
            </a:r>
            <a:r>
              <a:rPr lang="en-US" b="1" dirty="0">
                <a:solidFill>
                  <a:srgbClr val="FF0000"/>
                </a:solidFill>
              </a:rPr>
              <a:t>	                              ;; </a:t>
            </a:r>
            <a:r>
              <a:rPr lang="en-US" b="1" dirty="0" err="1">
                <a:solidFill>
                  <a:srgbClr val="FF0000"/>
                </a:solidFill>
              </a:rPr>
              <a:t>mov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al,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ds:si</a:t>
            </a:r>
            <a:r>
              <a:rPr lang="en-US" b="1" dirty="0">
                <a:solidFill>
                  <a:srgbClr val="FF0000"/>
                </a:solidFill>
              </a:rPr>
              <a:t>] , add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,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r>
              <a:rPr lang="en-US" dirty="0" smtClean="0"/>
              <a:t>L1:</a:t>
            </a: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</a:p>
          <a:p>
            <a:pPr lvl="2"/>
            <a:r>
              <a:rPr lang="en-US" dirty="0" err="1"/>
              <a:t>c</a:t>
            </a:r>
            <a:r>
              <a:rPr lang="en-US" dirty="0" err="1" smtClean="0"/>
              <a:t>mp</a:t>
            </a:r>
            <a:r>
              <a:rPr lang="en-US" dirty="0" smtClean="0"/>
              <a:t> al ,0</a:t>
            </a:r>
          </a:p>
          <a:p>
            <a:pPr lvl="2"/>
            <a:r>
              <a:rPr lang="en-US" dirty="0" smtClean="0"/>
              <a:t>Je end</a:t>
            </a:r>
          </a:p>
          <a:p>
            <a:pPr lvl="2"/>
            <a:r>
              <a:rPr lang="en-US" b="1" dirty="0" err="1" smtClean="0">
                <a:solidFill>
                  <a:srgbClr val="00B050"/>
                </a:solidFill>
              </a:rPr>
              <a:t>stosw</a:t>
            </a:r>
            <a:r>
              <a:rPr lang="en-US" b="1" dirty="0">
                <a:solidFill>
                  <a:srgbClr val="00B050"/>
                </a:solidFill>
              </a:rPr>
              <a:t>	                              ;; </a:t>
            </a:r>
            <a:r>
              <a:rPr lang="en-US" b="1" dirty="0" err="1">
                <a:solidFill>
                  <a:srgbClr val="00B050"/>
                </a:solidFill>
              </a:rPr>
              <a:t>mov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[</a:t>
            </a:r>
            <a:r>
              <a:rPr lang="en-US" b="1" dirty="0" err="1" smtClean="0">
                <a:solidFill>
                  <a:srgbClr val="00B050"/>
                </a:solidFill>
              </a:rPr>
              <a:t>es:di</a:t>
            </a:r>
            <a:r>
              <a:rPr lang="en-US" b="1" dirty="0">
                <a:solidFill>
                  <a:srgbClr val="00B050"/>
                </a:solidFill>
              </a:rPr>
              <a:t>] , </a:t>
            </a:r>
            <a:r>
              <a:rPr lang="en-US" b="1" dirty="0" smtClean="0">
                <a:solidFill>
                  <a:srgbClr val="00B050"/>
                </a:solidFill>
              </a:rPr>
              <a:t>ax          add di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</a:rPr>
              <a:t>lodsb</a:t>
            </a:r>
            <a:r>
              <a:rPr lang="en-US" b="1" dirty="0">
                <a:solidFill>
                  <a:srgbClr val="FF0000"/>
                </a:solidFill>
              </a:rPr>
              <a:t>	                              ;; </a:t>
            </a:r>
            <a:r>
              <a:rPr lang="en-US" b="1" dirty="0" err="1">
                <a:solidFill>
                  <a:srgbClr val="FF0000"/>
                </a:solidFill>
              </a:rPr>
              <a:t>mov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al,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ds:si</a:t>
            </a:r>
            <a:r>
              <a:rPr lang="en-US" b="1" dirty="0">
                <a:solidFill>
                  <a:srgbClr val="FF0000"/>
                </a:solidFill>
              </a:rPr>
              <a:t>]            </a:t>
            </a:r>
            <a:r>
              <a:rPr lang="en-US" b="1" dirty="0" smtClean="0">
                <a:solidFill>
                  <a:srgbClr val="FF0000"/>
                </a:solidFill>
              </a:rPr>
              <a:t>add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,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 err="1" smtClean="0"/>
              <a:t>Jmp</a:t>
            </a:r>
            <a:r>
              <a:rPr lang="en-US" dirty="0" smtClean="0"/>
              <a:t> L1</a:t>
            </a:r>
            <a:endParaRPr lang="en-US" dirty="0"/>
          </a:p>
          <a:p>
            <a:pPr lvl="2"/>
            <a:endParaRPr lang="en-US" dirty="0" smtClean="0"/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475868" y="1168713"/>
            <a:ext cx="2842591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end:</a:t>
            </a:r>
          </a:p>
          <a:p>
            <a:r>
              <a:rPr lang="en-US" dirty="0"/>
              <a:t>           pop 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popa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popf</a:t>
            </a:r>
            <a:endParaRPr lang="en-US" dirty="0"/>
          </a:p>
          <a:p>
            <a:endParaRPr lang="en-US" dirty="0"/>
          </a:p>
          <a:p>
            <a:r>
              <a:rPr lang="en-US" dirty="0"/>
              <a:t>ret</a:t>
            </a:r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: </a:t>
            </a:r>
            <a:r>
              <a:rPr lang="en-US" dirty="0" err="1"/>
              <a:t>db</a:t>
            </a:r>
            <a:r>
              <a:rPr lang="en-US" dirty="0"/>
              <a:t> "Pakistan",0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4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1108</Words>
  <Application>Microsoft Office PowerPoint</Application>
  <PresentationFormat>Widescreen</PresentationFormat>
  <Paragraphs>400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Wisp</vt:lpstr>
      <vt:lpstr>Computer Organization and Assembly Fall 2019</vt:lpstr>
      <vt:lpstr>String Instructions</vt:lpstr>
      <vt:lpstr>Direction Flag</vt:lpstr>
      <vt:lpstr>STOS [stosw or stosb]</vt:lpstr>
      <vt:lpstr>STOS Example 1 Clear whole screen [from start of screen]</vt:lpstr>
      <vt:lpstr>STOS Example 2 Clear whole screen [from end of screen]</vt:lpstr>
      <vt:lpstr>LODS [lodsw or lodsb]</vt:lpstr>
      <vt:lpstr>LODS Example 1 load each character of string in register AX</vt:lpstr>
      <vt:lpstr>LODS Example 2 Print loaded character of previous example on screen</vt:lpstr>
      <vt:lpstr>Class Activity</vt:lpstr>
      <vt:lpstr>REP Prefix</vt:lpstr>
      <vt:lpstr>REP Example Clear whole screen [from start of screen]</vt:lpstr>
      <vt:lpstr>MOVS [movsw or movsb] </vt:lpstr>
      <vt:lpstr>MOVS Example copy string on video memory </vt:lpstr>
      <vt:lpstr>Class Activity</vt:lpstr>
      <vt:lpstr>SCAS [scasw or scasb]</vt:lpstr>
      <vt:lpstr>REPE and REPNE Prefixes</vt:lpstr>
      <vt:lpstr>REPNE + SCAS Example Calculate length of string</vt:lpstr>
      <vt:lpstr>CMPS </vt:lpstr>
      <vt:lpstr>CMPS Example [Check two string are equal or not]</vt:lpstr>
      <vt:lpstr>continue</vt:lpstr>
      <vt:lpstr>LES Instruction</vt:lpstr>
      <vt:lpstr>LDS Instructions</vt:lpstr>
      <vt:lpstr>Class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2019-10-16T06:19:49Z</dcterms:modified>
  <cp:contentStatus/>
</cp:coreProperties>
</file>