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98" r:id="rId4"/>
    <p:sldId id="310" r:id="rId5"/>
    <p:sldId id="274" r:id="rId6"/>
    <p:sldId id="299" r:id="rId7"/>
    <p:sldId id="300" r:id="rId8"/>
    <p:sldId id="301" r:id="rId9"/>
    <p:sldId id="303" r:id="rId10"/>
    <p:sldId id="302" r:id="rId11"/>
    <p:sldId id="304" r:id="rId12"/>
    <p:sldId id="309" r:id="rId13"/>
    <p:sldId id="30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4719" autoAdjust="0"/>
  </p:normalViewPr>
  <p:slideViewPr>
    <p:cSldViewPr snapToGrid="0">
      <p:cViewPr varScale="1">
        <p:scale>
          <a:sx n="78" d="100"/>
          <a:sy n="78" d="100"/>
        </p:scale>
        <p:origin x="32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16 &amp; 17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interrupt is an event which can occur whiling any computer is running.</a:t>
            </a:r>
          </a:p>
          <a:p>
            <a:r>
              <a:rPr lang="en-US" dirty="0"/>
              <a:t>Interrupts in reality are events that occurred outside the processor and </a:t>
            </a:r>
            <a:r>
              <a:rPr lang="en-US" dirty="0" smtClean="0"/>
              <a:t>the processor </a:t>
            </a:r>
            <a:r>
              <a:rPr lang="en-US" dirty="0"/>
              <a:t>must be informed about them. Interrupts are asynchronous </a:t>
            </a:r>
            <a:r>
              <a:rPr lang="en-US" dirty="0" smtClean="0"/>
              <a:t>and unpredictable</a:t>
            </a:r>
            <a:r>
              <a:rPr lang="en-US" dirty="0"/>
              <a:t>. Asynchronous means that the interrupts occur, </a:t>
            </a:r>
            <a:r>
              <a:rPr lang="en-US" dirty="0" smtClean="0"/>
              <a:t>independent of </a:t>
            </a:r>
            <a:r>
              <a:rPr lang="en-US" dirty="0"/>
              <a:t>the working of the processor, i.e. independent of the instruction </a:t>
            </a:r>
            <a:r>
              <a:rPr lang="en-US" dirty="0" smtClean="0"/>
              <a:t>currently executing.</a:t>
            </a:r>
          </a:p>
          <a:p>
            <a:r>
              <a:rPr lang="en-US" dirty="0"/>
              <a:t>The </a:t>
            </a:r>
            <a:r>
              <a:rPr lang="en-US" dirty="0" smtClean="0"/>
              <a:t>two concepts </a:t>
            </a:r>
            <a:r>
              <a:rPr lang="en-US" dirty="0"/>
              <a:t>of being unpredictable and asynchronous are </a:t>
            </a:r>
            <a:r>
              <a:rPr lang="en-US" dirty="0" smtClean="0"/>
              <a:t>overlapping. Unpredictable </a:t>
            </a:r>
            <a:r>
              <a:rPr lang="en-US" dirty="0"/>
              <a:t>means the time at which an interrupt will come cannot </a:t>
            </a:r>
            <a:r>
              <a:rPr lang="en-US" dirty="0" smtClean="0"/>
              <a:t>be predicted</a:t>
            </a:r>
            <a:r>
              <a:rPr lang="en-US" dirty="0"/>
              <a:t>, while asynchronous means that the interrupt has nothing to </a:t>
            </a:r>
            <a:r>
              <a:rPr lang="en-US" dirty="0" smtClean="0"/>
              <a:t>do with </a:t>
            </a:r>
            <a:r>
              <a:rPr lang="en-US" dirty="0"/>
              <a:t>the currently executing instruction and the current state of </a:t>
            </a:r>
            <a:r>
              <a:rPr lang="en-US" dirty="0" smtClean="0"/>
              <a:t>the processor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3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Hardware </a:t>
            </a:r>
            <a:r>
              <a:rPr lang="en-US" b="1" dirty="0"/>
              <a:t>interrupts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dirty="0"/>
              <a:t>the real </a:t>
            </a:r>
            <a:r>
              <a:rPr lang="en-US" dirty="0" smtClean="0"/>
              <a:t>interrupts generated </a:t>
            </a:r>
            <a:r>
              <a:rPr lang="en-US" dirty="0"/>
              <a:t>by the external world as discussed above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Software interrupts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dirty="0"/>
              <a:t>not generated from outside the processor. They just </a:t>
            </a:r>
            <a:r>
              <a:rPr lang="en-US" dirty="0" smtClean="0"/>
              <a:t>provide an </a:t>
            </a:r>
            <a:r>
              <a:rPr lang="en-US" dirty="0"/>
              <a:t>extended far call mechanism. Far call allows us to jump anywhere in </a:t>
            </a:r>
            <a:r>
              <a:rPr lang="en-US" dirty="0" smtClean="0"/>
              <a:t>the whole </a:t>
            </a:r>
            <a:r>
              <a:rPr lang="en-US" dirty="0"/>
              <a:t>megabyte of memory. To return from the target we place both </a:t>
            </a:r>
            <a:r>
              <a:rPr lang="en-US" dirty="0" smtClean="0"/>
              <a:t>the segment </a:t>
            </a:r>
            <a:r>
              <a:rPr lang="en-US" dirty="0"/>
              <a:t>and offset on the stack. Software interrupts show a </a:t>
            </a:r>
            <a:r>
              <a:rPr lang="en-US" dirty="0" smtClean="0"/>
              <a:t>similar behavior</a:t>
            </a:r>
            <a:r>
              <a:rPr lang="en-US" dirty="0"/>
              <a:t>. It however pushes one more thing before both the segment </a:t>
            </a:r>
            <a:r>
              <a:rPr lang="en-US" dirty="0" smtClean="0"/>
              <a:t>and offset </a:t>
            </a:r>
            <a:r>
              <a:rPr lang="en-US" dirty="0"/>
              <a:t>and that is the FLAGS register.</a:t>
            </a:r>
          </a:p>
        </p:txBody>
      </p:sp>
    </p:spTree>
    <p:extLst>
      <p:ext uri="{BB962C8B-B14F-4D97-AF65-F5344CB8AC3E}">
        <p14:creationId xmlns:p14="http://schemas.microsoft.com/office/powerpoint/2010/main" val="38480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interrupt 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command is used to call an interrupt.</a:t>
            </a:r>
          </a:p>
          <a:p>
            <a:r>
              <a:rPr lang="en-US" dirty="0" smtClean="0"/>
              <a:t>Each interrupt has an number or ID</a:t>
            </a:r>
          </a:p>
          <a:p>
            <a:r>
              <a:rPr lang="en-US" dirty="0" smtClean="0"/>
              <a:t>So, if someone wants to call interrupt number 10, then it can be written as: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your current execution of code stops, just like in function call case. And IP moves towards the execution of interrupt number 10.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830" y="3653078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464" y="379899"/>
            <a:ext cx="8911687" cy="1280890"/>
          </a:xfrm>
        </p:spPr>
        <p:txBody>
          <a:bodyPr/>
          <a:lstStyle/>
          <a:p>
            <a:r>
              <a:rPr lang="en-US" dirty="0" smtClean="0"/>
              <a:t>Interrupt Service Routine (ISR)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64" y="1512971"/>
            <a:ext cx="8915400" cy="3777622"/>
          </a:xfrm>
        </p:spPr>
        <p:txBody>
          <a:bodyPr/>
          <a:lstStyle/>
          <a:p>
            <a:r>
              <a:rPr lang="en-US" dirty="0" smtClean="0"/>
              <a:t>ISR is subroutine of any interrupt.</a:t>
            </a:r>
          </a:p>
          <a:p>
            <a:r>
              <a:rPr lang="en-US" dirty="0" smtClean="0"/>
              <a:t> For example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258" y="2800930"/>
            <a:ext cx="338182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{my code}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org 0x0100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ax,1234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bx, 234</a:t>
            </a:r>
          </a:p>
          <a:p>
            <a:r>
              <a:rPr lang="en-US" dirty="0"/>
              <a:t>a</a:t>
            </a:r>
            <a:r>
              <a:rPr lang="en-US" dirty="0" smtClean="0"/>
              <a:t>dd ax ,bx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9487" y="2802884"/>
            <a:ext cx="338182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{ISR of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10}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;;; Some code is written here ;;;  to handle </a:t>
            </a:r>
            <a:r>
              <a:rPr lang="en-US" dirty="0" err="1" smtClean="0"/>
              <a:t>int</a:t>
            </a:r>
            <a:r>
              <a:rPr lang="en-US" dirty="0" smtClean="0"/>
              <a:t> 10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032000" y="3048000"/>
            <a:ext cx="3933372" cy="2220686"/>
          </a:xfrm>
          <a:prstGeom prst="bentConnector3">
            <a:avLst>
              <a:gd name="adj1" fmla="val 73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58" y="2723039"/>
            <a:ext cx="2184400" cy="3704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6" y="5290593"/>
            <a:ext cx="949404" cy="656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102" y="5531662"/>
            <a:ext cx="501717" cy="30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674" y="5930490"/>
            <a:ext cx="949404" cy="656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452" y="5323742"/>
            <a:ext cx="1245440" cy="101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113" y="4538108"/>
            <a:ext cx="1294073" cy="105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86" y="4578479"/>
            <a:ext cx="949404" cy="65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252" y="3802497"/>
            <a:ext cx="1294073" cy="1053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6" y="3871214"/>
            <a:ext cx="949404" cy="6560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6311" y="4527306"/>
            <a:ext cx="138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Current Value of CS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776" y="4912634"/>
            <a:ext cx="454043" cy="2847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96311" y="5492908"/>
            <a:ext cx="138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Current Value of IP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39787" y="3907829"/>
            <a:ext cx="150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Complete flag register</a:t>
            </a:r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512" y="4183315"/>
            <a:ext cx="550895" cy="2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 (IVT)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Vector table is a table where interrupt number are save with their ISR address.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90190"/>
              </p:ext>
            </p:extLst>
          </p:nvPr>
        </p:nvGraphicFramePr>
        <p:xfrm>
          <a:off x="6319670" y="2582782"/>
          <a:ext cx="5022099" cy="409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033">
                  <a:extLst>
                    <a:ext uri="{9D8B030D-6E8A-4147-A177-3AD203B41FA5}">
                      <a16:colId xmlns:a16="http://schemas.microsoft.com/office/drawing/2014/main" val="1850056232"/>
                    </a:ext>
                  </a:extLst>
                </a:gridCol>
                <a:gridCol w="1674033">
                  <a:extLst>
                    <a:ext uri="{9D8B030D-6E8A-4147-A177-3AD203B41FA5}">
                      <a16:colId xmlns:a16="http://schemas.microsoft.com/office/drawing/2014/main" val="2200805451"/>
                    </a:ext>
                  </a:extLst>
                </a:gridCol>
                <a:gridCol w="1674033">
                  <a:extLst>
                    <a:ext uri="{9D8B030D-6E8A-4147-A177-3AD203B41FA5}">
                      <a16:colId xmlns:a16="http://schemas.microsoft.com/office/drawing/2014/main" val="839086683"/>
                    </a:ext>
                  </a:extLst>
                </a:gridCol>
              </a:tblGrid>
              <a:tr h="4714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 value of ISR</a:t>
                      </a:r>
                    </a:p>
                    <a:p>
                      <a:pPr algn="ctr"/>
                      <a:r>
                        <a:rPr lang="en-US" dirty="0" smtClean="0"/>
                        <a:t>(each offset takes 2 bytes)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Segment Value of ISR</a:t>
                      </a:r>
                    </a:p>
                    <a:p>
                      <a:pPr algn="ctr"/>
                      <a:r>
                        <a:rPr lang="en-US" dirty="0" smtClean="0"/>
                        <a:t>(each segment takes 2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90616"/>
                  </a:ext>
                </a:extLst>
              </a:tr>
              <a:tr h="47148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8357"/>
                  </a:ext>
                </a:extLst>
              </a:tr>
              <a:tr h="4714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72799"/>
                  </a:ext>
                </a:extLst>
              </a:tr>
              <a:tr h="4714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97647"/>
                  </a:ext>
                </a:extLst>
              </a:tr>
              <a:tr h="4714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83030"/>
                  </a:ext>
                </a:extLst>
              </a:tr>
              <a:tr h="471481"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906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6233" y="2739401"/>
            <a:ext cx="42030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Location of IVT is 0</a:t>
            </a:r>
            <a:r>
              <a:rPr lang="en-US" baseline="30000" dirty="0" smtClean="0"/>
              <a:t>th</a:t>
            </a:r>
            <a:r>
              <a:rPr lang="en-US" dirty="0" smtClean="0"/>
              <a:t> location of a 0</a:t>
            </a:r>
            <a:r>
              <a:rPr lang="en-US" baseline="30000" dirty="0" smtClean="0"/>
              <a:t>th</a:t>
            </a:r>
            <a:r>
              <a:rPr lang="en-US" dirty="0" smtClean="0"/>
              <a:t> segment</a:t>
            </a:r>
          </a:p>
          <a:p>
            <a:endParaRPr lang="en-US" dirty="0"/>
          </a:p>
          <a:p>
            <a:r>
              <a:rPr lang="en-US" dirty="0" smtClean="0"/>
              <a:t>Means 0:0 this place has IVT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What will be location of </a:t>
            </a:r>
            <a:r>
              <a:rPr lang="en-US" dirty="0" err="1" smtClean="0"/>
              <a:t>int</a:t>
            </a:r>
            <a:r>
              <a:rPr lang="en-US" dirty="0" smtClean="0"/>
              <a:t> 2 offset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2*4 = 8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What will be location of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4 segment?</a:t>
            </a:r>
          </a:p>
          <a:p>
            <a:endParaRPr lang="en-US" dirty="0"/>
          </a:p>
          <a:p>
            <a:r>
              <a:rPr lang="en-US" smtClean="0"/>
              <a:t>4 * 4 + 2 = 18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IVT (Hooking in interrupt)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886"/>
            <a:ext cx="8915400" cy="450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 loads </a:t>
            </a:r>
            <a:r>
              <a:rPr lang="en-US" dirty="0" smtClean="0"/>
              <a:t>ES. </a:t>
            </a:r>
          </a:p>
          <a:p>
            <a:pPr marL="0" indent="0">
              <a:buNone/>
            </a:pPr>
            <a:r>
              <a:rPr lang="en-US" dirty="0" smtClean="0"/>
              <a:t>It have </a:t>
            </a:r>
            <a:r>
              <a:rPr lang="en-US" dirty="0"/>
              <a:t>two parameters, one is the general purpose register to be loaded </a:t>
            </a:r>
            <a:r>
              <a:rPr lang="en-US" dirty="0" smtClean="0"/>
              <a:t>and the </a:t>
            </a:r>
            <a:r>
              <a:rPr lang="en-US" dirty="0"/>
              <a:t>other </a:t>
            </a:r>
            <a:r>
              <a:rPr lang="en-US" dirty="0" smtClean="0"/>
              <a:t>Is </a:t>
            </a:r>
            <a:r>
              <a:rPr lang="en-US" dirty="0"/>
              <a:t>the memory location from which to load these registers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For example </a:t>
            </a:r>
          </a:p>
          <a:p>
            <a:pPr marL="0" indent="0">
              <a:buNone/>
            </a:pPr>
            <a:r>
              <a:rPr lang="en-US" b="1" dirty="0" smtClean="0"/>
              <a:t>Les di, [</a:t>
            </a:r>
            <a:r>
              <a:rPr lang="en-US" b="1" dirty="0" err="1" smtClean="0"/>
              <a:t>offsetValueANDSegmentValue</a:t>
            </a:r>
            <a:r>
              <a:rPr lang="en-US" b="1" dirty="0" smtClean="0"/>
              <a:t>]  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; this is do following work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di, [</a:t>
            </a:r>
            <a:r>
              <a:rPr lang="en-US" b="1" dirty="0" err="1" smtClean="0"/>
              <a:t>offsetValueANDSegmentValue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, [</a:t>
            </a:r>
            <a:r>
              <a:rPr lang="en-US" b="1" dirty="0" err="1" smtClean="0"/>
              <a:t>offsetValueANDSegmentValue</a:t>
            </a:r>
            <a:r>
              <a:rPr lang="en-US" b="1" dirty="0" smtClean="0"/>
              <a:t> + 2]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LDS </a:t>
            </a:r>
            <a:r>
              <a:rPr lang="en-US" b="1" dirty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LDS </a:t>
            </a:r>
            <a:r>
              <a:rPr lang="en-US" dirty="0"/>
              <a:t>loads 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have two parameters, one is the general purpose register to be loaded and the other Is the memory location from which to load these registers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example </a:t>
            </a:r>
          </a:p>
          <a:p>
            <a:pPr marL="0" indent="0">
              <a:buNone/>
            </a:pPr>
            <a:r>
              <a:rPr lang="en-US" b="1" dirty="0" err="1" smtClean="0"/>
              <a:t>Lds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  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 this is do following work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 smtClean="0"/>
              <a:t>si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smtClean="0"/>
              <a:t>ds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 + 2]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 </a:t>
            </a:r>
            <a:r>
              <a:rPr lang="en-US" b="1" dirty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LES </a:t>
            </a:r>
            <a:r>
              <a:rPr lang="en-US" dirty="0"/>
              <a:t>loads </a:t>
            </a:r>
            <a:r>
              <a:rPr lang="en-US" dirty="0" smtClean="0"/>
              <a:t>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have two parameters, one is the general purpose register to be loaded and the other Is the memory location from which to load these registers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example </a:t>
            </a:r>
          </a:p>
          <a:p>
            <a:pPr marL="0" indent="0">
              <a:buNone/>
            </a:pPr>
            <a:r>
              <a:rPr lang="en-US" b="1" dirty="0" err="1" smtClean="0"/>
              <a:t>Lds</a:t>
            </a:r>
            <a:r>
              <a:rPr lang="en-US" b="1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  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 this is do following work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smtClean="0"/>
              <a:t>Di</a:t>
            </a:r>
            <a:r>
              <a:rPr lang="en-US" b="1" dirty="0"/>
              <a:t>, [</a:t>
            </a:r>
            <a:r>
              <a:rPr lang="en-US" b="1" dirty="0" err="1"/>
              <a:t>offsValueANDSegmentValue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smtClean="0"/>
              <a:t>ES, </a:t>
            </a:r>
            <a:r>
              <a:rPr lang="en-US" b="1" dirty="0"/>
              <a:t>[</a:t>
            </a:r>
            <a:r>
              <a:rPr lang="en-US" b="1" dirty="0" err="1"/>
              <a:t>offsValueANDSegmentValue</a:t>
            </a:r>
            <a:r>
              <a:rPr lang="en-US" b="1" dirty="0"/>
              <a:t> + 2]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that </a:t>
            </a:r>
            <a:r>
              <a:rPr lang="en-US" smtClean="0"/>
              <a:t>receives 5 </a:t>
            </a:r>
            <a:r>
              <a:rPr lang="en-US" dirty="0" smtClean="0"/>
              <a:t>values, offset and segment of string1 and then offset and segment of string2 respectively and then length </a:t>
            </a:r>
            <a:r>
              <a:rPr lang="en-US" smtClean="0"/>
              <a:t>of strings </a:t>
            </a:r>
            <a:r>
              <a:rPr lang="en-US" dirty="0" smtClean="0"/>
              <a:t>(assume both strings are equal). Function will return 1 if string1 and string2 are equal other wise zero.</a:t>
            </a:r>
          </a:p>
          <a:p>
            <a:endParaRPr lang="en-US" dirty="0"/>
          </a:p>
          <a:p>
            <a:r>
              <a:rPr lang="en-US" dirty="0" smtClean="0"/>
              <a:t>C++ version can be</a:t>
            </a:r>
          </a:p>
          <a:p>
            <a:r>
              <a:rPr lang="en-US" b="1" dirty="0"/>
              <a:t>b</a:t>
            </a:r>
            <a:r>
              <a:rPr lang="en-US" b="1" dirty="0" smtClean="0"/>
              <a:t>ool compare(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str1_seg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str1_offset,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str2_seg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str2_offset, </a:t>
            </a: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b="1" dirty="0" smtClean="0"/>
              <a:t> 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5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212" y="710607"/>
            <a:ext cx="8911687" cy="747490"/>
          </a:xfrm>
        </p:spPr>
        <p:txBody>
          <a:bodyPr/>
          <a:lstStyle/>
          <a:p>
            <a:r>
              <a:rPr lang="en-US" dirty="0" smtClean="0"/>
              <a:t>Scroll Down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9125" y="1729946"/>
            <a:ext cx="9069859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; scroll down the screen</a:t>
            </a:r>
          </a:p>
          <a:p>
            <a:r>
              <a:rPr lang="en-US" dirty="0"/>
              <a:t>[org 0x0100]</a:t>
            </a:r>
          </a:p>
          <a:p>
            <a:endParaRPr lang="en-US" dirty="0"/>
          </a:p>
          <a:p>
            <a:r>
              <a:rPr lang="en-US" dirty="0" smtClean="0"/>
              <a:t>start: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ax,5</a:t>
            </a:r>
          </a:p>
          <a:p>
            <a:r>
              <a:rPr lang="en-US" dirty="0" smtClean="0"/>
              <a:t>push ax ; push number of lines to scroll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scrolldown</a:t>
            </a:r>
            <a:r>
              <a:rPr lang="en-US" dirty="0" smtClean="0"/>
              <a:t> ; call scroll down subroutine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ax, 0x4c00 ; terminate program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84" y="2149494"/>
            <a:ext cx="2184400" cy="370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642" y="4538827"/>
            <a:ext cx="949404" cy="65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74" y="4568528"/>
            <a:ext cx="501717" cy="301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495" y="5330846"/>
            <a:ext cx="949404" cy="656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778" y="4719043"/>
            <a:ext cx="513477" cy="611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352" y="4317999"/>
            <a:ext cx="1245440" cy="101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911" y="3659935"/>
            <a:ext cx="1294073" cy="105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59" y="3792390"/>
            <a:ext cx="888639" cy="416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642" y="3661907"/>
            <a:ext cx="949404" cy="6560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497" y="3931646"/>
            <a:ext cx="454043" cy="2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437145"/>
            <a:ext cx="11899900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; subroutine to scrolls down the screen</a:t>
            </a:r>
          </a:p>
          <a:p>
            <a:r>
              <a:rPr lang="en-US" dirty="0"/>
              <a:t>; take the number of lines to scroll as parameter</a:t>
            </a:r>
          </a:p>
          <a:p>
            <a:r>
              <a:rPr lang="en-US" dirty="0" err="1"/>
              <a:t>scrolldown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 smtClean="0"/>
              <a:t>bp,sp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push ds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80 ; load chars per row in ax</a:t>
            </a:r>
          </a:p>
          <a:p>
            <a:r>
              <a:rPr lang="fr-FR" dirty="0" err="1"/>
              <a:t>mul</a:t>
            </a:r>
            <a:r>
              <a:rPr lang="fr-FR" dirty="0"/>
              <a:t> byte [bp+4] ; </a:t>
            </a:r>
            <a:r>
              <a:rPr lang="fr-FR" dirty="0" smtClean="0"/>
              <a:t>calculâtes </a:t>
            </a:r>
            <a:r>
              <a:rPr lang="fr-FR" dirty="0"/>
              <a:t>source </a:t>
            </a:r>
            <a:r>
              <a:rPr lang="fr-FR" dirty="0" smtClean="0"/>
              <a:t>position</a:t>
            </a:r>
          </a:p>
          <a:p>
            <a:endParaRPr lang="fr-FR" dirty="0"/>
          </a:p>
          <a:p>
            <a:r>
              <a:rPr lang="en-US" dirty="0"/>
              <a:t>push ax ; save position for later </a:t>
            </a:r>
            <a:r>
              <a:rPr lang="en-US" dirty="0" smtClean="0"/>
              <a:t>use		         ;; store result for future use</a:t>
            </a:r>
          </a:p>
          <a:p>
            <a:endParaRPr lang="en-US" dirty="0"/>
          </a:p>
          <a:p>
            <a:r>
              <a:rPr lang="en-US" dirty="0" err="1"/>
              <a:t>shl</a:t>
            </a:r>
            <a:r>
              <a:rPr lang="en-US" dirty="0"/>
              <a:t> ax, 1 ; convert to byte </a:t>
            </a:r>
            <a:r>
              <a:rPr lang="en-US" dirty="0" smtClean="0"/>
              <a:t>offset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62" y="845687"/>
            <a:ext cx="2184400" cy="370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67" y="3399178"/>
            <a:ext cx="949404" cy="65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62" y="3644768"/>
            <a:ext cx="501717" cy="301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95" y="4039075"/>
            <a:ext cx="949404" cy="656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46" y="3427272"/>
            <a:ext cx="1245440" cy="101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899" y="2631453"/>
            <a:ext cx="1294073" cy="1053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311" y="2828004"/>
            <a:ext cx="888639" cy="416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7" y="2687064"/>
            <a:ext cx="949404" cy="656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929" y="3528645"/>
            <a:ext cx="462770" cy="5513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492" y="2202534"/>
            <a:ext cx="1254480" cy="309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278" y="1927133"/>
            <a:ext cx="1294073" cy="1053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67" y="1979799"/>
            <a:ext cx="949404" cy="6560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0336" y="3025740"/>
            <a:ext cx="454043" cy="284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1909" y="2211501"/>
            <a:ext cx="550895" cy="271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7001" y="1955430"/>
            <a:ext cx="725158" cy="6233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22804" y="1483805"/>
            <a:ext cx="14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of </a:t>
            </a:r>
            <a:r>
              <a:rPr lang="en-US" b="1" dirty="0" err="1" smtClean="0"/>
              <a:t>es</a:t>
            </a:r>
            <a:endParaRPr lang="en-US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408" y="1293439"/>
            <a:ext cx="1294073" cy="1053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36117" y="949742"/>
            <a:ext cx="14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of </a:t>
            </a:r>
            <a:r>
              <a:rPr lang="en-US" b="1" dirty="0"/>
              <a:t>d</a:t>
            </a:r>
            <a:r>
              <a:rPr lang="en-US" b="1" dirty="0" smtClean="0"/>
              <a:t>s</a:t>
            </a:r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28" y="1354282"/>
            <a:ext cx="824093" cy="569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28" y="751509"/>
            <a:ext cx="852977" cy="5894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41625" y="4819462"/>
            <a:ext cx="234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;; AX = 5*80 = 400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11157" y="5951350"/>
            <a:ext cx="234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;; AX = 400 * 2 = 800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99" y="820052"/>
            <a:ext cx="1294073" cy="1053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66508" y="476355"/>
            <a:ext cx="14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400</a:t>
            </a:r>
            <a:endParaRPr lang="en-US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7" y="296267"/>
            <a:ext cx="852977" cy="5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11959771" cy="7017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3998 ; last location on the screen</a:t>
            </a:r>
          </a:p>
          <a:p>
            <a:r>
              <a:rPr lang="en-US" dirty="0"/>
              <a:t>sub </a:t>
            </a:r>
            <a:r>
              <a:rPr lang="en-US" dirty="0" err="1"/>
              <a:t>si</a:t>
            </a:r>
            <a:r>
              <a:rPr lang="en-US" dirty="0"/>
              <a:t>, ax ; load source position in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2000 ; number of screen locations</a:t>
            </a:r>
          </a:p>
          <a:p>
            <a:r>
              <a:rPr lang="en-US" dirty="0"/>
              <a:t>sub cx, ax ; count of words to </a:t>
            </a:r>
            <a:r>
              <a:rPr lang="en-US" dirty="0" smtClean="0"/>
              <a:t>move</a:t>
            </a:r>
          </a:p>
          <a:p>
            <a:endParaRPr lang="en-US" dirty="0"/>
          </a:p>
          <a:p>
            <a:r>
              <a:rPr lang="en-US" dirty="0" smtClean="0"/>
              <a:t>;; means don’t copy 5 rows data </a:t>
            </a:r>
          </a:p>
          <a:p>
            <a:r>
              <a:rPr lang="en-US" dirty="0" smtClean="0"/>
              <a:t>;; so subtract it from total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0xb800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ax ; point </a:t>
            </a:r>
            <a:r>
              <a:rPr lang="en-US" dirty="0" err="1"/>
              <a:t>es</a:t>
            </a:r>
            <a:r>
              <a:rPr lang="en-US" dirty="0"/>
              <a:t> to video base</a:t>
            </a:r>
          </a:p>
          <a:p>
            <a:r>
              <a:rPr lang="en-US" dirty="0" err="1"/>
              <a:t>mov</a:t>
            </a:r>
            <a:r>
              <a:rPr lang="en-US" dirty="0"/>
              <a:t> ds, ax ; point ds to video base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di, 3998 ; point di to lower right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 ; set auto decrement mode</a:t>
            </a:r>
          </a:p>
          <a:p>
            <a:r>
              <a:rPr lang="en-US" dirty="0"/>
              <a:t>rep </a:t>
            </a:r>
            <a:r>
              <a:rPr lang="en-US" dirty="0" err="1"/>
              <a:t>movsw</a:t>
            </a:r>
            <a:r>
              <a:rPr lang="en-US" dirty="0"/>
              <a:t> ; scroll </a:t>
            </a:r>
            <a:r>
              <a:rPr lang="en-US" dirty="0" smtClean="0"/>
              <a:t>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93" y="277585"/>
            <a:ext cx="4664462" cy="3133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00" y="3860800"/>
            <a:ext cx="123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10253082" y="3487572"/>
            <a:ext cx="777775" cy="11157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412383" y="1229570"/>
            <a:ext cx="844826" cy="82731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10784955" y="2133602"/>
            <a:ext cx="608759" cy="1088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2824" y="996896"/>
            <a:ext cx="86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</a:t>
            </a:r>
          </a:p>
          <a:p>
            <a:r>
              <a:rPr lang="en-US" dirty="0" smtClean="0"/>
              <a:t>DS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0800000">
            <a:off x="5185700" y="277584"/>
            <a:ext cx="819755" cy="3133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09609" y="2474686"/>
            <a:ext cx="86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rows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10237607" y="3410855"/>
            <a:ext cx="851727" cy="11157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54" y="3785218"/>
            <a:ext cx="4609173" cy="3072782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4847771" y="4686987"/>
            <a:ext cx="902146" cy="865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960187" y="3487572"/>
            <a:ext cx="727733" cy="52160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3" grpId="0" animBg="1"/>
      <p:bldP spid="15" grpId="0"/>
      <p:bldP spid="16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087" y="493484"/>
            <a:ext cx="10813142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ax, 0x0720 ; space in normal attribute</a:t>
            </a:r>
          </a:p>
          <a:p>
            <a:r>
              <a:rPr lang="en-US" dirty="0"/>
              <a:t>pop cx ; count of positions to </a:t>
            </a:r>
            <a:r>
              <a:rPr lang="en-US" dirty="0" smtClean="0"/>
              <a:t>clear </a:t>
            </a:r>
          </a:p>
          <a:p>
            <a:endParaRPr lang="en-US" dirty="0"/>
          </a:p>
          <a:p>
            <a:r>
              <a:rPr lang="en-US" dirty="0" smtClean="0"/>
              <a:t>;; cx = 400</a:t>
            </a:r>
          </a:p>
          <a:p>
            <a:r>
              <a:rPr lang="en-US" dirty="0" smtClean="0"/>
              <a:t>;; copy 400 spaces on destination</a:t>
            </a:r>
          </a:p>
          <a:p>
            <a:endParaRPr lang="en-US" dirty="0"/>
          </a:p>
          <a:p>
            <a:r>
              <a:rPr lang="en-US" dirty="0"/>
              <a:t>rep </a:t>
            </a:r>
            <a:r>
              <a:rPr lang="en-US" dirty="0" err="1"/>
              <a:t>stosw</a:t>
            </a:r>
            <a:r>
              <a:rPr lang="en-US" dirty="0"/>
              <a:t> ; clear the scrolled space</a:t>
            </a:r>
          </a:p>
          <a:p>
            <a:endParaRPr lang="en-US" dirty="0"/>
          </a:p>
          <a:p>
            <a:r>
              <a:rPr lang="en-US" dirty="0"/>
              <a:t>pop ds</a:t>
            </a:r>
          </a:p>
          <a:p>
            <a:r>
              <a:rPr lang="en-US" dirty="0"/>
              <a:t>pop </a:t>
            </a:r>
            <a:r>
              <a:rPr lang="en-US" dirty="0" err="1"/>
              <a:t>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 </a:t>
            </a:r>
            <a:r>
              <a:rPr lang="en-US" dirty="0" err="1" smtClean="0"/>
              <a:t>bp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 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19" y="516495"/>
            <a:ext cx="5324023" cy="3576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93" y="493484"/>
            <a:ext cx="4609173" cy="307278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6499730" y="1438796"/>
            <a:ext cx="902146" cy="865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011602" y="792910"/>
            <a:ext cx="902146" cy="865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993</Words>
  <Application>Microsoft Office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LES Instruction</vt:lpstr>
      <vt:lpstr>LDS Instructions</vt:lpstr>
      <vt:lpstr>LES Instructions</vt:lpstr>
      <vt:lpstr>Class Activity</vt:lpstr>
      <vt:lpstr>Scroll Down Screen</vt:lpstr>
      <vt:lpstr>PowerPoint Presentation</vt:lpstr>
      <vt:lpstr>PowerPoint Presentation</vt:lpstr>
      <vt:lpstr>PowerPoint Presentation</vt:lpstr>
      <vt:lpstr>What is an interrupt</vt:lpstr>
      <vt:lpstr>Types of Interrupts</vt:lpstr>
      <vt:lpstr>How an interrupt occurs</vt:lpstr>
      <vt:lpstr>Interrupt Service Routine (ISR)</vt:lpstr>
      <vt:lpstr>Interrupt Vector Table (IVT)</vt:lpstr>
      <vt:lpstr>Change in IVT (Hooking in interrupt)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2019-10-22T06:08:15Z</dcterms:modified>
  <cp:contentStatus/>
</cp:coreProperties>
</file>