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72" r:id="rId11"/>
    <p:sldId id="269" r:id="rId12"/>
    <p:sldId id="263" r:id="rId13"/>
    <p:sldId id="27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7" autoAdjust="0"/>
    <p:restoredTop sz="89097" autoAdjust="0"/>
  </p:normalViewPr>
  <p:slideViewPr>
    <p:cSldViewPr snapToGrid="0">
      <p:cViewPr varScale="1">
        <p:scale>
          <a:sx n="70" d="100"/>
          <a:sy n="70" d="100"/>
        </p:scale>
        <p:origin x="60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B532-571D-4C0F-9DAB-F3B29A3A5D9D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9E50-08EE-4509-B11C-CC3C152080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 fetches one instruction from the PIC whenever the INT pin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signaled instead of the memory. We can program the PIC to generate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set of interrupts on the same interrupt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https://www.google.com/url?sa=i&amp;source=images&amp;cd=&amp;ved=2ahUKEwiRzqC8ic7lAhUNY1AKHRqFADQQjRx6BAgBEAQ&amp;url=%2Furl%3Fsa%3Di%26source%3Dimages%26cd%3D%26ved%3D2ahUKEwiW6dCiic7lAhVJJVAKHbvXCVsQjRx6BAgBEAQ%26url%3Dhttps%253A%252F%252Fslideplayer.com%252Fslide%252F9230440%252F%26psig%3DAOvVaw1kyXqDm7dCpGGxgAvmLnuW%26ust%3D1572871529407617&amp;psig=AOvVaw1kyXqDm7dCpGGxgAvmLnuW&amp;ust=1572871529407617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9E50-08EE-4509-B11C-CC3C1520808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8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Assembly </a:t>
            </a:r>
            <a:r>
              <a:rPr lang="en-US" dirty="0" smtClean="0"/>
              <a:t>Fall </a:t>
            </a: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Lecture 20</a:t>
            </a:r>
          </a:p>
          <a:p>
            <a:r>
              <a:rPr lang="en-US" sz="2400" b="1" dirty="0" smtClean="0"/>
              <a:t>Syeda Farwa Batool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7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mask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bits at port </a:t>
            </a:r>
            <a:r>
              <a:rPr lang="en-US" dirty="0" smtClean="0"/>
              <a:t>21 corresponds </a:t>
            </a:r>
            <a:r>
              <a:rPr lang="en-US" dirty="0"/>
              <a:t>to one of the IRQ lines.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75211"/>
            <a:ext cx="74282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disable keyboard interrupt in PIC mask </a:t>
            </a:r>
            <a:r>
              <a:rPr lang="en-US" dirty="0" smtClean="0"/>
              <a:t>register</a:t>
            </a:r>
          </a:p>
          <a:p>
            <a:endParaRPr lang="en-US" dirty="0"/>
          </a:p>
          <a:p>
            <a:r>
              <a:rPr lang="en-US" dirty="0"/>
              <a:t>[org 0x0100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in al, 0x21 ; read interrupt mask </a:t>
            </a:r>
            <a:r>
              <a:rPr lang="en-US" dirty="0" smtClean="0"/>
              <a:t>register</a:t>
            </a:r>
          </a:p>
          <a:p>
            <a:endParaRPr lang="en-US" dirty="0"/>
          </a:p>
          <a:p>
            <a:r>
              <a:rPr lang="en-US" dirty="0"/>
              <a:t>or al, 2 ; set bit for </a:t>
            </a:r>
            <a:r>
              <a:rPr lang="en-US" dirty="0" smtClean="0"/>
              <a:t>IRQ2</a:t>
            </a:r>
          </a:p>
          <a:p>
            <a:endParaRPr lang="en-US" dirty="0"/>
          </a:p>
          <a:p>
            <a:r>
              <a:rPr lang="en-US" dirty="0"/>
              <a:t>out 0x21, al ; write back mask </a:t>
            </a:r>
            <a:r>
              <a:rPr lang="en-US" dirty="0" smtClean="0"/>
              <a:t>register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ax, 0x4c00 ; terminate program</a:t>
            </a:r>
          </a:p>
          <a:p>
            <a:r>
              <a:rPr lang="en-US" dirty="0" err="1"/>
              <a:t>int</a:t>
            </a:r>
            <a:r>
              <a:rPr lang="en-US" dirty="0"/>
              <a:t> 0x21</a:t>
            </a:r>
          </a:p>
        </p:txBody>
      </p:sp>
    </p:spTree>
    <p:extLst>
      <p:ext uri="{BB962C8B-B14F-4D97-AF65-F5344CB8AC3E}">
        <p14:creationId xmlns:p14="http://schemas.microsoft.com/office/powerpoint/2010/main" val="36006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6098"/>
            <a:ext cx="8911687" cy="1280890"/>
          </a:xfrm>
        </p:spPr>
        <p:txBody>
          <a:bodyPr/>
          <a:lstStyle/>
          <a:p>
            <a:r>
              <a:rPr lang="en-US" dirty="0" smtClean="0"/>
              <a:t>Complete Flow of a HD interrupt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8768" y="1963002"/>
            <a:ext cx="455183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Hardware Device interrupt or send data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60160" y="2212666"/>
            <a:ext cx="427552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Program is running normally</a:t>
            </a:r>
            <a:endParaRPr lang="en-US" sz="2400" dirty="0"/>
          </a:p>
        </p:txBody>
      </p:sp>
      <p:sp>
        <p:nvSpPr>
          <p:cNvPr id="6" name="Curved Down Arrow 5"/>
          <p:cNvSpPr/>
          <p:nvPr/>
        </p:nvSpPr>
        <p:spPr>
          <a:xfrm flipH="1">
            <a:off x="4094327" y="879770"/>
            <a:ext cx="3739488" cy="10500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2925" y="3056783"/>
            <a:ext cx="23358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Program Stops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4611" y="3869997"/>
            <a:ext cx="57374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 signal for (0-7 IQR) input pins of PIC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62176" y="3706342"/>
            <a:ext cx="45384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Data of Hardware device is</a:t>
            </a:r>
          </a:p>
          <a:p>
            <a:r>
              <a:rPr lang="en-US" sz="2400" dirty="0" smtClean="0"/>
              <a:t> written on its associated port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9243" y="4723510"/>
            <a:ext cx="67329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An interrupt is called for corresponding IQR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9243" y="5502172"/>
            <a:ext cx="973535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Interrupt read data from associated port and send to processor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9242" y="6261173"/>
            <a:ext cx="92207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EOI (end of interrupt is called and control is send back to PIC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6" y="0"/>
            <a:ext cx="8684654" cy="65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differentiate left and right shift keys with </a:t>
            </a:r>
            <a:r>
              <a:rPr lang="en-US" dirty="0" smtClean="0"/>
              <a:t>scan codes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5904" y="2197289"/>
            <a:ext cx="6478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[org 0x0100]</a:t>
            </a:r>
          </a:p>
          <a:p>
            <a:r>
              <a:rPr lang="en-US" dirty="0" err="1"/>
              <a:t>jmp</a:t>
            </a:r>
            <a:r>
              <a:rPr lang="en-US" dirty="0"/>
              <a:t> start</a:t>
            </a:r>
          </a:p>
          <a:p>
            <a:endParaRPr lang="en-US" dirty="0" smtClean="0"/>
          </a:p>
          <a:p>
            <a:r>
              <a:rPr lang="en-US" dirty="0" smtClean="0"/>
              <a:t>start</a:t>
            </a:r>
            <a:r>
              <a:rPr lang="en-US" dirty="0"/>
              <a:t>: </a:t>
            </a:r>
          </a:p>
          <a:p>
            <a:r>
              <a:rPr lang="en-US" dirty="0" err="1"/>
              <a:t>xor</a:t>
            </a:r>
            <a:r>
              <a:rPr lang="en-US" dirty="0"/>
              <a:t> ax, ax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ax ; point </a:t>
            </a:r>
            <a:r>
              <a:rPr lang="en-US" dirty="0" err="1"/>
              <a:t>es</a:t>
            </a:r>
            <a:r>
              <a:rPr lang="en-US" dirty="0"/>
              <a:t> to IVT base</a:t>
            </a:r>
          </a:p>
          <a:p>
            <a:endParaRPr lang="en-US" dirty="0"/>
          </a:p>
          <a:p>
            <a:r>
              <a:rPr lang="en-US" dirty="0"/>
              <a:t>cli ; disable interrupts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word [es:9*4], </a:t>
            </a:r>
            <a:r>
              <a:rPr lang="en-US" dirty="0" err="1"/>
              <a:t>kbisr</a:t>
            </a:r>
            <a:r>
              <a:rPr lang="en-US" dirty="0"/>
              <a:t> ; store offset at n*4</a:t>
            </a:r>
          </a:p>
          <a:p>
            <a:r>
              <a:rPr lang="en-US" dirty="0" err="1"/>
              <a:t>mov</a:t>
            </a:r>
            <a:r>
              <a:rPr lang="en-US" dirty="0"/>
              <a:t> [es:9*4+2], </a:t>
            </a:r>
            <a:r>
              <a:rPr lang="en-US" dirty="0" err="1"/>
              <a:t>cs</a:t>
            </a:r>
            <a:r>
              <a:rPr lang="en-US" dirty="0"/>
              <a:t> ; store segment at n*4+2</a:t>
            </a:r>
          </a:p>
          <a:p>
            <a:endParaRPr lang="en-US" dirty="0"/>
          </a:p>
          <a:p>
            <a:r>
              <a:rPr lang="en-US" dirty="0" err="1"/>
              <a:t>sti</a:t>
            </a:r>
            <a:endParaRPr lang="en-US" dirty="0"/>
          </a:p>
          <a:p>
            <a:endParaRPr lang="en-US" dirty="0"/>
          </a:p>
          <a:p>
            <a:r>
              <a:rPr lang="nl-NL" dirty="0"/>
              <a:t>l1: jmp l1 ; infinite loop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2197" y="0"/>
            <a:ext cx="101129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; keyboard interrupt service routine</a:t>
            </a:r>
          </a:p>
          <a:p>
            <a:r>
              <a:rPr lang="en-US" dirty="0" err="1"/>
              <a:t>kbisr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push </a:t>
            </a:r>
            <a:r>
              <a:rPr lang="en-US" dirty="0"/>
              <a:t>ax</a:t>
            </a:r>
          </a:p>
          <a:p>
            <a:r>
              <a:rPr lang="en-US" dirty="0"/>
              <a:t>push </a:t>
            </a:r>
            <a:r>
              <a:rPr lang="en-US" dirty="0" err="1" smtClean="0"/>
              <a:t>es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ax, 0xb800</a:t>
            </a:r>
          </a:p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ax ; point </a:t>
            </a:r>
            <a:r>
              <a:rPr lang="en-US" dirty="0" err="1"/>
              <a:t>es</a:t>
            </a:r>
            <a:r>
              <a:rPr lang="en-US" dirty="0"/>
              <a:t> to video </a:t>
            </a:r>
            <a:r>
              <a:rPr lang="en-US" dirty="0" smtClean="0"/>
              <a:t>memory</a:t>
            </a:r>
          </a:p>
          <a:p>
            <a:endParaRPr lang="en-US" b="1" dirty="0"/>
          </a:p>
          <a:p>
            <a:r>
              <a:rPr lang="en-US" b="1" dirty="0"/>
              <a:t>in al, 0x60 ; read a char from keyboard </a:t>
            </a:r>
            <a:r>
              <a:rPr lang="en-US" b="1" dirty="0" smtClean="0"/>
              <a:t>port</a:t>
            </a:r>
          </a:p>
          <a:p>
            <a:endParaRPr lang="en-US" dirty="0"/>
          </a:p>
          <a:p>
            <a:r>
              <a:rPr lang="en-US" dirty="0" err="1"/>
              <a:t>cmp</a:t>
            </a:r>
            <a:r>
              <a:rPr lang="en-US" dirty="0"/>
              <a:t> al, 0x2a ; is the key left shift</a:t>
            </a:r>
          </a:p>
          <a:p>
            <a:r>
              <a:rPr lang="en-US" dirty="0" err="1"/>
              <a:t>jne</a:t>
            </a:r>
            <a:r>
              <a:rPr lang="en-US" dirty="0"/>
              <a:t> </a:t>
            </a:r>
            <a:r>
              <a:rPr lang="en-US" dirty="0" err="1"/>
              <a:t>nextcmp</a:t>
            </a:r>
            <a:r>
              <a:rPr lang="en-US" dirty="0"/>
              <a:t> ; no, try next </a:t>
            </a:r>
            <a:r>
              <a:rPr lang="en-US" dirty="0" smtClean="0"/>
              <a:t>comparison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byte [es:0], 'L' ; yes, print L at top left</a:t>
            </a:r>
          </a:p>
          <a:p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nomatch</a:t>
            </a:r>
            <a:r>
              <a:rPr lang="en-US" dirty="0"/>
              <a:t> ; leave interrupt </a:t>
            </a:r>
            <a:r>
              <a:rPr lang="en-US" dirty="0" smtClean="0"/>
              <a:t>routine</a:t>
            </a:r>
          </a:p>
          <a:p>
            <a:endParaRPr lang="en-US" dirty="0"/>
          </a:p>
          <a:p>
            <a:r>
              <a:rPr lang="en-US" dirty="0" err="1"/>
              <a:t>nextcmp</a:t>
            </a:r>
            <a:r>
              <a:rPr lang="en-US" dirty="0"/>
              <a:t>: </a:t>
            </a:r>
            <a:r>
              <a:rPr lang="en-US" dirty="0" err="1"/>
              <a:t>cmp</a:t>
            </a:r>
            <a:r>
              <a:rPr lang="en-US" dirty="0"/>
              <a:t> al, 0x36 ; is the key right shift</a:t>
            </a:r>
          </a:p>
          <a:p>
            <a:r>
              <a:rPr lang="en-US" dirty="0" err="1"/>
              <a:t>jne</a:t>
            </a:r>
            <a:r>
              <a:rPr lang="en-US" dirty="0"/>
              <a:t> </a:t>
            </a:r>
            <a:r>
              <a:rPr lang="en-US" dirty="0" err="1"/>
              <a:t>nomatch</a:t>
            </a:r>
            <a:r>
              <a:rPr lang="en-US" dirty="0"/>
              <a:t> ; no, leave interrupt </a:t>
            </a:r>
            <a:r>
              <a:rPr lang="en-US" dirty="0" smtClean="0"/>
              <a:t>routine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byte [es:0], 'R' ; yes, print R at top </a:t>
            </a:r>
            <a:r>
              <a:rPr lang="en-US" dirty="0" smtClean="0"/>
              <a:t>left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3690" y="300251"/>
            <a:ext cx="3971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nomatch</a:t>
            </a:r>
            <a:r>
              <a:rPr lang="en-US" dirty="0"/>
              <a:t>:</a:t>
            </a:r>
          </a:p>
          <a:p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err="1" smtClean="0"/>
              <a:t>mov</a:t>
            </a:r>
            <a:r>
              <a:rPr lang="en-US" b="1" dirty="0" smtClean="0"/>
              <a:t> </a:t>
            </a:r>
            <a:r>
              <a:rPr lang="en-US" b="1" dirty="0"/>
              <a:t>al, 0x20</a:t>
            </a:r>
          </a:p>
          <a:p>
            <a:r>
              <a:rPr lang="en-US" b="1" dirty="0"/>
              <a:t>out 0x20, al ; send EOI </a:t>
            </a:r>
            <a:r>
              <a:rPr lang="en-US" b="1"/>
              <a:t>to </a:t>
            </a:r>
            <a:r>
              <a:rPr lang="en-US" b="1" smtClean="0"/>
              <a:t>PIC</a:t>
            </a:r>
          </a:p>
          <a:p>
            <a:endParaRPr lang="en-US" b="1" dirty="0"/>
          </a:p>
          <a:p>
            <a:r>
              <a:rPr lang="en-US" dirty="0"/>
              <a:t>pop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pop ax</a:t>
            </a:r>
          </a:p>
          <a:p>
            <a:r>
              <a:rPr lang="en-US" dirty="0" err="1"/>
              <a:t>iret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2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Interrupts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Interrupts those occur by any hardware is called hardware interrupt.</a:t>
            </a:r>
          </a:p>
          <a:p>
            <a:r>
              <a:rPr lang="en-US" dirty="0"/>
              <a:t>However there is a </a:t>
            </a:r>
            <a:r>
              <a:rPr lang="en-US" dirty="0" smtClean="0"/>
              <a:t>single pin </a:t>
            </a:r>
            <a:r>
              <a:rPr lang="en-US" dirty="0"/>
              <a:t>outside the processor called the INT pin that is used by </a:t>
            </a:r>
            <a:r>
              <a:rPr lang="en-US" dirty="0" smtClean="0"/>
              <a:t>external hardware </a:t>
            </a:r>
            <a:r>
              <a:rPr lang="en-US" dirty="0"/>
              <a:t>to generate interrupts. </a:t>
            </a:r>
          </a:p>
          <a:p>
            <a:r>
              <a:rPr lang="en-US" dirty="0" smtClean="0"/>
              <a:t>We need more than one pins because we have more than 1 hardware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</a:t>
            </a:r>
            <a:r>
              <a:rPr lang="en-US" dirty="0"/>
              <a:t>there are many devices generating interrupts and there is only </a:t>
            </a:r>
            <a:r>
              <a:rPr lang="en-US" dirty="0" smtClean="0"/>
              <a:t>one pin </a:t>
            </a:r>
            <a:r>
              <a:rPr lang="en-US" dirty="0"/>
              <a:t>going inside the processor and one pin cannot be technically derived </a:t>
            </a:r>
            <a:r>
              <a:rPr lang="en-US" dirty="0" smtClean="0"/>
              <a:t>by more </a:t>
            </a:r>
            <a:r>
              <a:rPr lang="en-US" dirty="0"/>
              <a:t>than one source a controller is used in between called </a:t>
            </a:r>
            <a:r>
              <a:rPr lang="en-US" dirty="0" smtClean="0"/>
              <a:t>the Programmable </a:t>
            </a:r>
            <a:r>
              <a:rPr lang="en-US" dirty="0"/>
              <a:t>Interrupt Controller (PIC</a:t>
            </a:r>
            <a:r>
              <a:rPr lang="en-US" dirty="0" smtClean="0"/>
              <a:t>).</a:t>
            </a:r>
          </a:p>
          <a:p>
            <a:r>
              <a:rPr lang="en-US" dirty="0"/>
              <a:t>PIC has 8 input </a:t>
            </a:r>
            <a:r>
              <a:rPr lang="en-US" dirty="0" smtClean="0"/>
              <a:t>(means 8 hardware devices are connected)and </a:t>
            </a:r>
            <a:r>
              <a:rPr lang="en-US" dirty="0"/>
              <a:t>one output </a:t>
            </a:r>
            <a:r>
              <a:rPr lang="en-US" dirty="0" smtClean="0"/>
              <a:t>pin (means at a time interrupt of one hardware device will be entertain)</a:t>
            </a:r>
          </a:p>
          <a:p>
            <a:r>
              <a:rPr lang="en-US" dirty="0"/>
              <a:t>The eight input signals to the PIC are called Interrupt Requests (IRQ).</a:t>
            </a:r>
          </a:p>
        </p:txBody>
      </p:sp>
    </p:spTree>
    <p:extLst>
      <p:ext uri="{BB962C8B-B14F-4D97-AF65-F5344CB8AC3E}">
        <p14:creationId xmlns:p14="http://schemas.microsoft.com/office/powerpoint/2010/main" val="27873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IQRs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IQR </a:t>
            </a:r>
            <a:r>
              <a:rPr lang="en-US" dirty="0"/>
              <a:t>0 for timer</a:t>
            </a:r>
          </a:p>
          <a:p>
            <a:r>
              <a:rPr lang="en-US" dirty="0"/>
              <a:t>IQR 1 for keyboard (press and released two </a:t>
            </a:r>
            <a:r>
              <a:rPr lang="en-US" dirty="0" smtClean="0"/>
              <a:t>interrupts)</a:t>
            </a:r>
            <a:endParaRPr lang="en-US" dirty="0"/>
          </a:p>
          <a:p>
            <a:r>
              <a:rPr lang="en-US" dirty="0"/>
              <a:t>IQR 2 for connecting output of second PCI</a:t>
            </a:r>
          </a:p>
          <a:p>
            <a:r>
              <a:rPr lang="en-US" dirty="0"/>
              <a:t>IQR 3 is connected to serial port COM 2</a:t>
            </a:r>
          </a:p>
          <a:p>
            <a:r>
              <a:rPr lang="en-US" dirty="0"/>
              <a:t>IQR 4 is connected to serial port COM 1</a:t>
            </a:r>
          </a:p>
          <a:p>
            <a:r>
              <a:rPr lang="en-US" dirty="0"/>
              <a:t>IQR 5 is connected sound card or network card (IQR </a:t>
            </a:r>
            <a:r>
              <a:rPr lang="en-US" dirty="0" smtClean="0"/>
              <a:t>conflict </a:t>
            </a:r>
            <a:r>
              <a:rPr lang="en-US" dirty="0"/>
              <a:t>can occur)</a:t>
            </a:r>
          </a:p>
          <a:p>
            <a:r>
              <a:rPr lang="en-US" dirty="0"/>
              <a:t>IQR 6 floppy disk drive</a:t>
            </a:r>
          </a:p>
          <a:p>
            <a:r>
              <a:rPr lang="en-US" dirty="0"/>
              <a:t>IQR 7 is connected with parallel 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7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IQRs to Interrupts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IQR </a:t>
            </a:r>
            <a:r>
              <a:rPr lang="en-US" dirty="0"/>
              <a:t>0 to IQR 7 are mapped on </a:t>
            </a:r>
            <a:r>
              <a:rPr lang="en-US" dirty="0" smtClean="0"/>
              <a:t>different interrupts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1896"/>
              </p:ext>
            </p:extLst>
          </p:nvPr>
        </p:nvGraphicFramePr>
        <p:xfrm>
          <a:off x="2589212" y="280226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957352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6099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Interrupt 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IQR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2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4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3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4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IQR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3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IQR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8213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77672" y="3030862"/>
            <a:ext cx="1897038" cy="310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Priority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0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EOI (End of interrupt)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servicing the interrupt the handler should inform </a:t>
            </a:r>
            <a:r>
              <a:rPr lang="en-US" dirty="0" smtClean="0"/>
              <a:t>the PIC </a:t>
            </a:r>
            <a:r>
              <a:rPr lang="en-US" dirty="0"/>
              <a:t>that it is completed so that lower priority interrupts can be sent from </a:t>
            </a:r>
            <a:r>
              <a:rPr lang="en-US" dirty="0" smtClean="0"/>
              <a:t>the PIC</a:t>
            </a:r>
            <a:r>
              <a:rPr lang="en-US" dirty="0"/>
              <a:t>. This signal is called an End Of Interrupt (EOI) signal and is </a:t>
            </a:r>
            <a:r>
              <a:rPr lang="en-US" dirty="0" smtClean="0"/>
              <a:t>sent through </a:t>
            </a:r>
            <a:r>
              <a:rPr lang="en-US" dirty="0"/>
              <a:t>the I/O ports of the interrupt controller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Code value of EOI is 0x20</a:t>
            </a:r>
          </a:p>
          <a:p>
            <a:r>
              <a:rPr lang="en-US" dirty="0" smtClean="0"/>
              <a:t>We send this value to PIC 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hundreds of peripheral devices in the system, PIC is </a:t>
            </a:r>
            <a:r>
              <a:rPr lang="en-US" dirty="0" smtClean="0"/>
              <a:t>one example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processor needs to communicate with them, give and take </a:t>
            </a:r>
            <a:r>
              <a:rPr lang="en-US" dirty="0" smtClean="0"/>
              <a:t>data from </a:t>
            </a:r>
            <a:r>
              <a:rPr lang="en-US" dirty="0"/>
              <a:t>them, otherwise their presence is meaningless.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has a </a:t>
            </a:r>
            <a:r>
              <a:rPr lang="en-US" dirty="0" smtClean="0"/>
              <a:t>totally different </a:t>
            </a:r>
            <a:r>
              <a:rPr lang="en-US" dirty="0"/>
              <a:t>purpose. It contains the program to be executed and its data. </a:t>
            </a:r>
            <a:r>
              <a:rPr lang="en-US" dirty="0" smtClean="0"/>
              <a:t>It does </a:t>
            </a:r>
            <a:r>
              <a:rPr lang="en-US" dirty="0"/>
              <a:t>not control any hardware.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communicating with peripheral </a:t>
            </a:r>
            <a:r>
              <a:rPr lang="en-US" dirty="0" smtClean="0"/>
              <a:t>devices the </a:t>
            </a:r>
            <a:r>
              <a:rPr lang="en-US" dirty="0"/>
              <a:t>processor uses I/O ports.</a:t>
            </a:r>
          </a:p>
        </p:txBody>
      </p:sp>
    </p:spTree>
    <p:extLst>
      <p:ext uri="{BB962C8B-B14F-4D97-AF65-F5344CB8AC3E}">
        <p14:creationId xmlns:p14="http://schemas.microsoft.com/office/powerpoint/2010/main" val="9927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In/Out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command is use to read data from a port</a:t>
            </a:r>
          </a:p>
          <a:p>
            <a:r>
              <a:rPr lang="en-US" dirty="0" smtClean="0"/>
              <a:t>Out command is use to write data on a port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7224" y="3425589"/>
            <a:ext cx="519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al, 0x21</a:t>
            </a:r>
          </a:p>
          <a:p>
            <a:r>
              <a:rPr lang="en-US" dirty="0" err="1"/>
              <a:t>mov</a:t>
            </a:r>
            <a:r>
              <a:rPr lang="en-US" dirty="0"/>
              <a:t> dx, 0x378</a:t>
            </a:r>
          </a:p>
          <a:p>
            <a:r>
              <a:rPr lang="en-US" dirty="0"/>
              <a:t>in al, dx</a:t>
            </a:r>
          </a:p>
          <a:p>
            <a:r>
              <a:rPr lang="en-US" dirty="0"/>
              <a:t>out 0x21, al</a:t>
            </a:r>
          </a:p>
          <a:p>
            <a:r>
              <a:rPr lang="en-US" dirty="0" err="1"/>
              <a:t>mov</a:t>
            </a:r>
            <a:r>
              <a:rPr lang="en-US" dirty="0"/>
              <a:t> dx, 0x378</a:t>
            </a:r>
          </a:p>
          <a:p>
            <a:r>
              <a:rPr lang="en-US" dirty="0"/>
              <a:t>out dx, al</a:t>
            </a:r>
          </a:p>
        </p:txBody>
      </p:sp>
    </p:spTree>
    <p:extLst>
      <p:ext uri="{BB962C8B-B14F-4D97-AF65-F5344CB8AC3E}">
        <p14:creationId xmlns:p14="http://schemas.microsoft.com/office/powerpoint/2010/main" val="7757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and 21 are for </a:t>
            </a:r>
            <a:r>
              <a:rPr lang="en-US" dirty="0" smtClean="0"/>
              <a:t>PIC</a:t>
            </a:r>
          </a:p>
          <a:p>
            <a:r>
              <a:rPr lang="en-US" dirty="0" smtClean="0"/>
              <a:t>60 </a:t>
            </a:r>
            <a:r>
              <a:rPr lang="en-US" dirty="0"/>
              <a:t>to 64 for </a:t>
            </a:r>
            <a:r>
              <a:rPr lang="en-US" dirty="0" smtClean="0"/>
              <a:t>Keyboard,</a:t>
            </a:r>
          </a:p>
          <a:p>
            <a:r>
              <a:rPr lang="en-US" dirty="0" smtClean="0"/>
              <a:t>378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the parallel port</a:t>
            </a:r>
          </a:p>
        </p:txBody>
      </p:sp>
    </p:spTree>
    <p:extLst>
      <p:ext uri="{BB962C8B-B14F-4D97-AF65-F5344CB8AC3E}">
        <p14:creationId xmlns:p14="http://schemas.microsoft.com/office/powerpoint/2010/main" val="35793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856</Words>
  <Application>Microsoft Office PowerPoint</Application>
  <PresentationFormat>Widescreen</PresentationFormat>
  <Paragraphs>139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Computer Organization and Assembly Fall 2019</vt:lpstr>
      <vt:lpstr>Hardware Interrupts </vt:lpstr>
      <vt:lpstr>PIC</vt:lpstr>
      <vt:lpstr>8 IQRs</vt:lpstr>
      <vt:lpstr>IQRs to Interrupts </vt:lpstr>
      <vt:lpstr>EOI (End of interrupt)</vt:lpstr>
      <vt:lpstr>I/O PORTS</vt:lpstr>
      <vt:lpstr>In/Out</vt:lpstr>
      <vt:lpstr>Some ports</vt:lpstr>
      <vt:lpstr>PIC mask register</vt:lpstr>
      <vt:lpstr>Complete Flow of a HD interrupt</vt:lpstr>
      <vt:lpstr>PowerPoint Presentation</vt:lpstr>
      <vt:lpstr>differentiate left and right shift keys with scan codes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2019-08-22T06:50:22Z</dcterms:created>
  <dcterms:modified xsi:type="dcterms:W3CDTF">2019-11-14T08:35:28Z</dcterms:modified>
  <cp:contentStatus/>
</cp:coreProperties>
</file>