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67" r:id="rId12"/>
    <p:sldId id="268" r:id="rId13"/>
    <p:sldId id="269" r:id="rId14"/>
    <p:sldId id="270" r:id="rId15"/>
    <p:sldId id="271" r:id="rId16"/>
    <p:sldId id="274" r:id="rId17"/>
    <p:sldId id="276" r:id="rId18"/>
    <p:sldId id="277" r:id="rId19"/>
    <p:sldId id="281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7" autoAdjust="0"/>
    <p:restoredTop sz="89097" autoAdjust="0"/>
  </p:normalViewPr>
  <p:slideViewPr>
    <p:cSldViewPr snapToGrid="0">
      <p:cViewPr varScale="1">
        <p:scale>
          <a:sx n="70" d="100"/>
          <a:sy n="70" d="100"/>
        </p:scale>
        <p:origin x="60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</a:t>
            </a:r>
            <a:r>
              <a:rPr lang="en-US" sz="2400" b="1" dirty="0" smtClean="0"/>
              <a:t>22</a:t>
            </a:r>
            <a:endParaRPr lang="en-US" sz="2400" b="1" dirty="0" smtClean="0"/>
          </a:p>
          <a:p>
            <a:r>
              <a:rPr lang="en-US" sz="2400" b="1" dirty="0" smtClean="0"/>
              <a:t>Syeda Farwa </a:t>
            </a:r>
            <a:r>
              <a:rPr lang="en-US" sz="2400" b="1" dirty="0" smtClean="0"/>
              <a:t>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RISC  RISC Stands for Reduced Instruction Set Computer.  It is a microprocessor that is designed to perform a smaller number of types of computer instruction so that it can operate at a higher speed.</a:t>
            </a:r>
          </a:p>
          <a:p>
            <a:r>
              <a:rPr lang="en-US" dirty="0" smtClean="0"/>
              <a:t>RISC </a:t>
            </a:r>
            <a:r>
              <a:rPr lang="en-US" dirty="0"/>
              <a:t>Characteristics </a:t>
            </a:r>
            <a:endParaRPr lang="en-US" dirty="0"/>
          </a:p>
          <a:p>
            <a:r>
              <a:rPr lang="en-US" dirty="0" smtClean="0"/>
              <a:t>Relatively </a:t>
            </a:r>
            <a:r>
              <a:rPr lang="en-US" dirty="0"/>
              <a:t>few </a:t>
            </a:r>
            <a:r>
              <a:rPr lang="en-US" dirty="0" smtClean="0"/>
              <a:t>instructions </a:t>
            </a:r>
            <a:r>
              <a:rPr lang="en-US" dirty="0"/>
              <a:t>128 or less </a:t>
            </a:r>
            <a:r>
              <a:rPr lang="en-US" dirty="0" smtClean="0"/>
              <a:t> Relatively </a:t>
            </a:r>
            <a:r>
              <a:rPr lang="en-US" dirty="0"/>
              <a:t>few addressing modes.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Memory access is limited to LOAD and STORE instructions. </a:t>
            </a:r>
            <a:r>
              <a:rPr lang="en-US" dirty="0" smtClean="0"/>
              <a:t>All </a:t>
            </a:r>
            <a:r>
              <a:rPr lang="en-US" dirty="0"/>
              <a:t>operations done within the registers of the CPU.  This architectural feature simplifies the instruction set and encourages the optimization of register manipulation.  An essential RISC philosophy is to keep the most frequently accessed operands in registers and minimize register-memory operations.</a:t>
            </a:r>
          </a:p>
          <a:p>
            <a:r>
              <a:rPr lang="en-US" dirty="0" smtClean="0"/>
              <a:t>RISC </a:t>
            </a:r>
            <a:r>
              <a:rPr lang="en-US" dirty="0"/>
              <a:t>Characteristics Cont..  Fixed Length, easily decoded instruction format  Typically 4 bytes in length  Single cycle instruction execution  Done by overlapping the fetch, decode and execute phases of two or three instructions known as Pipelining!!  Large number of registers in the processor unit.  Use of overlapped Register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9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824163" y="1438276"/>
            <a:ext cx="7005638" cy="4062414"/>
            <a:chOff x="806" y="835"/>
            <a:chExt cx="4413" cy="2559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9" y="1038"/>
              <a:ext cx="311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just" defTabSz="9144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r>
                <a:rPr lang="en-US">
                  <a:solidFill>
                    <a:sysClr val="windowText" lastClr="000000"/>
                  </a:solidFill>
                </a:rPr>
                <a:t>Obtain instruction from program storage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55" y="1417"/>
              <a:ext cx="2678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     Determine </a:t>
              </a:r>
              <a:r>
                <a:rPr lang="en-US" dirty="0">
                  <a:solidFill>
                    <a:sysClr val="windowText" lastClr="000000"/>
                  </a:solidFill>
                </a:rPr>
                <a:t>required actions </a:t>
              </a:r>
              <a:r>
                <a:rPr lang="en-US" dirty="0">
                  <a:solidFill>
                    <a:sysClr val="windowText" lastClr="000000"/>
                  </a:solidFill>
                </a:rPr>
                <a:t>and obtain operand data</a:t>
              </a:r>
            </a:p>
            <a:p>
              <a:pPr marL="342900" indent="-342900" algn="just" defTabSz="9144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09" y="2018"/>
              <a:ext cx="311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just" defTabSz="9144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Locate and obtain operand data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109" y="2507"/>
              <a:ext cx="311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just" defTabSz="9144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Load or Store values in memory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109" y="2997"/>
              <a:ext cx="311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just" defTabSz="914400" eaLnBrk="0" hangingPunct="0">
                <a:lnSpc>
                  <a:spcPct val="97000"/>
                </a:lnSpc>
                <a:spcBef>
                  <a:spcPct val="49000"/>
                </a:spcBef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Deposit results in </a:t>
              </a:r>
              <a:r>
                <a:rPr lang="en-US" dirty="0">
                  <a:solidFill>
                    <a:sysClr val="windowText" lastClr="000000"/>
                  </a:solidFill>
                </a:rPr>
                <a:t>register </a:t>
              </a:r>
              <a:r>
                <a:rPr lang="en-US" dirty="0">
                  <a:solidFill>
                    <a:sysClr val="windowText" lastClr="000000"/>
                  </a:solidFill>
                </a:rPr>
                <a:t>for later use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39" y="1440"/>
              <a:ext cx="957" cy="374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Instruction</a:t>
              </a:r>
            </a:p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Decode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418" y="1325"/>
              <a:ext cx="0" cy="115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428" y="3285"/>
              <a:ext cx="0" cy="109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812" y="3394"/>
              <a:ext cx="616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 flipV="1">
              <a:off x="806" y="835"/>
              <a:ext cx="6" cy="2559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806" y="835"/>
              <a:ext cx="612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939" y="951"/>
              <a:ext cx="957" cy="374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Instruction</a:t>
              </a:r>
            </a:p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Fetch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H="1">
              <a:off x="1418" y="1815"/>
              <a:ext cx="0" cy="115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939" y="1930"/>
              <a:ext cx="957" cy="374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ctr" eaLnBrk="0" hangingPunct="0">
                <a:defRPr/>
              </a:pPr>
              <a:r>
                <a:rPr lang="en-US" b="1" i="1" dirty="0">
                  <a:solidFill>
                    <a:sysClr val="windowText" lastClr="000000"/>
                  </a:solidFill>
                </a:rPr>
                <a:t>Execute</a:t>
              </a:r>
              <a:endParaRPr lang="en-US" b="1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>
              <a:off x="1418" y="2305"/>
              <a:ext cx="0" cy="115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939" y="2419"/>
              <a:ext cx="957" cy="374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ctr" defTabSz="914400" eaLnBrk="0" hangingPunct="0">
                <a:defRPr/>
              </a:pPr>
              <a:endParaRPr lang="en-US" b="1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>
              <a:off x="1418" y="2794"/>
              <a:ext cx="0" cy="115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39" y="2909"/>
              <a:ext cx="957" cy="374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Writeback</a:t>
              </a:r>
            </a:p>
            <a:p>
              <a:pPr marL="342900" indent="-342900" algn="ctr" defTabSz="914400" eaLnBrk="0" hangingPunct="0">
                <a:defRPr/>
              </a:pPr>
              <a:r>
                <a:rPr lang="en-US" b="1" i="1">
                  <a:solidFill>
                    <a:sysClr val="windowText" lastClr="000000"/>
                  </a:solidFill>
                </a:rPr>
                <a:t>Result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>
              <a:off x="1418" y="835"/>
              <a:ext cx="0" cy="115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52762" y="3962401"/>
            <a:ext cx="1519238" cy="593725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 eaLnBrk="0" hangingPunct="0">
              <a:defRPr/>
            </a:pPr>
            <a:r>
              <a:rPr lang="en-US" b="1" i="1" dirty="0">
                <a:solidFill>
                  <a:sysClr val="windowText" lastClr="000000"/>
                </a:solidFill>
              </a:rPr>
              <a:t>Memory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1st and 2nd Instruction cycles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077200" cy="4114800"/>
          </a:xfrm>
        </p:spPr>
        <p:txBody>
          <a:bodyPr/>
          <a:lstStyle/>
          <a:p>
            <a:r>
              <a:rPr lang="en-US" dirty="0"/>
              <a:t>Instruction fetch (IF)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400" dirty="0"/>
              <a:t>IR </a:t>
            </a:r>
            <a:r>
              <a:rPr lang="en-US" sz="2400" dirty="0" smtClean="0"/>
              <a:t>(instruction register)          </a:t>
            </a:r>
            <a:r>
              <a:rPr lang="en-US" sz="2400" dirty="0"/>
              <a:t>Mem[PC];    </a:t>
            </a:r>
          </a:p>
          <a:p>
            <a:pPr lvl="1">
              <a:buFontTx/>
              <a:buNone/>
            </a:pPr>
            <a:r>
              <a:rPr lang="en-US" sz="2400" dirty="0" smtClean="0"/>
              <a:t>NPC (next PC)          PC </a:t>
            </a:r>
            <a:r>
              <a:rPr lang="en-US" sz="2400" dirty="0"/>
              <a:t>+ </a:t>
            </a:r>
            <a:r>
              <a:rPr lang="en-US" sz="2400" dirty="0"/>
              <a:t>4</a:t>
            </a:r>
          </a:p>
          <a:p>
            <a:pPr lvl="1">
              <a:buFontTx/>
              <a:buNone/>
            </a:pPr>
            <a:endParaRPr lang="en-US" sz="2400" dirty="0"/>
          </a:p>
          <a:p>
            <a:r>
              <a:rPr lang="en-US" dirty="0"/>
              <a:t>Instruction decode &amp; register fetch (ID)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400" dirty="0"/>
              <a:t>A     </a:t>
            </a:r>
            <a:r>
              <a:rPr lang="en-US" sz="2400" dirty="0" smtClean="0"/>
              <a:t>      </a:t>
            </a:r>
            <a:r>
              <a:rPr lang="en-US" sz="2400" dirty="0" err="1" smtClean="0"/>
              <a:t>Regs</a:t>
            </a:r>
            <a:r>
              <a:rPr lang="en-US" sz="2400" dirty="0" smtClean="0"/>
              <a:t>[IR</a:t>
            </a:r>
            <a:r>
              <a:rPr lang="en-US" sz="2400" baseline="-25000" dirty="0" smtClean="0"/>
              <a:t>21</a:t>
            </a:r>
            <a:r>
              <a:rPr lang="en-US" sz="2400" baseline="-25000" dirty="0"/>
              <a:t>..25</a:t>
            </a:r>
            <a:r>
              <a:rPr lang="en-US" sz="2400" dirty="0"/>
              <a:t>];     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B     </a:t>
            </a:r>
            <a:r>
              <a:rPr lang="en-US" sz="2400" dirty="0" smtClean="0"/>
              <a:t>       </a:t>
            </a:r>
            <a:r>
              <a:rPr lang="en-US" sz="2400" dirty="0" err="1"/>
              <a:t>Regs</a:t>
            </a:r>
            <a:r>
              <a:rPr lang="en-US" sz="2400" dirty="0"/>
              <a:t>[IR</a:t>
            </a:r>
            <a:r>
              <a:rPr lang="en-US" sz="2400" baseline="-25000" dirty="0"/>
              <a:t>16..20</a:t>
            </a:r>
            <a:r>
              <a:rPr lang="en-US" sz="2400" dirty="0"/>
              <a:t>];   </a:t>
            </a:r>
            <a:endParaRPr 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816220" y="2259272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4586784" y="2715904"/>
            <a:ext cx="667603" cy="136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697707" y="4139252"/>
            <a:ext cx="823416" cy="181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2697707" y="4632847"/>
            <a:ext cx="823416" cy="181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3rd Instruction cycle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Execution &amp; effective address (EX)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reference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ALUOutput</a:t>
            </a:r>
            <a:r>
              <a:rPr lang="en-US" dirty="0"/>
              <a:t>      </a:t>
            </a:r>
            <a:r>
              <a:rPr lang="en-US" dirty="0" smtClean="0"/>
              <a:t>   </a:t>
            </a:r>
            <a:r>
              <a:rPr lang="en-US" dirty="0" smtClean="0"/>
              <a:t>           A </a:t>
            </a:r>
            <a:r>
              <a:rPr lang="en-US" dirty="0"/>
              <a:t>+ </a:t>
            </a:r>
            <a:r>
              <a:rPr lang="en-US" dirty="0" err="1" smtClean="0"/>
              <a:t>Imm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Register - Register ALU instruction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ALUOutput</a:t>
            </a: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dirty="0" smtClean="0"/>
              <a:t>           A </a:t>
            </a:r>
            <a:r>
              <a:rPr lang="en-US" i="1" dirty="0" err="1"/>
              <a:t>func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Register - Immediate ALU instruction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ALUOutput</a:t>
            </a:r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/>
              <a:t>         A  </a:t>
            </a:r>
            <a:r>
              <a:rPr lang="en-US" i="1" dirty="0"/>
              <a:t>op</a:t>
            </a:r>
            <a:r>
              <a:rPr lang="en-US" dirty="0"/>
              <a:t> </a:t>
            </a:r>
            <a:r>
              <a:rPr lang="en-US" dirty="0" err="1" smtClean="0"/>
              <a:t>Imm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Branch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AddOutput</a:t>
            </a:r>
            <a:r>
              <a:rPr lang="en-US" dirty="0" smtClean="0"/>
              <a:t>       </a:t>
            </a:r>
            <a:r>
              <a:rPr lang="en-US" dirty="0" smtClean="0"/>
              <a:t>      </a:t>
            </a:r>
            <a:r>
              <a:rPr lang="en-US" dirty="0" smtClean="0"/>
              <a:t>NPC </a:t>
            </a:r>
            <a:r>
              <a:rPr lang="en-US" dirty="0"/>
              <a:t>+ </a:t>
            </a:r>
            <a:r>
              <a:rPr lang="en-US" dirty="0" err="1"/>
              <a:t>Imm</a:t>
            </a:r>
            <a:r>
              <a:rPr lang="en-US" dirty="0"/>
              <a:t>;  Cond     </a:t>
            </a:r>
            <a:r>
              <a:rPr lang="en-US" dirty="0" smtClean="0"/>
              <a:t>   (</a:t>
            </a:r>
            <a:r>
              <a:rPr lang="en-US" dirty="0"/>
              <a:t>A </a:t>
            </a:r>
            <a:r>
              <a:rPr lang="en-US" i="1" dirty="0"/>
              <a:t>op</a:t>
            </a:r>
            <a:r>
              <a:rPr lang="en-US" dirty="0"/>
              <a:t> </a:t>
            </a:r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4876800" y="2906974"/>
            <a:ext cx="789296" cy="11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876800" y="3862316"/>
            <a:ext cx="693761" cy="255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4943332" y="4817658"/>
            <a:ext cx="560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4876800" y="5720381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4th Instruction cycle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4114800"/>
          </a:xfrm>
        </p:spPr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/>
              <a:t>Memory reference</a:t>
            </a:r>
          </a:p>
          <a:p>
            <a:pPr lvl="2"/>
            <a:r>
              <a:rPr lang="en-US" dirty="0" smtClean="0"/>
              <a:t>PC             NPC</a:t>
            </a:r>
            <a:endParaRPr lang="en-US" dirty="0"/>
          </a:p>
          <a:p>
            <a:pPr lvl="2"/>
            <a:r>
              <a:rPr lang="en-US" dirty="0"/>
              <a:t>LMD      </a:t>
            </a:r>
            <a:r>
              <a:rPr lang="en-US" dirty="0" smtClean="0"/>
              <a:t>              </a:t>
            </a:r>
            <a:r>
              <a:rPr lang="en-US" dirty="0"/>
              <a:t>Mem[</a:t>
            </a:r>
            <a:r>
              <a:rPr lang="en-US" dirty="0" err="1"/>
              <a:t>ALUOutput</a:t>
            </a:r>
            <a:r>
              <a:rPr lang="en-US" dirty="0"/>
              <a:t>]      (load)</a:t>
            </a:r>
          </a:p>
          <a:p>
            <a:pPr lvl="2"/>
            <a:r>
              <a:rPr lang="en-US" dirty="0"/>
              <a:t>Mem[</a:t>
            </a:r>
            <a:r>
              <a:rPr lang="en-US" dirty="0" err="1"/>
              <a:t>ALUOutput</a:t>
            </a:r>
            <a:r>
              <a:rPr lang="en-US" dirty="0"/>
              <a:t>]      </a:t>
            </a:r>
            <a:r>
              <a:rPr lang="en-US" dirty="0" smtClean="0"/>
              <a:t>         </a:t>
            </a:r>
            <a:r>
              <a:rPr lang="en-US" dirty="0"/>
              <a:t>B            (store)</a:t>
            </a:r>
          </a:p>
          <a:p>
            <a:pPr lvl="1"/>
            <a:endParaRPr lang="en-US" dirty="0" smtClean="0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H="1">
            <a:off x="4103427" y="3229970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784979" y="2884227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5105400" y="3647365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5th Instruction cycle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Write-back </a:t>
            </a:r>
            <a:r>
              <a:rPr lang="en-US" dirty="0"/>
              <a:t>(WB)</a:t>
            </a:r>
          </a:p>
          <a:p>
            <a:pPr lvl="1"/>
            <a:r>
              <a:rPr lang="en-US" dirty="0"/>
              <a:t>Register - register ALU instruction</a:t>
            </a:r>
          </a:p>
          <a:p>
            <a:pPr lvl="2"/>
            <a:r>
              <a:rPr lang="en-US" dirty="0" err="1" smtClean="0"/>
              <a:t>Regs</a:t>
            </a:r>
            <a:r>
              <a:rPr lang="en-US" dirty="0" smtClean="0"/>
              <a:t>[IR</a:t>
            </a:r>
            <a:r>
              <a:rPr lang="en-US" baseline="-25000" dirty="0" smtClean="0"/>
              <a:t>11..15</a:t>
            </a:r>
            <a:r>
              <a:rPr lang="en-US" dirty="0" smtClean="0"/>
              <a:t>]      </a:t>
            </a:r>
            <a:r>
              <a:rPr lang="en-US" dirty="0" smtClean="0"/>
              <a:t>        </a:t>
            </a:r>
            <a:r>
              <a:rPr lang="en-US" dirty="0" err="1" smtClean="0"/>
              <a:t>ALUOutput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Register - immediate ALU instruction</a:t>
            </a:r>
          </a:p>
          <a:p>
            <a:pPr lvl="2"/>
            <a:r>
              <a:rPr lang="en-US" dirty="0" err="1" smtClean="0"/>
              <a:t>Regs</a:t>
            </a:r>
            <a:r>
              <a:rPr lang="en-US" dirty="0" smtClean="0"/>
              <a:t>[IR</a:t>
            </a:r>
            <a:r>
              <a:rPr lang="en-US" baseline="-25000" dirty="0" smtClean="0"/>
              <a:t>16..20</a:t>
            </a:r>
            <a:r>
              <a:rPr lang="en-US" dirty="0" smtClean="0"/>
              <a:t>]        </a:t>
            </a:r>
            <a:r>
              <a:rPr lang="en-US" dirty="0" smtClean="0"/>
              <a:t>       </a:t>
            </a:r>
            <a:r>
              <a:rPr lang="en-US" dirty="0" err="1" smtClean="0"/>
              <a:t>ALUOutput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Load instruction</a:t>
            </a:r>
          </a:p>
          <a:p>
            <a:pPr lvl="2"/>
            <a:r>
              <a:rPr lang="en-US" dirty="0" err="1" smtClean="0"/>
              <a:t>Regs</a:t>
            </a:r>
            <a:r>
              <a:rPr lang="en-US" dirty="0" smtClean="0"/>
              <a:t>[IR</a:t>
            </a:r>
            <a:r>
              <a:rPr lang="en-US" baseline="-25000" dirty="0" smtClean="0"/>
              <a:t>16..20</a:t>
            </a:r>
            <a:r>
              <a:rPr lang="en-US" dirty="0" smtClean="0"/>
              <a:t>]          </a:t>
            </a:r>
            <a:r>
              <a:rPr lang="en-US" dirty="0" smtClean="0"/>
              <a:t>      LMD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982570" y="5563737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906370" y="4548418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4965510" y="3504132"/>
            <a:ext cx="427630" cy="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17526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19600" y="21336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24600" y="25146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29600" y="28956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14600" y="4038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876801" y="1371600"/>
            <a:ext cx="6013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Start and finish a job before moving to the next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343401" y="3352800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Time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2209800" y="2514600"/>
            <a:ext cx="750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Jobs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209800" y="18288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5146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096001" y="4343400"/>
            <a:ext cx="41617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Break the job into smaller stages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200400" y="4038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3886200" y="4038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200400" y="4419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886200" y="4419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572000" y="4419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3886200" y="4800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4572000" y="4800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5257800" y="4800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4572000" y="5181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5257800" y="5181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5943600" y="51816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2590801" y="1295401"/>
            <a:ext cx="19768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/>
              <a:t>Unpipelined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2590800" y="5486401"/>
            <a:ext cx="1560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/>
              <a:t>Pipelined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Throughput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819400"/>
            <a:ext cx="8153400" cy="3200400"/>
          </a:xfrm>
        </p:spPr>
        <p:txBody>
          <a:bodyPr/>
          <a:lstStyle/>
          <a:p>
            <a:r>
              <a:rPr lang="en-US" dirty="0" smtClean="0"/>
              <a:t>Consider the pipeline above with the indicated delays. We want to know what is the pipeline throughput and the pipeline latency.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Pipeline throughput: </a:t>
            </a:r>
            <a:r>
              <a:rPr lang="en-US" dirty="0" smtClean="0"/>
              <a:t>instructions completed per second.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Pipeline latency: </a:t>
            </a:r>
            <a:r>
              <a:rPr lang="en-US" dirty="0" smtClean="0"/>
              <a:t>how long does it take to execute a single instruction in the pipeline.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81338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27538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ahoma" pitchFamily="34" charset="0"/>
              </a:rPr>
              <a:t>ID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75325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23113" y="1492250"/>
            <a:ext cx="698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MEM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97900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WB</a:t>
            </a:r>
          </a:p>
        </p:txBody>
      </p:sp>
      <p:cxnSp>
        <p:nvCxnSpPr>
          <p:cNvPr id="9" name="AutoShape 8"/>
          <p:cNvCxnSpPr>
            <a:cxnSpLocks noChangeShapeType="1"/>
            <a:stCxn id="4" idx="3"/>
            <a:endCxn id="21" idx="1"/>
          </p:cNvCxnSpPr>
          <p:nvPr/>
        </p:nvCxnSpPr>
        <p:spPr bwMode="auto">
          <a:xfrm>
            <a:off x="3662363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3"/>
            <a:endCxn id="22" idx="1"/>
          </p:cNvCxnSpPr>
          <p:nvPr/>
        </p:nvCxnSpPr>
        <p:spPr bwMode="auto">
          <a:xfrm>
            <a:off x="5008564" y="17716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0"/>
          <p:cNvCxnSpPr>
            <a:cxnSpLocks noChangeShapeType="1"/>
            <a:stCxn id="6" idx="3"/>
            <a:endCxn id="23" idx="1"/>
          </p:cNvCxnSpPr>
          <p:nvPr/>
        </p:nvCxnSpPr>
        <p:spPr bwMode="auto">
          <a:xfrm>
            <a:off x="6356350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1"/>
          <p:cNvCxnSpPr>
            <a:cxnSpLocks noChangeShapeType="1"/>
            <a:stCxn id="7" idx="3"/>
            <a:endCxn id="24" idx="1"/>
          </p:cNvCxnSpPr>
          <p:nvPr/>
        </p:nvCxnSpPr>
        <p:spPr bwMode="auto">
          <a:xfrm>
            <a:off x="7831138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2"/>
          <p:cNvCxnSpPr>
            <a:cxnSpLocks noChangeShapeType="1"/>
            <a:endCxn id="4" idx="1"/>
          </p:cNvCxnSpPr>
          <p:nvPr/>
        </p:nvCxnSpPr>
        <p:spPr bwMode="auto">
          <a:xfrm flipV="1">
            <a:off x="2573339" y="17716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3"/>
          <p:cNvCxnSpPr>
            <a:cxnSpLocks noChangeShapeType="1"/>
            <a:stCxn id="8" idx="3"/>
          </p:cNvCxnSpPr>
          <p:nvPr/>
        </p:nvCxnSpPr>
        <p:spPr bwMode="auto">
          <a:xfrm>
            <a:off x="9178926" y="17716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062288" y="2039938"/>
            <a:ext cx="6127750" cy="366712"/>
            <a:chOff x="969" y="1621"/>
            <a:chExt cx="3860" cy="231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969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5 ns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809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4 ns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83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5 ns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10 ns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445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4 ns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95738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43525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9725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164513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24"/>
          <p:cNvCxnSpPr>
            <a:cxnSpLocks noChangeShapeType="1"/>
            <a:stCxn id="21" idx="3"/>
            <a:endCxn id="5" idx="1"/>
          </p:cNvCxnSpPr>
          <p:nvPr/>
        </p:nvCxnSpPr>
        <p:spPr bwMode="auto">
          <a:xfrm>
            <a:off x="4094163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5"/>
          <p:cNvCxnSpPr>
            <a:cxnSpLocks noChangeShapeType="1"/>
            <a:stCxn id="22" idx="3"/>
            <a:endCxn id="6" idx="1"/>
          </p:cNvCxnSpPr>
          <p:nvPr/>
        </p:nvCxnSpPr>
        <p:spPr bwMode="auto">
          <a:xfrm>
            <a:off x="5441950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6"/>
          <p:cNvCxnSpPr>
            <a:cxnSpLocks noChangeShapeType="1"/>
            <a:stCxn id="23" idx="3"/>
            <a:endCxn id="7" idx="1"/>
          </p:cNvCxnSpPr>
          <p:nvPr/>
        </p:nvCxnSpPr>
        <p:spPr bwMode="auto">
          <a:xfrm>
            <a:off x="6788150" y="17716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27"/>
          <p:cNvCxnSpPr>
            <a:cxnSpLocks noChangeShapeType="1"/>
            <a:stCxn id="24" idx="3"/>
            <a:endCxn id="8" idx="1"/>
          </p:cNvCxnSpPr>
          <p:nvPr/>
        </p:nvCxnSpPr>
        <p:spPr bwMode="auto">
          <a:xfrm>
            <a:off x="8262939" y="17716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6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Throughput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8153400" cy="3352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Pipeline throughput: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81338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27538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ahoma" pitchFamily="34" charset="0"/>
              </a:rPr>
              <a:t>ID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75325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23113" y="1492250"/>
            <a:ext cx="698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MEM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97900" y="14922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WB</a:t>
            </a:r>
          </a:p>
        </p:txBody>
      </p:sp>
      <p:cxnSp>
        <p:nvCxnSpPr>
          <p:cNvPr id="9" name="AutoShape 8"/>
          <p:cNvCxnSpPr>
            <a:cxnSpLocks noChangeShapeType="1"/>
            <a:stCxn id="4" idx="3"/>
            <a:endCxn id="21" idx="1"/>
          </p:cNvCxnSpPr>
          <p:nvPr/>
        </p:nvCxnSpPr>
        <p:spPr bwMode="auto">
          <a:xfrm>
            <a:off x="3662363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3"/>
            <a:endCxn id="22" idx="1"/>
          </p:cNvCxnSpPr>
          <p:nvPr/>
        </p:nvCxnSpPr>
        <p:spPr bwMode="auto">
          <a:xfrm>
            <a:off x="5008564" y="17716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0"/>
          <p:cNvCxnSpPr>
            <a:cxnSpLocks noChangeShapeType="1"/>
            <a:stCxn id="6" idx="3"/>
            <a:endCxn id="23" idx="1"/>
          </p:cNvCxnSpPr>
          <p:nvPr/>
        </p:nvCxnSpPr>
        <p:spPr bwMode="auto">
          <a:xfrm>
            <a:off x="6356350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1"/>
          <p:cNvCxnSpPr>
            <a:cxnSpLocks noChangeShapeType="1"/>
            <a:stCxn id="7" idx="3"/>
            <a:endCxn id="24" idx="1"/>
          </p:cNvCxnSpPr>
          <p:nvPr/>
        </p:nvCxnSpPr>
        <p:spPr bwMode="auto">
          <a:xfrm>
            <a:off x="7831138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2"/>
          <p:cNvCxnSpPr>
            <a:cxnSpLocks noChangeShapeType="1"/>
            <a:endCxn id="4" idx="1"/>
          </p:cNvCxnSpPr>
          <p:nvPr/>
        </p:nvCxnSpPr>
        <p:spPr bwMode="auto">
          <a:xfrm flipV="1">
            <a:off x="2573339" y="17716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3"/>
          <p:cNvCxnSpPr>
            <a:cxnSpLocks noChangeShapeType="1"/>
            <a:stCxn id="8" idx="3"/>
          </p:cNvCxnSpPr>
          <p:nvPr/>
        </p:nvCxnSpPr>
        <p:spPr bwMode="auto">
          <a:xfrm>
            <a:off x="9178926" y="17716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062288" y="2039938"/>
            <a:ext cx="6127750" cy="366712"/>
            <a:chOff x="969" y="1621"/>
            <a:chExt cx="3860" cy="231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969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5 ns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809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4 ns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83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5 ns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10 ns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445" y="1621"/>
              <a:ext cx="3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4 ns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95738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43525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9725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164513" y="14478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24"/>
          <p:cNvCxnSpPr>
            <a:cxnSpLocks noChangeShapeType="1"/>
            <a:stCxn id="21" idx="3"/>
            <a:endCxn id="5" idx="1"/>
          </p:cNvCxnSpPr>
          <p:nvPr/>
        </p:nvCxnSpPr>
        <p:spPr bwMode="auto">
          <a:xfrm>
            <a:off x="4094163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5"/>
          <p:cNvCxnSpPr>
            <a:cxnSpLocks noChangeShapeType="1"/>
            <a:stCxn id="22" idx="3"/>
            <a:endCxn id="6" idx="1"/>
          </p:cNvCxnSpPr>
          <p:nvPr/>
        </p:nvCxnSpPr>
        <p:spPr bwMode="auto">
          <a:xfrm>
            <a:off x="5441950" y="17716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6"/>
          <p:cNvCxnSpPr>
            <a:cxnSpLocks noChangeShapeType="1"/>
            <a:stCxn id="23" idx="3"/>
            <a:endCxn id="7" idx="1"/>
          </p:cNvCxnSpPr>
          <p:nvPr/>
        </p:nvCxnSpPr>
        <p:spPr bwMode="auto">
          <a:xfrm>
            <a:off x="6788150" y="17716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27"/>
          <p:cNvCxnSpPr>
            <a:cxnSpLocks noChangeShapeType="1"/>
            <a:stCxn id="24" idx="3"/>
            <a:endCxn id="8" idx="1"/>
          </p:cNvCxnSpPr>
          <p:nvPr/>
        </p:nvCxnSpPr>
        <p:spPr bwMode="auto">
          <a:xfrm>
            <a:off x="8262939" y="17716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52739" y="3367088"/>
          <a:ext cx="68548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657600" imgH="672840" progId="Equation.3">
                  <p:embed/>
                </p:oleObj>
              </mc:Choice>
              <mc:Fallback>
                <p:oleObj name="Equation" r:id="rId3" imgW="3657600" imgH="67284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3367088"/>
                        <a:ext cx="68548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133600" y="47244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025" tIns="36512" rIns="73025" bIns="36512" numCol="1" anchor="t" anchorCtr="0" compatLnSpc="1">
            <a:prstTxWarp prst="textNoShape">
              <a:avLst/>
            </a:prstTxWarp>
          </a:bodyPr>
          <a:lstStyle/>
          <a:p>
            <a:pPr marL="482600" indent="-482600" defTabSz="479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Pipeline Instruction latency</a:t>
            </a:r>
            <a:r>
              <a:rPr lang="en-US" sz="2400" b="1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482600" indent="-482600" defTabSz="479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482600" indent="-482600" defTabSz="479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527301" y="5105401"/>
          <a:ext cx="759301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4051080" imgH="672840" progId="Equation.3">
                  <p:embed/>
                </p:oleObj>
              </mc:Choice>
              <mc:Fallback>
                <p:oleObj name="Equation" r:id="rId5" imgW="4051080" imgH="67284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1" y="5105401"/>
                        <a:ext cx="7593013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9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If we add time for transition between stages as well</a:t>
            </a:r>
          </a:p>
          <a:p>
            <a:r>
              <a:rPr lang="en-US" dirty="0" smtClean="0"/>
              <a:t>Total time taken to complete 3 instructions = 7h+0.67h=7.67</a:t>
            </a:r>
          </a:p>
          <a:p>
            <a:r>
              <a:rPr lang="en-US" dirty="0" smtClean="0"/>
              <a:t>Speed Up = 9/7.67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43975"/>
              </p:ext>
            </p:extLst>
          </p:nvPr>
        </p:nvGraphicFramePr>
        <p:xfrm>
          <a:off x="1111345" y="3925260"/>
          <a:ext cx="10855818" cy="280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93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Time line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0-0.5h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Transition</a:t>
                      </a:r>
                      <a:r>
                        <a:rPr lang="en-US" sz="1600" b="1" baseline="0" dirty="0" smtClean="0"/>
                        <a:t> time 10 min</a:t>
                      </a:r>
                      <a:endParaRPr lang="en-US" sz="16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0.5-2.5h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Transition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 time 10 min</a:t>
                      </a:r>
                      <a:endParaRPr lang="en-US" sz="1600" b="1" dirty="0" smtClean="0"/>
                    </a:p>
                    <a:p>
                      <a:endParaRPr lang="en-US" sz="16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2.5-4.5h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Transition</a:t>
                      </a:r>
                      <a:r>
                        <a:rPr lang="en-US" sz="1600" b="1" baseline="0" dirty="0" smtClean="0"/>
                        <a:t> time 10 min</a:t>
                      </a:r>
                      <a:endParaRPr lang="en-US" sz="1600" b="1" dirty="0" smtClean="0"/>
                    </a:p>
                    <a:p>
                      <a:endParaRPr lang="en-US" sz="16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4.5-6.5</a:t>
                      </a:r>
                      <a:r>
                        <a:rPr lang="en-US" sz="1600" b="1" baseline="0" dirty="0" smtClean="0"/>
                        <a:t> 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Transition</a:t>
                      </a:r>
                      <a:r>
                        <a:rPr lang="en-US" sz="1600" b="1" baseline="0" dirty="0" smtClean="0"/>
                        <a:t> time 10 min</a:t>
                      </a:r>
                      <a:endParaRPr lang="en-US" sz="1600" b="1" dirty="0" smtClean="0"/>
                    </a:p>
                    <a:p>
                      <a:endParaRPr lang="en-US" sz="16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6.5-7</a:t>
                      </a:r>
                      <a:r>
                        <a:rPr lang="en-US" sz="1600" b="1" baseline="0" dirty="0" smtClean="0"/>
                        <a:t> h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</a:t>
                      </a:r>
                      <a:r>
                        <a:rPr lang="en-US" sz="1200" b="1" baseline="0" dirty="0" smtClean="0"/>
                        <a:t>r 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(0.5</a:t>
                      </a:r>
                      <a:r>
                        <a:rPr lang="en-US" sz="1200" b="1" baseline="0" dirty="0" smtClean="0"/>
                        <a:t> h</a:t>
                      </a:r>
                      <a:r>
                        <a:rPr lang="en-US" sz="1200" b="1" dirty="0" smtClean="0"/>
                        <a:t>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 (2h)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 (0.5h)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Car 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(0.5 h) +wait for 1.5 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 (2h)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 (0.5h)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Car 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(0.5h)+ wait for 1.5</a:t>
                      </a:r>
                      <a:r>
                        <a:rPr lang="en-US" sz="1200" b="1" baseline="0" dirty="0" smtClean="0"/>
                        <a:t> 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 (2h)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 (0.5h)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48716" y="87733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is an implementation technique whereby multiple instructions are overlapped in execution.</a:t>
            </a:r>
          </a:p>
          <a:p>
            <a:r>
              <a:rPr lang="en-US" dirty="0" smtClean="0"/>
              <a:t>It takes advantage of parallelism that exists among the actions needed to execute an instruction. </a:t>
            </a:r>
          </a:p>
          <a:p>
            <a:r>
              <a:rPr lang="en-US" dirty="0" smtClean="0"/>
              <a:t>Today, pipelining is the key implementation technique used to make fast </a:t>
            </a:r>
            <a:r>
              <a:rPr lang="en-US" dirty="0" smtClean="0"/>
              <a:t>CPUs.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28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Pipelining doesn’t help </a:t>
            </a:r>
            <a:r>
              <a:rPr lang="en-US" dirty="0" smtClean="0">
                <a:solidFill>
                  <a:srgbClr val="FF0000"/>
                </a:solidFill>
              </a:rPr>
              <a:t>latency</a:t>
            </a:r>
            <a:r>
              <a:rPr lang="en-US" dirty="0" smtClean="0"/>
              <a:t> of single task, it helps </a:t>
            </a:r>
            <a:r>
              <a:rPr lang="en-US" dirty="0" smtClean="0">
                <a:solidFill>
                  <a:srgbClr val="FF0000"/>
                </a:solidFill>
              </a:rPr>
              <a:t>throughput</a:t>
            </a:r>
            <a:r>
              <a:rPr lang="en-US" dirty="0" smtClean="0"/>
              <a:t> of entire workload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Pipeline rate limited by </a:t>
            </a:r>
            <a:r>
              <a:rPr lang="en-US" dirty="0" smtClean="0">
                <a:solidFill>
                  <a:srgbClr val="FF0000"/>
                </a:solidFill>
              </a:rPr>
              <a:t>slowest</a:t>
            </a:r>
            <a:r>
              <a:rPr lang="en-US" dirty="0" smtClean="0"/>
              <a:t> pipeline stage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tasks operating simultaneously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Potential speedup = </a:t>
            </a:r>
            <a:r>
              <a:rPr lang="en-US" dirty="0" smtClean="0">
                <a:solidFill>
                  <a:srgbClr val="FF0000"/>
                </a:solidFill>
              </a:rPr>
              <a:t>Number of pipe stages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Unbalanced lengths of pipe stages reduces speedup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Time to “fill” pipeline and time to “drain” it reduces speedup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Visualizing Pipelining</a:t>
            </a:r>
            <a:br>
              <a:rPr lang="en-US"/>
            </a:b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041214" y="2209800"/>
            <a:ext cx="392737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 i="1">
                <a:latin typeface="Comic Sans MS" charset="0"/>
              </a:rPr>
              <a:t>I</a:t>
            </a:r>
          </a:p>
          <a:p>
            <a:pPr algn="ctr"/>
            <a:r>
              <a:rPr lang="en-US" b="1" i="1">
                <a:latin typeface="Comic Sans MS" charset="0"/>
              </a:rPr>
              <a:t>n</a:t>
            </a:r>
          </a:p>
          <a:p>
            <a:pPr algn="ctr"/>
            <a:r>
              <a:rPr lang="en-US" b="1" i="1">
                <a:latin typeface="Comic Sans MS" charset="0"/>
              </a:rPr>
              <a:t>s</a:t>
            </a:r>
          </a:p>
          <a:p>
            <a:pPr algn="ctr"/>
            <a:r>
              <a:rPr lang="en-US" b="1" i="1">
                <a:latin typeface="Comic Sans MS" charset="0"/>
              </a:rPr>
              <a:t>t</a:t>
            </a:r>
          </a:p>
          <a:p>
            <a:pPr algn="ctr"/>
            <a:r>
              <a:rPr lang="en-US" b="1" i="1">
                <a:latin typeface="Comic Sans MS" charset="0"/>
              </a:rPr>
              <a:t>r.</a:t>
            </a:r>
          </a:p>
          <a:p>
            <a:pPr algn="ctr"/>
            <a:endParaRPr lang="en-US" b="1" i="1">
              <a:latin typeface="Comic Sans MS" charset="0"/>
            </a:endParaRPr>
          </a:p>
          <a:p>
            <a:pPr algn="ctr"/>
            <a:r>
              <a:rPr lang="en-US" b="1" i="1">
                <a:latin typeface="Comic Sans MS" charset="0"/>
              </a:rPr>
              <a:t>O</a:t>
            </a:r>
          </a:p>
          <a:p>
            <a:pPr algn="ctr"/>
            <a:r>
              <a:rPr lang="en-US" b="1" i="1">
                <a:latin typeface="Comic Sans MS" charset="0"/>
              </a:rPr>
              <a:t>r</a:t>
            </a:r>
          </a:p>
          <a:p>
            <a:pPr algn="ctr"/>
            <a:r>
              <a:rPr lang="en-US" b="1" i="1">
                <a:latin typeface="Comic Sans MS" charset="0"/>
              </a:rPr>
              <a:t>d</a:t>
            </a:r>
          </a:p>
          <a:p>
            <a:pPr algn="ctr"/>
            <a:r>
              <a:rPr lang="en-US" b="1" i="1">
                <a:latin typeface="Comic Sans MS" charset="0"/>
              </a:rPr>
              <a:t>e</a:t>
            </a:r>
          </a:p>
          <a:p>
            <a:pPr algn="ctr"/>
            <a:r>
              <a:rPr lang="en-US" b="1" i="1">
                <a:latin typeface="Comic Sans MS" charset="0"/>
              </a:rPr>
              <a:t>r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2590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4938713" y="1279525"/>
            <a:ext cx="2374900" cy="363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i="1">
                <a:latin typeface="Comic Sans MS" charset="0"/>
              </a:rPr>
              <a:t>Time (clock cycles)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781300" y="1314450"/>
            <a:ext cx="1447800" cy="285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1676400"/>
            <a:ext cx="6851650" cy="4572000"/>
            <a:chOff x="816" y="1056"/>
            <a:chExt cx="4316" cy="2880"/>
          </a:xfrm>
        </p:grpSpPr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4" name="Group 10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372" name="Rectangle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373" name="Rectangl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374" name="Text Box 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  <p:sp>
            <p:nvSpPr>
              <p:cNvPr id="143375" name="Line 1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76" name="Line 1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43378" name="AutoShape 1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379" name="AutoShape 1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380" name="Freeform 2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381" name="Text Box 2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ALU</a:t>
                  </a:r>
                </a:p>
              </p:txBody>
            </p:sp>
          </p:grpSp>
          <p:sp>
            <p:nvSpPr>
              <p:cNvPr id="143382" name="Line 2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83" name="Line 2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4338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386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DMem</a:t>
                  </a:r>
                </a:p>
              </p:txBody>
            </p:sp>
          </p:grpSp>
          <p:sp>
            <p:nvSpPr>
              <p:cNvPr id="143387" name="Freeform 2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88" name="Line 2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89" name="Line 2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4339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392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Ifetch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43394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395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396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397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8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00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01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02" name="Text Box 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13" name="Group 44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4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06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07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08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  <p:sp>
            <p:nvSpPr>
              <p:cNvPr id="143409" name="Line 4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0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5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43412" name="AutoShape 5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13" name="AutoShape 5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14" name="Freeform 5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15" name="Text Box 5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ALU</a:t>
                  </a:r>
                </a:p>
              </p:txBody>
            </p:sp>
          </p:grpSp>
          <p:sp>
            <p:nvSpPr>
              <p:cNvPr id="143416" name="Line 5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7" name="Line 5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8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43419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20" name="Text Box 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DMem</a:t>
                  </a:r>
                </a:p>
              </p:txBody>
            </p:sp>
          </p:grpSp>
          <p:sp>
            <p:nvSpPr>
              <p:cNvPr id="143421" name="Freeform 6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22" name="Line 6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23" name="Line 6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43425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26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Ifetch</a:t>
                  </a:r>
                </a:p>
              </p:txBody>
            </p:sp>
          </p:grpSp>
          <p:grpSp>
            <p:nvGrpSpPr>
              <p:cNvPr id="18" name="Group 6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43428" name="Rectangl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29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30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31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72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3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3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36" name="Text Box 7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1" name="Group 77"/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22" name="Group 78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3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4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4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42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  <p:sp>
            <p:nvSpPr>
              <p:cNvPr id="143443" name="Line 8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4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8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43446" name="AutoShape 8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47" name="AutoShape 8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48" name="Freeform 8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49" name="Text Box 8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ALU</a:t>
                  </a:r>
                </a:p>
              </p:txBody>
            </p:sp>
          </p:grpSp>
          <p:sp>
            <p:nvSpPr>
              <p:cNvPr id="143450" name="Line 9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1" name="Line 9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92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43453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54" name="Text Box 9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DMem</a:t>
                  </a:r>
                </a:p>
              </p:txBody>
            </p:sp>
          </p:grpSp>
          <p:sp>
            <p:nvSpPr>
              <p:cNvPr id="143455" name="Freeform 9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6" name="Line 9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7" name="Line 9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43459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60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Ifetch</a:t>
                  </a:r>
                </a:p>
              </p:txBody>
            </p:sp>
          </p:grpSp>
          <p:grpSp>
            <p:nvGrpSpPr>
              <p:cNvPr id="27" name="Group 10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43462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63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64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65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06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" name="Group 10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68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69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70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" name="Group 111"/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31" name="Group 1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4336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47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47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476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  <p:sp>
            <p:nvSpPr>
              <p:cNvPr id="143477" name="Line 1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8" name="Line 1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361" name="Group 1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43480" name="AutoShape 1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81" name="AutoShape 1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82" name="Freeform 1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83" name="Text Box 1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ALU</a:t>
                  </a:r>
                </a:p>
              </p:txBody>
            </p:sp>
          </p:grpSp>
          <p:sp>
            <p:nvSpPr>
              <p:cNvPr id="143484" name="Line 1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5" name="Line 1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367" name="Group 12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43487" name="Rectangl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88" name="Text Box 1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DMem</a:t>
                  </a:r>
                </a:p>
              </p:txBody>
            </p:sp>
          </p:grpSp>
          <p:sp>
            <p:nvSpPr>
              <p:cNvPr id="143489" name="Freeform 1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0" name="Line 1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1" name="Line 1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369" name="Group 13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43493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charset="0"/>
                  </a:endParaRPr>
                </a:p>
              </p:txBody>
            </p:sp>
            <p:sp>
              <p:nvSpPr>
                <p:cNvPr id="143494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Ifetch</a:t>
                  </a:r>
                </a:p>
              </p:txBody>
            </p:sp>
          </p:grpSp>
          <p:grpSp>
            <p:nvGrpSpPr>
              <p:cNvPr id="143370" name="Group 1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43496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97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98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99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3371" name="Group 14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43377" name="Group 1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43502" name="Rectangle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503" name="Rectangle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43504" name="Text Box 1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charset="0"/>
                    </a:rPr>
                    <a:t>Reg</a:t>
                  </a:r>
                </a:p>
              </p:txBody>
            </p:sp>
          </p:grpSp>
        </p:grpSp>
        <p:sp>
          <p:nvSpPr>
            <p:cNvPr id="143505" name="Line 145"/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6" name="Line 146"/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7" name="Line 147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8" name="Line 148"/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9" name="Line 149"/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0" name="Line 150"/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1" name="Line 151"/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2" name="Line 152"/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3" name="Text Box 153"/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1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4" name="Text Box 154"/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2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5" name="Text Box 155"/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3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6" name="Text Box 156"/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4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7" name="Text Box 157"/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6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8" name="Text Box 158"/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7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143519" name="Text Box 159"/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charset="0"/>
                </a:rPr>
                <a:t>Cycle 5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</a:t>
            </a:r>
            <a:r>
              <a:rPr lang="en-US" sz="1600" dirty="0" smtClean="0"/>
              <a:t>Sir Haroon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pipeline is like an assembly line. </a:t>
            </a:r>
          </a:p>
          <a:p>
            <a:r>
              <a:rPr lang="en-US" dirty="0" smtClean="0"/>
              <a:t>In an automobile manufacturing line, there are many steps, each contributing something to the construction of the car. </a:t>
            </a:r>
          </a:p>
          <a:p>
            <a:r>
              <a:rPr lang="en-US" dirty="0" smtClean="0"/>
              <a:t>Each step operates in parallel with the other steps, although on a different car.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4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without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Assuming A+P+T take 3 hours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3803" y="4086823"/>
          <a:ext cx="6606860" cy="20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239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3-6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6 -9Hours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It takes 5 hours with pipelining and 9hours without pipelining</a:t>
            </a:r>
          </a:p>
          <a:p>
            <a:r>
              <a:rPr lang="en-US" dirty="0" smtClean="0"/>
              <a:t>Speedup = 9/5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86056"/>
              </p:ext>
            </p:extLst>
          </p:nvPr>
        </p:nvGraphicFramePr>
        <p:xfrm>
          <a:off x="2715904" y="3919407"/>
          <a:ext cx="774569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8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our assumptions are</a:t>
            </a:r>
          </a:p>
          <a:p>
            <a:pPr lvl="1"/>
            <a:r>
              <a:rPr lang="en-US" dirty="0" smtClean="0"/>
              <a:t>There is no time consumed to transition car from one working station on other</a:t>
            </a:r>
          </a:p>
          <a:p>
            <a:pPr lvl="1"/>
            <a:r>
              <a:rPr lang="en-US" dirty="0" smtClean="0"/>
              <a:t>All the stages consume equal time</a:t>
            </a:r>
          </a:p>
          <a:p>
            <a:r>
              <a:rPr lang="en-US" dirty="0" smtClean="0"/>
              <a:t>However these assumption are not valid</a:t>
            </a:r>
          </a:p>
          <a:p>
            <a:pPr lvl="1"/>
            <a:r>
              <a:rPr lang="en-US" dirty="0" smtClean="0"/>
              <a:t>Each stage can take different amount of time</a:t>
            </a:r>
          </a:p>
          <a:p>
            <a:pPr lvl="2"/>
            <a:r>
              <a:rPr lang="en-US" dirty="0" smtClean="0"/>
              <a:t>For example painting a car takes 2 hours and Assembly and installing types take 0.5 hours each</a:t>
            </a:r>
          </a:p>
          <a:p>
            <a:pPr lvl="1"/>
            <a:r>
              <a:rPr lang="en-US" dirty="0" smtClean="0"/>
              <a:t>To transfer car from one stage to another will take time.  </a:t>
            </a:r>
          </a:p>
          <a:p>
            <a:pPr lvl="2"/>
            <a:r>
              <a:rPr lang="en-US" dirty="0" smtClean="0"/>
              <a:t>For example, it takes 10 minutes to transfer a car from Assembly room to paint rooms and 10 minute to transfer from paint room to tire fixing room.</a:t>
            </a:r>
          </a:p>
          <a:p>
            <a:pPr lvl="2"/>
            <a:r>
              <a:rPr lang="en-US" dirty="0" smtClean="0"/>
              <a:t>Note that this will not be consume in un-pipeline factory as everything will be done is same room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Automobile manufacturing line with pipelining, in 3 stages </a:t>
            </a:r>
          </a:p>
          <a:p>
            <a:r>
              <a:rPr lang="en-US" sz="2000" dirty="0" smtClean="0"/>
              <a:t>If Assemble (A), Paint (P), Fix tires (T) take different time</a:t>
            </a:r>
          </a:p>
          <a:p>
            <a:r>
              <a:rPr lang="en-US" sz="2000" dirty="0" smtClean="0"/>
              <a:t>If Assembly take 0.5 hour, Paint 2 hours and Tires 0.5 hours</a:t>
            </a:r>
          </a:p>
          <a:p>
            <a:pPr lvl="1"/>
            <a:r>
              <a:rPr lang="en-US" sz="1800" dirty="0" smtClean="0"/>
              <a:t>Paint of Car2 cannot start before 2.5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hour because Paint unit is busy with Car1. So after Assembly Car 2 has to wait for 1.5 Hours</a:t>
            </a:r>
          </a:p>
          <a:p>
            <a:pPr lvl="1"/>
            <a:r>
              <a:rPr lang="en-US" sz="1800" dirty="0" smtClean="0"/>
              <a:t>Total time take to complete 3 instructions =7h</a:t>
            </a:r>
          </a:p>
          <a:p>
            <a:r>
              <a:rPr lang="en-US" sz="2000" dirty="0" smtClean="0"/>
              <a:t>Speed Up = 9/7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02434"/>
              </p:ext>
            </p:extLst>
          </p:nvPr>
        </p:nvGraphicFramePr>
        <p:xfrm>
          <a:off x="1487029" y="4858602"/>
          <a:ext cx="10560675" cy="187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8291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0.5-2.5h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2.5-4.5h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4.5-6.5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6.5-7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</a:t>
                      </a:r>
                      <a:r>
                        <a:rPr lang="en-US" sz="1400" baseline="0" dirty="0" smtClean="0"/>
                        <a:t> h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 (0.5h)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 h) +wait for 1.5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 (2h)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 (0.5h)+ wait for 1.5</a:t>
                      </a:r>
                      <a:r>
                        <a:rPr lang="en-US" sz="1400" b="0" baseline="0" dirty="0" smtClean="0"/>
                        <a:t> 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44251" y="0"/>
            <a:ext cx="2879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If we add time for transition between stages as well</a:t>
            </a:r>
          </a:p>
          <a:p>
            <a:r>
              <a:rPr lang="en-US" dirty="0" smtClean="0"/>
              <a:t>Total time taken to complete 3 instructions = 7h+0.67h=7.67</a:t>
            </a:r>
          </a:p>
          <a:p>
            <a:r>
              <a:rPr lang="en-US" dirty="0" smtClean="0"/>
              <a:t>Speed Up = 9/7.67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324"/>
              </p:ext>
            </p:extLst>
          </p:nvPr>
        </p:nvGraphicFramePr>
        <p:xfrm>
          <a:off x="1111345" y="4022411"/>
          <a:ext cx="10855818" cy="222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9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0-0.5h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0.5-2.5h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2.5-4.5h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4.5-6.5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6.5-7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9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</a:t>
                      </a:r>
                      <a:r>
                        <a:rPr lang="en-US" sz="1050" baseline="0" dirty="0" smtClean="0"/>
                        <a:t>r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</a:t>
                      </a:r>
                      <a:r>
                        <a:rPr lang="en-US" sz="1050" baseline="0" dirty="0" smtClean="0"/>
                        <a:t> h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T (0.5h)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 h) +wait for 1.5 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P (2h)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 (0.5h)+ wait for 1.5</a:t>
                      </a:r>
                      <a:r>
                        <a:rPr lang="en-US" sz="1050" b="0" baseline="0" dirty="0" smtClean="0"/>
                        <a:t> h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2364" y="6428095"/>
            <a:ext cx="30434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by Miss </a:t>
            </a:r>
            <a:r>
              <a:rPr lang="en-US" sz="1600" dirty="0" err="1"/>
              <a:t>Noshaba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CISC, which stands for Complex Instruction Set Computer.  Each instruction executes multiple low level operations.  Ex. A single instruction can load from memory, perform an arithmetic operation, and store the result in memory.  Smaller program size. </a:t>
            </a:r>
            <a:r>
              <a:rPr lang="en-US" dirty="0" smtClean="0"/>
              <a:t>CISC</a:t>
            </a:r>
          </a:p>
          <a:p>
            <a:r>
              <a:rPr lang="en-US" dirty="0"/>
              <a:t>CISC Characteristics  A large number of instructions.  Some instructions for special tasks used infrequently.  A large variety of addressing modes (5 to 20).  Variable length instruction formats. Disadvantages : However, it soon became apparent that a complex instruction set has a number of disadvantages:  These include a complex instruction decoding scheme, an increased size of the control unit, and increased logic delays.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1503</Words>
  <Application>Microsoft Office PowerPoint</Application>
  <PresentationFormat>Widescreen</PresentationFormat>
  <Paragraphs>317</Paragraphs>
  <Slides>21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Comic Sans MS</vt:lpstr>
      <vt:lpstr>Tahoma</vt:lpstr>
      <vt:lpstr>Wingdings</vt:lpstr>
      <vt:lpstr>Wingdings 3</vt:lpstr>
      <vt:lpstr>Wisp</vt:lpstr>
      <vt:lpstr>Equation</vt:lpstr>
      <vt:lpstr>Computer Organization and Assembly Fall 2019</vt:lpstr>
      <vt:lpstr>What Is Pipelining?</vt:lpstr>
      <vt:lpstr>Real World Analogy</vt:lpstr>
      <vt:lpstr>Real World Analogy</vt:lpstr>
      <vt:lpstr>Real World Analogy</vt:lpstr>
      <vt:lpstr>Real World Analogy</vt:lpstr>
      <vt:lpstr>Real World Analogy</vt:lpstr>
      <vt:lpstr>Real World Analogy</vt:lpstr>
      <vt:lpstr>CISC</vt:lpstr>
      <vt:lpstr>PowerPoint Presentation</vt:lpstr>
      <vt:lpstr>Instruction Execution Cycle</vt:lpstr>
      <vt:lpstr>1st and 2nd Instruction cycles</vt:lpstr>
      <vt:lpstr>3rd Instruction cycle</vt:lpstr>
      <vt:lpstr>4th Instruction cycle</vt:lpstr>
      <vt:lpstr>5th Instruction cycle</vt:lpstr>
      <vt:lpstr>Pipeline</vt:lpstr>
      <vt:lpstr>Pipeline Throughput and Latency</vt:lpstr>
      <vt:lpstr>Pipeline Throughput and Latency</vt:lpstr>
      <vt:lpstr>Real World Analogy</vt:lpstr>
      <vt:lpstr>Note</vt:lpstr>
      <vt:lpstr>Visualizing Pipelining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2019-11-17T15:36:23Z</dcterms:modified>
  <cp:contentStatus/>
</cp:coreProperties>
</file>