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7" autoAdjust="0"/>
    <p:restoredTop sz="89097" autoAdjust="0"/>
  </p:normalViewPr>
  <p:slideViewPr>
    <p:cSldViewPr snapToGrid="0">
      <p:cViewPr varScale="1">
        <p:scale>
          <a:sx n="68" d="100"/>
          <a:sy n="68" d="100"/>
        </p:scale>
        <p:origin x="6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Lecture 23</a:t>
            </a:r>
          </a:p>
          <a:p>
            <a:r>
              <a:rPr lang="en-US" sz="2400" b="1" dirty="0" smtClean="0"/>
              <a:t>All Slides are courtesy by </a:t>
            </a:r>
            <a:r>
              <a:rPr lang="en-US" sz="2400" b="1" dirty="0" err="1" smtClean="0"/>
              <a:t>Dr</a:t>
            </a:r>
            <a:r>
              <a:rPr lang="en-US" sz="2400" b="1" dirty="0" smtClean="0"/>
              <a:t> Haroon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Assume a direct-mapped cache with just 4 sets. Assume that block A maps to set 0, B to 1, C to 2, D to 3, E to 0, and so on. For the following access pattern, estimate the hits and misses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A  B  </a:t>
            </a:r>
            <a:r>
              <a:rPr lang="en-US" b="1" dirty="0" err="1" smtClean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  E  C 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 A  D  B   F   A   E   G  C  G 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M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M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M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 M 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 M 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Assume a 2-way set-associative cache with just 2 sets. Assume that block A maps to set 0, B to 1, C to 0, D to 1, E to 0, and so on. For the following access pattern, estimate the hits and misses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A </a:t>
            </a:r>
            <a:r>
              <a:rPr lang="en-US" b="1" dirty="0"/>
              <a:t>B </a:t>
            </a:r>
            <a:r>
              <a:rPr lang="en-US" b="1" dirty="0" err="1" smtClean="0"/>
              <a:t>B</a:t>
            </a:r>
            <a:r>
              <a:rPr lang="en-US" b="1" dirty="0" smtClean="0"/>
              <a:t> E </a:t>
            </a:r>
            <a:r>
              <a:rPr lang="en-US" b="1" dirty="0"/>
              <a:t>C </a:t>
            </a:r>
            <a:r>
              <a:rPr lang="en-US" b="1" dirty="0" err="1" smtClean="0"/>
              <a:t>C</a:t>
            </a:r>
            <a:r>
              <a:rPr lang="en-US" b="1" dirty="0" smtClean="0"/>
              <a:t> A </a:t>
            </a:r>
            <a:r>
              <a:rPr lang="en-US" b="1" dirty="0"/>
              <a:t>D B F A E G C G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3254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smtClean="0"/>
              <a:t>Out Motive: Want </a:t>
            </a:r>
            <a:r>
              <a:rPr lang="en-US" b="1" dirty="0"/>
              <a:t>inexpensive, fast memory</a:t>
            </a:r>
            <a:endParaRPr lang="en-US" dirty="0"/>
          </a:p>
          <a:p>
            <a:r>
              <a:rPr lang="en-US" b="1" dirty="0" smtClean="0"/>
              <a:t>Main </a:t>
            </a:r>
            <a:r>
              <a:rPr lang="en-US" b="1" dirty="0"/>
              <a:t>memory</a:t>
            </a:r>
            <a:endParaRPr lang="en-US" dirty="0"/>
          </a:p>
          <a:p>
            <a:pPr lvl="1"/>
            <a:r>
              <a:rPr lang="en-US" b="1" dirty="0" smtClean="0"/>
              <a:t>Large</a:t>
            </a:r>
            <a:r>
              <a:rPr lang="en-US" b="1" dirty="0"/>
              <a:t>, inexpensive, slow </a:t>
            </a:r>
            <a:endParaRPr lang="en-US" dirty="0"/>
          </a:p>
          <a:p>
            <a:pPr lvl="1"/>
            <a:r>
              <a:rPr lang="en-US" b="1" dirty="0"/>
              <a:t>memory stores entire</a:t>
            </a:r>
            <a:endParaRPr lang="en-US" dirty="0"/>
          </a:p>
          <a:p>
            <a:pPr lvl="1"/>
            <a:r>
              <a:rPr lang="en-US" b="1" dirty="0"/>
              <a:t>program and data</a:t>
            </a:r>
            <a:endParaRPr lang="en-US" dirty="0"/>
          </a:p>
          <a:p>
            <a:r>
              <a:rPr lang="en-US" b="1" dirty="0" smtClean="0"/>
              <a:t>Cache</a:t>
            </a:r>
            <a:endParaRPr lang="en-US" dirty="0"/>
          </a:p>
          <a:p>
            <a:pPr lvl="1"/>
            <a:r>
              <a:rPr lang="en-US" b="1" dirty="0" smtClean="0"/>
              <a:t>Small</a:t>
            </a:r>
            <a:r>
              <a:rPr lang="en-US" b="1" dirty="0"/>
              <a:t>, expensive, fast</a:t>
            </a:r>
            <a:endParaRPr lang="en-US" dirty="0"/>
          </a:p>
          <a:p>
            <a:pPr lvl="1"/>
            <a:r>
              <a:rPr lang="en-US" b="1" dirty="0"/>
              <a:t>memory stores copy of likely</a:t>
            </a:r>
            <a:endParaRPr lang="en-US" dirty="0"/>
          </a:p>
          <a:p>
            <a:pPr lvl="1"/>
            <a:r>
              <a:rPr lang="en-US" b="1" dirty="0"/>
              <a:t>accessed parts of </a:t>
            </a:r>
            <a:r>
              <a:rPr lang="en-US" dirty="0"/>
              <a:t> </a:t>
            </a:r>
            <a:r>
              <a:rPr lang="en-US" b="1" dirty="0" smtClean="0"/>
              <a:t>larger </a:t>
            </a:r>
            <a:r>
              <a:rPr lang="en-US" b="1" dirty="0"/>
              <a:t>memory</a:t>
            </a:r>
            <a:endParaRPr lang="en-US" dirty="0"/>
          </a:p>
          <a:p>
            <a:pPr lvl="1"/>
            <a:r>
              <a:rPr lang="en-US" b="1" dirty="0" smtClean="0"/>
              <a:t>Can </a:t>
            </a:r>
            <a:r>
              <a:rPr lang="en-US" b="1" dirty="0"/>
              <a:t>be multiple levels </a:t>
            </a:r>
            <a:r>
              <a:rPr lang="en-US" b="1" dirty="0" smtClean="0"/>
              <a:t>of</a:t>
            </a:r>
            <a:r>
              <a:rPr lang="en-US" dirty="0"/>
              <a:t> </a:t>
            </a:r>
            <a:r>
              <a:rPr lang="en-US" b="1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33" y="2673038"/>
            <a:ext cx="5218136" cy="38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Usually designed with SRAM</a:t>
            </a:r>
            <a:endParaRPr lang="en-US" dirty="0"/>
          </a:p>
          <a:p>
            <a:pPr lvl="1"/>
            <a:r>
              <a:rPr lang="en-US" b="1" dirty="0" smtClean="0"/>
              <a:t>faster </a:t>
            </a:r>
            <a:r>
              <a:rPr lang="en-US" b="1" dirty="0"/>
              <a:t>but more expensive than </a:t>
            </a:r>
            <a:r>
              <a:rPr lang="en-US" b="1" dirty="0" smtClean="0"/>
              <a:t>DRAM</a:t>
            </a:r>
          </a:p>
          <a:p>
            <a:pPr lvl="1"/>
            <a:endParaRPr lang="en-US" dirty="0"/>
          </a:p>
          <a:p>
            <a:r>
              <a:rPr lang="en-US" b="1" dirty="0"/>
              <a:t>Usually on same chip as </a:t>
            </a:r>
            <a:r>
              <a:rPr lang="en-US" b="1" dirty="0" smtClean="0"/>
              <a:t>processor</a:t>
            </a:r>
            <a:endParaRPr lang="en-US" dirty="0"/>
          </a:p>
          <a:p>
            <a:pPr lvl="1"/>
            <a:r>
              <a:rPr lang="en-US" b="1" dirty="0" smtClean="0"/>
              <a:t>space </a:t>
            </a:r>
            <a:r>
              <a:rPr lang="en-US" b="1" dirty="0"/>
              <a:t>limited, so much smaller than off-chip main memory</a:t>
            </a:r>
            <a:endParaRPr lang="en-US" dirty="0"/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aster </a:t>
            </a:r>
            <a:r>
              <a:rPr lang="en-US" b="1" dirty="0"/>
              <a:t>access ( 1 cycle vs. several cycles for main memory</a:t>
            </a:r>
            <a:r>
              <a:rPr lang="en-US" b="1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Cache operation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Request </a:t>
            </a:r>
            <a:r>
              <a:rPr lang="en-US" b="1" dirty="0"/>
              <a:t>for main memory access (read or write)</a:t>
            </a:r>
            <a:endParaRPr lang="en-US" dirty="0"/>
          </a:p>
          <a:p>
            <a:pPr lvl="1"/>
            <a:r>
              <a:rPr lang="en-US" b="1" dirty="0" smtClean="0"/>
              <a:t>First</a:t>
            </a:r>
            <a:r>
              <a:rPr lang="en-US" b="1" dirty="0"/>
              <a:t>, check cache for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Cache hit</a:t>
            </a:r>
            <a:endParaRPr lang="en-US" dirty="0"/>
          </a:p>
          <a:p>
            <a:pPr lvl="1"/>
            <a:r>
              <a:rPr lang="en-US" b="1" dirty="0" smtClean="0"/>
              <a:t>copy </a:t>
            </a:r>
            <a:r>
              <a:rPr lang="en-US" b="1" dirty="0"/>
              <a:t>is in cache, quick </a:t>
            </a:r>
            <a:r>
              <a:rPr lang="en-US" b="1" dirty="0" smtClean="0"/>
              <a:t>access</a:t>
            </a:r>
          </a:p>
          <a:p>
            <a:pPr lvl="1"/>
            <a:endParaRPr lang="en-US" dirty="0"/>
          </a:p>
          <a:p>
            <a:r>
              <a:rPr lang="en-US" b="1" dirty="0"/>
              <a:t>Cache </a:t>
            </a:r>
            <a:r>
              <a:rPr lang="en-US" b="1" dirty="0" smtClean="0"/>
              <a:t>miss</a:t>
            </a:r>
            <a:endParaRPr lang="en-US" dirty="0"/>
          </a:p>
          <a:p>
            <a:pPr lvl="1"/>
            <a:r>
              <a:rPr lang="en-US" b="1" dirty="0" smtClean="0"/>
              <a:t>copy </a:t>
            </a:r>
            <a:r>
              <a:rPr lang="en-US" b="1" dirty="0"/>
              <a:t>not in cache, read address and possibly its neighbors into </a:t>
            </a:r>
            <a:r>
              <a:rPr lang="en-US" b="1" dirty="0" smtClean="0"/>
              <a:t>cache</a:t>
            </a:r>
          </a:p>
          <a:p>
            <a:pPr lvl="1"/>
            <a:endParaRPr lang="en-US" dirty="0"/>
          </a:p>
          <a:p>
            <a:r>
              <a:rPr lang="en-US" b="1" dirty="0"/>
              <a:t>Several cache design </a:t>
            </a:r>
            <a:r>
              <a:rPr lang="en-US" b="1" dirty="0" smtClean="0"/>
              <a:t>choices</a:t>
            </a:r>
            <a:endParaRPr lang="en-US" dirty="0"/>
          </a:p>
          <a:p>
            <a:pPr lvl="1"/>
            <a:r>
              <a:rPr lang="en-US" b="1" dirty="0" smtClean="0"/>
              <a:t>cache </a:t>
            </a:r>
            <a:r>
              <a:rPr lang="en-US" b="1" dirty="0"/>
              <a:t>mapping</a:t>
            </a:r>
            <a:endParaRPr lang="en-US" dirty="0"/>
          </a:p>
          <a:p>
            <a:pPr lvl="1"/>
            <a:r>
              <a:rPr lang="en-US" b="1" dirty="0" smtClean="0"/>
              <a:t>replacement </a:t>
            </a:r>
            <a:r>
              <a:rPr lang="en-US" b="1" dirty="0"/>
              <a:t>policies</a:t>
            </a:r>
            <a:endParaRPr lang="en-US" dirty="0"/>
          </a:p>
          <a:p>
            <a:pPr lvl="1"/>
            <a:r>
              <a:rPr lang="en-US" b="1" dirty="0" smtClean="0"/>
              <a:t>write </a:t>
            </a:r>
            <a:r>
              <a:rPr lang="en-US" b="1" dirty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3254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Assume a program that has: </a:t>
            </a:r>
            <a:endParaRPr lang="en-US" dirty="0"/>
          </a:p>
          <a:p>
            <a:r>
              <a:rPr lang="en-US" b="1" dirty="0" smtClean="0"/>
              <a:t>cache </a:t>
            </a:r>
            <a:r>
              <a:rPr lang="en-US" b="1" dirty="0"/>
              <a:t>access times of 1-cyc (L1), 10-cyc (L2), 30-cyc (L3), and 300-cyc (memory)</a:t>
            </a:r>
            <a:endParaRPr lang="en-US" dirty="0"/>
          </a:p>
          <a:p>
            <a:r>
              <a:rPr lang="en-US" b="1" dirty="0" smtClean="0"/>
              <a:t>and </a:t>
            </a:r>
            <a:r>
              <a:rPr lang="en-US" b="1" dirty="0"/>
              <a:t>Misses Per Kilo Instructions (MPKIs) of 20 (L1), 10 (L2), and 5 (L3).</a:t>
            </a:r>
            <a:endParaRPr lang="en-US" dirty="0"/>
          </a:p>
          <a:p>
            <a:r>
              <a:rPr lang="en-US" b="1" dirty="0" smtClean="0"/>
              <a:t>Find </a:t>
            </a:r>
            <a:r>
              <a:rPr lang="en-US" b="1" dirty="0"/>
              <a:t>the total memory access time.</a:t>
            </a:r>
            <a:endParaRPr lang="en-US" dirty="0"/>
          </a:p>
          <a:p>
            <a:r>
              <a:rPr lang="en-US" b="1" dirty="0" smtClean="0"/>
              <a:t>Find </a:t>
            </a:r>
            <a:r>
              <a:rPr lang="en-US" b="1" dirty="0"/>
              <a:t>memory access time without L3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With </a:t>
            </a:r>
            <a:r>
              <a:rPr lang="en-US" dirty="0"/>
              <a:t>L3: 1000 + 10x20 + 30x10 + 300x5 = </a:t>
            </a:r>
            <a:r>
              <a:rPr lang="en-US" dirty="0" smtClean="0"/>
              <a:t>3000</a:t>
            </a:r>
          </a:p>
          <a:p>
            <a:r>
              <a:rPr lang="en-US" dirty="0" smtClean="0"/>
              <a:t>Without </a:t>
            </a:r>
            <a:r>
              <a:rPr lang="en-US" dirty="0"/>
              <a:t>L3: 1000 + 10x20 + 10x300 = 4200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Far </a:t>
            </a:r>
            <a:r>
              <a:rPr lang="en-US" b="1" dirty="0"/>
              <a:t>fewer number of available cache addresses</a:t>
            </a:r>
            <a:endParaRPr lang="en-US" dirty="0"/>
          </a:p>
          <a:p>
            <a:r>
              <a:rPr lang="en-US" b="1" dirty="0" smtClean="0"/>
              <a:t>Are </a:t>
            </a:r>
            <a:r>
              <a:rPr lang="en-US" b="1" dirty="0"/>
              <a:t>address’ contents in cache?</a:t>
            </a:r>
            <a:endParaRPr lang="en-US" dirty="0"/>
          </a:p>
          <a:p>
            <a:r>
              <a:rPr lang="en-US" b="1" dirty="0" smtClean="0"/>
              <a:t>Cache </a:t>
            </a:r>
            <a:r>
              <a:rPr lang="en-US" b="1" dirty="0"/>
              <a:t>mapping used to assign main memory address to cache address and determine hit or miss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Three basic techniques:</a:t>
            </a:r>
            <a:endParaRPr lang="en-US" dirty="0"/>
          </a:p>
          <a:p>
            <a:pPr lvl="1"/>
            <a:r>
              <a:rPr lang="en-US" b="1" dirty="0" smtClean="0"/>
              <a:t>Direct </a:t>
            </a:r>
            <a:r>
              <a:rPr lang="en-US" b="1" dirty="0"/>
              <a:t>mapping</a:t>
            </a:r>
            <a:endParaRPr lang="en-US" dirty="0"/>
          </a:p>
          <a:p>
            <a:pPr lvl="1"/>
            <a:r>
              <a:rPr lang="en-US" b="1" dirty="0" smtClean="0"/>
              <a:t>Fully </a:t>
            </a:r>
            <a:r>
              <a:rPr lang="en-US" b="1" dirty="0"/>
              <a:t>associative mapping</a:t>
            </a:r>
            <a:endParaRPr lang="en-US" dirty="0"/>
          </a:p>
          <a:p>
            <a:pPr lvl="1"/>
            <a:r>
              <a:rPr lang="en-US" b="1" dirty="0" smtClean="0"/>
              <a:t>Set-associative </a:t>
            </a:r>
            <a:r>
              <a:rPr lang="en-US" b="1" dirty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mapping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6663"/>
            <a:ext cx="8915400" cy="4464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Main </a:t>
            </a:r>
            <a:r>
              <a:rPr lang="en-US" b="1" dirty="0"/>
              <a:t>memory address divided into 2 fields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Index</a:t>
            </a:r>
            <a:endParaRPr lang="en-US" dirty="0"/>
          </a:p>
          <a:p>
            <a:r>
              <a:rPr lang="en-US" b="1" dirty="0"/>
              <a:t>cache address</a:t>
            </a:r>
            <a:endParaRPr lang="en-US" dirty="0"/>
          </a:p>
          <a:p>
            <a:r>
              <a:rPr lang="en-US" b="1" dirty="0"/>
              <a:t>number of bits determined by cache </a:t>
            </a:r>
            <a:r>
              <a:rPr lang="en-US" b="1" dirty="0" smtClean="0"/>
              <a:t>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Tag</a:t>
            </a:r>
            <a:endParaRPr lang="en-US" dirty="0"/>
          </a:p>
          <a:p>
            <a:r>
              <a:rPr lang="en-US" b="1" dirty="0"/>
              <a:t>compared with tag stored in cache at address indicated by index</a:t>
            </a:r>
            <a:endParaRPr lang="en-US" dirty="0"/>
          </a:p>
          <a:p>
            <a:r>
              <a:rPr lang="en-US" b="1" dirty="0"/>
              <a:t>if tags match, check valid </a:t>
            </a:r>
            <a:r>
              <a:rPr lang="en-US" b="1" dirty="0" smtClean="0"/>
              <a:t>bit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Valid bit</a:t>
            </a:r>
            <a:endParaRPr lang="en-US" dirty="0"/>
          </a:p>
          <a:p>
            <a:r>
              <a:rPr lang="en-US" b="1" dirty="0" smtClean="0"/>
              <a:t>indicates </a:t>
            </a:r>
            <a:r>
              <a:rPr lang="en-US" b="1" dirty="0"/>
              <a:t>whether data in slot has been loaded from </a:t>
            </a:r>
            <a:r>
              <a:rPr lang="en-US" b="1" dirty="0" smtClean="0"/>
              <a:t>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Offset</a:t>
            </a:r>
            <a:endParaRPr lang="en-US" dirty="0"/>
          </a:p>
          <a:p>
            <a:r>
              <a:rPr lang="en-US" b="1" dirty="0" smtClean="0"/>
              <a:t>used </a:t>
            </a:r>
            <a:r>
              <a:rPr lang="en-US" b="1" dirty="0"/>
              <a:t>to find particular word in cache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hierarchies </a:t>
            </a:r>
            <a:r>
              <a:rPr lang="en-US" b="1" dirty="0"/>
              <a:t>take advantage of </a:t>
            </a:r>
            <a:r>
              <a:rPr lang="en-US" b="1" i="1" dirty="0"/>
              <a:t>memory locality.</a:t>
            </a:r>
            <a:endParaRPr lang="en-US" dirty="0"/>
          </a:p>
          <a:p>
            <a:r>
              <a:rPr lang="en-US" b="1" i="1" dirty="0" smtClean="0"/>
              <a:t>Memory </a:t>
            </a:r>
            <a:r>
              <a:rPr lang="en-US" b="1" i="1" dirty="0"/>
              <a:t>locality is the principle that future </a:t>
            </a:r>
            <a:r>
              <a:rPr lang="en-US" b="1" i="1" dirty="0" smtClean="0"/>
              <a:t>memory</a:t>
            </a:r>
            <a:r>
              <a:rPr lang="en-US" dirty="0"/>
              <a:t> </a:t>
            </a:r>
            <a:r>
              <a:rPr lang="en-US" b="1" dirty="0" smtClean="0"/>
              <a:t>accesses </a:t>
            </a:r>
            <a:r>
              <a:rPr lang="en-US" b="1" dirty="0"/>
              <a:t>are </a:t>
            </a:r>
            <a:r>
              <a:rPr lang="en-US" b="1" i="1" dirty="0"/>
              <a:t>near past accesses</a:t>
            </a:r>
            <a:r>
              <a:rPr lang="en-US" b="1" i="1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Memories </a:t>
            </a:r>
            <a:r>
              <a:rPr lang="en-US" b="1" dirty="0"/>
              <a:t>take advantage of two types of </a:t>
            </a:r>
            <a:r>
              <a:rPr lang="en-US" b="1" dirty="0" smtClean="0"/>
              <a:t>locality</a:t>
            </a:r>
          </a:p>
          <a:p>
            <a:pPr lvl="1"/>
            <a:r>
              <a:rPr lang="en-US" b="1" i="1" dirty="0" smtClean="0"/>
              <a:t>Temporal </a:t>
            </a:r>
            <a:r>
              <a:rPr lang="en-US" b="1" i="1" dirty="0"/>
              <a:t>locality --near in time</a:t>
            </a:r>
            <a:endParaRPr lang="en-US" dirty="0"/>
          </a:p>
          <a:p>
            <a:pPr lvl="2"/>
            <a:r>
              <a:rPr lang="en-US" b="1" dirty="0"/>
              <a:t>we will often access the same data again very soon</a:t>
            </a:r>
            <a:endParaRPr lang="en-US" dirty="0"/>
          </a:p>
          <a:p>
            <a:pPr lvl="1"/>
            <a:r>
              <a:rPr lang="en-US" b="1" i="1" dirty="0" smtClean="0"/>
              <a:t>Spatial </a:t>
            </a:r>
            <a:r>
              <a:rPr lang="en-US" b="1" i="1" dirty="0"/>
              <a:t>locality --near in space/distance</a:t>
            </a:r>
            <a:endParaRPr lang="en-US" dirty="0"/>
          </a:p>
          <a:p>
            <a:pPr lvl="2"/>
            <a:r>
              <a:rPr lang="en-US" b="1" dirty="0"/>
              <a:t>our next access is often very close to our last access (or </a:t>
            </a:r>
            <a:r>
              <a:rPr lang="en-US" b="1" dirty="0" smtClean="0"/>
              <a:t>recent accesses).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Compulsory misses: </a:t>
            </a:r>
            <a:endParaRPr lang="en-US" b="1" dirty="0" smtClean="0"/>
          </a:p>
          <a:p>
            <a:pPr lvl="1"/>
            <a:r>
              <a:rPr lang="en-US" b="1" dirty="0" smtClean="0"/>
              <a:t>Happens </a:t>
            </a:r>
            <a:r>
              <a:rPr lang="en-US" b="1" dirty="0"/>
              <a:t>the first time a memory word is accessed –the misses for an infinite cache</a:t>
            </a:r>
            <a:endParaRPr lang="en-US" dirty="0"/>
          </a:p>
          <a:p>
            <a:r>
              <a:rPr lang="en-US" b="1" dirty="0" smtClean="0"/>
              <a:t>Capacity </a:t>
            </a:r>
            <a:r>
              <a:rPr lang="en-US" b="1" dirty="0"/>
              <a:t>misses: 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appens </a:t>
            </a:r>
            <a:r>
              <a:rPr lang="en-US" b="1" dirty="0"/>
              <a:t>because the program touched many other words before re-touching the same word –the misses for a fully-associative cache</a:t>
            </a:r>
            <a:endParaRPr lang="en-US" dirty="0"/>
          </a:p>
          <a:p>
            <a:r>
              <a:rPr lang="en-US" b="1" dirty="0" smtClean="0"/>
              <a:t>Conflict </a:t>
            </a:r>
            <a:r>
              <a:rPr lang="en-US" b="1" dirty="0"/>
              <a:t>misses: </a:t>
            </a:r>
            <a:endParaRPr lang="en-US" b="1" dirty="0" smtClean="0"/>
          </a:p>
          <a:p>
            <a:pPr lvl="1"/>
            <a:r>
              <a:rPr lang="en-US" b="1" dirty="0" smtClean="0"/>
              <a:t>Happens </a:t>
            </a:r>
            <a:r>
              <a:rPr lang="en-US" b="1" dirty="0"/>
              <a:t>because two words map to the same location in the cache –the misses generated while moving from a fully-associative to a direct-mapped 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Memory Hierarchy</vt:lpstr>
      <vt:lpstr>Cache</vt:lpstr>
      <vt:lpstr>Cache</vt:lpstr>
      <vt:lpstr>Problem 1</vt:lpstr>
      <vt:lpstr>Cache mapping</vt:lpstr>
      <vt:lpstr>Direct mapping </vt:lpstr>
      <vt:lpstr>Memory Locality</vt:lpstr>
      <vt:lpstr>Types of Cache Misses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2019-11-25T04:06:26Z</dcterms:modified>
  <cp:contentStatus/>
</cp:coreProperties>
</file>