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5" r:id="rId10"/>
    <p:sldId id="266" r:id="rId11"/>
    <p:sldId id="263" r:id="rId12"/>
    <p:sldId id="264" r:id="rId13"/>
    <p:sldId id="267" r:id="rId14"/>
    <p:sldId id="276" r:id="rId15"/>
    <p:sldId id="277" r:id="rId16"/>
    <p:sldId id="278" r:id="rId17"/>
    <p:sldId id="279" r:id="rId18"/>
    <p:sldId id="268" r:id="rId19"/>
    <p:sldId id="281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7" autoAdjust="0"/>
    <p:restoredTop sz="89097" autoAdjust="0"/>
  </p:normalViewPr>
  <p:slideViewPr>
    <p:cSldViewPr snapToGrid="0">
      <p:cViewPr varScale="1">
        <p:scale>
          <a:sx n="70" d="100"/>
          <a:sy n="70" d="100"/>
        </p:scale>
        <p:origin x="60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size of tag directory = 1088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7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Lecture 25</a:t>
            </a:r>
          </a:p>
          <a:p>
            <a:r>
              <a:rPr lang="en-US" sz="2400" b="1" dirty="0" smtClean="0"/>
              <a:t>All Slides are courtesy by </a:t>
            </a:r>
            <a:r>
              <a:rPr lang="en-US" sz="2400" b="1" dirty="0" err="1" smtClean="0"/>
              <a:t>Dr</a:t>
            </a:r>
            <a:r>
              <a:rPr lang="en-US" sz="2400" b="1" dirty="0" smtClean="0"/>
              <a:t> Haroon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Compulsory misses: </a:t>
            </a:r>
            <a:endParaRPr lang="en-US" b="1" dirty="0" smtClean="0"/>
          </a:p>
          <a:p>
            <a:pPr lvl="1"/>
            <a:r>
              <a:rPr lang="en-US" b="1" dirty="0" smtClean="0"/>
              <a:t>Happens </a:t>
            </a:r>
            <a:r>
              <a:rPr lang="en-US" b="1" dirty="0"/>
              <a:t>the first time a memory word is accessed –the misses for an infinite cache</a:t>
            </a:r>
            <a:endParaRPr lang="en-US" dirty="0"/>
          </a:p>
          <a:p>
            <a:r>
              <a:rPr lang="en-US" b="1" dirty="0" smtClean="0"/>
              <a:t>Capacity </a:t>
            </a:r>
            <a:r>
              <a:rPr lang="en-US" b="1" dirty="0"/>
              <a:t>misses: 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appens </a:t>
            </a:r>
            <a:r>
              <a:rPr lang="en-US" b="1" dirty="0"/>
              <a:t>because the program touched many other words before re-touching the same word –the misses for a fully-associative cache</a:t>
            </a:r>
            <a:endParaRPr lang="en-US" dirty="0"/>
          </a:p>
          <a:p>
            <a:r>
              <a:rPr lang="en-US" b="1" dirty="0" smtClean="0"/>
              <a:t>Conflict </a:t>
            </a:r>
            <a:r>
              <a:rPr lang="en-US" b="1" dirty="0"/>
              <a:t>misses: </a:t>
            </a:r>
            <a:endParaRPr lang="en-US" b="1" dirty="0" smtClean="0"/>
          </a:p>
          <a:p>
            <a:pPr lvl="1"/>
            <a:r>
              <a:rPr lang="en-US" b="1" dirty="0" smtClean="0"/>
              <a:t>Happens </a:t>
            </a:r>
            <a:r>
              <a:rPr lang="en-US" b="1" dirty="0"/>
              <a:t>because two words map to the same location in the cache –the misses generated while moving from a fully-associative to a direct-mapped 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Assume a direct-mapped cache with just 4 sets. Assume that block A maps to set 0, B to 1, C to 2, D to 3, E to 0, and so on. For the following access pattern, estimate the hits and misses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A  B  </a:t>
            </a:r>
            <a:r>
              <a:rPr lang="en-US" b="1" dirty="0" err="1" smtClean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  E  C 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 A  D  B   F   A   E   G  C  G 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M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M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M </a:t>
            </a:r>
            <a:r>
              <a:rPr lang="en-US" dirty="0" err="1" smtClean="0"/>
              <a:t>M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 M 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  M  </a:t>
            </a:r>
            <a:r>
              <a:rPr lang="en-US" dirty="0" err="1" smtClean="0"/>
              <a:t>M</a:t>
            </a:r>
            <a:r>
              <a:rPr lang="en-US" dirty="0" smtClean="0"/>
              <a:t>  </a:t>
            </a:r>
            <a:r>
              <a:rPr lang="en-US" dirty="0" err="1" smtClean="0"/>
              <a:t>M</a:t>
            </a:r>
            <a:r>
              <a:rPr lang="en-US" dirty="0" smtClean="0"/>
              <a:t> 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Assume a 2-way set-associative cache with just 2 sets. Assume that block A maps to set 0, B to 1, C to 0, D to 1, E to 0, and so on. For the following access pattern, estimate the hits and misses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A </a:t>
            </a:r>
            <a:r>
              <a:rPr lang="en-US" b="1" dirty="0"/>
              <a:t>B </a:t>
            </a:r>
            <a:r>
              <a:rPr lang="en-US" b="1" dirty="0" err="1" smtClean="0"/>
              <a:t>B</a:t>
            </a:r>
            <a:r>
              <a:rPr lang="en-US" b="1" dirty="0" smtClean="0"/>
              <a:t> E </a:t>
            </a:r>
            <a:r>
              <a:rPr lang="en-US" b="1" dirty="0"/>
              <a:t>C </a:t>
            </a:r>
            <a:r>
              <a:rPr lang="en-US" b="1" dirty="0" err="1" smtClean="0"/>
              <a:t>C</a:t>
            </a:r>
            <a:r>
              <a:rPr lang="en-US" b="1" dirty="0" smtClean="0"/>
              <a:t> A </a:t>
            </a:r>
            <a:r>
              <a:rPr lang="en-US" b="1" dirty="0"/>
              <a:t>D B F A E G C G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Set-Associative </a:t>
            </a:r>
            <a:r>
              <a:rPr lang="en-US" b="1" dirty="0" smtClean="0"/>
              <a:t>Mapping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Cache </a:t>
            </a:r>
            <a:r>
              <a:rPr lang="en-US" dirty="0"/>
              <a:t>lines are grouped into sets where each set contains k number of </a:t>
            </a:r>
            <a:r>
              <a:rPr lang="en-US" dirty="0" smtClean="0"/>
              <a:t>frames.</a:t>
            </a:r>
            <a:endParaRPr lang="en-US" dirty="0"/>
          </a:p>
          <a:p>
            <a:pPr fontAlgn="base"/>
            <a:r>
              <a:rPr lang="en-US" dirty="0"/>
              <a:t>A particular block of main memory can map to only one particular set of the cache.</a:t>
            </a:r>
          </a:p>
          <a:p>
            <a:pPr fontAlgn="base"/>
            <a:r>
              <a:rPr lang="en-US" dirty="0"/>
              <a:t>However, within that set, the memory block can map to any freely available cache line.</a:t>
            </a:r>
          </a:p>
          <a:p>
            <a:pPr fontAlgn="base"/>
            <a:r>
              <a:rPr lang="en-US" dirty="0"/>
              <a:t>The set of the cache to which a particular block of the main memory can map is given by-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set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338317"/>
            <a:ext cx="10221722" cy="3777622"/>
          </a:xfrm>
        </p:spPr>
        <p:txBody>
          <a:bodyPr/>
          <a:lstStyle/>
          <a:p>
            <a:r>
              <a:rPr lang="en-US" b="1" dirty="0"/>
              <a:t>Cache set number= </a:t>
            </a:r>
            <a:r>
              <a:rPr lang="en-US" b="1" dirty="0" smtClean="0"/>
              <a:t>(Main </a:t>
            </a:r>
            <a:r>
              <a:rPr lang="en-US" b="1" dirty="0"/>
              <a:t>Memory Block Address ) </a:t>
            </a:r>
            <a:r>
              <a:rPr lang="en-US" b="1" dirty="0" smtClean="0"/>
              <a:t>% </a:t>
            </a:r>
            <a:r>
              <a:rPr lang="en-US" b="1" dirty="0"/>
              <a:t>(Number of sets in Cache)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0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steps explain the working of set associative cache-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 </a:t>
            </a:r>
            <a:r>
              <a:rPr lang="en-US" dirty="0" smtClean="0"/>
              <a:t>After </a:t>
            </a:r>
            <a:r>
              <a:rPr lang="en-US" dirty="0"/>
              <a:t>CPU generates a memory request,</a:t>
            </a:r>
          </a:p>
          <a:p>
            <a:pPr fontAlgn="base"/>
            <a:r>
              <a:rPr lang="en-US" dirty="0"/>
              <a:t>The set number field of the address is used to access the particular set of the cache.</a:t>
            </a:r>
          </a:p>
          <a:p>
            <a:pPr fontAlgn="base"/>
            <a:r>
              <a:rPr lang="en-US" dirty="0"/>
              <a:t>The tag field of the CPU address is then compared with the tags of all k lines within that set.</a:t>
            </a:r>
          </a:p>
          <a:p>
            <a:pPr fontAlgn="base"/>
            <a:r>
              <a:rPr lang="en-US" dirty="0"/>
              <a:t>If the CPU tag matches to the tag of any cache line, a cache hit occurs.</a:t>
            </a:r>
          </a:p>
          <a:p>
            <a:pPr fontAlgn="base"/>
            <a:r>
              <a:rPr lang="en-US" dirty="0"/>
              <a:t>If the CPU tag does not match to the tag of any cache line, a cache miss occurs.</a:t>
            </a:r>
          </a:p>
          <a:p>
            <a:pPr fontAlgn="base"/>
            <a:r>
              <a:rPr lang="en-US" dirty="0"/>
              <a:t>In case of a cache miss, the required word has to be brought from the main memory.</a:t>
            </a:r>
          </a:p>
          <a:p>
            <a:pPr fontAlgn="base"/>
            <a:r>
              <a:rPr lang="en-US" dirty="0"/>
              <a:t>If the cache is full, a replacement is made in accordance with the employed replacement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37509"/>
            <a:ext cx="84296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1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45" y="311979"/>
            <a:ext cx="8998129" cy="60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Fully </a:t>
            </a:r>
            <a:r>
              <a:rPr lang="en-US" b="1" u="sng" dirty="0"/>
              <a:t>associative mapping,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 </a:t>
            </a:r>
            <a:r>
              <a:rPr lang="en-US" dirty="0"/>
              <a:t>block of main memory can be mapped to any freely available cache line.</a:t>
            </a:r>
          </a:p>
          <a:p>
            <a:pPr fontAlgn="base"/>
            <a:r>
              <a:rPr lang="en-US" dirty="0"/>
              <a:t>This makes fully associative mapping more flexible than direct mapping.</a:t>
            </a:r>
          </a:p>
          <a:p>
            <a:pPr fontAlgn="base"/>
            <a:r>
              <a:rPr lang="en-US" dirty="0"/>
              <a:t>A replacement algorithm is needed to replace a block if the cache is full.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7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91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Technique for choosing which block </a:t>
            </a:r>
            <a:r>
              <a:rPr lang="en-US" b="1" dirty="0" smtClean="0"/>
              <a:t>to replace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hen </a:t>
            </a:r>
            <a:r>
              <a:rPr lang="en-US" b="1" dirty="0"/>
              <a:t>fully associative cache is full</a:t>
            </a:r>
            <a:endParaRPr lang="en-US" dirty="0"/>
          </a:p>
          <a:p>
            <a:r>
              <a:rPr lang="en-US" b="1" dirty="0"/>
              <a:t>W</a:t>
            </a:r>
            <a:r>
              <a:rPr lang="en-US" b="1" dirty="0" smtClean="0"/>
              <a:t>hen </a:t>
            </a:r>
            <a:r>
              <a:rPr lang="en-US" b="1" dirty="0"/>
              <a:t>set-associative cache’s line is full</a:t>
            </a:r>
            <a:endParaRPr lang="en-US" dirty="0"/>
          </a:p>
          <a:p>
            <a:r>
              <a:rPr lang="en-US" b="1" dirty="0"/>
              <a:t>Direct mapped cache has no </a:t>
            </a:r>
            <a:r>
              <a:rPr lang="en-US" b="1" dirty="0" smtClean="0"/>
              <a:t>choice</a:t>
            </a:r>
          </a:p>
          <a:p>
            <a:endParaRPr lang="en-US" dirty="0"/>
          </a:p>
          <a:p>
            <a:r>
              <a:rPr lang="en-US" b="1" dirty="0" smtClean="0"/>
              <a:t>Random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replace </a:t>
            </a:r>
            <a:r>
              <a:rPr lang="en-US" b="1" dirty="0"/>
              <a:t>block chosen at random</a:t>
            </a:r>
            <a:endParaRPr lang="en-US" dirty="0"/>
          </a:p>
          <a:p>
            <a:r>
              <a:rPr lang="en-US" b="1" dirty="0"/>
              <a:t>LRU: least-recently used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replace </a:t>
            </a:r>
            <a:r>
              <a:rPr lang="en-US" b="1" dirty="0"/>
              <a:t>block not accessed for longest time</a:t>
            </a:r>
            <a:endParaRPr lang="en-US" dirty="0"/>
          </a:p>
          <a:p>
            <a:r>
              <a:rPr lang="en-US" b="1" dirty="0"/>
              <a:t>FIFO: first-in-first-out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push </a:t>
            </a:r>
            <a:r>
              <a:rPr lang="en-US" b="1" dirty="0"/>
              <a:t>block onto queue when </a:t>
            </a:r>
            <a:r>
              <a:rPr lang="en-US" b="1" dirty="0" smtClean="0"/>
              <a:t>accessed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choose </a:t>
            </a:r>
            <a:r>
              <a:rPr lang="en-US" b="1" dirty="0"/>
              <a:t>block to replace by popping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675"/>
            <a:ext cx="8915400" cy="423254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smtClean="0"/>
              <a:t>Out Motive: Want </a:t>
            </a:r>
            <a:r>
              <a:rPr lang="en-US" b="1" dirty="0"/>
              <a:t>inexpensive, fast memory</a:t>
            </a:r>
            <a:endParaRPr lang="en-US" dirty="0"/>
          </a:p>
          <a:p>
            <a:r>
              <a:rPr lang="en-US" b="1" dirty="0" smtClean="0"/>
              <a:t>Main </a:t>
            </a:r>
            <a:r>
              <a:rPr lang="en-US" b="1" dirty="0"/>
              <a:t>memory</a:t>
            </a:r>
            <a:endParaRPr lang="en-US" dirty="0"/>
          </a:p>
          <a:p>
            <a:pPr lvl="1"/>
            <a:r>
              <a:rPr lang="en-US" b="1" dirty="0" smtClean="0"/>
              <a:t>Large</a:t>
            </a:r>
            <a:r>
              <a:rPr lang="en-US" b="1" dirty="0"/>
              <a:t>, inexpensive, slow </a:t>
            </a:r>
            <a:endParaRPr lang="en-US" dirty="0"/>
          </a:p>
          <a:p>
            <a:pPr lvl="1"/>
            <a:r>
              <a:rPr lang="en-US" b="1" dirty="0"/>
              <a:t>memory stores entire</a:t>
            </a:r>
            <a:endParaRPr lang="en-US" dirty="0"/>
          </a:p>
          <a:p>
            <a:pPr lvl="1"/>
            <a:r>
              <a:rPr lang="en-US" b="1" dirty="0"/>
              <a:t>program and data</a:t>
            </a:r>
            <a:endParaRPr lang="en-US" dirty="0"/>
          </a:p>
          <a:p>
            <a:r>
              <a:rPr lang="en-US" b="1" dirty="0" smtClean="0"/>
              <a:t>Cache</a:t>
            </a:r>
            <a:endParaRPr lang="en-US" dirty="0"/>
          </a:p>
          <a:p>
            <a:pPr lvl="1"/>
            <a:r>
              <a:rPr lang="en-US" b="1" dirty="0" smtClean="0"/>
              <a:t>Small</a:t>
            </a:r>
            <a:r>
              <a:rPr lang="en-US" b="1" dirty="0"/>
              <a:t>, expensive, fast</a:t>
            </a:r>
            <a:endParaRPr lang="en-US" dirty="0"/>
          </a:p>
          <a:p>
            <a:pPr lvl="1"/>
            <a:r>
              <a:rPr lang="en-US" b="1" dirty="0"/>
              <a:t>memory stores copy of likely</a:t>
            </a:r>
            <a:endParaRPr lang="en-US" dirty="0"/>
          </a:p>
          <a:p>
            <a:pPr lvl="1"/>
            <a:r>
              <a:rPr lang="en-US" b="1" dirty="0"/>
              <a:t>accessed parts of </a:t>
            </a:r>
            <a:r>
              <a:rPr lang="en-US" dirty="0"/>
              <a:t> </a:t>
            </a:r>
            <a:r>
              <a:rPr lang="en-US" b="1" dirty="0" smtClean="0"/>
              <a:t>larger </a:t>
            </a:r>
            <a:r>
              <a:rPr lang="en-US" b="1" dirty="0"/>
              <a:t>memory</a:t>
            </a:r>
            <a:endParaRPr lang="en-US" dirty="0"/>
          </a:p>
          <a:p>
            <a:pPr lvl="1"/>
            <a:r>
              <a:rPr lang="en-US" b="1" dirty="0" smtClean="0"/>
              <a:t>Can </a:t>
            </a:r>
            <a:r>
              <a:rPr lang="en-US" b="1" dirty="0"/>
              <a:t>be multiple levels </a:t>
            </a:r>
            <a:r>
              <a:rPr lang="en-US" b="1" dirty="0" smtClean="0"/>
              <a:t>of</a:t>
            </a:r>
            <a:r>
              <a:rPr lang="en-US" dirty="0"/>
              <a:t> </a:t>
            </a:r>
            <a:r>
              <a:rPr lang="en-US" b="1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33" y="2673038"/>
            <a:ext cx="5218136" cy="38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Problem-01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Consider </a:t>
            </a:r>
            <a:r>
              <a:rPr lang="en-US" dirty="0"/>
              <a:t>a fully associative mapped cache of size 16 KB with Page</a:t>
            </a:r>
            <a:r>
              <a:rPr lang="en-US" dirty="0" smtClean="0"/>
              <a:t> </a:t>
            </a:r>
            <a:r>
              <a:rPr lang="en-US" dirty="0"/>
              <a:t>size 256 bytes. The size of main memory is 128 KB.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Find:</a:t>
            </a:r>
            <a:endParaRPr lang="en-US" dirty="0"/>
          </a:p>
          <a:p>
            <a:pPr fontAlgn="base"/>
            <a:r>
              <a:rPr lang="en-US" dirty="0"/>
              <a:t>Number of bits in tag</a:t>
            </a:r>
          </a:p>
          <a:p>
            <a:pPr fontAlgn="base"/>
            <a:r>
              <a:rPr lang="en-US" dirty="0"/>
              <a:t>Tag directory size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7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6715"/>
            <a:ext cx="8915400" cy="3777622"/>
          </a:xfrm>
        </p:spPr>
        <p:txBody>
          <a:bodyPr/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Cache memory size = 16 KB</a:t>
            </a:r>
          </a:p>
          <a:p>
            <a:pPr fontAlgn="base"/>
            <a:r>
              <a:rPr lang="en-US" dirty="0"/>
              <a:t>Block size = Frame size = Line size = 256 bytes</a:t>
            </a:r>
          </a:p>
          <a:p>
            <a:pPr fontAlgn="base"/>
            <a:r>
              <a:rPr lang="en-US" dirty="0"/>
              <a:t>Main memory size = 128 KB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Size of main memory = </a:t>
            </a:r>
            <a:r>
              <a:rPr lang="en-US" dirty="0"/>
              <a:t>128 KB</a:t>
            </a:r>
          </a:p>
          <a:p>
            <a:pPr fontAlgn="base"/>
            <a:r>
              <a:rPr lang="en-US" dirty="0"/>
              <a:t>Size of main memory 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n-US" baseline="30000" dirty="0"/>
              <a:t>17</a:t>
            </a:r>
            <a:r>
              <a:rPr lang="en-US" dirty="0"/>
              <a:t> bytes</a:t>
            </a:r>
          </a:p>
          <a:p>
            <a:pPr fontAlgn="base"/>
            <a:r>
              <a:rPr lang="en-US" dirty="0"/>
              <a:t>Thus, Number of bits in physical address = 17 bits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50" y="5078167"/>
            <a:ext cx="6038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of bits in block offset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 have,</a:t>
            </a:r>
          </a:p>
          <a:p>
            <a:pPr fontAlgn="base"/>
            <a:r>
              <a:rPr lang="en-US" dirty="0" smtClean="0"/>
              <a:t>Page size = </a:t>
            </a:r>
            <a:r>
              <a:rPr lang="en-US" dirty="0"/>
              <a:t>256 bytes</a:t>
            </a:r>
          </a:p>
          <a:p>
            <a:pPr fontAlgn="base"/>
            <a:r>
              <a:rPr lang="en-US" dirty="0"/>
              <a:t>Page</a:t>
            </a:r>
            <a:r>
              <a:rPr lang="en-US" dirty="0" smtClean="0"/>
              <a:t> </a:t>
            </a:r>
            <a:r>
              <a:rPr lang="en-US" dirty="0"/>
              <a:t>size 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 bytes</a:t>
            </a:r>
          </a:p>
          <a:p>
            <a:pPr fontAlgn="base"/>
            <a:r>
              <a:rPr lang="en-US" dirty="0"/>
              <a:t>Thus, Number of bits in block offset = 8 bits</a:t>
            </a:r>
          </a:p>
          <a:p>
            <a:pPr fontAlgn="base"/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52" y="3873191"/>
            <a:ext cx="6143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of bits in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Number of bits in </a:t>
            </a:r>
            <a:r>
              <a:rPr lang="en-US" dirty="0" smtClean="0"/>
              <a:t>tag = </a:t>
            </a:r>
            <a:r>
              <a:rPr lang="en-US" dirty="0"/>
              <a:t>Number of bits in physical address – Number of bits in block offset</a:t>
            </a:r>
          </a:p>
          <a:p>
            <a:pPr fontAlgn="base"/>
            <a:r>
              <a:rPr lang="en-US" dirty="0"/>
              <a:t>Number of bits in tag </a:t>
            </a:r>
            <a:r>
              <a:rPr lang="en-US" dirty="0" smtClean="0"/>
              <a:t>= </a:t>
            </a:r>
            <a:r>
              <a:rPr lang="en-US" dirty="0"/>
              <a:t>17 bits – 8 bits</a:t>
            </a:r>
          </a:p>
          <a:p>
            <a:pPr fontAlgn="base"/>
            <a:r>
              <a:rPr lang="en-US" dirty="0"/>
              <a:t>Number of bits in tag =</a:t>
            </a:r>
            <a:r>
              <a:rPr lang="en-US" dirty="0" smtClean="0"/>
              <a:t> </a:t>
            </a:r>
            <a:r>
              <a:rPr lang="en-US" dirty="0"/>
              <a:t>9 bits</a:t>
            </a:r>
          </a:p>
          <a:p>
            <a:pPr fontAlgn="base"/>
            <a:r>
              <a:rPr lang="en-US" dirty="0"/>
              <a:t>Thus, Number of bits in tag = 9 bits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99" y="4022411"/>
            <a:ext cx="6143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1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Number </a:t>
            </a:r>
            <a:r>
              <a:rPr lang="en-US" b="1" u="sng" dirty="0"/>
              <a:t>of frames</a:t>
            </a:r>
            <a:r>
              <a:rPr lang="en-US" b="1" u="sng" dirty="0" smtClean="0"/>
              <a:t> </a:t>
            </a:r>
            <a:r>
              <a:rPr lang="en-US" b="1" u="sng" dirty="0"/>
              <a:t>in Cache-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</a:t>
            </a:r>
            <a:r>
              <a:rPr lang="en-US" dirty="0" smtClean="0"/>
              <a:t>Total </a:t>
            </a:r>
            <a:r>
              <a:rPr lang="en-US" dirty="0"/>
              <a:t>number of frames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cache = </a:t>
            </a:r>
            <a:r>
              <a:rPr lang="en-US" dirty="0"/>
              <a:t>Cache size / frames</a:t>
            </a:r>
            <a:r>
              <a:rPr lang="en-US" dirty="0" smtClean="0"/>
              <a:t> </a:t>
            </a:r>
            <a:r>
              <a:rPr lang="en-US" dirty="0"/>
              <a:t>size</a:t>
            </a:r>
          </a:p>
          <a:p>
            <a:pPr fontAlgn="base"/>
            <a:r>
              <a:rPr lang="en-US" dirty="0"/>
              <a:t>= 16 KB / 256 bytes</a:t>
            </a:r>
          </a:p>
          <a:p>
            <a:pPr fontAlgn="base"/>
            <a:r>
              <a:rPr lang="en-US" dirty="0"/>
              <a:t>= 2</a:t>
            </a:r>
            <a:r>
              <a:rPr lang="en-US" baseline="30000" dirty="0"/>
              <a:t>14</a:t>
            </a:r>
            <a:r>
              <a:rPr lang="en-US" dirty="0"/>
              <a:t> bytes / 2</a:t>
            </a:r>
            <a:r>
              <a:rPr lang="en-US" baseline="30000" dirty="0"/>
              <a:t>8</a:t>
            </a:r>
            <a:r>
              <a:rPr lang="en-US" dirty="0"/>
              <a:t> bytes</a:t>
            </a:r>
          </a:p>
          <a:p>
            <a:pPr fontAlgn="base"/>
            <a:r>
              <a:rPr lang="en-US" dirty="0"/>
              <a:t>= 2</a:t>
            </a:r>
            <a:r>
              <a:rPr lang="en-US" baseline="30000" dirty="0"/>
              <a:t>6</a:t>
            </a:r>
            <a:r>
              <a:rPr lang="en-US" dirty="0"/>
              <a:t> </a:t>
            </a:r>
            <a:r>
              <a:rPr lang="en-US" dirty="0" smtClean="0"/>
              <a:t>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2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Tag Directory </a:t>
            </a:r>
            <a:r>
              <a:rPr lang="en-US" b="1" u="sng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 </a:t>
            </a:r>
            <a:r>
              <a:rPr lang="en-US" dirty="0" smtClean="0"/>
              <a:t>Tag </a:t>
            </a:r>
            <a:r>
              <a:rPr lang="en-US" dirty="0"/>
              <a:t>directory </a:t>
            </a:r>
            <a:r>
              <a:rPr lang="en-US" dirty="0" smtClean="0"/>
              <a:t>size = </a:t>
            </a:r>
            <a:r>
              <a:rPr lang="en-US" dirty="0"/>
              <a:t>Number of tags x Tag size</a:t>
            </a:r>
          </a:p>
          <a:p>
            <a:pPr fontAlgn="base"/>
            <a:r>
              <a:rPr lang="en-US" dirty="0" smtClean="0"/>
              <a:t>                                = </a:t>
            </a:r>
            <a:r>
              <a:rPr lang="en-US" dirty="0"/>
              <a:t>Number of frames</a:t>
            </a:r>
            <a:r>
              <a:rPr lang="en-US" dirty="0" smtClean="0"/>
              <a:t> </a:t>
            </a:r>
            <a:r>
              <a:rPr lang="en-US" dirty="0"/>
              <a:t>in cache * Number of bits in tag</a:t>
            </a:r>
          </a:p>
          <a:p>
            <a:pPr fontAlgn="base"/>
            <a:r>
              <a:rPr lang="en-US" dirty="0" smtClean="0"/>
              <a:t>                                = </a:t>
            </a:r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 x 9 bits</a:t>
            </a:r>
          </a:p>
          <a:p>
            <a:pPr fontAlgn="base"/>
            <a:r>
              <a:rPr lang="en-US" dirty="0" smtClean="0"/>
              <a:t>                                = </a:t>
            </a:r>
            <a:r>
              <a:rPr lang="en-US" dirty="0"/>
              <a:t>576 bits</a:t>
            </a:r>
          </a:p>
          <a:p>
            <a:pPr fontAlgn="base"/>
            <a:r>
              <a:rPr lang="en-US" dirty="0" smtClean="0"/>
              <a:t>                               = </a:t>
            </a:r>
            <a:r>
              <a:rPr lang="en-US" dirty="0"/>
              <a:t>72 bytes</a:t>
            </a:r>
          </a:p>
          <a:p>
            <a:pPr fontAlgn="base"/>
            <a:r>
              <a:rPr lang="en-US" dirty="0"/>
              <a:t>Thus, size of tag directory = 72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Consider </a:t>
            </a:r>
            <a:r>
              <a:rPr lang="en-US" dirty="0"/>
              <a:t>a fully associative mapped cache of size 512 KB with </a:t>
            </a:r>
            <a:r>
              <a:rPr lang="en-US" dirty="0" smtClean="0"/>
              <a:t>page </a:t>
            </a:r>
            <a:r>
              <a:rPr lang="en-US" dirty="0"/>
              <a:t>size 1 KB. There are 17 bits in the tag. Find-</a:t>
            </a:r>
          </a:p>
          <a:p>
            <a:pPr fontAlgn="base"/>
            <a:r>
              <a:rPr lang="en-US" dirty="0"/>
              <a:t>Size of main memory</a:t>
            </a:r>
          </a:p>
          <a:p>
            <a:pPr fontAlgn="base"/>
            <a:r>
              <a:rPr lang="en-US" dirty="0"/>
              <a:t>Tag directory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4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/>
              <a:t>Problem-03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 KB fully-associative data cache array with 64byte line sizes, assume a 40-bit </a:t>
            </a:r>
            <a:r>
              <a:rPr lang="en-US" b="1" dirty="0" smtClean="0"/>
              <a:t>address</a:t>
            </a:r>
          </a:p>
          <a:p>
            <a:r>
              <a:rPr lang="en-US" b="1" dirty="0" smtClean="0"/>
              <a:t>How </a:t>
            </a:r>
            <a:r>
              <a:rPr lang="en-US" b="1" dirty="0"/>
              <a:t>many sets? </a:t>
            </a:r>
            <a:endParaRPr lang="en-US" b="1" dirty="0" smtClean="0"/>
          </a:p>
          <a:p>
            <a:r>
              <a:rPr lang="en-US" b="1" dirty="0" smtClean="0"/>
              <a:t>How </a:t>
            </a:r>
            <a:r>
              <a:rPr lang="en-US" b="1" dirty="0"/>
              <a:t>many ways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How </a:t>
            </a:r>
            <a:r>
              <a:rPr lang="en-US" b="1" dirty="0"/>
              <a:t>many index bits, offset bits, tag bits?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5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Problem-04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64 KB 16-way set-associative data cache array with </a:t>
            </a:r>
            <a:r>
              <a:rPr lang="en-US" b="1" dirty="0" smtClean="0"/>
              <a:t>64</a:t>
            </a:r>
            <a:r>
              <a:rPr lang="en-US" dirty="0"/>
              <a:t> </a:t>
            </a:r>
            <a:r>
              <a:rPr lang="en-US" b="1" dirty="0" smtClean="0"/>
              <a:t>byte </a:t>
            </a:r>
            <a:r>
              <a:rPr lang="en-US" b="1" dirty="0"/>
              <a:t>line sizes, assume a 40-bit address</a:t>
            </a:r>
            <a:endParaRPr lang="en-US" dirty="0"/>
          </a:p>
          <a:p>
            <a:r>
              <a:rPr lang="en-US" b="1" dirty="0"/>
              <a:t>How many sets?</a:t>
            </a:r>
            <a:endParaRPr lang="en-US" dirty="0"/>
          </a:p>
          <a:p>
            <a:r>
              <a:rPr lang="en-US" b="1" dirty="0"/>
              <a:t>How many index bits, offset bits, tag bits?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Usually designed with SRAM</a:t>
            </a:r>
            <a:endParaRPr lang="en-US" dirty="0"/>
          </a:p>
          <a:p>
            <a:pPr lvl="1"/>
            <a:r>
              <a:rPr lang="en-US" b="1" dirty="0" smtClean="0"/>
              <a:t>faster </a:t>
            </a:r>
            <a:r>
              <a:rPr lang="en-US" b="1" dirty="0"/>
              <a:t>but more expensive than </a:t>
            </a:r>
            <a:r>
              <a:rPr lang="en-US" b="1" dirty="0" smtClean="0"/>
              <a:t>DRAM</a:t>
            </a:r>
          </a:p>
          <a:p>
            <a:pPr lvl="1"/>
            <a:endParaRPr lang="en-US" dirty="0"/>
          </a:p>
          <a:p>
            <a:r>
              <a:rPr lang="en-US" b="1" dirty="0"/>
              <a:t>Usually on same chip as </a:t>
            </a:r>
            <a:r>
              <a:rPr lang="en-US" b="1" dirty="0" smtClean="0"/>
              <a:t>processor</a:t>
            </a:r>
            <a:endParaRPr lang="en-US" dirty="0"/>
          </a:p>
          <a:p>
            <a:pPr lvl="1"/>
            <a:r>
              <a:rPr lang="en-US" b="1" dirty="0" smtClean="0"/>
              <a:t>space </a:t>
            </a:r>
            <a:r>
              <a:rPr lang="en-US" b="1" dirty="0"/>
              <a:t>limited, so much smaller than off-chip main memory</a:t>
            </a:r>
            <a:endParaRPr lang="en-US" dirty="0"/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aster </a:t>
            </a:r>
            <a:r>
              <a:rPr lang="en-US" b="1" dirty="0"/>
              <a:t>access ( 1 cycle vs. several cycles for main memory</a:t>
            </a:r>
            <a:r>
              <a:rPr lang="en-US" b="1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Cache operation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Request </a:t>
            </a:r>
            <a:r>
              <a:rPr lang="en-US" b="1" dirty="0"/>
              <a:t>for main memory access (read or write)</a:t>
            </a:r>
            <a:endParaRPr lang="en-US" dirty="0"/>
          </a:p>
          <a:p>
            <a:pPr lvl="1"/>
            <a:r>
              <a:rPr lang="en-US" b="1" dirty="0" smtClean="0"/>
              <a:t>First</a:t>
            </a:r>
            <a:r>
              <a:rPr lang="en-US" b="1" dirty="0"/>
              <a:t>, check cache for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Cache hit</a:t>
            </a:r>
            <a:endParaRPr lang="en-US" dirty="0"/>
          </a:p>
          <a:p>
            <a:pPr lvl="1"/>
            <a:r>
              <a:rPr lang="en-US" b="1" dirty="0" smtClean="0"/>
              <a:t>copy </a:t>
            </a:r>
            <a:r>
              <a:rPr lang="en-US" b="1" dirty="0"/>
              <a:t>is in cache, quick </a:t>
            </a:r>
            <a:r>
              <a:rPr lang="en-US" b="1" dirty="0" smtClean="0"/>
              <a:t>access</a:t>
            </a:r>
          </a:p>
          <a:p>
            <a:pPr lvl="1"/>
            <a:endParaRPr lang="en-US" dirty="0"/>
          </a:p>
          <a:p>
            <a:r>
              <a:rPr lang="en-US" b="1" dirty="0"/>
              <a:t>Cache </a:t>
            </a:r>
            <a:r>
              <a:rPr lang="en-US" b="1" dirty="0" smtClean="0"/>
              <a:t>miss</a:t>
            </a:r>
            <a:endParaRPr lang="en-US" dirty="0"/>
          </a:p>
          <a:p>
            <a:pPr lvl="1"/>
            <a:r>
              <a:rPr lang="en-US" b="1" dirty="0" smtClean="0"/>
              <a:t>copy </a:t>
            </a:r>
            <a:r>
              <a:rPr lang="en-US" b="1" dirty="0"/>
              <a:t>not in cache, read address and possibly its neighbors into </a:t>
            </a:r>
            <a:r>
              <a:rPr lang="en-US" b="1" dirty="0" smtClean="0"/>
              <a:t>cache</a:t>
            </a:r>
          </a:p>
          <a:p>
            <a:pPr lvl="1"/>
            <a:endParaRPr lang="en-US" dirty="0"/>
          </a:p>
          <a:p>
            <a:r>
              <a:rPr lang="en-US" b="1" dirty="0"/>
              <a:t>Several cache design </a:t>
            </a:r>
            <a:r>
              <a:rPr lang="en-US" b="1" dirty="0" smtClean="0"/>
              <a:t>choices</a:t>
            </a:r>
            <a:endParaRPr lang="en-US" dirty="0"/>
          </a:p>
          <a:p>
            <a:pPr lvl="1"/>
            <a:r>
              <a:rPr lang="en-US" b="1" dirty="0" smtClean="0"/>
              <a:t>cache </a:t>
            </a:r>
            <a:r>
              <a:rPr lang="en-US" b="1" dirty="0"/>
              <a:t>mapping</a:t>
            </a:r>
            <a:endParaRPr lang="en-US" dirty="0"/>
          </a:p>
          <a:p>
            <a:pPr lvl="1"/>
            <a:r>
              <a:rPr lang="en-US" b="1" dirty="0" smtClean="0"/>
              <a:t>replacement </a:t>
            </a:r>
            <a:r>
              <a:rPr lang="en-US" b="1" dirty="0"/>
              <a:t>policies</a:t>
            </a:r>
            <a:endParaRPr lang="en-US" dirty="0"/>
          </a:p>
          <a:p>
            <a:pPr lvl="1"/>
            <a:r>
              <a:rPr lang="en-US" b="1" dirty="0" smtClean="0"/>
              <a:t>write </a:t>
            </a:r>
            <a:r>
              <a:rPr lang="en-US" b="1" dirty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675"/>
            <a:ext cx="8915400" cy="4232547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Assume a program that has: </a:t>
            </a:r>
            <a:endParaRPr lang="en-US" dirty="0"/>
          </a:p>
          <a:p>
            <a:r>
              <a:rPr lang="en-US" b="1" dirty="0" smtClean="0"/>
              <a:t>cache </a:t>
            </a:r>
            <a:r>
              <a:rPr lang="en-US" b="1" dirty="0"/>
              <a:t>access times of 1-cyc (L1), 10-cyc (L2), 30-cyc (L3), and 300-cyc (memory)</a:t>
            </a:r>
            <a:endParaRPr lang="en-US" dirty="0"/>
          </a:p>
          <a:p>
            <a:r>
              <a:rPr lang="en-US" b="1" dirty="0" smtClean="0"/>
              <a:t>and </a:t>
            </a:r>
            <a:r>
              <a:rPr lang="en-US" b="1" dirty="0"/>
              <a:t>Misses Per Kilo Instructions (MPKIs) of 20 (L1), 10 (L2), and 5 (L3).</a:t>
            </a:r>
            <a:endParaRPr lang="en-US" dirty="0"/>
          </a:p>
          <a:p>
            <a:r>
              <a:rPr lang="en-US" b="1" dirty="0" smtClean="0"/>
              <a:t>Find </a:t>
            </a:r>
            <a:r>
              <a:rPr lang="en-US" b="1" dirty="0"/>
              <a:t>the total memory access time.</a:t>
            </a:r>
            <a:endParaRPr lang="en-US" dirty="0"/>
          </a:p>
          <a:p>
            <a:r>
              <a:rPr lang="en-US" b="1" dirty="0" smtClean="0"/>
              <a:t>Find </a:t>
            </a:r>
            <a:r>
              <a:rPr lang="en-US" b="1" dirty="0"/>
              <a:t>memory access time without L3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With </a:t>
            </a:r>
            <a:r>
              <a:rPr lang="en-US" dirty="0"/>
              <a:t>L3: 1000 + 10x20 + 30x10 + 300x5 = </a:t>
            </a:r>
            <a:r>
              <a:rPr lang="en-US" dirty="0" smtClean="0"/>
              <a:t>3000</a:t>
            </a:r>
          </a:p>
          <a:p>
            <a:r>
              <a:rPr lang="en-US" dirty="0" smtClean="0"/>
              <a:t>Without </a:t>
            </a:r>
            <a:r>
              <a:rPr lang="en-US" dirty="0"/>
              <a:t>L3: 1000 + 10x20 + 10x300 = 4200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Far </a:t>
            </a:r>
            <a:r>
              <a:rPr lang="en-US" b="1" dirty="0"/>
              <a:t>fewer number of available cache addresses</a:t>
            </a:r>
            <a:endParaRPr lang="en-US" dirty="0"/>
          </a:p>
          <a:p>
            <a:r>
              <a:rPr lang="en-US" b="1" dirty="0" smtClean="0"/>
              <a:t>Are </a:t>
            </a:r>
            <a:r>
              <a:rPr lang="en-US" b="1" dirty="0"/>
              <a:t>address’ contents in cache?</a:t>
            </a:r>
            <a:endParaRPr lang="en-US" dirty="0"/>
          </a:p>
          <a:p>
            <a:r>
              <a:rPr lang="en-US" b="1" dirty="0" smtClean="0"/>
              <a:t>Cache </a:t>
            </a:r>
            <a:r>
              <a:rPr lang="en-US" b="1" dirty="0"/>
              <a:t>mapping used to assign main memory address to cache address and determine hit or miss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Three basic techniques:</a:t>
            </a:r>
            <a:endParaRPr lang="en-US" dirty="0"/>
          </a:p>
          <a:p>
            <a:pPr lvl="1"/>
            <a:r>
              <a:rPr lang="en-US" b="1" dirty="0" smtClean="0"/>
              <a:t>Direct </a:t>
            </a:r>
            <a:r>
              <a:rPr lang="en-US" b="1" dirty="0"/>
              <a:t>mapping</a:t>
            </a:r>
            <a:endParaRPr lang="en-US" dirty="0"/>
          </a:p>
          <a:p>
            <a:pPr lvl="1"/>
            <a:r>
              <a:rPr lang="en-US" b="1" dirty="0" smtClean="0"/>
              <a:t>Fully </a:t>
            </a:r>
            <a:r>
              <a:rPr lang="en-US" b="1" dirty="0"/>
              <a:t>associative mapping</a:t>
            </a:r>
            <a:endParaRPr lang="en-US" dirty="0"/>
          </a:p>
          <a:p>
            <a:pPr lvl="1"/>
            <a:r>
              <a:rPr lang="en-US" b="1" dirty="0" smtClean="0"/>
              <a:t>Set-associative </a:t>
            </a:r>
            <a:r>
              <a:rPr lang="en-US" b="1" dirty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mapping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6663"/>
            <a:ext cx="8915400" cy="44645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Main </a:t>
            </a:r>
            <a:r>
              <a:rPr lang="en-US" b="1" dirty="0"/>
              <a:t>memory address divided into 2 fields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Index</a:t>
            </a:r>
            <a:endParaRPr lang="en-US" dirty="0"/>
          </a:p>
          <a:p>
            <a:r>
              <a:rPr lang="en-US" b="1" dirty="0"/>
              <a:t>cache address</a:t>
            </a:r>
            <a:endParaRPr lang="en-US" dirty="0"/>
          </a:p>
          <a:p>
            <a:r>
              <a:rPr lang="en-US" b="1" dirty="0"/>
              <a:t>number of bits determined by cache </a:t>
            </a:r>
            <a:r>
              <a:rPr lang="en-US" b="1" dirty="0" smtClean="0"/>
              <a:t>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Tag</a:t>
            </a:r>
            <a:endParaRPr lang="en-US" dirty="0"/>
          </a:p>
          <a:p>
            <a:r>
              <a:rPr lang="en-US" b="1" dirty="0"/>
              <a:t>compared with tag stored in cache at address indicated by index</a:t>
            </a:r>
            <a:endParaRPr lang="en-US" dirty="0"/>
          </a:p>
          <a:p>
            <a:r>
              <a:rPr lang="en-US" b="1" dirty="0"/>
              <a:t>if tags match, check valid </a:t>
            </a:r>
            <a:r>
              <a:rPr lang="en-US" b="1" dirty="0" smtClean="0"/>
              <a:t>bit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Valid bit</a:t>
            </a:r>
            <a:endParaRPr lang="en-US" dirty="0"/>
          </a:p>
          <a:p>
            <a:r>
              <a:rPr lang="en-US" b="1" dirty="0" smtClean="0"/>
              <a:t>indicates </a:t>
            </a:r>
            <a:r>
              <a:rPr lang="en-US" b="1" dirty="0"/>
              <a:t>whether data in slot has been loaded from </a:t>
            </a:r>
            <a:r>
              <a:rPr lang="en-US" b="1" dirty="0" smtClean="0"/>
              <a:t>memory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Offset</a:t>
            </a:r>
            <a:endParaRPr lang="en-US" dirty="0"/>
          </a:p>
          <a:p>
            <a:r>
              <a:rPr lang="en-US" b="1" dirty="0" smtClean="0"/>
              <a:t>used </a:t>
            </a:r>
            <a:r>
              <a:rPr lang="en-US" b="1" dirty="0"/>
              <a:t>to find particular word in cache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7568"/>
            <a:ext cx="9052328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hierarchies </a:t>
            </a:r>
            <a:r>
              <a:rPr lang="en-US" b="1" dirty="0"/>
              <a:t>take advantage of </a:t>
            </a:r>
            <a:r>
              <a:rPr lang="en-US" b="1" i="1" dirty="0"/>
              <a:t>memory locality.</a:t>
            </a:r>
            <a:endParaRPr lang="en-US" dirty="0"/>
          </a:p>
          <a:p>
            <a:r>
              <a:rPr lang="en-US" b="1" i="1" dirty="0" smtClean="0"/>
              <a:t>Memory </a:t>
            </a:r>
            <a:r>
              <a:rPr lang="en-US" b="1" i="1" dirty="0"/>
              <a:t>locality is the principle that future </a:t>
            </a:r>
            <a:r>
              <a:rPr lang="en-US" b="1" i="1" dirty="0" smtClean="0"/>
              <a:t>memory</a:t>
            </a:r>
            <a:r>
              <a:rPr lang="en-US" dirty="0"/>
              <a:t> </a:t>
            </a:r>
            <a:r>
              <a:rPr lang="en-US" b="1" dirty="0" smtClean="0"/>
              <a:t>accesses </a:t>
            </a:r>
            <a:r>
              <a:rPr lang="en-US" b="1" dirty="0"/>
              <a:t>are </a:t>
            </a:r>
            <a:r>
              <a:rPr lang="en-US" b="1" i="1" dirty="0"/>
              <a:t>near past accesses</a:t>
            </a:r>
            <a:r>
              <a:rPr lang="en-US" b="1" i="1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Memories </a:t>
            </a:r>
            <a:r>
              <a:rPr lang="en-US" b="1" dirty="0"/>
              <a:t>take advantage of two types of </a:t>
            </a:r>
            <a:r>
              <a:rPr lang="en-US" b="1" dirty="0" smtClean="0"/>
              <a:t>locality</a:t>
            </a:r>
          </a:p>
          <a:p>
            <a:pPr lvl="1"/>
            <a:r>
              <a:rPr lang="en-US" b="1" i="1" dirty="0" smtClean="0"/>
              <a:t>Temporal </a:t>
            </a:r>
            <a:r>
              <a:rPr lang="en-US" b="1" i="1" dirty="0"/>
              <a:t>locality --near in time</a:t>
            </a:r>
            <a:endParaRPr lang="en-US" dirty="0"/>
          </a:p>
          <a:p>
            <a:pPr lvl="2"/>
            <a:r>
              <a:rPr lang="en-US" b="1" dirty="0"/>
              <a:t>we will often access the same data again very soon</a:t>
            </a:r>
            <a:endParaRPr lang="en-US" dirty="0"/>
          </a:p>
          <a:p>
            <a:pPr lvl="1"/>
            <a:r>
              <a:rPr lang="en-US" b="1" i="1" dirty="0" smtClean="0"/>
              <a:t>Spatial </a:t>
            </a:r>
            <a:r>
              <a:rPr lang="en-US" b="1" i="1" dirty="0"/>
              <a:t>locality --near in space/distance</a:t>
            </a:r>
            <a:endParaRPr lang="en-US" dirty="0"/>
          </a:p>
          <a:p>
            <a:pPr lvl="2"/>
            <a:r>
              <a:rPr lang="en-US" b="1" dirty="0"/>
              <a:t>our next access is often very close to our last access (or </a:t>
            </a:r>
            <a:r>
              <a:rPr lang="en-US" b="1" dirty="0" smtClean="0"/>
              <a:t>recent accesses).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1073</Words>
  <Application>Microsoft Office PowerPoint</Application>
  <PresentationFormat>Widescreen</PresentationFormat>
  <Paragraphs>184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Memory Hierarchy</vt:lpstr>
      <vt:lpstr>Cache</vt:lpstr>
      <vt:lpstr>Cache</vt:lpstr>
      <vt:lpstr>Problem 1</vt:lpstr>
      <vt:lpstr>Cache mapping</vt:lpstr>
      <vt:lpstr>Direct mapping </vt:lpstr>
      <vt:lpstr>PowerPoint Presentation</vt:lpstr>
      <vt:lpstr>Memory Locality</vt:lpstr>
      <vt:lpstr>Types of Cache Misses</vt:lpstr>
      <vt:lpstr>Problem 1</vt:lpstr>
      <vt:lpstr>Problem 2</vt:lpstr>
      <vt:lpstr>Set-Associative Mapping  </vt:lpstr>
      <vt:lpstr>Cache set number</vt:lpstr>
      <vt:lpstr>The following steps explain the working of set associative cache- </vt:lpstr>
      <vt:lpstr>PowerPoint Presentation</vt:lpstr>
      <vt:lpstr>PowerPoint Presentation</vt:lpstr>
      <vt:lpstr>Fully associative mapping, </vt:lpstr>
      <vt:lpstr> Technique for choosing which block to replace </vt:lpstr>
      <vt:lpstr>Problem-01:</vt:lpstr>
      <vt:lpstr>Given</vt:lpstr>
      <vt:lpstr>Number of bits in block offset</vt:lpstr>
      <vt:lpstr>Number of bits in tag</vt:lpstr>
      <vt:lpstr>Number of frames in Cache- </vt:lpstr>
      <vt:lpstr>Tag Directory Size</vt:lpstr>
      <vt:lpstr>Problem-02</vt:lpstr>
      <vt:lpstr>Problem-03</vt:lpstr>
      <vt:lpstr>Problem-04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2019-11-28T09:39:56Z</dcterms:modified>
  <cp:contentStatus/>
</cp:coreProperties>
</file>