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3"/>
  </p:notesMasterIdLst>
  <p:sldIdLst>
    <p:sldId id="256" r:id="rId2"/>
    <p:sldId id="267" r:id="rId3"/>
    <p:sldId id="276" r:id="rId4"/>
    <p:sldId id="277" r:id="rId5"/>
    <p:sldId id="278" r:id="rId6"/>
    <p:sldId id="272" r:id="rId7"/>
    <p:sldId id="279" r:id="rId8"/>
    <p:sldId id="281" r:id="rId9"/>
    <p:sldId id="282" r:id="rId10"/>
    <p:sldId id="283" r:id="rId11"/>
    <p:sldId id="28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4" autoAdjust="0"/>
    <p:restoredTop sz="94343" autoAdjust="0"/>
  </p:normalViewPr>
  <p:slideViewPr>
    <p:cSldViewPr snapToGrid="0">
      <p:cViewPr varScale="1">
        <p:scale>
          <a:sx n="73" d="100"/>
          <a:sy n="73"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5B532-571D-4C0F-9DAB-F3B29A3A5D9D}" type="datetimeFigureOut">
              <a:rPr lang="en-US" smtClean="0"/>
              <a:t>8/27/2019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EB9E50-08EE-4509-B11C-CC3C1520808C}" type="slidenum">
              <a:rPr lang="en-US" smtClean="0"/>
              <a:t>‹#›</a:t>
            </a:fld>
            <a:endParaRPr lang="en-US"/>
          </a:p>
        </p:txBody>
      </p:sp>
    </p:spTree>
    <p:extLst>
      <p:ext uri="{BB962C8B-B14F-4D97-AF65-F5344CB8AC3E}">
        <p14:creationId xmlns:p14="http://schemas.microsoft.com/office/powerpoint/2010/main" val="312872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Computer Organization and Assembly </a:t>
            </a:r>
            <a:r>
              <a:rPr lang="en-US" dirty="0" smtClean="0"/>
              <a:t>Fall </a:t>
            </a:r>
            <a:r>
              <a:rPr lang="en-US" dirty="0"/>
              <a:t>2019</a:t>
            </a:r>
          </a:p>
        </p:txBody>
      </p:sp>
      <p:sp>
        <p:nvSpPr>
          <p:cNvPr id="3" name="Subtitle 2"/>
          <p:cNvSpPr>
            <a:spLocks noGrp="1"/>
          </p:cNvSpPr>
          <p:nvPr>
            <p:ph type="subTitle" idx="1"/>
          </p:nvPr>
        </p:nvSpPr>
        <p:spPr/>
        <p:txBody>
          <a:bodyPr>
            <a:normAutofit/>
          </a:bodyPr>
          <a:lstStyle/>
          <a:p>
            <a:r>
              <a:rPr lang="en-US" sz="2400" b="1" dirty="0" smtClean="0"/>
              <a:t>Lecture 3</a:t>
            </a:r>
          </a:p>
          <a:p>
            <a:r>
              <a:rPr lang="en-US" sz="2400" b="1" dirty="0" smtClean="0"/>
              <a:t>Syeda Farwa Batool</a:t>
            </a:r>
            <a:endParaRPr lang="en-US" sz="2400" b="1" dirty="0"/>
          </a:p>
        </p:txBody>
      </p:sp>
    </p:spTree>
    <p:extLst>
      <p:ext uri="{BB962C8B-B14F-4D97-AF65-F5344CB8AC3E}">
        <p14:creationId xmlns:p14="http://schemas.microsoft.com/office/powerpoint/2010/main" val="1577237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Overlapping Segments</a:t>
            </a:r>
            <a:endParaRPr lang="en-US" dirty="0"/>
          </a:p>
        </p:txBody>
      </p:sp>
      <p:sp>
        <p:nvSpPr>
          <p:cNvPr id="3" name="Content Placeholder 2"/>
          <p:cNvSpPr>
            <a:spLocks noGrp="1"/>
          </p:cNvSpPr>
          <p:nvPr>
            <p:ph idx="1"/>
          </p:nvPr>
        </p:nvSpPr>
        <p:spPr/>
        <p:txBody>
          <a:bodyPr/>
          <a:lstStyle/>
          <a:p>
            <a:pPr marL="0" indent="0">
              <a:buNone/>
            </a:pPr>
            <a:r>
              <a:rPr lang="en-US" dirty="0" smtClean="0"/>
              <a:t>Different logical address can make same physical address.</a:t>
            </a:r>
          </a:p>
          <a:p>
            <a:r>
              <a:rPr lang="en-US" dirty="0" smtClean="0"/>
              <a:t>For example</a:t>
            </a:r>
          </a:p>
          <a:p>
            <a:r>
              <a:rPr lang="en-US" dirty="0"/>
              <a:t>Physical address = 19F50 + 0100 = 1A050</a:t>
            </a:r>
          </a:p>
          <a:p>
            <a:r>
              <a:rPr lang="en-US" dirty="0" smtClean="0"/>
              <a:t>Physical address = 1A050 + 0000 = 1A050</a:t>
            </a:r>
          </a:p>
          <a:p>
            <a:r>
              <a:rPr lang="en-US" dirty="0" smtClean="0"/>
              <a:t>Physical </a:t>
            </a:r>
            <a:r>
              <a:rPr lang="en-US" dirty="0"/>
              <a:t>address = </a:t>
            </a:r>
            <a:r>
              <a:rPr lang="en-US" dirty="0" smtClean="0"/>
              <a:t>19E50 </a:t>
            </a:r>
            <a:r>
              <a:rPr lang="en-US" dirty="0"/>
              <a:t>+ </a:t>
            </a:r>
            <a:r>
              <a:rPr lang="en-US" dirty="0" smtClean="0"/>
              <a:t>0200 </a:t>
            </a:r>
            <a:r>
              <a:rPr lang="en-US" dirty="0"/>
              <a:t>= 1A050</a:t>
            </a:r>
          </a:p>
          <a:p>
            <a:endParaRPr lang="en-US" dirty="0" smtClean="0"/>
          </a:p>
          <a:p>
            <a:r>
              <a:rPr lang="en-US" dirty="0" smtClean="0"/>
              <a:t>If value of each segment is same then these segments are overlapping. </a:t>
            </a:r>
          </a:p>
          <a:p>
            <a:endParaRPr lang="en-US" dirty="0"/>
          </a:p>
        </p:txBody>
      </p:sp>
    </p:spTree>
    <p:extLst>
      <p:ext uri="{BB962C8B-B14F-4D97-AF65-F5344CB8AC3E}">
        <p14:creationId xmlns:p14="http://schemas.microsoft.com/office/powerpoint/2010/main" val="349438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Paragraph Boundaries</a:t>
            </a:r>
          </a:p>
        </p:txBody>
      </p:sp>
      <p:sp>
        <p:nvSpPr>
          <p:cNvPr id="3" name="Content Placeholder 2"/>
          <p:cNvSpPr>
            <a:spLocks noGrp="1"/>
          </p:cNvSpPr>
          <p:nvPr>
            <p:ph idx="1"/>
          </p:nvPr>
        </p:nvSpPr>
        <p:spPr>
          <a:xfrm>
            <a:off x="2589212" y="2133600"/>
            <a:ext cx="8915400" cy="4515394"/>
          </a:xfrm>
        </p:spPr>
        <p:txBody>
          <a:bodyPr/>
          <a:lstStyle/>
          <a:p>
            <a:pPr marL="0" indent="0">
              <a:buNone/>
            </a:pPr>
            <a:r>
              <a:rPr lang="en-US" dirty="0" smtClean="0"/>
              <a:t>The address of first segment </a:t>
            </a:r>
            <a:r>
              <a:rPr lang="en-US" b="1" dirty="0" smtClean="0">
                <a:solidFill>
                  <a:srgbClr val="FF0000"/>
                </a:solidFill>
              </a:rPr>
              <a:t> last zero is fix, we cant change it. And it is also invisible.</a:t>
            </a:r>
          </a:p>
          <a:p>
            <a:pPr marL="0" indent="0" algn="ctr">
              <a:buNone/>
            </a:pPr>
            <a:r>
              <a:rPr lang="en-US" b="1" dirty="0" smtClean="0">
                <a:solidFill>
                  <a:schemeClr val="tx1"/>
                </a:solidFill>
              </a:rPr>
              <a:t>0x000</a:t>
            </a:r>
            <a:r>
              <a:rPr lang="en-US" b="1" dirty="0" smtClean="0">
                <a:solidFill>
                  <a:srgbClr val="FF0000"/>
                </a:solidFill>
              </a:rPr>
              <a:t>0 </a:t>
            </a:r>
          </a:p>
          <a:p>
            <a:pPr marL="0" indent="0">
              <a:buNone/>
            </a:pPr>
            <a:r>
              <a:rPr lang="en-US" dirty="0" smtClean="0">
                <a:solidFill>
                  <a:schemeClr val="tx1"/>
                </a:solidFill>
              </a:rPr>
              <a:t>Now address of second segment can be</a:t>
            </a:r>
          </a:p>
          <a:p>
            <a:pPr marL="0" indent="0" algn="ctr">
              <a:buNone/>
            </a:pPr>
            <a:r>
              <a:rPr lang="en-US" b="1" dirty="0" smtClean="0">
                <a:solidFill>
                  <a:schemeClr val="tx1"/>
                </a:solidFill>
              </a:rPr>
              <a:t>0x001</a:t>
            </a:r>
            <a:r>
              <a:rPr lang="en-US" b="1" dirty="0" smtClean="0">
                <a:solidFill>
                  <a:srgbClr val="FF0000"/>
                </a:solidFill>
              </a:rPr>
              <a:t>0  =&gt;  128 bits means we have 16 byte </a:t>
            </a:r>
            <a:r>
              <a:rPr lang="en-US" b="1" dirty="0" smtClean="0">
                <a:solidFill>
                  <a:srgbClr val="FF0000"/>
                </a:solidFill>
              </a:rPr>
              <a:t>boundary</a:t>
            </a:r>
          </a:p>
          <a:p>
            <a:pPr marL="0" indent="0" algn="ctr">
              <a:buNone/>
            </a:pPr>
            <a:endParaRPr lang="en-US" b="1" dirty="0" smtClean="0">
              <a:solidFill>
                <a:srgbClr val="FF0000"/>
              </a:solidFill>
            </a:endParaRPr>
          </a:p>
          <a:p>
            <a:pPr marL="0" indent="0" algn="ctr">
              <a:buNone/>
            </a:pPr>
            <a:endParaRPr lang="en-US" b="1" dirty="0" smtClean="0">
              <a:solidFill>
                <a:srgbClr val="FF0000"/>
              </a:solidFill>
            </a:endParaRPr>
          </a:p>
          <a:p>
            <a:pPr marL="0" indent="0" algn="ctr">
              <a:buNone/>
            </a:pPr>
            <a:endParaRPr lang="en-US" dirty="0">
              <a:solidFill>
                <a:schemeClr val="tx1"/>
              </a:solidFill>
            </a:endParaRPr>
          </a:p>
        </p:txBody>
      </p:sp>
      <p:sp>
        <p:nvSpPr>
          <p:cNvPr id="4" name="Rectangle 3"/>
          <p:cNvSpPr/>
          <p:nvPr/>
        </p:nvSpPr>
        <p:spPr>
          <a:xfrm>
            <a:off x="6191794" y="4075611"/>
            <a:ext cx="1489166" cy="2351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7680960" y="5131133"/>
            <a:ext cx="3602582" cy="369332"/>
          </a:xfrm>
          <a:prstGeom prst="rect">
            <a:avLst/>
          </a:prstGeom>
          <a:noFill/>
        </p:spPr>
        <p:txBody>
          <a:bodyPr wrap="square" rtlCol="0">
            <a:spAutoFit/>
          </a:bodyPr>
          <a:lstStyle/>
          <a:p>
            <a:r>
              <a:rPr lang="en-US" dirty="0" smtClean="0"/>
              <a:t>2</a:t>
            </a:r>
            <a:r>
              <a:rPr lang="en-US" baseline="30000" dirty="0" smtClean="0"/>
              <a:t>nd</a:t>
            </a:r>
            <a:r>
              <a:rPr lang="en-US" dirty="0" smtClean="0"/>
              <a:t> segment address is 0x001</a:t>
            </a:r>
            <a:endParaRPr lang="en-US" dirty="0"/>
          </a:p>
        </p:txBody>
      </p:sp>
      <p:cxnSp>
        <p:nvCxnSpPr>
          <p:cNvPr id="7" name="Straight Arrow Connector 6"/>
          <p:cNvCxnSpPr/>
          <p:nvPr/>
        </p:nvCxnSpPr>
        <p:spPr>
          <a:xfrm>
            <a:off x="7885950" y="4358665"/>
            <a:ext cx="13063" cy="7326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80960" y="3963013"/>
            <a:ext cx="3602582" cy="369332"/>
          </a:xfrm>
          <a:prstGeom prst="rect">
            <a:avLst/>
          </a:prstGeom>
          <a:noFill/>
        </p:spPr>
        <p:txBody>
          <a:bodyPr wrap="square" rtlCol="0">
            <a:spAutoFit/>
          </a:bodyPr>
          <a:lstStyle/>
          <a:p>
            <a:r>
              <a:rPr lang="en-US" dirty="0" smtClean="0"/>
              <a:t>1</a:t>
            </a:r>
            <a:r>
              <a:rPr lang="en-US" baseline="30000" dirty="0" smtClean="0"/>
              <a:t>st</a:t>
            </a:r>
            <a:r>
              <a:rPr lang="en-US" dirty="0" smtClean="0"/>
              <a:t> segment address is 0x000</a:t>
            </a:r>
            <a:endParaRPr lang="en-US" dirty="0"/>
          </a:p>
        </p:txBody>
      </p:sp>
      <p:cxnSp>
        <p:nvCxnSpPr>
          <p:cNvPr id="11" name="Straight Arrow Connector 10"/>
          <p:cNvCxnSpPr/>
          <p:nvPr/>
        </p:nvCxnSpPr>
        <p:spPr>
          <a:xfrm>
            <a:off x="4995035" y="4718284"/>
            <a:ext cx="2788420" cy="13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17708" y="4358665"/>
            <a:ext cx="2926080" cy="646331"/>
          </a:xfrm>
          <a:prstGeom prst="rect">
            <a:avLst/>
          </a:prstGeom>
          <a:noFill/>
        </p:spPr>
        <p:txBody>
          <a:bodyPr wrap="square" rtlCol="0">
            <a:spAutoFit/>
          </a:bodyPr>
          <a:lstStyle/>
          <a:p>
            <a:r>
              <a:rPr lang="en-US" dirty="0" smtClean="0"/>
              <a:t>16 bytes</a:t>
            </a:r>
          </a:p>
          <a:p>
            <a:r>
              <a:rPr lang="en-US" dirty="0" smtClean="0"/>
              <a:t>0000 0000 000 0001 </a:t>
            </a:r>
            <a:r>
              <a:rPr lang="en-US" dirty="0" smtClean="0">
                <a:solidFill>
                  <a:srgbClr val="FF0000"/>
                </a:solidFill>
              </a:rPr>
              <a:t>0000</a:t>
            </a:r>
            <a:r>
              <a:rPr lang="en-US" dirty="0" smtClean="0"/>
              <a:t> </a:t>
            </a:r>
            <a:endParaRPr lang="en-US" dirty="0"/>
          </a:p>
        </p:txBody>
      </p:sp>
    </p:spTree>
    <p:extLst>
      <p:ext uri="{BB962C8B-B14F-4D97-AF65-F5344CB8AC3E}">
        <p14:creationId xmlns:p14="http://schemas.microsoft.com/office/powerpoint/2010/main" val="16471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Listing File</a:t>
            </a:r>
            <a:endParaRPr lang="en-US" dirty="0"/>
          </a:p>
        </p:txBody>
      </p:sp>
      <p:sp>
        <p:nvSpPr>
          <p:cNvPr id="3" name="Content Placeholder 2"/>
          <p:cNvSpPr>
            <a:spLocks noGrp="1"/>
          </p:cNvSpPr>
          <p:nvPr>
            <p:ph idx="1"/>
          </p:nvPr>
        </p:nvSpPr>
        <p:spPr/>
        <p:txBody>
          <a:bodyPr/>
          <a:lstStyle/>
          <a:p>
            <a:endParaRPr lang="en-US" b="1" dirty="0"/>
          </a:p>
        </p:txBody>
      </p:sp>
      <p:pic>
        <p:nvPicPr>
          <p:cNvPr id="5" name="Picture 4"/>
          <p:cNvPicPr>
            <a:picLocks noChangeAspect="1"/>
          </p:cNvPicPr>
          <p:nvPr/>
        </p:nvPicPr>
        <p:blipFill>
          <a:blip r:embed="rId2"/>
          <a:stretch>
            <a:fillRect/>
          </a:stretch>
        </p:blipFill>
        <p:spPr>
          <a:xfrm>
            <a:off x="1531012" y="2133600"/>
            <a:ext cx="10523349" cy="4006222"/>
          </a:xfrm>
          <a:prstGeom prst="rect">
            <a:avLst/>
          </a:prstGeom>
        </p:spPr>
      </p:pic>
      <p:sp>
        <p:nvSpPr>
          <p:cNvPr id="4" name="TextBox 3"/>
          <p:cNvSpPr txBox="1"/>
          <p:nvPr/>
        </p:nvSpPr>
        <p:spPr>
          <a:xfrm>
            <a:off x="1045029" y="6303387"/>
            <a:ext cx="11495314" cy="400110"/>
          </a:xfrm>
          <a:prstGeom prst="rect">
            <a:avLst/>
          </a:prstGeom>
          <a:noFill/>
        </p:spPr>
        <p:txBody>
          <a:bodyPr wrap="square" rtlCol="0">
            <a:spAutoFit/>
          </a:bodyPr>
          <a:lstStyle/>
          <a:p>
            <a:r>
              <a:rPr lang="en-US" sz="2000" b="1" dirty="0" smtClean="0"/>
              <a:t>Size of program is = 3 + 3 + 2 + 3 + 2 + 3 + 2 = 18 bytes = &gt; 12 in hex, CX register will has 12 </a:t>
            </a:r>
            <a:endParaRPr lang="en-US" sz="2000" b="1" dirty="0"/>
          </a:p>
        </p:txBody>
      </p:sp>
    </p:spTree>
    <p:extLst>
      <p:ext uri="{BB962C8B-B14F-4D97-AF65-F5344CB8AC3E}">
        <p14:creationId xmlns:p14="http://schemas.microsoft.com/office/powerpoint/2010/main" val="2163936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07251"/>
            <a:ext cx="8911687" cy="1280890"/>
          </a:xfrm>
        </p:spPr>
        <p:txBody>
          <a:bodyPr/>
          <a:lstStyle/>
          <a:p>
            <a:r>
              <a:rPr lang="en-US" b="1" dirty="0"/>
              <a:t>Segmented </a:t>
            </a:r>
            <a:r>
              <a:rPr lang="en-US" b="1" dirty="0" smtClean="0"/>
              <a:t>Memory</a:t>
            </a:r>
            <a:endParaRPr lang="en-US" dirty="0"/>
          </a:p>
        </p:txBody>
      </p:sp>
      <p:sp>
        <p:nvSpPr>
          <p:cNvPr id="3" name="Content Placeholder 2"/>
          <p:cNvSpPr>
            <a:spLocks noGrp="1"/>
          </p:cNvSpPr>
          <p:nvPr>
            <p:ph idx="1"/>
          </p:nvPr>
        </p:nvSpPr>
        <p:spPr>
          <a:xfrm>
            <a:off x="2585499" y="1299883"/>
            <a:ext cx="9059654" cy="4025152"/>
          </a:xfrm>
        </p:spPr>
        <p:txBody>
          <a:bodyPr>
            <a:normAutofit lnSpcReduction="10000"/>
          </a:bodyPr>
          <a:lstStyle/>
          <a:p>
            <a:pPr marL="0" indent="0">
              <a:buNone/>
            </a:pPr>
            <a:r>
              <a:rPr lang="en-US" b="1" dirty="0" smtClean="0"/>
              <a:t>Memory </a:t>
            </a:r>
            <a:r>
              <a:rPr lang="en-US" b="1" dirty="0"/>
              <a:t>model</a:t>
            </a:r>
          </a:p>
          <a:p>
            <a:pPr marL="0" indent="0">
              <a:buNone/>
            </a:pPr>
            <a:r>
              <a:rPr lang="en-US" dirty="0"/>
              <a:t>H</a:t>
            </a:r>
            <a:r>
              <a:rPr lang="en-US" dirty="0" smtClean="0"/>
              <a:t>ow memory is represented to processor and processor </a:t>
            </a:r>
            <a:r>
              <a:rPr lang="en-US" dirty="0"/>
              <a:t>looks at </a:t>
            </a:r>
            <a:r>
              <a:rPr lang="en-US" dirty="0" smtClean="0"/>
              <a:t>memory is called memory model</a:t>
            </a:r>
            <a:endParaRPr lang="en-US" dirty="0"/>
          </a:p>
          <a:p>
            <a:pPr marL="0" indent="0">
              <a:buNone/>
            </a:pPr>
            <a:r>
              <a:rPr lang="en-US" b="1" dirty="0" smtClean="0"/>
              <a:t>Linear memory model </a:t>
            </a:r>
            <a:endParaRPr lang="en-US" b="1" dirty="0"/>
          </a:p>
          <a:p>
            <a:pPr marL="0" indent="0">
              <a:buNone/>
            </a:pPr>
            <a:r>
              <a:rPr lang="en-US" dirty="0"/>
              <a:t>M</a:t>
            </a:r>
            <a:r>
              <a:rPr lang="en-US" dirty="0" smtClean="0"/>
              <a:t>emory </a:t>
            </a:r>
            <a:r>
              <a:rPr lang="en-US" dirty="0"/>
              <a:t>is like an array any </a:t>
            </a:r>
            <a:r>
              <a:rPr lang="en-US" dirty="0" smtClean="0"/>
              <a:t>In linear memory model  </a:t>
            </a:r>
            <a:r>
              <a:rPr lang="en-US" dirty="0"/>
              <a:t>we can </a:t>
            </a:r>
            <a:r>
              <a:rPr lang="en-US" dirty="0" smtClean="0"/>
              <a:t>keep and retrieve data from and to anywhere, </a:t>
            </a:r>
            <a:r>
              <a:rPr lang="en-US" dirty="0"/>
              <a:t>8080 and 8085 has 64kb total memory 16 bit </a:t>
            </a:r>
            <a:r>
              <a:rPr lang="en-US" dirty="0" smtClean="0"/>
              <a:t>addressing and it has linear memory model.</a:t>
            </a:r>
          </a:p>
          <a:p>
            <a:pPr marL="0" indent="0">
              <a:buNone/>
            </a:pPr>
            <a:r>
              <a:rPr lang="en-US" b="1" dirty="0" smtClean="0"/>
              <a:t>Segmented Memory</a:t>
            </a:r>
            <a:endParaRPr lang="en-US" b="1" dirty="0"/>
          </a:p>
          <a:p>
            <a:pPr marL="0" indent="0">
              <a:buNone/>
            </a:pPr>
            <a:r>
              <a:rPr lang="en-US" dirty="0"/>
              <a:t>W</a:t>
            </a:r>
            <a:r>
              <a:rPr lang="en-US" dirty="0" smtClean="0"/>
              <a:t>hen intel moves from </a:t>
            </a:r>
            <a:r>
              <a:rPr lang="en-US" dirty="0"/>
              <a:t>8085 to 8088 </a:t>
            </a:r>
            <a:r>
              <a:rPr lang="en-US" dirty="0" smtClean="0"/>
              <a:t>they introduced 1MB memory, So to </a:t>
            </a:r>
            <a:r>
              <a:rPr lang="en-US" dirty="0"/>
              <a:t>make </a:t>
            </a:r>
            <a:r>
              <a:rPr lang="en-US" dirty="0" smtClean="0"/>
              <a:t>8085 program </a:t>
            </a:r>
            <a:r>
              <a:rPr lang="en-US" dirty="0"/>
              <a:t>compatible </a:t>
            </a:r>
            <a:r>
              <a:rPr lang="en-US" dirty="0" smtClean="0"/>
              <a:t>in 8088 (downward compatible) they came up with an idea. Created 3 logical/functional </a:t>
            </a:r>
            <a:r>
              <a:rPr lang="en-US" dirty="0"/>
              <a:t>parts </a:t>
            </a:r>
            <a:r>
              <a:rPr lang="en-US" dirty="0" smtClean="0"/>
              <a:t>(windows) of </a:t>
            </a:r>
            <a:r>
              <a:rPr lang="en-US" dirty="0"/>
              <a:t>a </a:t>
            </a:r>
            <a:r>
              <a:rPr lang="en-US" dirty="0" smtClean="0"/>
              <a:t>program.</a:t>
            </a:r>
          </a:p>
          <a:p>
            <a:r>
              <a:rPr lang="en-US" dirty="0" smtClean="0"/>
              <a:t>data </a:t>
            </a:r>
            <a:r>
              <a:rPr lang="en-US" dirty="0"/>
              <a:t>code and stack</a:t>
            </a:r>
          </a:p>
          <a:p>
            <a:endParaRPr lang="en-US" dirty="0"/>
          </a:p>
        </p:txBody>
      </p:sp>
    </p:spTree>
    <p:extLst>
      <p:ext uri="{BB962C8B-B14F-4D97-AF65-F5344CB8AC3E}">
        <p14:creationId xmlns:p14="http://schemas.microsoft.com/office/powerpoint/2010/main" val="972192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8871" y="255494"/>
            <a:ext cx="8915400" cy="3777622"/>
          </a:xfrm>
        </p:spPr>
        <p:txBody>
          <a:bodyPr>
            <a:normAutofit/>
          </a:bodyPr>
          <a:lstStyle/>
          <a:p>
            <a:r>
              <a:rPr lang="en-US" dirty="0" smtClean="0"/>
              <a:t>These logical sections are called segments.</a:t>
            </a:r>
            <a:endParaRPr lang="en-US" dirty="0"/>
          </a:p>
          <a:p>
            <a:r>
              <a:rPr lang="en-US" dirty="0" smtClean="0"/>
              <a:t>Basically there are three functional segments/windows </a:t>
            </a:r>
            <a:r>
              <a:rPr lang="en-US" dirty="0"/>
              <a:t>of memory </a:t>
            </a:r>
            <a:r>
              <a:rPr lang="en-US" dirty="0" smtClean="0"/>
              <a:t>(code segment, data segment and stack segment) and one extra segment</a:t>
            </a:r>
          </a:p>
          <a:p>
            <a:r>
              <a:rPr lang="en-US" dirty="0"/>
              <a:t>M</a:t>
            </a:r>
            <a:r>
              <a:rPr lang="en-US" dirty="0" smtClean="0"/>
              <a:t>aximum </a:t>
            </a:r>
            <a:r>
              <a:rPr lang="en-US" dirty="0"/>
              <a:t>size of a </a:t>
            </a:r>
            <a:r>
              <a:rPr lang="en-US" dirty="0" smtClean="0"/>
              <a:t>each segment or window is </a:t>
            </a:r>
            <a:r>
              <a:rPr lang="en-US" dirty="0"/>
              <a:t>64 kb </a:t>
            </a:r>
          </a:p>
          <a:p>
            <a:r>
              <a:rPr lang="en-US" dirty="0" smtClean="0"/>
              <a:t>Whole </a:t>
            </a:r>
            <a:r>
              <a:rPr lang="en-US" dirty="0"/>
              <a:t>memory size is 1MB (we have seen that we have 20 address bits)</a:t>
            </a:r>
          </a:p>
          <a:p>
            <a:r>
              <a:rPr lang="en-US" dirty="0"/>
              <a:t>now we can slide this widow any where but </a:t>
            </a:r>
            <a:r>
              <a:rPr lang="en-US" dirty="0" smtClean="0"/>
              <a:t>any moment </a:t>
            </a:r>
            <a:r>
              <a:rPr lang="en-US" dirty="0"/>
              <a:t>4 windows exist</a:t>
            </a:r>
          </a:p>
          <a:p>
            <a:r>
              <a:rPr lang="en-US" dirty="0"/>
              <a:t>now we need </a:t>
            </a:r>
            <a:r>
              <a:rPr lang="en-US" dirty="0" smtClean="0"/>
              <a:t>reference </a:t>
            </a:r>
            <a:r>
              <a:rPr lang="en-US" dirty="0"/>
              <a:t>to any segment, so each segment register has base point </a:t>
            </a:r>
            <a:r>
              <a:rPr lang="en-US" dirty="0" smtClean="0"/>
              <a:t>or starting point of that segment with reference of 0 physical address.</a:t>
            </a:r>
            <a:endParaRPr lang="en-US" dirty="0"/>
          </a:p>
        </p:txBody>
      </p:sp>
      <p:pic>
        <p:nvPicPr>
          <p:cNvPr id="4" name="Picture 3"/>
          <p:cNvPicPr>
            <a:picLocks noChangeAspect="1"/>
          </p:cNvPicPr>
          <p:nvPr/>
        </p:nvPicPr>
        <p:blipFill>
          <a:blip r:embed="rId2"/>
          <a:stretch>
            <a:fillRect/>
          </a:stretch>
        </p:blipFill>
        <p:spPr>
          <a:xfrm>
            <a:off x="4482575" y="3226293"/>
            <a:ext cx="5047992" cy="3506202"/>
          </a:xfrm>
          <a:prstGeom prst="rect">
            <a:avLst/>
          </a:prstGeom>
        </p:spPr>
      </p:pic>
    </p:spTree>
    <p:extLst>
      <p:ext uri="{BB962C8B-B14F-4D97-AF65-F5344CB8AC3E}">
        <p14:creationId xmlns:p14="http://schemas.microsoft.com/office/powerpoint/2010/main" val="3525341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31204" cy="868514"/>
          </a:xfrm>
        </p:spPr>
        <p:txBody>
          <a:bodyPr/>
          <a:lstStyle/>
          <a:p>
            <a:r>
              <a:rPr lang="en-US" dirty="0" smtClean="0"/>
              <a:t>Cont.</a:t>
            </a:r>
            <a:endParaRPr lang="en-US" dirty="0"/>
          </a:p>
        </p:txBody>
      </p:sp>
      <p:sp>
        <p:nvSpPr>
          <p:cNvPr id="3" name="Content Placeholder 2"/>
          <p:cNvSpPr>
            <a:spLocks noGrp="1"/>
          </p:cNvSpPr>
          <p:nvPr>
            <p:ph idx="1"/>
          </p:nvPr>
        </p:nvSpPr>
        <p:spPr>
          <a:xfrm>
            <a:off x="2592925" y="1358153"/>
            <a:ext cx="9297988" cy="5257800"/>
          </a:xfrm>
        </p:spPr>
        <p:txBody>
          <a:bodyPr>
            <a:normAutofit fontScale="92500" lnSpcReduction="20000"/>
          </a:bodyPr>
          <a:lstStyle/>
          <a:p>
            <a:pPr marL="0" indent="0">
              <a:buNone/>
            </a:pPr>
            <a:r>
              <a:rPr lang="en-US" b="1" dirty="0" smtClean="0"/>
              <a:t>Offset</a:t>
            </a:r>
          </a:p>
          <a:p>
            <a:pPr marL="0" indent="0">
              <a:buNone/>
            </a:pPr>
            <a:r>
              <a:rPr lang="en-US" dirty="0" smtClean="0"/>
              <a:t>After identifying segment we need to know which instruction of segment we have to execute, for example Code segment has starting address of code section but which instruction we have to execute this information is saved in IP register. So IP register value will be called offset.</a:t>
            </a:r>
          </a:p>
          <a:p>
            <a:pPr lvl="1"/>
            <a:r>
              <a:rPr lang="en-US" dirty="0" smtClean="0"/>
              <a:t>IP</a:t>
            </a:r>
          </a:p>
          <a:p>
            <a:pPr lvl="1"/>
            <a:r>
              <a:rPr lang="en-US" dirty="0" smtClean="0"/>
              <a:t>BX</a:t>
            </a:r>
          </a:p>
          <a:p>
            <a:pPr lvl="1"/>
            <a:r>
              <a:rPr lang="en-US" dirty="0" smtClean="0"/>
              <a:t>DI</a:t>
            </a:r>
          </a:p>
          <a:p>
            <a:pPr lvl="1"/>
            <a:r>
              <a:rPr lang="en-US" dirty="0" smtClean="0"/>
              <a:t>SI</a:t>
            </a:r>
          </a:p>
          <a:p>
            <a:pPr lvl="1"/>
            <a:r>
              <a:rPr lang="en-US" dirty="0" smtClean="0"/>
              <a:t>SP</a:t>
            </a:r>
            <a:endParaRPr lang="en-US" dirty="0"/>
          </a:p>
          <a:p>
            <a:pPr marL="0" indent="0">
              <a:buNone/>
            </a:pPr>
            <a:r>
              <a:rPr lang="en-US" dirty="0" smtClean="0"/>
              <a:t>Each offset is by default associated to some segment register, for example IP is associated with CS</a:t>
            </a:r>
          </a:p>
          <a:p>
            <a:pPr lvl="1"/>
            <a:r>
              <a:rPr lang="en-US" sz="2100" dirty="0" smtClean="0"/>
              <a:t>CS:IP</a:t>
            </a:r>
          </a:p>
          <a:p>
            <a:pPr lvl="1"/>
            <a:r>
              <a:rPr lang="en-US" sz="2100" dirty="0" smtClean="0"/>
              <a:t>DS:BX</a:t>
            </a:r>
          </a:p>
          <a:p>
            <a:pPr lvl="1"/>
            <a:r>
              <a:rPr lang="en-US" sz="2100" dirty="0" smtClean="0"/>
              <a:t>ES:DI</a:t>
            </a:r>
          </a:p>
          <a:p>
            <a:pPr lvl="1"/>
            <a:r>
              <a:rPr lang="en-US" sz="2100" dirty="0" smtClean="0"/>
              <a:t>DS:SI</a:t>
            </a:r>
          </a:p>
          <a:p>
            <a:pPr lvl="1"/>
            <a:r>
              <a:rPr lang="en-US" sz="2100" dirty="0" smtClean="0"/>
              <a:t>SS:SP</a:t>
            </a:r>
            <a:endParaRPr lang="en-US" sz="2100" dirty="0"/>
          </a:p>
        </p:txBody>
      </p:sp>
    </p:spTree>
    <p:extLst>
      <p:ext uri="{BB962C8B-B14F-4D97-AF65-F5344CB8AC3E}">
        <p14:creationId xmlns:p14="http://schemas.microsoft.com/office/powerpoint/2010/main" val="4224207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calculation </a:t>
            </a:r>
            <a:endParaRPr lang="en-US" dirty="0"/>
          </a:p>
        </p:txBody>
      </p:sp>
      <p:sp>
        <p:nvSpPr>
          <p:cNvPr id="3" name="Content Placeholder 2"/>
          <p:cNvSpPr>
            <a:spLocks noGrp="1"/>
          </p:cNvSpPr>
          <p:nvPr>
            <p:ph idx="1"/>
          </p:nvPr>
        </p:nvSpPr>
        <p:spPr>
          <a:xfrm>
            <a:off x="2589212" y="1595718"/>
            <a:ext cx="8915400" cy="3777622"/>
          </a:xfrm>
        </p:spPr>
        <p:txBody>
          <a:bodyPr>
            <a:normAutofit/>
          </a:bodyPr>
          <a:lstStyle/>
          <a:p>
            <a:pPr marL="0" indent="0">
              <a:buNone/>
            </a:pPr>
            <a:endParaRPr lang="en-US" b="1" dirty="0"/>
          </a:p>
          <a:p>
            <a:pPr marL="0" indent="0">
              <a:buNone/>
            </a:pPr>
            <a:r>
              <a:rPr lang="en-US" dirty="0" smtClean="0"/>
              <a:t>We have seen size of address bus which is 20 bits,</a:t>
            </a:r>
          </a:p>
          <a:p>
            <a:pPr marL="0" indent="0">
              <a:buNone/>
            </a:pPr>
            <a:r>
              <a:rPr lang="en-US" dirty="0" smtClean="0"/>
              <a:t>But</a:t>
            </a:r>
          </a:p>
          <a:p>
            <a:pPr marL="685800" lvl="1"/>
            <a:r>
              <a:rPr lang="en-US" dirty="0" smtClean="0"/>
              <a:t>Segment register size is 16 bit</a:t>
            </a:r>
          </a:p>
          <a:p>
            <a:pPr marL="685800" lvl="1"/>
            <a:r>
              <a:rPr lang="en-US" dirty="0" smtClean="0"/>
              <a:t>Offset bit register size is 16 bit</a:t>
            </a:r>
          </a:p>
          <a:p>
            <a:pPr marL="0" indent="0">
              <a:buNone/>
            </a:pPr>
            <a:r>
              <a:rPr lang="en-US" dirty="0" smtClean="0"/>
              <a:t>So how we will make a 20 bit address to access any memory location of a 1MB memory which is divided into 4 segments. </a:t>
            </a:r>
            <a:endParaRPr lang="en-US" dirty="0"/>
          </a:p>
        </p:txBody>
      </p:sp>
    </p:spTree>
    <p:extLst>
      <p:ext uri="{BB962C8B-B14F-4D97-AF65-F5344CB8AC3E}">
        <p14:creationId xmlns:p14="http://schemas.microsoft.com/office/powerpoint/2010/main" val="4100435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70219"/>
          </a:xfrm>
        </p:spPr>
        <p:txBody>
          <a:bodyPr/>
          <a:lstStyle/>
          <a:p>
            <a:r>
              <a:rPr lang="en-US" dirty="0" smtClean="0"/>
              <a:t>Cont.</a:t>
            </a:r>
            <a:endParaRPr lang="en-US" dirty="0"/>
          </a:p>
        </p:txBody>
      </p:sp>
      <p:sp>
        <p:nvSpPr>
          <p:cNvPr id="3" name="Content Placeholder 2"/>
          <p:cNvSpPr>
            <a:spLocks noGrp="1"/>
          </p:cNvSpPr>
          <p:nvPr>
            <p:ph idx="1"/>
          </p:nvPr>
        </p:nvSpPr>
        <p:spPr>
          <a:xfrm>
            <a:off x="2474259" y="1317812"/>
            <a:ext cx="9030353" cy="4324469"/>
          </a:xfrm>
        </p:spPr>
        <p:txBody>
          <a:bodyPr>
            <a:normAutofit/>
          </a:bodyPr>
          <a:lstStyle/>
          <a:p>
            <a:r>
              <a:rPr lang="en-US" dirty="0" smtClean="0"/>
              <a:t>This is our 20 bit address which we need to prepare</a:t>
            </a:r>
          </a:p>
          <a:p>
            <a:endParaRPr lang="en-US" dirty="0"/>
          </a:p>
          <a:p>
            <a:pPr marL="0" indent="0">
              <a:lnSpc>
                <a:spcPct val="200000"/>
              </a:lnSpc>
              <a:buNone/>
            </a:pPr>
            <a:r>
              <a:rPr lang="en-US" dirty="0" smtClean="0"/>
              <a:t>19        </a:t>
            </a:r>
            <a:r>
              <a:rPr lang="en-US" dirty="0" smtClean="0"/>
              <a:t>               15                                                                                              </a:t>
            </a:r>
            <a:r>
              <a:rPr lang="en-US" dirty="0" smtClean="0"/>
              <a:t>0</a:t>
            </a:r>
          </a:p>
          <a:p>
            <a:pPr marL="0" indent="0">
              <a:buNone/>
            </a:pPr>
            <a:endParaRPr lang="en-US" dirty="0" smtClean="0"/>
          </a:p>
          <a:p>
            <a:r>
              <a:rPr lang="en-US" dirty="0" smtClean="0"/>
              <a:t>Now we shift 4 bits left of segment register address</a:t>
            </a:r>
          </a:p>
          <a:p>
            <a:pPr marL="0" indent="0">
              <a:lnSpc>
                <a:spcPct val="250000"/>
              </a:lnSpc>
              <a:buNone/>
            </a:pPr>
            <a:endParaRPr lang="en-US" dirty="0"/>
          </a:p>
          <a:p>
            <a:pPr marL="0" indent="0">
              <a:lnSpc>
                <a:spcPct val="250000"/>
              </a:lnSpc>
              <a:buNone/>
            </a:pPr>
            <a:r>
              <a:rPr lang="en-US" dirty="0" smtClean="0"/>
              <a:t>19     </a:t>
            </a:r>
            <a:r>
              <a:rPr lang="en-US" dirty="0" smtClean="0"/>
              <a:t>                                                                                             3                      </a:t>
            </a:r>
            <a:r>
              <a:rPr lang="en-US" dirty="0" smtClean="0"/>
              <a:t>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67042364"/>
              </p:ext>
            </p:extLst>
          </p:nvPr>
        </p:nvGraphicFramePr>
        <p:xfrm>
          <a:off x="2589212" y="2642596"/>
          <a:ext cx="8128000" cy="37084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4020167540"/>
                    </a:ext>
                  </a:extLst>
                </a:gridCol>
                <a:gridCol w="406400">
                  <a:extLst>
                    <a:ext uri="{9D8B030D-6E8A-4147-A177-3AD203B41FA5}">
                      <a16:colId xmlns:a16="http://schemas.microsoft.com/office/drawing/2014/main" val="3186887659"/>
                    </a:ext>
                  </a:extLst>
                </a:gridCol>
                <a:gridCol w="406400">
                  <a:extLst>
                    <a:ext uri="{9D8B030D-6E8A-4147-A177-3AD203B41FA5}">
                      <a16:colId xmlns:a16="http://schemas.microsoft.com/office/drawing/2014/main" val="2901706530"/>
                    </a:ext>
                  </a:extLst>
                </a:gridCol>
                <a:gridCol w="406400">
                  <a:extLst>
                    <a:ext uri="{9D8B030D-6E8A-4147-A177-3AD203B41FA5}">
                      <a16:colId xmlns:a16="http://schemas.microsoft.com/office/drawing/2014/main" val="1645055601"/>
                    </a:ext>
                  </a:extLst>
                </a:gridCol>
                <a:gridCol w="406400">
                  <a:extLst>
                    <a:ext uri="{9D8B030D-6E8A-4147-A177-3AD203B41FA5}">
                      <a16:colId xmlns:a16="http://schemas.microsoft.com/office/drawing/2014/main" val="2713805058"/>
                    </a:ext>
                  </a:extLst>
                </a:gridCol>
                <a:gridCol w="406400">
                  <a:extLst>
                    <a:ext uri="{9D8B030D-6E8A-4147-A177-3AD203B41FA5}">
                      <a16:colId xmlns:a16="http://schemas.microsoft.com/office/drawing/2014/main" val="638560431"/>
                    </a:ext>
                  </a:extLst>
                </a:gridCol>
                <a:gridCol w="406400">
                  <a:extLst>
                    <a:ext uri="{9D8B030D-6E8A-4147-A177-3AD203B41FA5}">
                      <a16:colId xmlns:a16="http://schemas.microsoft.com/office/drawing/2014/main" val="2847926376"/>
                    </a:ext>
                  </a:extLst>
                </a:gridCol>
                <a:gridCol w="406400">
                  <a:extLst>
                    <a:ext uri="{9D8B030D-6E8A-4147-A177-3AD203B41FA5}">
                      <a16:colId xmlns:a16="http://schemas.microsoft.com/office/drawing/2014/main" val="208068386"/>
                    </a:ext>
                  </a:extLst>
                </a:gridCol>
                <a:gridCol w="406400">
                  <a:extLst>
                    <a:ext uri="{9D8B030D-6E8A-4147-A177-3AD203B41FA5}">
                      <a16:colId xmlns:a16="http://schemas.microsoft.com/office/drawing/2014/main" val="3015036225"/>
                    </a:ext>
                  </a:extLst>
                </a:gridCol>
                <a:gridCol w="406400">
                  <a:extLst>
                    <a:ext uri="{9D8B030D-6E8A-4147-A177-3AD203B41FA5}">
                      <a16:colId xmlns:a16="http://schemas.microsoft.com/office/drawing/2014/main" val="3695097732"/>
                    </a:ext>
                  </a:extLst>
                </a:gridCol>
                <a:gridCol w="406400">
                  <a:extLst>
                    <a:ext uri="{9D8B030D-6E8A-4147-A177-3AD203B41FA5}">
                      <a16:colId xmlns:a16="http://schemas.microsoft.com/office/drawing/2014/main" val="582151008"/>
                    </a:ext>
                  </a:extLst>
                </a:gridCol>
                <a:gridCol w="406400">
                  <a:extLst>
                    <a:ext uri="{9D8B030D-6E8A-4147-A177-3AD203B41FA5}">
                      <a16:colId xmlns:a16="http://schemas.microsoft.com/office/drawing/2014/main" val="2512005261"/>
                    </a:ext>
                  </a:extLst>
                </a:gridCol>
                <a:gridCol w="406400">
                  <a:extLst>
                    <a:ext uri="{9D8B030D-6E8A-4147-A177-3AD203B41FA5}">
                      <a16:colId xmlns:a16="http://schemas.microsoft.com/office/drawing/2014/main" val="2979768237"/>
                    </a:ext>
                  </a:extLst>
                </a:gridCol>
                <a:gridCol w="406400">
                  <a:extLst>
                    <a:ext uri="{9D8B030D-6E8A-4147-A177-3AD203B41FA5}">
                      <a16:colId xmlns:a16="http://schemas.microsoft.com/office/drawing/2014/main" val="311932571"/>
                    </a:ext>
                  </a:extLst>
                </a:gridCol>
                <a:gridCol w="406400">
                  <a:extLst>
                    <a:ext uri="{9D8B030D-6E8A-4147-A177-3AD203B41FA5}">
                      <a16:colId xmlns:a16="http://schemas.microsoft.com/office/drawing/2014/main" val="955451256"/>
                    </a:ext>
                  </a:extLst>
                </a:gridCol>
                <a:gridCol w="406400">
                  <a:extLst>
                    <a:ext uri="{9D8B030D-6E8A-4147-A177-3AD203B41FA5}">
                      <a16:colId xmlns:a16="http://schemas.microsoft.com/office/drawing/2014/main" val="744323014"/>
                    </a:ext>
                  </a:extLst>
                </a:gridCol>
                <a:gridCol w="406400">
                  <a:extLst>
                    <a:ext uri="{9D8B030D-6E8A-4147-A177-3AD203B41FA5}">
                      <a16:colId xmlns:a16="http://schemas.microsoft.com/office/drawing/2014/main" val="4000767857"/>
                    </a:ext>
                  </a:extLst>
                </a:gridCol>
                <a:gridCol w="406400">
                  <a:extLst>
                    <a:ext uri="{9D8B030D-6E8A-4147-A177-3AD203B41FA5}">
                      <a16:colId xmlns:a16="http://schemas.microsoft.com/office/drawing/2014/main" val="3318879741"/>
                    </a:ext>
                  </a:extLst>
                </a:gridCol>
                <a:gridCol w="406400">
                  <a:extLst>
                    <a:ext uri="{9D8B030D-6E8A-4147-A177-3AD203B41FA5}">
                      <a16:colId xmlns:a16="http://schemas.microsoft.com/office/drawing/2014/main" val="296452646"/>
                    </a:ext>
                  </a:extLst>
                </a:gridCol>
                <a:gridCol w="406400">
                  <a:extLst>
                    <a:ext uri="{9D8B030D-6E8A-4147-A177-3AD203B41FA5}">
                      <a16:colId xmlns:a16="http://schemas.microsoft.com/office/drawing/2014/main" val="1362261763"/>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lnR w="57150" cap="flat" cmpd="sng" algn="ctr">
                      <a:solidFill>
                        <a:schemeClr val="tx1"/>
                      </a:solidFill>
                      <a:prstDash val="solid"/>
                      <a:round/>
                      <a:headEnd type="none" w="med" len="med"/>
                      <a:tailEnd type="none" w="med" len="med"/>
                    </a:lnR>
                  </a:tcPr>
                </a:tc>
                <a:tc>
                  <a:txBody>
                    <a:bodyPr/>
                    <a:lstStyle/>
                    <a:p>
                      <a:r>
                        <a:rPr lang="en-US" dirty="0" smtClean="0"/>
                        <a:t>-</a:t>
                      </a:r>
                      <a:endParaRPr lang="en-US" dirty="0"/>
                    </a:p>
                  </a:txBody>
                  <a:tcPr>
                    <a:lnL w="5715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400914670"/>
                  </a:ext>
                </a:extLst>
              </a:tr>
            </a:tbl>
          </a:graphicData>
        </a:graphic>
      </p:graphicFrame>
      <p:sp>
        <p:nvSpPr>
          <p:cNvPr id="5" name="Left Brace 4"/>
          <p:cNvSpPr/>
          <p:nvPr/>
        </p:nvSpPr>
        <p:spPr>
          <a:xfrm rot="16200000" flipH="1">
            <a:off x="7066383" y="-1149676"/>
            <a:ext cx="806827" cy="64948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5768788" y="2131824"/>
            <a:ext cx="3697941" cy="369332"/>
          </a:xfrm>
          <a:prstGeom prst="rect">
            <a:avLst/>
          </a:prstGeom>
          <a:noFill/>
        </p:spPr>
        <p:txBody>
          <a:bodyPr wrap="square" rtlCol="0">
            <a:spAutoFit/>
          </a:bodyPr>
          <a:lstStyle/>
          <a:p>
            <a:r>
              <a:rPr lang="en-US" dirty="0" smtClean="0"/>
              <a:t>Segment register address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33538791"/>
              </p:ext>
            </p:extLst>
          </p:nvPr>
        </p:nvGraphicFramePr>
        <p:xfrm>
          <a:off x="2595889" y="5024267"/>
          <a:ext cx="8121322" cy="402336"/>
        </p:xfrm>
        <a:graphic>
          <a:graphicData uri="http://schemas.openxmlformats.org/drawingml/2006/table">
            <a:tbl>
              <a:tblPr firstRow="1" bandRow="1">
                <a:tableStyleId>{5940675A-B579-460E-94D1-54222C63F5DA}</a:tableStyleId>
              </a:tblPr>
              <a:tblGrid>
                <a:gridCol w="427438">
                  <a:extLst>
                    <a:ext uri="{9D8B030D-6E8A-4147-A177-3AD203B41FA5}">
                      <a16:colId xmlns:a16="http://schemas.microsoft.com/office/drawing/2014/main" val="4020167540"/>
                    </a:ext>
                  </a:extLst>
                </a:gridCol>
                <a:gridCol w="427438">
                  <a:extLst>
                    <a:ext uri="{9D8B030D-6E8A-4147-A177-3AD203B41FA5}">
                      <a16:colId xmlns:a16="http://schemas.microsoft.com/office/drawing/2014/main" val="3186887659"/>
                    </a:ext>
                  </a:extLst>
                </a:gridCol>
                <a:gridCol w="427438">
                  <a:extLst>
                    <a:ext uri="{9D8B030D-6E8A-4147-A177-3AD203B41FA5}">
                      <a16:colId xmlns:a16="http://schemas.microsoft.com/office/drawing/2014/main" val="2901706530"/>
                    </a:ext>
                  </a:extLst>
                </a:gridCol>
                <a:gridCol w="427438">
                  <a:extLst>
                    <a:ext uri="{9D8B030D-6E8A-4147-A177-3AD203B41FA5}">
                      <a16:colId xmlns:a16="http://schemas.microsoft.com/office/drawing/2014/main" val="1645055601"/>
                    </a:ext>
                  </a:extLst>
                </a:gridCol>
                <a:gridCol w="427438">
                  <a:extLst>
                    <a:ext uri="{9D8B030D-6E8A-4147-A177-3AD203B41FA5}">
                      <a16:colId xmlns:a16="http://schemas.microsoft.com/office/drawing/2014/main" val="2713805058"/>
                    </a:ext>
                  </a:extLst>
                </a:gridCol>
                <a:gridCol w="427438">
                  <a:extLst>
                    <a:ext uri="{9D8B030D-6E8A-4147-A177-3AD203B41FA5}">
                      <a16:colId xmlns:a16="http://schemas.microsoft.com/office/drawing/2014/main" val="638560431"/>
                    </a:ext>
                  </a:extLst>
                </a:gridCol>
                <a:gridCol w="427438">
                  <a:extLst>
                    <a:ext uri="{9D8B030D-6E8A-4147-A177-3AD203B41FA5}">
                      <a16:colId xmlns:a16="http://schemas.microsoft.com/office/drawing/2014/main" val="2847926376"/>
                    </a:ext>
                  </a:extLst>
                </a:gridCol>
                <a:gridCol w="427438">
                  <a:extLst>
                    <a:ext uri="{9D8B030D-6E8A-4147-A177-3AD203B41FA5}">
                      <a16:colId xmlns:a16="http://schemas.microsoft.com/office/drawing/2014/main" val="208068386"/>
                    </a:ext>
                  </a:extLst>
                </a:gridCol>
                <a:gridCol w="427438">
                  <a:extLst>
                    <a:ext uri="{9D8B030D-6E8A-4147-A177-3AD203B41FA5}">
                      <a16:colId xmlns:a16="http://schemas.microsoft.com/office/drawing/2014/main" val="3015036225"/>
                    </a:ext>
                  </a:extLst>
                </a:gridCol>
                <a:gridCol w="427438">
                  <a:extLst>
                    <a:ext uri="{9D8B030D-6E8A-4147-A177-3AD203B41FA5}">
                      <a16:colId xmlns:a16="http://schemas.microsoft.com/office/drawing/2014/main" val="3695097732"/>
                    </a:ext>
                  </a:extLst>
                </a:gridCol>
                <a:gridCol w="427438">
                  <a:extLst>
                    <a:ext uri="{9D8B030D-6E8A-4147-A177-3AD203B41FA5}">
                      <a16:colId xmlns:a16="http://schemas.microsoft.com/office/drawing/2014/main" val="582151008"/>
                    </a:ext>
                  </a:extLst>
                </a:gridCol>
                <a:gridCol w="427438">
                  <a:extLst>
                    <a:ext uri="{9D8B030D-6E8A-4147-A177-3AD203B41FA5}">
                      <a16:colId xmlns:a16="http://schemas.microsoft.com/office/drawing/2014/main" val="2512005261"/>
                    </a:ext>
                  </a:extLst>
                </a:gridCol>
                <a:gridCol w="427438">
                  <a:extLst>
                    <a:ext uri="{9D8B030D-6E8A-4147-A177-3AD203B41FA5}">
                      <a16:colId xmlns:a16="http://schemas.microsoft.com/office/drawing/2014/main" val="2979768237"/>
                    </a:ext>
                  </a:extLst>
                </a:gridCol>
                <a:gridCol w="427438">
                  <a:extLst>
                    <a:ext uri="{9D8B030D-6E8A-4147-A177-3AD203B41FA5}">
                      <a16:colId xmlns:a16="http://schemas.microsoft.com/office/drawing/2014/main" val="311932571"/>
                    </a:ext>
                  </a:extLst>
                </a:gridCol>
                <a:gridCol w="427438">
                  <a:extLst>
                    <a:ext uri="{9D8B030D-6E8A-4147-A177-3AD203B41FA5}">
                      <a16:colId xmlns:a16="http://schemas.microsoft.com/office/drawing/2014/main" val="955451256"/>
                    </a:ext>
                  </a:extLst>
                </a:gridCol>
                <a:gridCol w="427438">
                  <a:extLst>
                    <a:ext uri="{9D8B030D-6E8A-4147-A177-3AD203B41FA5}">
                      <a16:colId xmlns:a16="http://schemas.microsoft.com/office/drawing/2014/main" val="744323014"/>
                    </a:ext>
                  </a:extLst>
                </a:gridCol>
                <a:gridCol w="427438">
                  <a:extLst>
                    <a:ext uri="{9D8B030D-6E8A-4147-A177-3AD203B41FA5}">
                      <a16:colId xmlns:a16="http://schemas.microsoft.com/office/drawing/2014/main" val="4000767857"/>
                    </a:ext>
                  </a:extLst>
                </a:gridCol>
                <a:gridCol w="427438">
                  <a:extLst>
                    <a:ext uri="{9D8B030D-6E8A-4147-A177-3AD203B41FA5}">
                      <a16:colId xmlns:a16="http://schemas.microsoft.com/office/drawing/2014/main" val="3318879741"/>
                    </a:ext>
                  </a:extLst>
                </a:gridCol>
                <a:gridCol w="427438">
                  <a:extLst>
                    <a:ext uri="{9D8B030D-6E8A-4147-A177-3AD203B41FA5}">
                      <a16:colId xmlns:a16="http://schemas.microsoft.com/office/drawing/2014/main" val="296452646"/>
                    </a:ext>
                  </a:extLst>
                </a:gridCol>
              </a:tblGrid>
              <a:tr h="402336">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lnR w="6350" cap="flat" cmpd="sng" algn="ctr">
                      <a:solidFill>
                        <a:schemeClr val="tx1"/>
                      </a:solidFill>
                      <a:prstDash val="solid"/>
                      <a:round/>
                      <a:headEnd type="none" w="med" len="med"/>
                      <a:tailEnd type="none" w="med" len="med"/>
                    </a:lnR>
                  </a:tcPr>
                </a:tc>
                <a:tc>
                  <a:txBody>
                    <a:bodyPr/>
                    <a:lstStyle/>
                    <a:p>
                      <a:r>
                        <a:rPr lang="en-US" dirty="0" smtClean="0"/>
                        <a:t>-</a:t>
                      </a:r>
                      <a:endParaRPr lang="en-US" dirty="0"/>
                    </a:p>
                  </a:txBody>
                  <a:tcPr>
                    <a:lnL w="635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lnR w="57150" cap="flat" cmpd="sng" algn="ctr">
                      <a:solidFill>
                        <a:schemeClr val="tx1"/>
                      </a:solidFill>
                      <a:prstDash val="solid"/>
                      <a:round/>
                      <a:headEnd type="none" w="med" len="med"/>
                      <a:tailEnd type="none" w="med" len="med"/>
                    </a:lnR>
                  </a:tcPr>
                </a:tc>
                <a:tc>
                  <a:txBody>
                    <a:bodyPr/>
                    <a:lstStyle/>
                    <a:p>
                      <a:r>
                        <a:rPr lang="en-US" dirty="0" smtClean="0"/>
                        <a:t>0</a:t>
                      </a:r>
                      <a:endParaRPr lang="en-US" dirty="0"/>
                    </a:p>
                  </a:txBody>
                  <a:tcPr>
                    <a:lnL w="57150" cap="flat" cmpd="sng" algn="ctr">
                      <a:solidFill>
                        <a:schemeClr val="tx1"/>
                      </a:solidFill>
                      <a:prstDash val="solid"/>
                      <a:round/>
                      <a:headEnd type="none" w="med" len="med"/>
                      <a:tailEnd type="none" w="med" len="med"/>
                    </a:lnL>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400914670"/>
                  </a:ext>
                </a:extLst>
              </a:tr>
            </a:tbl>
          </a:graphicData>
        </a:graphic>
      </p:graphicFrame>
      <p:sp>
        <p:nvSpPr>
          <p:cNvPr id="8" name="Left Brace 7"/>
          <p:cNvSpPr/>
          <p:nvPr/>
        </p:nvSpPr>
        <p:spPr>
          <a:xfrm rot="16200000" flipH="1">
            <a:off x="5187416" y="1236247"/>
            <a:ext cx="898450" cy="60948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193632" y="4511987"/>
            <a:ext cx="3697941" cy="369332"/>
          </a:xfrm>
          <a:prstGeom prst="rect">
            <a:avLst/>
          </a:prstGeom>
          <a:noFill/>
        </p:spPr>
        <p:txBody>
          <a:bodyPr wrap="square" rtlCol="0">
            <a:spAutoFit/>
          </a:bodyPr>
          <a:lstStyle/>
          <a:p>
            <a:r>
              <a:rPr lang="en-US" dirty="0" smtClean="0"/>
              <a:t>Sifted Segment </a:t>
            </a:r>
            <a:r>
              <a:rPr lang="en-US" dirty="0" smtClean="0"/>
              <a:t>register </a:t>
            </a:r>
            <a:r>
              <a:rPr lang="en-US" dirty="0" smtClean="0"/>
              <a:t>address </a:t>
            </a:r>
            <a:endParaRPr lang="en-US" dirty="0"/>
          </a:p>
        </p:txBody>
      </p:sp>
    </p:spTree>
    <p:extLst>
      <p:ext uri="{BB962C8B-B14F-4D97-AF65-F5344CB8AC3E}">
        <p14:creationId xmlns:p14="http://schemas.microsoft.com/office/powerpoint/2010/main" val="53428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4" name="Content Placeholder 2"/>
          <p:cNvSpPr txBox="1">
            <a:spLocks/>
          </p:cNvSpPr>
          <p:nvPr/>
        </p:nvSpPr>
        <p:spPr>
          <a:xfrm>
            <a:off x="2533590" y="1425115"/>
            <a:ext cx="9030353" cy="43244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smtClean="0"/>
          </a:p>
          <a:p>
            <a:pPr marL="0" indent="0">
              <a:lnSpc>
                <a:spcPct val="250000"/>
              </a:lnSpc>
              <a:buFont typeface="Wingdings 3" charset="2"/>
              <a:buNone/>
            </a:pPr>
            <a:r>
              <a:rPr lang="en-US" dirty="0" smtClean="0"/>
              <a:t>19                                                                                                   </a:t>
            </a:r>
            <a:r>
              <a:rPr lang="en-US" dirty="0" smtClean="0"/>
              <a:t>3                   </a:t>
            </a:r>
            <a:r>
              <a:rPr lang="en-US" dirty="0" smtClean="0"/>
              <a:t>0</a:t>
            </a:r>
          </a:p>
          <a:p>
            <a:pPr marL="0" indent="0">
              <a:lnSpc>
                <a:spcPct val="200000"/>
              </a:lnSpc>
              <a:buFont typeface="Wingdings 3" charset="2"/>
              <a:buNone/>
            </a:pPr>
            <a:endParaRPr lang="en-US" dirty="0" smtClean="0"/>
          </a:p>
          <a:p>
            <a:pPr marL="0" indent="0">
              <a:lnSpc>
                <a:spcPct val="300000"/>
              </a:lnSpc>
              <a:buFont typeface="Wingdings 3" charset="2"/>
              <a:buNone/>
            </a:pPr>
            <a:r>
              <a:rPr lang="en-US" dirty="0" smtClean="0"/>
              <a:t>     </a:t>
            </a:r>
          </a:p>
          <a:p>
            <a:pPr marL="0" indent="0">
              <a:buFont typeface="Wingdings 3" charset="2"/>
              <a:buNone/>
            </a:pPr>
            <a:endParaRPr lang="en-US" dirty="0" smtClean="0"/>
          </a:p>
          <a:p>
            <a:pPr marL="0" indent="0">
              <a:lnSpc>
                <a:spcPct val="160000"/>
              </a:lnSpc>
              <a:buFont typeface="Wingdings 3" charset="2"/>
              <a:buNone/>
            </a:pPr>
            <a:r>
              <a:rPr lang="en-US" dirty="0" smtClean="0"/>
              <a:t>19                       </a:t>
            </a:r>
            <a:r>
              <a:rPr lang="en-US" dirty="0" smtClean="0"/>
              <a:t>15                                                                                                  </a:t>
            </a:r>
            <a:r>
              <a:rPr lang="en-US" dirty="0" smtClean="0"/>
              <a:t>0                                                                                          </a:t>
            </a:r>
          </a:p>
        </p:txBody>
      </p:sp>
      <p:graphicFrame>
        <p:nvGraphicFramePr>
          <p:cNvPr id="5" name="Table 4"/>
          <p:cNvGraphicFramePr>
            <a:graphicFrameLocks noGrp="1"/>
          </p:cNvGraphicFramePr>
          <p:nvPr>
            <p:extLst>
              <p:ext uri="{D42A27DB-BD31-4B8C-83A1-F6EECF244321}">
                <p14:modId xmlns:p14="http://schemas.microsoft.com/office/powerpoint/2010/main" val="1973413130"/>
              </p:ext>
            </p:extLst>
          </p:nvPr>
        </p:nvGraphicFramePr>
        <p:xfrm>
          <a:off x="2592924" y="5188345"/>
          <a:ext cx="8128000" cy="37084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4020167540"/>
                    </a:ext>
                  </a:extLst>
                </a:gridCol>
                <a:gridCol w="406400">
                  <a:extLst>
                    <a:ext uri="{9D8B030D-6E8A-4147-A177-3AD203B41FA5}">
                      <a16:colId xmlns:a16="http://schemas.microsoft.com/office/drawing/2014/main" val="3186887659"/>
                    </a:ext>
                  </a:extLst>
                </a:gridCol>
                <a:gridCol w="406400">
                  <a:extLst>
                    <a:ext uri="{9D8B030D-6E8A-4147-A177-3AD203B41FA5}">
                      <a16:colId xmlns:a16="http://schemas.microsoft.com/office/drawing/2014/main" val="2901706530"/>
                    </a:ext>
                  </a:extLst>
                </a:gridCol>
                <a:gridCol w="406400">
                  <a:extLst>
                    <a:ext uri="{9D8B030D-6E8A-4147-A177-3AD203B41FA5}">
                      <a16:colId xmlns:a16="http://schemas.microsoft.com/office/drawing/2014/main" val="1645055601"/>
                    </a:ext>
                  </a:extLst>
                </a:gridCol>
                <a:gridCol w="406400">
                  <a:extLst>
                    <a:ext uri="{9D8B030D-6E8A-4147-A177-3AD203B41FA5}">
                      <a16:colId xmlns:a16="http://schemas.microsoft.com/office/drawing/2014/main" val="2713805058"/>
                    </a:ext>
                  </a:extLst>
                </a:gridCol>
                <a:gridCol w="406400">
                  <a:extLst>
                    <a:ext uri="{9D8B030D-6E8A-4147-A177-3AD203B41FA5}">
                      <a16:colId xmlns:a16="http://schemas.microsoft.com/office/drawing/2014/main" val="638560431"/>
                    </a:ext>
                  </a:extLst>
                </a:gridCol>
                <a:gridCol w="406400">
                  <a:extLst>
                    <a:ext uri="{9D8B030D-6E8A-4147-A177-3AD203B41FA5}">
                      <a16:colId xmlns:a16="http://schemas.microsoft.com/office/drawing/2014/main" val="2847926376"/>
                    </a:ext>
                  </a:extLst>
                </a:gridCol>
                <a:gridCol w="406400">
                  <a:extLst>
                    <a:ext uri="{9D8B030D-6E8A-4147-A177-3AD203B41FA5}">
                      <a16:colId xmlns:a16="http://schemas.microsoft.com/office/drawing/2014/main" val="208068386"/>
                    </a:ext>
                  </a:extLst>
                </a:gridCol>
                <a:gridCol w="406400">
                  <a:extLst>
                    <a:ext uri="{9D8B030D-6E8A-4147-A177-3AD203B41FA5}">
                      <a16:colId xmlns:a16="http://schemas.microsoft.com/office/drawing/2014/main" val="3015036225"/>
                    </a:ext>
                  </a:extLst>
                </a:gridCol>
                <a:gridCol w="406400">
                  <a:extLst>
                    <a:ext uri="{9D8B030D-6E8A-4147-A177-3AD203B41FA5}">
                      <a16:colId xmlns:a16="http://schemas.microsoft.com/office/drawing/2014/main" val="3695097732"/>
                    </a:ext>
                  </a:extLst>
                </a:gridCol>
                <a:gridCol w="406400">
                  <a:extLst>
                    <a:ext uri="{9D8B030D-6E8A-4147-A177-3AD203B41FA5}">
                      <a16:colId xmlns:a16="http://schemas.microsoft.com/office/drawing/2014/main" val="582151008"/>
                    </a:ext>
                  </a:extLst>
                </a:gridCol>
                <a:gridCol w="406400">
                  <a:extLst>
                    <a:ext uri="{9D8B030D-6E8A-4147-A177-3AD203B41FA5}">
                      <a16:colId xmlns:a16="http://schemas.microsoft.com/office/drawing/2014/main" val="2512005261"/>
                    </a:ext>
                  </a:extLst>
                </a:gridCol>
                <a:gridCol w="406400">
                  <a:extLst>
                    <a:ext uri="{9D8B030D-6E8A-4147-A177-3AD203B41FA5}">
                      <a16:colId xmlns:a16="http://schemas.microsoft.com/office/drawing/2014/main" val="2979768237"/>
                    </a:ext>
                  </a:extLst>
                </a:gridCol>
                <a:gridCol w="406400">
                  <a:extLst>
                    <a:ext uri="{9D8B030D-6E8A-4147-A177-3AD203B41FA5}">
                      <a16:colId xmlns:a16="http://schemas.microsoft.com/office/drawing/2014/main" val="311932571"/>
                    </a:ext>
                  </a:extLst>
                </a:gridCol>
                <a:gridCol w="406400">
                  <a:extLst>
                    <a:ext uri="{9D8B030D-6E8A-4147-A177-3AD203B41FA5}">
                      <a16:colId xmlns:a16="http://schemas.microsoft.com/office/drawing/2014/main" val="955451256"/>
                    </a:ext>
                  </a:extLst>
                </a:gridCol>
                <a:gridCol w="406400">
                  <a:extLst>
                    <a:ext uri="{9D8B030D-6E8A-4147-A177-3AD203B41FA5}">
                      <a16:colId xmlns:a16="http://schemas.microsoft.com/office/drawing/2014/main" val="744323014"/>
                    </a:ext>
                  </a:extLst>
                </a:gridCol>
                <a:gridCol w="406400">
                  <a:extLst>
                    <a:ext uri="{9D8B030D-6E8A-4147-A177-3AD203B41FA5}">
                      <a16:colId xmlns:a16="http://schemas.microsoft.com/office/drawing/2014/main" val="4000767857"/>
                    </a:ext>
                  </a:extLst>
                </a:gridCol>
                <a:gridCol w="406400">
                  <a:extLst>
                    <a:ext uri="{9D8B030D-6E8A-4147-A177-3AD203B41FA5}">
                      <a16:colId xmlns:a16="http://schemas.microsoft.com/office/drawing/2014/main" val="3318879741"/>
                    </a:ext>
                  </a:extLst>
                </a:gridCol>
                <a:gridCol w="406400">
                  <a:extLst>
                    <a:ext uri="{9D8B030D-6E8A-4147-A177-3AD203B41FA5}">
                      <a16:colId xmlns:a16="http://schemas.microsoft.com/office/drawing/2014/main" val="296452646"/>
                    </a:ext>
                  </a:extLst>
                </a:gridCol>
                <a:gridCol w="406400">
                  <a:extLst>
                    <a:ext uri="{9D8B030D-6E8A-4147-A177-3AD203B41FA5}">
                      <a16:colId xmlns:a16="http://schemas.microsoft.com/office/drawing/2014/main" val="1362261763"/>
                    </a:ext>
                  </a:extLst>
                </a:gridCol>
              </a:tblGrid>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lnR w="57150" cap="flat" cmpd="sng" algn="ctr">
                      <a:solidFill>
                        <a:schemeClr val="tx1"/>
                      </a:solidFill>
                      <a:prstDash val="solid"/>
                      <a:round/>
                      <a:headEnd type="none" w="med" len="med"/>
                      <a:tailEnd type="none" w="med" len="med"/>
                    </a:lnR>
                  </a:tcPr>
                </a:tc>
                <a:tc>
                  <a:txBody>
                    <a:bodyPr/>
                    <a:lstStyle/>
                    <a:p>
                      <a:r>
                        <a:rPr lang="en-US" dirty="0" smtClean="0"/>
                        <a:t>-</a:t>
                      </a:r>
                      <a:endParaRPr lang="en-US" dirty="0"/>
                    </a:p>
                  </a:txBody>
                  <a:tcPr>
                    <a:lnL w="5715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400914670"/>
                  </a:ext>
                </a:extLst>
              </a:tr>
            </a:tbl>
          </a:graphicData>
        </a:graphic>
      </p:graphicFrame>
      <p:sp>
        <p:nvSpPr>
          <p:cNvPr id="6" name="Left Brace 5"/>
          <p:cNvSpPr/>
          <p:nvPr/>
        </p:nvSpPr>
        <p:spPr>
          <a:xfrm rot="16200000" flipH="1">
            <a:off x="5208212" y="-1405114"/>
            <a:ext cx="876750" cy="6107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458397" y="4813047"/>
            <a:ext cx="2702860" cy="369332"/>
          </a:xfrm>
          <a:prstGeom prst="rect">
            <a:avLst/>
          </a:prstGeom>
          <a:noFill/>
        </p:spPr>
        <p:txBody>
          <a:bodyPr wrap="square" rtlCol="0">
            <a:spAutoFit/>
          </a:bodyPr>
          <a:lstStyle/>
          <a:p>
            <a:r>
              <a:rPr lang="en-US" dirty="0" smtClean="0"/>
              <a:t>offset register address </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992244328"/>
              </p:ext>
            </p:extLst>
          </p:nvPr>
        </p:nvGraphicFramePr>
        <p:xfrm>
          <a:off x="2592924" y="2470617"/>
          <a:ext cx="8127991" cy="417311"/>
        </p:xfrm>
        <a:graphic>
          <a:graphicData uri="http://schemas.openxmlformats.org/drawingml/2006/table">
            <a:tbl>
              <a:tblPr firstRow="1" bandRow="1">
                <a:tableStyleId>{5940675A-B579-460E-94D1-54222C63F5DA}</a:tableStyleId>
              </a:tblPr>
              <a:tblGrid>
                <a:gridCol w="427789">
                  <a:extLst>
                    <a:ext uri="{9D8B030D-6E8A-4147-A177-3AD203B41FA5}">
                      <a16:colId xmlns:a16="http://schemas.microsoft.com/office/drawing/2014/main" val="4020167540"/>
                    </a:ext>
                  </a:extLst>
                </a:gridCol>
                <a:gridCol w="427789">
                  <a:extLst>
                    <a:ext uri="{9D8B030D-6E8A-4147-A177-3AD203B41FA5}">
                      <a16:colId xmlns:a16="http://schemas.microsoft.com/office/drawing/2014/main" val="3186887659"/>
                    </a:ext>
                  </a:extLst>
                </a:gridCol>
                <a:gridCol w="427789">
                  <a:extLst>
                    <a:ext uri="{9D8B030D-6E8A-4147-A177-3AD203B41FA5}">
                      <a16:colId xmlns:a16="http://schemas.microsoft.com/office/drawing/2014/main" val="2901706530"/>
                    </a:ext>
                  </a:extLst>
                </a:gridCol>
                <a:gridCol w="427789">
                  <a:extLst>
                    <a:ext uri="{9D8B030D-6E8A-4147-A177-3AD203B41FA5}">
                      <a16:colId xmlns:a16="http://schemas.microsoft.com/office/drawing/2014/main" val="1645055601"/>
                    </a:ext>
                  </a:extLst>
                </a:gridCol>
                <a:gridCol w="427789">
                  <a:extLst>
                    <a:ext uri="{9D8B030D-6E8A-4147-A177-3AD203B41FA5}">
                      <a16:colId xmlns:a16="http://schemas.microsoft.com/office/drawing/2014/main" val="2713805058"/>
                    </a:ext>
                  </a:extLst>
                </a:gridCol>
                <a:gridCol w="427789">
                  <a:extLst>
                    <a:ext uri="{9D8B030D-6E8A-4147-A177-3AD203B41FA5}">
                      <a16:colId xmlns:a16="http://schemas.microsoft.com/office/drawing/2014/main" val="638560431"/>
                    </a:ext>
                  </a:extLst>
                </a:gridCol>
                <a:gridCol w="427789">
                  <a:extLst>
                    <a:ext uri="{9D8B030D-6E8A-4147-A177-3AD203B41FA5}">
                      <a16:colId xmlns:a16="http://schemas.microsoft.com/office/drawing/2014/main" val="2847926376"/>
                    </a:ext>
                  </a:extLst>
                </a:gridCol>
                <a:gridCol w="427789">
                  <a:extLst>
                    <a:ext uri="{9D8B030D-6E8A-4147-A177-3AD203B41FA5}">
                      <a16:colId xmlns:a16="http://schemas.microsoft.com/office/drawing/2014/main" val="208068386"/>
                    </a:ext>
                  </a:extLst>
                </a:gridCol>
                <a:gridCol w="427789">
                  <a:extLst>
                    <a:ext uri="{9D8B030D-6E8A-4147-A177-3AD203B41FA5}">
                      <a16:colId xmlns:a16="http://schemas.microsoft.com/office/drawing/2014/main" val="3015036225"/>
                    </a:ext>
                  </a:extLst>
                </a:gridCol>
                <a:gridCol w="427789">
                  <a:extLst>
                    <a:ext uri="{9D8B030D-6E8A-4147-A177-3AD203B41FA5}">
                      <a16:colId xmlns:a16="http://schemas.microsoft.com/office/drawing/2014/main" val="3695097732"/>
                    </a:ext>
                  </a:extLst>
                </a:gridCol>
                <a:gridCol w="427789">
                  <a:extLst>
                    <a:ext uri="{9D8B030D-6E8A-4147-A177-3AD203B41FA5}">
                      <a16:colId xmlns:a16="http://schemas.microsoft.com/office/drawing/2014/main" val="582151008"/>
                    </a:ext>
                  </a:extLst>
                </a:gridCol>
                <a:gridCol w="427789">
                  <a:extLst>
                    <a:ext uri="{9D8B030D-6E8A-4147-A177-3AD203B41FA5}">
                      <a16:colId xmlns:a16="http://schemas.microsoft.com/office/drawing/2014/main" val="2512005261"/>
                    </a:ext>
                  </a:extLst>
                </a:gridCol>
                <a:gridCol w="427789">
                  <a:extLst>
                    <a:ext uri="{9D8B030D-6E8A-4147-A177-3AD203B41FA5}">
                      <a16:colId xmlns:a16="http://schemas.microsoft.com/office/drawing/2014/main" val="2979768237"/>
                    </a:ext>
                  </a:extLst>
                </a:gridCol>
                <a:gridCol w="427789">
                  <a:extLst>
                    <a:ext uri="{9D8B030D-6E8A-4147-A177-3AD203B41FA5}">
                      <a16:colId xmlns:a16="http://schemas.microsoft.com/office/drawing/2014/main" val="311932571"/>
                    </a:ext>
                  </a:extLst>
                </a:gridCol>
                <a:gridCol w="427789">
                  <a:extLst>
                    <a:ext uri="{9D8B030D-6E8A-4147-A177-3AD203B41FA5}">
                      <a16:colId xmlns:a16="http://schemas.microsoft.com/office/drawing/2014/main" val="955451256"/>
                    </a:ext>
                  </a:extLst>
                </a:gridCol>
                <a:gridCol w="427789">
                  <a:extLst>
                    <a:ext uri="{9D8B030D-6E8A-4147-A177-3AD203B41FA5}">
                      <a16:colId xmlns:a16="http://schemas.microsoft.com/office/drawing/2014/main" val="744323014"/>
                    </a:ext>
                  </a:extLst>
                </a:gridCol>
                <a:gridCol w="427789">
                  <a:extLst>
                    <a:ext uri="{9D8B030D-6E8A-4147-A177-3AD203B41FA5}">
                      <a16:colId xmlns:a16="http://schemas.microsoft.com/office/drawing/2014/main" val="4000767857"/>
                    </a:ext>
                  </a:extLst>
                </a:gridCol>
                <a:gridCol w="427789">
                  <a:extLst>
                    <a:ext uri="{9D8B030D-6E8A-4147-A177-3AD203B41FA5}">
                      <a16:colId xmlns:a16="http://schemas.microsoft.com/office/drawing/2014/main" val="3318879741"/>
                    </a:ext>
                  </a:extLst>
                </a:gridCol>
                <a:gridCol w="427789">
                  <a:extLst>
                    <a:ext uri="{9D8B030D-6E8A-4147-A177-3AD203B41FA5}">
                      <a16:colId xmlns:a16="http://schemas.microsoft.com/office/drawing/2014/main" val="296452646"/>
                    </a:ext>
                  </a:extLst>
                </a:gridCol>
              </a:tblGrid>
              <a:tr h="417311">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lnR w="6350" cap="flat" cmpd="sng" algn="ctr">
                      <a:solidFill>
                        <a:schemeClr val="tx1"/>
                      </a:solidFill>
                      <a:prstDash val="solid"/>
                      <a:round/>
                      <a:headEnd type="none" w="med" len="med"/>
                      <a:tailEnd type="none" w="med" len="med"/>
                    </a:lnR>
                  </a:tcPr>
                </a:tc>
                <a:tc>
                  <a:txBody>
                    <a:bodyPr/>
                    <a:lstStyle/>
                    <a:p>
                      <a:r>
                        <a:rPr lang="en-US" dirty="0" smtClean="0"/>
                        <a:t>-</a:t>
                      </a:r>
                      <a:endParaRPr lang="en-US" dirty="0"/>
                    </a:p>
                  </a:txBody>
                  <a:tcPr>
                    <a:lnL w="635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lnR w="57150" cap="flat" cmpd="sng" algn="ctr">
                      <a:solidFill>
                        <a:schemeClr val="tx1"/>
                      </a:solidFill>
                      <a:prstDash val="solid"/>
                      <a:round/>
                      <a:headEnd type="none" w="med" len="med"/>
                      <a:tailEnd type="none" w="med" len="med"/>
                    </a:lnR>
                  </a:tcPr>
                </a:tc>
                <a:tc>
                  <a:txBody>
                    <a:bodyPr/>
                    <a:lstStyle/>
                    <a:p>
                      <a:r>
                        <a:rPr lang="en-US" dirty="0" smtClean="0"/>
                        <a:t>0</a:t>
                      </a:r>
                      <a:endParaRPr lang="en-US" dirty="0"/>
                    </a:p>
                  </a:txBody>
                  <a:tcPr>
                    <a:lnL w="57150" cap="flat" cmpd="sng" algn="ctr">
                      <a:solidFill>
                        <a:schemeClr val="tx1"/>
                      </a:solidFill>
                      <a:prstDash val="solid"/>
                      <a:round/>
                      <a:headEnd type="none" w="med" len="med"/>
                      <a:tailEnd type="none" w="med" len="med"/>
                    </a:lnL>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400914670"/>
                  </a:ext>
                </a:extLst>
              </a:tr>
            </a:tbl>
          </a:graphicData>
        </a:graphic>
      </p:graphicFrame>
      <p:sp>
        <p:nvSpPr>
          <p:cNvPr id="9" name="Left Brace 8"/>
          <p:cNvSpPr/>
          <p:nvPr/>
        </p:nvSpPr>
        <p:spPr>
          <a:xfrm rot="16200000" flipH="1">
            <a:off x="7000382" y="1360332"/>
            <a:ext cx="982881" cy="64582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563008" y="1833217"/>
            <a:ext cx="3697941" cy="369332"/>
          </a:xfrm>
          <a:prstGeom prst="rect">
            <a:avLst/>
          </a:prstGeom>
          <a:noFill/>
        </p:spPr>
        <p:txBody>
          <a:bodyPr wrap="square" rtlCol="0">
            <a:spAutoFit/>
          </a:bodyPr>
          <a:lstStyle/>
          <a:p>
            <a:r>
              <a:rPr lang="en-US" dirty="0" smtClean="0"/>
              <a:t>Sifted Segment register address </a:t>
            </a:r>
            <a:endParaRPr lang="en-US" dirty="0"/>
          </a:p>
        </p:txBody>
      </p:sp>
      <p:sp>
        <p:nvSpPr>
          <p:cNvPr id="16" name="Plus 15"/>
          <p:cNvSpPr/>
          <p:nvPr/>
        </p:nvSpPr>
        <p:spPr>
          <a:xfrm>
            <a:off x="6302454" y="2942615"/>
            <a:ext cx="1492624" cy="128946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015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Content Placeholder 5"/>
          <p:cNvSpPr>
            <a:spLocks noGrp="1"/>
          </p:cNvSpPr>
          <p:nvPr>
            <p:ph idx="1"/>
          </p:nvPr>
        </p:nvSpPr>
        <p:spPr>
          <a:xfrm>
            <a:off x="2589212" y="2133599"/>
            <a:ext cx="8915400" cy="4361329"/>
          </a:xfrm>
        </p:spPr>
        <p:txBody>
          <a:bodyPr>
            <a:normAutofit fontScale="92500" lnSpcReduction="20000"/>
          </a:bodyPr>
          <a:lstStyle/>
          <a:p>
            <a:r>
              <a:rPr lang="en-US" dirty="0" smtClean="0"/>
              <a:t>We have seen in our previous code that </a:t>
            </a:r>
            <a:r>
              <a:rPr lang="en-US" b="1" dirty="0" smtClean="0"/>
              <a:t>IP for first instruction was 0100 and CS value is 19F5</a:t>
            </a:r>
          </a:p>
          <a:p>
            <a:endParaRPr lang="en-US" b="1" dirty="0"/>
          </a:p>
          <a:p>
            <a:endParaRPr lang="en-US" b="1" dirty="0" smtClean="0"/>
          </a:p>
          <a:p>
            <a:endParaRPr lang="en-US" b="1" dirty="0"/>
          </a:p>
          <a:p>
            <a:r>
              <a:rPr lang="en-US" dirty="0"/>
              <a:t> </a:t>
            </a:r>
            <a:r>
              <a:rPr lang="en-US" dirty="0" smtClean="0"/>
              <a:t>Now we need to compute Physical address (exact memory location of instruction in 1 MB memory)</a:t>
            </a:r>
          </a:p>
          <a:p>
            <a:r>
              <a:rPr lang="en-US" dirty="0" smtClean="0"/>
              <a:t>CS = </a:t>
            </a:r>
            <a:r>
              <a:rPr lang="en-US" dirty="0" smtClean="0"/>
              <a:t>0x19F5</a:t>
            </a:r>
            <a:endParaRPr lang="en-US" dirty="0" smtClean="0"/>
          </a:p>
          <a:p>
            <a:r>
              <a:rPr lang="en-US" dirty="0" smtClean="0"/>
              <a:t>Shifted CS = </a:t>
            </a:r>
            <a:r>
              <a:rPr lang="en-US" dirty="0" smtClean="0"/>
              <a:t>0x19F50</a:t>
            </a:r>
            <a:endParaRPr lang="en-US" dirty="0" smtClean="0"/>
          </a:p>
          <a:p>
            <a:r>
              <a:rPr lang="en-US" dirty="0" smtClean="0"/>
              <a:t>IP = </a:t>
            </a:r>
            <a:r>
              <a:rPr lang="en-US" dirty="0" smtClean="0"/>
              <a:t>0x0100</a:t>
            </a:r>
            <a:endParaRPr lang="en-US" dirty="0" smtClean="0"/>
          </a:p>
          <a:p>
            <a:r>
              <a:rPr lang="en-US" dirty="0" smtClean="0"/>
              <a:t>Physical address = </a:t>
            </a:r>
            <a:r>
              <a:rPr lang="en-US" dirty="0" smtClean="0"/>
              <a:t>0x19F50 </a:t>
            </a:r>
            <a:r>
              <a:rPr lang="en-US" dirty="0" smtClean="0"/>
              <a:t>+ </a:t>
            </a:r>
            <a:r>
              <a:rPr lang="en-US" dirty="0" smtClean="0"/>
              <a:t>0x0100 </a:t>
            </a:r>
            <a:r>
              <a:rPr lang="en-US" dirty="0" smtClean="0"/>
              <a:t>= 1A050</a:t>
            </a:r>
          </a:p>
          <a:p>
            <a:endParaRPr lang="en-US" dirty="0" smtClean="0"/>
          </a:p>
          <a:p>
            <a:r>
              <a:rPr lang="en-US" dirty="0" smtClean="0"/>
              <a:t>If any carry is generated it will be ignored, this is called </a:t>
            </a:r>
            <a:r>
              <a:rPr lang="en-US" b="1" dirty="0" smtClean="0"/>
              <a:t>segment wraparound </a:t>
            </a:r>
            <a:endParaRPr lang="en-US" b="1" dirty="0"/>
          </a:p>
        </p:txBody>
      </p:sp>
      <p:pic>
        <p:nvPicPr>
          <p:cNvPr id="7" name="Picture 6"/>
          <p:cNvPicPr>
            <a:picLocks noChangeAspect="1"/>
          </p:cNvPicPr>
          <p:nvPr/>
        </p:nvPicPr>
        <p:blipFill>
          <a:blip r:embed="rId2"/>
          <a:stretch>
            <a:fillRect/>
          </a:stretch>
        </p:blipFill>
        <p:spPr>
          <a:xfrm>
            <a:off x="4334439" y="2689413"/>
            <a:ext cx="4967004" cy="827834"/>
          </a:xfrm>
          <a:prstGeom prst="rect">
            <a:avLst/>
          </a:prstGeom>
        </p:spPr>
      </p:pic>
    </p:spTree>
    <p:extLst>
      <p:ext uri="{BB962C8B-B14F-4D97-AF65-F5344CB8AC3E}">
        <p14:creationId xmlns:p14="http://schemas.microsoft.com/office/powerpoint/2010/main" val="4273907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692</Words>
  <Application>Microsoft Office PowerPoint</Application>
  <PresentationFormat>Widescreen</PresentationFormat>
  <Paragraphs>163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Computer Organization and Assembly Fall 2019</vt:lpstr>
      <vt:lpstr>Reading Listing File</vt:lpstr>
      <vt:lpstr>Segmented Memory</vt:lpstr>
      <vt:lpstr>PowerPoint Presentation</vt:lpstr>
      <vt:lpstr>Cont.</vt:lpstr>
      <vt:lpstr>Address calculation </vt:lpstr>
      <vt:lpstr>Cont.</vt:lpstr>
      <vt:lpstr>Cont.</vt:lpstr>
      <vt:lpstr>Example</vt:lpstr>
      <vt:lpstr>Overlapping Segments</vt:lpstr>
      <vt:lpstr>Paragraph Boundaries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2019-08-22T06:50:22Z</dcterms:created>
  <dcterms:modified xsi:type="dcterms:W3CDTF">2019-08-27T07:58:35Z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