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7" r:id="rId4"/>
    <p:sldId id="268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4" autoAdjust="0"/>
    <p:restoredTop sz="94343" autoAdjust="0"/>
  </p:normalViewPr>
  <p:slideViewPr>
    <p:cSldViewPr snapToGrid="0">
      <p:cViewPr varScale="1">
        <p:scale>
          <a:sx n="60" d="100"/>
          <a:sy n="60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4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have all three number in an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1675184"/>
            <a:ext cx="8774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a program to add three numbers using memory variables</a:t>
            </a:r>
          </a:p>
          <a:p>
            <a:endParaRPr lang="en-US" dirty="0"/>
          </a:p>
          <a:p>
            <a:r>
              <a:rPr lang="en-US" dirty="0"/>
              <a:t>[org 0x0100]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[num1] </a:t>
            </a:r>
            <a:r>
              <a:rPr lang="en-US" dirty="0" smtClean="0"/>
              <a:t>                                ; </a:t>
            </a:r>
            <a:r>
              <a:rPr lang="en-US" dirty="0"/>
              <a:t>load first number in ax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/>
              <a:t>, [</a:t>
            </a:r>
            <a:r>
              <a:rPr lang="en-US" dirty="0" smtClean="0"/>
              <a:t>num1 + 2]                           ; </a:t>
            </a:r>
            <a:r>
              <a:rPr lang="en-US" dirty="0"/>
              <a:t>load second number in bx</a:t>
            </a:r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 smtClean="0"/>
              <a:t>                                          </a:t>
            </a:r>
            <a:r>
              <a:rPr lang="en-US" dirty="0"/>
              <a:t>; accumulate sum in ax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/>
              <a:t>, [</a:t>
            </a:r>
            <a:r>
              <a:rPr lang="en-US" dirty="0" smtClean="0"/>
              <a:t>num1 + 4]                           ; </a:t>
            </a:r>
            <a:r>
              <a:rPr lang="en-US" dirty="0"/>
              <a:t>load third number in bx</a:t>
            </a:r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/>
              <a:t> </a:t>
            </a:r>
            <a:r>
              <a:rPr lang="en-US" dirty="0" smtClean="0"/>
              <a:t>                                          ; </a:t>
            </a:r>
            <a:r>
              <a:rPr lang="en-US" dirty="0"/>
              <a:t>accumulate sum in ax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 smtClean="0"/>
              <a:t>[num1 + 6],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 </a:t>
            </a:r>
            <a:r>
              <a:rPr lang="en-US" dirty="0" smtClean="0"/>
              <a:t>                           ; </a:t>
            </a:r>
            <a:r>
              <a:rPr lang="en-US" dirty="0"/>
              <a:t>store sum in num4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0x4c00 ; terminate program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0x21</a:t>
            </a:r>
          </a:p>
          <a:p>
            <a:endParaRPr lang="en-US" dirty="0"/>
          </a:p>
          <a:p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5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dw</a:t>
            </a:r>
            <a:r>
              <a:rPr lang="en-US" dirty="0" smtClean="0"/>
              <a:t> 10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/>
              <a:t>15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5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 of new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07832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To Memory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Mov</a:t>
            </a:r>
            <a:r>
              <a:rPr lang="en-US" sz="2400" b="1" dirty="0" smtClean="0"/>
              <a:t> [num1] , [num2]</a:t>
            </a:r>
          </a:p>
          <a:p>
            <a:r>
              <a:rPr lang="en-US" sz="2400" b="1" dirty="0" err="1" smtClean="0"/>
              <a:t>Mov</a:t>
            </a:r>
            <a:r>
              <a:rPr lang="en-US" sz="2400" b="1" dirty="0" smtClean="0"/>
              <a:t> [bx] , [num2]</a:t>
            </a:r>
          </a:p>
          <a:p>
            <a:r>
              <a:rPr lang="en-US" sz="2400" b="1" dirty="0" err="1" smtClean="0"/>
              <a:t>Mov</a:t>
            </a:r>
            <a:r>
              <a:rPr lang="en-US" sz="2400" b="1" dirty="0" smtClean="0"/>
              <a:t> [</a:t>
            </a:r>
            <a:r>
              <a:rPr lang="en-US" sz="2400" b="1" dirty="0" err="1" smtClean="0"/>
              <a:t>bx+di</a:t>
            </a:r>
            <a:r>
              <a:rPr lang="en-US" sz="2400" b="1" dirty="0" smtClean="0"/>
              <a:t>] , [num2]</a:t>
            </a:r>
          </a:p>
          <a:p>
            <a:endParaRPr lang="en-US" sz="2400" b="1" dirty="0"/>
          </a:p>
          <a:p>
            <a:r>
              <a:rPr lang="en-US" sz="2400" b="1" dirty="0" smtClean="0"/>
              <a:t>All memory to memory operations in one instruction are illegal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848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MISMATCH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2800" b="1" dirty="0" err="1"/>
              <a:t>mov</a:t>
            </a:r>
            <a:r>
              <a:rPr lang="en-US" sz="2800" b="1" dirty="0"/>
              <a:t> [num1], 5			</a:t>
            </a:r>
            <a:r>
              <a:rPr lang="en-US" sz="2800" b="1" dirty="0" smtClean="0"/>
              <a:t>	</a:t>
            </a:r>
            <a:endParaRPr lang="en-US" sz="2800" b="1" dirty="0"/>
          </a:p>
          <a:p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800" b="1" dirty="0"/>
              <a:t>byte</a:t>
            </a:r>
            <a:r>
              <a:rPr lang="en-US" sz="2400" b="1" dirty="0"/>
              <a:t> [num1], 5</a:t>
            </a:r>
          </a:p>
          <a:p>
            <a:pPr marL="0" indent="0" algn="ctr">
              <a:buNone/>
            </a:pPr>
            <a:r>
              <a:rPr lang="en-US" sz="2400" b="1" dirty="0" err="1"/>
              <a:t>mov</a:t>
            </a:r>
            <a:r>
              <a:rPr lang="en-US" sz="2400" b="1" dirty="0"/>
              <a:t> </a:t>
            </a:r>
            <a:r>
              <a:rPr lang="en-US" sz="2800" b="1" dirty="0"/>
              <a:t>word</a:t>
            </a:r>
            <a:r>
              <a:rPr lang="en-US" sz="2400" b="1" dirty="0"/>
              <a:t> [num1], 5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mov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sz="2400" b="1" dirty="0"/>
              <a:t>, [num1</a:t>
            </a:r>
            <a:r>
              <a:rPr lang="en-US" sz="2400" b="1" dirty="0" smtClean="0"/>
              <a:t>]						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 num1</a:t>
            </a:r>
            <a:r>
              <a:rPr lang="en-US" sz="2400" b="1" dirty="0"/>
              <a:t>: </a:t>
            </a:r>
            <a:r>
              <a:rPr lang="en-US" sz="2400" b="1" dirty="0" err="1" smtClean="0"/>
              <a:t>db</a:t>
            </a:r>
            <a:r>
              <a:rPr lang="en-US" sz="2400" b="1" dirty="0" smtClean="0"/>
              <a:t> </a:t>
            </a:r>
            <a:r>
              <a:rPr lang="en-US" sz="2400" b="1" dirty="0" smtClean="0"/>
              <a:t>5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							    </a:t>
            </a:r>
            <a:r>
              <a:rPr lang="en-US" sz="2400" b="1" dirty="0" err="1" smtClean="0">
                <a:solidFill>
                  <a:srgbClr val="FF0000"/>
                </a:solidFill>
              </a:rPr>
              <a:t>mov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al</a:t>
            </a:r>
            <a:r>
              <a:rPr lang="en-US" sz="2400" b="1" dirty="0" smtClean="0"/>
              <a:t>, </a:t>
            </a:r>
            <a:r>
              <a:rPr lang="en-US" sz="2400" b="1" dirty="0"/>
              <a:t>[num1]	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0220" y="2293147"/>
            <a:ext cx="2189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Syntax illegal</a:t>
            </a:r>
            <a:r>
              <a:rPr lang="en-US" b="1" dirty="0" smtClean="0"/>
              <a:t> 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084" y="5480931"/>
            <a:ext cx="2570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legal</a:t>
            </a:r>
            <a:r>
              <a:rPr lang="en-US" b="1" dirty="0" smtClean="0"/>
              <a:t> 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084" y="3100864"/>
            <a:ext cx="1716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legal</a:t>
            </a:r>
            <a:r>
              <a:rPr lang="en-US" b="1" dirty="0" smtClean="0"/>
              <a:t> 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0220" y="4227675"/>
            <a:ext cx="2570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Logically illegal</a:t>
            </a:r>
            <a:r>
              <a:rPr lang="en-US" b="1" dirty="0" smtClean="0"/>
              <a:t> 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8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98" y="5291336"/>
            <a:ext cx="10077450" cy="1390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37" y="1362836"/>
            <a:ext cx="9201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1411864"/>
            <a:ext cx="87744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a program to add three numbers using memory variables</a:t>
            </a:r>
          </a:p>
          <a:p>
            <a:endParaRPr lang="en-US" dirty="0"/>
          </a:p>
          <a:p>
            <a:r>
              <a:rPr lang="en-US" dirty="0"/>
              <a:t>[org 0x0100]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bx</a:t>
            </a:r>
            <a:r>
              <a:rPr lang="en-US" dirty="0" smtClean="0"/>
              <a:t>, num1                               </a:t>
            </a:r>
            <a:r>
              <a:rPr lang="en-US" dirty="0"/>
              <a:t>; point bx to first number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</a:t>
            </a:r>
            <a:r>
              <a:rPr lang="en-US" dirty="0" smtClean="0"/>
              <a:t>[bx]                                 ; </a:t>
            </a:r>
            <a:r>
              <a:rPr lang="en-US" dirty="0"/>
              <a:t>load first number in </a:t>
            </a:r>
            <a:r>
              <a:rPr lang="en-US" dirty="0" smtClean="0"/>
              <a:t>ax</a:t>
            </a:r>
          </a:p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dd bx,2						</a:t>
            </a:r>
            <a:r>
              <a:rPr lang="en-US" dirty="0"/>
              <a:t>; advance bx to second </a:t>
            </a:r>
            <a:r>
              <a:rPr lang="en-US" dirty="0" smtClean="0"/>
              <a:t>number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dirty="0"/>
              <a:t>, </a:t>
            </a:r>
            <a:r>
              <a:rPr lang="en-US" dirty="0" smtClean="0"/>
              <a:t>[bx]                                 </a:t>
            </a:r>
            <a:r>
              <a:rPr lang="en-US" dirty="0"/>
              <a:t>; </a:t>
            </a:r>
            <a:r>
              <a:rPr lang="en-US" dirty="0" smtClean="0"/>
              <a:t>add </a:t>
            </a:r>
            <a:r>
              <a:rPr lang="en-US" dirty="0"/>
              <a:t>second number in </a:t>
            </a:r>
            <a:r>
              <a:rPr lang="en-US" dirty="0" smtClean="0"/>
              <a:t>ax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add </a:t>
            </a:r>
            <a:r>
              <a:rPr lang="en-US" dirty="0" smtClean="0">
                <a:solidFill>
                  <a:srgbClr val="00B0F0"/>
                </a:solidFill>
              </a:rPr>
              <a:t>bx,2</a:t>
            </a:r>
            <a:r>
              <a:rPr lang="en-US" dirty="0" smtClean="0"/>
              <a:t>                                          </a:t>
            </a:r>
            <a:r>
              <a:rPr lang="en-US" dirty="0"/>
              <a:t>; advance bx to </a:t>
            </a:r>
            <a:r>
              <a:rPr lang="en-US" dirty="0" smtClean="0"/>
              <a:t>third number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dirty="0" smtClean="0"/>
              <a:t>, [bx]                                  ; load third number in bx</a:t>
            </a:r>
          </a:p>
          <a:p>
            <a:r>
              <a:rPr lang="en-US" dirty="0">
                <a:solidFill>
                  <a:srgbClr val="00B0F0"/>
                </a:solidFill>
              </a:rPr>
              <a:t>add bx,2</a:t>
            </a:r>
            <a:r>
              <a:rPr lang="en-US" dirty="0"/>
              <a:t>                                          ; advance bx to </a:t>
            </a:r>
            <a:r>
              <a:rPr lang="en-US" dirty="0" smtClean="0"/>
              <a:t>result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 smtClean="0"/>
              <a:t>[bx],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 </a:t>
            </a:r>
            <a:r>
              <a:rPr lang="en-US" dirty="0" smtClean="0"/>
              <a:t>                                 ; </a:t>
            </a:r>
            <a:r>
              <a:rPr lang="en-US" dirty="0"/>
              <a:t>store sum in num4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0x4c00 ; terminate program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0x21</a:t>
            </a:r>
          </a:p>
          <a:p>
            <a:endParaRPr lang="pt-BR" dirty="0" smtClean="0"/>
          </a:p>
          <a:p>
            <a:r>
              <a:rPr lang="pt-BR" dirty="0" smtClean="0"/>
              <a:t>num1</a:t>
            </a:r>
            <a:r>
              <a:rPr lang="pt-BR" dirty="0"/>
              <a:t>: dw 5, 10, 15,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+ offset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1685108"/>
            <a:ext cx="774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bx,num1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mov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di, 0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[bx + di]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</a:t>
            </a:r>
            <a:r>
              <a:rPr lang="en-US" dirty="0">
                <a:solidFill>
                  <a:srgbClr val="00B0F0"/>
                </a:solidFill>
              </a:rPr>
              <a:t>di, 2</a:t>
            </a:r>
          </a:p>
          <a:p>
            <a:r>
              <a:rPr lang="en-US" dirty="0" smtClean="0"/>
              <a:t>add ax, </a:t>
            </a:r>
            <a:r>
              <a:rPr lang="en-US" dirty="0"/>
              <a:t>[bx + di]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</a:t>
            </a:r>
            <a:r>
              <a:rPr lang="en-US" dirty="0">
                <a:solidFill>
                  <a:srgbClr val="00B0F0"/>
                </a:solidFill>
              </a:rPr>
              <a:t>di , 2</a:t>
            </a:r>
          </a:p>
          <a:p>
            <a:r>
              <a:rPr lang="en-US" dirty="0" smtClean="0"/>
              <a:t>add ax, </a:t>
            </a:r>
            <a:r>
              <a:rPr lang="en-US" dirty="0"/>
              <a:t>[bx + di</a:t>
            </a:r>
            <a:r>
              <a:rPr lang="en-US" dirty="0" smtClean="0"/>
              <a:t>]</a:t>
            </a:r>
          </a:p>
          <a:p>
            <a:r>
              <a:rPr lang="en-US" dirty="0">
                <a:solidFill>
                  <a:srgbClr val="00B0F0"/>
                </a:solidFill>
              </a:rPr>
              <a:t>add di , 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[bx + di] , ax</a:t>
            </a:r>
          </a:p>
          <a:p>
            <a:endParaRPr lang="en-US" dirty="0"/>
          </a:p>
          <a:p>
            <a:r>
              <a:rPr lang="en-US" dirty="0" smtClean="0"/>
              <a:t>num1</a:t>
            </a:r>
            <a:r>
              <a:rPr lang="en-US" dirty="0"/>
              <a:t>: </a:t>
            </a:r>
            <a:r>
              <a:rPr lang="en-US" dirty="0" err="1"/>
              <a:t>dw</a:t>
            </a:r>
            <a:r>
              <a:rPr lang="en-US" dirty="0"/>
              <a:t> 10, 20, </a:t>
            </a:r>
            <a:r>
              <a:rPr lang="en-US" dirty="0" smtClean="0"/>
              <a:t>30, 0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An addressing mode specifies how to calculate the </a:t>
            </a:r>
            <a:r>
              <a:rPr lang="en-US" sz="2800" b="1" i="1" dirty="0"/>
              <a:t>effective memory address </a:t>
            </a:r>
            <a:r>
              <a:rPr lang="en-US" sz="2800" dirty="0"/>
              <a:t>of an </a:t>
            </a:r>
            <a:r>
              <a:rPr lang="en-US" sz="2800" b="1" i="1" dirty="0"/>
              <a:t>operand </a:t>
            </a:r>
            <a:r>
              <a:rPr lang="en-US" sz="2800" dirty="0"/>
              <a:t>by using information held in registers and/or constants contained within a machine instruction or elsewhere.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4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037" y="441230"/>
            <a:ext cx="8911687" cy="1280890"/>
          </a:xfrm>
        </p:spPr>
        <p:txBody>
          <a:bodyPr/>
          <a:lstStyle/>
          <a:p>
            <a:r>
              <a:rPr lang="en-US" dirty="0"/>
              <a:t>Addressing Modes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37" y="1506912"/>
            <a:ext cx="9621593" cy="308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5" y="5078100"/>
            <a:ext cx="9629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direct addressing we can store and retrieve data from and to any location of memory.</a:t>
            </a:r>
          </a:p>
          <a:p>
            <a:r>
              <a:rPr lang="en-US" dirty="0" smtClean="0"/>
              <a:t>Now our memory is stored in Data segment. So we can say that we can access any offset of Data Segment.</a:t>
            </a:r>
          </a:p>
          <a:p>
            <a:r>
              <a:rPr lang="en-US" dirty="0" smtClean="0"/>
              <a:t>For now we can store data in </a:t>
            </a:r>
          </a:p>
          <a:p>
            <a:pPr lvl="1"/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Double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Byte Syntax</a:t>
            </a:r>
          </a:p>
          <a:p>
            <a:pPr lvl="1"/>
            <a:r>
              <a:rPr lang="en-US" b="1" i="1" dirty="0" err="1">
                <a:solidFill>
                  <a:srgbClr val="FF0000"/>
                </a:solidFill>
              </a:rPr>
              <a:t>db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somevalue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/>
              <a:t>Declare </a:t>
            </a:r>
            <a:r>
              <a:rPr lang="en-US" dirty="0" smtClean="0"/>
              <a:t>Word Syntax</a:t>
            </a:r>
            <a:endParaRPr lang="en-US" dirty="0"/>
          </a:p>
          <a:p>
            <a:pPr lvl="1"/>
            <a:r>
              <a:rPr lang="en-US" b="1" i="1" dirty="0" err="1" smtClean="0">
                <a:solidFill>
                  <a:srgbClr val="FF0000"/>
                </a:solidFill>
              </a:rPr>
              <a:t>dw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somevalue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Declare </a:t>
            </a:r>
            <a:r>
              <a:rPr lang="en-US" dirty="0" smtClean="0"/>
              <a:t>Double Syntax</a:t>
            </a:r>
            <a:endParaRPr lang="en-US" dirty="0"/>
          </a:p>
          <a:p>
            <a:pPr lvl="1"/>
            <a:r>
              <a:rPr lang="en-US" b="1" i="1" dirty="0" err="1" smtClean="0">
                <a:solidFill>
                  <a:srgbClr val="FF0000"/>
                </a:solidFill>
              </a:rPr>
              <a:t>dd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somevalue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leftmost field is called the </a:t>
            </a:r>
            <a:r>
              <a:rPr lang="en-US" b="1" dirty="0"/>
              <a:t>label</a:t>
            </a:r>
            <a:r>
              <a:rPr lang="en-US" i="1" dirty="0"/>
              <a:t>. 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store a symbolic name for the memory location it represents </a:t>
            </a:r>
          </a:p>
          <a:p>
            <a:r>
              <a:rPr lang="en-US" dirty="0" smtClean="0"/>
              <a:t>All </a:t>
            </a:r>
            <a:r>
              <a:rPr lang="en-US"/>
              <a:t>labels </a:t>
            </a:r>
            <a:r>
              <a:rPr lang="en-US" smtClean="0"/>
              <a:t>must not </a:t>
            </a:r>
            <a:r>
              <a:rPr lang="en-US" dirty="0"/>
              <a:t>begin with a letter or one of the following special characters: @, $, -, or ?. 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label may any length from 1 to 35 characters </a:t>
            </a:r>
          </a:p>
          <a:p>
            <a:r>
              <a:rPr lang="en-US" dirty="0" smtClean="0"/>
              <a:t>The </a:t>
            </a:r>
            <a:r>
              <a:rPr lang="en-US" dirty="0"/>
              <a:t>label appears in a program to identify the name of a memory location for storing data and for other purposes.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refer to </a:t>
            </a:r>
            <a:r>
              <a:rPr lang="en-US" dirty="0" smtClean="0"/>
              <a:t>a </a:t>
            </a:r>
            <a:r>
              <a:rPr lang="en-US" dirty="0"/>
              <a:t>variable later in the program, we need the address occupied</a:t>
            </a:r>
          </a:p>
          <a:p>
            <a:pPr marL="0" indent="0">
              <a:buNone/>
            </a:pPr>
            <a:r>
              <a:rPr lang="en-US" dirty="0"/>
              <a:t>by this variable. The assembler is there to help us. We can associate </a:t>
            </a:r>
            <a:r>
              <a:rPr lang="en-US" dirty="0" smtClean="0"/>
              <a:t>a symbol </a:t>
            </a:r>
            <a:r>
              <a:rPr lang="en-US" dirty="0"/>
              <a:t>with any address that we want to remember and use that symbol </a:t>
            </a:r>
            <a:r>
              <a:rPr lang="en-US" dirty="0" smtClean="0"/>
              <a:t>in the </a:t>
            </a:r>
            <a:r>
              <a:rPr lang="en-US" dirty="0"/>
              <a:t>rest of the code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myByteVar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myWordVar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Aft>
                <a:spcPts val="100"/>
              </a:spcAft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myDoubleVar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132" y="2410097"/>
            <a:ext cx="1436914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1074" y="3454985"/>
            <a:ext cx="21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db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somevalue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1074" y="3849645"/>
            <a:ext cx="21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dw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somevalue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4765" y="4290586"/>
            <a:ext cx="21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dd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somevalue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9" y="498797"/>
            <a:ext cx="10358846" cy="1280890"/>
          </a:xfrm>
        </p:spPr>
        <p:txBody>
          <a:bodyPr/>
          <a:lstStyle/>
          <a:p>
            <a:r>
              <a:rPr lang="en-US" dirty="0" smtClean="0"/>
              <a:t>First Assembly Program Again with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1679" y="1387801"/>
            <a:ext cx="8774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a program to add three numbers using memory variables</a:t>
            </a:r>
          </a:p>
          <a:p>
            <a:endParaRPr lang="en-US" dirty="0"/>
          </a:p>
          <a:p>
            <a:r>
              <a:rPr lang="en-US" dirty="0"/>
              <a:t>[org 0x0100]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[num1] </a:t>
            </a:r>
            <a:r>
              <a:rPr lang="en-US" dirty="0" smtClean="0"/>
              <a:t>                                ; </a:t>
            </a:r>
            <a:r>
              <a:rPr lang="en-US" dirty="0"/>
              <a:t>load first number in ax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/>
              <a:t>, [num2</a:t>
            </a:r>
            <a:r>
              <a:rPr lang="en-US" dirty="0" smtClean="0"/>
              <a:t>]                                 </a:t>
            </a:r>
            <a:r>
              <a:rPr lang="en-US" dirty="0"/>
              <a:t>; load second number in bx</a:t>
            </a:r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 smtClean="0"/>
              <a:t>                                          </a:t>
            </a:r>
            <a:r>
              <a:rPr lang="en-US" dirty="0"/>
              <a:t>; accumulate sum in ax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/>
              <a:t>, [num3] </a:t>
            </a:r>
            <a:r>
              <a:rPr lang="en-US" dirty="0" smtClean="0"/>
              <a:t>                                 ; </a:t>
            </a:r>
            <a:r>
              <a:rPr lang="en-US" dirty="0"/>
              <a:t>load third number in bx</a:t>
            </a:r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bx</a:t>
            </a:r>
            <a:r>
              <a:rPr lang="en-US" dirty="0"/>
              <a:t> </a:t>
            </a:r>
            <a:r>
              <a:rPr lang="en-US" dirty="0" smtClean="0"/>
              <a:t>                                          ; </a:t>
            </a:r>
            <a:r>
              <a:rPr lang="en-US" dirty="0"/>
              <a:t>accumulate sum in ax</a:t>
            </a:r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num4],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 </a:t>
            </a:r>
            <a:r>
              <a:rPr lang="en-US" dirty="0" smtClean="0"/>
              <a:t>                                 ; </a:t>
            </a:r>
            <a:r>
              <a:rPr lang="en-US" dirty="0"/>
              <a:t>store sum in num4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en-US" dirty="0"/>
              <a:t>, 0x4c00 ; terminate program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0x21</a:t>
            </a:r>
          </a:p>
          <a:p>
            <a:endParaRPr lang="en-US" dirty="0"/>
          </a:p>
          <a:p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5</a:t>
            </a:r>
          </a:p>
          <a:p>
            <a:r>
              <a:rPr lang="en-US" dirty="0"/>
              <a:t>num2: </a:t>
            </a:r>
            <a:r>
              <a:rPr lang="en-US" dirty="0" err="1"/>
              <a:t>dw</a:t>
            </a:r>
            <a:r>
              <a:rPr lang="en-US" dirty="0"/>
              <a:t> 10</a:t>
            </a:r>
          </a:p>
          <a:p>
            <a:r>
              <a:rPr lang="en-US" dirty="0"/>
              <a:t>num3: </a:t>
            </a:r>
            <a:r>
              <a:rPr lang="en-US" dirty="0" err="1"/>
              <a:t>dw</a:t>
            </a:r>
            <a:r>
              <a:rPr lang="en-US" dirty="0"/>
              <a:t> 15</a:t>
            </a:r>
          </a:p>
          <a:p>
            <a:r>
              <a:rPr lang="en-US" dirty="0"/>
              <a:t>num4: </a:t>
            </a:r>
            <a:r>
              <a:rPr lang="en-US" dirty="0" err="1"/>
              <a:t>dw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77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333" y="624110"/>
            <a:ext cx="8911687" cy="1280890"/>
          </a:xfrm>
        </p:spPr>
        <p:txBody>
          <a:bodyPr/>
          <a:lstStyle/>
          <a:p>
            <a:r>
              <a:rPr lang="en-US" dirty="0" smtClean="0"/>
              <a:t>Listing file of new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55" y="1710238"/>
            <a:ext cx="11125645" cy="46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643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Addressing Mode</vt:lpstr>
      <vt:lpstr>Addressing Modes</vt:lpstr>
      <vt:lpstr>Direct Addressing </vt:lpstr>
      <vt:lpstr>Data Declaration</vt:lpstr>
      <vt:lpstr> Label</vt:lpstr>
      <vt:lpstr>Cont.</vt:lpstr>
      <vt:lpstr>First Assembly Program Again with variables</vt:lpstr>
      <vt:lpstr>Listing file of new Code</vt:lpstr>
      <vt:lpstr>Now we have all three number in an Array</vt:lpstr>
      <vt:lpstr>Listing file of new Code</vt:lpstr>
      <vt:lpstr>Memory To Memory </vt:lpstr>
      <vt:lpstr>SIZE MISMATCH ERRORS</vt:lpstr>
      <vt:lpstr>REGISTER INDIRECT ADDRESSING</vt:lpstr>
      <vt:lpstr>Cont.</vt:lpstr>
      <vt:lpstr>Reg + 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2019-08-29T07:30:35Z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