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8" r:id="rId4"/>
    <p:sldId id="259" r:id="rId5"/>
    <p:sldId id="260" r:id="rId6"/>
    <p:sldId id="262" r:id="rId7"/>
    <p:sldId id="263" r:id="rId8"/>
    <p:sldId id="265" r:id="rId9"/>
    <p:sldId id="270" r:id="rId10"/>
    <p:sldId id="271" r:id="rId11"/>
    <p:sldId id="273" r:id="rId12"/>
    <p:sldId id="276" r:id="rId13"/>
    <p:sldId id="277" r:id="rId14"/>
    <p:sldId id="257" r:id="rId15"/>
    <p:sldId id="279" r:id="rId16"/>
    <p:sldId id="281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76095" autoAdjust="0"/>
  </p:normalViewPr>
  <p:slideViewPr>
    <p:cSldViewPr snapToGrid="0">
      <p:cViewPr varScale="1">
        <p:scale>
          <a:sx n="73" d="100"/>
          <a:sy n="73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B532-571D-4C0F-9DAB-F3B29A3A5D9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E50-08EE-4509-B11C-CC3C1520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BX=0100, SI=0200, and CS=1000 and the memory access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consideration is [cs:bx+si+0x0700],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 = 0x0100 + 0x0200 + 0x700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= 0A00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 = 1000 * 10 = 10000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 = 10000 + 0A00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= 10A00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9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Assembly </a:t>
            </a:r>
            <a:r>
              <a:rPr lang="en-US" dirty="0" smtClean="0"/>
              <a:t>Fall </a:t>
            </a: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Lecture 5</a:t>
            </a:r>
          </a:p>
          <a:p>
            <a:r>
              <a:rPr lang="en-US" sz="2400" b="1" dirty="0" smtClean="0"/>
              <a:t>Syeda Farwa Batool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Conditional </a:t>
            </a:r>
            <a:r>
              <a:rPr lang="en-US" dirty="0" smtClean="0"/>
              <a:t>Jumps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Jz</a:t>
            </a:r>
            <a:r>
              <a:rPr lang="en-US" dirty="0" smtClean="0"/>
              <a:t>    –    jump if zero</a:t>
            </a:r>
          </a:p>
          <a:p>
            <a:pPr marL="0" indent="0">
              <a:buNone/>
            </a:pPr>
            <a:r>
              <a:rPr lang="en-US" dirty="0" err="1" smtClean="0"/>
              <a:t>Jnz</a:t>
            </a:r>
            <a:r>
              <a:rPr lang="en-US" dirty="0" smtClean="0"/>
              <a:t>  –    jump if not zero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Je     –  jump if equal</a:t>
            </a:r>
          </a:p>
          <a:p>
            <a:pPr marL="0" indent="0">
              <a:buNone/>
            </a:pPr>
            <a:r>
              <a:rPr lang="en-US" dirty="0" err="1" smtClean="0"/>
              <a:t>Jne</a:t>
            </a:r>
            <a:r>
              <a:rPr lang="en-US" dirty="0" smtClean="0"/>
              <a:t>   –  jump if not equal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6912" y="2133600"/>
            <a:ext cx="479742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Example</a:t>
            </a:r>
          </a:p>
          <a:p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ax,bx</a:t>
            </a:r>
            <a:endParaRPr lang="en-US" dirty="0" smtClean="0"/>
          </a:p>
          <a:p>
            <a:r>
              <a:rPr lang="en-US" dirty="0" err="1"/>
              <a:t>j</a:t>
            </a:r>
            <a:r>
              <a:rPr lang="en-US" dirty="0" err="1" smtClean="0"/>
              <a:t>z</a:t>
            </a:r>
            <a:r>
              <a:rPr lang="en-US" dirty="0" smtClean="0"/>
              <a:t> lable1 </a:t>
            </a:r>
            <a:r>
              <a:rPr lang="en-US" dirty="0"/>
              <a:t>	;; if ax and bx are </a:t>
            </a:r>
            <a:r>
              <a:rPr lang="en-US" dirty="0" smtClean="0"/>
              <a:t>equal </a:t>
            </a:r>
            <a:r>
              <a:rPr lang="en-US" dirty="0"/>
              <a:t>	</a:t>
            </a:r>
            <a:r>
              <a:rPr lang="en-US" dirty="0" smtClean="0"/>
              <a:t>        			;;</a:t>
            </a:r>
            <a:r>
              <a:rPr lang="en-US" dirty="0"/>
              <a:t>then jump to </a:t>
            </a:r>
            <a:r>
              <a:rPr lang="en-US" dirty="0" err="1"/>
              <a:t>lable</a:t>
            </a:r>
            <a:r>
              <a:rPr lang="en-US" dirty="0"/>
              <a:t> 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6912" y="4185675"/>
            <a:ext cx="479742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Example</a:t>
            </a:r>
          </a:p>
          <a:p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ax,bx</a:t>
            </a:r>
            <a:endParaRPr lang="en-US" dirty="0" smtClean="0"/>
          </a:p>
          <a:p>
            <a:r>
              <a:rPr lang="en-US" dirty="0" err="1" smtClean="0"/>
              <a:t>jne</a:t>
            </a:r>
            <a:r>
              <a:rPr lang="en-US" dirty="0" smtClean="0"/>
              <a:t> lable1  ;; if ax and bx are not equal 			     ;;then jump to </a:t>
            </a:r>
            <a:r>
              <a:rPr lang="en-US" dirty="0" err="1" smtClean="0"/>
              <a:t>lable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Conditional </a:t>
            </a:r>
            <a:r>
              <a:rPr lang="en-US" dirty="0" smtClean="0"/>
              <a:t>Jumps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Jc</a:t>
            </a:r>
            <a:r>
              <a:rPr lang="en-US" dirty="0" smtClean="0"/>
              <a:t>   –    jump if carry flag is set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Jnc</a:t>
            </a:r>
            <a:r>
              <a:rPr lang="en-US" dirty="0"/>
              <a:t> – jump if carry flag is not set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46912" y="2133600"/>
            <a:ext cx="235108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Example</a:t>
            </a:r>
          </a:p>
          <a:p>
            <a:r>
              <a:rPr lang="en-US" dirty="0"/>
              <a:t>a</a:t>
            </a:r>
            <a:r>
              <a:rPr lang="en-US" dirty="0" smtClean="0"/>
              <a:t>dd ax, bx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c</a:t>
            </a:r>
            <a:r>
              <a:rPr lang="en-US" dirty="0" smtClean="0"/>
              <a:t> lable1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6912" y="3649646"/>
            <a:ext cx="235108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Example</a:t>
            </a:r>
          </a:p>
          <a:p>
            <a:r>
              <a:rPr lang="en-US" dirty="0" smtClean="0"/>
              <a:t>sub </a:t>
            </a:r>
            <a:r>
              <a:rPr lang="en-US" dirty="0" err="1" smtClean="0"/>
              <a:t>ax,bx</a:t>
            </a:r>
            <a:endParaRPr lang="en-US" dirty="0" smtClean="0"/>
          </a:p>
          <a:p>
            <a:r>
              <a:rPr lang="en-US" dirty="0" err="1" smtClean="0"/>
              <a:t>jnc</a:t>
            </a:r>
            <a:r>
              <a:rPr lang="en-US" dirty="0" smtClean="0"/>
              <a:t> lable1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Conditional </a:t>
            </a:r>
            <a:r>
              <a:rPr lang="en-US" dirty="0" smtClean="0"/>
              <a:t>Jumps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36812" y="2335604"/>
            <a:ext cx="7467600" cy="203132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Ja    –    jump if </a:t>
            </a:r>
            <a:r>
              <a:rPr lang="en-US" dirty="0" err="1" smtClean="0"/>
              <a:t>dest</a:t>
            </a:r>
            <a:r>
              <a:rPr lang="en-US" dirty="0" smtClean="0"/>
              <a:t> above </a:t>
            </a:r>
            <a:r>
              <a:rPr lang="en-US" dirty="0" err="1" smtClean="0"/>
              <a:t>src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Jb</a:t>
            </a:r>
            <a:r>
              <a:rPr lang="en-US" dirty="0" smtClean="0"/>
              <a:t>  </a:t>
            </a:r>
            <a:r>
              <a:rPr lang="en-US" dirty="0"/>
              <a:t>–    jump </a:t>
            </a:r>
            <a:r>
              <a:rPr lang="en-US" dirty="0" smtClean="0"/>
              <a:t>if </a:t>
            </a:r>
            <a:r>
              <a:rPr lang="en-US" dirty="0" err="1" smtClean="0"/>
              <a:t>dest</a:t>
            </a:r>
            <a:r>
              <a:rPr lang="en-US" dirty="0" smtClean="0"/>
              <a:t> below </a:t>
            </a:r>
            <a:r>
              <a:rPr lang="en-US" dirty="0" err="1" smtClean="0"/>
              <a:t>src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b="1" dirty="0" smtClean="0"/>
              <a:t>Unsigned integers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91312" y="2486938"/>
            <a:ext cx="21971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ZF = 0 and CF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5612" y="3166600"/>
            <a:ext cx="21971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CF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Conditional </a:t>
            </a:r>
            <a:r>
              <a:rPr lang="en-US" dirty="0" smtClean="0"/>
              <a:t>Jumps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36812" y="2335604"/>
            <a:ext cx="7467600" cy="203132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Jl</a:t>
            </a:r>
            <a:r>
              <a:rPr lang="en-US" dirty="0" smtClean="0"/>
              <a:t>    </a:t>
            </a:r>
            <a:r>
              <a:rPr lang="en-US" dirty="0"/>
              <a:t>–    jump if </a:t>
            </a:r>
            <a:r>
              <a:rPr lang="en-US" dirty="0" err="1" smtClean="0"/>
              <a:t>Sdest</a:t>
            </a:r>
            <a:r>
              <a:rPr lang="en-US" dirty="0" smtClean="0"/>
              <a:t> lower than </a:t>
            </a:r>
            <a:r>
              <a:rPr lang="en-US" dirty="0" err="1" smtClean="0"/>
              <a:t>Ssrc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Jg</a:t>
            </a:r>
            <a:r>
              <a:rPr lang="en-US" dirty="0" smtClean="0"/>
              <a:t>  </a:t>
            </a:r>
            <a:r>
              <a:rPr lang="en-US" dirty="0"/>
              <a:t>–    jump </a:t>
            </a:r>
            <a:r>
              <a:rPr lang="en-US" dirty="0" smtClean="0"/>
              <a:t>if </a:t>
            </a:r>
            <a:r>
              <a:rPr lang="en-US" dirty="0" err="1" smtClean="0"/>
              <a:t>dest</a:t>
            </a:r>
            <a:r>
              <a:rPr lang="en-US" dirty="0" smtClean="0"/>
              <a:t> greater than </a:t>
            </a:r>
            <a:r>
              <a:rPr lang="en-US" dirty="0" err="1" smtClean="0"/>
              <a:t>src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b="1" dirty="0" smtClean="0"/>
              <a:t>Signed integers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91312" y="2486938"/>
            <a:ext cx="21971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ZF ≠  CF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5612" y="3166600"/>
            <a:ext cx="21971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Z</a:t>
            </a:r>
            <a:r>
              <a:rPr lang="en-US" u="sng" dirty="0" smtClean="0"/>
              <a:t>F = 0 and SF =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130" y="12772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program to add ten numbers using </a:t>
            </a:r>
            <a:r>
              <a:rPr lang="en-US" dirty="0" smtClean="0"/>
              <a:t>base register </a:t>
            </a:r>
            <a:r>
              <a:rPr lang="en-US" dirty="0"/>
              <a:t>+ </a:t>
            </a:r>
            <a:r>
              <a:rPr lang="en-US" dirty="0" smtClean="0"/>
              <a:t>index addressing,   [Example 1]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7319" y="1200289"/>
            <a:ext cx="88174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;; loop to add  10 elements of array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org 0x0100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bx, </a:t>
            </a:r>
            <a:r>
              <a:rPr lang="en-US" dirty="0" smtClean="0"/>
              <a:t>0	  	; </a:t>
            </a:r>
            <a:r>
              <a:rPr lang="en-US" dirty="0"/>
              <a:t>initialize array index to zero</a:t>
            </a:r>
          </a:p>
          <a:p>
            <a:r>
              <a:rPr lang="en-US" dirty="0" err="1"/>
              <a:t>mov</a:t>
            </a:r>
            <a:r>
              <a:rPr lang="en-US" dirty="0"/>
              <a:t> cx, 10 </a:t>
            </a:r>
            <a:r>
              <a:rPr lang="en-US" dirty="0" smtClean="0"/>
              <a:t>		; </a:t>
            </a:r>
            <a:r>
              <a:rPr lang="en-US" dirty="0"/>
              <a:t>load count of numbers in cx</a:t>
            </a:r>
          </a:p>
          <a:p>
            <a:r>
              <a:rPr lang="en-US" dirty="0" err="1"/>
              <a:t>mov</a:t>
            </a:r>
            <a:r>
              <a:rPr lang="en-US" dirty="0"/>
              <a:t> ax, 0  </a:t>
            </a:r>
            <a:r>
              <a:rPr lang="en-US" dirty="0" smtClean="0"/>
              <a:t>		; </a:t>
            </a:r>
            <a:r>
              <a:rPr lang="en-US" dirty="0"/>
              <a:t>initialize sum to zero</a:t>
            </a:r>
          </a:p>
          <a:p>
            <a:r>
              <a:rPr lang="en-US" dirty="0" err="1"/>
              <a:t>mov</a:t>
            </a:r>
            <a:r>
              <a:rPr lang="en-US" dirty="0"/>
              <a:t> bx,num1</a:t>
            </a:r>
          </a:p>
          <a:p>
            <a:r>
              <a:rPr lang="en-US" dirty="0" err="1"/>
              <a:t>mov</a:t>
            </a:r>
            <a:r>
              <a:rPr lang="en-US" dirty="0"/>
              <a:t> di,0</a:t>
            </a:r>
          </a:p>
          <a:p>
            <a:endParaRPr lang="en-US" dirty="0"/>
          </a:p>
          <a:p>
            <a:r>
              <a:rPr lang="en-US" b="1" dirty="0"/>
              <a:t>l1: </a:t>
            </a:r>
            <a:r>
              <a:rPr lang="en-US" dirty="0"/>
              <a:t>add ax, [</a:t>
            </a:r>
            <a:r>
              <a:rPr lang="en-US" dirty="0" err="1"/>
              <a:t>bx+di</a:t>
            </a:r>
            <a:r>
              <a:rPr lang="en-US" dirty="0"/>
              <a:t>] </a:t>
            </a:r>
            <a:r>
              <a:rPr lang="en-US" dirty="0" smtClean="0"/>
              <a:t>					; </a:t>
            </a:r>
            <a:r>
              <a:rPr lang="en-US" dirty="0"/>
              <a:t>add number to ax</a:t>
            </a:r>
          </a:p>
          <a:p>
            <a:r>
              <a:rPr lang="en-US" dirty="0"/>
              <a:t>add di, </a:t>
            </a:r>
            <a:r>
              <a:rPr lang="en-US" dirty="0" smtClean="0"/>
              <a:t>2							 </a:t>
            </a:r>
            <a:r>
              <a:rPr lang="en-US" dirty="0"/>
              <a:t>; advance di to next index</a:t>
            </a:r>
          </a:p>
          <a:p>
            <a:r>
              <a:rPr lang="en-US" dirty="0"/>
              <a:t>sub cx, </a:t>
            </a:r>
            <a:r>
              <a:rPr lang="en-US" dirty="0" smtClean="0"/>
              <a:t>1							 </a:t>
            </a:r>
            <a:r>
              <a:rPr lang="en-US" dirty="0"/>
              <a:t>; numbers to be added reduced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nz</a:t>
            </a:r>
            <a:r>
              <a:rPr lang="en-US" dirty="0" smtClean="0"/>
              <a:t>   </a:t>
            </a:r>
            <a:r>
              <a:rPr lang="en-US" b="1" dirty="0" smtClean="0"/>
              <a:t>l1</a:t>
            </a:r>
            <a:r>
              <a:rPr lang="en-US" dirty="0" smtClean="0"/>
              <a:t>								 </a:t>
            </a:r>
            <a:r>
              <a:rPr lang="en-US" dirty="0"/>
              <a:t>; if numbers remain add next</a:t>
            </a:r>
          </a:p>
          <a:p>
            <a:endParaRPr lang="en-US" dirty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0x4c00 </a:t>
            </a:r>
            <a:r>
              <a:rPr lang="en-US" dirty="0" smtClean="0"/>
              <a:t>						; </a:t>
            </a:r>
            <a:r>
              <a:rPr lang="en-US" dirty="0"/>
              <a:t>terminate </a:t>
            </a:r>
            <a:r>
              <a:rPr lang="en-US" dirty="0" smtClean="0"/>
              <a:t>program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0x21</a:t>
            </a:r>
          </a:p>
          <a:p>
            <a:endParaRPr lang="en-US" dirty="0"/>
          </a:p>
          <a:p>
            <a:r>
              <a:rPr lang="en-US" dirty="0"/>
              <a:t>num1: </a:t>
            </a:r>
            <a:r>
              <a:rPr lang="en-US" dirty="0" err="1"/>
              <a:t>dw</a:t>
            </a:r>
            <a:r>
              <a:rPr lang="en-US" dirty="0"/>
              <a:t> 10, 20, 30, 40, 50, 10, 20, 30, 40, 50</a:t>
            </a:r>
          </a:p>
          <a:p>
            <a:r>
              <a:rPr lang="en-US" dirty="0"/>
              <a:t>total: </a:t>
            </a:r>
            <a:r>
              <a:rPr lang="en-US" dirty="0" err="1"/>
              <a:t>dw</a:t>
            </a:r>
            <a:r>
              <a:rPr lang="en-US" dirty="0"/>
              <a:t>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High level Code to low Level</a:t>
            </a:r>
            <a:br>
              <a:rPr lang="en-US" dirty="0" smtClean="0"/>
            </a:br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0949" y="2220685"/>
            <a:ext cx="3487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//High level language code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ax = 10;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bx = 15;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cx = 0; 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f( ax == bx)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cx = ax;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cx = bx;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8961" y="2220684"/>
            <a:ext cx="3487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;;Assembly language code</a:t>
            </a:r>
          </a:p>
          <a:p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ax , 10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bx , 15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cx , 0</a:t>
            </a:r>
          </a:p>
          <a:p>
            <a:endParaRPr lang="en-US" dirty="0"/>
          </a:p>
          <a:p>
            <a:r>
              <a:rPr lang="en-US" dirty="0" err="1"/>
              <a:t>c</a:t>
            </a:r>
            <a:r>
              <a:rPr lang="en-US" dirty="0" err="1" smtClean="0"/>
              <a:t>mp</a:t>
            </a:r>
            <a:r>
              <a:rPr lang="en-US" dirty="0" smtClean="0"/>
              <a:t> ax , bx</a:t>
            </a:r>
          </a:p>
          <a:p>
            <a:r>
              <a:rPr lang="en-US" dirty="0" err="1" smtClean="0"/>
              <a:t>jne</a:t>
            </a:r>
            <a:r>
              <a:rPr lang="en-US" dirty="0" smtClean="0"/>
              <a:t> lable1</a:t>
            </a:r>
          </a:p>
          <a:p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cx , ax</a:t>
            </a:r>
          </a:p>
          <a:p>
            <a:r>
              <a:rPr lang="en-US" dirty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end</a:t>
            </a:r>
          </a:p>
          <a:p>
            <a:endParaRPr lang="en-US" dirty="0" smtClean="0"/>
          </a:p>
          <a:p>
            <a:r>
              <a:rPr lang="en-US" dirty="0" smtClean="0"/>
              <a:t>lable1: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 cx , bx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nd: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Example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625" y="1905000"/>
            <a:ext cx="3328988" cy="456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;;Assembly language code</a:t>
            </a:r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ax , </a:t>
            </a:r>
            <a:r>
              <a:rPr lang="en-US" dirty="0" smtClean="0"/>
              <a:t>15</a:t>
            </a:r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bx , 15</a:t>
            </a:r>
          </a:p>
          <a:p>
            <a:r>
              <a:rPr lang="en-US" dirty="0" err="1"/>
              <a:t>mov</a:t>
            </a:r>
            <a:r>
              <a:rPr lang="en-US" dirty="0"/>
              <a:t> cx , 0</a:t>
            </a:r>
          </a:p>
          <a:p>
            <a:endParaRPr lang="en-US" dirty="0"/>
          </a:p>
          <a:p>
            <a:r>
              <a:rPr lang="en-US" dirty="0" err="1"/>
              <a:t>cmp</a:t>
            </a:r>
            <a:r>
              <a:rPr lang="en-US" dirty="0"/>
              <a:t> ax , bx</a:t>
            </a:r>
          </a:p>
          <a:p>
            <a:r>
              <a:rPr lang="en-US" dirty="0" err="1"/>
              <a:t>jne</a:t>
            </a:r>
            <a:r>
              <a:rPr lang="en-US" dirty="0"/>
              <a:t> lable1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cx , ax</a:t>
            </a:r>
          </a:p>
          <a:p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end</a:t>
            </a:r>
          </a:p>
          <a:p>
            <a:endParaRPr lang="en-US" dirty="0"/>
          </a:p>
          <a:p>
            <a:r>
              <a:rPr lang="en-US" dirty="0"/>
              <a:t>lable1: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 cx , bx</a:t>
            </a:r>
          </a:p>
          <a:p>
            <a:endParaRPr lang="en-US" dirty="0"/>
          </a:p>
          <a:p>
            <a:r>
              <a:rPr lang="en-US" dirty="0"/>
              <a:t>end: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0450" y="1905000"/>
            <a:ext cx="3328988" cy="456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;;Assembly language code</a:t>
            </a:r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ax </a:t>
            </a:r>
            <a:r>
              <a:rPr lang="en-US"/>
              <a:t>, </a:t>
            </a:r>
            <a:r>
              <a:rPr lang="en-US" smtClean="0"/>
              <a:t>15</a:t>
            </a:r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bx , </a:t>
            </a:r>
            <a:r>
              <a:rPr lang="en-US" dirty="0" smtClean="0"/>
              <a:t>10</a:t>
            </a:r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cx , 0</a:t>
            </a:r>
          </a:p>
          <a:p>
            <a:endParaRPr lang="en-US" dirty="0"/>
          </a:p>
          <a:p>
            <a:r>
              <a:rPr lang="en-US" dirty="0" err="1"/>
              <a:t>cmp</a:t>
            </a:r>
            <a:r>
              <a:rPr lang="en-US" dirty="0"/>
              <a:t> ax , bx</a:t>
            </a:r>
          </a:p>
          <a:p>
            <a:r>
              <a:rPr lang="en-US" dirty="0" err="1"/>
              <a:t>jne</a:t>
            </a:r>
            <a:r>
              <a:rPr lang="en-US" dirty="0"/>
              <a:t> lable1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cx , ax</a:t>
            </a:r>
          </a:p>
          <a:p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end</a:t>
            </a:r>
          </a:p>
          <a:p>
            <a:endParaRPr lang="en-US" dirty="0"/>
          </a:p>
          <a:p>
            <a:r>
              <a:rPr lang="en-US" dirty="0"/>
              <a:t>lable1: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 cx , bx</a:t>
            </a:r>
          </a:p>
          <a:p>
            <a:endParaRPr lang="en-US" dirty="0"/>
          </a:p>
          <a:p>
            <a:r>
              <a:rPr lang="en-US" dirty="0"/>
              <a:t>end:</a:t>
            </a:r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485900" y="2557462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477694" y="2895600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477693" y="3209701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485900" y="3676426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477692" y="3943126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949451" y="4257227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949450" y="4523927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466324" y="5856979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184889" y="2557461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162149" y="2809873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184889" y="3133498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193620" y="3657372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173519" y="3952422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153418" y="4985882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127761" y="5352138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127760" y="5756966"/>
            <a:ext cx="110702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4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150" y="469532"/>
            <a:ext cx="8911687" cy="1280890"/>
          </a:xfrm>
        </p:spPr>
        <p:txBody>
          <a:bodyPr/>
          <a:lstStyle/>
          <a:p>
            <a:r>
              <a:rPr lang="en-US" dirty="0" smtClean="0"/>
              <a:t>Try to convert following code in assembly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3150" y="1793284"/>
            <a:ext cx="79295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ax = 10;</a:t>
            </a:r>
          </a:p>
          <a:p>
            <a:r>
              <a:rPr lang="en-US" dirty="0" err="1"/>
              <a:t>int</a:t>
            </a:r>
            <a:r>
              <a:rPr lang="en-US" dirty="0"/>
              <a:t> bx = 15;</a:t>
            </a:r>
          </a:p>
          <a:p>
            <a:r>
              <a:rPr lang="en-US" dirty="0" err="1"/>
              <a:t>int</a:t>
            </a:r>
            <a:r>
              <a:rPr lang="en-US" dirty="0"/>
              <a:t> cx = 0;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dx = 0;    //this will save largest number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if</a:t>
            </a:r>
            <a:r>
              <a:rPr lang="en-US" dirty="0" smtClean="0"/>
              <a:t>((ax </a:t>
            </a:r>
            <a:r>
              <a:rPr lang="en-US" dirty="0"/>
              <a:t>&gt;= </a:t>
            </a:r>
            <a:r>
              <a:rPr lang="en-US" dirty="0" smtClean="0"/>
              <a:t>bx) </a:t>
            </a:r>
            <a:r>
              <a:rPr lang="en-US" dirty="0"/>
              <a:t>&amp;&amp; </a:t>
            </a:r>
            <a:r>
              <a:rPr lang="en-US" dirty="0" smtClean="0"/>
              <a:t>(ax </a:t>
            </a:r>
            <a:r>
              <a:rPr lang="en-US" dirty="0"/>
              <a:t>&gt;= </a:t>
            </a:r>
            <a:r>
              <a:rPr lang="en-US" dirty="0" smtClean="0"/>
              <a:t>cx)) </a:t>
            </a:r>
          </a:p>
          <a:p>
            <a:r>
              <a:rPr lang="en-US" dirty="0"/>
              <a:t> </a:t>
            </a:r>
            <a:r>
              <a:rPr lang="en-US" dirty="0" smtClean="0"/>
              <a:t>   {</a:t>
            </a:r>
            <a:endParaRPr lang="en-US" dirty="0"/>
          </a:p>
          <a:p>
            <a:pPr lvl="1"/>
            <a:r>
              <a:rPr lang="en-US" dirty="0"/>
              <a:t>        </a:t>
            </a:r>
            <a:r>
              <a:rPr lang="en-US" dirty="0" smtClean="0"/>
              <a:t>dx = ax;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  else if </a:t>
            </a:r>
            <a:r>
              <a:rPr lang="en-US" dirty="0" smtClean="0"/>
              <a:t>((bx </a:t>
            </a:r>
            <a:r>
              <a:rPr lang="en-US" dirty="0"/>
              <a:t>&gt;= </a:t>
            </a:r>
            <a:r>
              <a:rPr lang="en-US" dirty="0" smtClean="0"/>
              <a:t>ax) </a:t>
            </a:r>
            <a:r>
              <a:rPr lang="en-US" dirty="0"/>
              <a:t>&amp;&amp; </a:t>
            </a:r>
            <a:r>
              <a:rPr lang="en-US" dirty="0" smtClean="0"/>
              <a:t>(bx </a:t>
            </a:r>
            <a:r>
              <a:rPr lang="en-US" dirty="0"/>
              <a:t>&gt;= </a:t>
            </a:r>
            <a:r>
              <a:rPr lang="en-US" dirty="0" smtClean="0"/>
              <a:t>cx))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smtClean="0"/>
              <a:t>	dx = bx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  else {</a:t>
            </a:r>
          </a:p>
          <a:p>
            <a:r>
              <a:rPr lang="en-US" dirty="0"/>
              <a:t>        </a:t>
            </a:r>
            <a:r>
              <a:rPr lang="en-US" dirty="0" smtClean="0"/>
              <a:t>	dx = cx</a:t>
            </a:r>
            <a:endParaRPr lang="en-US" dirty="0"/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01064" y="2214562"/>
            <a:ext cx="26379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one condition of &amp;&amp; (and) is false other is not checked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ax &gt;= bx is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bx &gt; ax is true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Illegal Addressing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al , [</a:t>
            </a:r>
            <a:r>
              <a:rPr lang="en-US" dirty="0" err="1" smtClean="0"/>
              <a:t>bl</a:t>
            </a:r>
            <a:r>
              <a:rPr lang="en-US" dirty="0" smtClean="0"/>
              <a:t>] </a:t>
            </a:r>
          </a:p>
          <a:p>
            <a:endParaRPr lang="en-US" dirty="0"/>
          </a:p>
          <a:p>
            <a:r>
              <a:rPr lang="en-US" dirty="0" err="1" smtClean="0"/>
              <a:t>mov</a:t>
            </a:r>
            <a:r>
              <a:rPr lang="en-US" dirty="0" smtClean="0"/>
              <a:t> ax , [bx – </a:t>
            </a:r>
            <a:r>
              <a:rPr lang="en-US" dirty="0" err="1" smtClean="0"/>
              <a:t>si</a:t>
            </a:r>
            <a:r>
              <a:rPr lang="en-US" dirty="0" smtClean="0"/>
              <a:t> ]  </a:t>
            </a:r>
          </a:p>
          <a:p>
            <a:endParaRPr lang="en-US" dirty="0"/>
          </a:p>
          <a:p>
            <a:r>
              <a:rPr lang="en-US" dirty="0" err="1" smtClean="0"/>
              <a:t>mov</a:t>
            </a:r>
            <a:r>
              <a:rPr lang="en-US" dirty="0" smtClean="0"/>
              <a:t> ax , [bx + </a:t>
            </a:r>
            <a:r>
              <a:rPr lang="en-US" dirty="0" err="1" smtClean="0"/>
              <a:t>bp</a:t>
            </a:r>
            <a:r>
              <a:rPr lang="en-US" dirty="0" smtClean="0"/>
              <a:t>] </a:t>
            </a:r>
            <a:endParaRPr lang="en-US" dirty="0"/>
          </a:p>
          <a:p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 ax , [</a:t>
            </a:r>
            <a:r>
              <a:rPr lang="en-US" dirty="0" err="1" smtClean="0"/>
              <a:t>si</a:t>
            </a:r>
            <a:r>
              <a:rPr lang="en-US" dirty="0" smtClean="0"/>
              <a:t> + di]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199191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can not be 8 bit it has to be 16 bit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281666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cannot be subtracted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3641412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base registers cannot come together </a:t>
            </a:r>
            <a:r>
              <a:rPr lang="en-US" dirty="0"/>
              <a:t>in one addressing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4466162"/>
            <a:ext cx="317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indices cannot come together in one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9361488" cy="4006222"/>
          </a:xfrm>
        </p:spPr>
        <p:txBody>
          <a:bodyPr>
            <a:normAutofit fontScale="92500" lnSpcReduction="20000"/>
          </a:bodyPr>
          <a:lstStyle/>
          <a:p>
            <a:pPr marL="2286000" lvl="5" indent="0">
              <a:buNone/>
            </a:pPr>
            <a:r>
              <a:rPr lang="en-US" sz="2400" dirty="0" smtClean="0"/>
              <a:t>base     +  index    +   offset  </a:t>
            </a:r>
          </a:p>
          <a:p>
            <a:pPr marL="114300" indent="0">
              <a:buNone/>
            </a:pPr>
            <a:r>
              <a:rPr lang="en-US" sz="3000" dirty="0" smtClean="0"/>
              <a:t>				bx/</a:t>
            </a:r>
            <a:r>
              <a:rPr lang="en-US" sz="3000" dirty="0" err="1" smtClean="0"/>
              <a:t>bp</a:t>
            </a:r>
            <a:r>
              <a:rPr lang="en-US" sz="3000" dirty="0" smtClean="0"/>
              <a:t>	 +   </a:t>
            </a:r>
            <a:r>
              <a:rPr lang="en-US" sz="3000" dirty="0" err="1" smtClean="0"/>
              <a:t>si</a:t>
            </a:r>
            <a:r>
              <a:rPr lang="en-US" sz="3000" dirty="0" smtClean="0"/>
              <a:t>/di  +   any constant </a:t>
            </a:r>
            <a:r>
              <a:rPr lang="en-US" sz="3000" dirty="0" err="1" smtClean="0"/>
              <a:t>i.e</a:t>
            </a:r>
            <a:r>
              <a:rPr lang="en-US" sz="3000" dirty="0" smtClean="0"/>
              <a:t> 0x100</a:t>
            </a:r>
            <a:endParaRPr lang="en-US" sz="3000" dirty="0"/>
          </a:p>
          <a:p>
            <a:pPr marL="114300" indent="0">
              <a:buNone/>
            </a:pPr>
            <a:endParaRPr lang="en-US" sz="3000" dirty="0" smtClean="0"/>
          </a:p>
          <a:p>
            <a:pPr marL="114300" indent="0">
              <a:buNone/>
            </a:pPr>
            <a:endParaRPr lang="en-US" sz="3000" dirty="0"/>
          </a:p>
          <a:p>
            <a:pPr marL="114300" indent="0">
              <a:buNone/>
            </a:pPr>
            <a:r>
              <a:rPr lang="en-US" sz="2400" dirty="0" smtClean="0"/>
              <a:t>But offset + base (effective address) just determine location in segment. </a:t>
            </a:r>
          </a:p>
          <a:p>
            <a:pPr marL="114300" indent="0">
              <a:buNone/>
            </a:pPr>
            <a:r>
              <a:rPr lang="en-US" sz="2400" dirty="0" smtClean="0"/>
              <a:t>To determine exact location in complete memory, we also need segment address and effective address both.</a:t>
            </a:r>
          </a:p>
          <a:p>
            <a:pPr marL="114300" indent="0">
              <a:buNone/>
            </a:pPr>
            <a:r>
              <a:rPr lang="en-US" sz="2400" dirty="0" smtClean="0"/>
              <a:t>First compute Effective address then then we are able to get physical address.</a:t>
            </a:r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80704" y="1376124"/>
            <a:ext cx="253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Address of any memory location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0418" y="924613"/>
            <a:ext cx="253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from base address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86124" y="1428410"/>
            <a:ext cx="751047" cy="42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348145" y="1438526"/>
            <a:ext cx="666092" cy="44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with their default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100" dirty="0">
                <a:solidFill>
                  <a:srgbClr val="FF0000"/>
                </a:solidFill>
              </a:rPr>
              <a:t>CS:</a:t>
            </a:r>
            <a:r>
              <a:rPr lang="en-US" sz="2100" dirty="0"/>
              <a:t>IP</a:t>
            </a:r>
          </a:p>
          <a:p>
            <a:pPr lvl="1"/>
            <a:r>
              <a:rPr lang="en-US" sz="2100" dirty="0" smtClean="0">
                <a:solidFill>
                  <a:srgbClr val="FF0000"/>
                </a:solidFill>
              </a:rPr>
              <a:t>DS:</a:t>
            </a:r>
            <a:r>
              <a:rPr lang="en-US" sz="2100" dirty="0" smtClean="0"/>
              <a:t>BX      ==</a:t>
            </a:r>
            <a:endParaRPr lang="en-US" sz="2100" dirty="0"/>
          </a:p>
          <a:p>
            <a:pPr lvl="1"/>
            <a:r>
              <a:rPr lang="en-US" sz="2100" dirty="0" smtClean="0">
                <a:solidFill>
                  <a:srgbClr val="FF0000"/>
                </a:solidFill>
              </a:rPr>
              <a:t>DS:</a:t>
            </a:r>
            <a:r>
              <a:rPr lang="en-US" sz="2100" dirty="0" smtClean="0"/>
              <a:t>SI</a:t>
            </a:r>
          </a:p>
          <a:p>
            <a:pPr lvl="1"/>
            <a:r>
              <a:rPr lang="en-US" sz="2100" dirty="0" smtClean="0">
                <a:solidFill>
                  <a:srgbClr val="FF0000"/>
                </a:solidFill>
              </a:rPr>
              <a:t>ES:</a:t>
            </a:r>
            <a:r>
              <a:rPr lang="en-US" sz="2100" dirty="0" smtClean="0"/>
              <a:t>DI</a:t>
            </a:r>
          </a:p>
          <a:p>
            <a:pPr lvl="1"/>
            <a:r>
              <a:rPr lang="en-US" sz="2100" dirty="0" smtClean="0">
                <a:solidFill>
                  <a:srgbClr val="FF0000"/>
                </a:solidFill>
              </a:rPr>
              <a:t>SS:</a:t>
            </a:r>
            <a:r>
              <a:rPr lang="en-US" sz="2100" dirty="0" smtClean="0"/>
              <a:t>SP</a:t>
            </a:r>
          </a:p>
          <a:p>
            <a:pPr lvl="1"/>
            <a:r>
              <a:rPr lang="en-US" sz="2100" dirty="0" smtClean="0">
                <a:solidFill>
                  <a:srgbClr val="FF0000"/>
                </a:solidFill>
              </a:rPr>
              <a:t>SS:</a:t>
            </a:r>
            <a:r>
              <a:rPr lang="en-US" sz="2100" dirty="0" smtClean="0"/>
              <a:t>BP</a:t>
            </a:r>
            <a:endParaRPr lang="en-US" sz="21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2080" y="2612570"/>
            <a:ext cx="542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[BX]  =&gt; means to compute physical address use Data Segment (DS) + BX register vales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Wraparound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0971"/>
            <a:ext cx="8915400" cy="467025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200" dirty="0" smtClean="0"/>
              <a:t>In case of Effective Address:</a:t>
            </a:r>
          </a:p>
          <a:p>
            <a:pPr marL="1828800" lvl="4" indent="0">
              <a:buNone/>
            </a:pPr>
            <a:endParaRPr lang="en-US" sz="1600" dirty="0"/>
          </a:p>
          <a:p>
            <a:pPr marL="1828800" lvl="4" indent="0">
              <a:buNone/>
            </a:pPr>
            <a:r>
              <a:rPr lang="en-US" sz="1600" dirty="0" smtClean="0"/>
              <a:t>0</a:t>
            </a:r>
          </a:p>
          <a:p>
            <a:pPr marL="1828800" lvl="4" indent="0">
              <a:buNone/>
            </a:pPr>
            <a:endParaRPr lang="en-US" sz="1600" dirty="0"/>
          </a:p>
          <a:p>
            <a:pPr marL="1828800" lvl="4" indent="0">
              <a:buNone/>
            </a:pPr>
            <a:endParaRPr lang="en-US" sz="1600" dirty="0" smtClean="0"/>
          </a:p>
          <a:p>
            <a:pPr marL="1828800" lvl="4" indent="0">
              <a:buNone/>
            </a:pPr>
            <a:endParaRPr lang="en-US" sz="1600" dirty="0"/>
          </a:p>
          <a:p>
            <a:pPr marL="1828800" lvl="4" indent="0">
              <a:buNone/>
            </a:pPr>
            <a:endParaRPr lang="en-US" sz="1600" dirty="0" smtClean="0"/>
          </a:p>
          <a:p>
            <a:pPr marL="1828800" lvl="4" indent="0">
              <a:buNone/>
            </a:pPr>
            <a:endParaRPr lang="en-US" sz="1600" dirty="0" smtClean="0"/>
          </a:p>
          <a:p>
            <a:pPr marL="1828800" lvl="4" indent="0">
              <a:buNone/>
            </a:pPr>
            <a:r>
              <a:rPr lang="en-US" sz="1600" dirty="0" smtClean="0"/>
              <a:t>FFFF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974591" y="2049809"/>
            <a:ext cx="1123406" cy="2479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4681583" y="3343695"/>
            <a:ext cx="2832829" cy="230414"/>
          </a:xfrm>
          <a:prstGeom prst="curvedConnector5">
            <a:avLst>
              <a:gd name="adj1" fmla="val -8070"/>
              <a:gd name="adj2" fmla="val 342993"/>
              <a:gd name="adj3" fmla="val 9376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07139" y="4875316"/>
            <a:ext cx="206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FFFF + 1 = 10000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9543" y="2978024"/>
            <a:ext cx="8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74896" y="2516359"/>
            <a:ext cx="132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6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Wraparound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0971"/>
            <a:ext cx="8915400" cy="467025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200" dirty="0" smtClean="0"/>
              <a:t>In case of Physical Address:</a:t>
            </a:r>
          </a:p>
          <a:p>
            <a:pPr marL="1828800" lvl="4" indent="0">
              <a:lnSpc>
                <a:spcPct val="250000"/>
              </a:lnSpc>
              <a:buNone/>
            </a:pPr>
            <a:r>
              <a:rPr lang="en-US" sz="1600" dirty="0" smtClean="0"/>
              <a:t>             0</a:t>
            </a:r>
            <a:endParaRPr lang="en-US" sz="1600" dirty="0"/>
          </a:p>
          <a:p>
            <a:pPr marL="1828800" lvl="4" indent="0">
              <a:buNone/>
            </a:pPr>
            <a:r>
              <a:rPr lang="en-US" sz="1600" dirty="0" smtClean="0"/>
              <a:t>                 </a:t>
            </a:r>
          </a:p>
          <a:p>
            <a:pPr marL="1828800" lvl="4" indent="0">
              <a:buNone/>
            </a:pPr>
            <a:endParaRPr lang="en-US" sz="1600" dirty="0"/>
          </a:p>
          <a:p>
            <a:pPr marL="1828800" lvl="4" indent="0">
              <a:buNone/>
            </a:pPr>
            <a:endParaRPr lang="en-US" sz="1600" dirty="0" smtClean="0"/>
          </a:p>
          <a:p>
            <a:pPr marL="1828800" lvl="4" indent="0">
              <a:buNone/>
            </a:pPr>
            <a:endParaRPr lang="en-US" sz="1600" dirty="0"/>
          </a:p>
          <a:p>
            <a:pPr marL="1828800" lvl="4" indent="0">
              <a:buNone/>
            </a:pPr>
            <a:endParaRPr lang="en-US" sz="1600" dirty="0"/>
          </a:p>
          <a:p>
            <a:pPr marL="1828800" lvl="4" indent="0">
              <a:buNone/>
            </a:pPr>
            <a:r>
              <a:rPr lang="en-US" sz="1600" dirty="0" smtClean="0"/>
              <a:t>FFFF:FFFF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421086" y="2042953"/>
            <a:ext cx="1123406" cy="2479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flipH="1">
            <a:off x="6544492" y="2978024"/>
            <a:ext cx="65358" cy="1909857"/>
          </a:xfrm>
          <a:prstGeom prst="curvedConnector4">
            <a:avLst>
              <a:gd name="adj1" fmla="val -349766"/>
              <a:gd name="adj2" fmla="val 940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07140" y="4875316"/>
            <a:ext cx="237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FFF:FFFF + 1 = 10FF0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9543" y="2978024"/>
            <a:ext cx="8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0FF0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1391" y="2521861"/>
            <a:ext cx="132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whole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3700"/>
            <a:ext cx="8915400" cy="3777622"/>
          </a:xfrm>
        </p:spPr>
        <p:txBody>
          <a:bodyPr/>
          <a:lstStyle/>
          <a:p>
            <a:r>
              <a:rPr lang="en-US" dirty="0" smtClean="0"/>
              <a:t>Branching means shifting or changing your IP from regular flow.</a:t>
            </a:r>
          </a:p>
          <a:p>
            <a:r>
              <a:rPr lang="en-US" dirty="0" smtClean="0"/>
              <a:t>For example</a:t>
            </a:r>
          </a:p>
          <a:p>
            <a:r>
              <a:rPr lang="en-US" dirty="0" smtClean="0"/>
              <a:t>My next executable instruction address is 0x0300, but I enforce my program to jump to instruction 5 whose address is 0x0500. So this jumping is called branching.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92800" y="3416299"/>
            <a:ext cx="199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	0x0100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2	0x0200</a:t>
            </a:r>
          </a:p>
          <a:p>
            <a:r>
              <a:rPr lang="en-US" dirty="0" smtClean="0"/>
              <a:t>3	0x0300</a:t>
            </a:r>
          </a:p>
          <a:p>
            <a:r>
              <a:rPr lang="en-US" dirty="0" smtClean="0"/>
              <a:t>4	0x0400</a:t>
            </a:r>
          </a:p>
          <a:p>
            <a:r>
              <a:rPr lang="en-US" dirty="0" smtClean="0"/>
              <a:t>5	0x0500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381500" y="3998501"/>
            <a:ext cx="1511300" cy="38386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7428706" y="4559300"/>
            <a:ext cx="1511300" cy="3048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8300"/>
            <a:ext cx="8915400" cy="3777622"/>
          </a:xfrm>
        </p:spPr>
        <p:txBody>
          <a:bodyPr/>
          <a:lstStyle/>
          <a:p>
            <a:r>
              <a:rPr lang="en-US" dirty="0" smtClean="0"/>
              <a:t>Jump to some address, if some condition is true or false.</a:t>
            </a:r>
          </a:p>
          <a:p>
            <a:r>
              <a:rPr lang="en-US" dirty="0" smtClean="0"/>
              <a:t>This is like if/else conditions in high level language.</a:t>
            </a:r>
          </a:p>
          <a:p>
            <a:r>
              <a:rPr lang="en-US" dirty="0" smtClean="0"/>
              <a:t>Every condition in high level language is Boolean expression.</a:t>
            </a:r>
          </a:p>
          <a:p>
            <a:r>
              <a:rPr lang="en-US" dirty="0" smtClean="0"/>
              <a:t>For this purpose in Assembly we have an instruction called </a:t>
            </a:r>
            <a:r>
              <a:rPr lang="en-US" b="1" dirty="0" err="1" smtClean="0"/>
              <a:t>cmp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925" y="1905000"/>
            <a:ext cx="8788400" cy="1107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Subtract (sub) the source (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from the destination (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not change the content of source or destination.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2925" y="3739888"/>
            <a:ext cx="87884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Affects AF, CF, OF, PF, SF and ZF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17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707</Words>
  <Application>Microsoft Office PowerPoint</Application>
  <PresentationFormat>Widescreen</PresentationFormat>
  <Paragraphs>244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Computer Organization and Assembly Fall 2019</vt:lpstr>
      <vt:lpstr>Illegal Addressing </vt:lpstr>
      <vt:lpstr>Effective Address</vt:lpstr>
      <vt:lpstr>Registers with their default segment</vt:lpstr>
      <vt:lpstr>Segment Wraparound </vt:lpstr>
      <vt:lpstr>Segment Wraparound </vt:lpstr>
      <vt:lpstr>Branching</vt:lpstr>
      <vt:lpstr>Conditional Jump</vt:lpstr>
      <vt:lpstr>CMP</vt:lpstr>
      <vt:lpstr>Some Conditional Jumps </vt:lpstr>
      <vt:lpstr>Some Conditional Jumps </vt:lpstr>
      <vt:lpstr>Some Conditional Jumps </vt:lpstr>
      <vt:lpstr>Some Conditional Jumps </vt:lpstr>
      <vt:lpstr>A program to add ten numbers using base register + index addressing,   [Example 1] </vt:lpstr>
      <vt:lpstr>Convert High level Code to low Level Example 2</vt:lpstr>
      <vt:lpstr>Execution of Example 2</vt:lpstr>
      <vt:lpstr>Try to convert following code in assembly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2019-08-22T06:50:22Z</dcterms:created>
  <dcterms:modified xsi:type="dcterms:W3CDTF">2019-09-04T04:31:45Z</dcterms:modified>
  <cp:contentStatus/>
</cp:coreProperties>
</file>