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66" r:id="rId6"/>
    <p:sldId id="262" r:id="rId7"/>
    <p:sldId id="263" r:id="rId8"/>
    <p:sldId id="264" r:id="rId9"/>
    <p:sldId id="268" r:id="rId10"/>
    <p:sldId id="269" r:id="rId11"/>
    <p:sldId id="270" r:id="rId12"/>
    <p:sldId id="276" r:id="rId13"/>
    <p:sldId id="277" r:id="rId14"/>
    <p:sldId id="275" r:id="rId15"/>
    <p:sldId id="278" r:id="rId16"/>
    <p:sldId id="271" r:id="rId17"/>
    <p:sldId id="272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76095" autoAdjust="0"/>
  </p:normalViewPr>
  <p:slideViewPr>
    <p:cSldViewPr snapToGrid="0">
      <p:cViewPr varScale="1">
        <p:scale>
          <a:sx n="60" d="100"/>
          <a:sy n="60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baseline="0" dirty="0" smtClean="0"/>
              <a:t> ax, 0xB4</a:t>
            </a:r>
          </a:p>
          <a:p>
            <a:r>
              <a:rPr lang="en-US" baseline="0" dirty="0" err="1" smtClean="0"/>
              <a:t>shr</a:t>
            </a:r>
            <a:r>
              <a:rPr lang="en-US" baseline="0" dirty="0" smtClean="0"/>
              <a:t> ax,1    ;; do one shift operation to right</a:t>
            </a:r>
          </a:p>
          <a:p>
            <a:r>
              <a:rPr lang="en-US" baseline="0" dirty="0" err="1" smtClean="0"/>
              <a:t>shr</a:t>
            </a:r>
            <a:r>
              <a:rPr lang="en-US" baseline="0" dirty="0" smtClean="0"/>
              <a:t> ax , 2   ;; do two shifts operations to right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mov</a:t>
            </a:r>
            <a:r>
              <a:rPr lang="en-US" baseline="0" dirty="0" smtClean="0"/>
              <a:t> bx, 0xB4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srl</a:t>
            </a:r>
            <a:r>
              <a:rPr lang="en-US" baseline="0" dirty="0" smtClean="0"/>
              <a:t> bx, 1   ;; do one shift operation to left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baseline="0" dirty="0" smtClean="0"/>
              <a:t> ax, 0xB4</a:t>
            </a:r>
          </a:p>
          <a:p>
            <a:r>
              <a:rPr lang="en-US" baseline="0" dirty="0" err="1" smtClean="0"/>
              <a:t>ror</a:t>
            </a:r>
            <a:r>
              <a:rPr lang="en-US" baseline="0" dirty="0" smtClean="0"/>
              <a:t> ax,1    ;; do one rotate operation to right</a:t>
            </a:r>
          </a:p>
          <a:p>
            <a:r>
              <a:rPr lang="en-US" baseline="0" dirty="0" err="1" smtClean="0"/>
              <a:t>ror</a:t>
            </a:r>
            <a:r>
              <a:rPr lang="en-US" baseline="0" dirty="0" smtClean="0"/>
              <a:t> ax , 2   ;; do two rotate operations to right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mov</a:t>
            </a:r>
            <a:r>
              <a:rPr lang="en-US" baseline="0" dirty="0" smtClean="0"/>
              <a:t> bx, 0xB4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srl</a:t>
            </a:r>
            <a:r>
              <a:rPr lang="en-US" baseline="0" dirty="0" smtClean="0"/>
              <a:t> bx, 1  ;; do one rotate operation to left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baseline="0" dirty="0" smtClean="0"/>
              <a:t> ax, 0xB4</a:t>
            </a:r>
          </a:p>
          <a:p>
            <a:r>
              <a:rPr lang="en-US" baseline="0" dirty="0" err="1" smtClean="0"/>
              <a:t>rcr</a:t>
            </a:r>
            <a:r>
              <a:rPr lang="en-US" baseline="0" dirty="0" smtClean="0"/>
              <a:t> ax,1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baseline="0" dirty="0" smtClean="0"/>
              <a:t> ax, 0xB4</a:t>
            </a:r>
          </a:p>
          <a:p>
            <a:r>
              <a:rPr lang="en-US" baseline="0" dirty="0" err="1" smtClean="0"/>
              <a:t>rcl</a:t>
            </a:r>
            <a:r>
              <a:rPr lang="en-US" baseline="0" dirty="0" smtClean="0"/>
              <a:t> ax,1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adc</a:t>
            </a:r>
            <a:r>
              <a:rPr lang="en-US" dirty="0" smtClean="0"/>
              <a:t> means perform</a:t>
            </a:r>
            <a:r>
              <a:rPr lang="en-US" baseline="0" dirty="0" smtClean="0"/>
              <a:t> add operation between source and destination and also involve carry flag while addition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sbb</a:t>
            </a:r>
            <a:r>
              <a:rPr lang="en-US" dirty="0" smtClean="0"/>
              <a:t> means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lower halves needed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borrow, a one is subtracted from the upper halves.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7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IN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						      </a:t>
            </a:r>
            <a:r>
              <a:rPr lang="en-US" sz="2400" dirty="0" smtClean="0"/>
              <a:t>1101 		   = 13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							     0101 		   = </a:t>
            </a:r>
            <a:r>
              <a:rPr lang="en-US" sz="2400" dirty="0"/>
              <a:t>5</a:t>
            </a:r>
          </a:p>
          <a:p>
            <a:pPr marL="0" indent="0" algn="just">
              <a:buNone/>
            </a:pPr>
            <a:r>
              <a:rPr lang="en-US" sz="2400" dirty="0" smtClean="0"/>
              <a:t>							--------------        = 0 </a:t>
            </a:r>
            <a:r>
              <a:rPr lang="en-US" sz="2400" dirty="0"/>
              <a:t>(Initial Value)</a:t>
            </a:r>
          </a:p>
          <a:p>
            <a:pPr marL="3086100" lvl="7" indent="0" algn="just">
              <a:buNone/>
            </a:pPr>
            <a:r>
              <a:rPr lang="en-US" sz="2400" dirty="0" smtClean="0"/>
              <a:t>      1101		   = 0 </a:t>
            </a:r>
            <a:r>
              <a:rPr lang="en-US" sz="2400" dirty="0"/>
              <a:t>+ 13 = </a:t>
            </a:r>
            <a:r>
              <a:rPr lang="en-US" sz="2400" dirty="0" smtClean="0"/>
              <a:t>13</a:t>
            </a:r>
          </a:p>
          <a:p>
            <a:pPr marL="3086100" lvl="7" indent="0" algn="just">
              <a:buNone/>
            </a:pPr>
            <a:r>
              <a:rPr lang="en-US" sz="2400" dirty="0" smtClean="0"/>
              <a:t>    0000x 		   = 13 + 0 = 13</a:t>
            </a:r>
          </a:p>
          <a:p>
            <a:pPr marL="3086100" lvl="7" indent="0" algn="just">
              <a:buNone/>
            </a:pPr>
            <a:r>
              <a:rPr lang="en-US" sz="2400" dirty="0" smtClean="0"/>
              <a:t>  1101xx 	        = 13 </a:t>
            </a:r>
            <a:r>
              <a:rPr lang="en-US" sz="2400" dirty="0"/>
              <a:t>+ 52 = 65</a:t>
            </a:r>
          </a:p>
          <a:p>
            <a:pPr marL="3086100" lvl="7" indent="0" algn="just">
              <a:buNone/>
            </a:pPr>
            <a:r>
              <a:rPr lang="en-US" sz="2400" dirty="0"/>
              <a:t>0000xxx </a:t>
            </a:r>
            <a:r>
              <a:rPr lang="en-US" sz="2400" dirty="0" smtClean="0"/>
              <a:t>	        = </a:t>
            </a:r>
            <a:r>
              <a:rPr lang="en-US" sz="2400" dirty="0"/>
              <a:t>0 65 + 0 = 65 (Answer)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2589212" y="4684294"/>
            <a:ext cx="25346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110100 = 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for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881"/>
            <a:ext cx="8915400" cy="52021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1101 </a:t>
            </a:r>
            <a:r>
              <a:rPr lang="en-US" sz="2000" b="1" dirty="0" smtClean="0"/>
              <a:t>= </a:t>
            </a:r>
            <a:r>
              <a:rPr lang="en-US" sz="2000" b="1" dirty="0"/>
              <a:t>13 </a:t>
            </a:r>
            <a:r>
              <a:rPr lang="en-US" sz="2000" b="1" dirty="0" smtClean="0"/>
              <a:t>Multiplicand			0101 </a:t>
            </a:r>
            <a:r>
              <a:rPr lang="en-US" sz="2000" b="1" dirty="0"/>
              <a:t>= </a:t>
            </a:r>
            <a:r>
              <a:rPr lang="en-US" sz="2000" b="1" dirty="0" smtClean="0"/>
              <a:t>5 Multiplier               0000 = 0 Result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1)</a:t>
            </a:r>
            <a:r>
              <a:rPr lang="en-US" b="1" dirty="0" smtClean="0"/>
              <a:t>	Shift </a:t>
            </a:r>
            <a:r>
              <a:rPr lang="en-US" b="1" dirty="0"/>
              <a:t>the multiplier to the right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2)	</a:t>
            </a:r>
            <a:r>
              <a:rPr lang="en-US" b="1" dirty="0" smtClean="0"/>
              <a:t>If </a:t>
            </a:r>
            <a:r>
              <a:rPr lang="en-US" b="1" dirty="0"/>
              <a:t>CF=1 add the multiplicand to the result</a:t>
            </a:r>
            <a:r>
              <a:rPr lang="en-US" b="1" dirty="0" smtClean="0"/>
              <a:t>.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3)	</a:t>
            </a:r>
            <a:r>
              <a:rPr lang="en-US" b="1" dirty="0" smtClean="0"/>
              <a:t>Shift </a:t>
            </a:r>
            <a:r>
              <a:rPr lang="en-US" b="1" dirty="0"/>
              <a:t>the multiplicand to the left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48408"/>
              </p:ext>
            </p:extLst>
          </p:nvPr>
        </p:nvGraphicFramePr>
        <p:xfrm>
          <a:off x="2982912" y="2978786"/>
          <a:ext cx="772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9910" y="2431439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CF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661" y="2978786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Multiplier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12567"/>
              </p:ext>
            </p:extLst>
          </p:nvPr>
        </p:nvGraphicFramePr>
        <p:xfrm>
          <a:off x="2982912" y="4217299"/>
          <a:ext cx="77286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458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4661" y="4213727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83779"/>
              </p:ext>
            </p:extLst>
          </p:nvPr>
        </p:nvGraphicFramePr>
        <p:xfrm>
          <a:off x="2982912" y="5516531"/>
          <a:ext cx="772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661" y="5505529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Multiplicand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5244" y="2953115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05243" y="4213727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28450" y="5542220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086601" y="6096248"/>
            <a:ext cx="3624943" cy="208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982912" y="3348118"/>
            <a:ext cx="3646488" cy="17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for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881"/>
            <a:ext cx="8915400" cy="52021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 smtClean="0"/>
              <a:t>11010 = 26 Multiplicand		0010 </a:t>
            </a:r>
            <a:r>
              <a:rPr lang="en-US" sz="2000" b="1" dirty="0"/>
              <a:t>= 2</a:t>
            </a:r>
            <a:r>
              <a:rPr lang="en-US" sz="2000" b="1" dirty="0" smtClean="0"/>
              <a:t> Multiplier              1101= 13 Result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1)	</a:t>
            </a:r>
            <a:r>
              <a:rPr lang="en-US" b="1" dirty="0" smtClean="0"/>
              <a:t>Shift </a:t>
            </a:r>
            <a:r>
              <a:rPr lang="en-US" b="1" dirty="0"/>
              <a:t>the multiplier to the right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2)	</a:t>
            </a:r>
            <a:r>
              <a:rPr lang="en-US" b="1" dirty="0" smtClean="0"/>
              <a:t>If </a:t>
            </a:r>
            <a:r>
              <a:rPr lang="en-US" b="1" dirty="0"/>
              <a:t>CF=1 add the multiplicand to the result</a:t>
            </a:r>
            <a:r>
              <a:rPr lang="en-US" b="1" dirty="0" smtClean="0"/>
              <a:t>.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3)	</a:t>
            </a:r>
            <a:r>
              <a:rPr lang="en-US" b="1" dirty="0" smtClean="0"/>
              <a:t>Shift </a:t>
            </a:r>
            <a:r>
              <a:rPr lang="en-US" b="1" dirty="0"/>
              <a:t>the multiplicand to the left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45482"/>
              </p:ext>
            </p:extLst>
          </p:nvPr>
        </p:nvGraphicFramePr>
        <p:xfrm>
          <a:off x="2982912" y="2978786"/>
          <a:ext cx="772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9910" y="2431439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CF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661" y="2978786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Multiplier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12567"/>
              </p:ext>
            </p:extLst>
          </p:nvPr>
        </p:nvGraphicFramePr>
        <p:xfrm>
          <a:off x="2982912" y="4217299"/>
          <a:ext cx="77286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458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4661" y="4213727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15310"/>
              </p:ext>
            </p:extLst>
          </p:nvPr>
        </p:nvGraphicFramePr>
        <p:xfrm>
          <a:off x="2982912" y="5516531"/>
          <a:ext cx="772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661" y="5505529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Multiplicand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5244" y="2953115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05243" y="4213727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28450" y="5542220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086601" y="6096248"/>
            <a:ext cx="3624943" cy="208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982912" y="3348118"/>
            <a:ext cx="3646488" cy="17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for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881"/>
            <a:ext cx="8915400" cy="52021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 smtClean="0"/>
              <a:t>110100 = 52 Multiplicand		0001 </a:t>
            </a:r>
            <a:r>
              <a:rPr lang="en-US" sz="2000" b="1" dirty="0"/>
              <a:t>= </a:t>
            </a:r>
            <a:r>
              <a:rPr lang="en-US" sz="2000" b="1" dirty="0" smtClean="0"/>
              <a:t>1 </a:t>
            </a:r>
            <a:r>
              <a:rPr lang="en-US" sz="2000" b="1" dirty="0" smtClean="0"/>
              <a:t>Multiplier             1101= 13 Result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1)	</a:t>
            </a:r>
            <a:r>
              <a:rPr lang="en-US" b="1" dirty="0" smtClean="0"/>
              <a:t>Shift </a:t>
            </a:r>
            <a:r>
              <a:rPr lang="en-US" b="1" dirty="0"/>
              <a:t>the multiplier to the right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2)	</a:t>
            </a:r>
            <a:r>
              <a:rPr lang="en-US" b="1" dirty="0" smtClean="0"/>
              <a:t>If </a:t>
            </a:r>
            <a:r>
              <a:rPr lang="en-US" b="1" dirty="0"/>
              <a:t>CF=1 add the multiplicand to the result</a:t>
            </a:r>
            <a:r>
              <a:rPr lang="en-US" b="1" dirty="0" smtClean="0"/>
              <a:t>.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3)	</a:t>
            </a:r>
            <a:r>
              <a:rPr lang="en-US" b="1" dirty="0" smtClean="0"/>
              <a:t>Shift </a:t>
            </a:r>
            <a:r>
              <a:rPr lang="en-US" b="1" dirty="0"/>
              <a:t>the multiplicand to the left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01708"/>
              </p:ext>
            </p:extLst>
          </p:nvPr>
        </p:nvGraphicFramePr>
        <p:xfrm>
          <a:off x="2982912" y="2978786"/>
          <a:ext cx="772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9910" y="2431439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CF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661" y="2978786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Multiplier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7906"/>
              </p:ext>
            </p:extLst>
          </p:nvPr>
        </p:nvGraphicFramePr>
        <p:xfrm>
          <a:off x="2982912" y="4217299"/>
          <a:ext cx="77286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4582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4661" y="4213727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56943"/>
              </p:ext>
            </p:extLst>
          </p:nvPr>
        </p:nvGraphicFramePr>
        <p:xfrm>
          <a:off x="2982912" y="5516531"/>
          <a:ext cx="77286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9">
                  <a:extLst>
                    <a:ext uri="{9D8B030D-6E8A-4147-A177-3AD203B41FA5}">
                      <a16:colId xmlns:a16="http://schemas.microsoft.com/office/drawing/2014/main" val="1421363169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88219803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340435182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377156241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2478769842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27565054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192952173"/>
                    </a:ext>
                  </a:extLst>
                </a:gridCol>
                <a:gridCol w="966079">
                  <a:extLst>
                    <a:ext uri="{9D8B030D-6E8A-4147-A177-3AD203B41FA5}">
                      <a16:colId xmlns:a16="http://schemas.microsoft.com/office/drawing/2014/main" val="83830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007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661" y="5505529"/>
            <a:ext cx="2241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Multiplicand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5244" y="2953115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5243" y="4213727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28450" y="5542220"/>
            <a:ext cx="961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104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086601" y="6096248"/>
            <a:ext cx="3624943" cy="208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982912" y="3348118"/>
            <a:ext cx="3646488" cy="17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309" y="645881"/>
            <a:ext cx="8911687" cy="1280890"/>
          </a:xfrm>
        </p:spPr>
        <p:txBody>
          <a:bodyPr/>
          <a:lstStyle/>
          <a:p>
            <a:r>
              <a:rPr lang="en-US" dirty="0" smtClean="0"/>
              <a:t>Multiplication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9253" y="1514927"/>
            <a:ext cx="888274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 4bit multiplication </a:t>
            </a:r>
            <a:r>
              <a:rPr lang="en-US" sz="2400" dirty="0" smtClean="0"/>
              <a:t>algorithm</a:t>
            </a:r>
          </a:p>
          <a:p>
            <a:endParaRPr lang="en-US" sz="2400" dirty="0"/>
          </a:p>
          <a:p>
            <a:r>
              <a:rPr lang="en-US" sz="2400" dirty="0"/>
              <a:t>[org 0x100]</a:t>
            </a:r>
          </a:p>
          <a:p>
            <a:r>
              <a:rPr lang="en-US" sz="2400" dirty="0" err="1"/>
              <a:t>jmp</a:t>
            </a:r>
            <a:r>
              <a:rPr lang="en-US" sz="2400" dirty="0"/>
              <a:t> start</a:t>
            </a:r>
          </a:p>
          <a:p>
            <a:endParaRPr lang="en-US" sz="2400" dirty="0" smtClean="0"/>
          </a:p>
          <a:p>
            <a:r>
              <a:rPr lang="en-US" sz="2400" b="1" dirty="0" smtClean="0"/>
              <a:t>multiplicand</a:t>
            </a:r>
            <a:r>
              <a:rPr lang="en-US" sz="2400" b="1" dirty="0"/>
              <a:t>: </a:t>
            </a:r>
            <a:r>
              <a:rPr lang="en-US" sz="2400" b="1" dirty="0" err="1"/>
              <a:t>db</a:t>
            </a:r>
            <a:r>
              <a:rPr lang="en-US" sz="2400" b="1" dirty="0"/>
              <a:t> 13 ; 4bit multiplicand (8bit space)</a:t>
            </a:r>
          </a:p>
          <a:p>
            <a:r>
              <a:rPr lang="en-US" sz="2400" b="1" dirty="0"/>
              <a:t>multiplier: </a:t>
            </a:r>
            <a:r>
              <a:rPr lang="en-US" sz="2400" b="1" dirty="0" err="1"/>
              <a:t>db</a:t>
            </a:r>
            <a:r>
              <a:rPr lang="en-US" sz="2400" b="1" dirty="0"/>
              <a:t> 5 ; 4bit </a:t>
            </a:r>
            <a:r>
              <a:rPr lang="en-US" sz="2400" b="1" dirty="0" smtClean="0"/>
              <a:t>multiplier</a:t>
            </a:r>
            <a:endParaRPr lang="en-US" sz="2400" b="1" dirty="0"/>
          </a:p>
          <a:p>
            <a:r>
              <a:rPr lang="en-US" sz="2400" b="1" dirty="0"/>
              <a:t>result: </a:t>
            </a:r>
            <a:r>
              <a:rPr lang="en-US" sz="2400" b="1" dirty="0" err="1"/>
              <a:t>db</a:t>
            </a:r>
            <a:r>
              <a:rPr lang="en-US" sz="2400" b="1" dirty="0"/>
              <a:t> 0 ; 8bit </a:t>
            </a:r>
            <a:r>
              <a:rPr lang="en-US" sz="2400" b="1" dirty="0" smtClean="0"/>
              <a:t>result</a:t>
            </a:r>
          </a:p>
          <a:p>
            <a:endParaRPr lang="en-US" sz="2400" dirty="0"/>
          </a:p>
          <a:p>
            <a:r>
              <a:rPr lang="en-US" sz="2400" dirty="0"/>
              <a:t>start: </a:t>
            </a:r>
            <a:endParaRPr lang="en-US" sz="2400" dirty="0" smtClean="0"/>
          </a:p>
          <a:p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cl, 4 ; initialize bit count to </a:t>
            </a:r>
            <a:r>
              <a:rPr lang="en-US" sz="2400" b="1" dirty="0" smtClean="0"/>
              <a:t>four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mov</a:t>
            </a:r>
            <a:r>
              <a:rPr lang="en-US" sz="2400" b="1" dirty="0"/>
              <a:t> </a:t>
            </a:r>
            <a:r>
              <a:rPr lang="en-US" sz="2400" b="1" dirty="0" err="1"/>
              <a:t>bl</a:t>
            </a:r>
            <a:r>
              <a:rPr lang="en-US" sz="2400" b="1" dirty="0"/>
              <a:t>, [multiplicand] ; load multiplicand in </a:t>
            </a:r>
            <a:r>
              <a:rPr lang="en-US" sz="2400" b="1" dirty="0" err="1"/>
              <a:t>bl</a:t>
            </a:r>
            <a:endParaRPr lang="en-US" sz="2400" b="1" dirty="0"/>
          </a:p>
          <a:p>
            <a:r>
              <a:rPr lang="en-US" sz="2400" b="1" dirty="0" err="1"/>
              <a:t>mov</a:t>
            </a:r>
            <a:r>
              <a:rPr lang="en-US" sz="2400" b="1" dirty="0"/>
              <a:t> dl, [multiplier] ; load multiplier in 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657" y="1534886"/>
            <a:ext cx="929095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checkbit</a:t>
            </a:r>
            <a:r>
              <a:rPr lang="en-US" sz="2400" b="1" dirty="0"/>
              <a:t>: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shr</a:t>
            </a:r>
            <a:r>
              <a:rPr lang="en-US" sz="2400" b="1" dirty="0" smtClean="0"/>
              <a:t> </a:t>
            </a:r>
            <a:r>
              <a:rPr lang="en-US" sz="2400" b="1" dirty="0"/>
              <a:t>dl, 1 </a:t>
            </a:r>
            <a:r>
              <a:rPr lang="en-US" sz="2400" dirty="0"/>
              <a:t>; move right most bit in carry</a:t>
            </a:r>
          </a:p>
          <a:p>
            <a:r>
              <a:rPr lang="en-US" sz="2400" b="1" dirty="0"/>
              <a:t>		  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jnc</a:t>
            </a:r>
            <a:r>
              <a:rPr lang="en-US" sz="2400" b="1" dirty="0" smtClean="0"/>
              <a:t> </a:t>
            </a:r>
            <a:r>
              <a:rPr lang="en-US" sz="2400" b="1" dirty="0"/>
              <a:t>skip </a:t>
            </a:r>
            <a:r>
              <a:rPr lang="en-US" sz="2400" dirty="0"/>
              <a:t>; skip addition if bit is zero</a:t>
            </a:r>
          </a:p>
          <a:p>
            <a:endParaRPr lang="en-US" sz="2400" dirty="0"/>
          </a:p>
          <a:p>
            <a:r>
              <a:rPr lang="en-US" sz="2400" b="1" dirty="0"/>
              <a:t>		  </a:t>
            </a:r>
            <a:r>
              <a:rPr lang="en-US" sz="2400" b="1" dirty="0" smtClean="0"/>
              <a:t>      add </a:t>
            </a:r>
            <a:r>
              <a:rPr lang="en-US" sz="2400" b="1" dirty="0"/>
              <a:t>[result], </a:t>
            </a:r>
            <a:r>
              <a:rPr lang="en-US" sz="2400" b="1" dirty="0" err="1"/>
              <a:t>bl</a:t>
            </a:r>
            <a:r>
              <a:rPr lang="en-US" sz="2400" b="1" dirty="0"/>
              <a:t> </a:t>
            </a:r>
            <a:r>
              <a:rPr lang="en-US" sz="2400" dirty="0"/>
              <a:t>; accumulate result</a:t>
            </a:r>
          </a:p>
          <a:p>
            <a:endParaRPr lang="en-US" sz="2400" b="1" dirty="0"/>
          </a:p>
          <a:p>
            <a:r>
              <a:rPr lang="en-US" sz="2400" b="1" dirty="0"/>
              <a:t>skip: </a:t>
            </a:r>
            <a:r>
              <a:rPr lang="en-US" sz="2400" b="1" dirty="0" err="1"/>
              <a:t>shl</a:t>
            </a:r>
            <a:r>
              <a:rPr lang="en-US" sz="2400" b="1" dirty="0"/>
              <a:t> </a:t>
            </a:r>
            <a:r>
              <a:rPr lang="en-US" sz="2400" b="1" dirty="0" err="1"/>
              <a:t>bl</a:t>
            </a:r>
            <a:r>
              <a:rPr lang="en-US" sz="2400" b="1" dirty="0"/>
              <a:t>, 1 </a:t>
            </a:r>
            <a:r>
              <a:rPr lang="en-US" sz="2400" dirty="0"/>
              <a:t>; shift multiplicand left</a:t>
            </a:r>
          </a:p>
          <a:p>
            <a:endParaRPr lang="en-US" sz="2400" b="1" dirty="0"/>
          </a:p>
          <a:p>
            <a:r>
              <a:rPr lang="en-US" sz="2400" b="1" dirty="0" err="1"/>
              <a:t>dec</a:t>
            </a:r>
            <a:r>
              <a:rPr lang="en-US" sz="2400" b="1" dirty="0"/>
              <a:t> cl </a:t>
            </a:r>
            <a:r>
              <a:rPr lang="en-US" sz="2400" b="1" dirty="0" smtClean="0"/>
              <a:t>               </a:t>
            </a:r>
            <a:r>
              <a:rPr lang="en-US" sz="2400" dirty="0" smtClean="0"/>
              <a:t>; </a:t>
            </a:r>
            <a:r>
              <a:rPr lang="en-US" sz="2400" dirty="0"/>
              <a:t>decrement bit count</a:t>
            </a:r>
          </a:p>
          <a:p>
            <a:r>
              <a:rPr lang="en-US" sz="2400" b="1" dirty="0" err="1"/>
              <a:t>jnz</a:t>
            </a:r>
            <a:r>
              <a:rPr lang="en-US" sz="2400" b="1" dirty="0"/>
              <a:t> </a:t>
            </a:r>
            <a:r>
              <a:rPr lang="en-US" sz="2400" b="1" dirty="0" err="1"/>
              <a:t>checkbit</a:t>
            </a: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en-US" sz="2400" dirty="0" smtClean="0"/>
              <a:t>; </a:t>
            </a:r>
            <a:r>
              <a:rPr lang="en-US" sz="2400" dirty="0"/>
              <a:t>repeat if bits left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mov</a:t>
            </a:r>
            <a:r>
              <a:rPr lang="en-US" sz="2400" b="1" dirty="0"/>
              <a:t> ax, 0x4c00 </a:t>
            </a:r>
            <a:r>
              <a:rPr lang="en-US" sz="2400" dirty="0"/>
              <a:t>; terminate program</a:t>
            </a:r>
          </a:p>
          <a:p>
            <a:r>
              <a:rPr lang="en-US" sz="2400" b="1" dirty="0" err="1"/>
              <a:t>int</a:t>
            </a:r>
            <a:r>
              <a:rPr lang="en-US" sz="2400" b="1" dirty="0"/>
              <a:t> 0x21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2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multiplication of two 4 bit numbers our answer is a 8 bit number.</a:t>
            </a:r>
          </a:p>
          <a:p>
            <a:r>
              <a:rPr lang="en-US" dirty="0" smtClean="0"/>
              <a:t>Means if we want to multiply two 8 bit numbers our answer will be a 16 bit number.</a:t>
            </a:r>
          </a:p>
          <a:p>
            <a:r>
              <a:rPr lang="en-US" dirty="0" smtClean="0"/>
              <a:t>Similarly </a:t>
            </a:r>
            <a:r>
              <a:rPr lang="en-US" dirty="0"/>
              <a:t>if we want to multiply two </a:t>
            </a:r>
            <a:r>
              <a:rPr lang="en-US" dirty="0" smtClean="0"/>
              <a:t>16 </a:t>
            </a:r>
            <a:r>
              <a:rPr lang="en-US" dirty="0"/>
              <a:t>bit numbers our answer will be a </a:t>
            </a:r>
            <a:r>
              <a:rPr lang="en-US" dirty="0" smtClean="0"/>
              <a:t>32 </a:t>
            </a:r>
            <a:r>
              <a:rPr lang="en-US" dirty="0"/>
              <a:t>bit number.</a:t>
            </a:r>
          </a:p>
          <a:p>
            <a:r>
              <a:rPr lang="en-US" dirty="0" smtClean="0"/>
              <a:t>But, we need to notice a thing we have done a shift left operation in our multiplication algorithm, so if we have a 16 bit multiplicand and we perform a </a:t>
            </a:r>
            <a:r>
              <a:rPr lang="en-US" dirty="0" err="1" smtClean="0"/>
              <a:t>shl</a:t>
            </a:r>
            <a:r>
              <a:rPr lang="en-US" dirty="0" smtClean="0"/>
              <a:t> operation our multiplicand should changed into a 17 bit number. But our register are 16 bit, so we need an </a:t>
            </a:r>
            <a:r>
              <a:rPr lang="en-US" b="1" dirty="0" smtClean="0"/>
              <a:t>extended shift operation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84145"/>
              </p:ext>
            </p:extLst>
          </p:nvPr>
        </p:nvGraphicFramePr>
        <p:xfrm>
          <a:off x="2982912" y="57258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22426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31448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511235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282630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31730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568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140022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01578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93094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1050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2752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49396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38023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01242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2674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572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8635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716379" y="6256422"/>
            <a:ext cx="6394533" cy="2287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1093" y="5447480"/>
            <a:ext cx="206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store 17</a:t>
            </a:r>
            <a:r>
              <a:rPr lang="en-US" baseline="30000" dirty="0" smtClean="0"/>
              <a:t>th</a:t>
            </a:r>
            <a:r>
              <a:rPr lang="en-US" dirty="0" smtClean="0"/>
              <a:t> bit, do not drop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39389"/>
          </a:xfrm>
        </p:spPr>
        <p:txBody>
          <a:bodyPr/>
          <a:lstStyle/>
          <a:p>
            <a:r>
              <a:rPr lang="en-US" dirty="0" smtClean="0"/>
              <a:t>Our number is 40000 [fit in 16 bits] in decimal, Because of our architecture limitation we can use only 16 bit register. We can save 40000 in a register but can shift left using a register.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need some space in memory to store our shifted number. </a:t>
            </a:r>
          </a:p>
          <a:p>
            <a:r>
              <a:rPr lang="en-US" dirty="0" smtClean="0"/>
              <a:t>Original number is 16 bit, shifted can be 32 bit so we need 32 bit space.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	num1</a:t>
            </a:r>
            <a:r>
              <a:rPr lang="en-US" dirty="0"/>
              <a:t>: 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smtClean="0"/>
              <a:t>40000</a:t>
            </a:r>
          </a:p>
          <a:p>
            <a:pPr marL="0" indent="0">
              <a:buNone/>
            </a:pPr>
            <a:r>
              <a:rPr lang="en-US" dirty="0" err="1" smtClean="0"/>
              <a:t>dd</a:t>
            </a:r>
            <a:r>
              <a:rPr lang="en-US" dirty="0" smtClean="0"/>
              <a:t> means define double. Declare or reserve 32 bits in memory for num1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22812"/>
              </p:ext>
            </p:extLst>
          </p:nvPr>
        </p:nvGraphicFramePr>
        <p:xfrm>
          <a:off x="2742280" y="331468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22426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31448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511235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282630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31730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568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140022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01578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93094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1050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27520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49396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38023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01242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62674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572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863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3820" y="5089357"/>
            <a:ext cx="23220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0X00009C40 in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Shifting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21858"/>
              </p:ext>
            </p:extLst>
          </p:nvPr>
        </p:nvGraphicFramePr>
        <p:xfrm>
          <a:off x="2011398" y="3757863"/>
          <a:ext cx="8915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4264769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2094653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0692229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437008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1426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DS:0000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09246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5283867" y="1686513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9059838" y="1697001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6432" y="1892421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num1: </a:t>
            </a:r>
            <a:r>
              <a:rPr lang="en-US" dirty="0" err="1"/>
              <a:t>dd</a:t>
            </a:r>
            <a:r>
              <a:rPr lang="en-US" dirty="0"/>
              <a:t> 40000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7895" y="5457587"/>
            <a:ext cx="4680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0000 9C40    in hex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33857" y="279852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7948" y="279852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r>
              <a:rPr lang="en-US" b="1" dirty="0" smtClean="0"/>
              <a:t>um1 + 2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69042" y="4499543"/>
            <a:ext cx="2079727" cy="950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73082" y="4522875"/>
            <a:ext cx="2015097" cy="934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Shift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20341"/>
              </p:ext>
            </p:extLst>
          </p:nvPr>
        </p:nvGraphicFramePr>
        <p:xfrm>
          <a:off x="7253706" y="3210202"/>
          <a:ext cx="29370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21">
                  <a:extLst>
                    <a:ext uri="{9D8B030D-6E8A-4147-A177-3AD203B41FA5}">
                      <a16:colId xmlns:a16="http://schemas.microsoft.com/office/drawing/2014/main" val="86235602"/>
                    </a:ext>
                  </a:extLst>
                </a:gridCol>
                <a:gridCol w="1468521">
                  <a:extLst>
                    <a:ext uri="{9D8B030D-6E8A-4147-A177-3AD203B41FA5}">
                      <a16:colId xmlns:a16="http://schemas.microsoft.com/office/drawing/2014/main" val="1713037190"/>
                    </a:ext>
                  </a:extLst>
                </a:gridCol>
              </a:tblGrid>
              <a:tr h="363176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945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218947" y="3717758"/>
            <a:ext cx="2707106" cy="421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Left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0147" y="3232036"/>
            <a:ext cx="56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CF</a:t>
            </a:r>
            <a:endParaRPr lang="en-US" b="1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>
            <a:off x="6525632" y="3393082"/>
            <a:ext cx="693315" cy="23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435"/>
              </p:ext>
            </p:extLst>
          </p:nvPr>
        </p:nvGraphicFramePr>
        <p:xfrm>
          <a:off x="1955007" y="4615822"/>
          <a:ext cx="29370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21">
                  <a:extLst>
                    <a:ext uri="{9D8B030D-6E8A-4147-A177-3AD203B41FA5}">
                      <a16:colId xmlns:a16="http://schemas.microsoft.com/office/drawing/2014/main" val="86235602"/>
                    </a:ext>
                  </a:extLst>
                </a:gridCol>
                <a:gridCol w="1468521">
                  <a:extLst>
                    <a:ext uri="{9D8B030D-6E8A-4147-A177-3AD203B41FA5}">
                      <a16:colId xmlns:a16="http://schemas.microsoft.com/office/drawing/2014/main" val="1713037190"/>
                    </a:ext>
                  </a:extLst>
                </a:gridCol>
              </a:tblGrid>
              <a:tr h="3631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945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10190748" y="3377262"/>
            <a:ext cx="693315" cy="23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56506" y="3192596"/>
            <a:ext cx="56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8640101" y="1347443"/>
            <a:ext cx="293929" cy="2995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53706" y="2296554"/>
            <a:ext cx="3115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num1</a:t>
            </a:r>
            <a:endParaRPr lang="en-US" b="1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3302970" y="2719257"/>
            <a:ext cx="293929" cy="2995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16575" y="3668368"/>
            <a:ext cx="3115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r>
              <a:rPr lang="en-US" b="1" dirty="0" smtClean="0"/>
              <a:t>um1 + 2 </a:t>
            </a:r>
            <a:endParaRPr lang="en-US" b="1" dirty="0"/>
          </a:p>
        </p:txBody>
      </p:sp>
      <p:sp>
        <p:nvSpPr>
          <p:cNvPr id="22" name="Left Arrow 21"/>
          <p:cNvSpPr/>
          <p:nvPr/>
        </p:nvSpPr>
        <p:spPr>
          <a:xfrm>
            <a:off x="1894318" y="5005018"/>
            <a:ext cx="3137571" cy="590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Rotate Through Cary Left</a:t>
            </a:r>
            <a:endParaRPr lang="en-US" sz="1400" dirty="0"/>
          </a:p>
        </p:txBody>
      </p:sp>
      <p:cxnSp>
        <p:nvCxnSpPr>
          <p:cNvPr id="24" name="Elbow Connector 23"/>
          <p:cNvCxnSpPr>
            <a:endCxn id="10" idx="3"/>
          </p:cNvCxnSpPr>
          <p:nvPr/>
        </p:nvCxnSpPr>
        <p:spPr>
          <a:xfrm rot="10800000" flipV="1">
            <a:off x="4892049" y="3632272"/>
            <a:ext cx="1275380" cy="1166429"/>
          </a:xfrm>
          <a:prstGeom prst="bentConnector3">
            <a:avLst>
              <a:gd name="adj1" fmla="val 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6197" y="4632083"/>
            <a:ext cx="56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CF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241687" y="4804939"/>
            <a:ext cx="693315" cy="23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 large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8878" y="1408612"/>
            <a:ext cx="86998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/>
              <a:t>;a program to add three numbers using registers</a:t>
            </a:r>
          </a:p>
          <a:p>
            <a:r>
              <a:rPr lang="en-US" dirty="0"/>
              <a:t>     </a:t>
            </a:r>
            <a:r>
              <a:rPr lang="en-US" dirty="0" smtClean="0"/>
              <a:t>                                </a:t>
            </a:r>
            <a:endParaRPr lang="en-US" dirty="0"/>
          </a:p>
          <a:p>
            <a:r>
              <a:rPr lang="en-US" dirty="0"/>
              <a:t>     3                               </a:t>
            </a:r>
            <a:r>
              <a:rPr lang="en-US" dirty="0" smtClean="0"/>
              <a:t>             </a:t>
            </a:r>
            <a:r>
              <a:rPr lang="en-US" dirty="0"/>
              <a:t>[org 0x0100]</a:t>
            </a:r>
          </a:p>
          <a:p>
            <a:r>
              <a:rPr lang="en-US" dirty="0"/>
              <a:t>     4                                  </a:t>
            </a:r>
          </a:p>
          <a:p>
            <a:r>
              <a:rPr lang="en-US" dirty="0"/>
              <a:t>     5 00000000 EB14                    </a:t>
            </a:r>
            <a:r>
              <a:rPr lang="en-US" dirty="0" err="1"/>
              <a:t>jmp</a:t>
            </a:r>
            <a:r>
              <a:rPr lang="en-US" dirty="0"/>
              <a:t> start</a:t>
            </a:r>
          </a:p>
          <a:p>
            <a:r>
              <a:rPr lang="en-US" dirty="0"/>
              <a:t>     6                                  </a:t>
            </a:r>
          </a:p>
          <a:p>
            <a:r>
              <a:rPr lang="en-US" dirty="0"/>
              <a:t>     7                                  </a:t>
            </a:r>
          </a:p>
          <a:p>
            <a:r>
              <a:rPr lang="en-US" dirty="0"/>
              <a:t>     8 00000002 4100&lt;</a:t>
            </a:r>
            <a:r>
              <a:rPr lang="en-US" dirty="0" err="1"/>
              <a:t>rept</a:t>
            </a:r>
            <a:r>
              <a:rPr lang="en-US" dirty="0"/>
              <a:t>&gt;              </a:t>
            </a:r>
            <a:r>
              <a:rPr lang="en-US" sz="2400" b="1" dirty="0" err="1"/>
              <a:t>arr</a:t>
            </a:r>
            <a:r>
              <a:rPr lang="en-US" sz="2400" b="1" dirty="0"/>
              <a:t>: times 10 </a:t>
            </a:r>
            <a:r>
              <a:rPr lang="en-US" sz="2400" b="1" dirty="0" err="1"/>
              <a:t>dw</a:t>
            </a:r>
            <a:r>
              <a:rPr lang="en-US" sz="2400" b="1" dirty="0"/>
              <a:t> 'A'</a:t>
            </a:r>
          </a:p>
          <a:p>
            <a:r>
              <a:rPr lang="en-US" dirty="0"/>
              <a:t>     9                                  </a:t>
            </a:r>
          </a:p>
          <a:p>
            <a:r>
              <a:rPr lang="en-US" dirty="0"/>
              <a:t>    10                                  </a:t>
            </a:r>
          </a:p>
          <a:p>
            <a:r>
              <a:rPr lang="en-US" dirty="0"/>
              <a:t>    11                                  start:</a:t>
            </a:r>
          </a:p>
          <a:p>
            <a:r>
              <a:rPr lang="en-US" dirty="0"/>
              <a:t>    12                                  </a:t>
            </a:r>
          </a:p>
          <a:p>
            <a:r>
              <a:rPr lang="en-US" dirty="0"/>
              <a:t>    13 00000016 A1[0200]                </a:t>
            </a:r>
            <a:r>
              <a:rPr lang="en-US" dirty="0" err="1"/>
              <a:t>mov</a:t>
            </a:r>
            <a:r>
              <a:rPr lang="en-US" dirty="0"/>
              <a:t> ax, [</a:t>
            </a:r>
            <a:r>
              <a:rPr lang="en-US" dirty="0" err="1"/>
              <a:t>arr</a:t>
            </a:r>
            <a:r>
              <a:rPr lang="en-US" dirty="0"/>
              <a:t> + 0]</a:t>
            </a:r>
          </a:p>
          <a:p>
            <a:r>
              <a:rPr lang="en-US" dirty="0"/>
              <a:t>    14                                  </a:t>
            </a:r>
          </a:p>
          <a:p>
            <a:r>
              <a:rPr lang="en-US" dirty="0"/>
              <a:t>    15                                  </a:t>
            </a:r>
          </a:p>
          <a:p>
            <a:r>
              <a:rPr lang="en-US" dirty="0"/>
              <a:t>    16 00000019 B8004C                  </a:t>
            </a:r>
            <a:r>
              <a:rPr lang="en-US" dirty="0" err="1"/>
              <a:t>mov</a:t>
            </a:r>
            <a:r>
              <a:rPr lang="en-US" dirty="0"/>
              <a:t> ax, 0x4c00		 ; terminate program</a:t>
            </a:r>
          </a:p>
          <a:p>
            <a:r>
              <a:rPr lang="en-US" dirty="0"/>
              <a:t>    17 0000001C CD21                    </a:t>
            </a:r>
            <a:r>
              <a:rPr lang="en-US" dirty="0" err="1"/>
              <a:t>int</a:t>
            </a:r>
            <a:r>
              <a:rPr lang="en-US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28253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Shifting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11398" y="3757863"/>
          <a:ext cx="8915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4264769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2094653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0692229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437008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1426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DS:0000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09246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5283867" y="1686513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9059838" y="1697001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6432" y="1892421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num1: </a:t>
            </a:r>
            <a:r>
              <a:rPr lang="en-US" dirty="0" err="1"/>
              <a:t>dd</a:t>
            </a:r>
            <a:r>
              <a:rPr lang="en-US" dirty="0"/>
              <a:t> 40000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7895" y="5457587"/>
            <a:ext cx="4680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0000 9C40    in hex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33857" y="279852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7948" y="279852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r>
              <a:rPr lang="en-US" b="1" dirty="0" smtClean="0"/>
              <a:t>um1 + 2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69042" y="4499543"/>
            <a:ext cx="2079727" cy="950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73082" y="4522875"/>
            <a:ext cx="2015097" cy="934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Shift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19646"/>
              </p:ext>
            </p:extLst>
          </p:nvPr>
        </p:nvGraphicFramePr>
        <p:xfrm>
          <a:off x="7486119" y="4708112"/>
          <a:ext cx="29370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21">
                  <a:extLst>
                    <a:ext uri="{9D8B030D-6E8A-4147-A177-3AD203B41FA5}">
                      <a16:colId xmlns:a16="http://schemas.microsoft.com/office/drawing/2014/main" val="86235602"/>
                    </a:ext>
                  </a:extLst>
                </a:gridCol>
                <a:gridCol w="1468521">
                  <a:extLst>
                    <a:ext uri="{9D8B030D-6E8A-4147-A177-3AD203B41FA5}">
                      <a16:colId xmlns:a16="http://schemas.microsoft.com/office/drawing/2014/main" val="1713037190"/>
                    </a:ext>
                  </a:extLst>
                </a:gridCol>
              </a:tblGrid>
              <a:tr h="363176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94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1714" y="3111789"/>
            <a:ext cx="56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CF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90184" y="3272133"/>
            <a:ext cx="836848" cy="243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3352"/>
              </p:ext>
            </p:extLst>
          </p:nvPr>
        </p:nvGraphicFramePr>
        <p:xfrm>
          <a:off x="1935002" y="3089253"/>
          <a:ext cx="29370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21">
                  <a:extLst>
                    <a:ext uri="{9D8B030D-6E8A-4147-A177-3AD203B41FA5}">
                      <a16:colId xmlns:a16="http://schemas.microsoft.com/office/drawing/2014/main" val="86235602"/>
                    </a:ext>
                  </a:extLst>
                </a:gridCol>
                <a:gridCol w="1468521">
                  <a:extLst>
                    <a:ext uri="{9D8B030D-6E8A-4147-A177-3AD203B41FA5}">
                      <a16:colId xmlns:a16="http://schemas.microsoft.com/office/drawing/2014/main" val="1713037190"/>
                    </a:ext>
                  </a:extLst>
                </a:gridCol>
              </a:tblGrid>
              <a:tr h="3631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945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0464443" y="4885715"/>
            <a:ext cx="732667" cy="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440" y="3127030"/>
            <a:ext cx="56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8808343" y="2882799"/>
            <a:ext cx="293929" cy="2995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57374" y="3675868"/>
            <a:ext cx="3115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num1</a:t>
            </a:r>
            <a:endParaRPr lang="en-US" b="1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3245286" y="1238039"/>
            <a:ext cx="293929" cy="2995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52001" y="2108698"/>
            <a:ext cx="3115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r>
              <a:rPr lang="en-US" b="1" dirty="0" smtClean="0"/>
              <a:t>um1 + 2 </a:t>
            </a:r>
            <a:endParaRPr lang="en-US" b="1" dirty="0"/>
          </a:p>
        </p:txBody>
      </p:sp>
      <p:cxnSp>
        <p:nvCxnSpPr>
          <p:cNvPr id="24" name="Elbow Connector 23"/>
          <p:cNvCxnSpPr>
            <a:stCxn id="7" idx="2"/>
            <a:endCxn id="5" idx="1"/>
          </p:cNvCxnSpPr>
          <p:nvPr/>
        </p:nvCxnSpPr>
        <p:spPr>
          <a:xfrm rot="16200000" flipH="1">
            <a:off x="6040353" y="3445225"/>
            <a:ext cx="1409871" cy="148166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238392" y="4701049"/>
            <a:ext cx="565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CF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40676" y="3255892"/>
            <a:ext cx="651799" cy="284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952001" y="3632272"/>
            <a:ext cx="2920043" cy="58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right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457374" y="5219631"/>
            <a:ext cx="2920043" cy="87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Rotate through Carry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4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Shl</a:t>
            </a:r>
            <a:r>
              <a:rPr lang="en-US" dirty="0" smtClean="0"/>
              <a:t> and </a:t>
            </a:r>
            <a:r>
              <a:rPr lang="en-US" dirty="0" err="1" smtClean="0"/>
              <a:t>Shr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Shl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num1</a:t>
            </a:r>
            <a:r>
              <a:rPr lang="en-US" dirty="0"/>
              <a:t>: </a:t>
            </a:r>
            <a:r>
              <a:rPr lang="en-US" dirty="0" err="1"/>
              <a:t>dd</a:t>
            </a:r>
            <a:r>
              <a:rPr lang="en-US" dirty="0"/>
              <a:t> 40000</a:t>
            </a:r>
          </a:p>
          <a:p>
            <a:pPr marL="0" indent="0">
              <a:buNone/>
            </a:pPr>
            <a:r>
              <a:rPr lang="en-US" dirty="0" err="1"/>
              <a:t>shl</a:t>
            </a:r>
            <a:r>
              <a:rPr lang="en-US" dirty="0"/>
              <a:t> word [num1], 1</a:t>
            </a:r>
          </a:p>
          <a:p>
            <a:pPr marL="0" indent="0">
              <a:buNone/>
            </a:pPr>
            <a:r>
              <a:rPr lang="en-US" dirty="0" err="1"/>
              <a:t>rcl</a:t>
            </a:r>
            <a:r>
              <a:rPr lang="en-US" dirty="0"/>
              <a:t> word [num1+2], 1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err="1" smtClean="0"/>
              <a:t>Shr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num1</a:t>
            </a:r>
            <a:r>
              <a:rPr lang="en-US" dirty="0"/>
              <a:t>: </a:t>
            </a:r>
            <a:r>
              <a:rPr lang="en-US" dirty="0" err="1"/>
              <a:t>dd</a:t>
            </a:r>
            <a:r>
              <a:rPr lang="en-US" dirty="0"/>
              <a:t> 40000</a:t>
            </a:r>
          </a:p>
          <a:p>
            <a:pPr marL="0" indent="0">
              <a:buNone/>
            </a:pPr>
            <a:r>
              <a:rPr lang="en-US" dirty="0" err="1"/>
              <a:t>shr</a:t>
            </a:r>
            <a:r>
              <a:rPr lang="en-US" dirty="0"/>
              <a:t> word [num1+2], 1</a:t>
            </a:r>
          </a:p>
          <a:p>
            <a:pPr marL="0" indent="0">
              <a:buNone/>
            </a:pPr>
            <a:r>
              <a:rPr lang="en-US" dirty="0" err="1"/>
              <a:t>rcr</a:t>
            </a:r>
            <a:r>
              <a:rPr lang="en-US" dirty="0"/>
              <a:t> word [num1],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Addition and Subtraction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2914"/>
              </p:ext>
            </p:extLst>
          </p:nvPr>
        </p:nvGraphicFramePr>
        <p:xfrm>
          <a:off x="2017290" y="3414963"/>
          <a:ext cx="8915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4264769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2094653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0692229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437008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1426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DS:0000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09246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5289759" y="1343613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9065730" y="1354101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8518" y="1670479"/>
            <a:ext cx="521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dest</a:t>
            </a:r>
            <a:r>
              <a:rPr lang="en-US" dirty="0" smtClean="0"/>
              <a:t>: </a:t>
            </a:r>
            <a:r>
              <a:rPr lang="en-US" dirty="0" err="1" smtClean="0"/>
              <a:t>dd</a:t>
            </a:r>
            <a:r>
              <a:rPr lang="en-US" dirty="0" smtClean="0"/>
              <a:t> 40000				00009C40 </a:t>
            </a:r>
            <a:r>
              <a:rPr lang="en-US" dirty="0"/>
              <a:t>in hex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9749" y="245562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dest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83840" y="245562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dest</a:t>
            </a:r>
            <a:r>
              <a:rPr lang="en-US" b="1" dirty="0" smtClean="0"/>
              <a:t> + 2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70328" y="4423487"/>
            <a:ext cx="246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dd</a:t>
            </a:r>
            <a:r>
              <a:rPr lang="en-US" dirty="0" smtClean="0"/>
              <a:t> 80000</a:t>
            </a:r>
          </a:p>
          <a:p>
            <a:r>
              <a:rPr lang="en-US" dirty="0" smtClean="0"/>
              <a:t>00013880 in hex</a:t>
            </a:r>
            <a:endParaRPr lang="en-US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816215"/>
              </p:ext>
            </p:extLst>
          </p:nvPr>
        </p:nvGraphicFramePr>
        <p:xfrm>
          <a:off x="2085410" y="5892378"/>
          <a:ext cx="8915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4264769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2094653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0692229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6437008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14265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DS:0000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09246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5400000">
            <a:off x="5357879" y="3821028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9133850" y="3831516"/>
            <a:ext cx="453189" cy="3416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7869" y="4884091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src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960" y="4933036"/>
            <a:ext cx="355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Src</a:t>
            </a:r>
            <a:r>
              <a:rPr lang="en-US" b="1" dirty="0" smtClean="0"/>
              <a:t> + 2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16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		0001	3880    in hex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 err="1"/>
              <a:t>Dest</a:t>
            </a:r>
            <a:r>
              <a:rPr lang="en-US" dirty="0"/>
              <a:t>	0000	9C40     in hex</a:t>
            </a:r>
          </a:p>
          <a:p>
            <a:pPr marL="457200" lvl="1" indent="0">
              <a:buNone/>
            </a:pPr>
            <a:r>
              <a:rPr lang="en-US" dirty="0" smtClean="0"/>
              <a:t>	___________________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Final Answer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600" dirty="0" err="1"/>
              <a:t>dest</a:t>
            </a:r>
            <a:r>
              <a:rPr lang="en-US" sz="2600" dirty="0"/>
              <a:t>: </a:t>
            </a:r>
            <a:r>
              <a:rPr lang="en-US" sz="2600" dirty="0" err="1"/>
              <a:t>dd</a:t>
            </a:r>
            <a:r>
              <a:rPr lang="en-US" sz="2600" dirty="0"/>
              <a:t> 40000</a:t>
            </a:r>
          </a:p>
          <a:p>
            <a:pPr marL="0" indent="0">
              <a:buNone/>
            </a:pPr>
            <a:r>
              <a:rPr lang="en-US" sz="2600" dirty="0" err="1"/>
              <a:t>src</a:t>
            </a:r>
            <a:r>
              <a:rPr lang="en-US" sz="2600" dirty="0"/>
              <a:t>: </a:t>
            </a:r>
            <a:r>
              <a:rPr lang="en-US" sz="2600" dirty="0" err="1"/>
              <a:t>dd</a:t>
            </a:r>
            <a:r>
              <a:rPr lang="en-US" sz="2600" dirty="0"/>
              <a:t> 80000</a:t>
            </a:r>
          </a:p>
          <a:p>
            <a:pPr marL="0" indent="0">
              <a:buNone/>
            </a:pPr>
            <a:r>
              <a:rPr lang="en-US" sz="2600" dirty="0" err="1"/>
              <a:t>mov</a:t>
            </a:r>
            <a:r>
              <a:rPr lang="en-US" sz="2600" dirty="0"/>
              <a:t> ax, [</a:t>
            </a:r>
            <a:r>
              <a:rPr lang="en-US" sz="2600" dirty="0" err="1"/>
              <a:t>src</a:t>
            </a:r>
            <a:r>
              <a:rPr lang="en-US" sz="2600" dirty="0"/>
              <a:t>]</a:t>
            </a:r>
          </a:p>
          <a:p>
            <a:pPr marL="0" indent="0">
              <a:buNone/>
            </a:pPr>
            <a:r>
              <a:rPr lang="en-US" sz="2600" dirty="0"/>
              <a:t>add word [</a:t>
            </a:r>
            <a:r>
              <a:rPr lang="en-US" sz="2600" dirty="0" err="1"/>
              <a:t>dest</a:t>
            </a:r>
            <a:r>
              <a:rPr lang="en-US" sz="2600" dirty="0"/>
              <a:t>], ax</a:t>
            </a:r>
          </a:p>
          <a:p>
            <a:pPr marL="0" indent="0">
              <a:buNone/>
            </a:pPr>
            <a:r>
              <a:rPr lang="en-US" sz="2600" dirty="0" err="1"/>
              <a:t>mov</a:t>
            </a:r>
            <a:r>
              <a:rPr lang="en-US" sz="2600" dirty="0"/>
              <a:t> ax, [src+2]</a:t>
            </a:r>
          </a:p>
          <a:p>
            <a:pPr marL="0" indent="0">
              <a:buNone/>
            </a:pPr>
            <a:r>
              <a:rPr lang="en-US" sz="2600" b="1" dirty="0" err="1"/>
              <a:t>adc</a:t>
            </a:r>
            <a:r>
              <a:rPr lang="en-US" sz="2600" dirty="0"/>
              <a:t> word [dest+2], ax</a:t>
            </a:r>
            <a:endParaRPr lang="en-US" sz="2600" dirty="0" smtClean="0"/>
          </a:p>
        </p:txBody>
      </p:sp>
      <p:cxnSp>
        <p:nvCxnSpPr>
          <p:cNvPr id="5" name="Elbow Connector 4"/>
          <p:cNvCxnSpPr/>
          <p:nvPr/>
        </p:nvCxnSpPr>
        <p:spPr>
          <a:xfrm rot="16200000" flipV="1">
            <a:off x="3636579" y="2436507"/>
            <a:ext cx="1460940" cy="767258"/>
          </a:xfrm>
          <a:prstGeom prst="bentConnector3">
            <a:avLst>
              <a:gd name="adj1" fmla="val 1241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6881" y="1720334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2510" y="2509342"/>
            <a:ext cx="42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96220" y="2509342"/>
            <a:ext cx="42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6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1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		0001	3880    in hex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</a:t>
            </a:r>
          </a:p>
          <a:p>
            <a:pPr marL="0" indent="0">
              <a:buNone/>
            </a:pPr>
            <a:r>
              <a:rPr lang="en-US" dirty="0" err="1" smtClean="0"/>
              <a:t>Dest</a:t>
            </a:r>
            <a:r>
              <a:rPr lang="en-US" dirty="0" smtClean="0"/>
              <a:t>	</a:t>
            </a:r>
            <a:r>
              <a:rPr lang="en-US" dirty="0" smtClean="0"/>
              <a:t>0000</a:t>
            </a:r>
            <a:r>
              <a:rPr lang="en-US" dirty="0" smtClean="0"/>
              <a:t>	</a:t>
            </a:r>
            <a:r>
              <a:rPr lang="en-US" dirty="0" smtClean="0"/>
              <a:t>9C40     </a:t>
            </a:r>
            <a:r>
              <a:rPr lang="en-US" dirty="0" smtClean="0"/>
              <a:t>in </a:t>
            </a:r>
            <a:r>
              <a:rPr lang="en-US" dirty="0" smtClean="0"/>
              <a:t>hex</a:t>
            </a:r>
          </a:p>
          <a:p>
            <a:pPr marL="457200" lvl="1" indent="0">
              <a:buNone/>
            </a:pPr>
            <a:r>
              <a:rPr lang="en-US" dirty="0" smtClean="0"/>
              <a:t>	___________________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Final Answer</a:t>
            </a:r>
          </a:p>
          <a:p>
            <a:pPr marL="914400" lvl="2" indent="0">
              <a:buNone/>
            </a:pPr>
            <a:endParaRPr lang="en-US" b="1" dirty="0" smtClean="0"/>
          </a:p>
          <a:p>
            <a:r>
              <a:rPr lang="en-US" sz="2400" dirty="0" err="1"/>
              <a:t>dest</a:t>
            </a:r>
            <a:r>
              <a:rPr lang="en-US" sz="2400" dirty="0"/>
              <a:t>: </a:t>
            </a:r>
            <a:r>
              <a:rPr lang="en-US" sz="2400" dirty="0" err="1"/>
              <a:t>dd</a:t>
            </a:r>
            <a:r>
              <a:rPr lang="en-US" sz="2400" dirty="0"/>
              <a:t> 40000</a:t>
            </a:r>
          </a:p>
          <a:p>
            <a:r>
              <a:rPr lang="en-US" sz="2400" dirty="0" err="1"/>
              <a:t>src</a:t>
            </a:r>
            <a:r>
              <a:rPr lang="en-US" sz="2400" dirty="0"/>
              <a:t>: </a:t>
            </a:r>
            <a:r>
              <a:rPr lang="en-US" sz="2400" dirty="0" err="1"/>
              <a:t>dd</a:t>
            </a:r>
            <a:r>
              <a:rPr lang="en-US" sz="2400" dirty="0"/>
              <a:t> 80000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ax, [</a:t>
            </a:r>
            <a:r>
              <a:rPr lang="en-US" sz="2400" dirty="0" err="1"/>
              <a:t>src</a:t>
            </a:r>
            <a:r>
              <a:rPr lang="en-US" sz="2400" dirty="0"/>
              <a:t>]</a:t>
            </a:r>
          </a:p>
          <a:p>
            <a:r>
              <a:rPr lang="en-US" sz="2400" dirty="0"/>
              <a:t>sub word [</a:t>
            </a:r>
            <a:r>
              <a:rPr lang="en-US" sz="2400" dirty="0" err="1"/>
              <a:t>dest</a:t>
            </a:r>
            <a:r>
              <a:rPr lang="en-US" sz="2400" dirty="0"/>
              <a:t>], ax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ax, [src+2]</a:t>
            </a:r>
          </a:p>
          <a:p>
            <a:r>
              <a:rPr lang="en-US" sz="2400" b="1" dirty="0" err="1"/>
              <a:t>sbb</a:t>
            </a:r>
            <a:r>
              <a:rPr lang="en-US" sz="2400" b="1" dirty="0"/>
              <a:t> </a:t>
            </a:r>
            <a:r>
              <a:rPr lang="en-US" sz="2400" dirty="0"/>
              <a:t>word [dest+2], ax</a:t>
            </a:r>
            <a:endParaRPr lang="en-US" sz="2400" dirty="0" smtClean="0"/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3941377" y="1825639"/>
            <a:ext cx="641133" cy="330555"/>
          </a:xfrm>
          <a:prstGeom prst="bentConnector3">
            <a:avLst>
              <a:gd name="adj1" fmla="val 958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6881" y="1541501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2510" y="2378961"/>
            <a:ext cx="42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1170" y="2378961"/>
            <a:ext cx="42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127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309" y="645881"/>
            <a:ext cx="8911687" cy="1280890"/>
          </a:xfrm>
        </p:spPr>
        <p:txBody>
          <a:bodyPr/>
          <a:lstStyle/>
          <a:p>
            <a:r>
              <a:rPr lang="en-US" dirty="0" smtClean="0"/>
              <a:t>Extended Multiplication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9253" y="1514927"/>
            <a:ext cx="88827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 </a:t>
            </a:r>
            <a:r>
              <a:rPr lang="en-US" sz="2400" dirty="0" smtClean="0"/>
              <a:t>16 bit </a:t>
            </a:r>
            <a:r>
              <a:rPr lang="en-US" sz="2400" dirty="0"/>
              <a:t>multiplication </a:t>
            </a:r>
            <a:r>
              <a:rPr lang="en-US" sz="2400" dirty="0" smtClean="0"/>
              <a:t>algorithm</a:t>
            </a:r>
          </a:p>
          <a:p>
            <a:endParaRPr lang="en-US" sz="2400" dirty="0"/>
          </a:p>
          <a:p>
            <a:r>
              <a:rPr lang="en-US" sz="2400" dirty="0"/>
              <a:t>[org 0x100]</a:t>
            </a:r>
          </a:p>
          <a:p>
            <a:r>
              <a:rPr lang="en-US" sz="2400" dirty="0" err="1"/>
              <a:t>jmp</a:t>
            </a:r>
            <a:r>
              <a:rPr lang="en-US" sz="2400" dirty="0"/>
              <a:t> start</a:t>
            </a:r>
          </a:p>
          <a:p>
            <a:endParaRPr lang="en-US" sz="2400" dirty="0" smtClean="0"/>
          </a:p>
          <a:p>
            <a:r>
              <a:rPr lang="en-US" sz="2400" b="1" dirty="0" smtClean="0"/>
              <a:t>multiplicand</a:t>
            </a:r>
            <a:r>
              <a:rPr lang="en-US" sz="2400" b="1" dirty="0"/>
              <a:t>: </a:t>
            </a:r>
            <a:r>
              <a:rPr lang="en-US" sz="2400" b="1" dirty="0" err="1" smtClean="0"/>
              <a:t>dd</a:t>
            </a:r>
            <a:r>
              <a:rPr lang="en-US" sz="2400" b="1" dirty="0" smtClean="0"/>
              <a:t> 1300 </a:t>
            </a:r>
            <a:r>
              <a:rPr lang="en-US" sz="2400" b="1" dirty="0"/>
              <a:t>; </a:t>
            </a:r>
            <a:r>
              <a:rPr lang="en-US" sz="2400" b="1" dirty="0" smtClean="0"/>
              <a:t>16bit </a:t>
            </a:r>
            <a:r>
              <a:rPr lang="en-US" sz="2400" b="1" dirty="0"/>
              <a:t>multiplicand </a:t>
            </a:r>
            <a:r>
              <a:rPr lang="en-US" sz="2400" b="1" dirty="0" smtClean="0"/>
              <a:t>(32 bit </a:t>
            </a:r>
            <a:r>
              <a:rPr lang="en-US" sz="2400" b="1" dirty="0"/>
              <a:t>space)</a:t>
            </a:r>
          </a:p>
          <a:p>
            <a:r>
              <a:rPr lang="en-US" sz="2400" b="1" dirty="0"/>
              <a:t>multiplier: </a:t>
            </a:r>
            <a:r>
              <a:rPr lang="en-US" sz="2400" b="1" dirty="0" err="1" smtClean="0"/>
              <a:t>dw</a:t>
            </a:r>
            <a:r>
              <a:rPr lang="en-US" sz="2400" b="1" dirty="0" smtClean="0"/>
              <a:t> 500 </a:t>
            </a:r>
            <a:r>
              <a:rPr lang="en-US" sz="2400" b="1" dirty="0"/>
              <a:t>; </a:t>
            </a:r>
            <a:r>
              <a:rPr lang="en-US" sz="2400" b="1" dirty="0" smtClean="0"/>
              <a:t>16 bit multiplier</a:t>
            </a:r>
            <a:endParaRPr lang="en-US" sz="2400" b="1" dirty="0"/>
          </a:p>
          <a:p>
            <a:r>
              <a:rPr lang="en-US" sz="2400" b="1" dirty="0"/>
              <a:t>result: </a:t>
            </a:r>
            <a:r>
              <a:rPr lang="en-US" sz="2400" b="1" dirty="0" err="1" smtClean="0"/>
              <a:t>dd</a:t>
            </a:r>
            <a:r>
              <a:rPr lang="en-US" sz="2400" b="1" dirty="0" smtClean="0"/>
              <a:t> </a:t>
            </a:r>
            <a:r>
              <a:rPr lang="en-US" sz="2400" b="1" dirty="0"/>
              <a:t>0 ; </a:t>
            </a:r>
            <a:r>
              <a:rPr lang="en-US" sz="2400" b="1" dirty="0" smtClean="0"/>
              <a:t>32 bit result</a:t>
            </a:r>
          </a:p>
          <a:p>
            <a:endParaRPr lang="en-US" sz="2400" dirty="0"/>
          </a:p>
          <a:p>
            <a:r>
              <a:rPr lang="en-US" sz="2400" dirty="0"/>
              <a:t>start: </a:t>
            </a:r>
            <a:endParaRPr lang="en-US" sz="2400" dirty="0" smtClean="0"/>
          </a:p>
          <a:p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cl, </a:t>
            </a:r>
            <a:r>
              <a:rPr lang="en-US" sz="2400" b="1" dirty="0" smtClean="0"/>
              <a:t>16 </a:t>
            </a:r>
            <a:r>
              <a:rPr lang="en-US" sz="2400" b="1" dirty="0"/>
              <a:t>; initialize bit count to </a:t>
            </a:r>
            <a:r>
              <a:rPr lang="en-US" sz="2400" b="1" dirty="0" smtClean="0"/>
              <a:t>sixteen</a:t>
            </a:r>
          </a:p>
          <a:p>
            <a:r>
              <a:rPr lang="en-US" sz="2400" b="1" dirty="0" err="1"/>
              <a:t>mov</a:t>
            </a:r>
            <a:r>
              <a:rPr lang="en-US" sz="2400" b="1" dirty="0"/>
              <a:t> dx, [multiplier] ; load multiplier in dx</a:t>
            </a:r>
            <a:endParaRPr lang="en-US" sz="32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19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657" y="1007905"/>
            <a:ext cx="929095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checkbit</a:t>
            </a:r>
            <a:r>
              <a:rPr lang="en-US" sz="2400" b="1" dirty="0"/>
              <a:t>: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shr</a:t>
            </a:r>
            <a:r>
              <a:rPr lang="en-US" sz="2400" b="1" dirty="0" smtClean="0"/>
              <a:t> dx, </a:t>
            </a:r>
            <a:r>
              <a:rPr lang="en-US" sz="2400" b="1" dirty="0"/>
              <a:t>1 </a:t>
            </a:r>
            <a:r>
              <a:rPr lang="en-US" sz="2400" dirty="0"/>
              <a:t>; move right most bit in carry</a:t>
            </a:r>
          </a:p>
          <a:p>
            <a:r>
              <a:rPr lang="en-US" sz="2400" b="1" dirty="0"/>
              <a:t>		  </a:t>
            </a:r>
            <a:r>
              <a:rPr lang="en-US" sz="2400" b="1" dirty="0" smtClean="0"/>
              <a:t>      </a:t>
            </a:r>
            <a:r>
              <a:rPr lang="en-US" sz="2400" b="1" dirty="0" err="1" smtClean="0"/>
              <a:t>jnc</a:t>
            </a:r>
            <a:r>
              <a:rPr lang="en-US" sz="2400" b="1" dirty="0" smtClean="0"/>
              <a:t> </a:t>
            </a:r>
            <a:r>
              <a:rPr lang="en-US" sz="2400" b="1" dirty="0"/>
              <a:t>skip </a:t>
            </a:r>
            <a:r>
              <a:rPr lang="en-US" sz="2400" dirty="0"/>
              <a:t>; skip addition if bit is zero</a:t>
            </a:r>
          </a:p>
          <a:p>
            <a:endParaRPr lang="en-US" sz="2400" dirty="0"/>
          </a:p>
          <a:p>
            <a:r>
              <a:rPr lang="en-US" sz="2400" b="1" dirty="0"/>
              <a:t>		</a:t>
            </a:r>
            <a:r>
              <a:rPr lang="en-US" sz="2800" b="1" dirty="0"/>
              <a:t>  </a:t>
            </a:r>
            <a:r>
              <a:rPr lang="en-US" sz="2800" b="1" dirty="0" smtClean="0"/>
              <a:t>      </a:t>
            </a:r>
            <a:r>
              <a:rPr lang="en-US" sz="2000" b="1" dirty="0" err="1"/>
              <a:t>mov</a:t>
            </a:r>
            <a:r>
              <a:rPr lang="en-US" sz="2000" b="1" dirty="0"/>
              <a:t> ax, [multiplicand]</a:t>
            </a:r>
          </a:p>
          <a:p>
            <a:r>
              <a:rPr lang="en-US" sz="2000" b="1" dirty="0" smtClean="0"/>
              <a:t>			    add </a:t>
            </a:r>
            <a:r>
              <a:rPr lang="en-US" sz="2000" b="1" dirty="0"/>
              <a:t>[result], ax </a:t>
            </a:r>
            <a:r>
              <a:rPr lang="en-US" sz="2000" b="1" dirty="0" smtClean="0"/>
              <a:t>                     </a:t>
            </a:r>
            <a:r>
              <a:rPr lang="en-US" sz="2000" dirty="0" smtClean="0"/>
              <a:t>; </a:t>
            </a:r>
            <a:r>
              <a:rPr lang="en-US" sz="2000" dirty="0"/>
              <a:t>add less significant </a:t>
            </a:r>
            <a:r>
              <a:rPr lang="en-US" sz="2000" dirty="0" smtClean="0"/>
              <a:t>word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/>
              <a:t>ax, [</a:t>
            </a:r>
            <a:r>
              <a:rPr lang="en-US" sz="2000" b="1" dirty="0" smtClean="0"/>
              <a:t>multiplicand+2]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</a:t>
            </a:r>
            <a:r>
              <a:rPr lang="en-US" sz="2000" b="1" dirty="0" err="1" smtClean="0"/>
              <a:t>adc</a:t>
            </a:r>
            <a:r>
              <a:rPr lang="en-US" sz="2000" b="1" dirty="0" smtClean="0"/>
              <a:t> </a:t>
            </a:r>
            <a:r>
              <a:rPr lang="en-US" sz="2000" b="1" dirty="0"/>
              <a:t>[result+2], </a:t>
            </a:r>
            <a:r>
              <a:rPr lang="en-US" sz="2000" b="1" dirty="0" smtClean="0"/>
              <a:t>ax                   </a:t>
            </a:r>
            <a:r>
              <a:rPr lang="en-US" sz="2000" dirty="0"/>
              <a:t>; add more significant word</a:t>
            </a:r>
            <a:endParaRPr lang="en-US" sz="2800" dirty="0"/>
          </a:p>
          <a:p>
            <a:endParaRPr lang="en-US" sz="2400" b="1" dirty="0"/>
          </a:p>
          <a:p>
            <a:r>
              <a:rPr lang="en-US" sz="2400" b="1" dirty="0"/>
              <a:t>skip: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shl</a:t>
            </a:r>
            <a:r>
              <a:rPr lang="en-US" sz="2400" b="1" dirty="0" smtClean="0"/>
              <a:t> </a:t>
            </a:r>
            <a:r>
              <a:rPr lang="en-US" sz="2400" b="1" dirty="0"/>
              <a:t>word [multiplicand], 1</a:t>
            </a:r>
          </a:p>
          <a:p>
            <a:r>
              <a:rPr lang="en-US" sz="2400" b="1" dirty="0" smtClean="0"/>
              <a:t>	     </a:t>
            </a:r>
            <a:r>
              <a:rPr lang="en-US" sz="2400" b="1" dirty="0" err="1" smtClean="0"/>
              <a:t>rcl</a:t>
            </a:r>
            <a:r>
              <a:rPr lang="en-US" sz="2400" b="1" dirty="0" smtClean="0"/>
              <a:t> </a:t>
            </a:r>
            <a:r>
              <a:rPr lang="en-US" sz="2400" b="1" dirty="0"/>
              <a:t>word [multiplicand+2], </a:t>
            </a:r>
            <a:r>
              <a:rPr lang="en-US" sz="2400" b="1" dirty="0" smtClean="0"/>
              <a:t>1	</a:t>
            </a:r>
            <a:r>
              <a:rPr lang="en-US" dirty="0" smtClean="0"/>
              <a:t>			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dec</a:t>
            </a:r>
            <a:r>
              <a:rPr lang="en-US" sz="2400" b="1" dirty="0" smtClean="0"/>
              <a:t> cl                </a:t>
            </a:r>
            <a:r>
              <a:rPr lang="en-US" sz="2400" dirty="0" smtClean="0"/>
              <a:t>; decrement bit count</a:t>
            </a:r>
          </a:p>
          <a:p>
            <a:r>
              <a:rPr lang="en-US" sz="2400" b="1" dirty="0" err="1" smtClean="0"/>
              <a:t>jnz</a:t>
            </a:r>
            <a:r>
              <a:rPr lang="en-US" sz="2400" b="1" dirty="0" smtClean="0"/>
              <a:t> </a:t>
            </a:r>
            <a:r>
              <a:rPr lang="en-US" sz="2400" b="1" dirty="0" err="1"/>
              <a:t>checkbit</a:t>
            </a: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en-US" sz="2400" dirty="0" smtClean="0"/>
              <a:t>; </a:t>
            </a:r>
            <a:r>
              <a:rPr lang="en-US" sz="2400" dirty="0"/>
              <a:t>repeat if bits left</a:t>
            </a:r>
          </a:p>
          <a:p>
            <a:endParaRPr lang="en-US" sz="2400" b="1" dirty="0" smtClean="0"/>
          </a:p>
          <a:p>
            <a:r>
              <a:rPr lang="en-US" sz="2400" dirty="0"/>
              <a:t>; terminate program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>
            <a:off x="3657600" y="2237014"/>
            <a:ext cx="326572" cy="1404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8657" y="2615976"/>
            <a:ext cx="13226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Extended addition</a:t>
            </a:r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>
            <a:off x="7592786" y="3739242"/>
            <a:ext cx="457200" cy="7511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9456" y="3715164"/>
            <a:ext cx="24819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r>
              <a:rPr lang="en-US" dirty="0"/>
              <a:t>E</a:t>
            </a:r>
            <a:r>
              <a:rPr lang="en-US" dirty="0" smtClean="0"/>
              <a:t>xtended </a:t>
            </a:r>
            <a:r>
              <a:rPr lang="en-US" dirty="0"/>
              <a:t>shift multiplicand left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Sorting in Assembly </a:t>
            </a:r>
            <a:br>
              <a:rPr lang="en-US" dirty="0" smtClean="0"/>
            </a:br>
            <a:r>
              <a:rPr lang="en-US" sz="3200" dirty="0" smtClean="0"/>
              <a:t>{unsigned array}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2092569"/>
            <a:ext cx="7184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 sorting a list of ten numbers using bubble sort</a:t>
            </a:r>
          </a:p>
          <a:p>
            <a:r>
              <a:rPr lang="en-US" dirty="0"/>
              <a:t>[org 0x0100]</a:t>
            </a:r>
          </a:p>
          <a:p>
            <a:endParaRPr lang="en-US" dirty="0"/>
          </a:p>
          <a:p>
            <a:r>
              <a:rPr lang="en-US" dirty="0" err="1"/>
              <a:t>jmp</a:t>
            </a:r>
            <a:r>
              <a:rPr lang="en-US" dirty="0"/>
              <a:t> start</a:t>
            </a:r>
          </a:p>
          <a:p>
            <a:endParaRPr lang="en-US" dirty="0"/>
          </a:p>
          <a:p>
            <a:r>
              <a:rPr lang="en-US" dirty="0"/>
              <a:t>data: </a:t>
            </a:r>
            <a:r>
              <a:rPr lang="en-US" dirty="0" err="1"/>
              <a:t>dw</a:t>
            </a:r>
            <a:r>
              <a:rPr lang="en-US" dirty="0"/>
              <a:t> 60, 55, 45, 50, 40, 35, 25, 30, 10, 0</a:t>
            </a:r>
          </a:p>
          <a:p>
            <a:r>
              <a:rPr lang="en-US" dirty="0"/>
              <a:t>swap: </a:t>
            </a:r>
            <a:r>
              <a:rPr lang="en-US" dirty="0" err="1"/>
              <a:t>db</a:t>
            </a:r>
            <a:r>
              <a:rPr lang="en-US" dirty="0"/>
              <a:t>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399" y="0"/>
            <a:ext cx="975360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</a:t>
            </a:r>
          </a:p>
          <a:p>
            <a:r>
              <a:rPr lang="en-US" dirty="0" err="1"/>
              <a:t>mov</a:t>
            </a:r>
            <a:r>
              <a:rPr lang="en-US" dirty="0"/>
              <a:t> bx, 0 ; initialize array index to zero</a:t>
            </a:r>
          </a:p>
          <a:p>
            <a:r>
              <a:rPr lang="en-US" dirty="0" err="1"/>
              <a:t>mov</a:t>
            </a:r>
            <a:r>
              <a:rPr lang="en-US" dirty="0"/>
              <a:t> byte [swap], 0 ; rest swap flag to no </a:t>
            </a:r>
            <a:r>
              <a:rPr lang="en-US" dirty="0" smtClean="0"/>
              <a:t>swaps</a:t>
            </a:r>
            <a:endParaRPr lang="en-US" dirty="0"/>
          </a:p>
          <a:p>
            <a:endParaRPr lang="en-US" dirty="0"/>
          </a:p>
          <a:p>
            <a:r>
              <a:rPr lang="en-US" dirty="0"/>
              <a:t>	loop1: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[</a:t>
            </a:r>
            <a:r>
              <a:rPr lang="en-US" dirty="0" err="1"/>
              <a:t>data+bx</a:t>
            </a:r>
            <a:r>
              <a:rPr lang="en-US" dirty="0"/>
              <a:t>] ; load number in ax</a:t>
            </a:r>
          </a:p>
          <a:p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ax, [data+bx+2] ; compare with next number</a:t>
            </a:r>
          </a:p>
          <a:p>
            <a:r>
              <a:rPr lang="en-US" dirty="0"/>
              <a:t>	</a:t>
            </a:r>
            <a:r>
              <a:rPr lang="en-US" sz="2400" b="1" dirty="0" err="1">
                <a:ln>
                  <a:solidFill>
                    <a:srgbClr val="FFFF00"/>
                  </a:solidFill>
                </a:ln>
              </a:rPr>
              <a:t>jbe</a:t>
            </a:r>
            <a:r>
              <a:rPr lang="en-US" sz="2400" b="1" dirty="0">
                <a:ln>
                  <a:solidFill>
                    <a:srgbClr val="FFFF00"/>
                  </a:solidFill>
                </a:ln>
              </a:rPr>
              <a:t> </a:t>
            </a:r>
            <a:r>
              <a:rPr lang="en-US" sz="2400" b="1" dirty="0" err="1">
                <a:ln>
                  <a:solidFill>
                    <a:srgbClr val="FFFF00"/>
                  </a:solidFill>
                </a:ln>
              </a:rPr>
              <a:t>noswap</a:t>
            </a:r>
            <a:r>
              <a:rPr lang="en-US" sz="2400" b="1" dirty="0">
                <a:ln>
                  <a:solidFill>
                    <a:srgbClr val="FFFF00"/>
                  </a:solidFill>
                </a:ln>
              </a:rPr>
              <a:t> ; </a:t>
            </a:r>
            <a:r>
              <a:rPr lang="en-US" dirty="0"/>
              <a:t>no swap if already in order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dx, [data+bx+2] ; load second element in dx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[data+bx+2], ax ; store first number in second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[</a:t>
            </a:r>
            <a:r>
              <a:rPr lang="en-US" dirty="0" err="1"/>
              <a:t>data+bx</a:t>
            </a:r>
            <a:r>
              <a:rPr lang="en-US" dirty="0"/>
              <a:t>], dx ; store second number in first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byte [swap], 1 ; flag that a swap has been done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noswap</a:t>
            </a:r>
            <a:r>
              <a:rPr lang="en-US" dirty="0"/>
              <a:t>: </a:t>
            </a:r>
          </a:p>
          <a:p>
            <a:r>
              <a:rPr lang="en-US" dirty="0"/>
              <a:t>	add bx, 2 ; advance bx to next index</a:t>
            </a:r>
          </a:p>
          <a:p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bx, 18 ; are we at last index</a:t>
            </a:r>
          </a:p>
          <a:p>
            <a:r>
              <a:rPr lang="en-US" dirty="0"/>
              <a:t>	</a:t>
            </a:r>
            <a:r>
              <a:rPr lang="en-US" dirty="0" err="1"/>
              <a:t>jne</a:t>
            </a:r>
            <a:r>
              <a:rPr lang="en-US" dirty="0"/>
              <a:t> loop1 ; if not compare next two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cmp</a:t>
            </a:r>
            <a:r>
              <a:rPr lang="en-US" dirty="0"/>
              <a:t> byte [swap], 1 ; check if a swap has been done</a:t>
            </a:r>
          </a:p>
          <a:p>
            <a:r>
              <a:rPr lang="en-US" dirty="0"/>
              <a:t>je start ; if yes make another pass</a:t>
            </a:r>
          </a:p>
          <a:p>
            <a:endParaRPr lang="en-US" dirty="0"/>
          </a:p>
          <a:p>
            <a:r>
              <a:rPr lang="en-US" dirty="0" smtClean="0"/>
              <a:t>; </a:t>
            </a:r>
            <a:r>
              <a:rPr lang="en-US" dirty="0"/>
              <a:t>terminate </a:t>
            </a:r>
            <a:r>
              <a:rPr lang="en-US" dirty="0" smtClean="0"/>
              <a:t>program lines</a:t>
            </a:r>
            <a:endParaRPr lang="en-US" dirty="0"/>
          </a:p>
          <a:p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237785" y="2649415"/>
            <a:ext cx="656492" cy="1758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94277" y="2625969"/>
            <a:ext cx="1852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number is greater than second number  so swap them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663354" y="5390315"/>
            <a:ext cx="574431" cy="996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37785" y="5499332"/>
            <a:ext cx="185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any swap happens then traverse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520" y="279889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32273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126"/>
          </a:xfrm>
        </p:spPr>
        <p:txBody>
          <a:bodyPr/>
          <a:lstStyle/>
          <a:p>
            <a:r>
              <a:rPr lang="en-US" dirty="0" smtClean="0"/>
              <a:t>Shift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05378"/>
            <a:ext cx="8915400" cy="3777622"/>
          </a:xfrm>
        </p:spPr>
        <p:txBody>
          <a:bodyPr/>
          <a:lstStyle/>
          <a:p>
            <a:r>
              <a:rPr lang="en-US" b="1" dirty="0"/>
              <a:t>Shift Logical Right (SHR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Shift Logical Left (SHL) / Shift Arithmetic Left (SAL)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041137"/>
            <a:ext cx="6591300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0" y="4579100"/>
            <a:ext cx="6924675" cy="65875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69384"/>
              </p:ext>
            </p:extLst>
          </p:nvPr>
        </p:nvGraphicFramePr>
        <p:xfrm>
          <a:off x="2800350" y="3072841"/>
          <a:ext cx="52938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30">
                  <a:extLst>
                    <a:ext uri="{9D8B030D-6E8A-4147-A177-3AD203B41FA5}">
                      <a16:colId xmlns:a16="http://schemas.microsoft.com/office/drawing/2014/main" val="2424793631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003164942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503338834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59657177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54568749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15717203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360084610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32447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2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3232" y="3072841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= 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02649"/>
              </p:ext>
            </p:extLst>
          </p:nvPr>
        </p:nvGraphicFramePr>
        <p:xfrm>
          <a:off x="4431185" y="5383000"/>
          <a:ext cx="52938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30">
                  <a:extLst>
                    <a:ext uri="{9D8B030D-6E8A-4147-A177-3AD203B41FA5}">
                      <a16:colId xmlns:a16="http://schemas.microsoft.com/office/drawing/2014/main" val="2424793631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003164942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503338834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59657177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54568749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15717203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360084610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32447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2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62649" y="5379428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560"/>
          </a:xfrm>
        </p:spPr>
        <p:txBody>
          <a:bodyPr/>
          <a:lstStyle/>
          <a:p>
            <a:r>
              <a:rPr lang="en-US" dirty="0" smtClean="0"/>
              <a:t>Rotate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3777622"/>
          </a:xfrm>
        </p:spPr>
        <p:txBody>
          <a:bodyPr/>
          <a:lstStyle/>
          <a:p>
            <a:r>
              <a:rPr lang="en-US" b="1" dirty="0"/>
              <a:t>Rotate Right (ROR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Rotate Left (ROL)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1859563"/>
            <a:ext cx="6362700" cy="784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9" y="4336119"/>
            <a:ext cx="6486525" cy="6560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78393"/>
              </p:ext>
            </p:extLst>
          </p:nvPr>
        </p:nvGraphicFramePr>
        <p:xfrm>
          <a:off x="2914650" y="2931721"/>
          <a:ext cx="52938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30">
                  <a:extLst>
                    <a:ext uri="{9D8B030D-6E8A-4147-A177-3AD203B41FA5}">
                      <a16:colId xmlns:a16="http://schemas.microsoft.com/office/drawing/2014/main" val="2424793631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003164942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503338834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59657177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54568749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15717203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360084610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32447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2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9704" y="2916137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= 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62255" y="2506188"/>
            <a:ext cx="579351" cy="40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0954" y="1731392"/>
            <a:ext cx="182553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was last bit which dropped from right also copied in carry flag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11635"/>
              </p:ext>
            </p:extLst>
          </p:nvPr>
        </p:nvGraphicFramePr>
        <p:xfrm>
          <a:off x="4045422" y="5483538"/>
          <a:ext cx="52938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30">
                  <a:extLst>
                    <a:ext uri="{9D8B030D-6E8A-4147-A177-3AD203B41FA5}">
                      <a16:colId xmlns:a16="http://schemas.microsoft.com/office/drawing/2014/main" val="2424793631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003164942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503338834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59657177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54568749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15717203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360084610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32447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2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14402" y="5452519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= 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383110" y="5201875"/>
            <a:ext cx="638220" cy="25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40242" y="4109933"/>
            <a:ext cx="182553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was last bit which dropped from left also copied in carry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776"/>
          </a:xfrm>
        </p:spPr>
        <p:txBody>
          <a:bodyPr/>
          <a:lstStyle/>
          <a:p>
            <a:r>
              <a:rPr lang="en-US" dirty="0" smtClean="0"/>
              <a:t>Rotate Through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540187"/>
            <a:ext cx="8915400" cy="4972907"/>
          </a:xfrm>
        </p:spPr>
        <p:txBody>
          <a:bodyPr/>
          <a:lstStyle/>
          <a:p>
            <a:r>
              <a:rPr lang="en-US" b="1" dirty="0"/>
              <a:t>Rotate Through Carry Right (RCR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917485"/>
            <a:ext cx="6915150" cy="10953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11154"/>
              </p:ext>
            </p:extLst>
          </p:nvPr>
        </p:nvGraphicFramePr>
        <p:xfrm>
          <a:off x="3236342" y="4795704"/>
          <a:ext cx="52938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30">
                  <a:extLst>
                    <a:ext uri="{9D8B030D-6E8A-4147-A177-3AD203B41FA5}">
                      <a16:colId xmlns:a16="http://schemas.microsoft.com/office/drawing/2014/main" val="2424793631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003164942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503338834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59657177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54568749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15717203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360084610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32447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2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21003" y="4818424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7825" y="3657082"/>
            <a:ext cx="45529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 the initial value of </a:t>
            </a:r>
          </a:p>
          <a:p>
            <a:pPr algn="ctr"/>
            <a:r>
              <a:rPr lang="en-US" dirty="0" smtClean="0"/>
              <a:t>CF =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509" y="4075442"/>
            <a:ext cx="24631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 CF value to empty place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2445521" y="4798115"/>
            <a:ext cx="790821" cy="1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88909" y="4080628"/>
            <a:ext cx="24631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Bit from right is copied to carry flag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776"/>
          </a:xfrm>
        </p:spPr>
        <p:txBody>
          <a:bodyPr/>
          <a:lstStyle/>
          <a:p>
            <a:r>
              <a:rPr lang="en-US" dirty="0" smtClean="0"/>
              <a:t>Rotate Through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540187"/>
            <a:ext cx="8915400" cy="4972907"/>
          </a:xfrm>
        </p:spPr>
        <p:txBody>
          <a:bodyPr/>
          <a:lstStyle/>
          <a:p>
            <a:r>
              <a:rPr lang="en-US" b="1" dirty="0"/>
              <a:t>Rotate Through Carry </a:t>
            </a:r>
            <a:r>
              <a:rPr lang="en-US" b="1" dirty="0" smtClean="0"/>
              <a:t>Left </a:t>
            </a:r>
            <a:r>
              <a:rPr lang="en-US" b="1" dirty="0"/>
              <a:t>(</a:t>
            </a:r>
            <a:r>
              <a:rPr lang="en-US" b="1" dirty="0" smtClean="0"/>
              <a:t>RCL)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2415"/>
              </p:ext>
            </p:extLst>
          </p:nvPr>
        </p:nvGraphicFramePr>
        <p:xfrm>
          <a:off x="3236342" y="4795704"/>
          <a:ext cx="52938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30">
                  <a:extLst>
                    <a:ext uri="{9D8B030D-6E8A-4147-A177-3AD203B41FA5}">
                      <a16:colId xmlns:a16="http://schemas.microsoft.com/office/drawing/2014/main" val="2424793631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003164942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503338834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259657177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54568749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157172035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1360084610"/>
                    </a:ext>
                  </a:extLst>
                </a:gridCol>
                <a:gridCol w="661730">
                  <a:extLst>
                    <a:ext uri="{9D8B030D-6E8A-4147-A177-3AD203B41FA5}">
                      <a16:colId xmlns:a16="http://schemas.microsoft.com/office/drawing/2014/main" val="332447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472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77893" y="5682149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7825" y="3657082"/>
            <a:ext cx="45529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 the initial value of </a:t>
            </a:r>
          </a:p>
          <a:p>
            <a:pPr algn="ctr"/>
            <a:r>
              <a:rPr lang="en-US" dirty="0" smtClean="0"/>
              <a:t>CF =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97757" y="3872947"/>
            <a:ext cx="24631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 CF value to empty place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530182" y="4502350"/>
            <a:ext cx="834524" cy="47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767" y="4655418"/>
            <a:ext cx="24631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Bit from left is copied to carry flag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31" y="2179180"/>
            <a:ext cx="6619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1232</Words>
  <Application>Microsoft Office PowerPoint</Application>
  <PresentationFormat>Widescreen</PresentationFormat>
  <Paragraphs>541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Declare a large Array</vt:lpstr>
      <vt:lpstr>Bubble Sorting in Assembly  {unsigned array}</vt:lpstr>
      <vt:lpstr>PowerPoint Presentation</vt:lpstr>
      <vt:lpstr>Bit Manipulation</vt:lpstr>
      <vt:lpstr>Shift Operations</vt:lpstr>
      <vt:lpstr>Rotate Operations</vt:lpstr>
      <vt:lpstr>Rotate Through Carry</vt:lpstr>
      <vt:lpstr>Rotate Through Carry</vt:lpstr>
      <vt:lpstr>MULTIPLICATION IN ASSEMBLY LANGUAGE</vt:lpstr>
      <vt:lpstr>Basic Logic for multiplication</vt:lpstr>
      <vt:lpstr>Basic Logic for multiplication</vt:lpstr>
      <vt:lpstr>Basic Logic for multiplication</vt:lpstr>
      <vt:lpstr>Multiplication Code</vt:lpstr>
      <vt:lpstr>PowerPoint Presentation</vt:lpstr>
      <vt:lpstr>Extended Operations</vt:lpstr>
      <vt:lpstr>Extended Shifting</vt:lpstr>
      <vt:lpstr>Extended Shifting</vt:lpstr>
      <vt:lpstr>Extended Shift Left</vt:lpstr>
      <vt:lpstr>Extended Shifting</vt:lpstr>
      <vt:lpstr>Extended Shift Right</vt:lpstr>
      <vt:lpstr>Extended Shl and Shr</vt:lpstr>
      <vt:lpstr>Extended Addition and Subtraction</vt:lpstr>
      <vt:lpstr>Extended Addition</vt:lpstr>
      <vt:lpstr>Extended Addition</vt:lpstr>
      <vt:lpstr>Extended Multiplication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2019-09-16T06:08:37Z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