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0"/>
  </p:notesMasterIdLst>
  <p:sldIdLst>
    <p:sldId id="256" r:id="rId2"/>
    <p:sldId id="263" r:id="rId3"/>
    <p:sldId id="259" r:id="rId4"/>
    <p:sldId id="257" r:id="rId5"/>
    <p:sldId id="260" r:id="rId6"/>
    <p:sldId id="258"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84" autoAdjust="0"/>
    <p:restoredTop sz="94343" autoAdjust="0"/>
  </p:normalViewPr>
  <p:slideViewPr>
    <p:cSldViewPr snapToGrid="0">
      <p:cViewPr varScale="1">
        <p:scale>
          <a:sx n="73" d="100"/>
          <a:sy n="73" d="100"/>
        </p:scale>
        <p:origin x="6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5B532-571D-4C0F-9DAB-F3B29A3A5D9D}" type="datetimeFigureOut">
              <a:rPr lang="en-US" smtClean="0"/>
              <a:t>9/2/2019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EB9E50-08EE-4509-B11C-CC3C1520808C}" type="slidenum">
              <a:rPr lang="en-US" smtClean="0"/>
              <a:t>‹#›</a:t>
            </a:fld>
            <a:endParaRPr lang="en-US"/>
          </a:p>
        </p:txBody>
      </p:sp>
    </p:spTree>
    <p:extLst>
      <p:ext uri="{BB962C8B-B14F-4D97-AF65-F5344CB8AC3E}">
        <p14:creationId xmlns:p14="http://schemas.microsoft.com/office/powerpoint/2010/main" val="3128722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Computer Organization and Assembly </a:t>
            </a:r>
            <a:r>
              <a:rPr lang="en-US" dirty="0" smtClean="0"/>
              <a:t>Fall </a:t>
            </a:r>
            <a:r>
              <a:rPr lang="en-US" dirty="0"/>
              <a:t>2019</a:t>
            </a:r>
          </a:p>
        </p:txBody>
      </p:sp>
      <p:sp>
        <p:nvSpPr>
          <p:cNvPr id="3" name="Subtitle 2"/>
          <p:cNvSpPr>
            <a:spLocks noGrp="1"/>
          </p:cNvSpPr>
          <p:nvPr>
            <p:ph type="subTitle" idx="1"/>
          </p:nvPr>
        </p:nvSpPr>
        <p:spPr/>
        <p:txBody>
          <a:bodyPr>
            <a:normAutofit/>
          </a:bodyPr>
          <a:lstStyle/>
          <a:p>
            <a:r>
              <a:rPr lang="en-US" sz="2400" b="1" smtClean="0"/>
              <a:t>CF vs Of</a:t>
            </a:r>
            <a:endParaRPr lang="en-US" sz="2400" b="1" dirty="0" smtClean="0"/>
          </a:p>
          <a:p>
            <a:r>
              <a:rPr lang="en-US" sz="2400" b="1" dirty="0" smtClean="0"/>
              <a:t>Syeda Farwa Batool</a:t>
            </a:r>
            <a:endParaRPr lang="en-US" sz="2400" b="1" dirty="0"/>
          </a:p>
        </p:txBody>
      </p:sp>
    </p:spTree>
    <p:extLst>
      <p:ext uri="{BB962C8B-B14F-4D97-AF65-F5344CB8AC3E}">
        <p14:creationId xmlns:p14="http://schemas.microsoft.com/office/powerpoint/2010/main" val="1577237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Carry Flag and Overflow flag</a:t>
            </a:r>
            <a:endParaRPr lang="en-US" dirty="0"/>
          </a:p>
        </p:txBody>
      </p:sp>
      <p:sp>
        <p:nvSpPr>
          <p:cNvPr id="3" name="Content Placeholder 2"/>
          <p:cNvSpPr>
            <a:spLocks noGrp="1"/>
          </p:cNvSpPr>
          <p:nvPr>
            <p:ph idx="1"/>
          </p:nvPr>
        </p:nvSpPr>
        <p:spPr/>
        <p:txBody>
          <a:bodyPr/>
          <a:lstStyle/>
          <a:p>
            <a:pPr>
              <a:buFont typeface="+mj-lt"/>
              <a:buAutoNum type="arabicPeriod"/>
            </a:pPr>
            <a:r>
              <a:rPr lang="en-US" dirty="0"/>
              <a:t>The </a:t>
            </a:r>
            <a:r>
              <a:rPr lang="en-US" b="1" dirty="0"/>
              <a:t>Carry flag (CF) </a:t>
            </a:r>
            <a:r>
              <a:rPr lang="en-US" dirty="0"/>
              <a:t>is set when the result of an </a:t>
            </a:r>
            <a:r>
              <a:rPr lang="en-US" i="1" dirty="0"/>
              <a:t>unsigned </a:t>
            </a:r>
            <a:r>
              <a:rPr lang="en-US" dirty="0"/>
              <a:t>arithmetic operation is too large to fit into the destination.</a:t>
            </a:r>
          </a:p>
          <a:p>
            <a:pPr>
              <a:buFont typeface="+mj-lt"/>
              <a:buAutoNum type="arabicPeriod"/>
            </a:pPr>
            <a:r>
              <a:rPr lang="en-US" dirty="0"/>
              <a:t> The </a:t>
            </a:r>
            <a:r>
              <a:rPr lang="en-US" b="1" dirty="0"/>
              <a:t>Overflow flag (OF) </a:t>
            </a:r>
            <a:r>
              <a:rPr lang="en-US" dirty="0"/>
              <a:t>is set when the result of a </a:t>
            </a:r>
            <a:r>
              <a:rPr lang="en-US" i="1" dirty="0"/>
              <a:t>signed </a:t>
            </a:r>
            <a:r>
              <a:rPr lang="en-US" dirty="0"/>
              <a:t>arithmetic operation is too large or too small to fit into the destination</a:t>
            </a:r>
            <a:r>
              <a:rPr lang="en-US" dirty="0" smtClean="0"/>
              <a:t>. or when your carry in different from carry out.</a:t>
            </a:r>
            <a:endParaRPr lang="en-US" dirty="0"/>
          </a:p>
          <a:p>
            <a:endParaRPr lang="en-US" dirty="0"/>
          </a:p>
        </p:txBody>
      </p:sp>
    </p:spTree>
    <p:extLst>
      <p:ext uri="{BB962C8B-B14F-4D97-AF65-F5344CB8AC3E}">
        <p14:creationId xmlns:p14="http://schemas.microsoft.com/office/powerpoint/2010/main" val="97096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Two’s Complement Ranges</a:t>
            </a:r>
            <a:endParaRPr lang="en-US" dirty="0"/>
          </a:p>
        </p:txBody>
      </p:sp>
      <p:sp>
        <p:nvSpPr>
          <p:cNvPr id="3" name="Content Placeholder 2"/>
          <p:cNvSpPr>
            <a:spLocks noGrp="1"/>
          </p:cNvSpPr>
          <p:nvPr>
            <p:ph idx="1"/>
          </p:nvPr>
        </p:nvSpPr>
        <p:spPr/>
        <p:txBody>
          <a:bodyPr/>
          <a:lstStyle/>
          <a:p>
            <a:pPr marL="0" indent="0" algn="ctr">
              <a:buNone/>
            </a:pPr>
            <a:r>
              <a:rPr lang="en-US" dirty="0" smtClean="0"/>
              <a:t>Range = -2 </a:t>
            </a:r>
            <a:r>
              <a:rPr lang="en-US" baseline="30000" dirty="0" smtClean="0"/>
              <a:t>(n-1) </a:t>
            </a:r>
            <a:r>
              <a:rPr lang="en-US" dirty="0" smtClean="0"/>
              <a:t>to + (2</a:t>
            </a:r>
            <a:r>
              <a:rPr lang="en-US" baseline="30000" dirty="0" smtClean="0"/>
              <a:t>(n - 1) </a:t>
            </a:r>
            <a:r>
              <a:rPr lang="en-US" dirty="0" smtClean="0"/>
              <a:t>-1)</a:t>
            </a:r>
          </a:p>
          <a:p>
            <a:pPr marL="0" indent="0" algn="ctr">
              <a:buNone/>
            </a:pPr>
            <a:endParaRPr lang="en-US" dirty="0" smtClean="0"/>
          </a:p>
          <a:p>
            <a:pPr marL="400050" lvl="1" indent="0" algn="ctr">
              <a:buNone/>
            </a:pPr>
            <a:r>
              <a:rPr lang="en-US" dirty="0" smtClean="0"/>
              <a:t>Where n in number of bits to store 2’s complement signed integer </a:t>
            </a:r>
          </a:p>
          <a:p>
            <a:pPr marL="400050" lvl="1" indent="0" algn="ctr">
              <a:buNone/>
            </a:pPr>
            <a:r>
              <a:rPr lang="en-US" dirty="0" smtClean="0"/>
              <a:t>Number with value greater than +(</a:t>
            </a:r>
            <a:r>
              <a:rPr lang="en-US" dirty="0"/>
              <a:t>2</a:t>
            </a:r>
            <a:r>
              <a:rPr lang="en-US" baseline="30000" dirty="0"/>
              <a:t>(n + 1) </a:t>
            </a:r>
            <a:r>
              <a:rPr lang="en-US" dirty="0"/>
              <a:t>-1</a:t>
            </a:r>
            <a:r>
              <a:rPr lang="en-US" dirty="0" smtClean="0"/>
              <a:t>) and number value less than</a:t>
            </a:r>
          </a:p>
          <a:p>
            <a:pPr marL="400050" lvl="1" indent="0" algn="ctr">
              <a:buNone/>
            </a:pPr>
            <a:r>
              <a:rPr lang="en-US" dirty="0" smtClean="0"/>
              <a:t> </a:t>
            </a:r>
            <a:r>
              <a:rPr lang="en-US" dirty="0"/>
              <a:t>-2 </a:t>
            </a:r>
            <a:r>
              <a:rPr lang="en-US" baseline="30000" dirty="0"/>
              <a:t>(n+1) </a:t>
            </a:r>
            <a:r>
              <a:rPr lang="en-US" dirty="0" smtClean="0"/>
              <a:t>would require more bits. If you try to store too large/small value overflow flag will be set</a:t>
            </a:r>
            <a:endParaRPr lang="en-US" dirty="0"/>
          </a:p>
          <a:p>
            <a:r>
              <a:rPr lang="en-US" dirty="0" smtClean="0"/>
              <a:t>Now for next slides our n = 16</a:t>
            </a:r>
          </a:p>
          <a:p>
            <a:r>
              <a:rPr lang="en-US" dirty="0" smtClean="0"/>
              <a:t>Too </a:t>
            </a:r>
            <a:r>
              <a:rPr lang="en-US" dirty="0"/>
              <a:t>large </a:t>
            </a:r>
            <a:r>
              <a:rPr lang="en-US" dirty="0" smtClean="0"/>
              <a:t>numbers </a:t>
            </a:r>
            <a:r>
              <a:rPr lang="en-US" dirty="0"/>
              <a:t>can be &gt; </a:t>
            </a:r>
            <a:r>
              <a:rPr lang="en-US" dirty="0" smtClean="0"/>
              <a:t>32767</a:t>
            </a:r>
          </a:p>
          <a:p>
            <a:r>
              <a:rPr lang="en-US" dirty="0" smtClean="0"/>
              <a:t>Too small numbers can be &lt; </a:t>
            </a:r>
            <a:r>
              <a:rPr lang="en-US" smtClean="0"/>
              <a:t>-</a:t>
            </a:r>
            <a:r>
              <a:rPr lang="en-US" smtClean="0"/>
              <a:t>32768</a:t>
            </a:r>
            <a:endParaRPr lang="en-US" dirty="0"/>
          </a:p>
          <a:p>
            <a:endParaRPr lang="en-US" dirty="0"/>
          </a:p>
        </p:txBody>
      </p:sp>
    </p:spTree>
    <p:extLst>
      <p:ext uri="{BB962C8B-B14F-4D97-AF65-F5344CB8AC3E}">
        <p14:creationId xmlns:p14="http://schemas.microsoft.com/office/powerpoint/2010/main" val="652397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a:xfrm>
            <a:off x="2589212" y="1500553"/>
            <a:ext cx="8915400" cy="4724400"/>
          </a:xfrm>
        </p:spPr>
        <p:txBody>
          <a:bodyPr>
            <a:normAutofit/>
          </a:bodyPr>
          <a:lstStyle/>
          <a:p>
            <a:pPr marL="0" indent="0">
              <a:buNone/>
            </a:pPr>
            <a:r>
              <a:rPr lang="en-US" b="1" dirty="0" smtClean="0"/>
              <a:t>Too small </a:t>
            </a:r>
          </a:p>
          <a:p>
            <a:r>
              <a:rPr lang="en-US" b="1" dirty="0" smtClean="0"/>
              <a:t>When a carry </a:t>
            </a:r>
            <a:r>
              <a:rPr lang="en-US" b="1" dirty="0" smtClean="0">
                <a:solidFill>
                  <a:srgbClr val="FF0000"/>
                </a:solidFill>
              </a:rPr>
              <a:t>is not </a:t>
            </a:r>
            <a:r>
              <a:rPr lang="en-US" b="1" dirty="0" smtClean="0"/>
              <a:t>generated from your most significant bit (here 15</a:t>
            </a:r>
            <a:r>
              <a:rPr lang="en-US" b="1" baseline="30000" dirty="0" smtClean="0"/>
              <a:t>th</a:t>
            </a:r>
            <a:r>
              <a:rPr lang="en-US" b="1" dirty="0" smtClean="0"/>
              <a:t> bit if lest significant bit is at 0) and a carry </a:t>
            </a:r>
            <a:r>
              <a:rPr lang="en-US" b="1" dirty="0" smtClean="0">
                <a:solidFill>
                  <a:srgbClr val="FF0000"/>
                </a:solidFill>
              </a:rPr>
              <a:t>is inputted </a:t>
            </a:r>
            <a:r>
              <a:rPr lang="en-US" b="1" dirty="0" smtClean="0"/>
              <a:t>into your most significant bit </a:t>
            </a:r>
          </a:p>
          <a:p>
            <a:pPr lvl="1"/>
            <a:r>
              <a:rPr lang="en-US" b="1" dirty="0" smtClean="0"/>
              <a:t>For example 1 (For this example is assumed I have both signed number to add)</a:t>
            </a:r>
          </a:p>
          <a:p>
            <a:pPr lvl="1"/>
            <a:endParaRPr lang="en-US" b="1" dirty="0" smtClean="0"/>
          </a:p>
          <a:p>
            <a:pPr lvl="1"/>
            <a:endParaRPr lang="en-US" b="1" dirty="0" smtClean="0"/>
          </a:p>
          <a:p>
            <a:endParaRPr lang="en-US" b="1" dirty="0" smtClean="0"/>
          </a:p>
          <a:p>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2312195261"/>
              </p:ext>
            </p:extLst>
          </p:nvPr>
        </p:nvGraphicFramePr>
        <p:xfrm>
          <a:off x="498143" y="3451273"/>
          <a:ext cx="11693857" cy="2773680"/>
        </p:xfrm>
        <a:graphic>
          <a:graphicData uri="http://schemas.openxmlformats.org/drawingml/2006/table">
            <a:tbl>
              <a:tblPr firstRow="1" bandRow="1">
                <a:tableStyleId>{5C22544A-7EE6-4342-B048-85BDC9FD1C3A}</a:tableStyleId>
              </a:tblPr>
              <a:tblGrid>
                <a:gridCol w="1684318">
                  <a:extLst>
                    <a:ext uri="{9D8B030D-6E8A-4147-A177-3AD203B41FA5}">
                      <a16:colId xmlns:a16="http://schemas.microsoft.com/office/drawing/2014/main" val="2587191820"/>
                    </a:ext>
                  </a:extLst>
                </a:gridCol>
                <a:gridCol w="1687520">
                  <a:extLst>
                    <a:ext uri="{9D8B030D-6E8A-4147-A177-3AD203B41FA5}">
                      <a16:colId xmlns:a16="http://schemas.microsoft.com/office/drawing/2014/main" val="3726020090"/>
                    </a:ext>
                  </a:extLst>
                </a:gridCol>
                <a:gridCol w="2612190">
                  <a:extLst>
                    <a:ext uri="{9D8B030D-6E8A-4147-A177-3AD203B41FA5}">
                      <a16:colId xmlns:a16="http://schemas.microsoft.com/office/drawing/2014/main" val="3060414524"/>
                    </a:ext>
                  </a:extLst>
                </a:gridCol>
                <a:gridCol w="2267238">
                  <a:extLst>
                    <a:ext uri="{9D8B030D-6E8A-4147-A177-3AD203B41FA5}">
                      <a16:colId xmlns:a16="http://schemas.microsoft.com/office/drawing/2014/main" val="1624125852"/>
                    </a:ext>
                  </a:extLst>
                </a:gridCol>
                <a:gridCol w="3442591">
                  <a:extLst>
                    <a:ext uri="{9D8B030D-6E8A-4147-A177-3AD203B41FA5}">
                      <a16:colId xmlns:a16="http://schemas.microsoft.com/office/drawing/2014/main" val="3627412593"/>
                    </a:ext>
                  </a:extLst>
                </a:gridCol>
              </a:tblGrid>
              <a:tr h="1117571">
                <a:tc>
                  <a:txBody>
                    <a:bodyPr/>
                    <a:lstStyle/>
                    <a:p>
                      <a:pPr algn="ctr"/>
                      <a:r>
                        <a:rPr lang="en-US" dirty="0" smtClean="0"/>
                        <a:t>Operand </a:t>
                      </a:r>
                      <a:endParaRPr lang="en-US" dirty="0"/>
                    </a:p>
                  </a:txBody>
                  <a:tcPr/>
                </a:tc>
                <a:tc>
                  <a:txBody>
                    <a:bodyPr/>
                    <a:lstStyle/>
                    <a:p>
                      <a:pPr algn="ctr"/>
                      <a:r>
                        <a:rPr lang="en-US" dirty="0" smtClean="0"/>
                        <a:t>Decimal</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Decimal after 2’s comp</a:t>
                      </a:r>
                    </a:p>
                    <a:p>
                      <a:pPr algn="ctr"/>
                      <a:r>
                        <a:rPr lang="en-US" sz="1600" dirty="0" smtClean="0"/>
                        <a:t>Write is value in program</a:t>
                      </a:r>
                      <a:endParaRPr lang="en-US" dirty="0"/>
                    </a:p>
                  </a:txBody>
                  <a:tcPr/>
                </a:tc>
                <a:tc>
                  <a:txBody>
                    <a:bodyPr/>
                    <a:lstStyle/>
                    <a:p>
                      <a:pPr algn="ctr"/>
                      <a:r>
                        <a:rPr lang="en-US" dirty="0" smtClean="0"/>
                        <a:t>Hex</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after 2’s comp</a:t>
                      </a:r>
                    </a:p>
                    <a:p>
                      <a:pPr algn="ctr"/>
                      <a:endParaRPr lang="en-US" dirty="0"/>
                    </a:p>
                  </a:txBody>
                  <a:tcPr/>
                </a:tc>
                <a:tc>
                  <a:txBody>
                    <a:bodyPr/>
                    <a:lstStyle/>
                    <a:p>
                      <a:pPr algn="ctr"/>
                      <a:r>
                        <a:rPr lang="en-US" dirty="0" smtClean="0"/>
                        <a:t>Binary</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after 2’s comp</a:t>
                      </a:r>
                    </a:p>
                    <a:p>
                      <a:pPr algn="ctr"/>
                      <a:endParaRPr lang="en-US" dirty="0"/>
                    </a:p>
                  </a:txBody>
                  <a:tcPr/>
                </a:tc>
                <a:extLst>
                  <a:ext uri="{0D108BD9-81ED-4DB2-BD59-A6C34878D82A}">
                    <a16:rowId xmlns:a16="http://schemas.microsoft.com/office/drawing/2014/main" val="2741903588"/>
                  </a:ext>
                </a:extLst>
              </a:tr>
              <a:tr h="348644">
                <a:tc>
                  <a:txBody>
                    <a:bodyPr/>
                    <a:lstStyle/>
                    <a:p>
                      <a:r>
                        <a:rPr lang="en-US" dirty="0" smtClean="0"/>
                        <a:t>1 (signed)</a:t>
                      </a:r>
                      <a:endParaRPr lang="en-US" dirty="0"/>
                    </a:p>
                  </a:txBody>
                  <a:tcPr/>
                </a:tc>
                <a:tc>
                  <a:txBody>
                    <a:bodyPr/>
                    <a:lstStyle/>
                    <a:p>
                      <a:r>
                        <a:rPr lang="en-US" dirty="0" smtClean="0"/>
                        <a:t>-16384</a:t>
                      </a:r>
                      <a:endParaRPr lang="en-US" dirty="0"/>
                    </a:p>
                  </a:txBody>
                  <a:tcPr/>
                </a:tc>
                <a:tc>
                  <a:txBody>
                    <a:bodyPr/>
                    <a:lstStyle/>
                    <a:p>
                      <a:r>
                        <a:rPr lang="en-US" dirty="0" smtClean="0"/>
                        <a:t>16384 </a:t>
                      </a:r>
                      <a:endParaRPr lang="en-US" dirty="0"/>
                    </a:p>
                  </a:txBody>
                  <a:tcPr/>
                </a:tc>
                <a:tc>
                  <a:txBody>
                    <a:bodyPr/>
                    <a:lstStyle/>
                    <a:p>
                      <a:r>
                        <a:rPr lang="en-US" dirty="0" smtClean="0"/>
                        <a:t>0x4000</a:t>
                      </a:r>
                      <a:endParaRPr lang="en-US" dirty="0"/>
                    </a:p>
                  </a:txBody>
                  <a:tcPr/>
                </a:tc>
                <a:tc>
                  <a:txBody>
                    <a:bodyPr/>
                    <a:lstStyle/>
                    <a:p>
                      <a:r>
                        <a:rPr lang="en-US" dirty="0" smtClean="0"/>
                        <a:t>  0100000000000000</a:t>
                      </a:r>
                      <a:endParaRPr lang="en-US" dirty="0"/>
                    </a:p>
                  </a:txBody>
                  <a:tcPr/>
                </a:tc>
                <a:extLst>
                  <a:ext uri="{0D108BD9-81ED-4DB2-BD59-A6C34878D82A}">
                    <a16:rowId xmlns:a16="http://schemas.microsoft.com/office/drawing/2014/main" val="3246945095"/>
                  </a:ext>
                </a:extLst>
              </a:tr>
              <a:tr h="348644">
                <a:tc>
                  <a:txBody>
                    <a:bodyPr/>
                    <a:lstStyle/>
                    <a:p>
                      <a:r>
                        <a:rPr lang="en-US" dirty="0" smtClean="0"/>
                        <a:t>2 (signed)</a:t>
                      </a:r>
                      <a:endParaRPr lang="en-US" dirty="0"/>
                    </a:p>
                  </a:txBody>
                  <a:tcPr/>
                </a:tc>
                <a:tc>
                  <a:txBody>
                    <a:bodyPr/>
                    <a:lstStyle/>
                    <a:p>
                      <a:r>
                        <a:rPr lang="en-US" dirty="0" smtClean="0"/>
                        <a:t>-16384</a:t>
                      </a:r>
                      <a:endParaRPr lang="en-US" dirty="0"/>
                    </a:p>
                  </a:txBody>
                  <a:tcPr/>
                </a:tc>
                <a:tc>
                  <a:txBody>
                    <a:bodyPr/>
                    <a:lstStyle/>
                    <a:p>
                      <a:r>
                        <a:rPr lang="en-US" dirty="0" smtClean="0"/>
                        <a:t>16384</a:t>
                      </a:r>
                      <a:endParaRPr lang="en-US" dirty="0"/>
                    </a:p>
                  </a:txBody>
                  <a:tcPr/>
                </a:tc>
                <a:tc>
                  <a:txBody>
                    <a:bodyPr/>
                    <a:lstStyle/>
                    <a:p>
                      <a:r>
                        <a:rPr lang="en-US" dirty="0" smtClean="0"/>
                        <a:t>0x4000</a:t>
                      </a:r>
                      <a:endParaRPr lang="en-US" dirty="0"/>
                    </a:p>
                  </a:txBody>
                  <a:tcPr/>
                </a:tc>
                <a:tc>
                  <a:txBody>
                    <a:bodyPr/>
                    <a:lstStyle/>
                    <a:p>
                      <a:r>
                        <a:rPr lang="en-US" dirty="0" smtClean="0"/>
                        <a:t>  0100000000000000</a:t>
                      </a:r>
                      <a:endParaRPr lang="en-US" dirty="0"/>
                    </a:p>
                  </a:txBody>
                  <a:tcPr/>
                </a:tc>
                <a:extLst>
                  <a:ext uri="{0D108BD9-81ED-4DB2-BD59-A6C34878D82A}">
                    <a16:rowId xmlns:a16="http://schemas.microsoft.com/office/drawing/2014/main" val="3610998223"/>
                  </a:ext>
                </a:extLst>
              </a:tr>
              <a:tr h="601769">
                <a:tc>
                  <a:txBody>
                    <a:bodyPr/>
                    <a:lstStyle/>
                    <a:p>
                      <a:r>
                        <a:rPr lang="en-US" dirty="0" smtClean="0"/>
                        <a:t>Answer </a:t>
                      </a:r>
                    </a:p>
                    <a:p>
                      <a:r>
                        <a:rPr lang="en-US" dirty="0" smtClean="0"/>
                        <a:t>OP</a:t>
                      </a:r>
                      <a:r>
                        <a:rPr lang="en-US" baseline="0" dirty="0" smtClean="0"/>
                        <a:t>1 + OP 2</a:t>
                      </a:r>
                      <a:endParaRPr lang="en-US" dirty="0" smtClean="0"/>
                    </a:p>
                    <a:p>
                      <a:r>
                        <a:rPr lang="en-US" dirty="0" smtClean="0"/>
                        <a:t>(signed)</a:t>
                      </a:r>
                      <a:endParaRPr lang="en-US" dirty="0"/>
                    </a:p>
                  </a:txBody>
                  <a:tcPr/>
                </a:tc>
                <a:tc>
                  <a:txBody>
                    <a:bodyPr/>
                    <a:lstStyle/>
                    <a:p>
                      <a:r>
                        <a:rPr lang="en-US" dirty="0" smtClean="0"/>
                        <a:t>-32768</a:t>
                      </a:r>
                      <a:endParaRPr lang="en-US" dirty="0"/>
                    </a:p>
                  </a:txBody>
                  <a:tcPr/>
                </a:tc>
                <a:tc>
                  <a:txBody>
                    <a:bodyPr/>
                    <a:lstStyle/>
                    <a:p>
                      <a:r>
                        <a:rPr lang="en-US" dirty="0" smtClean="0"/>
                        <a:t>32768</a:t>
                      </a:r>
                      <a:endParaRPr lang="en-US" dirty="0"/>
                    </a:p>
                  </a:txBody>
                  <a:tcPr/>
                </a:tc>
                <a:tc>
                  <a:txBody>
                    <a:bodyPr/>
                    <a:lstStyle/>
                    <a:p>
                      <a:r>
                        <a:rPr lang="en-US" dirty="0" smtClean="0"/>
                        <a:t>0x8000</a:t>
                      </a:r>
                      <a:endParaRPr lang="en-US" dirty="0"/>
                    </a:p>
                  </a:txBody>
                  <a:tcPr/>
                </a:tc>
                <a:tc>
                  <a:txBody>
                    <a:bodyPr/>
                    <a:lstStyle/>
                    <a:p>
                      <a:r>
                        <a:rPr lang="en-US" dirty="0" smtClean="0"/>
                        <a:t>01000000000000000</a:t>
                      </a:r>
                      <a:endParaRPr lang="en-US" dirty="0"/>
                    </a:p>
                  </a:txBody>
                  <a:tcPr/>
                </a:tc>
                <a:extLst>
                  <a:ext uri="{0D108BD9-81ED-4DB2-BD59-A6C34878D82A}">
                    <a16:rowId xmlns:a16="http://schemas.microsoft.com/office/drawing/2014/main" val="3941467423"/>
                  </a:ext>
                </a:extLst>
              </a:tr>
            </a:tbl>
          </a:graphicData>
        </a:graphic>
      </p:graphicFrame>
    </p:spTree>
    <p:extLst>
      <p:ext uri="{BB962C8B-B14F-4D97-AF65-F5344CB8AC3E}">
        <p14:creationId xmlns:p14="http://schemas.microsoft.com/office/powerpoint/2010/main" val="363074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Example 1</a:t>
            </a:r>
            <a:endParaRPr lang="en-US" dirty="0"/>
          </a:p>
        </p:txBody>
      </p:sp>
      <p:sp>
        <p:nvSpPr>
          <p:cNvPr id="3" name="Content Placeholder 2"/>
          <p:cNvSpPr>
            <a:spLocks noGrp="1"/>
          </p:cNvSpPr>
          <p:nvPr>
            <p:ph idx="1"/>
          </p:nvPr>
        </p:nvSpPr>
        <p:spPr/>
        <p:txBody>
          <a:bodyPr>
            <a:normAutofit/>
          </a:bodyPr>
          <a:lstStyle/>
          <a:p>
            <a:r>
              <a:rPr lang="en-US" dirty="0" smtClean="0"/>
              <a:t>In example 1 both numbers are signed and their addition generates a too large number. And we have a carry out from MSB (so </a:t>
            </a:r>
            <a:r>
              <a:rPr lang="en-US" b="1" dirty="0" smtClean="0"/>
              <a:t>CF will set</a:t>
            </a:r>
            <a:r>
              <a:rPr lang="en-US" dirty="0" smtClean="0"/>
              <a:t>). But we don’t have carry in MSB so our </a:t>
            </a:r>
            <a:r>
              <a:rPr lang="en-US" b="1" dirty="0" smtClean="0"/>
              <a:t>OF will be set</a:t>
            </a:r>
            <a:r>
              <a:rPr lang="en-US" dirty="0" smtClean="0"/>
              <a:t>.</a:t>
            </a:r>
          </a:p>
          <a:p>
            <a:endParaRPr lang="en-US" dirty="0" smtClean="0"/>
          </a:p>
          <a:p>
            <a:pPr marL="400050" lvl="1" indent="0" fontAlgn="t">
              <a:buNone/>
            </a:pPr>
            <a:r>
              <a:rPr lang="en-US" dirty="0" smtClean="0"/>
              <a:t>					</a:t>
            </a:r>
            <a:endParaRPr lang="en-US" dirty="0"/>
          </a:p>
        </p:txBody>
      </p:sp>
      <p:pic>
        <p:nvPicPr>
          <p:cNvPr id="5" name="Picture 4"/>
          <p:cNvPicPr>
            <a:picLocks noChangeAspect="1"/>
          </p:cNvPicPr>
          <p:nvPr/>
        </p:nvPicPr>
        <p:blipFill>
          <a:blip r:embed="rId2"/>
          <a:stretch>
            <a:fillRect/>
          </a:stretch>
        </p:blipFill>
        <p:spPr>
          <a:xfrm>
            <a:off x="3447071" y="3230495"/>
            <a:ext cx="6201195" cy="2909327"/>
          </a:xfrm>
          <a:prstGeom prst="rect">
            <a:avLst/>
          </a:prstGeom>
        </p:spPr>
      </p:pic>
    </p:spTree>
    <p:extLst>
      <p:ext uri="{BB962C8B-B14F-4D97-AF65-F5344CB8AC3E}">
        <p14:creationId xmlns:p14="http://schemas.microsoft.com/office/powerpoint/2010/main" val="83481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a:xfrm>
            <a:off x="2589212" y="1854745"/>
            <a:ext cx="8915400" cy="3777622"/>
          </a:xfrm>
        </p:spPr>
        <p:txBody>
          <a:bodyPr/>
          <a:lstStyle/>
          <a:p>
            <a:pPr marL="0" indent="0">
              <a:buNone/>
            </a:pPr>
            <a:r>
              <a:rPr lang="en-US" b="1" dirty="0"/>
              <a:t>Too </a:t>
            </a:r>
            <a:r>
              <a:rPr lang="en-US" b="1" dirty="0" smtClean="0"/>
              <a:t>Large </a:t>
            </a:r>
          </a:p>
          <a:p>
            <a:r>
              <a:rPr lang="en-US" b="1" dirty="0" smtClean="0"/>
              <a:t>When a carry </a:t>
            </a:r>
            <a:r>
              <a:rPr lang="en-US" b="1" dirty="0" smtClean="0">
                <a:solidFill>
                  <a:srgbClr val="FF0000"/>
                </a:solidFill>
              </a:rPr>
              <a:t>is generated </a:t>
            </a:r>
            <a:r>
              <a:rPr lang="en-US" b="1" dirty="0" smtClean="0"/>
              <a:t>from your most significant bit (here 15</a:t>
            </a:r>
            <a:r>
              <a:rPr lang="en-US" b="1" baseline="30000" dirty="0" smtClean="0"/>
              <a:t>th</a:t>
            </a:r>
            <a:r>
              <a:rPr lang="en-US" b="1" dirty="0" smtClean="0"/>
              <a:t> bit if lest significant bit is at 0) and a carry is </a:t>
            </a:r>
            <a:r>
              <a:rPr lang="en-US" b="1" dirty="0" smtClean="0">
                <a:solidFill>
                  <a:srgbClr val="FF0000"/>
                </a:solidFill>
              </a:rPr>
              <a:t>not inputted </a:t>
            </a:r>
            <a:r>
              <a:rPr lang="en-US" b="1" dirty="0" smtClean="0"/>
              <a:t>into your most significant bit </a:t>
            </a:r>
          </a:p>
          <a:p>
            <a:pPr lvl="1"/>
            <a:r>
              <a:rPr lang="en-US" b="1" dirty="0"/>
              <a:t>For example </a:t>
            </a:r>
            <a:r>
              <a:rPr lang="en-US" b="1" dirty="0" smtClean="0"/>
              <a:t>2 (For </a:t>
            </a:r>
            <a:r>
              <a:rPr lang="en-US" b="1" dirty="0"/>
              <a:t>this example is assumed I have both </a:t>
            </a:r>
            <a:r>
              <a:rPr lang="en-US" b="1" dirty="0" smtClean="0"/>
              <a:t>unsigned </a:t>
            </a:r>
            <a:r>
              <a:rPr lang="en-US" b="1" dirty="0"/>
              <a:t>number to add)</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40954288"/>
              </p:ext>
            </p:extLst>
          </p:nvPr>
        </p:nvGraphicFramePr>
        <p:xfrm>
          <a:off x="662267" y="3743556"/>
          <a:ext cx="11342164" cy="2763491"/>
        </p:xfrm>
        <a:graphic>
          <a:graphicData uri="http://schemas.openxmlformats.org/drawingml/2006/table">
            <a:tbl>
              <a:tblPr firstRow="1" bandRow="1">
                <a:tableStyleId>{5C22544A-7EE6-4342-B048-85BDC9FD1C3A}</a:tableStyleId>
              </a:tblPr>
              <a:tblGrid>
                <a:gridCol w="2203938">
                  <a:extLst>
                    <a:ext uri="{9D8B030D-6E8A-4147-A177-3AD203B41FA5}">
                      <a16:colId xmlns:a16="http://schemas.microsoft.com/office/drawing/2014/main" val="2587191820"/>
                    </a:ext>
                  </a:extLst>
                </a:gridCol>
                <a:gridCol w="1406769">
                  <a:extLst>
                    <a:ext uri="{9D8B030D-6E8A-4147-A177-3AD203B41FA5}">
                      <a16:colId xmlns:a16="http://schemas.microsoft.com/office/drawing/2014/main" val="3726020090"/>
                    </a:ext>
                  </a:extLst>
                </a:gridCol>
                <a:gridCol w="2193351">
                  <a:extLst>
                    <a:ext uri="{9D8B030D-6E8A-4147-A177-3AD203B41FA5}">
                      <a16:colId xmlns:a16="http://schemas.microsoft.com/office/drawing/2014/main" val="3060414524"/>
                    </a:ext>
                  </a:extLst>
                </a:gridCol>
                <a:gridCol w="2199051">
                  <a:extLst>
                    <a:ext uri="{9D8B030D-6E8A-4147-A177-3AD203B41FA5}">
                      <a16:colId xmlns:a16="http://schemas.microsoft.com/office/drawing/2014/main" val="1624125852"/>
                    </a:ext>
                  </a:extLst>
                </a:gridCol>
                <a:gridCol w="3339055">
                  <a:extLst>
                    <a:ext uri="{9D8B030D-6E8A-4147-A177-3AD203B41FA5}">
                      <a16:colId xmlns:a16="http://schemas.microsoft.com/office/drawing/2014/main" val="3627412593"/>
                    </a:ext>
                  </a:extLst>
                </a:gridCol>
              </a:tblGrid>
              <a:tr h="1117571">
                <a:tc>
                  <a:txBody>
                    <a:bodyPr/>
                    <a:lstStyle/>
                    <a:p>
                      <a:r>
                        <a:rPr lang="en-US" dirty="0" smtClean="0"/>
                        <a:t>Operand </a:t>
                      </a:r>
                      <a:endParaRPr lang="en-US" dirty="0"/>
                    </a:p>
                  </a:txBody>
                  <a:tcPr/>
                </a:tc>
                <a:tc>
                  <a:txBody>
                    <a:bodyPr/>
                    <a:lstStyle/>
                    <a:p>
                      <a:r>
                        <a:rPr lang="en-US" dirty="0" smtClean="0"/>
                        <a:t>Decimal</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Decimal after 2’s comp</a:t>
                      </a:r>
                    </a:p>
                    <a:p>
                      <a:endParaRPr lang="en-US" dirty="0"/>
                    </a:p>
                  </a:txBody>
                  <a:tcPr/>
                </a:tc>
                <a:tc>
                  <a:txBody>
                    <a:bodyPr/>
                    <a:lstStyle/>
                    <a:p>
                      <a:r>
                        <a:rPr lang="en-US" dirty="0" smtClean="0"/>
                        <a:t>Hex</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after 2’s comp</a:t>
                      </a:r>
                    </a:p>
                    <a:p>
                      <a:endParaRPr lang="en-US" dirty="0"/>
                    </a:p>
                  </a:txBody>
                  <a:tcPr/>
                </a:tc>
                <a:tc>
                  <a:txBody>
                    <a:bodyPr/>
                    <a:lstStyle/>
                    <a:p>
                      <a:r>
                        <a:rPr lang="en-US" dirty="0" smtClean="0"/>
                        <a:t>Binary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after 2’s comp</a:t>
                      </a:r>
                    </a:p>
                    <a:p>
                      <a:endParaRPr lang="en-US" dirty="0"/>
                    </a:p>
                  </a:txBody>
                  <a:tcPr/>
                </a:tc>
                <a:extLst>
                  <a:ext uri="{0D108BD9-81ED-4DB2-BD59-A6C34878D82A}">
                    <a16:rowId xmlns:a16="http://schemas.microsoft.com/office/drawing/2014/main" val="2741903588"/>
                  </a:ext>
                </a:extLst>
              </a:tr>
              <a:tr h="348644">
                <a:tc>
                  <a:txBody>
                    <a:bodyPr/>
                    <a:lstStyle/>
                    <a:p>
                      <a:r>
                        <a:rPr lang="en-US" dirty="0" smtClean="0"/>
                        <a:t>1 (unsigned)</a:t>
                      </a:r>
                      <a:endParaRPr lang="en-US" dirty="0"/>
                    </a:p>
                  </a:txBody>
                  <a:tcPr/>
                </a:tc>
                <a:tc>
                  <a:txBody>
                    <a:bodyPr/>
                    <a:lstStyle/>
                    <a:p>
                      <a:r>
                        <a:rPr lang="en-US" dirty="0" smtClean="0"/>
                        <a:t>32768</a:t>
                      </a:r>
                      <a:endParaRPr lang="en-US" dirty="0"/>
                    </a:p>
                  </a:txBody>
                  <a:tcPr/>
                </a:tc>
                <a:tc>
                  <a:txBody>
                    <a:bodyPr/>
                    <a:lstStyle/>
                    <a:p>
                      <a:r>
                        <a:rPr lang="en-US" dirty="0" smtClean="0"/>
                        <a:t>32768</a:t>
                      </a:r>
                      <a:endParaRPr lang="en-US" dirty="0"/>
                    </a:p>
                  </a:txBody>
                  <a:tcPr/>
                </a:tc>
                <a:tc>
                  <a:txBody>
                    <a:bodyPr/>
                    <a:lstStyle/>
                    <a:p>
                      <a:r>
                        <a:rPr lang="en-US" dirty="0" smtClean="0"/>
                        <a:t>0x8000</a:t>
                      </a:r>
                      <a:endParaRPr lang="en-US" dirty="0"/>
                    </a:p>
                  </a:txBody>
                  <a:tcPr/>
                </a:tc>
                <a:tc>
                  <a:txBody>
                    <a:bodyPr/>
                    <a:lstStyle/>
                    <a:p>
                      <a:r>
                        <a:rPr lang="en-US" dirty="0" smtClean="0"/>
                        <a:t>  1000000000000000</a:t>
                      </a:r>
                      <a:endParaRPr lang="en-US" dirty="0"/>
                    </a:p>
                  </a:txBody>
                  <a:tcPr/>
                </a:tc>
                <a:extLst>
                  <a:ext uri="{0D108BD9-81ED-4DB2-BD59-A6C34878D82A}">
                    <a16:rowId xmlns:a16="http://schemas.microsoft.com/office/drawing/2014/main" val="3246945095"/>
                  </a:ext>
                </a:extLst>
              </a:tr>
              <a:tr h="348644">
                <a:tc>
                  <a:txBody>
                    <a:bodyPr/>
                    <a:lstStyle/>
                    <a:p>
                      <a:r>
                        <a:rPr lang="en-US" dirty="0" smtClean="0"/>
                        <a:t>2 (unsigned)</a:t>
                      </a:r>
                      <a:endParaRPr lang="en-US" dirty="0"/>
                    </a:p>
                  </a:txBody>
                  <a:tcPr/>
                </a:tc>
                <a:tc>
                  <a:txBody>
                    <a:bodyPr/>
                    <a:lstStyle/>
                    <a:p>
                      <a:r>
                        <a:rPr lang="en-US" dirty="0" smtClean="0"/>
                        <a:t>32768</a:t>
                      </a:r>
                      <a:endParaRPr lang="en-US" dirty="0"/>
                    </a:p>
                  </a:txBody>
                  <a:tcPr/>
                </a:tc>
                <a:tc>
                  <a:txBody>
                    <a:bodyPr/>
                    <a:lstStyle/>
                    <a:p>
                      <a:r>
                        <a:rPr lang="en-US" dirty="0" smtClean="0"/>
                        <a:t>32768</a:t>
                      </a:r>
                      <a:endParaRPr lang="en-US" dirty="0"/>
                    </a:p>
                  </a:txBody>
                  <a:tcPr/>
                </a:tc>
                <a:tc>
                  <a:txBody>
                    <a:bodyPr/>
                    <a:lstStyle/>
                    <a:p>
                      <a:r>
                        <a:rPr lang="en-US" dirty="0" smtClean="0"/>
                        <a:t>0x8000</a:t>
                      </a:r>
                      <a:endParaRPr lang="en-US" dirty="0"/>
                    </a:p>
                  </a:txBody>
                  <a:tcPr/>
                </a:tc>
                <a:tc>
                  <a:txBody>
                    <a:bodyPr/>
                    <a:lstStyle/>
                    <a:p>
                      <a:r>
                        <a:rPr lang="en-US" dirty="0" smtClean="0"/>
                        <a:t>  1000000000000000</a:t>
                      </a:r>
                      <a:endParaRPr lang="en-US" dirty="0"/>
                    </a:p>
                  </a:txBody>
                  <a:tcPr/>
                </a:tc>
                <a:extLst>
                  <a:ext uri="{0D108BD9-81ED-4DB2-BD59-A6C34878D82A}">
                    <a16:rowId xmlns:a16="http://schemas.microsoft.com/office/drawing/2014/main" val="3610998223"/>
                  </a:ext>
                </a:extLst>
              </a:tr>
              <a:tr h="601769">
                <a:tc>
                  <a:txBody>
                    <a:bodyPr/>
                    <a:lstStyle/>
                    <a:p>
                      <a:r>
                        <a:rPr lang="en-US" dirty="0" smtClean="0"/>
                        <a:t>Answer </a:t>
                      </a:r>
                    </a:p>
                    <a:p>
                      <a:r>
                        <a:rPr lang="en-US" dirty="0" smtClean="0"/>
                        <a:t>OP</a:t>
                      </a:r>
                      <a:r>
                        <a:rPr lang="en-US" baseline="0" dirty="0" smtClean="0"/>
                        <a:t>1 + OP 2</a:t>
                      </a:r>
                      <a:endParaRPr lang="en-US" dirty="0" smtClean="0"/>
                    </a:p>
                    <a:p>
                      <a:r>
                        <a:rPr lang="en-US" dirty="0" smtClean="0"/>
                        <a:t>(signed)</a:t>
                      </a:r>
                      <a:endParaRPr lang="en-US" dirty="0"/>
                    </a:p>
                  </a:txBody>
                  <a:tcPr/>
                </a:tc>
                <a:tc>
                  <a:txBody>
                    <a:bodyPr/>
                    <a:lstStyle/>
                    <a:p>
                      <a:r>
                        <a:rPr lang="en-US" dirty="0" smtClean="0"/>
                        <a:t>65536</a:t>
                      </a:r>
                      <a:endParaRPr lang="en-US" dirty="0"/>
                    </a:p>
                  </a:txBody>
                  <a:tcPr/>
                </a:tc>
                <a:tc>
                  <a:txBody>
                    <a:bodyPr/>
                    <a:lstStyle/>
                    <a:p>
                      <a:r>
                        <a:rPr lang="en-US" dirty="0" smtClean="0"/>
                        <a:t>65536</a:t>
                      </a:r>
                      <a:endParaRPr lang="en-US" dirty="0"/>
                    </a:p>
                  </a:txBody>
                  <a:tcPr/>
                </a:tc>
                <a:tc>
                  <a:txBody>
                    <a:bodyPr/>
                    <a:lstStyle/>
                    <a:p>
                      <a:r>
                        <a:rPr lang="en-US" dirty="0" smtClean="0"/>
                        <a:t>0x10000</a:t>
                      </a:r>
                      <a:endParaRPr lang="en-US" dirty="0"/>
                    </a:p>
                  </a:txBody>
                  <a:tcPr/>
                </a:tc>
                <a:tc>
                  <a:txBody>
                    <a:bodyPr/>
                    <a:lstStyle/>
                    <a:p>
                      <a:r>
                        <a:rPr lang="en-US" dirty="0" smtClean="0"/>
                        <a:t>10000000000000000</a:t>
                      </a:r>
                      <a:endParaRPr lang="en-US" dirty="0"/>
                    </a:p>
                  </a:txBody>
                  <a:tcPr/>
                </a:tc>
                <a:extLst>
                  <a:ext uri="{0D108BD9-81ED-4DB2-BD59-A6C34878D82A}">
                    <a16:rowId xmlns:a16="http://schemas.microsoft.com/office/drawing/2014/main" val="3941467423"/>
                  </a:ext>
                </a:extLst>
              </a:tr>
            </a:tbl>
          </a:graphicData>
        </a:graphic>
      </p:graphicFrame>
    </p:spTree>
    <p:extLst>
      <p:ext uri="{BB962C8B-B14F-4D97-AF65-F5344CB8AC3E}">
        <p14:creationId xmlns:p14="http://schemas.microsoft.com/office/powerpoint/2010/main" val="99429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Example 2</a:t>
            </a:r>
            <a:endParaRPr lang="en-US" dirty="0"/>
          </a:p>
        </p:txBody>
      </p:sp>
      <p:sp>
        <p:nvSpPr>
          <p:cNvPr id="3" name="Content Placeholder 2"/>
          <p:cNvSpPr>
            <a:spLocks noGrp="1"/>
          </p:cNvSpPr>
          <p:nvPr>
            <p:ph idx="1"/>
          </p:nvPr>
        </p:nvSpPr>
        <p:spPr/>
        <p:txBody>
          <a:bodyPr>
            <a:normAutofit/>
          </a:bodyPr>
          <a:lstStyle/>
          <a:p>
            <a:r>
              <a:rPr lang="en-US" dirty="0" smtClean="0"/>
              <a:t>In example 1 both numbers are unsigned and their addition generates a too small number. And we don’t have a carry out from MSB (so </a:t>
            </a:r>
            <a:r>
              <a:rPr lang="en-US" b="1" dirty="0" smtClean="0"/>
              <a:t>CF will not set</a:t>
            </a:r>
            <a:r>
              <a:rPr lang="en-US" dirty="0" smtClean="0"/>
              <a:t>). But we have carry in MSB so our </a:t>
            </a:r>
            <a:r>
              <a:rPr lang="en-US" b="1" dirty="0" smtClean="0"/>
              <a:t>OF will be set</a:t>
            </a:r>
            <a:r>
              <a:rPr lang="en-US" dirty="0" smtClean="0"/>
              <a:t>.</a:t>
            </a:r>
          </a:p>
          <a:p>
            <a:endParaRPr lang="en-US" dirty="0" smtClean="0"/>
          </a:p>
          <a:p>
            <a:pPr marL="400050" lvl="1" indent="0" fontAlgn="t">
              <a:buNone/>
            </a:pPr>
            <a:r>
              <a:rPr lang="en-US" dirty="0" smtClean="0"/>
              <a:t>					</a:t>
            </a:r>
            <a:endParaRPr lang="en-US" dirty="0"/>
          </a:p>
        </p:txBody>
      </p:sp>
      <p:pic>
        <p:nvPicPr>
          <p:cNvPr id="5" name="Picture 4"/>
          <p:cNvPicPr>
            <a:picLocks noChangeAspect="1"/>
          </p:cNvPicPr>
          <p:nvPr/>
        </p:nvPicPr>
        <p:blipFill>
          <a:blip r:embed="rId2"/>
          <a:stretch>
            <a:fillRect/>
          </a:stretch>
        </p:blipFill>
        <p:spPr>
          <a:xfrm>
            <a:off x="3561042" y="3415553"/>
            <a:ext cx="5945748" cy="2831846"/>
          </a:xfrm>
          <a:prstGeom prst="rect">
            <a:avLst/>
          </a:prstGeom>
        </p:spPr>
      </p:pic>
    </p:spTree>
    <p:extLst>
      <p:ext uri="{BB962C8B-B14F-4D97-AF65-F5344CB8AC3E}">
        <p14:creationId xmlns:p14="http://schemas.microsoft.com/office/powerpoint/2010/main" val="3578038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example </a:t>
            </a:r>
            <a:r>
              <a:rPr lang="en-US" dirty="0" smtClean="0"/>
              <a:t>1 </a:t>
            </a:r>
            <a:r>
              <a:rPr lang="en-US" dirty="0"/>
              <a:t>our overflow flag sets </a:t>
            </a:r>
            <a:r>
              <a:rPr lang="en-US" dirty="0" smtClean="0"/>
              <a:t>and we need that information because </a:t>
            </a:r>
            <a:r>
              <a:rPr lang="en-US" dirty="0"/>
              <a:t>our both number are </a:t>
            </a:r>
            <a:r>
              <a:rPr lang="en-US" dirty="0" smtClean="0"/>
              <a:t>signed</a:t>
            </a:r>
            <a:r>
              <a:rPr lang="en-US" dirty="0"/>
              <a:t>. </a:t>
            </a:r>
            <a:r>
              <a:rPr lang="en-US" dirty="0" smtClean="0"/>
              <a:t>But we do not need to see carry flag because it is signed arithmetic.</a:t>
            </a:r>
            <a:endParaRPr lang="en-US" dirty="0"/>
          </a:p>
          <a:p>
            <a:endParaRPr lang="en-US" dirty="0" smtClean="0"/>
          </a:p>
          <a:p>
            <a:r>
              <a:rPr lang="en-US" dirty="0" smtClean="0"/>
              <a:t>In example 2 our overflow flag sets but if doesn’t give us any information and we do not need that information because our both number are unsigned. So need to see only Cary flag</a:t>
            </a:r>
          </a:p>
          <a:p>
            <a:endParaRPr lang="en-US" dirty="0"/>
          </a:p>
          <a:p>
            <a:r>
              <a:rPr lang="en-US" dirty="0" smtClean="0"/>
              <a:t>Type of arithmetic depends upon us. Its our understand that written number is positive or it’s a 2’s complement of any negative number.</a:t>
            </a:r>
          </a:p>
          <a:p>
            <a:endParaRPr lang="en-US" dirty="0"/>
          </a:p>
          <a:p>
            <a:r>
              <a:rPr lang="en-US" dirty="0" smtClean="0"/>
              <a:t> But we should know when overflow flag set or when it does not set</a:t>
            </a:r>
            <a:endParaRPr lang="en-US" dirty="0"/>
          </a:p>
        </p:txBody>
      </p:sp>
    </p:spTree>
    <p:extLst>
      <p:ext uri="{BB962C8B-B14F-4D97-AF65-F5344CB8AC3E}">
        <p14:creationId xmlns:p14="http://schemas.microsoft.com/office/powerpoint/2010/main" val="234196630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589</Words>
  <Application>Microsoft Office PowerPoint</Application>
  <PresentationFormat>Widescreen</PresentationFormat>
  <Paragraphs>90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Wisp</vt:lpstr>
      <vt:lpstr>Computer Organization and Assembly Fall 2019</vt:lpstr>
      <vt:lpstr>Carry Flag and Overflow flag</vt:lpstr>
      <vt:lpstr>Two’s Complement Ranges</vt:lpstr>
      <vt:lpstr>Example 1</vt:lpstr>
      <vt:lpstr>Analysis of Example 1</vt:lpstr>
      <vt:lpstr>Example 2</vt:lpstr>
      <vt:lpstr>Analysis of Example 2</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2019-08-22T06:50:22Z</dcterms:created>
  <dcterms:modified xsi:type="dcterms:W3CDTF">2019-09-02T15:46:15Z</dcterms:modified>
  <cp:contentStatus/>
</cp:coreProperties>
</file>