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7" r:id="rId2"/>
    <p:sldId id="258" r:id="rId3"/>
    <p:sldId id="262" r:id="rId4"/>
    <p:sldId id="259" r:id="rId5"/>
    <p:sldId id="261" r:id="rId6"/>
    <p:sldId id="263" r:id="rId7"/>
    <p:sldId id="264" r:id="rId8"/>
    <p:sldId id="265" r:id="rId9"/>
    <p:sldId id="266" r:id="rId10"/>
    <p:sldId id="267" r:id="rId11"/>
    <p:sldId id="268" r:id="rId12"/>
    <p:sldId id="270"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p:scale>
          <a:sx n="66" d="100"/>
          <a:sy n="66" d="100"/>
        </p:scale>
        <p:origin x="-1512"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DB8BF4-0FD7-4E8E-A5E1-F3511FE69CE2}" type="datetimeFigureOut">
              <a:rPr lang="en-US" smtClean="0"/>
              <a:t>12/2/2018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2F47F1-DD5C-47C3-8A93-21CDB5F2B72B}" type="slidenum">
              <a:rPr lang="en-US" smtClean="0"/>
              <a:t>‹#›</a:t>
            </a:fld>
            <a:endParaRPr lang="en-US" dirty="0"/>
          </a:p>
        </p:txBody>
      </p:sp>
    </p:spTree>
    <p:extLst>
      <p:ext uri="{BB962C8B-B14F-4D97-AF65-F5344CB8AC3E}">
        <p14:creationId xmlns:p14="http://schemas.microsoft.com/office/powerpoint/2010/main" val="517238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2F47F1-DD5C-47C3-8A93-21CDB5F2B72B}" type="slidenum">
              <a:rPr lang="en-US" smtClean="0"/>
              <a:t>5</a:t>
            </a:fld>
            <a:endParaRPr lang="en-US" dirty="0"/>
          </a:p>
        </p:txBody>
      </p:sp>
    </p:spTree>
    <p:extLst>
      <p:ext uri="{BB962C8B-B14F-4D97-AF65-F5344CB8AC3E}">
        <p14:creationId xmlns:p14="http://schemas.microsoft.com/office/powerpoint/2010/main" val="2601422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2F47F1-DD5C-47C3-8A93-21CDB5F2B72B}" type="slidenum">
              <a:rPr lang="en-US" smtClean="0"/>
              <a:t>11</a:t>
            </a:fld>
            <a:endParaRPr lang="en-US" dirty="0"/>
          </a:p>
        </p:txBody>
      </p:sp>
    </p:spTree>
    <p:extLst>
      <p:ext uri="{BB962C8B-B14F-4D97-AF65-F5344CB8AC3E}">
        <p14:creationId xmlns:p14="http://schemas.microsoft.com/office/powerpoint/2010/main" val="2147976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8819E85-8C67-49D4-A2D5-048B1CA2B79D}" type="datetimeFigureOut">
              <a:rPr lang="en-US" smtClean="0"/>
              <a:t>12/2/2018</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B71D198-A9FF-49EB-AEEE-E257510DA0E4}" type="slidenum">
              <a:rPr lang="en-US" smtClean="0"/>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19E85-8C67-49D4-A2D5-048B1CA2B79D}"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71D198-A9FF-49EB-AEEE-E257510DA0E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19E85-8C67-49D4-A2D5-048B1CA2B79D}"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71D198-A9FF-49EB-AEEE-E257510DA0E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19E85-8C67-49D4-A2D5-048B1CA2B79D}"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71D198-A9FF-49EB-AEEE-E257510DA0E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19E85-8C67-49D4-A2D5-048B1CA2B79D}"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71D198-A9FF-49EB-AEEE-E257510DA0E4}"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8819E85-8C67-49D4-A2D5-048B1CA2B79D}"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71D198-A9FF-49EB-AEEE-E257510DA0E4}" type="slidenum">
              <a:rPr lang="en-US" smtClean="0"/>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819E85-8C67-49D4-A2D5-048B1CA2B79D}" type="datetimeFigureOut">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71D198-A9FF-49EB-AEEE-E257510DA0E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819E85-8C67-49D4-A2D5-048B1CA2B79D}" type="datetimeFigureOut">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B71D198-A9FF-49EB-AEEE-E257510DA0E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19E85-8C67-49D4-A2D5-048B1CA2B79D}" type="datetimeFigureOut">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B71D198-A9FF-49EB-AEEE-E257510DA0E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A8819E85-8C67-49D4-A2D5-048B1CA2B79D}" type="datetimeFigureOut">
              <a:rPr lang="en-US" smtClean="0"/>
              <a:t>12/2/2018</a:t>
            </a:fld>
            <a:endParaRPr lang="en-US" dirty="0"/>
          </a:p>
        </p:txBody>
      </p:sp>
      <p:sp>
        <p:nvSpPr>
          <p:cNvPr id="7" name="Slide Number Placeholder 6"/>
          <p:cNvSpPr>
            <a:spLocks noGrp="1"/>
          </p:cNvSpPr>
          <p:nvPr>
            <p:ph type="sldNum" sz="quarter" idx="12"/>
          </p:nvPr>
        </p:nvSpPr>
        <p:spPr/>
        <p:txBody>
          <a:bodyPr/>
          <a:lstStyle/>
          <a:p>
            <a:fld id="{0B71D198-A9FF-49EB-AEEE-E257510DA0E4}" type="slidenum">
              <a:rPr lang="en-US" smtClean="0"/>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19E85-8C67-49D4-A2D5-048B1CA2B79D}" type="datetimeFigureOut">
              <a:rPr lang="en-US" smtClean="0"/>
              <a:t>12/2/2018</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0B71D198-A9FF-49EB-AEEE-E257510DA0E4}"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8819E85-8C67-49D4-A2D5-048B1CA2B79D}" type="datetimeFigureOut">
              <a:rPr lang="en-US" smtClean="0"/>
              <a:t>12/2/2018</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B71D198-A9FF-49EB-AEEE-E257510DA0E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Artificial Intelligence Past and Future</a:t>
            </a:r>
          </a:p>
        </p:txBody>
      </p:sp>
    </p:spTree>
    <p:extLst>
      <p:ext uri="{BB962C8B-B14F-4D97-AF65-F5344CB8AC3E}">
        <p14:creationId xmlns:p14="http://schemas.microsoft.com/office/powerpoint/2010/main" val="193514690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pPr algn="ctr"/>
            <a:r>
              <a:rPr lang="en-US" b="1" dirty="0" smtClean="0">
                <a:latin typeface="Cambria" pitchFamily="18" charset="0"/>
              </a:rPr>
              <a:t>Future Prospects </a:t>
            </a:r>
            <a:r>
              <a:rPr lang="en-US" b="1" dirty="0">
                <a:latin typeface="Cambria" pitchFamily="18" charset="0"/>
              </a:rPr>
              <a:t>of </a:t>
            </a:r>
            <a:r>
              <a:rPr lang="en-US" b="1" dirty="0" smtClean="0">
                <a:latin typeface="Cambria" pitchFamily="18" charset="0"/>
              </a:rPr>
              <a:t>AI</a:t>
            </a:r>
            <a:endParaRPr lang="en-US" b="1" dirty="0">
              <a:latin typeface="Cambria" pitchFamily="18" charset="0"/>
            </a:endParaRPr>
          </a:p>
        </p:txBody>
      </p:sp>
      <p:sp>
        <p:nvSpPr>
          <p:cNvPr id="3" name="Content Placeholder 2"/>
          <p:cNvSpPr>
            <a:spLocks noGrp="1"/>
          </p:cNvSpPr>
          <p:nvPr>
            <p:ph idx="1"/>
          </p:nvPr>
        </p:nvSpPr>
        <p:spPr>
          <a:xfrm>
            <a:off x="1043492" y="2057400"/>
            <a:ext cx="6777317" cy="3886200"/>
          </a:xfrm>
        </p:spPr>
        <p:txBody>
          <a:bodyPr>
            <a:normAutofit fontScale="92500" lnSpcReduction="10000"/>
          </a:bodyPr>
          <a:lstStyle/>
          <a:p>
            <a:pPr lvl="0" algn="just"/>
            <a:r>
              <a:rPr lang="en-US" dirty="0" smtClean="0"/>
              <a:t>In </a:t>
            </a:r>
            <a:r>
              <a:rPr lang="en-US" dirty="0"/>
              <a:t>future, humans will be able to augment themselves with robots.</a:t>
            </a:r>
          </a:p>
          <a:p>
            <a:pPr lvl="0" algn="just"/>
            <a:r>
              <a:rPr lang="en-US" dirty="0"/>
              <a:t>There will be more numbers of smart cities as vehicles, phones, home appliances will be run by AI.</a:t>
            </a:r>
          </a:p>
          <a:p>
            <a:pPr lvl="0" algn="just"/>
            <a:r>
              <a:rPr lang="en-US" dirty="0"/>
              <a:t>‘Home robots’ will help </a:t>
            </a:r>
            <a:r>
              <a:rPr lang="en-US" dirty="0" smtClean="0"/>
              <a:t>elderly </a:t>
            </a:r>
            <a:r>
              <a:rPr lang="en-US" dirty="0"/>
              <a:t>people with their day to day work.</a:t>
            </a:r>
          </a:p>
          <a:p>
            <a:pPr lvl="0" algn="just"/>
            <a:r>
              <a:rPr lang="en-US" dirty="0"/>
              <a:t>Robots will take over hazardous jobs like bomb defusing, welding, etc.</a:t>
            </a:r>
          </a:p>
          <a:p>
            <a:pPr lvl="0" algn="just"/>
            <a:r>
              <a:rPr lang="en-US" dirty="0"/>
              <a:t>Automated transportation will become a common thing in the future.</a:t>
            </a:r>
          </a:p>
          <a:p>
            <a:endParaRPr lang="en-US" dirty="0"/>
          </a:p>
        </p:txBody>
      </p:sp>
    </p:spTree>
    <p:extLst>
      <p:ext uri="{BB962C8B-B14F-4D97-AF65-F5344CB8AC3E}">
        <p14:creationId xmlns:p14="http://schemas.microsoft.com/office/powerpoint/2010/main" val="193920393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80">
                                          <p:stCondLst>
                                            <p:cond delay="0"/>
                                          </p:stCondLst>
                                        </p:cTn>
                                        <p:tgtEl>
                                          <p:spTgt spid="3">
                                            <p:txEl>
                                              <p:pRg st="4" end="4"/>
                                            </p:txEl>
                                          </p:spTgt>
                                        </p:tgtEl>
                                      </p:cBhvr>
                                    </p:animEffect>
                                    <p:anim calcmode="lin" valueType="num">
                                      <p:cBhvr>
                                        <p:cTn id="3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xEl>
                                              <p:pRg st="4" end="4"/>
                                            </p:txEl>
                                          </p:spTgt>
                                        </p:tgtEl>
                                      </p:cBhvr>
                                      <p:to x="100000" y="60000"/>
                                    </p:animScale>
                                    <p:animScale>
                                      <p:cBhvr>
                                        <p:cTn id="36" dur="166" decel="50000">
                                          <p:stCondLst>
                                            <p:cond delay="676"/>
                                          </p:stCondLst>
                                        </p:cTn>
                                        <p:tgtEl>
                                          <p:spTgt spid="3">
                                            <p:txEl>
                                              <p:pRg st="4" end="4"/>
                                            </p:txEl>
                                          </p:spTgt>
                                        </p:tgtEl>
                                      </p:cBhvr>
                                      <p:to x="100000" y="100000"/>
                                    </p:animScale>
                                    <p:animScale>
                                      <p:cBhvr>
                                        <p:cTn id="37" dur="26">
                                          <p:stCondLst>
                                            <p:cond delay="1312"/>
                                          </p:stCondLst>
                                        </p:cTn>
                                        <p:tgtEl>
                                          <p:spTgt spid="3">
                                            <p:txEl>
                                              <p:pRg st="4" end="4"/>
                                            </p:txEl>
                                          </p:spTgt>
                                        </p:tgtEl>
                                      </p:cBhvr>
                                      <p:to x="100000" y="80000"/>
                                    </p:animScale>
                                    <p:animScale>
                                      <p:cBhvr>
                                        <p:cTn id="38" dur="166" decel="50000">
                                          <p:stCondLst>
                                            <p:cond delay="1338"/>
                                          </p:stCondLst>
                                        </p:cTn>
                                        <p:tgtEl>
                                          <p:spTgt spid="3">
                                            <p:txEl>
                                              <p:pRg st="4" end="4"/>
                                            </p:txEl>
                                          </p:spTgt>
                                        </p:tgtEl>
                                      </p:cBhvr>
                                      <p:to x="100000" y="100000"/>
                                    </p:animScale>
                                    <p:animScale>
                                      <p:cBhvr>
                                        <p:cTn id="39" dur="26">
                                          <p:stCondLst>
                                            <p:cond delay="1642"/>
                                          </p:stCondLst>
                                        </p:cTn>
                                        <p:tgtEl>
                                          <p:spTgt spid="3">
                                            <p:txEl>
                                              <p:pRg st="4" end="4"/>
                                            </p:txEl>
                                          </p:spTgt>
                                        </p:tgtEl>
                                      </p:cBhvr>
                                      <p:to x="100000" y="90000"/>
                                    </p:animScale>
                                    <p:animScale>
                                      <p:cBhvr>
                                        <p:cTn id="40" dur="166" decel="50000">
                                          <p:stCondLst>
                                            <p:cond delay="1668"/>
                                          </p:stCondLst>
                                        </p:cTn>
                                        <p:tgtEl>
                                          <p:spTgt spid="3">
                                            <p:txEl>
                                              <p:pRg st="4" end="4"/>
                                            </p:txEl>
                                          </p:spTgt>
                                        </p:tgtEl>
                                      </p:cBhvr>
                                      <p:to x="100000" y="100000"/>
                                    </p:animScale>
                                    <p:animScale>
                                      <p:cBhvr>
                                        <p:cTn id="41" dur="26">
                                          <p:stCondLst>
                                            <p:cond delay="1808"/>
                                          </p:stCondLst>
                                        </p:cTn>
                                        <p:tgtEl>
                                          <p:spTgt spid="3">
                                            <p:txEl>
                                              <p:pRg st="4" end="4"/>
                                            </p:txEl>
                                          </p:spTgt>
                                        </p:tgtEl>
                                      </p:cBhvr>
                                      <p:to x="100000" y="95000"/>
                                    </p:animScale>
                                    <p:animScale>
                                      <p:cBhvr>
                                        <p:cTn id="4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Cambria" pitchFamily="18" charset="0"/>
              </a:rPr>
              <a:t>Benefits and Risks of </a:t>
            </a:r>
            <a:r>
              <a:rPr lang="en-US" b="1" dirty="0" smtClean="0">
                <a:latin typeface="Cambria" pitchFamily="18" charset="0"/>
              </a:rPr>
              <a:t>AI</a:t>
            </a:r>
            <a:endParaRPr lang="en-US" b="1" dirty="0">
              <a:latin typeface="Cambria" pitchFamily="18" charset="0"/>
            </a:endParaRPr>
          </a:p>
        </p:txBody>
      </p:sp>
      <p:sp>
        <p:nvSpPr>
          <p:cNvPr id="5" name="Text Placeholder 4"/>
          <p:cNvSpPr>
            <a:spLocks noGrp="1"/>
          </p:cNvSpPr>
          <p:nvPr>
            <p:ph type="body" idx="1"/>
          </p:nvPr>
        </p:nvSpPr>
        <p:spPr/>
        <p:txBody>
          <a:bodyPr/>
          <a:lstStyle/>
          <a:p>
            <a:r>
              <a:rPr lang="en-US" dirty="0" smtClean="0"/>
              <a:t>Benefits</a:t>
            </a:r>
            <a:endParaRPr lang="en-US" dirty="0"/>
          </a:p>
        </p:txBody>
      </p:sp>
      <p:sp>
        <p:nvSpPr>
          <p:cNvPr id="6" name="Content Placeholder 5"/>
          <p:cNvSpPr>
            <a:spLocks noGrp="1"/>
          </p:cNvSpPr>
          <p:nvPr>
            <p:ph sz="half" idx="2"/>
          </p:nvPr>
        </p:nvSpPr>
        <p:spPr/>
        <p:txBody>
          <a:bodyPr>
            <a:normAutofit fontScale="92500" lnSpcReduction="10000"/>
          </a:bodyPr>
          <a:lstStyle/>
          <a:p>
            <a:pPr lvl="0"/>
            <a:r>
              <a:rPr lang="en-US" dirty="0"/>
              <a:t>Increase work efficiency</a:t>
            </a:r>
          </a:p>
          <a:p>
            <a:pPr lvl="0"/>
            <a:r>
              <a:rPr lang="en-US" dirty="0"/>
              <a:t>Work with high accuracy</a:t>
            </a:r>
          </a:p>
          <a:p>
            <a:pPr lvl="0"/>
            <a:r>
              <a:rPr lang="en-US" dirty="0"/>
              <a:t>Reduce cost of training and operation</a:t>
            </a:r>
          </a:p>
          <a:p>
            <a:pPr lvl="0"/>
            <a:r>
              <a:rPr lang="en-US" dirty="0"/>
              <a:t>Improve Processes</a:t>
            </a:r>
          </a:p>
          <a:p>
            <a:endParaRPr lang="en-US" dirty="0"/>
          </a:p>
        </p:txBody>
      </p:sp>
      <p:sp>
        <p:nvSpPr>
          <p:cNvPr id="7" name="Text Placeholder 6"/>
          <p:cNvSpPr>
            <a:spLocks noGrp="1"/>
          </p:cNvSpPr>
          <p:nvPr>
            <p:ph type="body" sz="quarter" idx="3"/>
          </p:nvPr>
        </p:nvSpPr>
        <p:spPr/>
        <p:txBody>
          <a:bodyPr/>
          <a:lstStyle/>
          <a:p>
            <a:r>
              <a:rPr lang="en-US" dirty="0" smtClean="0"/>
              <a:t>Risks</a:t>
            </a:r>
            <a:endParaRPr lang="en-US" dirty="0"/>
          </a:p>
        </p:txBody>
      </p:sp>
      <p:sp>
        <p:nvSpPr>
          <p:cNvPr id="8" name="Content Placeholder 7"/>
          <p:cNvSpPr>
            <a:spLocks noGrp="1"/>
          </p:cNvSpPr>
          <p:nvPr>
            <p:ph sz="quarter" idx="4"/>
          </p:nvPr>
        </p:nvSpPr>
        <p:spPr>
          <a:xfrm>
            <a:off x="4645152" y="2974694"/>
            <a:ext cx="3127248" cy="3273706"/>
          </a:xfrm>
        </p:spPr>
        <p:txBody>
          <a:bodyPr>
            <a:normAutofit/>
          </a:bodyPr>
          <a:lstStyle/>
          <a:p>
            <a:r>
              <a:rPr lang="en-US" sz="2200" dirty="0"/>
              <a:t>AI is </a:t>
            </a:r>
            <a:r>
              <a:rPr lang="en-US" sz="2200" dirty="0" smtClean="0"/>
              <a:t>Unsustainable</a:t>
            </a:r>
          </a:p>
          <a:p>
            <a:r>
              <a:rPr lang="en-US" sz="2200" dirty="0"/>
              <a:t>Lesser </a:t>
            </a:r>
            <a:r>
              <a:rPr lang="en-US" sz="2200" dirty="0" smtClean="0"/>
              <a:t>Jobs</a:t>
            </a:r>
          </a:p>
          <a:p>
            <a:r>
              <a:rPr lang="en-US" sz="2200" dirty="0"/>
              <a:t>A threat to Humanity </a:t>
            </a:r>
            <a:r>
              <a:rPr lang="en-US" sz="2200" dirty="0" smtClean="0"/>
              <a:t>(?)</a:t>
            </a:r>
          </a:p>
          <a:p>
            <a:r>
              <a:rPr lang="en-US" sz="2200" dirty="0"/>
              <a:t> Loss of skills</a:t>
            </a:r>
          </a:p>
          <a:p>
            <a:r>
              <a:rPr lang="en-US" sz="2200" dirty="0"/>
              <a:t>Biased algorithms</a:t>
            </a:r>
          </a:p>
          <a:p>
            <a:endParaRPr lang="en-US" dirty="0"/>
          </a:p>
        </p:txBody>
      </p:sp>
    </p:spTree>
    <p:extLst>
      <p:ext uri="{BB962C8B-B14F-4D97-AF65-F5344CB8AC3E}">
        <p14:creationId xmlns:p14="http://schemas.microsoft.com/office/powerpoint/2010/main" val="408433551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down)">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circle(in)">
                                      <p:cBhvr>
                                        <p:cTn id="20" dur="20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wheel(1)">
                                      <p:cBhvr>
                                        <p:cTn id="36" dur="20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 calcmode="lin" valueType="num">
                                      <p:cBhvr>
                                        <p:cTn id="41"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2"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43"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44" dur="1000"/>
                                        <p:tgtEl>
                                          <p:spTgt spid="8">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Effect transition="in" filter="fade">
                                      <p:cBhvr>
                                        <p:cTn id="49" dur="500"/>
                                        <p:tgtEl>
                                          <p:spTgt spid="8">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nodeType="clickEffect">
                                  <p:stCondLst>
                                    <p:cond delay="0"/>
                                  </p:stCondLst>
                                  <p:childTnLst>
                                    <p:set>
                                      <p:cBhvr>
                                        <p:cTn id="53" dur="1" fill="hold">
                                          <p:stCondLst>
                                            <p:cond delay="0"/>
                                          </p:stCondLst>
                                        </p:cTn>
                                        <p:tgtEl>
                                          <p:spTgt spid="8">
                                            <p:txEl>
                                              <p:pRg st="2" end="2"/>
                                            </p:txEl>
                                          </p:spTgt>
                                        </p:tgtEl>
                                        <p:attrNameLst>
                                          <p:attrName>style.visibility</p:attrName>
                                        </p:attrNameLst>
                                      </p:cBhvr>
                                      <p:to>
                                        <p:strVal val="visible"/>
                                      </p:to>
                                    </p:set>
                                    <p:animEffect transition="in" filter="fade">
                                      <p:cBhvr>
                                        <p:cTn id="54" dur="2000"/>
                                        <p:tgtEl>
                                          <p:spTgt spid="8">
                                            <p:txEl>
                                              <p:pRg st="2" end="2"/>
                                            </p:txEl>
                                          </p:spTgt>
                                        </p:tgtEl>
                                      </p:cBhvr>
                                    </p:animEffect>
                                    <p:anim calcmode="lin" valueType="num">
                                      <p:cBhvr>
                                        <p:cTn id="55" dur="2000" fill="hold"/>
                                        <p:tgtEl>
                                          <p:spTgt spid="8">
                                            <p:txEl>
                                              <p:pRg st="2" end="2"/>
                                            </p:txEl>
                                          </p:spTgt>
                                        </p:tgtEl>
                                        <p:attrNameLst>
                                          <p:attrName>ppt_w</p:attrName>
                                        </p:attrNameLst>
                                      </p:cBhvr>
                                      <p:tavLst>
                                        <p:tav tm="0" fmla="#ppt_w*sin(2.5*pi*$)">
                                          <p:val>
                                            <p:fltVal val="0"/>
                                          </p:val>
                                        </p:tav>
                                        <p:tav tm="100000">
                                          <p:val>
                                            <p:fltVal val="1"/>
                                          </p:val>
                                        </p:tav>
                                      </p:tavLst>
                                    </p:anim>
                                    <p:anim calcmode="lin" valueType="num">
                                      <p:cBhvr>
                                        <p:cTn id="56" dur="2000" fill="hold"/>
                                        <p:tgtEl>
                                          <p:spTgt spid="8">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8">
                                            <p:txEl>
                                              <p:pRg st="3" end="3"/>
                                            </p:txEl>
                                          </p:spTgt>
                                        </p:tgtEl>
                                        <p:attrNameLst>
                                          <p:attrName>style.visibility</p:attrName>
                                        </p:attrNameLst>
                                      </p:cBhvr>
                                      <p:to>
                                        <p:strVal val="visible"/>
                                      </p:to>
                                    </p:set>
                                    <p:animEffect transition="in" filter="wipe(down)">
                                      <p:cBhvr>
                                        <p:cTn id="61" dur="580">
                                          <p:stCondLst>
                                            <p:cond delay="0"/>
                                          </p:stCondLst>
                                        </p:cTn>
                                        <p:tgtEl>
                                          <p:spTgt spid="8">
                                            <p:txEl>
                                              <p:pRg st="3" end="3"/>
                                            </p:txEl>
                                          </p:spTgt>
                                        </p:tgtEl>
                                      </p:cBhvr>
                                    </p:animEffect>
                                    <p:anim calcmode="lin" valueType="num">
                                      <p:cBhvr>
                                        <p:cTn id="62" dur="1822" tmFilter="0,0; 0.14,0.36; 0.43,0.73; 0.71,0.91; 1.0,1.0">
                                          <p:stCondLst>
                                            <p:cond delay="0"/>
                                          </p:stCondLst>
                                        </p:cTn>
                                        <p:tgtEl>
                                          <p:spTgt spid="8">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8">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8">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8">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8">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8">
                                            <p:txEl>
                                              <p:pRg st="3" end="3"/>
                                            </p:txEl>
                                          </p:spTgt>
                                        </p:tgtEl>
                                      </p:cBhvr>
                                      <p:to x="100000" y="60000"/>
                                    </p:animScale>
                                    <p:animScale>
                                      <p:cBhvr>
                                        <p:cTn id="68" dur="166" decel="50000">
                                          <p:stCondLst>
                                            <p:cond delay="676"/>
                                          </p:stCondLst>
                                        </p:cTn>
                                        <p:tgtEl>
                                          <p:spTgt spid="8">
                                            <p:txEl>
                                              <p:pRg st="3" end="3"/>
                                            </p:txEl>
                                          </p:spTgt>
                                        </p:tgtEl>
                                      </p:cBhvr>
                                      <p:to x="100000" y="100000"/>
                                    </p:animScale>
                                    <p:animScale>
                                      <p:cBhvr>
                                        <p:cTn id="69" dur="26">
                                          <p:stCondLst>
                                            <p:cond delay="1312"/>
                                          </p:stCondLst>
                                        </p:cTn>
                                        <p:tgtEl>
                                          <p:spTgt spid="8">
                                            <p:txEl>
                                              <p:pRg st="3" end="3"/>
                                            </p:txEl>
                                          </p:spTgt>
                                        </p:tgtEl>
                                      </p:cBhvr>
                                      <p:to x="100000" y="80000"/>
                                    </p:animScale>
                                    <p:animScale>
                                      <p:cBhvr>
                                        <p:cTn id="70" dur="166" decel="50000">
                                          <p:stCondLst>
                                            <p:cond delay="1338"/>
                                          </p:stCondLst>
                                        </p:cTn>
                                        <p:tgtEl>
                                          <p:spTgt spid="8">
                                            <p:txEl>
                                              <p:pRg st="3" end="3"/>
                                            </p:txEl>
                                          </p:spTgt>
                                        </p:tgtEl>
                                      </p:cBhvr>
                                      <p:to x="100000" y="100000"/>
                                    </p:animScale>
                                    <p:animScale>
                                      <p:cBhvr>
                                        <p:cTn id="71" dur="26">
                                          <p:stCondLst>
                                            <p:cond delay="1642"/>
                                          </p:stCondLst>
                                        </p:cTn>
                                        <p:tgtEl>
                                          <p:spTgt spid="8">
                                            <p:txEl>
                                              <p:pRg st="3" end="3"/>
                                            </p:txEl>
                                          </p:spTgt>
                                        </p:tgtEl>
                                      </p:cBhvr>
                                      <p:to x="100000" y="90000"/>
                                    </p:animScale>
                                    <p:animScale>
                                      <p:cBhvr>
                                        <p:cTn id="72" dur="166" decel="50000">
                                          <p:stCondLst>
                                            <p:cond delay="1668"/>
                                          </p:stCondLst>
                                        </p:cTn>
                                        <p:tgtEl>
                                          <p:spTgt spid="8">
                                            <p:txEl>
                                              <p:pRg st="3" end="3"/>
                                            </p:txEl>
                                          </p:spTgt>
                                        </p:tgtEl>
                                      </p:cBhvr>
                                      <p:to x="100000" y="100000"/>
                                    </p:animScale>
                                    <p:animScale>
                                      <p:cBhvr>
                                        <p:cTn id="73" dur="26">
                                          <p:stCondLst>
                                            <p:cond delay="1808"/>
                                          </p:stCondLst>
                                        </p:cTn>
                                        <p:tgtEl>
                                          <p:spTgt spid="8">
                                            <p:txEl>
                                              <p:pRg st="3" end="3"/>
                                            </p:txEl>
                                          </p:spTgt>
                                        </p:tgtEl>
                                      </p:cBhvr>
                                      <p:to x="100000" y="95000"/>
                                    </p:animScale>
                                    <p:animScale>
                                      <p:cBhvr>
                                        <p:cTn id="74" dur="166" decel="50000">
                                          <p:stCondLst>
                                            <p:cond delay="1834"/>
                                          </p:stCondLst>
                                        </p:cTn>
                                        <p:tgtEl>
                                          <p:spTgt spid="8">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8">
                                            <p:txEl>
                                              <p:pRg st="4" end="4"/>
                                            </p:txEl>
                                          </p:spTgt>
                                        </p:tgtEl>
                                        <p:attrNameLst>
                                          <p:attrName>style.visibility</p:attrName>
                                        </p:attrNameLst>
                                      </p:cBhvr>
                                      <p:to>
                                        <p:strVal val="visible"/>
                                      </p:to>
                                    </p:set>
                                    <p:animEffect transition="in" filter="randombar(horizontal)">
                                      <p:cBhvr>
                                        <p:cTn id="7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t>
            </a:r>
            <a:endParaRPr lang="en-US" dirty="0"/>
          </a:p>
        </p:txBody>
      </p:sp>
      <p:pic>
        <p:nvPicPr>
          <p:cNvPr id="2054" name="Picture 6" descr="Image result for Question And Ans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4622753"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57062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wheel(1)">
                                      <p:cBhvr>
                                        <p:cTn id="7" dur="2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smtClean="0"/>
              <a:t> </a:t>
            </a:r>
            <a:endParaRPr lang="en-US" b="1" dirty="0"/>
          </a:p>
        </p:txBody>
      </p:sp>
      <p:sp>
        <p:nvSpPr>
          <p:cNvPr id="9" name="Text Placeholder 8"/>
          <p:cNvSpPr>
            <a:spLocks noGrp="1"/>
          </p:cNvSpPr>
          <p:nvPr>
            <p:ph idx="1"/>
          </p:nvPr>
        </p:nvSpPr>
        <p:spPr>
          <a:xfrm>
            <a:off x="1219200" y="2286000"/>
            <a:ext cx="6553200" cy="3508977"/>
          </a:xfrm>
        </p:spPr>
        <p:txBody>
          <a:bodyPr>
            <a:normAutofit/>
          </a:bodyPr>
          <a:lstStyle/>
          <a:p>
            <a:pPr marL="68580" indent="0" algn="ctr">
              <a:buNone/>
            </a:pPr>
            <a:r>
              <a:rPr lang="en-US" dirty="0" smtClean="0"/>
              <a:t>	FROM </a:t>
            </a:r>
            <a:r>
              <a:rPr lang="en-US" dirty="0"/>
              <a:t>THE TEAM MEMBERS </a:t>
            </a:r>
            <a:r>
              <a:rPr lang="en-US" dirty="0" smtClean="0"/>
              <a:t>OF</a:t>
            </a:r>
          </a:p>
          <a:p>
            <a:pPr marL="68580" indent="0" algn="ctr">
              <a:buNone/>
            </a:pPr>
            <a:r>
              <a:rPr lang="en-US" dirty="0"/>
              <a:t>	</a:t>
            </a:r>
            <a:r>
              <a:rPr lang="en-US" dirty="0" smtClean="0"/>
              <a:t> </a:t>
            </a:r>
            <a:r>
              <a:rPr lang="en-US" b="1" u="sng" dirty="0" smtClean="0"/>
              <a:t>THE  </a:t>
            </a:r>
            <a:r>
              <a:rPr lang="en-US" b="1" u="sng" dirty="0"/>
              <a:t>SQUAD </a:t>
            </a:r>
            <a:r>
              <a:rPr lang="en-US" b="1" u="sng" dirty="0" smtClean="0"/>
              <a:t>ONE;</a:t>
            </a:r>
          </a:p>
          <a:p>
            <a:pPr marL="68580" indent="0">
              <a:buNone/>
            </a:pPr>
            <a:endParaRPr lang="en-US" sz="1800" dirty="0"/>
          </a:p>
          <a:p>
            <a:pPr lvl="1" algn="ctr"/>
            <a:r>
              <a:rPr lang="en-US" u="sng" dirty="0">
                <a:latin typeface="Arial" pitchFamily="34" charset="0"/>
                <a:cs typeface="Arial" pitchFamily="34" charset="0"/>
              </a:rPr>
              <a:t>Muhammad Sameer </a:t>
            </a:r>
            <a:r>
              <a:rPr lang="en-US" u="sng" dirty="0" err="1">
                <a:latin typeface="Arial" pitchFamily="34" charset="0"/>
                <a:cs typeface="Arial" pitchFamily="34" charset="0"/>
              </a:rPr>
              <a:t>Farooq</a:t>
            </a:r>
            <a:r>
              <a:rPr lang="en-US" u="sng" dirty="0"/>
              <a:t> </a:t>
            </a:r>
            <a:r>
              <a:rPr lang="en-US" u="sng" dirty="0">
                <a:latin typeface="MV Boli" pitchFamily="2" charset="0"/>
                <a:cs typeface="MV Boli" pitchFamily="2" charset="0"/>
              </a:rPr>
              <a:t>(18L-0986)</a:t>
            </a:r>
            <a:endParaRPr lang="en-US" sz="1600" u="sng" dirty="0">
              <a:latin typeface="MV Boli" pitchFamily="2" charset="0"/>
              <a:cs typeface="MV Boli" pitchFamily="2" charset="0"/>
            </a:endParaRPr>
          </a:p>
          <a:p>
            <a:pPr lvl="1" algn="ctr"/>
            <a:r>
              <a:rPr lang="en-US" u="sng" dirty="0" err="1">
                <a:latin typeface="Arial" pitchFamily="34" charset="0"/>
                <a:cs typeface="Arial" pitchFamily="34" charset="0"/>
              </a:rPr>
              <a:t>Moazzam</a:t>
            </a:r>
            <a:r>
              <a:rPr lang="en-US" u="sng" dirty="0">
                <a:latin typeface="Arial" pitchFamily="34" charset="0"/>
                <a:cs typeface="Arial" pitchFamily="34" charset="0"/>
              </a:rPr>
              <a:t> </a:t>
            </a:r>
            <a:r>
              <a:rPr lang="en-US" u="sng" dirty="0" err="1">
                <a:latin typeface="Arial" pitchFamily="34" charset="0"/>
                <a:cs typeface="Arial" pitchFamily="34" charset="0"/>
              </a:rPr>
              <a:t>Qureshi</a:t>
            </a:r>
            <a:r>
              <a:rPr lang="en-US" u="sng" dirty="0">
                <a:latin typeface="Arial" pitchFamily="34" charset="0"/>
                <a:cs typeface="Arial" pitchFamily="34" charset="0"/>
              </a:rPr>
              <a:t> </a:t>
            </a:r>
            <a:r>
              <a:rPr lang="en-US" u="sng" dirty="0">
                <a:latin typeface="MV Boli" pitchFamily="2" charset="0"/>
                <a:cs typeface="MV Boli" pitchFamily="2" charset="0"/>
              </a:rPr>
              <a:t>(18L-1248)</a:t>
            </a:r>
            <a:endParaRPr lang="en-US" sz="1600" u="sng" dirty="0">
              <a:latin typeface="MV Boli" pitchFamily="2" charset="0"/>
              <a:cs typeface="MV Boli" pitchFamily="2" charset="0"/>
            </a:endParaRPr>
          </a:p>
          <a:p>
            <a:pPr lvl="1" algn="ctr"/>
            <a:r>
              <a:rPr lang="en-US" u="sng" dirty="0" err="1">
                <a:latin typeface="Arial" pitchFamily="34" charset="0"/>
                <a:cs typeface="Arial" pitchFamily="34" charset="0"/>
              </a:rPr>
              <a:t>Zaid</a:t>
            </a:r>
            <a:r>
              <a:rPr lang="en-US" u="sng" dirty="0">
                <a:latin typeface="Arial" pitchFamily="34" charset="0"/>
                <a:cs typeface="Arial" pitchFamily="34" charset="0"/>
              </a:rPr>
              <a:t> </a:t>
            </a:r>
            <a:r>
              <a:rPr lang="en-US" u="sng" dirty="0" err="1">
                <a:latin typeface="Arial" pitchFamily="34" charset="0"/>
                <a:cs typeface="Arial" pitchFamily="34" charset="0"/>
              </a:rPr>
              <a:t>Naeem</a:t>
            </a:r>
            <a:r>
              <a:rPr lang="en-US" u="sng" dirty="0">
                <a:latin typeface="Arial" pitchFamily="34" charset="0"/>
                <a:cs typeface="Arial" pitchFamily="34" charset="0"/>
              </a:rPr>
              <a:t> </a:t>
            </a:r>
            <a:r>
              <a:rPr lang="en-US" u="sng" dirty="0">
                <a:latin typeface="MV Boli" pitchFamily="2" charset="0"/>
                <a:cs typeface="MV Boli" pitchFamily="2" charset="0"/>
              </a:rPr>
              <a:t>(18L-1152)</a:t>
            </a:r>
            <a:endParaRPr lang="en-US" sz="1600" u="sng" dirty="0">
              <a:latin typeface="MV Boli" pitchFamily="2" charset="0"/>
              <a:cs typeface="MV Boli" pitchFamily="2" charset="0"/>
            </a:endParaRPr>
          </a:p>
          <a:p>
            <a:endParaRPr lang="en-US" dirty="0"/>
          </a:p>
        </p:txBody>
      </p:sp>
    </p:spTree>
    <p:extLst>
      <p:ext uri="{BB962C8B-B14F-4D97-AF65-F5344CB8AC3E}">
        <p14:creationId xmlns:p14="http://schemas.microsoft.com/office/powerpoint/2010/main" val="179840917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circle(in)">
                                      <p:cBhvr>
                                        <p:cTn id="18" dur="2000"/>
                                        <p:tgtEl>
                                          <p:spTgt spid="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fade">
                                      <p:cBhvr>
                                        <p:cTn id="23" dur="1000"/>
                                        <p:tgtEl>
                                          <p:spTgt spid="9">
                                            <p:txEl>
                                              <p:pRg st="5" end="5"/>
                                            </p:txEl>
                                          </p:spTgt>
                                        </p:tgtEl>
                                      </p:cBhvr>
                                    </p:animEffect>
                                    <p:anim calcmode="lin" valueType="num">
                                      <p:cBhvr>
                                        <p:cTn id="24"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25"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Effect transition="in" filter="fade">
                                      <p:cBhvr>
                                        <p:cTn id="30" dur="1000"/>
                                        <p:tgtEl>
                                          <p:spTgt spid="9">
                                            <p:txEl>
                                              <p:pRg st="3" end="3"/>
                                            </p:txEl>
                                          </p:spTgt>
                                        </p:tgtEl>
                                      </p:cBhvr>
                                    </p:animEffect>
                                    <p:anim calcmode="lin" valueType="num">
                                      <p:cBhvr>
                                        <p:cTn id="3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914400"/>
          </a:xfrm>
        </p:spPr>
        <p:txBody>
          <a:bodyPr/>
          <a:lstStyle/>
          <a:p>
            <a:pPr algn="ctr"/>
            <a:r>
              <a:rPr lang="en-US" b="1" dirty="0" smtClean="0">
                <a:latin typeface="Cambria" pitchFamily="18" charset="0"/>
              </a:rPr>
              <a:t>History</a:t>
            </a:r>
            <a:endParaRPr lang="en-US" b="1" dirty="0">
              <a:latin typeface="Cambria" pitchFamily="18" charset="0"/>
            </a:endParaRPr>
          </a:p>
        </p:txBody>
      </p:sp>
      <p:sp>
        <p:nvSpPr>
          <p:cNvPr id="3" name="Content Placeholder 2"/>
          <p:cNvSpPr>
            <a:spLocks noGrp="1"/>
          </p:cNvSpPr>
          <p:nvPr>
            <p:ph idx="1"/>
          </p:nvPr>
        </p:nvSpPr>
        <p:spPr>
          <a:xfrm>
            <a:off x="1066800" y="1752600"/>
            <a:ext cx="6777317" cy="3813777"/>
          </a:xfrm>
        </p:spPr>
        <p:txBody>
          <a:bodyPr>
            <a:normAutofit fontScale="25000" lnSpcReduction="20000"/>
          </a:bodyPr>
          <a:lstStyle/>
          <a:p>
            <a:r>
              <a:rPr lang="en-US" sz="8400" dirty="0">
                <a:solidFill>
                  <a:schemeClr val="tx1"/>
                </a:solidFill>
              </a:rPr>
              <a:t>The term artificial intelligence was coined in 1956, but AI has become more popular today thanks to increased data volumes, advanced algorithms, and improvements in computing power and storage</a:t>
            </a:r>
            <a:r>
              <a:rPr lang="en-US" sz="8400" dirty="0" smtClean="0">
                <a:solidFill>
                  <a:schemeClr val="tx1"/>
                </a:solidFill>
              </a:rPr>
              <a:t>.</a:t>
            </a:r>
          </a:p>
          <a:p>
            <a:r>
              <a:rPr lang="en-US" sz="8400" dirty="0" smtClean="0">
                <a:solidFill>
                  <a:schemeClr val="tx1"/>
                </a:solidFill>
              </a:rPr>
              <a:t>This </a:t>
            </a:r>
            <a:r>
              <a:rPr lang="en-US" sz="8400" dirty="0">
                <a:solidFill>
                  <a:schemeClr val="tx1"/>
                </a:solidFill>
              </a:rPr>
              <a:t>early work paved the way for the automation and formal reasoning that we see in computers today, including decision support systems and smart search systems that can be designed to complement and augment human abilities</a:t>
            </a:r>
            <a:r>
              <a:rPr lang="en-US" sz="8400" dirty="0" smtClean="0">
                <a:solidFill>
                  <a:schemeClr val="tx1"/>
                </a:solidFill>
              </a:rPr>
              <a:t>.</a:t>
            </a:r>
          </a:p>
          <a:p>
            <a:r>
              <a:rPr lang="en-US" sz="8400" dirty="0" smtClean="0">
                <a:solidFill>
                  <a:schemeClr val="tx1"/>
                </a:solidFill>
              </a:rPr>
              <a:t>While </a:t>
            </a:r>
            <a:r>
              <a:rPr lang="en-US" sz="8400" dirty="0">
                <a:solidFill>
                  <a:schemeClr val="tx1"/>
                </a:solidFill>
              </a:rPr>
              <a:t>Hollywood movies and science fiction novels depict AI as human-like robots that take over the world, the current evolution of AI technologies isn’t that scary – or quite that smart. Instead, AI has evolved to provide many specific benefits in every industry.  </a:t>
            </a:r>
          </a:p>
          <a:p>
            <a:endParaRPr lang="en-US" dirty="0"/>
          </a:p>
        </p:txBody>
      </p:sp>
    </p:spTree>
    <p:extLst>
      <p:ext uri="{BB962C8B-B14F-4D97-AF65-F5344CB8AC3E}">
        <p14:creationId xmlns:p14="http://schemas.microsoft.com/office/powerpoint/2010/main" val="320134744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Background of AI</a:t>
            </a:r>
            <a:endParaRPr lang="en-US" b="1" dirty="0">
              <a:latin typeface="Cambria" pitchFamily="18" charset="0"/>
            </a:endParaRPr>
          </a:p>
        </p:txBody>
      </p:sp>
      <p:sp>
        <p:nvSpPr>
          <p:cNvPr id="3" name="Content Placeholder 2"/>
          <p:cNvSpPr>
            <a:spLocks noGrp="1"/>
          </p:cNvSpPr>
          <p:nvPr>
            <p:ph idx="1"/>
          </p:nvPr>
        </p:nvSpPr>
        <p:spPr/>
        <p:txBody>
          <a:bodyPr>
            <a:normAutofit/>
          </a:bodyPr>
          <a:lstStyle/>
          <a:p>
            <a:r>
              <a:rPr lang="en-US" b="1" dirty="0"/>
              <a:t>Neural Networks(1950s-1970s) </a:t>
            </a:r>
          </a:p>
          <a:p>
            <a:pPr marL="68580" indent="0">
              <a:buNone/>
            </a:pPr>
            <a:r>
              <a:rPr lang="en-US" dirty="0" smtClean="0"/>
              <a:t>	Early </a:t>
            </a:r>
            <a:r>
              <a:rPr lang="en-US" dirty="0"/>
              <a:t>work with neural networks stirs excitement for “thinking machines</a:t>
            </a:r>
            <a:r>
              <a:rPr lang="en-US" dirty="0" smtClean="0"/>
              <a:t>.”</a:t>
            </a:r>
          </a:p>
          <a:p>
            <a:r>
              <a:rPr lang="en-US" b="1" dirty="0" smtClean="0"/>
              <a:t>Machine Learning(1980s-2010s</a:t>
            </a:r>
            <a:r>
              <a:rPr lang="en-US" b="1" dirty="0"/>
              <a:t>)</a:t>
            </a:r>
            <a:r>
              <a:rPr lang="en-US" dirty="0"/>
              <a:t>	</a:t>
            </a:r>
            <a:r>
              <a:rPr lang="en-US" dirty="0" smtClean="0"/>
              <a:t>Machine </a:t>
            </a:r>
            <a:r>
              <a:rPr lang="en-US" dirty="0"/>
              <a:t>learning becomes popular.</a:t>
            </a:r>
          </a:p>
          <a:p>
            <a:r>
              <a:rPr lang="en-US" b="1" dirty="0" smtClean="0"/>
              <a:t>Deep Learning(Present Day)	</a:t>
            </a:r>
          </a:p>
          <a:p>
            <a:pPr marL="68580" lvl="0" indent="0">
              <a:buNone/>
            </a:pPr>
            <a:r>
              <a:rPr lang="en-US" dirty="0" smtClean="0"/>
              <a:t>	Deep </a:t>
            </a:r>
            <a:r>
              <a:rPr lang="en-US" dirty="0"/>
              <a:t>learning breakthroughs drive AI boom.</a:t>
            </a:r>
          </a:p>
          <a:p>
            <a:endParaRPr lang="en-US" dirty="0"/>
          </a:p>
        </p:txBody>
      </p:sp>
    </p:spTree>
    <p:extLst>
      <p:ext uri="{BB962C8B-B14F-4D97-AF65-F5344CB8AC3E}">
        <p14:creationId xmlns:p14="http://schemas.microsoft.com/office/powerpoint/2010/main" val="412915838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7024744" cy="838200"/>
          </a:xfrm>
        </p:spPr>
        <p:txBody>
          <a:bodyPr>
            <a:normAutofit/>
          </a:bodyPr>
          <a:lstStyle/>
          <a:p>
            <a:r>
              <a:rPr lang="en-US" sz="3200" b="1" dirty="0">
                <a:latin typeface="Cambria" pitchFamily="18" charset="0"/>
              </a:rPr>
              <a:t>What is 'Artificial Intelligence - AI</a:t>
            </a:r>
            <a:r>
              <a:rPr lang="en-US" sz="3200" b="1" dirty="0" smtClean="0">
                <a:latin typeface="Cambria" pitchFamily="18" charset="0"/>
              </a:rPr>
              <a:t>'</a:t>
            </a:r>
            <a:endParaRPr lang="en-US" sz="3200" dirty="0">
              <a:latin typeface="Cambria" pitchFamily="18" charset="0"/>
            </a:endParaRPr>
          </a:p>
        </p:txBody>
      </p:sp>
      <p:sp>
        <p:nvSpPr>
          <p:cNvPr id="3" name="Content Placeholder 2"/>
          <p:cNvSpPr>
            <a:spLocks noGrp="1"/>
          </p:cNvSpPr>
          <p:nvPr>
            <p:ph idx="1"/>
          </p:nvPr>
        </p:nvSpPr>
        <p:spPr>
          <a:xfrm>
            <a:off x="1066800" y="2133600"/>
            <a:ext cx="6777317" cy="3508977"/>
          </a:xfrm>
        </p:spPr>
        <p:txBody>
          <a:bodyPr>
            <a:normAutofit fontScale="92500" lnSpcReduction="10000"/>
          </a:bodyPr>
          <a:lstStyle/>
          <a:p>
            <a:r>
              <a:rPr lang="en-US" dirty="0" smtClean="0"/>
              <a:t>Artificial </a:t>
            </a:r>
            <a:r>
              <a:rPr lang="en-US" dirty="0"/>
              <a:t>intelligence (AI) is a term for simulated intelligence in machines. These machines are programmed to "think" like a human and mimic the way a person acts. The ideal characteristic of artificial intelligence is its ability to rationalize and take actions that have the best chance of achieving a specific goal, although the term can be applied to any machine that exhibits traits associated with a human mind, such as learning and solving problems.</a:t>
            </a:r>
          </a:p>
          <a:p>
            <a:endParaRPr lang="en-US" dirty="0"/>
          </a:p>
        </p:txBody>
      </p:sp>
    </p:spTree>
    <p:extLst>
      <p:ext uri="{BB962C8B-B14F-4D97-AF65-F5344CB8AC3E}">
        <p14:creationId xmlns:p14="http://schemas.microsoft.com/office/powerpoint/2010/main" val="61790323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13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Cambria" pitchFamily="18" charset="0"/>
              </a:rPr>
              <a:t>Other Definitions:</a:t>
            </a:r>
            <a:endParaRPr lang="en-US" sz="3600" dirty="0">
              <a:latin typeface="Cambria"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a:t>John McCarthy, who coined the term in 1956, defines it as "the science and engineering of making intelligent machines”.</a:t>
            </a:r>
          </a:p>
          <a:p>
            <a:pPr algn="just"/>
            <a:endParaRPr lang="en-US" dirty="0"/>
          </a:p>
          <a:p>
            <a:pPr algn="just"/>
            <a:r>
              <a:rPr lang="en-US" dirty="0"/>
              <a:t>The modern definition of artificial intelligence (or AI) is "the study and design of intelligent agents" where an intelligent agent is a system that perceives its environment and takes actions which maximizes its chances of success.</a:t>
            </a:r>
          </a:p>
          <a:p>
            <a:endParaRPr lang="en-US" dirty="0"/>
          </a:p>
        </p:txBody>
      </p:sp>
    </p:spTree>
    <p:extLst>
      <p:ext uri="{BB962C8B-B14F-4D97-AF65-F5344CB8AC3E}">
        <p14:creationId xmlns:p14="http://schemas.microsoft.com/office/powerpoint/2010/main" val="51035691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024744" cy="1143000"/>
          </a:xfrm>
        </p:spPr>
        <p:txBody>
          <a:bodyPr/>
          <a:lstStyle/>
          <a:p>
            <a:r>
              <a:rPr lang="en-US" dirty="0" smtClean="0"/>
              <a:t> </a:t>
            </a:r>
            <a:endParaRPr lang="en-US" dirty="0"/>
          </a:p>
        </p:txBody>
      </p:sp>
      <p:sp>
        <p:nvSpPr>
          <p:cNvPr id="3" name="Content Placeholder 2"/>
          <p:cNvSpPr>
            <a:spLocks noGrp="1"/>
          </p:cNvSpPr>
          <p:nvPr>
            <p:ph idx="1"/>
          </p:nvPr>
        </p:nvSpPr>
        <p:spPr>
          <a:xfrm>
            <a:off x="1066800" y="1219200"/>
            <a:ext cx="6777317" cy="4267200"/>
          </a:xfrm>
        </p:spPr>
        <p:txBody>
          <a:bodyPr>
            <a:noAutofit/>
          </a:bodyPr>
          <a:lstStyle/>
          <a:p>
            <a:pPr marL="68580" indent="0" algn="just">
              <a:buNone/>
            </a:pPr>
            <a:r>
              <a:rPr lang="en-US" sz="2200" dirty="0" smtClean="0"/>
              <a:t>	In </a:t>
            </a:r>
            <a:r>
              <a:rPr lang="en-US" sz="2200" dirty="0"/>
              <a:t>a simple language AI is a technology to make machines process or respond data in human like ways.</a:t>
            </a:r>
          </a:p>
          <a:p>
            <a:pPr marL="68580" indent="0" algn="just">
              <a:buNone/>
            </a:pPr>
            <a:r>
              <a:rPr lang="en-US" sz="2200" dirty="0"/>
              <a:t> </a:t>
            </a:r>
          </a:p>
          <a:p>
            <a:pPr marL="68580" indent="0" algn="just">
              <a:buNone/>
            </a:pPr>
            <a:r>
              <a:rPr lang="en-US" sz="2200" dirty="0" smtClean="0"/>
              <a:t>	Artificial </a:t>
            </a:r>
            <a:r>
              <a:rPr lang="en-US" sz="2200" dirty="0"/>
              <a:t>intelligence is a branch of computer science that aims to create intelligent machines. It has become an essential part of the technology industry. Artificial intelligence (AI) is an area of computer sciences that emphasizes the creation of intelligent machines that work and reacts like humans. </a:t>
            </a:r>
          </a:p>
        </p:txBody>
      </p:sp>
    </p:spTree>
    <p:extLst>
      <p:ext uri="{BB962C8B-B14F-4D97-AF65-F5344CB8AC3E}">
        <p14:creationId xmlns:p14="http://schemas.microsoft.com/office/powerpoint/2010/main" val="421561753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228600"/>
            <a:ext cx="7024744" cy="1143000"/>
          </a:xfrm>
        </p:spPr>
        <p:txBody>
          <a:bodyPr/>
          <a:lstStyle/>
          <a:p>
            <a:r>
              <a:rPr lang="en-US" dirty="0" smtClean="0"/>
              <a:t> </a:t>
            </a:r>
            <a:endParaRPr lang="en-US" dirty="0"/>
          </a:p>
        </p:txBody>
      </p:sp>
      <p:sp>
        <p:nvSpPr>
          <p:cNvPr id="3" name="Content Placeholder 2"/>
          <p:cNvSpPr>
            <a:spLocks noGrp="1"/>
          </p:cNvSpPr>
          <p:nvPr>
            <p:ph sz="quarter" idx="13"/>
          </p:nvPr>
        </p:nvSpPr>
        <p:spPr>
          <a:xfrm>
            <a:off x="914400" y="990600"/>
            <a:ext cx="3547872" cy="4815840"/>
          </a:xfrm>
        </p:spPr>
        <p:txBody>
          <a:bodyPr>
            <a:normAutofit/>
          </a:bodyPr>
          <a:lstStyle/>
          <a:p>
            <a:pPr algn="just">
              <a:buFont typeface="Wingdings" pitchFamily="2" charset="2"/>
              <a:buChar char="q"/>
            </a:pPr>
            <a:r>
              <a:rPr lang="en-US" b="1" dirty="0" smtClean="0"/>
              <a:t>AI is designed </a:t>
            </a:r>
            <a:r>
              <a:rPr lang="en-US" b="1" dirty="0"/>
              <a:t>for include</a:t>
            </a:r>
            <a:r>
              <a:rPr lang="en-US" b="1" dirty="0" smtClean="0"/>
              <a:t>:</a:t>
            </a:r>
          </a:p>
          <a:p>
            <a:pPr marL="68580" indent="0" algn="just">
              <a:buNone/>
            </a:pPr>
            <a:endParaRPr lang="en-US" dirty="0" smtClean="0"/>
          </a:p>
          <a:p>
            <a:pPr marL="68580" indent="0" algn="just">
              <a:buNone/>
            </a:pPr>
            <a:endParaRPr lang="en-US" dirty="0"/>
          </a:p>
          <a:p>
            <a:pPr algn="ctr"/>
            <a:r>
              <a:rPr lang="en-US" dirty="0"/>
              <a:t>Speech recognition</a:t>
            </a:r>
          </a:p>
          <a:p>
            <a:pPr algn="ctr"/>
            <a:r>
              <a:rPr lang="en-US" dirty="0"/>
              <a:t>Learning</a:t>
            </a:r>
          </a:p>
          <a:p>
            <a:pPr algn="ctr"/>
            <a:r>
              <a:rPr lang="en-US" dirty="0"/>
              <a:t>Planning</a:t>
            </a:r>
          </a:p>
          <a:p>
            <a:pPr algn="ctr"/>
            <a:r>
              <a:rPr lang="en-US" dirty="0"/>
              <a:t>Problem </a:t>
            </a:r>
            <a:r>
              <a:rPr lang="en-US" dirty="0" smtClean="0"/>
              <a:t>solving</a:t>
            </a:r>
            <a:endParaRPr lang="en-US" dirty="0"/>
          </a:p>
        </p:txBody>
      </p:sp>
      <p:sp>
        <p:nvSpPr>
          <p:cNvPr id="5" name="Content Placeholder 4"/>
          <p:cNvSpPr>
            <a:spLocks noGrp="1"/>
          </p:cNvSpPr>
          <p:nvPr>
            <p:ph sz="quarter" idx="14"/>
          </p:nvPr>
        </p:nvSpPr>
        <p:spPr>
          <a:xfrm>
            <a:off x="4645152" y="990600"/>
            <a:ext cx="3660648" cy="4800600"/>
          </a:xfrm>
        </p:spPr>
        <p:txBody>
          <a:bodyPr>
            <a:normAutofit fontScale="92500"/>
          </a:bodyPr>
          <a:lstStyle/>
          <a:p>
            <a:pPr algn="just">
              <a:buFont typeface="Wingdings" pitchFamily="2" charset="2"/>
              <a:buChar char="q"/>
            </a:pPr>
            <a:r>
              <a:rPr lang="en-US" sz="2600" dirty="0" smtClean="0"/>
              <a:t> </a:t>
            </a:r>
            <a:r>
              <a:rPr lang="en-US" sz="2600" b="1" dirty="0" smtClean="0"/>
              <a:t>Core </a:t>
            </a:r>
            <a:r>
              <a:rPr lang="en-US" sz="2600" b="1" dirty="0"/>
              <a:t>problems of </a:t>
            </a:r>
            <a:r>
              <a:rPr lang="en-US" sz="2600" b="1" dirty="0" smtClean="0"/>
              <a:t>AI</a:t>
            </a:r>
          </a:p>
          <a:p>
            <a:pPr marL="68580" indent="0" algn="just">
              <a:buNone/>
            </a:pPr>
            <a:endParaRPr lang="en-US" sz="2600" dirty="0" smtClean="0"/>
          </a:p>
          <a:p>
            <a:pPr lvl="0" algn="ctr"/>
            <a:r>
              <a:rPr lang="en-US" sz="2600" dirty="0" smtClean="0"/>
              <a:t>Knowledge</a:t>
            </a:r>
            <a:endParaRPr lang="en-US" sz="2600" dirty="0"/>
          </a:p>
          <a:p>
            <a:pPr lvl="0" algn="ctr"/>
            <a:r>
              <a:rPr lang="en-US" sz="2600" dirty="0"/>
              <a:t>Reasoning</a:t>
            </a:r>
          </a:p>
          <a:p>
            <a:pPr lvl="0" algn="ctr"/>
            <a:r>
              <a:rPr lang="en-US" sz="2600" dirty="0"/>
              <a:t>Problem solving</a:t>
            </a:r>
          </a:p>
          <a:p>
            <a:pPr lvl="0" algn="ctr"/>
            <a:r>
              <a:rPr lang="en-US" sz="2600" dirty="0"/>
              <a:t>Perception</a:t>
            </a:r>
          </a:p>
          <a:p>
            <a:pPr lvl="0" algn="ctr"/>
            <a:r>
              <a:rPr lang="en-US" sz="2600" dirty="0"/>
              <a:t>Learning</a:t>
            </a:r>
          </a:p>
          <a:p>
            <a:pPr lvl="0" algn="ctr"/>
            <a:r>
              <a:rPr lang="en-US" sz="2600" dirty="0"/>
              <a:t>Planning</a:t>
            </a:r>
          </a:p>
          <a:p>
            <a:pPr lvl="0" algn="ctr"/>
            <a:r>
              <a:rPr lang="en-US" sz="2600" dirty="0"/>
              <a:t>Ability to manipulate and move objects</a:t>
            </a:r>
          </a:p>
          <a:p>
            <a:endParaRPr lang="en-US" dirty="0"/>
          </a:p>
        </p:txBody>
      </p:sp>
    </p:spTree>
    <p:extLst>
      <p:ext uri="{BB962C8B-B14F-4D97-AF65-F5344CB8AC3E}">
        <p14:creationId xmlns:p14="http://schemas.microsoft.com/office/powerpoint/2010/main" val="89122842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 calcmode="lin" valueType="num">
                                      <p:cBhvr additive="base">
                                        <p:cTn id="3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circle(in)">
                                      <p:cBhvr>
                                        <p:cTn id="38" dur="20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1000"/>
                                        <p:tgtEl>
                                          <p:spTgt spid="5">
                                            <p:txEl>
                                              <p:pRg st="5" end="5"/>
                                            </p:txEl>
                                          </p:spTgt>
                                        </p:tgtEl>
                                      </p:cBhvr>
                                    </p:animEffect>
                                    <p:anim calcmode="lin" valueType="num">
                                      <p:cBhvr>
                                        <p:cTn id="4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nodeType="click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2000"/>
                                        <p:tgtEl>
                                          <p:spTgt spid="5">
                                            <p:txEl>
                                              <p:pRg st="6" end="6"/>
                                            </p:txEl>
                                          </p:spTgt>
                                        </p:tgtEl>
                                      </p:cBhvr>
                                    </p:animEffect>
                                    <p:anim calcmode="lin" valueType="num">
                                      <p:cBhvr>
                                        <p:cTn id="55" dur="2000" fill="hold"/>
                                        <p:tgtEl>
                                          <p:spTgt spid="5">
                                            <p:txEl>
                                              <p:pRg st="6" end="6"/>
                                            </p:txEl>
                                          </p:spTgt>
                                        </p:tgtEl>
                                        <p:attrNameLst>
                                          <p:attrName>ppt_w</p:attrName>
                                        </p:attrNameLst>
                                      </p:cBhvr>
                                      <p:tavLst>
                                        <p:tav tm="0" fmla="#ppt_w*sin(2.5*pi*$)">
                                          <p:val>
                                            <p:fltVal val="0"/>
                                          </p:val>
                                        </p:tav>
                                        <p:tav tm="100000">
                                          <p:val>
                                            <p:fltVal val="1"/>
                                          </p:val>
                                        </p:tav>
                                      </p:tavLst>
                                    </p:anim>
                                    <p:anim calcmode="lin" valueType="num">
                                      <p:cBhvr>
                                        <p:cTn id="56" dur="2000" fill="hold"/>
                                        <p:tgtEl>
                                          <p:spTgt spid="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nodeType="click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anim calcmode="lin" valueType="num">
                                      <p:cBhvr>
                                        <p:cTn id="61" dur="1000" fill="hold"/>
                                        <p:tgtEl>
                                          <p:spTgt spid="5">
                                            <p:txEl>
                                              <p:pRg st="7" end="7"/>
                                            </p:txEl>
                                          </p:spTgt>
                                        </p:tgtEl>
                                        <p:attrNameLst>
                                          <p:attrName>ppt_w</p:attrName>
                                        </p:attrNameLst>
                                      </p:cBhvr>
                                      <p:tavLst>
                                        <p:tav tm="0">
                                          <p:val>
                                            <p:fltVal val="0"/>
                                          </p:val>
                                        </p:tav>
                                        <p:tav tm="100000">
                                          <p:val>
                                            <p:strVal val="#ppt_w"/>
                                          </p:val>
                                        </p:tav>
                                      </p:tavLst>
                                    </p:anim>
                                    <p:anim calcmode="lin" valueType="num">
                                      <p:cBhvr>
                                        <p:cTn id="62" dur="1000" fill="hold"/>
                                        <p:tgtEl>
                                          <p:spTgt spid="5">
                                            <p:txEl>
                                              <p:pRg st="7" end="7"/>
                                            </p:txEl>
                                          </p:spTgt>
                                        </p:tgtEl>
                                        <p:attrNameLst>
                                          <p:attrName>ppt_h</p:attrName>
                                        </p:attrNameLst>
                                      </p:cBhvr>
                                      <p:tavLst>
                                        <p:tav tm="0">
                                          <p:val>
                                            <p:fltVal val="0"/>
                                          </p:val>
                                        </p:tav>
                                        <p:tav tm="100000">
                                          <p:val>
                                            <p:strVal val="#ppt_h"/>
                                          </p:val>
                                        </p:tav>
                                      </p:tavLst>
                                    </p:anim>
                                    <p:anim calcmode="lin" valueType="num">
                                      <p:cBhvr>
                                        <p:cTn id="63" dur="1000" fill="hold"/>
                                        <p:tgtEl>
                                          <p:spTgt spid="5">
                                            <p:txEl>
                                              <p:pRg st="7" end="7"/>
                                            </p:txEl>
                                          </p:spTgt>
                                        </p:tgtEl>
                                        <p:attrNameLst>
                                          <p:attrName>style.rotation</p:attrName>
                                        </p:attrNameLst>
                                      </p:cBhvr>
                                      <p:tavLst>
                                        <p:tav tm="0">
                                          <p:val>
                                            <p:fltVal val="90"/>
                                          </p:val>
                                        </p:tav>
                                        <p:tav tm="100000">
                                          <p:val>
                                            <p:fltVal val="0"/>
                                          </p:val>
                                        </p:tav>
                                      </p:tavLst>
                                    </p:anim>
                                    <p:animEffect transition="in" filter="fade">
                                      <p:cBhvr>
                                        <p:cTn id="64" dur="1000"/>
                                        <p:tgtEl>
                                          <p:spTgt spid="5">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nodeType="clickEffect">
                                  <p:stCondLst>
                                    <p:cond delay="0"/>
                                  </p:stCondLst>
                                  <p:childTnLst>
                                    <p:set>
                                      <p:cBhvr>
                                        <p:cTn id="68" dur="1" fill="hold">
                                          <p:stCondLst>
                                            <p:cond delay="0"/>
                                          </p:stCondLst>
                                        </p:cTn>
                                        <p:tgtEl>
                                          <p:spTgt spid="5">
                                            <p:txEl>
                                              <p:pRg st="8" end="8"/>
                                            </p:txEl>
                                          </p:spTgt>
                                        </p:tgtEl>
                                        <p:attrNameLst>
                                          <p:attrName>style.visibility</p:attrName>
                                        </p:attrNameLst>
                                      </p:cBhvr>
                                      <p:to>
                                        <p:strVal val="visible"/>
                                      </p:to>
                                    </p:set>
                                    <p:animEffect transition="in" filter="wipe(down)">
                                      <p:cBhvr>
                                        <p:cTn id="69" dur="580">
                                          <p:stCondLst>
                                            <p:cond delay="0"/>
                                          </p:stCondLst>
                                        </p:cTn>
                                        <p:tgtEl>
                                          <p:spTgt spid="5">
                                            <p:txEl>
                                              <p:pRg st="8" end="8"/>
                                            </p:txEl>
                                          </p:spTgt>
                                        </p:tgtEl>
                                      </p:cBhvr>
                                    </p:animEffect>
                                    <p:anim calcmode="lin" valueType="num">
                                      <p:cBhvr>
                                        <p:cTn id="70" dur="1822" tmFilter="0,0; 0.14,0.36; 0.43,0.73; 0.71,0.91; 1.0,1.0">
                                          <p:stCondLst>
                                            <p:cond delay="0"/>
                                          </p:stCondLst>
                                        </p:cTn>
                                        <p:tgtEl>
                                          <p:spTgt spid="5">
                                            <p:txEl>
                                              <p:pRg st="8" end="8"/>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5">
                                            <p:txEl>
                                              <p:pRg st="8" end="8"/>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5">
                                            <p:txEl>
                                              <p:pRg st="8" end="8"/>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5">
                                            <p:txEl>
                                              <p:pRg st="8" end="8"/>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5">
                                            <p:txEl>
                                              <p:pRg st="8" end="8"/>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5">
                                            <p:txEl>
                                              <p:pRg st="8" end="8"/>
                                            </p:txEl>
                                          </p:spTgt>
                                        </p:tgtEl>
                                      </p:cBhvr>
                                      <p:to x="100000" y="60000"/>
                                    </p:animScale>
                                    <p:animScale>
                                      <p:cBhvr>
                                        <p:cTn id="76" dur="166" decel="50000">
                                          <p:stCondLst>
                                            <p:cond delay="676"/>
                                          </p:stCondLst>
                                        </p:cTn>
                                        <p:tgtEl>
                                          <p:spTgt spid="5">
                                            <p:txEl>
                                              <p:pRg st="8" end="8"/>
                                            </p:txEl>
                                          </p:spTgt>
                                        </p:tgtEl>
                                      </p:cBhvr>
                                      <p:to x="100000" y="100000"/>
                                    </p:animScale>
                                    <p:animScale>
                                      <p:cBhvr>
                                        <p:cTn id="77" dur="26">
                                          <p:stCondLst>
                                            <p:cond delay="1312"/>
                                          </p:stCondLst>
                                        </p:cTn>
                                        <p:tgtEl>
                                          <p:spTgt spid="5">
                                            <p:txEl>
                                              <p:pRg st="8" end="8"/>
                                            </p:txEl>
                                          </p:spTgt>
                                        </p:tgtEl>
                                      </p:cBhvr>
                                      <p:to x="100000" y="80000"/>
                                    </p:animScale>
                                    <p:animScale>
                                      <p:cBhvr>
                                        <p:cTn id="78" dur="166" decel="50000">
                                          <p:stCondLst>
                                            <p:cond delay="1338"/>
                                          </p:stCondLst>
                                        </p:cTn>
                                        <p:tgtEl>
                                          <p:spTgt spid="5">
                                            <p:txEl>
                                              <p:pRg st="8" end="8"/>
                                            </p:txEl>
                                          </p:spTgt>
                                        </p:tgtEl>
                                      </p:cBhvr>
                                      <p:to x="100000" y="100000"/>
                                    </p:animScale>
                                    <p:animScale>
                                      <p:cBhvr>
                                        <p:cTn id="79" dur="26">
                                          <p:stCondLst>
                                            <p:cond delay="1642"/>
                                          </p:stCondLst>
                                        </p:cTn>
                                        <p:tgtEl>
                                          <p:spTgt spid="5">
                                            <p:txEl>
                                              <p:pRg st="8" end="8"/>
                                            </p:txEl>
                                          </p:spTgt>
                                        </p:tgtEl>
                                      </p:cBhvr>
                                      <p:to x="100000" y="90000"/>
                                    </p:animScale>
                                    <p:animScale>
                                      <p:cBhvr>
                                        <p:cTn id="80" dur="166" decel="50000">
                                          <p:stCondLst>
                                            <p:cond delay="1668"/>
                                          </p:stCondLst>
                                        </p:cTn>
                                        <p:tgtEl>
                                          <p:spTgt spid="5">
                                            <p:txEl>
                                              <p:pRg st="8" end="8"/>
                                            </p:txEl>
                                          </p:spTgt>
                                        </p:tgtEl>
                                      </p:cBhvr>
                                      <p:to x="100000" y="100000"/>
                                    </p:animScale>
                                    <p:animScale>
                                      <p:cBhvr>
                                        <p:cTn id="81" dur="26">
                                          <p:stCondLst>
                                            <p:cond delay="1808"/>
                                          </p:stCondLst>
                                        </p:cTn>
                                        <p:tgtEl>
                                          <p:spTgt spid="5">
                                            <p:txEl>
                                              <p:pRg st="8" end="8"/>
                                            </p:txEl>
                                          </p:spTgt>
                                        </p:tgtEl>
                                      </p:cBhvr>
                                      <p:to x="100000" y="95000"/>
                                    </p:animScale>
                                    <p:animScale>
                                      <p:cBhvr>
                                        <p:cTn id="82" dur="166" decel="50000">
                                          <p:stCondLst>
                                            <p:cond delay="1834"/>
                                          </p:stCondLst>
                                        </p:cTn>
                                        <p:tgtEl>
                                          <p:spTgt spid="5">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solidFill>
                  <a:schemeClr val="accent1">
                    <a:lumMod val="75000"/>
                  </a:schemeClr>
                </a:solidFill>
                <a:latin typeface="Cambria" pitchFamily="18" charset="0"/>
              </a:rPr>
              <a:t>Applications of AI</a:t>
            </a:r>
            <a:endParaRPr lang="en-US" b="1" dirty="0">
              <a:solidFill>
                <a:schemeClr val="accent1">
                  <a:lumMod val="75000"/>
                </a:schemeClr>
              </a:solidFill>
              <a:latin typeface="Cambria" pitchFamily="18" charset="0"/>
            </a:endParaRPr>
          </a:p>
        </p:txBody>
      </p:sp>
      <p:sp>
        <p:nvSpPr>
          <p:cNvPr id="3" name="Content Placeholder 2"/>
          <p:cNvSpPr>
            <a:spLocks noGrp="1"/>
          </p:cNvSpPr>
          <p:nvPr>
            <p:ph sz="quarter" idx="13"/>
          </p:nvPr>
        </p:nvSpPr>
        <p:spPr/>
        <p:txBody>
          <a:bodyPr>
            <a:normAutofit/>
          </a:bodyPr>
          <a:lstStyle/>
          <a:p>
            <a:r>
              <a:rPr lang="en-US" i="1" dirty="0" smtClean="0"/>
              <a:t>Fingerprint Recognition</a:t>
            </a:r>
            <a:endParaRPr lang="en-US" i="1" dirty="0"/>
          </a:p>
          <a:p>
            <a:r>
              <a:rPr lang="en-US" i="1" dirty="0" smtClean="0"/>
              <a:t>Face Recognition</a:t>
            </a:r>
            <a:endParaRPr lang="en-US" i="1" dirty="0"/>
          </a:p>
          <a:p>
            <a:r>
              <a:rPr lang="en-US" i="1" dirty="0" smtClean="0"/>
              <a:t>Iris Scanner</a:t>
            </a:r>
          </a:p>
          <a:p>
            <a:r>
              <a:rPr lang="en-US" i="1" dirty="0" smtClean="0"/>
              <a:t>Voice Recognition</a:t>
            </a:r>
            <a:endParaRPr lang="en-US" i="1" dirty="0"/>
          </a:p>
          <a:p>
            <a:r>
              <a:rPr lang="en-US" i="1" dirty="0"/>
              <a:t>Commercial Flights </a:t>
            </a:r>
            <a:endParaRPr lang="en-US" i="1" dirty="0" smtClean="0"/>
          </a:p>
          <a:p>
            <a:r>
              <a:rPr lang="en-US" i="1" dirty="0" smtClean="0"/>
              <a:t>Autonomous Driving</a:t>
            </a:r>
          </a:p>
          <a:p>
            <a:endParaRPr lang="en-US" dirty="0"/>
          </a:p>
        </p:txBody>
      </p:sp>
      <p:sp>
        <p:nvSpPr>
          <p:cNvPr id="5" name="Content Placeholder 4"/>
          <p:cNvSpPr>
            <a:spLocks noGrp="1"/>
          </p:cNvSpPr>
          <p:nvPr>
            <p:ph sz="quarter" idx="14"/>
          </p:nvPr>
        </p:nvSpPr>
        <p:spPr>
          <a:xfrm>
            <a:off x="4419600" y="2286000"/>
            <a:ext cx="4575048" cy="3505200"/>
          </a:xfrm>
        </p:spPr>
        <p:txBody>
          <a:bodyPr>
            <a:normAutofit/>
          </a:bodyPr>
          <a:lstStyle/>
          <a:p>
            <a:pPr lvl="0" algn="just"/>
            <a:r>
              <a:rPr lang="en-US" i="1" dirty="0"/>
              <a:t>Medical Science</a:t>
            </a:r>
            <a:endParaRPr lang="en-US" dirty="0"/>
          </a:p>
          <a:p>
            <a:pPr lvl="0" algn="just"/>
            <a:r>
              <a:rPr lang="en-US" i="1" dirty="0"/>
              <a:t>Heavy Industries</a:t>
            </a:r>
            <a:endParaRPr lang="en-US" dirty="0"/>
          </a:p>
          <a:p>
            <a:pPr lvl="0" algn="just"/>
            <a:r>
              <a:rPr lang="en-US" i="1" dirty="0"/>
              <a:t>Air Transport</a:t>
            </a:r>
            <a:endParaRPr lang="en-US" dirty="0"/>
          </a:p>
          <a:p>
            <a:pPr lvl="0" algn="just"/>
            <a:r>
              <a:rPr lang="en-US" i="1" dirty="0"/>
              <a:t>Security and Surveillance</a:t>
            </a:r>
            <a:endParaRPr lang="en-US" dirty="0"/>
          </a:p>
          <a:p>
            <a:pPr lvl="0" algn="just"/>
            <a:r>
              <a:rPr lang="en-US" i="1" dirty="0"/>
              <a:t>Smart Home Devices</a:t>
            </a:r>
            <a:endParaRPr lang="en-US" dirty="0"/>
          </a:p>
          <a:p>
            <a:pPr lvl="0" algn="just"/>
            <a:r>
              <a:rPr lang="en-US" i="1" dirty="0"/>
              <a:t>Navigation and Travel</a:t>
            </a:r>
            <a:endParaRPr lang="en-US" dirty="0"/>
          </a:p>
          <a:p>
            <a:pPr lvl="0" algn="just"/>
            <a:r>
              <a:rPr lang="en-US" i="1" dirty="0"/>
              <a:t>Video Games</a:t>
            </a:r>
            <a:endParaRPr lang="en-US" dirty="0"/>
          </a:p>
          <a:p>
            <a:endParaRPr lang="en-US" dirty="0"/>
          </a:p>
        </p:txBody>
      </p:sp>
    </p:spTree>
    <p:extLst>
      <p:ext uri="{BB962C8B-B14F-4D97-AF65-F5344CB8AC3E}">
        <p14:creationId xmlns:p14="http://schemas.microsoft.com/office/powerpoint/2010/main" val="372086210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down)">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animEffect transition="in" filter="circle(in)">
                                      <p:cBhvr>
                                        <p:cTn id="39" dur="2000"/>
                                        <p:tgtEl>
                                          <p:spTgt spid="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5">
                                            <p:txEl>
                                              <p:pRg st="1" end="1"/>
                                            </p:txEl>
                                          </p:spTgt>
                                        </p:tgtEl>
                                        <p:attrNameLst>
                                          <p:attrName>style.visibility</p:attrName>
                                        </p:attrNameLst>
                                      </p:cBhvr>
                                      <p:to>
                                        <p:strVal val="visible"/>
                                      </p:to>
                                    </p:set>
                                    <p:animEffect transition="in" filter="randombar(horizontal)">
                                      <p:cBhvr>
                                        <p:cTn id="44" dur="500"/>
                                        <p:tgtEl>
                                          <p:spTgt spid="5">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anim calcmode="lin" valueType="num">
                                      <p:cBhvr>
                                        <p:cTn id="49"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50"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51"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52" dur="10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wipe(down)">
                                      <p:cBhvr>
                                        <p:cTn id="57" dur="580">
                                          <p:stCondLst>
                                            <p:cond delay="0"/>
                                          </p:stCondLst>
                                        </p:cTn>
                                        <p:tgtEl>
                                          <p:spTgt spid="5">
                                            <p:txEl>
                                              <p:pRg st="3" end="3"/>
                                            </p:txEl>
                                          </p:spTgt>
                                        </p:tgtEl>
                                      </p:cBhvr>
                                    </p:animEffect>
                                    <p:anim calcmode="lin" valueType="num">
                                      <p:cBhvr>
                                        <p:cTn id="58"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5">
                                            <p:txEl>
                                              <p:pRg st="3" end="3"/>
                                            </p:txEl>
                                          </p:spTgt>
                                        </p:tgtEl>
                                      </p:cBhvr>
                                      <p:to x="100000" y="60000"/>
                                    </p:animScale>
                                    <p:animScale>
                                      <p:cBhvr>
                                        <p:cTn id="64" dur="166" decel="50000">
                                          <p:stCondLst>
                                            <p:cond delay="676"/>
                                          </p:stCondLst>
                                        </p:cTn>
                                        <p:tgtEl>
                                          <p:spTgt spid="5">
                                            <p:txEl>
                                              <p:pRg st="3" end="3"/>
                                            </p:txEl>
                                          </p:spTgt>
                                        </p:tgtEl>
                                      </p:cBhvr>
                                      <p:to x="100000" y="100000"/>
                                    </p:animScale>
                                    <p:animScale>
                                      <p:cBhvr>
                                        <p:cTn id="65" dur="26">
                                          <p:stCondLst>
                                            <p:cond delay="1312"/>
                                          </p:stCondLst>
                                        </p:cTn>
                                        <p:tgtEl>
                                          <p:spTgt spid="5">
                                            <p:txEl>
                                              <p:pRg st="3" end="3"/>
                                            </p:txEl>
                                          </p:spTgt>
                                        </p:tgtEl>
                                      </p:cBhvr>
                                      <p:to x="100000" y="80000"/>
                                    </p:animScale>
                                    <p:animScale>
                                      <p:cBhvr>
                                        <p:cTn id="66" dur="166" decel="50000">
                                          <p:stCondLst>
                                            <p:cond delay="1338"/>
                                          </p:stCondLst>
                                        </p:cTn>
                                        <p:tgtEl>
                                          <p:spTgt spid="5">
                                            <p:txEl>
                                              <p:pRg st="3" end="3"/>
                                            </p:txEl>
                                          </p:spTgt>
                                        </p:tgtEl>
                                      </p:cBhvr>
                                      <p:to x="100000" y="100000"/>
                                    </p:animScale>
                                    <p:animScale>
                                      <p:cBhvr>
                                        <p:cTn id="67" dur="26">
                                          <p:stCondLst>
                                            <p:cond delay="1642"/>
                                          </p:stCondLst>
                                        </p:cTn>
                                        <p:tgtEl>
                                          <p:spTgt spid="5">
                                            <p:txEl>
                                              <p:pRg st="3" end="3"/>
                                            </p:txEl>
                                          </p:spTgt>
                                        </p:tgtEl>
                                      </p:cBhvr>
                                      <p:to x="100000" y="90000"/>
                                    </p:animScale>
                                    <p:animScale>
                                      <p:cBhvr>
                                        <p:cTn id="68" dur="166" decel="50000">
                                          <p:stCondLst>
                                            <p:cond delay="1668"/>
                                          </p:stCondLst>
                                        </p:cTn>
                                        <p:tgtEl>
                                          <p:spTgt spid="5">
                                            <p:txEl>
                                              <p:pRg st="3" end="3"/>
                                            </p:txEl>
                                          </p:spTgt>
                                        </p:tgtEl>
                                      </p:cBhvr>
                                      <p:to x="100000" y="100000"/>
                                    </p:animScale>
                                    <p:animScale>
                                      <p:cBhvr>
                                        <p:cTn id="69" dur="26">
                                          <p:stCondLst>
                                            <p:cond delay="1808"/>
                                          </p:stCondLst>
                                        </p:cTn>
                                        <p:tgtEl>
                                          <p:spTgt spid="5">
                                            <p:txEl>
                                              <p:pRg st="3" end="3"/>
                                            </p:txEl>
                                          </p:spTgt>
                                        </p:tgtEl>
                                      </p:cBhvr>
                                      <p:to x="100000" y="95000"/>
                                    </p:animScale>
                                    <p:animScale>
                                      <p:cBhvr>
                                        <p:cTn id="70" dur="166" decel="50000">
                                          <p:stCondLst>
                                            <p:cond delay="1834"/>
                                          </p:stCondLst>
                                        </p:cTn>
                                        <p:tgtEl>
                                          <p:spTgt spid="5">
                                            <p:txEl>
                                              <p:pRg st="3" end="3"/>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anim calcmode="lin" valueType="num">
                                      <p:cBhvr>
                                        <p:cTn id="75"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76"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77" dur="500"/>
                                        <p:tgtEl>
                                          <p:spTgt spid="5">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
                                            <p:txEl>
                                              <p:pRg st="5" end="5"/>
                                            </p:txEl>
                                          </p:spTgt>
                                        </p:tgtEl>
                                        <p:attrNameLst>
                                          <p:attrName>style.visibility</p:attrName>
                                        </p:attrNameLst>
                                      </p:cBhvr>
                                      <p:to>
                                        <p:strVal val="visible"/>
                                      </p:to>
                                    </p:set>
                                    <p:animEffect transition="in" filter="fade">
                                      <p:cBhvr>
                                        <p:cTn id="82" dur="500"/>
                                        <p:tgtEl>
                                          <p:spTgt spid="5">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5">
                                            <p:txEl>
                                              <p:pRg st="6" end="6"/>
                                            </p:txEl>
                                          </p:spTgt>
                                        </p:tgtEl>
                                        <p:attrNameLst>
                                          <p:attrName>style.visibility</p:attrName>
                                        </p:attrNameLst>
                                      </p:cBhvr>
                                      <p:to>
                                        <p:strVal val="visible"/>
                                      </p:to>
                                    </p:set>
                                    <p:anim calcmode="lin" valueType="num">
                                      <p:cBhvr additive="base">
                                        <p:cTn id="8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642" y="228600"/>
            <a:ext cx="7024744" cy="1143000"/>
          </a:xfrm>
        </p:spPr>
        <p:txBody>
          <a:bodyPr/>
          <a:lstStyle/>
          <a:p>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0058706"/>
              </p:ext>
            </p:extLst>
          </p:nvPr>
        </p:nvGraphicFramePr>
        <p:xfrm>
          <a:off x="1091803" y="1981200"/>
          <a:ext cx="6960394" cy="4022655"/>
        </p:xfrm>
        <a:graphic>
          <a:graphicData uri="http://schemas.openxmlformats.org/drawingml/2006/table">
            <a:tbl>
              <a:tblPr firstRow="1" firstCol="1" lastCol="1" bandRow="1" bandCol="1">
                <a:tableStyleId>{69012ECD-51FC-41F1-AA8D-1B2483CD663E}</a:tableStyleId>
              </a:tblPr>
              <a:tblGrid>
                <a:gridCol w="2604600"/>
                <a:gridCol w="4355794"/>
              </a:tblGrid>
              <a:tr h="634260">
                <a:tc>
                  <a:txBody>
                    <a:bodyPr/>
                    <a:lstStyle/>
                    <a:p>
                      <a:pPr marL="0" marR="0" algn="ctr">
                        <a:lnSpc>
                          <a:spcPct val="115000"/>
                        </a:lnSpc>
                        <a:spcBef>
                          <a:spcPts val="0"/>
                        </a:spcBef>
                        <a:spcAft>
                          <a:spcPts val="0"/>
                        </a:spcAft>
                      </a:pPr>
                      <a:r>
                        <a:rPr lang="en-US" sz="2000" dirty="0" smtClean="0">
                          <a:effectLst/>
                        </a:rPr>
                        <a:t>Advantages</a:t>
                      </a:r>
                      <a:endParaRPr lang="en-US" sz="2000" dirty="0">
                        <a:effectLst/>
                        <a:latin typeface="Calibri"/>
                        <a:ea typeface="Calibri"/>
                        <a:cs typeface="Times New Roman"/>
                      </a:endParaRPr>
                    </a:p>
                  </a:txBody>
                  <a:tcPr marL="171450" marR="171450" marT="95250" marB="95250" anchor="ctr"/>
                </a:tc>
                <a:tc>
                  <a:txBody>
                    <a:bodyPr/>
                    <a:lstStyle/>
                    <a:p>
                      <a:pPr marL="0" marR="0" algn="ctr">
                        <a:lnSpc>
                          <a:spcPct val="115000"/>
                        </a:lnSpc>
                        <a:spcBef>
                          <a:spcPts val="0"/>
                        </a:spcBef>
                        <a:spcAft>
                          <a:spcPts val="0"/>
                        </a:spcAft>
                      </a:pPr>
                      <a:r>
                        <a:rPr lang="en-US" sz="2000" dirty="0" smtClean="0">
                          <a:effectLst/>
                        </a:rPr>
                        <a:t>Disadvantages</a:t>
                      </a:r>
                      <a:endParaRPr lang="en-US" sz="2000" dirty="0">
                        <a:effectLst/>
                        <a:latin typeface="Calibri"/>
                        <a:ea typeface="Calibri"/>
                        <a:cs typeface="Times New Roman"/>
                      </a:endParaRPr>
                    </a:p>
                  </a:txBody>
                  <a:tcPr marL="171450" marR="171450" marT="95250" marB="95250" anchor="ctr"/>
                </a:tc>
              </a:tr>
              <a:tr h="575745">
                <a:tc>
                  <a:txBody>
                    <a:bodyPr/>
                    <a:lstStyle/>
                    <a:p>
                      <a:pPr marL="342900" marR="0" indent="-342900" algn="l">
                        <a:lnSpc>
                          <a:spcPct val="115000"/>
                        </a:lnSpc>
                        <a:spcBef>
                          <a:spcPts val="0"/>
                        </a:spcBef>
                        <a:spcAft>
                          <a:spcPts val="0"/>
                        </a:spcAft>
                        <a:buFont typeface="Wingdings" pitchFamily="2" charset="2"/>
                        <a:buChar char="Ø"/>
                      </a:pPr>
                      <a:r>
                        <a:rPr lang="en-US" sz="2000" b="0" dirty="0">
                          <a:effectLst/>
                        </a:rPr>
                        <a:t>Error Reduction</a:t>
                      </a:r>
                      <a:endParaRPr lang="en-US" sz="2000" b="0" dirty="0">
                        <a:effectLst/>
                        <a:latin typeface="Calibri"/>
                        <a:ea typeface="Calibri"/>
                        <a:cs typeface="Times New Roman"/>
                      </a:endParaRPr>
                    </a:p>
                  </a:txBody>
                  <a:tcPr marL="95250" marR="95250" marT="76200" marB="76200" anchor="ctr"/>
                </a:tc>
                <a:tc>
                  <a:txBody>
                    <a:bodyPr/>
                    <a:lstStyle/>
                    <a:p>
                      <a:pPr marL="342900" marR="0" indent="-342900" algn="l">
                        <a:lnSpc>
                          <a:spcPct val="115000"/>
                        </a:lnSpc>
                        <a:spcBef>
                          <a:spcPts val="0"/>
                        </a:spcBef>
                        <a:spcAft>
                          <a:spcPts val="0"/>
                        </a:spcAft>
                        <a:buFont typeface="Wingdings" pitchFamily="2" charset="2"/>
                        <a:buChar char="Ø"/>
                      </a:pPr>
                      <a:r>
                        <a:rPr lang="en-US" sz="2000" b="0" dirty="0">
                          <a:effectLst/>
                        </a:rPr>
                        <a:t>High Cost</a:t>
                      </a:r>
                      <a:endParaRPr lang="en-US" sz="2000" b="0" dirty="0">
                        <a:effectLst/>
                        <a:latin typeface="Calibri"/>
                        <a:ea typeface="Calibri"/>
                        <a:cs typeface="Times New Roman"/>
                      </a:endParaRPr>
                    </a:p>
                  </a:txBody>
                  <a:tcPr marL="95250" marR="95250" marT="76200" marB="76200" anchor="ctr"/>
                </a:tc>
              </a:tr>
              <a:tr h="575745">
                <a:tc>
                  <a:txBody>
                    <a:bodyPr/>
                    <a:lstStyle/>
                    <a:p>
                      <a:pPr marL="342900" marR="0" indent="-342900" algn="l">
                        <a:lnSpc>
                          <a:spcPct val="115000"/>
                        </a:lnSpc>
                        <a:spcBef>
                          <a:spcPts val="0"/>
                        </a:spcBef>
                        <a:spcAft>
                          <a:spcPts val="0"/>
                        </a:spcAft>
                        <a:buFont typeface="Wingdings" pitchFamily="2" charset="2"/>
                        <a:buChar char="Ø"/>
                      </a:pPr>
                      <a:r>
                        <a:rPr lang="en-US" sz="2000" b="0" dirty="0">
                          <a:effectLst/>
                        </a:rPr>
                        <a:t>Difficult Exploration</a:t>
                      </a:r>
                      <a:endParaRPr lang="en-US" sz="2000" b="0" dirty="0">
                        <a:effectLst/>
                        <a:latin typeface="Calibri"/>
                        <a:ea typeface="Calibri"/>
                        <a:cs typeface="Times New Roman"/>
                      </a:endParaRPr>
                    </a:p>
                  </a:txBody>
                  <a:tcPr marL="95250" marR="95250" marT="76200" marB="76200" anchor="ctr"/>
                </a:tc>
                <a:tc>
                  <a:txBody>
                    <a:bodyPr/>
                    <a:lstStyle/>
                    <a:p>
                      <a:pPr marL="342900" marR="0" indent="-342900" algn="l">
                        <a:lnSpc>
                          <a:spcPct val="115000"/>
                        </a:lnSpc>
                        <a:spcBef>
                          <a:spcPts val="0"/>
                        </a:spcBef>
                        <a:spcAft>
                          <a:spcPts val="0"/>
                        </a:spcAft>
                        <a:buFont typeface="Wingdings" pitchFamily="2" charset="2"/>
                        <a:buChar char="Ø"/>
                      </a:pPr>
                      <a:r>
                        <a:rPr lang="en-US" sz="2000" b="0">
                          <a:effectLst/>
                        </a:rPr>
                        <a:t>No Replicating Humans</a:t>
                      </a:r>
                      <a:endParaRPr lang="en-US" sz="2000" b="0">
                        <a:effectLst/>
                        <a:latin typeface="Calibri"/>
                        <a:ea typeface="Calibri"/>
                        <a:cs typeface="Times New Roman"/>
                      </a:endParaRPr>
                    </a:p>
                  </a:txBody>
                  <a:tcPr marL="95250" marR="95250" marT="76200" marB="76200" anchor="ctr"/>
                </a:tc>
              </a:tr>
              <a:tr h="575745">
                <a:tc>
                  <a:txBody>
                    <a:bodyPr/>
                    <a:lstStyle/>
                    <a:p>
                      <a:pPr marL="342900" marR="0" indent="-342900" algn="l">
                        <a:lnSpc>
                          <a:spcPct val="115000"/>
                        </a:lnSpc>
                        <a:spcBef>
                          <a:spcPts val="0"/>
                        </a:spcBef>
                        <a:spcAft>
                          <a:spcPts val="0"/>
                        </a:spcAft>
                        <a:buFont typeface="Wingdings" pitchFamily="2" charset="2"/>
                        <a:buChar char="Ø"/>
                      </a:pPr>
                      <a:r>
                        <a:rPr lang="en-US" sz="2000" b="0" dirty="0">
                          <a:effectLst/>
                        </a:rPr>
                        <a:t>Daily Application</a:t>
                      </a:r>
                      <a:endParaRPr lang="en-US" sz="2000" b="0" dirty="0">
                        <a:effectLst/>
                        <a:latin typeface="Calibri"/>
                        <a:ea typeface="Calibri"/>
                        <a:cs typeface="Times New Roman"/>
                      </a:endParaRPr>
                    </a:p>
                  </a:txBody>
                  <a:tcPr marL="95250" marR="95250" marT="76200" marB="76200" anchor="ctr"/>
                </a:tc>
                <a:tc>
                  <a:txBody>
                    <a:bodyPr/>
                    <a:lstStyle/>
                    <a:p>
                      <a:pPr marL="342900" marR="0" indent="-342900" algn="l">
                        <a:lnSpc>
                          <a:spcPct val="115000"/>
                        </a:lnSpc>
                        <a:spcBef>
                          <a:spcPts val="0"/>
                        </a:spcBef>
                        <a:spcAft>
                          <a:spcPts val="0"/>
                        </a:spcAft>
                        <a:buFont typeface="Wingdings" pitchFamily="2" charset="2"/>
                        <a:buChar char="Ø"/>
                      </a:pPr>
                      <a:r>
                        <a:rPr lang="en-US" sz="2000" b="0">
                          <a:effectLst/>
                        </a:rPr>
                        <a:t>No Improvement with Experience</a:t>
                      </a:r>
                      <a:endParaRPr lang="en-US" sz="2000" b="0">
                        <a:effectLst/>
                        <a:latin typeface="Calibri"/>
                        <a:ea typeface="Calibri"/>
                        <a:cs typeface="Times New Roman"/>
                      </a:endParaRPr>
                    </a:p>
                  </a:txBody>
                  <a:tcPr marL="95250" marR="95250" marT="76200" marB="76200" anchor="ctr"/>
                </a:tc>
              </a:tr>
              <a:tr h="575745">
                <a:tc>
                  <a:txBody>
                    <a:bodyPr/>
                    <a:lstStyle/>
                    <a:p>
                      <a:pPr marL="342900" marR="0" indent="-342900" algn="l">
                        <a:lnSpc>
                          <a:spcPct val="115000"/>
                        </a:lnSpc>
                        <a:spcBef>
                          <a:spcPts val="0"/>
                        </a:spcBef>
                        <a:spcAft>
                          <a:spcPts val="0"/>
                        </a:spcAft>
                        <a:buFont typeface="Wingdings" pitchFamily="2" charset="2"/>
                        <a:buChar char="Ø"/>
                      </a:pPr>
                      <a:r>
                        <a:rPr lang="en-US" sz="2000" b="0" dirty="0">
                          <a:effectLst/>
                        </a:rPr>
                        <a:t>Digital Assistants</a:t>
                      </a:r>
                      <a:endParaRPr lang="en-US" sz="2000" b="0" dirty="0">
                        <a:effectLst/>
                        <a:latin typeface="Calibri"/>
                        <a:ea typeface="Calibri"/>
                        <a:cs typeface="Times New Roman"/>
                      </a:endParaRPr>
                    </a:p>
                  </a:txBody>
                  <a:tcPr marL="95250" marR="95250" marT="76200" marB="76200" anchor="ctr"/>
                </a:tc>
                <a:tc>
                  <a:txBody>
                    <a:bodyPr/>
                    <a:lstStyle/>
                    <a:p>
                      <a:pPr marL="342900" marR="0" indent="-342900" algn="l">
                        <a:lnSpc>
                          <a:spcPct val="115000"/>
                        </a:lnSpc>
                        <a:spcBef>
                          <a:spcPts val="0"/>
                        </a:spcBef>
                        <a:spcAft>
                          <a:spcPts val="0"/>
                        </a:spcAft>
                        <a:buFont typeface="Wingdings" pitchFamily="2" charset="2"/>
                        <a:buChar char="Ø"/>
                      </a:pPr>
                      <a:r>
                        <a:rPr lang="en-US" sz="2000" b="0">
                          <a:effectLst/>
                        </a:rPr>
                        <a:t>No Original Creativity</a:t>
                      </a:r>
                      <a:endParaRPr lang="en-US" sz="2000" b="0">
                        <a:effectLst/>
                        <a:latin typeface="Calibri"/>
                        <a:ea typeface="Calibri"/>
                        <a:cs typeface="Times New Roman"/>
                      </a:endParaRPr>
                    </a:p>
                  </a:txBody>
                  <a:tcPr marL="95250" marR="95250" marT="76200" marB="76200" anchor="ctr"/>
                </a:tc>
              </a:tr>
              <a:tr h="575745">
                <a:tc>
                  <a:txBody>
                    <a:bodyPr/>
                    <a:lstStyle/>
                    <a:p>
                      <a:pPr marL="342900" marR="0" indent="-342900" algn="l">
                        <a:lnSpc>
                          <a:spcPct val="115000"/>
                        </a:lnSpc>
                        <a:spcBef>
                          <a:spcPts val="0"/>
                        </a:spcBef>
                        <a:spcAft>
                          <a:spcPts val="0"/>
                        </a:spcAft>
                        <a:buFont typeface="Wingdings" pitchFamily="2" charset="2"/>
                        <a:buChar char="Ø"/>
                      </a:pPr>
                      <a:r>
                        <a:rPr lang="en-US" sz="2000" b="0" dirty="0">
                          <a:effectLst/>
                        </a:rPr>
                        <a:t>Repetitive Jobs</a:t>
                      </a:r>
                      <a:endParaRPr lang="en-US" sz="2000" b="0" dirty="0">
                        <a:effectLst/>
                        <a:latin typeface="Calibri"/>
                        <a:ea typeface="Calibri"/>
                        <a:cs typeface="Times New Roman"/>
                      </a:endParaRPr>
                    </a:p>
                  </a:txBody>
                  <a:tcPr marL="95250" marR="95250" marT="76200" marB="76200" anchor="ctr"/>
                </a:tc>
                <a:tc>
                  <a:txBody>
                    <a:bodyPr/>
                    <a:lstStyle/>
                    <a:p>
                      <a:pPr marL="342900" marR="0" indent="-342900" algn="l">
                        <a:lnSpc>
                          <a:spcPct val="115000"/>
                        </a:lnSpc>
                        <a:spcBef>
                          <a:spcPts val="0"/>
                        </a:spcBef>
                        <a:spcAft>
                          <a:spcPts val="0"/>
                        </a:spcAft>
                        <a:buFont typeface="Wingdings" pitchFamily="2" charset="2"/>
                        <a:buChar char="Ø"/>
                      </a:pPr>
                      <a:r>
                        <a:rPr lang="en-US" sz="2000" b="0" dirty="0">
                          <a:effectLst/>
                        </a:rPr>
                        <a:t>Unemployment</a:t>
                      </a:r>
                      <a:endParaRPr lang="en-US" sz="2000" b="0" dirty="0">
                        <a:effectLst/>
                        <a:latin typeface="Calibri"/>
                        <a:ea typeface="Calibri"/>
                        <a:cs typeface="Times New Roman"/>
                      </a:endParaRPr>
                    </a:p>
                  </a:txBody>
                  <a:tcPr marL="95250" marR="95250" marT="76200" marB="76200" anchor="ctr"/>
                </a:tc>
              </a:tr>
            </a:tbl>
          </a:graphicData>
        </a:graphic>
      </p:graphicFrame>
      <p:sp>
        <p:nvSpPr>
          <p:cNvPr id="5" name="Rectangle 1"/>
          <p:cNvSpPr>
            <a:spLocks noChangeArrowheads="1"/>
          </p:cNvSpPr>
          <p:nvPr/>
        </p:nvSpPr>
        <p:spPr bwMode="auto">
          <a:xfrm>
            <a:off x="1531167" y="957591"/>
            <a:ext cx="60816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1">
                    <a:lumMod val="75000"/>
                  </a:schemeClr>
                </a:solidFill>
                <a:effectLst/>
                <a:latin typeface="Cambria" pitchFamily="18" charset="0"/>
                <a:ea typeface="Times New Roman" pitchFamily="18" charset="0"/>
                <a:cs typeface="Times New Roman" pitchFamily="18" charset="0"/>
              </a:rPr>
              <a:t>Advantages and Disadvantages of AI</a:t>
            </a:r>
            <a:endParaRPr kumimoji="0" lang="en-US" sz="2000" b="1" i="0" u="none" strike="noStrike" cap="none" normalizeH="0" baseline="0" dirty="0" smtClean="0">
              <a:ln>
                <a:noFill/>
              </a:ln>
              <a:solidFill>
                <a:schemeClr val="accent1">
                  <a:lumMod val="75000"/>
                </a:schemeClr>
              </a:solidFill>
              <a:effectLst/>
              <a:latin typeface="Arial" pitchFamily="34" charset="0"/>
              <a:cs typeface="Arial" pitchFamily="34" charset="0"/>
            </a:endParaRPr>
          </a:p>
        </p:txBody>
      </p:sp>
    </p:spTree>
    <p:extLst>
      <p:ext uri="{BB962C8B-B14F-4D97-AF65-F5344CB8AC3E}">
        <p14:creationId xmlns:p14="http://schemas.microsoft.com/office/powerpoint/2010/main" val="88648119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384</TotalTime>
  <Words>496</Words>
  <Application>Microsoft Office PowerPoint</Application>
  <PresentationFormat>On-screen Show (4:3)</PresentationFormat>
  <Paragraphs>94</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Austin</vt:lpstr>
      <vt:lpstr>Artificial Intelligence Past and Future</vt:lpstr>
      <vt:lpstr>History</vt:lpstr>
      <vt:lpstr>Background of AI</vt:lpstr>
      <vt:lpstr>What is 'Artificial Intelligence - AI'</vt:lpstr>
      <vt:lpstr>Other Definitions:</vt:lpstr>
      <vt:lpstr> </vt:lpstr>
      <vt:lpstr> </vt:lpstr>
      <vt:lpstr>Applications of AI</vt:lpstr>
      <vt:lpstr> </vt:lpstr>
      <vt:lpstr>Future Prospects of AI</vt:lpstr>
      <vt:lpstr>Benefits and Risks of AI</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Past and Future</dc:title>
  <dc:creator>Umar</dc:creator>
  <cp:lastModifiedBy>Umar</cp:lastModifiedBy>
  <cp:revision>22</cp:revision>
  <dcterms:created xsi:type="dcterms:W3CDTF">2018-11-19T17:30:44Z</dcterms:created>
  <dcterms:modified xsi:type="dcterms:W3CDTF">2018-12-02T18:36:03Z</dcterms:modified>
</cp:coreProperties>
</file>