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3"/>
  </p:notesMasterIdLst>
  <p:sldIdLst>
    <p:sldId id="256" r:id="rId2"/>
    <p:sldId id="257" r:id="rId3"/>
    <p:sldId id="281" r:id="rId4"/>
    <p:sldId id="282" r:id="rId5"/>
    <p:sldId id="286" r:id="rId6"/>
    <p:sldId id="287" r:id="rId7"/>
    <p:sldId id="288" r:id="rId8"/>
    <p:sldId id="289" r:id="rId9"/>
    <p:sldId id="284" r:id="rId10"/>
    <p:sldId id="285" r:id="rId11"/>
    <p:sldId id="290" r:id="rId12"/>
    <p:sldId id="291" r:id="rId13"/>
    <p:sldId id="292" r:id="rId14"/>
    <p:sldId id="293" r:id="rId15"/>
    <p:sldId id="303" r:id="rId16"/>
    <p:sldId id="301" r:id="rId17"/>
    <p:sldId id="302" r:id="rId18"/>
    <p:sldId id="294" r:id="rId19"/>
    <p:sldId id="283"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F268D-4085-4455-9988-588C2D0D85FE}"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009E52D-F6B2-4118-98A2-5ADBF27B0DD4}">
      <dgm:prSet phldrT="[Text]"/>
      <dgm:spPr/>
      <dgm:t>
        <a:bodyPr/>
        <a:lstStyle/>
        <a:p>
          <a:r>
            <a:rPr lang="en-US" dirty="0" smtClean="0"/>
            <a:t>npm</a:t>
          </a:r>
          <a:endParaRPr lang="en-US" dirty="0"/>
        </a:p>
      </dgm:t>
    </dgm:pt>
    <dgm:pt modelId="{4EBA64BC-E19D-4294-8283-7D9630B1A5E3}" type="parTrans" cxnId="{BA126530-6831-4242-AA3F-76D06BF8BA36}">
      <dgm:prSet/>
      <dgm:spPr/>
      <dgm:t>
        <a:bodyPr/>
        <a:lstStyle/>
        <a:p>
          <a:endParaRPr lang="en-US"/>
        </a:p>
      </dgm:t>
    </dgm:pt>
    <dgm:pt modelId="{5CA4258D-2E0D-4860-A02B-2509B3FA839E}" type="sibTrans" cxnId="{BA126530-6831-4242-AA3F-76D06BF8BA36}">
      <dgm:prSet/>
      <dgm:spPr/>
      <dgm:t>
        <a:bodyPr/>
        <a:lstStyle/>
        <a:p>
          <a:endParaRPr lang="en-US"/>
        </a:p>
      </dgm:t>
    </dgm:pt>
    <dgm:pt modelId="{ECAFEDAB-A6DC-4EAF-8A86-CC6091F86ECA}">
      <dgm:prSet phldrT="[Text]"/>
      <dgm:spPr/>
      <dgm:t>
        <a:bodyPr/>
        <a:lstStyle/>
        <a:p>
          <a:r>
            <a:rPr lang="en-US" dirty="0" smtClean="0"/>
            <a:t>bower</a:t>
          </a:r>
          <a:endParaRPr lang="en-US" dirty="0"/>
        </a:p>
      </dgm:t>
    </dgm:pt>
    <dgm:pt modelId="{B4DECC30-9DDF-4923-AE36-2E9A8FE8924E}" type="parTrans" cxnId="{3DCCE27E-7B56-4CFB-98BD-59CC2359B4CF}">
      <dgm:prSet/>
      <dgm:spPr/>
      <dgm:t>
        <a:bodyPr/>
        <a:lstStyle/>
        <a:p>
          <a:endParaRPr lang="en-US"/>
        </a:p>
      </dgm:t>
    </dgm:pt>
    <dgm:pt modelId="{A1108D2B-2418-4498-A00B-47D7554E1D2E}" type="sibTrans" cxnId="{3DCCE27E-7B56-4CFB-98BD-59CC2359B4CF}">
      <dgm:prSet/>
      <dgm:spPr/>
      <dgm:t>
        <a:bodyPr/>
        <a:lstStyle/>
        <a:p>
          <a:endParaRPr lang="en-US"/>
        </a:p>
      </dgm:t>
    </dgm:pt>
    <dgm:pt modelId="{B5BCD688-FCA0-4408-9D24-BA3ACEAB4CEB}">
      <dgm:prSet phldrT="[Text]"/>
      <dgm:spPr/>
      <dgm:t>
        <a:bodyPr/>
        <a:lstStyle/>
        <a:p>
          <a:r>
            <a:rPr lang="en-US" dirty="0" smtClean="0"/>
            <a:t>grunt</a:t>
          </a:r>
          <a:endParaRPr lang="en-US" dirty="0"/>
        </a:p>
      </dgm:t>
    </dgm:pt>
    <dgm:pt modelId="{F1EBBBB4-E460-4D39-973D-7BDCDC402B6B}" type="parTrans" cxnId="{830A03E2-8F3B-4C63-B649-769F52C33022}">
      <dgm:prSet/>
      <dgm:spPr/>
      <dgm:t>
        <a:bodyPr/>
        <a:lstStyle/>
        <a:p>
          <a:endParaRPr lang="en-US"/>
        </a:p>
      </dgm:t>
    </dgm:pt>
    <dgm:pt modelId="{3D38811A-9519-403F-BF8D-DD0612710D77}" type="sibTrans" cxnId="{830A03E2-8F3B-4C63-B649-769F52C33022}">
      <dgm:prSet/>
      <dgm:spPr/>
      <dgm:t>
        <a:bodyPr/>
        <a:lstStyle/>
        <a:p>
          <a:endParaRPr lang="en-US"/>
        </a:p>
      </dgm:t>
    </dgm:pt>
    <dgm:pt modelId="{009560DB-5071-458E-8640-4AF7286AB4A6}">
      <dgm:prSet phldrT="[Text]"/>
      <dgm:spPr/>
      <dgm:t>
        <a:bodyPr/>
        <a:lstStyle/>
        <a:p>
          <a:r>
            <a:rPr lang="en-US" dirty="0" smtClean="0"/>
            <a:t>gulp</a:t>
          </a:r>
          <a:endParaRPr lang="en-US" dirty="0"/>
        </a:p>
      </dgm:t>
    </dgm:pt>
    <dgm:pt modelId="{19768BE2-7A7A-4091-908F-D86203FBA3C0}" type="parTrans" cxnId="{A9EA2E71-B98E-4F67-B772-6E70285A40AA}">
      <dgm:prSet/>
      <dgm:spPr/>
      <dgm:t>
        <a:bodyPr/>
        <a:lstStyle/>
        <a:p>
          <a:endParaRPr lang="en-US"/>
        </a:p>
      </dgm:t>
    </dgm:pt>
    <dgm:pt modelId="{79CA258A-1572-4806-B599-13B24043BD87}" type="sibTrans" cxnId="{A9EA2E71-B98E-4F67-B772-6E70285A40AA}">
      <dgm:prSet/>
      <dgm:spPr/>
      <dgm:t>
        <a:bodyPr/>
        <a:lstStyle/>
        <a:p>
          <a:endParaRPr lang="en-US"/>
        </a:p>
      </dgm:t>
    </dgm:pt>
    <dgm:pt modelId="{A8BD918C-EC5B-442E-839D-C4F1B3FADEB1}" type="pres">
      <dgm:prSet presAssocID="{EB2F268D-4085-4455-9988-588C2D0D85FE}" presName="Name0" presStyleCnt="0">
        <dgm:presLayoutVars>
          <dgm:dir/>
          <dgm:resizeHandles val="exact"/>
        </dgm:presLayoutVars>
      </dgm:prSet>
      <dgm:spPr/>
      <dgm:t>
        <a:bodyPr/>
        <a:lstStyle/>
        <a:p>
          <a:endParaRPr lang="en-US"/>
        </a:p>
      </dgm:t>
    </dgm:pt>
    <dgm:pt modelId="{E73946F6-B02E-4BE9-A92D-5784CB6DF502}" type="pres">
      <dgm:prSet presAssocID="{2009E52D-F6B2-4118-98A2-5ADBF27B0DD4}" presName="composite" presStyleCnt="0"/>
      <dgm:spPr/>
    </dgm:pt>
    <dgm:pt modelId="{AC848A50-785E-411C-AEEA-E7C9037773DC}" type="pres">
      <dgm:prSet presAssocID="{2009E52D-F6B2-4118-98A2-5ADBF27B0DD4}" presName="rect1"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1A442E57-675B-4CEF-8078-50CAB50F4192}" type="pres">
      <dgm:prSet presAssocID="{2009E52D-F6B2-4118-98A2-5ADBF27B0DD4}" presName="rect2" presStyleLbl="trBgShp" presStyleIdx="0" presStyleCnt="4">
        <dgm:presLayoutVars>
          <dgm:bulletEnabled val="1"/>
        </dgm:presLayoutVars>
      </dgm:prSet>
      <dgm:spPr/>
      <dgm:t>
        <a:bodyPr/>
        <a:lstStyle/>
        <a:p>
          <a:endParaRPr lang="en-US"/>
        </a:p>
      </dgm:t>
    </dgm:pt>
    <dgm:pt modelId="{E2E4DA46-392C-46C4-87D8-08C6EC733C5E}" type="pres">
      <dgm:prSet presAssocID="{5CA4258D-2E0D-4860-A02B-2509B3FA839E}" presName="sibTrans" presStyleCnt="0"/>
      <dgm:spPr/>
    </dgm:pt>
    <dgm:pt modelId="{14CDF621-86D0-4C4D-8C17-ACCF4504FC82}" type="pres">
      <dgm:prSet presAssocID="{ECAFEDAB-A6DC-4EAF-8A86-CC6091F86ECA}" presName="composite" presStyleCnt="0"/>
      <dgm:spPr/>
    </dgm:pt>
    <dgm:pt modelId="{81014610-E2A5-4393-8473-49E99C2A96F3}" type="pres">
      <dgm:prSet presAssocID="{ECAFEDAB-A6DC-4EAF-8A86-CC6091F86ECA}"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A21AE198-4FFB-4EBB-B5BE-41094387D2C4}" type="pres">
      <dgm:prSet presAssocID="{ECAFEDAB-A6DC-4EAF-8A86-CC6091F86ECA}" presName="rect2" presStyleLbl="trBgShp" presStyleIdx="1" presStyleCnt="4">
        <dgm:presLayoutVars>
          <dgm:bulletEnabled val="1"/>
        </dgm:presLayoutVars>
      </dgm:prSet>
      <dgm:spPr/>
      <dgm:t>
        <a:bodyPr/>
        <a:lstStyle/>
        <a:p>
          <a:endParaRPr lang="en-US"/>
        </a:p>
      </dgm:t>
    </dgm:pt>
    <dgm:pt modelId="{D578EC93-A15A-444E-9808-3B08498FA850}" type="pres">
      <dgm:prSet presAssocID="{A1108D2B-2418-4498-A00B-47D7554E1D2E}" presName="sibTrans" presStyleCnt="0"/>
      <dgm:spPr/>
    </dgm:pt>
    <dgm:pt modelId="{923B2D06-98F1-4E65-A0F0-54D2D6DB5EB4}" type="pres">
      <dgm:prSet presAssocID="{B5BCD688-FCA0-4408-9D24-BA3ACEAB4CEB}" presName="composite" presStyleCnt="0"/>
      <dgm:spPr/>
    </dgm:pt>
    <dgm:pt modelId="{87DB471D-417A-4D86-9359-0DAC5330F0C9}" type="pres">
      <dgm:prSet presAssocID="{B5BCD688-FCA0-4408-9D24-BA3ACEAB4CEB}"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26210828-A46F-43FA-AEE1-48D88E59D337}" type="pres">
      <dgm:prSet presAssocID="{B5BCD688-FCA0-4408-9D24-BA3ACEAB4CEB}" presName="rect2" presStyleLbl="trBgShp" presStyleIdx="2" presStyleCnt="4">
        <dgm:presLayoutVars>
          <dgm:bulletEnabled val="1"/>
        </dgm:presLayoutVars>
      </dgm:prSet>
      <dgm:spPr/>
      <dgm:t>
        <a:bodyPr/>
        <a:lstStyle/>
        <a:p>
          <a:endParaRPr lang="en-US"/>
        </a:p>
      </dgm:t>
    </dgm:pt>
    <dgm:pt modelId="{D84CE61E-F47F-4E78-9049-CB6074F36CBE}" type="pres">
      <dgm:prSet presAssocID="{3D38811A-9519-403F-BF8D-DD0612710D77}" presName="sibTrans" presStyleCnt="0"/>
      <dgm:spPr/>
    </dgm:pt>
    <dgm:pt modelId="{58686821-0283-4879-83D5-F2997B9ABD98}" type="pres">
      <dgm:prSet presAssocID="{009560DB-5071-458E-8640-4AF7286AB4A6}" presName="composite" presStyleCnt="0"/>
      <dgm:spPr/>
    </dgm:pt>
    <dgm:pt modelId="{6D9CDE17-0288-45C4-848A-F1D3F66B9AA4}" type="pres">
      <dgm:prSet presAssocID="{009560DB-5071-458E-8640-4AF7286AB4A6}"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 modelId="{EEDD9EC1-8905-4372-BC6E-2F3507024C1C}" type="pres">
      <dgm:prSet presAssocID="{009560DB-5071-458E-8640-4AF7286AB4A6}" presName="rect2" presStyleLbl="trBgShp" presStyleIdx="3" presStyleCnt="4">
        <dgm:presLayoutVars>
          <dgm:bulletEnabled val="1"/>
        </dgm:presLayoutVars>
      </dgm:prSet>
      <dgm:spPr/>
      <dgm:t>
        <a:bodyPr/>
        <a:lstStyle/>
        <a:p>
          <a:endParaRPr lang="en-US"/>
        </a:p>
      </dgm:t>
    </dgm:pt>
  </dgm:ptLst>
  <dgm:cxnLst>
    <dgm:cxn modelId="{BA5BA422-939B-4EB8-B14E-1F3EB5790357}" type="presOf" srcId="{009560DB-5071-458E-8640-4AF7286AB4A6}" destId="{EEDD9EC1-8905-4372-BC6E-2F3507024C1C}" srcOrd="0" destOrd="0" presId="urn:microsoft.com/office/officeart/2008/layout/BendingPictureSemiTransparentText"/>
    <dgm:cxn modelId="{3DCCE27E-7B56-4CFB-98BD-59CC2359B4CF}" srcId="{EB2F268D-4085-4455-9988-588C2D0D85FE}" destId="{ECAFEDAB-A6DC-4EAF-8A86-CC6091F86ECA}" srcOrd="1" destOrd="0" parTransId="{B4DECC30-9DDF-4923-AE36-2E9A8FE8924E}" sibTransId="{A1108D2B-2418-4498-A00B-47D7554E1D2E}"/>
    <dgm:cxn modelId="{CA6EF4A4-4685-4A32-B80A-1407FA79FB80}" type="presOf" srcId="{ECAFEDAB-A6DC-4EAF-8A86-CC6091F86ECA}" destId="{A21AE198-4FFB-4EBB-B5BE-41094387D2C4}" srcOrd="0" destOrd="0" presId="urn:microsoft.com/office/officeart/2008/layout/BendingPictureSemiTransparentText"/>
    <dgm:cxn modelId="{8D03AA0C-22F1-4364-B63D-2A6259D6827E}" type="presOf" srcId="{2009E52D-F6B2-4118-98A2-5ADBF27B0DD4}" destId="{1A442E57-675B-4CEF-8078-50CAB50F4192}" srcOrd="0" destOrd="0" presId="urn:microsoft.com/office/officeart/2008/layout/BendingPictureSemiTransparentText"/>
    <dgm:cxn modelId="{BA126530-6831-4242-AA3F-76D06BF8BA36}" srcId="{EB2F268D-4085-4455-9988-588C2D0D85FE}" destId="{2009E52D-F6B2-4118-98A2-5ADBF27B0DD4}" srcOrd="0" destOrd="0" parTransId="{4EBA64BC-E19D-4294-8283-7D9630B1A5E3}" sibTransId="{5CA4258D-2E0D-4860-A02B-2509B3FA839E}"/>
    <dgm:cxn modelId="{830A03E2-8F3B-4C63-B649-769F52C33022}" srcId="{EB2F268D-4085-4455-9988-588C2D0D85FE}" destId="{B5BCD688-FCA0-4408-9D24-BA3ACEAB4CEB}" srcOrd="2" destOrd="0" parTransId="{F1EBBBB4-E460-4D39-973D-7BDCDC402B6B}" sibTransId="{3D38811A-9519-403F-BF8D-DD0612710D77}"/>
    <dgm:cxn modelId="{A9EA2E71-B98E-4F67-B772-6E70285A40AA}" srcId="{EB2F268D-4085-4455-9988-588C2D0D85FE}" destId="{009560DB-5071-458E-8640-4AF7286AB4A6}" srcOrd="3" destOrd="0" parTransId="{19768BE2-7A7A-4091-908F-D86203FBA3C0}" sibTransId="{79CA258A-1572-4806-B599-13B24043BD87}"/>
    <dgm:cxn modelId="{36625954-9A48-43C3-A540-92CD99C53105}" type="presOf" srcId="{B5BCD688-FCA0-4408-9D24-BA3ACEAB4CEB}" destId="{26210828-A46F-43FA-AEE1-48D88E59D337}" srcOrd="0" destOrd="0" presId="urn:microsoft.com/office/officeart/2008/layout/BendingPictureSemiTransparentText"/>
    <dgm:cxn modelId="{AB7FB0B0-4A3D-4118-9CA3-D3A7DB966755}" type="presOf" srcId="{EB2F268D-4085-4455-9988-588C2D0D85FE}" destId="{A8BD918C-EC5B-442E-839D-C4F1B3FADEB1}" srcOrd="0" destOrd="0" presId="urn:microsoft.com/office/officeart/2008/layout/BendingPictureSemiTransparentText"/>
    <dgm:cxn modelId="{FC998589-D57B-402D-B67D-CC8F2E7D1B40}" type="presParOf" srcId="{A8BD918C-EC5B-442E-839D-C4F1B3FADEB1}" destId="{E73946F6-B02E-4BE9-A92D-5784CB6DF502}" srcOrd="0" destOrd="0" presId="urn:microsoft.com/office/officeart/2008/layout/BendingPictureSemiTransparentText"/>
    <dgm:cxn modelId="{EF8EAA0F-157B-4613-9C59-4A32E4F494E9}" type="presParOf" srcId="{E73946F6-B02E-4BE9-A92D-5784CB6DF502}" destId="{AC848A50-785E-411C-AEEA-E7C9037773DC}" srcOrd="0" destOrd="0" presId="urn:microsoft.com/office/officeart/2008/layout/BendingPictureSemiTransparentText"/>
    <dgm:cxn modelId="{46DC8678-AACD-4768-8C87-35364BB0D200}" type="presParOf" srcId="{E73946F6-B02E-4BE9-A92D-5784CB6DF502}" destId="{1A442E57-675B-4CEF-8078-50CAB50F4192}" srcOrd="1" destOrd="0" presId="urn:microsoft.com/office/officeart/2008/layout/BendingPictureSemiTransparentText"/>
    <dgm:cxn modelId="{F9CD6C10-1A4A-4B35-A284-8F08072EE02E}" type="presParOf" srcId="{A8BD918C-EC5B-442E-839D-C4F1B3FADEB1}" destId="{E2E4DA46-392C-46C4-87D8-08C6EC733C5E}" srcOrd="1" destOrd="0" presId="urn:microsoft.com/office/officeart/2008/layout/BendingPictureSemiTransparentText"/>
    <dgm:cxn modelId="{FA23183A-9BAD-4B55-8D10-D96A49B03481}" type="presParOf" srcId="{A8BD918C-EC5B-442E-839D-C4F1B3FADEB1}" destId="{14CDF621-86D0-4C4D-8C17-ACCF4504FC82}" srcOrd="2" destOrd="0" presId="urn:microsoft.com/office/officeart/2008/layout/BendingPictureSemiTransparentText"/>
    <dgm:cxn modelId="{F92C561A-A1C6-4ABE-9B83-624C0B46373C}" type="presParOf" srcId="{14CDF621-86D0-4C4D-8C17-ACCF4504FC82}" destId="{81014610-E2A5-4393-8473-49E99C2A96F3}" srcOrd="0" destOrd="0" presId="urn:microsoft.com/office/officeart/2008/layout/BendingPictureSemiTransparentText"/>
    <dgm:cxn modelId="{12718FE9-C51A-4726-B780-AC94F380A2BE}" type="presParOf" srcId="{14CDF621-86D0-4C4D-8C17-ACCF4504FC82}" destId="{A21AE198-4FFB-4EBB-B5BE-41094387D2C4}" srcOrd="1" destOrd="0" presId="urn:microsoft.com/office/officeart/2008/layout/BendingPictureSemiTransparentText"/>
    <dgm:cxn modelId="{FF96260D-123A-4B50-994B-8BAE2E7E5B0E}" type="presParOf" srcId="{A8BD918C-EC5B-442E-839D-C4F1B3FADEB1}" destId="{D578EC93-A15A-444E-9808-3B08498FA850}" srcOrd="3" destOrd="0" presId="urn:microsoft.com/office/officeart/2008/layout/BendingPictureSemiTransparentText"/>
    <dgm:cxn modelId="{6AB233FF-FBCA-4532-9D64-33B2C0ACB665}" type="presParOf" srcId="{A8BD918C-EC5B-442E-839D-C4F1B3FADEB1}" destId="{923B2D06-98F1-4E65-A0F0-54D2D6DB5EB4}" srcOrd="4" destOrd="0" presId="urn:microsoft.com/office/officeart/2008/layout/BendingPictureSemiTransparentText"/>
    <dgm:cxn modelId="{10872CB3-ECD5-4FD7-B43F-6BAB00271A54}" type="presParOf" srcId="{923B2D06-98F1-4E65-A0F0-54D2D6DB5EB4}" destId="{87DB471D-417A-4D86-9359-0DAC5330F0C9}" srcOrd="0" destOrd="0" presId="urn:microsoft.com/office/officeart/2008/layout/BendingPictureSemiTransparentText"/>
    <dgm:cxn modelId="{17529BB0-A9B0-4EF7-B248-5435033A7BA5}" type="presParOf" srcId="{923B2D06-98F1-4E65-A0F0-54D2D6DB5EB4}" destId="{26210828-A46F-43FA-AEE1-48D88E59D337}" srcOrd="1" destOrd="0" presId="urn:microsoft.com/office/officeart/2008/layout/BendingPictureSemiTransparentText"/>
    <dgm:cxn modelId="{502C4316-83F1-43B3-8FCD-23C8E019181B}" type="presParOf" srcId="{A8BD918C-EC5B-442E-839D-C4F1B3FADEB1}" destId="{D84CE61E-F47F-4E78-9049-CB6074F36CBE}" srcOrd="5" destOrd="0" presId="urn:microsoft.com/office/officeart/2008/layout/BendingPictureSemiTransparentText"/>
    <dgm:cxn modelId="{1A8C2D2D-DD9E-4E4B-8B40-D0F66E5A1631}" type="presParOf" srcId="{A8BD918C-EC5B-442E-839D-C4F1B3FADEB1}" destId="{58686821-0283-4879-83D5-F2997B9ABD98}" srcOrd="6" destOrd="0" presId="urn:microsoft.com/office/officeart/2008/layout/BendingPictureSemiTransparentText"/>
    <dgm:cxn modelId="{CA3B9FE2-D98C-4204-8F01-C47361130267}" type="presParOf" srcId="{58686821-0283-4879-83D5-F2997B9ABD98}" destId="{6D9CDE17-0288-45C4-848A-F1D3F66B9AA4}" srcOrd="0" destOrd="0" presId="urn:microsoft.com/office/officeart/2008/layout/BendingPictureSemiTransparentText"/>
    <dgm:cxn modelId="{190D1F5A-3783-478E-B3C0-483CFFDD1BB9}" type="presParOf" srcId="{58686821-0283-4879-83D5-F2997B9ABD98}" destId="{EEDD9EC1-8905-4372-BC6E-2F3507024C1C}"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A50-785E-411C-AEEA-E7C9037773DC}">
      <dsp:nvSpPr>
        <dsp:cNvPr id="0" name=""/>
        <dsp:cNvSpPr/>
      </dsp:nvSpPr>
      <dsp:spPr>
        <a:xfrm>
          <a:off x="2439" y="185391"/>
          <a:ext cx="1728255" cy="148131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1A442E57-675B-4CEF-8078-50CAB50F4192}">
      <dsp:nvSpPr>
        <dsp:cNvPr id="0" name=""/>
        <dsp:cNvSpPr/>
      </dsp:nvSpPr>
      <dsp:spPr>
        <a:xfrm>
          <a:off x="2439"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npm</a:t>
          </a:r>
          <a:endParaRPr lang="en-US" sz="1800" kern="1200" dirty="0"/>
        </a:p>
      </dsp:txBody>
      <dsp:txXfrm>
        <a:off x="2439" y="1222314"/>
        <a:ext cx="1728255" cy="355516"/>
      </dsp:txXfrm>
    </dsp:sp>
    <dsp:sp modelId="{81014610-E2A5-4393-8473-49E99C2A96F3}">
      <dsp:nvSpPr>
        <dsp:cNvPr id="0" name=""/>
        <dsp:cNvSpPr/>
      </dsp:nvSpPr>
      <dsp:spPr>
        <a:xfrm>
          <a:off x="1906972" y="185391"/>
          <a:ext cx="1728255" cy="148131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A21AE198-4FFB-4EBB-B5BE-41094387D2C4}">
      <dsp:nvSpPr>
        <dsp:cNvPr id="0" name=""/>
        <dsp:cNvSpPr/>
      </dsp:nvSpPr>
      <dsp:spPr>
        <a:xfrm>
          <a:off x="1906972"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bower</a:t>
          </a:r>
          <a:endParaRPr lang="en-US" sz="1800" kern="1200" dirty="0"/>
        </a:p>
      </dsp:txBody>
      <dsp:txXfrm>
        <a:off x="1906972" y="1222314"/>
        <a:ext cx="1728255" cy="355516"/>
      </dsp:txXfrm>
    </dsp:sp>
    <dsp:sp modelId="{87DB471D-417A-4D86-9359-0DAC5330F0C9}">
      <dsp:nvSpPr>
        <dsp:cNvPr id="0" name=""/>
        <dsp:cNvSpPr/>
      </dsp:nvSpPr>
      <dsp:spPr>
        <a:xfrm>
          <a:off x="3811505" y="185391"/>
          <a:ext cx="1728255" cy="14813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26210828-A46F-43FA-AEE1-48D88E59D337}">
      <dsp:nvSpPr>
        <dsp:cNvPr id="0" name=""/>
        <dsp:cNvSpPr/>
      </dsp:nvSpPr>
      <dsp:spPr>
        <a:xfrm>
          <a:off x="3811505"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grunt</a:t>
          </a:r>
          <a:endParaRPr lang="en-US" sz="1800" kern="1200" dirty="0"/>
        </a:p>
      </dsp:txBody>
      <dsp:txXfrm>
        <a:off x="3811505" y="1222314"/>
        <a:ext cx="1728255" cy="355516"/>
      </dsp:txXfrm>
    </dsp:sp>
    <dsp:sp modelId="{6D9CDE17-0288-45C4-848A-F1D3F66B9AA4}">
      <dsp:nvSpPr>
        <dsp:cNvPr id="0" name=""/>
        <dsp:cNvSpPr/>
      </dsp:nvSpPr>
      <dsp:spPr>
        <a:xfrm>
          <a:off x="5716037" y="185391"/>
          <a:ext cx="1728255" cy="148131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EEDD9EC1-8905-4372-BC6E-2F3507024C1C}">
      <dsp:nvSpPr>
        <dsp:cNvPr id="0" name=""/>
        <dsp:cNvSpPr/>
      </dsp:nvSpPr>
      <dsp:spPr>
        <a:xfrm>
          <a:off x="5716037" y="1222314"/>
          <a:ext cx="1728255" cy="35551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gulp</a:t>
          </a:r>
          <a:endParaRPr lang="en-US" sz="1800" kern="1200" dirty="0"/>
        </a:p>
      </dsp:txBody>
      <dsp:txXfrm>
        <a:off x="5716037" y="1222314"/>
        <a:ext cx="1728255" cy="35551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88ACA-9B3A-4451-8BBD-6694A6CA1ACF}"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8B8B6-8FD9-4E54-90E2-744DC09A3703}" type="slidenum">
              <a:rPr lang="en-US" smtClean="0"/>
              <a:t>‹#›</a:t>
            </a:fld>
            <a:endParaRPr lang="en-US"/>
          </a:p>
        </p:txBody>
      </p:sp>
    </p:spTree>
    <p:extLst>
      <p:ext uri="{BB962C8B-B14F-4D97-AF65-F5344CB8AC3E}">
        <p14:creationId xmlns:p14="http://schemas.microsoft.com/office/powerpoint/2010/main" val="3852921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92395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8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8216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507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1711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175731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A16C50B-A0BA-47C7-A6AC-14E6F9EE4C7B}"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352748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46657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54834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80300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16C50B-A0BA-47C7-A6AC-14E6F9EE4C7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2668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36004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6C50B-A0BA-47C7-A6AC-14E6F9EE4C7B}"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1710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6C50B-A0BA-47C7-A6AC-14E6F9EE4C7B}"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65699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C50B-A0BA-47C7-A6AC-14E6F9EE4C7B}"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5128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283986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C50B-A0BA-47C7-A6AC-14E6F9EE4C7B}"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5AAAC-D102-4E18-A732-7777440B7889}" type="slidenum">
              <a:rPr lang="en-US" smtClean="0"/>
              <a:t>‹#›</a:t>
            </a:fld>
            <a:endParaRPr lang="en-US"/>
          </a:p>
        </p:txBody>
      </p:sp>
    </p:spTree>
    <p:extLst>
      <p:ext uri="{BB962C8B-B14F-4D97-AF65-F5344CB8AC3E}">
        <p14:creationId xmlns:p14="http://schemas.microsoft.com/office/powerpoint/2010/main" val="36995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16C50B-A0BA-47C7-A6AC-14E6F9EE4C7B}"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45AAAC-D102-4E18-A732-7777440B7889}" type="slidenum">
              <a:rPr lang="en-US" smtClean="0"/>
              <a:t>‹#›</a:t>
            </a:fld>
            <a:endParaRPr lang="en-US"/>
          </a:p>
        </p:txBody>
      </p:sp>
    </p:spTree>
    <p:extLst>
      <p:ext uri="{BB962C8B-B14F-4D97-AF65-F5344CB8AC3E}">
        <p14:creationId xmlns:p14="http://schemas.microsoft.com/office/powerpoint/2010/main" val="58046785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tnetfoundation.org/projec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463" y="2622976"/>
            <a:ext cx="8287577" cy="1266354"/>
          </a:xfrm>
        </p:spPr>
        <p:txBody>
          <a:bodyPr>
            <a:normAutofit fontScale="90000"/>
          </a:bodyPr>
          <a:lstStyle/>
          <a:p>
            <a:pPr algn="ctr"/>
            <a:r>
              <a:rPr lang="en-US" dirty="0"/>
              <a:t>Getting started with .</a:t>
            </a:r>
            <a:r>
              <a:rPr lang="en-US" dirty="0" smtClean="0"/>
              <a:t>NET </a:t>
            </a:r>
            <a:r>
              <a:rPr lang="en-US" dirty="0"/>
              <a:t>Core</a:t>
            </a:r>
          </a:p>
        </p:txBody>
      </p:sp>
      <p:sp>
        <p:nvSpPr>
          <p:cNvPr id="3" name="TextBox 2"/>
          <p:cNvSpPr txBox="1"/>
          <p:nvPr/>
        </p:nvSpPr>
        <p:spPr>
          <a:xfrm>
            <a:off x="9223324" y="5404104"/>
            <a:ext cx="1907895" cy="369332"/>
          </a:xfrm>
          <a:prstGeom prst="rect">
            <a:avLst/>
          </a:prstGeom>
          <a:noFill/>
        </p:spPr>
        <p:txBody>
          <a:bodyPr wrap="none" rtlCol="0">
            <a:spAutoFit/>
          </a:bodyPr>
          <a:lstStyle/>
          <a:p>
            <a:r>
              <a:rPr lang="en-US" dirty="0" smtClean="0"/>
              <a:t>Prakash Tripathi</a:t>
            </a:r>
            <a:endParaRPr lang="en-US" dirty="0"/>
          </a:p>
        </p:txBody>
      </p:sp>
    </p:spTree>
    <p:extLst>
      <p:ext uri="{BB962C8B-B14F-4D97-AF65-F5344CB8AC3E}">
        <p14:creationId xmlns:p14="http://schemas.microsoft.com/office/powerpoint/2010/main" val="225429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Overview (Conti...)</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426853"/>
          </a:xfrm>
          <a:prstGeom prst="rect">
            <a:avLst/>
          </a:prstGeom>
          <a:noFill/>
        </p:spPr>
        <p:txBody>
          <a:bodyPr vert="horz" wrap="square" lIns="0" tIns="0" rIns="0" bIns="0" rtlCol="0">
            <a:spAutoFit/>
          </a:bodyPr>
          <a:lstStyle/>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Open source</a:t>
            </a:r>
            <a:r>
              <a:rPr lang="en-US" sz="2000" dirty="0">
                <a:solidFill>
                  <a:prstClr val="white"/>
                </a:solidFill>
                <a:latin typeface="Verdana"/>
              </a:rPr>
              <a:t>: The .NET Core platform is open source, using MIT and Apache 2 licenses. Documentation is licensed under CC-BY. .NET Core is a .NET Foundation project.</a:t>
            </a:r>
          </a:p>
          <a:p>
            <a:pPr marL="609585" lvl="1" defTabSz="1219170">
              <a:spcBef>
                <a:spcPts val="200"/>
              </a:spcBef>
              <a:buSzPct val="100000"/>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Compatible</a:t>
            </a:r>
            <a:r>
              <a:rPr lang="en-US" sz="2000" dirty="0">
                <a:solidFill>
                  <a:prstClr val="white"/>
                </a:solidFill>
                <a:latin typeface="Verdana"/>
              </a:rPr>
              <a:t>: .NET Core is compatible with .NET Framework, Xamarin and Mono, via the .NET Standard Library. </a:t>
            </a:r>
            <a:r>
              <a:rPr lang="en-US" sz="2000" dirty="0" smtClean="0">
                <a:solidFill>
                  <a:prstClr val="white"/>
                </a:solidFill>
                <a:latin typeface="Verdana"/>
              </a:rPr>
              <a:t>It supports </a:t>
            </a:r>
            <a:r>
              <a:rPr lang="en-US" sz="2000" dirty="0">
                <a:solidFill>
                  <a:prstClr val="white"/>
                </a:solidFill>
                <a:latin typeface="Verdana"/>
              </a:rPr>
              <a:t>full side by side </a:t>
            </a:r>
            <a:r>
              <a:rPr lang="en-US" sz="2000" dirty="0" smtClean="0">
                <a:solidFill>
                  <a:prstClr val="white"/>
                </a:solidFill>
                <a:latin typeface="Verdana"/>
              </a:rPr>
              <a:t>execution to </a:t>
            </a:r>
            <a:r>
              <a:rPr lang="en-US" sz="2000" dirty="0">
                <a:solidFill>
                  <a:prstClr val="white"/>
                </a:solidFill>
                <a:latin typeface="Verdana"/>
              </a:rPr>
              <a:t>make it easy to adopt new .NET Core versions without affecting other apps</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Command-line tools</a:t>
            </a:r>
            <a:r>
              <a:rPr lang="en-US" sz="2000" dirty="0">
                <a:solidFill>
                  <a:prstClr val="white"/>
                </a:solidFill>
                <a:latin typeface="Verdana"/>
              </a:rPr>
              <a:t>: All product scenarios can be exercised at the command-line. For example, </a:t>
            </a:r>
            <a:r>
              <a:rPr lang="en-US" sz="2000" dirty="0" err="1">
                <a:solidFill>
                  <a:prstClr val="white"/>
                </a:solidFill>
                <a:latin typeface="Verdana"/>
              </a:rPr>
              <a:t>dotnet</a:t>
            </a:r>
            <a:r>
              <a:rPr lang="en-US" sz="2000" dirty="0">
                <a:solidFill>
                  <a:prstClr val="white"/>
                </a:solidFill>
                <a:latin typeface="Verdana"/>
              </a:rPr>
              <a:t> new , </a:t>
            </a:r>
            <a:r>
              <a:rPr lang="en-US" sz="2000" dirty="0" err="1">
                <a:solidFill>
                  <a:prstClr val="white"/>
                </a:solidFill>
                <a:latin typeface="Verdana"/>
              </a:rPr>
              <a:t>dotnet</a:t>
            </a:r>
            <a:r>
              <a:rPr lang="en-US" sz="2000" dirty="0">
                <a:solidFill>
                  <a:prstClr val="white"/>
                </a:solidFill>
                <a:latin typeface="Verdana"/>
              </a:rPr>
              <a:t> build, </a:t>
            </a:r>
            <a:r>
              <a:rPr lang="en-US" sz="2000" dirty="0" err="1">
                <a:solidFill>
                  <a:prstClr val="white"/>
                </a:solidFill>
                <a:latin typeface="Verdana"/>
              </a:rPr>
              <a:t>dotnet</a:t>
            </a:r>
            <a:r>
              <a:rPr lang="en-US" sz="2000" dirty="0">
                <a:solidFill>
                  <a:prstClr val="white"/>
                </a:solidFill>
                <a:latin typeface="Verdana"/>
              </a:rPr>
              <a:t> restore, </a:t>
            </a:r>
            <a:r>
              <a:rPr lang="en-US" sz="2000" dirty="0" err="1">
                <a:solidFill>
                  <a:prstClr val="white"/>
                </a:solidFill>
                <a:latin typeface="Verdana"/>
              </a:rPr>
              <a:t>dotnet</a:t>
            </a:r>
            <a:r>
              <a:rPr lang="en-US" sz="2000" dirty="0">
                <a:solidFill>
                  <a:prstClr val="white"/>
                </a:solidFill>
                <a:latin typeface="Verdana"/>
              </a:rPr>
              <a:t> run etc</a:t>
            </a:r>
            <a:r>
              <a:rPr lang="en-US" sz="2000" dirty="0" smtClean="0">
                <a:solidFill>
                  <a:prstClr val="white"/>
                </a:solidFill>
                <a:latin typeface="Verdana"/>
              </a:rPr>
              <a:t>.</a:t>
            </a:r>
          </a:p>
          <a:p>
            <a:pPr marL="609585" lvl="1" defTabSz="1219170">
              <a:spcBef>
                <a:spcPts val="200"/>
              </a:spcBef>
              <a:buSzPct val="100000"/>
            </a:pP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Supported </a:t>
            </a:r>
            <a:r>
              <a:rPr lang="en-US" sz="2000" b="1" dirty="0">
                <a:solidFill>
                  <a:prstClr val="white"/>
                </a:solidFill>
                <a:latin typeface="Verdana"/>
              </a:rPr>
              <a:t>by Microsoft</a:t>
            </a:r>
            <a:r>
              <a:rPr lang="en-US" sz="2000" dirty="0">
                <a:solidFill>
                  <a:prstClr val="white"/>
                </a:solidFill>
                <a:latin typeface="Verdana"/>
              </a:rPr>
              <a:t>: .NET Core is supported by Microsoft, per .NET Core </a:t>
            </a:r>
            <a:r>
              <a:rPr lang="en-US" sz="2000" dirty="0" smtClean="0">
                <a:solidFill>
                  <a:prstClr val="white"/>
                </a:solidFill>
                <a:latin typeface="Verdana"/>
              </a:rPr>
              <a:t>Support. (</a:t>
            </a:r>
            <a:r>
              <a:rPr lang="en-US" sz="2000" u="sng" dirty="0" smtClean="0">
                <a:solidFill>
                  <a:prstClr val="white"/>
                </a:solidFill>
                <a:latin typeface="Verdana"/>
              </a:rPr>
              <a:t>Same confidence as Google supported Angular</a:t>
            </a:r>
            <a:r>
              <a:rPr lang="en-US" sz="2000" dirty="0" smtClean="0">
                <a:solidFill>
                  <a:prstClr val="white"/>
                </a:solidFill>
                <a:latin typeface="Verdana"/>
                <a:sym typeface="Wingdings" panose="05000000000000000000" pitchFamily="2" charset="2"/>
              </a:rPr>
              <a:t>)</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34422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Components</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5016758"/>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Core platform is made of several components, which includes the managed compilers, the runtime, the base class libraries, and </a:t>
            </a:r>
            <a:r>
              <a:rPr lang="en-US" sz="2000" dirty="0" smtClean="0">
                <a:solidFill>
                  <a:prstClr val="white"/>
                </a:solidFill>
                <a:latin typeface="Verdana"/>
              </a:rPr>
              <a:t>application </a:t>
            </a:r>
            <a:r>
              <a:rPr lang="en-US" sz="2000" dirty="0">
                <a:solidFill>
                  <a:prstClr val="white"/>
                </a:solidFill>
                <a:latin typeface="Verdana"/>
              </a:rPr>
              <a:t>models such as </a:t>
            </a:r>
            <a:r>
              <a:rPr lang="en-US" sz="2000" dirty="0" smtClean="0">
                <a:solidFill>
                  <a:prstClr val="white"/>
                </a:solidFill>
                <a:latin typeface="Verdana"/>
              </a:rPr>
              <a:t>Console apps, ASP.NET MVC &amp; API apps.</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.NET Core is composed of the following parts</a:t>
            </a:r>
            <a:r>
              <a:rPr lang="en-US" sz="2000" dirty="0" smtClean="0">
                <a:solidFill>
                  <a:prstClr val="white"/>
                </a:solidFill>
                <a:latin typeface="Verdana"/>
              </a:rPr>
              <a:t>: </a:t>
            </a:r>
          </a:p>
          <a:p>
            <a:pPr defTabSz="1219170">
              <a:spcBef>
                <a:spcPts val="200"/>
              </a:spcBef>
              <a:buSzPct val="100000"/>
            </a:pPr>
            <a:endParaRPr lang="en-US" sz="16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.NET runtime (</a:t>
            </a:r>
            <a:r>
              <a:rPr lang="en-US" sz="2000" dirty="0" err="1" smtClean="0">
                <a:solidFill>
                  <a:prstClr val="white"/>
                </a:solidFill>
                <a:latin typeface="Verdana"/>
              </a:rPr>
              <a:t>CoreCLR</a:t>
            </a:r>
            <a:r>
              <a:rPr lang="en-US" sz="2000" dirty="0" smtClean="0">
                <a:solidFill>
                  <a:prstClr val="white"/>
                </a:solidFill>
                <a:latin typeface="Verdana"/>
              </a:rPr>
              <a:t>), </a:t>
            </a:r>
            <a:r>
              <a:rPr lang="en-US" sz="2000" dirty="0">
                <a:solidFill>
                  <a:prstClr val="white"/>
                </a:solidFill>
                <a:latin typeface="Verdana"/>
              </a:rPr>
              <a:t>which provides a type system, assembly loading, a garbage collector, native interop and other basic services. The .NET Core runtime includes the same GC and JIT (</a:t>
            </a:r>
            <a:r>
              <a:rPr lang="en-US" sz="2000" dirty="0" err="1">
                <a:solidFill>
                  <a:prstClr val="white"/>
                </a:solidFill>
                <a:latin typeface="Verdana"/>
              </a:rPr>
              <a:t>RyuJIT</a:t>
            </a:r>
            <a:r>
              <a:rPr lang="en-US" sz="2000" dirty="0">
                <a:solidFill>
                  <a:prstClr val="white"/>
                </a:solidFill>
                <a:latin typeface="Verdana"/>
              </a:rPr>
              <a:t>), but doesn’t include features like Application Domains or Code Access Security. </a:t>
            </a: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F</a:t>
            </a:r>
            <a:r>
              <a:rPr lang="en-US" sz="2000" b="1" dirty="0" smtClean="0">
                <a:solidFill>
                  <a:prstClr val="white"/>
                </a:solidFill>
                <a:latin typeface="Verdana"/>
              </a:rPr>
              <a:t>ramework libraries (</a:t>
            </a:r>
            <a:r>
              <a:rPr lang="nl-BE" sz="2000" dirty="0" smtClean="0">
                <a:solidFill>
                  <a:prstClr val="white"/>
                </a:solidFill>
                <a:latin typeface="Verdana"/>
              </a:rPr>
              <a:t>CoreLibrary</a:t>
            </a:r>
            <a:r>
              <a:rPr lang="nl-BE" sz="2000" dirty="0">
                <a:solidFill>
                  <a:prstClr val="white"/>
                </a:solidFill>
                <a:latin typeface="Verdana"/>
              </a:rPr>
              <a:t>)</a:t>
            </a:r>
            <a:r>
              <a:rPr lang="en-US" sz="2000" dirty="0">
                <a:solidFill>
                  <a:prstClr val="white"/>
                </a:solidFill>
                <a:latin typeface="Verdana"/>
              </a:rPr>
              <a:t>, factored </a:t>
            </a:r>
            <a:r>
              <a:rPr lang="en-US" sz="2000" dirty="0" smtClean="0">
                <a:solidFill>
                  <a:prstClr val="white"/>
                </a:solidFill>
                <a:latin typeface="Verdana"/>
              </a:rPr>
              <a:t>base </a:t>
            </a:r>
            <a:r>
              <a:rPr lang="en-US" sz="2000" dirty="0">
                <a:solidFill>
                  <a:prstClr val="white"/>
                </a:solidFill>
                <a:latin typeface="Verdana"/>
              </a:rPr>
              <a:t>library (removal of </a:t>
            </a:r>
            <a:r>
              <a:rPr lang="en-US" sz="2000" dirty="0" smtClean="0">
                <a:solidFill>
                  <a:prstClr val="white"/>
                </a:solidFill>
                <a:latin typeface="Verdana"/>
              </a:rPr>
              <a:t>dependencies) to </a:t>
            </a:r>
            <a:r>
              <a:rPr lang="en-US" sz="2000" dirty="0">
                <a:solidFill>
                  <a:prstClr val="white"/>
                </a:solidFill>
                <a:latin typeface="Verdana"/>
              </a:rPr>
              <a:t>p</a:t>
            </a:r>
            <a:r>
              <a:rPr lang="en-US" sz="2000" dirty="0" smtClean="0">
                <a:solidFill>
                  <a:prstClr val="white"/>
                </a:solidFill>
                <a:latin typeface="Verdana"/>
              </a:rPr>
              <a:t>rovide </a:t>
            </a:r>
            <a:r>
              <a:rPr lang="en-US" sz="2000" dirty="0">
                <a:solidFill>
                  <a:prstClr val="white"/>
                </a:solidFill>
                <a:latin typeface="Verdana"/>
              </a:rPr>
              <a:t>primitive data types, app composition types and fundamental utilities. </a:t>
            </a: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SDK </a:t>
            </a:r>
            <a:r>
              <a:rPr lang="en-US" sz="2000" b="1" dirty="0">
                <a:solidFill>
                  <a:prstClr val="white"/>
                </a:solidFill>
                <a:latin typeface="Verdana"/>
              </a:rPr>
              <a:t>tools and </a:t>
            </a:r>
            <a:r>
              <a:rPr lang="en-US" sz="2000" b="1" dirty="0" smtClean="0">
                <a:solidFill>
                  <a:prstClr val="white"/>
                </a:solidFill>
                <a:latin typeface="Verdana"/>
              </a:rPr>
              <a:t>compilers</a:t>
            </a:r>
            <a:r>
              <a:rPr lang="en-US" sz="2000" dirty="0" smtClean="0">
                <a:solidFill>
                  <a:prstClr val="white"/>
                </a:solidFill>
                <a:latin typeface="Verdana"/>
              </a:rPr>
              <a:t> (</a:t>
            </a:r>
            <a:r>
              <a:rPr lang="en-US" sz="2000" dirty="0" err="1" smtClean="0">
                <a:solidFill>
                  <a:prstClr val="white"/>
                </a:solidFill>
                <a:latin typeface="Verdana"/>
              </a:rPr>
              <a:t>CoreSDK</a:t>
            </a:r>
            <a:r>
              <a:rPr lang="en-US" sz="2000" dirty="0" smtClean="0">
                <a:solidFill>
                  <a:prstClr val="white"/>
                </a:solidFill>
                <a:latin typeface="Verdana"/>
              </a:rPr>
              <a:t>) that </a:t>
            </a:r>
            <a:r>
              <a:rPr lang="en-US" sz="2000" dirty="0">
                <a:solidFill>
                  <a:prstClr val="white"/>
                </a:solidFill>
                <a:latin typeface="Verdana"/>
              </a:rPr>
              <a:t>enable the base developer </a:t>
            </a:r>
            <a:r>
              <a:rPr lang="en-US" sz="2000" dirty="0" smtClean="0">
                <a:solidFill>
                  <a:prstClr val="white"/>
                </a:solidFill>
                <a:latin typeface="Verdana"/>
              </a:rPr>
              <a:t>experience</a:t>
            </a:r>
            <a:r>
              <a:rPr lang="en-US" sz="2000" dirty="0">
                <a:solidFill>
                  <a:prstClr val="white"/>
                </a:solidFill>
                <a:latin typeface="Verdana"/>
              </a:rPr>
              <a:t> </a:t>
            </a:r>
            <a:r>
              <a:rPr lang="en-US" sz="2000" dirty="0" smtClean="0">
                <a:solidFill>
                  <a:prstClr val="white"/>
                </a:solidFill>
                <a:latin typeface="Verdana"/>
              </a:rPr>
              <a:t>for ex. CLI tools and </a:t>
            </a:r>
            <a:r>
              <a:rPr lang="en-US" sz="2000" dirty="0">
                <a:solidFill>
                  <a:prstClr val="white"/>
                </a:solidFill>
                <a:latin typeface="Verdana"/>
              </a:rPr>
              <a:t>'</a:t>
            </a:r>
            <a:r>
              <a:rPr lang="en-US" sz="2000" dirty="0" err="1">
                <a:solidFill>
                  <a:prstClr val="white"/>
                </a:solidFill>
                <a:latin typeface="Verdana"/>
              </a:rPr>
              <a:t>dotnet</a:t>
            </a:r>
            <a:r>
              <a:rPr lang="en-US" sz="2000" dirty="0">
                <a:solidFill>
                  <a:prstClr val="white"/>
                </a:solidFill>
                <a:latin typeface="Verdana"/>
              </a:rPr>
              <a:t>' app host, which is used to launch .NET Core </a:t>
            </a:r>
            <a:r>
              <a:rPr lang="en-US" sz="2000" dirty="0" smtClean="0">
                <a:solidFill>
                  <a:prstClr val="white"/>
                </a:solidFill>
                <a:latin typeface="Verdana"/>
              </a:rPr>
              <a:t>apps</a:t>
            </a:r>
            <a:endParaRPr lang="en-US" sz="1600" dirty="0" smtClean="0">
              <a:solidFill>
                <a:prstClr val="white"/>
              </a:solidFill>
              <a:latin typeface="Verdana"/>
            </a:endParaRPr>
          </a:p>
        </p:txBody>
      </p:sp>
    </p:spTree>
    <p:extLst>
      <p:ext uri="{BB962C8B-B14F-4D97-AF65-F5344CB8AC3E}">
        <p14:creationId xmlns:p14="http://schemas.microsoft.com/office/powerpoint/2010/main" val="17051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Compilation Process</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No .exe in Console App</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sym typeface="Wingdings" panose="05000000000000000000" pitchFamily="2" charset="2"/>
              </a:rPr>
              <a:t>, it’s all DLL and No GAC as it’s Windows Specific.</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087" y="1627554"/>
            <a:ext cx="8277619" cy="47046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79432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 .NET Framework</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image depicts the high level comparison of .NET Fx and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1251372" y="1698892"/>
            <a:ext cx="9635050" cy="4443474"/>
          </a:xfrm>
          <a:prstGeom prst="rect">
            <a:avLst/>
          </a:prstGeom>
        </p:spPr>
      </p:pic>
    </p:spTree>
    <p:extLst>
      <p:ext uri="{BB962C8B-B14F-4D97-AF65-F5344CB8AC3E}">
        <p14:creationId xmlns:p14="http://schemas.microsoft.com/office/powerpoint/2010/main" val="38933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Vs.NET Framework (Conti...)</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1590179"/>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platform was first announced by Microsoft in 2000 and then evolved from there. The .NET Framework has been the primary .NET product produced by Microsoft during that 15+ </a:t>
            </a:r>
            <a:r>
              <a:rPr lang="en-US" sz="2000" dirty="0" smtClean="0">
                <a:solidFill>
                  <a:prstClr val="white"/>
                </a:solidFill>
                <a:latin typeface="Verdana"/>
              </a:rPr>
              <a:t>year span</a:t>
            </a:r>
            <a:r>
              <a:rPr lang="en-US" sz="2000" dirty="0">
                <a:solidFill>
                  <a:prstClr val="white"/>
                </a:solidFill>
                <a:latin typeface="Verdana"/>
              </a:rPr>
              <a:t>.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major differences between .NET Core and the .NET Framework: </a:t>
            </a:r>
            <a:endParaRPr lang="en-US" sz="2000" dirty="0" smtClean="0">
              <a:solidFill>
                <a:prstClr val="white"/>
              </a:solidFill>
              <a:latin typeface="Verdana"/>
            </a:endParaRPr>
          </a:p>
        </p:txBody>
      </p:sp>
      <p:graphicFrame>
        <p:nvGraphicFramePr>
          <p:cNvPr id="7" name="Table 6"/>
          <p:cNvGraphicFramePr>
            <a:graphicFrameLocks noGrp="1"/>
          </p:cNvGraphicFramePr>
          <p:nvPr>
            <p:extLst>
              <p:ext uri="{D42A27DB-BD31-4B8C-83A1-F6EECF244321}">
                <p14:modId xmlns:p14="http://schemas.microsoft.com/office/powerpoint/2010/main" val="2418522848"/>
              </p:ext>
            </p:extLst>
          </p:nvPr>
        </p:nvGraphicFramePr>
        <p:xfrm>
          <a:off x="1105958" y="2950280"/>
          <a:ext cx="9925878" cy="2923357"/>
        </p:xfrm>
        <a:graphic>
          <a:graphicData uri="http://schemas.openxmlformats.org/drawingml/2006/table">
            <a:tbl>
              <a:tblPr firstRow="1" bandRow="1">
                <a:tableStyleId>{073A0DAA-6AF3-43AB-8588-CEC1D06C72B9}</a:tableStyleId>
              </a:tblPr>
              <a:tblGrid>
                <a:gridCol w="1882407">
                  <a:extLst>
                    <a:ext uri="{9D8B030D-6E8A-4147-A177-3AD203B41FA5}">
                      <a16:colId xmlns:a16="http://schemas.microsoft.com/office/drawing/2014/main" val="20000"/>
                    </a:ext>
                  </a:extLst>
                </a:gridCol>
                <a:gridCol w="3756394">
                  <a:extLst>
                    <a:ext uri="{9D8B030D-6E8A-4147-A177-3AD203B41FA5}">
                      <a16:colId xmlns:a16="http://schemas.microsoft.com/office/drawing/2014/main" val="20001"/>
                    </a:ext>
                  </a:extLst>
                </a:gridCol>
                <a:gridCol w="4287077">
                  <a:extLst>
                    <a:ext uri="{9D8B030D-6E8A-4147-A177-3AD203B41FA5}">
                      <a16:colId xmlns:a16="http://schemas.microsoft.com/office/drawing/2014/main" val="20002"/>
                    </a:ext>
                  </a:extLst>
                </a:gridCol>
              </a:tblGrid>
              <a:tr h="370840">
                <a:tc>
                  <a:txBody>
                    <a:bodyPr/>
                    <a:lstStyle/>
                    <a:p>
                      <a:r>
                        <a:rPr lang="en-US" sz="2000" dirty="0" smtClean="0"/>
                        <a:t>Criteria</a:t>
                      </a:r>
                      <a:endParaRPr lang="en-US" sz="20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dirty="0" smtClean="0"/>
                        <a:t>.NET Core</a:t>
                      </a:r>
                    </a:p>
                  </a:txBody>
                  <a:tcPr/>
                </a:tc>
                <a:tc>
                  <a:txBody>
                    <a:bodyPr/>
                    <a:lstStyle/>
                    <a:p>
                      <a:r>
                        <a:rPr lang="en-US" sz="2000" dirty="0" smtClean="0"/>
                        <a:t>.NET Framework</a:t>
                      </a:r>
                      <a:endParaRPr lang="en-US" sz="2000" dirty="0"/>
                    </a:p>
                  </a:txBody>
                  <a:tcPr/>
                </a:tc>
                <a:extLst>
                  <a:ext uri="{0D108BD9-81ED-4DB2-BD59-A6C34878D82A}">
                    <a16:rowId xmlns:a16="http://schemas.microsoft.com/office/drawing/2014/main" val="10000"/>
                  </a:ext>
                </a:extLst>
              </a:tr>
              <a:tr h="698317">
                <a:tc>
                  <a:txBody>
                    <a:bodyPr/>
                    <a:lstStyle/>
                    <a:p>
                      <a:r>
                        <a:rPr lang="en-US" sz="1800" dirty="0" smtClean="0"/>
                        <a:t>App-models/ Work loads </a:t>
                      </a:r>
                      <a:endParaRPr lang="en-US" sz="1800" dirty="0"/>
                    </a:p>
                  </a:txBody>
                  <a:tcPr/>
                </a:tc>
                <a:tc>
                  <a:txBody>
                    <a:bodyPr/>
                    <a:lstStyle/>
                    <a:p>
                      <a:r>
                        <a:rPr lang="en-US" sz="1800" dirty="0" smtClean="0"/>
                        <a:t>It supports Console</a:t>
                      </a:r>
                      <a:r>
                        <a:rPr lang="en-US" sz="1800" baseline="0" dirty="0" smtClean="0"/>
                        <a:t>, Library, Web apps and Web API </a:t>
                      </a:r>
                      <a:r>
                        <a:rPr lang="en-US" sz="1800" b="1" baseline="0" dirty="0" smtClean="0"/>
                        <a:t>across platforms</a:t>
                      </a:r>
                      <a:endParaRPr lang="en-US" sz="1800" b="1"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supports all work</a:t>
                      </a:r>
                      <a:r>
                        <a:rPr lang="en-US" sz="1800" baseline="0" dirty="0" smtClean="0"/>
                        <a:t> loads including </a:t>
                      </a:r>
                      <a:r>
                        <a:rPr lang="en-US" sz="1800" dirty="0" smtClean="0"/>
                        <a:t>Win forms, WPF, WCF </a:t>
                      </a:r>
                      <a:r>
                        <a:rPr lang="en-US" sz="1800" baseline="0" dirty="0" smtClean="0"/>
                        <a:t>but only in </a:t>
                      </a:r>
                      <a:r>
                        <a:rPr lang="en-US" sz="1800" b="1" baseline="0" dirty="0" smtClean="0"/>
                        <a:t>Windows</a:t>
                      </a:r>
                      <a:r>
                        <a:rPr lang="en-US" sz="1800" baseline="0" dirty="0" smtClean="0"/>
                        <a:t> machines.</a:t>
                      </a:r>
                      <a:endParaRPr lang="en-US" sz="1800" dirty="0"/>
                    </a:p>
                  </a:txBody>
                  <a:tcPr/>
                </a:tc>
                <a:extLst>
                  <a:ext uri="{0D108BD9-81ED-4DB2-BD59-A6C34878D82A}">
                    <a16:rowId xmlns:a16="http://schemas.microsoft.com/office/drawing/2014/main" val="10001"/>
                  </a:ext>
                </a:extLst>
              </a:tr>
              <a:tr h="698317">
                <a:tc>
                  <a:txBody>
                    <a:bodyPr/>
                    <a:lstStyle/>
                    <a:p>
                      <a:r>
                        <a:rPr lang="en-US" sz="1800" dirty="0" smtClean="0"/>
                        <a:t>API</a:t>
                      </a:r>
                      <a:endParaRPr lang="en-US" sz="1800" dirty="0"/>
                    </a:p>
                  </a:txBody>
                  <a:tcPr/>
                </a:tc>
                <a:tc>
                  <a:txBody>
                    <a:bodyPr/>
                    <a:lstStyle/>
                    <a:p>
                      <a:r>
                        <a:rPr lang="en-US" sz="1800" dirty="0" smtClean="0"/>
                        <a:t>It has fewer</a:t>
                      </a:r>
                      <a:r>
                        <a:rPr lang="en-US" sz="1800" baseline="0" dirty="0" smtClean="0"/>
                        <a:t> API (implemented by .NET Standard) although list is growing in each versions</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It has rich set of API for windows platforms</a:t>
                      </a:r>
                      <a:endParaRPr lang="en-US" sz="1800" dirty="0"/>
                    </a:p>
                  </a:txBody>
                  <a:tcPr/>
                </a:tc>
                <a:extLst>
                  <a:ext uri="{0D108BD9-81ED-4DB2-BD59-A6C34878D82A}">
                    <a16:rowId xmlns:a16="http://schemas.microsoft.com/office/drawing/2014/main" val="10002"/>
                  </a:ext>
                </a:extLst>
              </a:tr>
              <a:tr h="698317">
                <a:tc>
                  <a:txBody>
                    <a:bodyPr/>
                    <a:lstStyle/>
                    <a:p>
                      <a:r>
                        <a:rPr lang="en-US" sz="1800" dirty="0" smtClean="0"/>
                        <a:t>Open Source </a:t>
                      </a:r>
                      <a:endParaRPr lang="en-US" sz="1800" dirty="0"/>
                    </a:p>
                  </a:txBody>
                  <a:tcPr/>
                </a:tc>
                <a:tc>
                  <a:txBody>
                    <a:bodyPr/>
                    <a:lstStyle/>
                    <a:p>
                      <a:r>
                        <a:rPr lang="en-US" sz="1800" dirty="0" smtClean="0"/>
                        <a:t>.NET Core is </a:t>
                      </a:r>
                      <a:r>
                        <a:rPr lang="en-US" sz="1800" b="1" dirty="0" smtClean="0"/>
                        <a:t>fully</a:t>
                      </a:r>
                      <a:r>
                        <a:rPr lang="en-US" sz="1800" dirty="0" smtClean="0"/>
                        <a:t> open source</a:t>
                      </a:r>
                      <a:endParaRPr lang="en-US" sz="18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only a read-only subset of the .NET Framework is open source.</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74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Development and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Debugging</a:t>
            </a:r>
            <a:r>
              <a:rPr kumimoji="0" lang="fr-FR" sz="2800" b="0" i="0" u="none" strike="noStrike" kern="1200" cap="none" spc="0" normalizeH="0" baseline="0" noProof="0" dirty="0" smtClean="0">
                <a:ln>
                  <a:noFill/>
                </a:ln>
                <a:solidFill>
                  <a:sysClr val="window" lastClr="FFFFFF"/>
                </a:solidFill>
                <a:effectLst/>
                <a:uLnTx/>
                <a:uFillTx/>
                <a:latin typeface="Verdana"/>
                <a:ea typeface="+mj-ea"/>
                <a:cs typeface="+mj-cs"/>
              </a:rPr>
              <a:t> </a:t>
            </a:r>
            <a:r>
              <a:rPr kumimoji="0" lang="fr-FR" sz="2800" b="0" i="0" u="none" strike="noStrike" kern="1200" cap="none" spc="0" normalizeH="0" baseline="0" noProof="0" dirty="0" err="1" smtClean="0">
                <a:ln>
                  <a:noFill/>
                </a:ln>
                <a:solidFill>
                  <a:sysClr val="window" lastClr="FFFFFF"/>
                </a:solidFill>
                <a:effectLst/>
                <a:uLnTx/>
                <a:uFillTx/>
                <a:latin typeface="Verdana"/>
                <a:ea typeface="+mj-ea"/>
                <a:cs typeface="+mj-cs"/>
              </a:rPr>
              <a:t>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Choice of tool specific to platforms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on Windows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For MAC (in Preview)</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Visual Studio Code on Mac, Linux, or Windows</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Unit </a:t>
            </a:r>
            <a:r>
              <a:rPr kumimoji="0" lang="en-US" sz="2000" b="1" i="0" u="none" strike="noStrike" kern="1200" cap="none" spc="0" normalizeH="0" baseline="0" noProof="0" dirty="0" err="1" smtClean="0">
                <a:ln>
                  <a:noFill/>
                </a:ln>
                <a:solidFill>
                  <a:sysClr val="window" lastClr="FFFFFF"/>
                </a:solidFill>
                <a:effectLst/>
                <a:uLnTx/>
                <a:uFillTx/>
                <a:latin typeface="Verdana"/>
                <a:ea typeface="+mj-ea"/>
                <a:cs typeface="+mj-cs"/>
              </a:rPr>
              <a:t>Tesing</a:t>
            </a: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 Frameworks: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MS Test (</a:t>
            </a:r>
            <a:r>
              <a:rPr kumimoji="0" lang="en-US" sz="2000" b="0" i="0" u="none" strike="noStrike" kern="1200" cap="none" spc="0" normalizeH="0" baseline="0" noProof="0" dirty="0" err="1" smtClean="0">
                <a:ln>
                  <a:noFill/>
                </a:ln>
                <a:solidFill>
                  <a:sysClr val="window" lastClr="FFFFFF"/>
                </a:solidFill>
                <a:effectLst/>
                <a:uLnTx/>
                <a:uFillTx/>
                <a:latin typeface="Verdana"/>
                <a:ea typeface="+mj-ea"/>
                <a:cs typeface="+mj-cs"/>
              </a:rPr>
              <a:t>VisualStudio.TestTools.UnitTesting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X-Unit</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4148134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smtClean="0">
                <a:ln>
                  <a:noFill/>
                </a:ln>
                <a:solidFill>
                  <a:sysClr val="window" lastClr="FFFFFF"/>
                </a:solidFill>
                <a:effectLst/>
                <a:uLnTx/>
                <a:uFillTx/>
                <a:latin typeface="Verdana"/>
                <a:ea typeface="+mj-ea"/>
                <a:cs typeface="+mj-cs"/>
              </a:rPr>
              <a:t>.NET Command Line Interface (CLI) Command</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CLI commands has been introduced to make project creations faster.</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stretch>
            <a:fillRect/>
          </a:stretch>
        </p:blipFill>
        <p:spPr>
          <a:xfrm>
            <a:off x="754380" y="2224088"/>
            <a:ext cx="10423613" cy="3081291"/>
          </a:xfrm>
          <a:prstGeom prst="rect">
            <a:avLst/>
          </a:prstGeom>
        </p:spPr>
      </p:pic>
    </p:spTree>
    <p:extLst>
      <p:ext uri="{BB962C8B-B14F-4D97-AF65-F5344CB8AC3E}">
        <p14:creationId xmlns:p14="http://schemas.microsoft.com/office/powerpoint/2010/main" val="1654088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txBox="1">
            <a:spLocks/>
          </p:cNvSpPr>
          <p:nvPr/>
        </p:nvSpPr>
        <p:spPr bwMode="gray">
          <a:xfrm>
            <a:off x="483547" y="2688609"/>
            <a:ext cx="11130698" cy="1005247"/>
          </a:xfrm>
          <a:prstGeom prst="rect">
            <a:avLst/>
          </a:prstGeom>
        </p:spPr>
        <p:txBody>
          <a:bodyPr vert="horz" lIns="0" tIns="0" rIns="0" bIns="0" rtlCol="0" anchor="b" anchorCtr="0">
            <a:noAutofit/>
          </a:bodyPr>
          <a:lstStyle>
            <a:lvl1pPr algn="l" defTabSz="1219170" rtl="0" eaLnBrk="1" latinLnBrk="0" hangingPunct="1">
              <a:lnSpc>
                <a:spcPct val="95000"/>
              </a:lnSpc>
              <a:spcBef>
                <a:spcPct val="0"/>
              </a:spcBef>
              <a:buNone/>
              <a:defRPr sz="3850" b="1" kern="1200">
                <a:solidFill>
                  <a:schemeClr val="bg1"/>
                </a:solidFill>
                <a:latin typeface="+mj-lt"/>
                <a:ea typeface="Open Sans" panose="020B0606030504020204" pitchFamily="34" charset="0"/>
                <a:cs typeface="Open Sans" panose="020B0606030504020204" pitchFamily="34" charset="0"/>
              </a:defRPr>
            </a:lvl1pPr>
          </a:lstStyle>
          <a:p>
            <a:pPr marL="0" marR="0" lvl="0" indent="0" algn="ctr" defTabSz="1219170" rtl="0" eaLnBrk="1" fontAlgn="auto" latinLnBrk="0" hangingPunct="1">
              <a:lnSpc>
                <a:spcPct val="9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3200" b="1" i="0" u="none" strike="noStrike" kern="1200" cap="none" spc="0" normalizeH="0" baseline="0" noProof="0" dirty="0" smtClean="0">
                <a:ln>
                  <a:noFill/>
                </a:ln>
                <a:solidFill>
                  <a:sysClr val="window" lastClr="FFFFFF"/>
                </a:solidFill>
                <a:effectLst/>
                <a:uLnTx/>
                <a:uFillTx/>
                <a:latin typeface="Verdana"/>
                <a:ea typeface="+mj-ea"/>
                <a:cs typeface="+mj-cs"/>
              </a:rPr>
              <a:t>Demo1 – Command Line Tools</a:t>
            </a:r>
            <a:endParaRPr kumimoji="0" lang="en-US" sz="3200" b="1"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19900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Migration from .NET Framework Apps to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Following are some of the considerations when planning a migration from existing .NET framework to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r>
            <a:br>
              <a:rPr kumimoji="0" lang="en-US" sz="2000" b="0" i="0" u="none" strike="noStrike" kern="1200" cap="none" spc="0" normalizeH="0" baseline="0" noProof="0" smtClean="0">
                <a:ln>
                  <a:noFill/>
                </a:ln>
                <a:solidFill>
                  <a:prstClr val="white"/>
                </a:solidFill>
                <a:effectLst/>
                <a:uLnTx/>
                <a:uFillTx/>
                <a:latin typeface="Verdana"/>
                <a:ea typeface="+mj-ea"/>
                <a:cs typeface="+mj-cs"/>
              </a:rPr>
            </a:br>
            <a:r>
              <a:rPr kumimoji="0" lang="en-US" sz="2000" b="0" i="0" u="none" strike="noStrike" kern="1200" cap="none" spc="0" normalizeH="0" baseline="0" noProof="0" smtClean="0">
                <a:ln>
                  <a:noFill/>
                </a:ln>
                <a:solidFill>
                  <a:prstClr val="white"/>
                </a:solidFill>
                <a:effectLst/>
                <a:uLnTx/>
                <a:uFillTx/>
                <a:latin typeface="Verdana"/>
                <a:ea typeface="+mj-ea"/>
                <a:cs typeface="+mj-cs"/>
              </a:rPr>
              <a:t>	</a:t>
            </a:r>
            <a:endParaRPr kumimoji="0" lang="en-US" sz="2000" b="0" i="0" u="none" strike="noStrike" kern="1200" cap="none" spc="0" normalizeH="0" baseline="0" noProof="0" dirty="0">
              <a:ln>
                <a:noFill/>
              </a:ln>
              <a:solidFill>
                <a:prstClr val="white"/>
              </a:solidFill>
              <a:effectLst/>
              <a:uLnTx/>
              <a:uFillTx/>
              <a:latin typeface="Verdana"/>
              <a:ea typeface="+mj-ea"/>
              <a:cs typeface="+mj-cs"/>
            </a:endParaRPr>
          </a:p>
        </p:txBody>
      </p:sp>
      <p:sp>
        <p:nvSpPr>
          <p:cNvPr id="5" name="Text Placeholder 2"/>
          <p:cNvSpPr txBox="1">
            <a:spLocks/>
          </p:cNvSpPr>
          <p:nvPr/>
        </p:nvSpPr>
        <p:spPr>
          <a:xfrm>
            <a:off x="1325217" y="1855305"/>
            <a:ext cx="4449418" cy="36045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Cannot:</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WPF, WinForms, unless UWP</a:t>
            </a:r>
          </a:p>
          <a:p>
            <a:pPr marR="0" lvl="0" algn="l" defTabSz="914400" rtl="0" eaLnBrk="1" fontAlgn="auto" latinLnBrk="0" hangingPunct="1">
              <a:lnSpc>
                <a:spcPct val="90000"/>
              </a:lnSpc>
              <a:spcBef>
                <a:spcPts val="1800"/>
              </a:spcBef>
              <a:spcAft>
                <a:spcPts val="0"/>
              </a:spcAft>
              <a:buClr>
                <a:srgbClr val="D15A3E"/>
              </a:buClr>
              <a:buSzPct val="100000"/>
              <a:buFont typeface="Wingdings" panose="05000000000000000000" pitchFamily="2" charset="2"/>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ASP.NET Web Forms</a:t>
            </a:r>
          </a:p>
          <a:p>
            <a:pPr lvl="0">
              <a:buClr>
                <a:srgbClr val="D15A3E"/>
              </a:buClr>
              <a:buFont typeface="Wingdings" panose="05000000000000000000" pitchFamily="2" charset="2"/>
              <a:buChar char="§"/>
            </a:pPr>
            <a:r>
              <a:rPr lang="en-US" dirty="0">
                <a:solidFill>
                  <a:sysClr val="window" lastClr="FFFFFF"/>
                </a:solidFill>
                <a:latin typeface="Arial"/>
              </a:rPr>
              <a:t>Anything Windows-specific: registry</a:t>
            </a:r>
            <a:r>
              <a:rPr lang="en-US" dirty="0" smtClean="0">
                <a:solidFill>
                  <a:sysClr val="window" lastClr="FFFFFF"/>
                </a:solidFill>
                <a:latin typeface="Arial"/>
              </a:rPr>
              <a:t>, </a:t>
            </a:r>
            <a:r>
              <a:rPr lang="en-US" dirty="0">
                <a:solidFill>
                  <a:sysClr val="window" lastClr="FFFFFF"/>
                </a:solidFill>
                <a:latin typeface="Arial"/>
              </a:rPr>
              <a:t>ACLs, perf counters</a:t>
            </a:r>
            <a:endParaRPr kumimoji="0" lang="en-US" i="0" u="none" strike="noStrike" kern="1200" cap="none" spc="0" normalizeH="0" baseline="0" noProof="0" dirty="0" smtClean="0">
              <a:ln>
                <a:noFill/>
              </a:ln>
              <a:solidFill>
                <a:sysClr val="window" lastClr="FFFFFF"/>
              </a:solidFill>
              <a:effectLst/>
              <a:uLnTx/>
              <a:uFillTx/>
              <a:latin typeface="Arial"/>
            </a:endParaRP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endParaRPr kumimoji="0" lang="en-US" b="1" i="0" u="none" strike="noStrike" kern="1200" cap="none" spc="0" normalizeH="0" baseline="0" noProof="0" dirty="0" smtClean="0">
              <a:ln>
                <a:noFill/>
              </a:ln>
              <a:solidFill>
                <a:sysClr val="window" lastClr="FFFFFF"/>
              </a:solidFill>
              <a:effectLst/>
              <a:uLnTx/>
              <a:uFillTx/>
              <a:latin typeface="Arial"/>
            </a:endParaRPr>
          </a:p>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rPr>
              <a:t>Should (absolutely):</a:t>
            </a:r>
          </a:p>
          <a:p>
            <a:pPr marL="228600" marR="0" lvl="0" indent="-228600" algn="l" defTabSz="914400" rtl="0" eaLnBrk="1" fontAlgn="auto" latinLnBrk="0" hangingPunct="1">
              <a:lnSpc>
                <a:spcPct val="9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rPr>
              <a:t>General purpose libraries</a:t>
            </a:r>
            <a:endParaRPr kumimoji="0" lang="en-US" i="0" u="none" strike="noStrike" kern="1200" cap="none" spc="0" normalizeH="0" baseline="0" noProof="0" dirty="0">
              <a:ln>
                <a:noFill/>
              </a:ln>
              <a:solidFill>
                <a:sysClr val="window" lastClr="FFFFFF"/>
              </a:solidFill>
              <a:effectLst/>
              <a:uLnTx/>
              <a:uFillTx/>
              <a:latin typeface="Arial"/>
            </a:endParaRPr>
          </a:p>
        </p:txBody>
      </p:sp>
      <p:sp>
        <p:nvSpPr>
          <p:cNvPr id="6" name="Text Placeholder 3"/>
          <p:cNvSpPr txBox="1">
            <a:spLocks/>
          </p:cNvSpPr>
          <p:nvPr/>
        </p:nvSpPr>
        <p:spPr>
          <a:xfrm>
            <a:off x="6278217" y="2816087"/>
            <a:ext cx="4572000" cy="1470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800"/>
              </a:spcBef>
              <a:spcAft>
                <a:spcPts val="0"/>
              </a:spcAft>
              <a:buClr>
                <a:srgbClr val="D15A3E"/>
              </a:buClr>
              <a:buSzPct val="100000"/>
              <a:buFont typeface="Arial" pitchFamily="34" charset="0"/>
              <a:buNone/>
              <a:tabLst/>
              <a:defRPr/>
            </a:pPr>
            <a:r>
              <a:rPr kumimoji="0" lang="en-US" b="1" i="0" u="none" strike="noStrike" kern="1200" cap="none" spc="0" normalizeH="0" baseline="0" noProof="0" dirty="0" smtClean="0">
                <a:ln>
                  <a:noFill/>
                </a:ln>
                <a:solidFill>
                  <a:sysClr val="window" lastClr="FFFFFF"/>
                </a:solidFill>
                <a:effectLst/>
                <a:uLnTx/>
                <a:uFillTx/>
                <a:latin typeface="Arial"/>
                <a:ea typeface="+mn-ea"/>
                <a:cs typeface="+mn-cs"/>
              </a:rPr>
              <a:t>Should (With some re-write):</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ASP.NET MVC</a:t>
            </a:r>
          </a:p>
          <a:p>
            <a:pPr marL="228600" marR="0" lvl="0" indent="-228600" algn="l" defTabSz="914400" rtl="0" eaLnBrk="1" fontAlgn="auto" latinLnBrk="0" hangingPunct="1">
              <a:lnSpc>
                <a:spcPct val="100000"/>
              </a:lnSpc>
              <a:spcBef>
                <a:spcPts val="1800"/>
              </a:spcBef>
              <a:spcAft>
                <a:spcPts val="0"/>
              </a:spcAft>
              <a:buClr>
                <a:srgbClr val="D15A3E"/>
              </a:buClr>
              <a:buSzPct val="100000"/>
              <a:buFont typeface="Arial" pitchFamily="34" charset="0"/>
              <a:buChar char="▪"/>
              <a:tabLst/>
              <a:defRPr/>
            </a:pPr>
            <a:r>
              <a:rPr kumimoji="0" lang="en-US" i="0" u="none" strike="noStrike" kern="1200" cap="none" spc="0" normalizeH="0" baseline="0" noProof="0" dirty="0" smtClean="0">
                <a:ln>
                  <a:noFill/>
                </a:ln>
                <a:solidFill>
                  <a:sysClr val="window" lastClr="FFFFFF"/>
                </a:solidFill>
                <a:effectLst/>
                <a:uLnTx/>
                <a:uFillTx/>
                <a:latin typeface="Arial"/>
                <a:ea typeface="+mn-ea"/>
                <a:cs typeface="+mn-cs"/>
              </a:rPr>
              <a:t>Console apps</a:t>
            </a:r>
          </a:p>
        </p:txBody>
      </p:sp>
    </p:spTree>
    <p:extLst>
      <p:ext uri="{BB962C8B-B14F-4D97-AF65-F5344CB8AC3E}">
        <p14:creationId xmlns:p14="http://schemas.microsoft.com/office/powerpoint/2010/main" val="21234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Foundation </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GitHub site of .NET Foundation that is developing/maintaining .NET Core.</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8" name="Picture 7"/>
          <p:cNvPicPr>
            <a:picLocks noChangeAspect="1"/>
          </p:cNvPicPr>
          <p:nvPr/>
        </p:nvPicPr>
        <p:blipFill>
          <a:blip r:embed="rId2"/>
          <a:stretch>
            <a:fillRect/>
          </a:stretch>
        </p:blipFill>
        <p:spPr>
          <a:xfrm>
            <a:off x="2246242" y="1632264"/>
            <a:ext cx="7480853" cy="4570334"/>
          </a:xfrm>
          <a:prstGeom prst="rect">
            <a:avLst/>
          </a:prstGeom>
        </p:spPr>
      </p:pic>
    </p:spTree>
    <p:extLst>
      <p:ext uri="{BB962C8B-B14F-4D97-AF65-F5344CB8AC3E}">
        <p14:creationId xmlns:p14="http://schemas.microsoft.com/office/powerpoint/2010/main" val="108896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100" y="1147602"/>
            <a:ext cx="10233800" cy="4246744"/>
          </a:xfrm>
        </p:spPr>
        <p:txBody>
          <a:bodyPr>
            <a:noAutofit/>
          </a:bodyPr>
          <a:lstStyle/>
          <a:p>
            <a:pPr marL="285750" indent="-285750">
              <a:spcBef>
                <a:spcPts val="200"/>
              </a:spcBef>
              <a:buSzPct val="100000"/>
            </a:pPr>
            <a:r>
              <a:rPr lang="en-US" sz="2000" dirty="0">
                <a:solidFill>
                  <a:prstClr val="white"/>
                </a:solidFill>
              </a:rPr>
              <a:t>Why .NET Core?</a:t>
            </a:r>
          </a:p>
          <a:p>
            <a:pPr marL="895335" lvl="1" indent="-285750">
              <a:spcBef>
                <a:spcPts val="200"/>
              </a:spcBef>
              <a:buSzPct val="100000"/>
            </a:pPr>
            <a:r>
              <a:rPr lang="en-US" sz="2000" dirty="0">
                <a:solidFill>
                  <a:prstClr val="white"/>
                </a:solidFill>
              </a:rPr>
              <a:t>Versions, </a:t>
            </a:r>
            <a:r>
              <a:rPr lang="en-US" sz="2000" dirty="0" smtClean="0">
                <a:solidFill>
                  <a:prstClr val="white"/>
                </a:solidFill>
              </a:rPr>
              <a:t>Pre-requites</a:t>
            </a:r>
            <a:endParaRPr lang="en-US" sz="2000" dirty="0">
              <a:solidFill>
                <a:prstClr val="white"/>
              </a:solidFill>
            </a:endParaRPr>
          </a:p>
          <a:p>
            <a:pPr marL="285750" indent="-285750">
              <a:spcBef>
                <a:spcPts val="200"/>
              </a:spcBef>
              <a:buSzPct val="100000"/>
            </a:pPr>
            <a:r>
              <a:rPr lang="en-US" sz="2000" dirty="0">
                <a:solidFill>
                  <a:prstClr val="white"/>
                </a:solidFill>
              </a:rPr>
              <a:t>.NET Core Overview</a:t>
            </a:r>
          </a:p>
          <a:p>
            <a:pPr marL="895335" lvl="1" indent="-285750">
              <a:spcBef>
                <a:spcPts val="200"/>
              </a:spcBef>
              <a:buSzPct val="100000"/>
            </a:pPr>
            <a:r>
              <a:rPr lang="en-US" sz="2000" dirty="0">
                <a:solidFill>
                  <a:prstClr val="white"/>
                </a:solidFill>
              </a:rPr>
              <a:t>Architecture, .NET Standard</a:t>
            </a:r>
          </a:p>
          <a:p>
            <a:pPr marL="895335" lvl="1" indent="-285750">
              <a:spcBef>
                <a:spcPts val="200"/>
              </a:spcBef>
              <a:buSzPct val="100000"/>
            </a:pPr>
            <a:r>
              <a:rPr lang="en-US" sz="2000" dirty="0">
                <a:solidFill>
                  <a:prstClr val="white"/>
                </a:solidFill>
              </a:rPr>
              <a:t>Components, Compilation </a:t>
            </a:r>
            <a:r>
              <a:rPr lang="en-US" sz="2000" dirty="0" smtClean="0">
                <a:solidFill>
                  <a:prstClr val="white"/>
                </a:solidFill>
              </a:rPr>
              <a:t>Process</a:t>
            </a:r>
            <a:endParaRPr lang="en-US" sz="2000" dirty="0">
              <a:solidFill>
                <a:prstClr val="white"/>
              </a:solidFill>
            </a:endParaRPr>
          </a:p>
          <a:p>
            <a:pPr marL="285750" indent="-285750">
              <a:spcBef>
                <a:spcPts val="200"/>
              </a:spcBef>
              <a:buSzPct val="100000"/>
            </a:pPr>
            <a:r>
              <a:rPr lang="en-US" sz="2000" dirty="0">
                <a:solidFill>
                  <a:prstClr val="white"/>
                </a:solidFill>
              </a:rPr>
              <a:t>.NET Core Vs .NET Framework</a:t>
            </a:r>
          </a:p>
          <a:p>
            <a:pPr marL="895335" lvl="1" indent="-285750">
              <a:spcBef>
                <a:spcPts val="200"/>
              </a:spcBef>
              <a:buSzPct val="100000"/>
            </a:pPr>
            <a:r>
              <a:rPr lang="en-US" sz="2000" dirty="0" smtClean="0">
                <a:solidFill>
                  <a:prstClr val="white"/>
                </a:solidFill>
              </a:rPr>
              <a:t>Comparison</a:t>
            </a:r>
          </a:p>
          <a:p>
            <a:pPr marL="895335" lvl="1" indent="-285750">
              <a:spcBef>
                <a:spcPts val="200"/>
              </a:spcBef>
              <a:buSzPct val="100000"/>
            </a:pPr>
            <a:r>
              <a:rPr lang="en-US" sz="2000" dirty="0">
                <a:solidFill>
                  <a:prstClr val="white"/>
                </a:solidFill>
              </a:rPr>
              <a:t>Tools, Command Line tools</a:t>
            </a:r>
          </a:p>
          <a:p>
            <a:pPr marL="895335" lvl="1" indent="-285750">
              <a:spcBef>
                <a:spcPts val="200"/>
              </a:spcBef>
              <a:buSzPct val="100000"/>
            </a:pPr>
            <a:r>
              <a:rPr lang="en-US" sz="2000" dirty="0" smtClean="0">
                <a:solidFill>
                  <a:prstClr val="white"/>
                </a:solidFill>
              </a:rPr>
              <a:t>Demo 1- </a:t>
            </a:r>
            <a:r>
              <a:rPr lang="en-US" sz="2000" dirty="0">
                <a:solidFill>
                  <a:prstClr val="white"/>
                </a:solidFill>
              </a:rPr>
              <a:t>Command Line </a:t>
            </a:r>
            <a:r>
              <a:rPr lang="en-US" sz="2000" dirty="0" smtClean="0">
                <a:solidFill>
                  <a:prstClr val="white"/>
                </a:solidFill>
              </a:rPr>
              <a:t>tools</a:t>
            </a:r>
            <a:endParaRPr lang="en-US" sz="2000" dirty="0">
              <a:solidFill>
                <a:prstClr val="white"/>
              </a:solidFill>
            </a:endParaRPr>
          </a:p>
          <a:p>
            <a:pPr marL="285750" indent="-285750">
              <a:spcBef>
                <a:spcPts val="200"/>
              </a:spcBef>
              <a:buSzPct val="100000"/>
            </a:pPr>
            <a:r>
              <a:rPr lang="en-US" sz="2000" dirty="0">
                <a:solidFill>
                  <a:prstClr val="white"/>
                </a:solidFill>
              </a:rPr>
              <a:t>Migration from .NET Framework to </a:t>
            </a:r>
            <a:r>
              <a:rPr lang="en-US" sz="2000" dirty="0" smtClean="0">
                <a:solidFill>
                  <a:prstClr val="white"/>
                </a:solidFill>
              </a:rPr>
              <a:t>Core</a:t>
            </a:r>
          </a:p>
          <a:p>
            <a:pPr marL="285750" indent="-285750">
              <a:spcBef>
                <a:spcPts val="200"/>
              </a:spcBef>
              <a:buSzPct val="100000"/>
            </a:pPr>
            <a:r>
              <a:rPr lang="en-US" sz="2000" dirty="0" smtClean="0">
                <a:solidFill>
                  <a:prstClr val="white"/>
                </a:solidFill>
              </a:rPr>
              <a:t>Open </a:t>
            </a:r>
            <a:r>
              <a:rPr lang="en-US" sz="2000" dirty="0">
                <a:solidFill>
                  <a:prstClr val="white"/>
                </a:solidFill>
              </a:rPr>
              <a:t>Source Pitch</a:t>
            </a:r>
          </a:p>
          <a:p>
            <a:pPr marL="895335" lvl="1" indent="-285750">
              <a:spcBef>
                <a:spcPts val="200"/>
              </a:spcBef>
              <a:buSzPct val="100000"/>
            </a:pPr>
            <a:r>
              <a:rPr lang="en-US" sz="2000" dirty="0">
                <a:solidFill>
                  <a:prstClr val="white"/>
                </a:solidFill>
              </a:rPr>
              <a:t>.NET Foundation, Open source tools</a:t>
            </a:r>
          </a:p>
          <a:p>
            <a:pPr marL="285750" indent="-285750">
              <a:spcBef>
                <a:spcPts val="200"/>
              </a:spcBef>
              <a:buSzPct val="100000"/>
            </a:pPr>
            <a:r>
              <a:rPr lang="en-US" sz="2000" dirty="0" smtClean="0">
                <a:solidFill>
                  <a:prstClr val="white"/>
                </a:solidFill>
              </a:rPr>
              <a:t>Demo 2 - </a:t>
            </a:r>
            <a:r>
              <a:rPr lang="en-US" sz="2000" dirty="0">
                <a:solidFill>
                  <a:prstClr val="white"/>
                </a:solidFill>
              </a:rPr>
              <a:t>Core projects</a:t>
            </a:r>
          </a:p>
          <a:p>
            <a:pPr marL="285750" indent="-285750">
              <a:spcBef>
                <a:spcPts val="200"/>
              </a:spcBef>
              <a:buSzPct val="100000"/>
            </a:pPr>
            <a:r>
              <a:rPr lang="en-US" sz="2000" dirty="0">
                <a:solidFill>
                  <a:prstClr val="white"/>
                </a:solidFill>
              </a:rPr>
              <a:t>.NET </a:t>
            </a:r>
            <a:r>
              <a:rPr lang="en-US" sz="2000" dirty="0" smtClean="0">
                <a:solidFill>
                  <a:prstClr val="white"/>
                </a:solidFill>
              </a:rPr>
              <a:t>Core </a:t>
            </a:r>
            <a:r>
              <a:rPr lang="en-US" sz="2000" dirty="0">
                <a:solidFill>
                  <a:prstClr val="white"/>
                </a:solidFill>
              </a:rPr>
              <a:t>roadmap</a:t>
            </a:r>
          </a:p>
        </p:txBody>
      </p:sp>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smtClean="0">
                <a:solidFill>
                  <a:sysClr val="window" lastClr="FFFFFF"/>
                </a:solidFill>
                <a:latin typeface="Verdana"/>
              </a:rPr>
              <a:t>Agenda</a:t>
            </a:r>
            <a:r>
              <a:rPr lang="en-US" sz="2800" dirty="0">
                <a:solidFill>
                  <a:sysClr val="window" lastClr="FFFFFF"/>
                </a:solidFill>
                <a:latin typeface="Verdana"/>
              </a:rPr>
              <a:t/>
            </a:r>
            <a:br>
              <a:rPr lang="en-US" sz="2800"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258189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Foundation (Conti…)</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The .NET Foundation includes representatives from, among others, Microsoft, GitHub, and Xamarin.</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Projects under the stewardship of the .NET Foundation currently include the .NET Compiler Platform ("Roslyn") as well as the ASP.NET family of projects, .NET Core, Xamarin Forms along with popular .NET open source frameworks like xUnit and Reactive Extensions. They’re actively engaged in supporting open source projects in the .NET ecosystem</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hlinkClick r:id="rId2"/>
              </a:rPr>
              <a:t>https://dotnetfoundation.org/projects</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Tree>
    <p:extLst>
      <p:ext uri="{BB962C8B-B14F-4D97-AF65-F5344CB8AC3E}">
        <p14:creationId xmlns:p14="http://schemas.microsoft.com/office/powerpoint/2010/main" val="727260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Support for Open Source tools</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1" i="0" u="none" strike="noStrike" kern="1200" cap="none" spc="0" normalizeH="0" baseline="0" noProof="0" dirty="0" smtClean="0">
                <a:ln>
                  <a:noFill/>
                </a:ln>
                <a:solidFill>
                  <a:sysClr val="window" lastClr="FFFFFF"/>
                </a:solidFill>
                <a:effectLst/>
                <a:uLnTx/>
                <a:uFillTx/>
                <a:latin typeface="Verdana"/>
                <a:ea typeface="+mj-ea"/>
                <a:cs typeface="+mj-cs"/>
              </a:rPr>
              <a:t>Visual Studio Code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Free, Open source and Cross platform Development IDE. Can be downloaded from https://code.visualstudio.com/</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1" i="0" u="none" strike="noStrike" kern="1200" cap="none" spc="0" normalizeH="0" baseline="0" noProof="0" dirty="0" smtClean="0">
                <a:ln>
                  <a:noFill/>
                </a:ln>
                <a:solidFill>
                  <a:sysClr val="window" lastClr="FFFFFF"/>
                </a:solidFill>
                <a:effectLst/>
                <a:uLnTx/>
                <a:uFillTx/>
                <a:latin typeface="Verdana"/>
                <a:ea typeface="+mj-ea"/>
                <a:cs typeface="+mj-cs"/>
              </a:rPr>
              <a:t>Support for npm, bower, gulp, grunt</a:t>
            </a: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etc</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nb-NO"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graphicFrame>
        <p:nvGraphicFramePr>
          <p:cNvPr id="7" name="Diagram 6"/>
          <p:cNvGraphicFramePr/>
          <p:nvPr>
            <p:extLst>
              <p:ext uri="{D42A27DB-BD31-4B8C-83A1-F6EECF244321}">
                <p14:modId xmlns:p14="http://schemas.microsoft.com/office/powerpoint/2010/main" val="2050945668"/>
              </p:ext>
            </p:extLst>
          </p:nvPr>
        </p:nvGraphicFramePr>
        <p:xfrm>
          <a:off x="460787" y="2903348"/>
          <a:ext cx="7446733" cy="1852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41518" y="4661374"/>
            <a:ext cx="10640507" cy="1692771"/>
          </a:xfrm>
          <a:prstGeom prst="rect">
            <a:avLst/>
          </a:prstGeom>
        </p:spPr>
        <p:txBody>
          <a:bodyPr wrap="square">
            <a:spAutoFit/>
          </a:bodyPr>
          <a:lstStyle/>
          <a:p>
            <a:pPr defTabSz="1219170"/>
            <a:r>
              <a:rPr lang="en-US" sz="2000" b="1" dirty="0" err="1" smtClean="0">
                <a:solidFill>
                  <a:prstClr val="white"/>
                </a:solidFill>
                <a:latin typeface="Verdana"/>
              </a:rPr>
              <a:t>npm</a:t>
            </a:r>
            <a:r>
              <a:rPr lang="en-US" sz="2000" b="1" dirty="0" smtClean="0">
                <a:solidFill>
                  <a:prstClr val="white"/>
                </a:solidFill>
                <a:latin typeface="Verdana"/>
              </a:rPr>
              <a:t> </a:t>
            </a:r>
            <a:r>
              <a:rPr lang="en-US" sz="2000" dirty="0" smtClean="0">
                <a:solidFill>
                  <a:prstClr val="white"/>
                </a:solidFill>
                <a:latin typeface="Verdana"/>
              </a:rPr>
              <a:t>is </a:t>
            </a:r>
            <a:r>
              <a:rPr lang="en-US" sz="2000" dirty="0">
                <a:solidFill>
                  <a:prstClr val="white"/>
                </a:solidFill>
                <a:latin typeface="Verdana"/>
              </a:rPr>
              <a:t>the default package manager for the JavaScript runtime environment Node.js.</a:t>
            </a:r>
          </a:p>
          <a:p>
            <a:pPr defTabSz="1219170"/>
            <a:r>
              <a:rPr lang="en-US" sz="2000" b="1" dirty="0">
                <a:solidFill>
                  <a:prstClr val="white"/>
                </a:solidFill>
                <a:latin typeface="Verdana"/>
              </a:rPr>
              <a:t>Bower</a:t>
            </a:r>
            <a:r>
              <a:rPr lang="en-US" sz="2000" dirty="0">
                <a:solidFill>
                  <a:prstClr val="white"/>
                </a:solidFill>
                <a:latin typeface="Verdana"/>
              </a:rPr>
              <a:t> is a package management system for client-side programming.</a:t>
            </a:r>
          </a:p>
          <a:p>
            <a:pPr defTabSz="1219170"/>
            <a:r>
              <a:rPr lang="en-US" sz="2000" b="1" dirty="0">
                <a:solidFill>
                  <a:prstClr val="white"/>
                </a:solidFill>
                <a:latin typeface="Verdana"/>
              </a:rPr>
              <a:t>Grunt</a:t>
            </a:r>
            <a:r>
              <a:rPr lang="en-US" sz="2000" dirty="0">
                <a:solidFill>
                  <a:prstClr val="white"/>
                </a:solidFill>
                <a:latin typeface="Verdana"/>
              </a:rPr>
              <a:t> is a JavaScript Task Runner.</a:t>
            </a:r>
          </a:p>
          <a:p>
            <a:pPr defTabSz="1219170"/>
            <a:r>
              <a:rPr lang="en-US" sz="2000" b="1" dirty="0">
                <a:solidFill>
                  <a:prstClr val="white"/>
                </a:solidFill>
                <a:latin typeface="Verdana"/>
              </a:rPr>
              <a:t>Gulp</a:t>
            </a:r>
            <a:r>
              <a:rPr lang="en-US" sz="2000" dirty="0">
                <a:solidFill>
                  <a:prstClr val="white"/>
                </a:solidFill>
                <a:latin typeface="Verdana"/>
              </a:rPr>
              <a:t> is a JavaScript automation </a:t>
            </a:r>
            <a:r>
              <a:rPr lang="en-US" sz="2000" dirty="0" smtClean="0">
                <a:solidFill>
                  <a:prstClr val="white"/>
                </a:solidFill>
                <a:latin typeface="Verdana"/>
              </a:rPr>
              <a:t>tool.</a:t>
            </a:r>
            <a:endParaRPr lang="en-US" sz="2400" dirty="0">
              <a:solidFill>
                <a:prstClr val="black"/>
              </a:solidFill>
              <a:latin typeface="Verdana"/>
            </a:endParaRPr>
          </a:p>
        </p:txBody>
      </p:sp>
    </p:spTree>
    <p:extLst>
      <p:ext uri="{BB962C8B-B14F-4D97-AF65-F5344CB8AC3E}">
        <p14:creationId xmlns:p14="http://schemas.microsoft.com/office/powerpoint/2010/main" val="3635006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Why .NET Core?</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Please look at below image and tell us what message you are sensing…</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2986007" y="1767433"/>
            <a:ext cx="5515263" cy="4463755"/>
          </a:xfrm>
          <a:prstGeom prst="rect">
            <a:avLst/>
          </a:prstGeom>
        </p:spPr>
      </p:pic>
    </p:spTree>
    <p:extLst>
      <p:ext uri="{BB962C8B-B14F-4D97-AF65-F5344CB8AC3E}">
        <p14:creationId xmlns:p14="http://schemas.microsoft.com/office/powerpoint/2010/main" val="124639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sz="2800" dirty="0">
                <a:solidFill>
                  <a:sysClr val="window" lastClr="FFFFFF"/>
                </a:solidFill>
                <a:latin typeface="Verdana"/>
              </a:rPr>
              <a:t>Why .NET Core? (Conti…)</a:t>
            </a:r>
            <a:br>
              <a:rPr lang="en-US" sz="2800"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lang="en-US" dirty="0">
                <a:solidFill>
                  <a:sysClr val="window" lastClr="FFFFFF"/>
                </a:solidFill>
                <a:latin typeface="Verdana"/>
              </a:rPr>
              <a:t/>
            </a:r>
            <a:br>
              <a:rPr lang="en-US" dirty="0">
                <a:solidFill>
                  <a:sysClr val="window" lastClr="FFFFFF"/>
                </a:solidFill>
                <a:latin typeface="Verdana"/>
              </a:rPr>
            </a:br>
            <a:r>
              <a:rPr lang="en-US" dirty="0">
                <a:solidFill>
                  <a:sysClr val="window" lastClr="FFFFFF"/>
                </a:solidFill>
                <a:latin typeface="Verdana"/>
              </a:rPr>
              <a:t>Below are some of the prevailing necessity behind .NET Core</a:t>
            </a:r>
            <a:br>
              <a:rPr lang="en-US" dirty="0">
                <a:solidFill>
                  <a:sysClr val="window" lastClr="FFFFFF"/>
                </a:solidFill>
                <a:latin typeface="Verdana"/>
              </a:rPr>
            </a:br>
            <a:r>
              <a:rPr lang="en-US" dirty="0">
                <a:solidFill>
                  <a:sysClr val="window" lastClr="FFFFFF"/>
                </a:solidFill>
                <a:latin typeface="Verdana"/>
              </a:rPr>
              <a:t/>
            </a:r>
            <a:br>
              <a:rPr lang="en-US" dirty="0">
                <a:solidFill>
                  <a:sysClr val="window" lastClr="FFFFFF"/>
                </a:solidFill>
                <a:latin typeface="Verdana"/>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320235"/>
            <a:ext cx="11306404" cy="324704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Ask from community for Cross-platform development framework.</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for a highly modular framework.</a:t>
            </a:r>
          </a:p>
          <a:p>
            <a:pPr defTabSz="1219170">
              <a:spcBef>
                <a:spcPts val="200"/>
              </a:spcBef>
              <a:buSzPct val="100000"/>
            </a:pPr>
            <a:endParaRPr lang="en-US" sz="2000" dirty="0" smtClean="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Need </a:t>
            </a:r>
            <a:r>
              <a:rPr lang="en-US" sz="2000" dirty="0">
                <a:solidFill>
                  <a:prstClr val="white"/>
                </a:solidFill>
                <a:latin typeface="Verdana"/>
              </a:rPr>
              <a:t>for high performance and scalable </a:t>
            </a:r>
            <a:r>
              <a:rPr lang="en-US" sz="2000" dirty="0" smtClean="0">
                <a:solidFill>
                  <a:prstClr val="white"/>
                </a:solidFill>
                <a:latin typeface="Verdana"/>
              </a:rPr>
              <a:t>systems.</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pure Open-Source framework with direct support from community. </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Need for </a:t>
            </a:r>
            <a:r>
              <a:rPr lang="en-US" sz="2000" dirty="0" smtClean="0">
                <a:solidFill>
                  <a:prstClr val="white"/>
                </a:solidFill>
                <a:latin typeface="Verdana"/>
              </a:rPr>
              <a:t>framework with frequent updates.</a:t>
            </a:r>
            <a:endParaRPr lang="en-US" sz="2000" dirty="0">
              <a:solidFill>
                <a:prstClr val="white"/>
              </a:solidFill>
              <a:latin typeface="Verdana"/>
            </a:endParaRPr>
          </a:p>
          <a:p>
            <a:pPr defTabSz="1219170">
              <a:spcBef>
                <a:spcPts val="200"/>
              </a:spcBef>
              <a:buSzPct val="100000"/>
            </a:pPr>
            <a:endParaRPr lang="en-US" sz="1600" dirty="0" smtClean="0">
              <a:solidFill>
                <a:prstClr val="white"/>
              </a:solidFill>
              <a:latin typeface="Verdana"/>
            </a:endParaRPr>
          </a:p>
        </p:txBody>
      </p:sp>
    </p:spTree>
    <p:extLst>
      <p:ext uri="{BB962C8B-B14F-4D97-AF65-F5344CB8AC3E}">
        <p14:creationId xmlns:p14="http://schemas.microsoft.com/office/powerpoint/2010/main" val="2541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.NET Core Versioning</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image depicts the version changes took place for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7" name="Picture 6"/>
          <p:cNvPicPr>
            <a:picLocks noChangeAspect="1"/>
          </p:cNvPicPr>
          <p:nvPr/>
        </p:nvPicPr>
        <p:blipFill>
          <a:blip r:embed="rId2"/>
          <a:stretch>
            <a:fillRect/>
          </a:stretch>
        </p:blipFill>
        <p:spPr>
          <a:xfrm>
            <a:off x="1796949" y="1775793"/>
            <a:ext cx="8543895" cy="4525160"/>
          </a:xfrm>
          <a:prstGeom prst="rect">
            <a:avLst/>
          </a:prstGeom>
        </p:spPr>
      </p:pic>
    </p:spTree>
    <p:extLst>
      <p:ext uri="{BB962C8B-B14F-4D97-AF65-F5344CB8AC3E}">
        <p14:creationId xmlns:p14="http://schemas.microsoft.com/office/powerpoint/2010/main" val="385029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ysClr val="window" lastClr="FFFFFF"/>
                </a:solidFill>
                <a:effectLst/>
                <a:uLnTx/>
                <a:uFillTx/>
                <a:latin typeface="Verdana"/>
                <a:ea typeface="+mj-ea"/>
                <a:cs typeface="+mj-cs"/>
              </a:rPr>
              <a:t>Pre-requisite for .NET Core</a:t>
            </a: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Below are the prerequisite for running .NET Core.</a:t>
            </a:r>
          </a:p>
          <a:p>
            <a:pPr marL="0" marR="0" lvl="0" indent="0" algn="l" defTabSz="1219170" rtl="0" eaLnBrk="1" fontAlgn="auto" latinLnBrk="0" hangingPunct="1">
              <a:lnSpc>
                <a:spcPct val="100000"/>
              </a:lnSpc>
              <a:spcBef>
                <a:spcPct val="0"/>
              </a:spcBef>
              <a:spcAft>
                <a:spcPts val="0"/>
              </a:spcAft>
              <a:buClrTx/>
              <a:buSzTx/>
              <a:buFontTx/>
              <a:buNone/>
              <a:tabLst/>
              <a:defRPr/>
            </a:pPr>
            <a:endParaRPr lang="en-US" dirty="0">
              <a:solidFill>
                <a:sysClr val="window" lastClr="FFFFFF"/>
              </a:solidFill>
              <a:latin typeface="Verdana"/>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dirty="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81956" y="2022061"/>
            <a:ext cx="11306404" cy="2590453"/>
          </a:xfrm>
          <a:prstGeom prst="rect">
            <a:avLst/>
          </a:prstGeom>
          <a:noFill/>
        </p:spPr>
        <p:txBody>
          <a:bodyPr vert="horz" wrap="square" lIns="0" tIns="0" rIns="0" bIns="0" rtlCol="0">
            <a:spAutoFit/>
          </a:bodyPr>
          <a:lstStyle/>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Windows 7 SP1 and </a:t>
            </a:r>
            <a:r>
              <a:rPr lang="en-US" sz="2000" dirty="0">
                <a:solidFill>
                  <a:prstClr val="white"/>
                </a:solidFill>
                <a:latin typeface="Verdana"/>
              </a:rPr>
              <a:t>Windows Server 2008 R2 </a:t>
            </a:r>
            <a:r>
              <a:rPr lang="en-US" sz="2000" dirty="0" smtClean="0">
                <a:solidFill>
                  <a:prstClr val="white"/>
                </a:solidFill>
                <a:latin typeface="Verdana"/>
              </a:rPr>
              <a:t>SP1</a:t>
            </a: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&gt;= </a:t>
            </a:r>
            <a:r>
              <a:rPr lang="en-US" sz="2000" dirty="0" smtClean="0">
                <a:solidFill>
                  <a:prstClr val="white"/>
                </a:solidFill>
                <a:latin typeface="Verdana"/>
              </a:rPr>
              <a:t>Visual </a:t>
            </a:r>
            <a:r>
              <a:rPr lang="en-US" sz="2000" dirty="0">
                <a:solidFill>
                  <a:prstClr val="white"/>
                </a:solidFill>
                <a:latin typeface="Verdana"/>
              </a:rPr>
              <a:t>Studio 2015 Update </a:t>
            </a:r>
            <a:r>
              <a:rPr lang="en-US" sz="2000" dirty="0" smtClean="0">
                <a:solidFill>
                  <a:prstClr val="white"/>
                </a:solidFill>
                <a:latin typeface="Verdana"/>
              </a:rPr>
              <a:t>3 for .NET Core 1.0/1.1, additional installation of core is required.</a:t>
            </a: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&gt;= Visual Studio 2017 for .NET Core 1.0/1.1 (part of VS) and 2.0 preview</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is </a:t>
            </a:r>
            <a:r>
              <a:rPr lang="en-US" sz="2000" b="1" dirty="0" smtClean="0">
                <a:solidFill>
                  <a:prstClr val="white"/>
                </a:solidFill>
                <a:latin typeface="Verdana"/>
              </a:rPr>
              <a:t>recommended</a:t>
            </a:r>
            <a:r>
              <a:rPr lang="en-US" sz="2000" dirty="0" smtClean="0">
                <a:solidFill>
                  <a:prstClr val="white"/>
                </a:solidFill>
                <a:latin typeface="Verdana"/>
              </a:rPr>
              <a:t> by Microsoft to work on .NET Core.</a:t>
            </a: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smtClean="0">
                <a:solidFill>
                  <a:prstClr val="white"/>
                </a:solidFill>
                <a:latin typeface="Verdana"/>
              </a:rPr>
              <a:t>Visual Studio 2017 community edition is </a:t>
            </a:r>
            <a:r>
              <a:rPr lang="en-US" sz="2000" b="1" dirty="0" smtClean="0">
                <a:solidFill>
                  <a:prstClr val="white"/>
                </a:solidFill>
                <a:latin typeface="Verdana"/>
              </a:rPr>
              <a:t>freely</a:t>
            </a:r>
            <a:r>
              <a:rPr lang="en-US" sz="2000" dirty="0" smtClean="0">
                <a:solidFill>
                  <a:prstClr val="white"/>
                </a:solidFill>
                <a:latin typeface="Verdana"/>
              </a:rPr>
              <a:t> available to download for learning purpose. </a:t>
            </a:r>
            <a:endParaRPr lang="en-US" sz="1600" dirty="0" smtClean="0">
              <a:solidFill>
                <a:prstClr val="white"/>
              </a:solidFill>
              <a:latin typeface="Verdana"/>
            </a:endParaRPr>
          </a:p>
        </p:txBody>
      </p:sp>
    </p:spTree>
    <p:extLst>
      <p:ext uri="{BB962C8B-B14F-4D97-AF65-F5344CB8AC3E}">
        <p14:creationId xmlns:p14="http://schemas.microsoft.com/office/powerpoint/2010/main" val="341890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Architecture diagram</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Below is the latest .NET architecture with three supported runtimes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506" y="1583841"/>
            <a:ext cx="8046782" cy="4616582"/>
          </a:xfrm>
          <a:prstGeom prst="rect">
            <a:avLst/>
          </a:prstGeom>
        </p:spPr>
      </p:pic>
    </p:spTree>
    <p:extLst>
      <p:ext uri="{BB962C8B-B14F-4D97-AF65-F5344CB8AC3E}">
        <p14:creationId xmlns:p14="http://schemas.microsoft.com/office/powerpoint/2010/main" val="3168015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Standard Library</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206280"/>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The .NET Standard is a formal specification of .NET APIs that are intended to be available on all .NET runtimes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a:solidFill>
                  <a:prstClr val="white"/>
                </a:solidFill>
                <a:latin typeface="Verdana"/>
              </a:rPr>
              <a:t>The .NET Standard enables the following key scenarios</a:t>
            </a:r>
            <a:r>
              <a:rPr lang="en-US" sz="2000" dirty="0" smtClean="0">
                <a:solidFill>
                  <a:prstClr val="white"/>
                </a:solidFill>
                <a:latin typeface="Verdana"/>
              </a:rPr>
              <a:t>:</a:t>
            </a:r>
          </a:p>
          <a:p>
            <a:pPr defTabSz="1219170">
              <a:spcBef>
                <a:spcPts val="200"/>
              </a:spcBef>
              <a:buSzPct val="100000"/>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Defines uniform set of BCL APIs for all .NET platforms to implement, independent of workload</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Enables developers to produce portable libraries that are usable across .NET runtimes, using this same set of APIs</a:t>
            </a:r>
            <a:r>
              <a:rPr lang="en-US" sz="2000" dirty="0" smtClean="0">
                <a:solidFill>
                  <a:prstClr val="white"/>
                </a:solidFill>
                <a:latin typeface="Verdana"/>
              </a:rPr>
              <a:t>.</a:t>
            </a:r>
          </a:p>
          <a:p>
            <a:pPr marL="342900"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342900" indent="-342900" defTabSz="1219170">
              <a:spcBef>
                <a:spcPts val="200"/>
              </a:spcBef>
              <a:buSzPct val="100000"/>
              <a:buFont typeface="Arial" panose="020B0604020202020204" pitchFamily="34" charset="0"/>
              <a:buChar char="•"/>
            </a:pPr>
            <a:r>
              <a:rPr lang="en-US" sz="2000" dirty="0">
                <a:solidFill>
                  <a:prstClr val="white"/>
                </a:solidFill>
                <a:latin typeface="Verdana"/>
              </a:rPr>
              <a:t>Reduces </a:t>
            </a:r>
            <a:r>
              <a:rPr lang="en-US" sz="2000" dirty="0" smtClean="0">
                <a:solidFill>
                  <a:prstClr val="white"/>
                </a:solidFill>
                <a:latin typeface="Verdana"/>
              </a:rPr>
              <a:t>the conditional </a:t>
            </a:r>
            <a:r>
              <a:rPr lang="en-US" sz="2000" dirty="0">
                <a:solidFill>
                  <a:prstClr val="white"/>
                </a:solidFill>
                <a:latin typeface="Verdana"/>
              </a:rPr>
              <a:t>compilation of shared source due to .NET APIs, only for OS APIs</a:t>
            </a:r>
            <a:r>
              <a:rPr lang="en-US" sz="2000" dirty="0" smtClean="0">
                <a:solidFill>
                  <a:prstClr val="white"/>
                </a:solidFill>
                <a:latin typeface="Verdana"/>
              </a:rPr>
              <a:t>.</a:t>
            </a:r>
            <a:endParaRPr lang="en-US" sz="1600" dirty="0" smtClean="0">
              <a:solidFill>
                <a:prstClr val="white"/>
              </a:solidFill>
              <a:latin typeface="Verdana"/>
            </a:endParaRPr>
          </a:p>
        </p:txBody>
      </p:sp>
    </p:spTree>
    <p:extLst>
      <p:ext uri="{BB962C8B-B14F-4D97-AF65-F5344CB8AC3E}">
        <p14:creationId xmlns:p14="http://schemas.microsoft.com/office/powerpoint/2010/main" val="90230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gray">
          <a:xfrm>
            <a:off x="415696" y="335197"/>
            <a:ext cx="11306403" cy="642703"/>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ysClr val="window" lastClr="FFFFFF"/>
                </a:solidFill>
                <a:effectLst/>
                <a:uLnTx/>
                <a:uFillTx/>
                <a:latin typeface="Verdana"/>
                <a:ea typeface="+mj-ea"/>
                <a:cs typeface="+mj-cs"/>
              </a:rPr>
              <a:t>.NET Core Overview</a:t>
            </a: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r>
            <a:b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br>
            <a:r>
              <a:rPr kumimoji="0" lang="en-US" sz="2000" b="0" i="0" u="none" strike="noStrike" kern="1200" cap="none" spc="0" normalizeH="0" baseline="0" noProof="0" smtClean="0">
                <a:ln>
                  <a:noFill/>
                </a:ln>
                <a:solidFill>
                  <a:sysClr val="window" lastClr="FFFFFF"/>
                </a:solidFill>
                <a:effectLst/>
                <a:uLnTx/>
                <a:uFillTx/>
                <a:latin typeface="Verdana"/>
                <a:ea typeface="+mj-ea"/>
                <a:cs typeface="+mj-cs"/>
              </a:rPr>
              <a:t>	</a:t>
            </a:r>
            <a:endParaRPr kumimoji="0" lang="en-US" sz="2000" b="0" i="0" u="none" strike="noStrike" kern="1200" cap="none" spc="0" normalizeH="0" baseline="0" noProof="0" dirty="0">
              <a:ln>
                <a:noFill/>
              </a:ln>
              <a:solidFill>
                <a:sysClr val="window" lastClr="FFFFFF"/>
              </a:solidFill>
              <a:effectLst/>
              <a:uLnTx/>
              <a:uFillTx/>
              <a:latin typeface="Verdana"/>
              <a:ea typeface="+mj-ea"/>
              <a:cs typeface="+mj-cs"/>
            </a:endParaRPr>
          </a:p>
        </p:txBody>
      </p:sp>
      <p:sp>
        <p:nvSpPr>
          <p:cNvPr id="5" name="TextBox 4"/>
          <p:cNvSpPr txBox="1"/>
          <p:nvPr/>
        </p:nvSpPr>
        <p:spPr>
          <a:xfrm>
            <a:off x="415695" y="1154044"/>
            <a:ext cx="11306404" cy="4796185"/>
          </a:xfrm>
          <a:prstGeom prst="rect">
            <a:avLst/>
          </a:prstGeom>
          <a:noFill/>
        </p:spPr>
        <p:txBody>
          <a:bodyPr vert="horz" wrap="square" lIns="0" tIns="0" rIns="0" bIns="0" rtlCol="0">
            <a:spAutoFit/>
          </a:bodyPr>
          <a:lstStyle/>
          <a:p>
            <a:pPr defTabSz="1219170">
              <a:spcBef>
                <a:spcPts val="200"/>
              </a:spcBef>
              <a:buSzPct val="100000"/>
            </a:pPr>
            <a:r>
              <a:rPr lang="en-US" sz="2000" dirty="0">
                <a:solidFill>
                  <a:prstClr val="white"/>
                </a:solidFill>
                <a:latin typeface="Verdana"/>
              </a:rPr>
              <a:t>.NET Core is </a:t>
            </a:r>
            <a:r>
              <a:rPr lang="en-US" sz="2000" dirty="0" smtClean="0">
                <a:solidFill>
                  <a:prstClr val="white"/>
                </a:solidFill>
                <a:latin typeface="Verdana"/>
              </a:rPr>
              <a:t>a </a:t>
            </a:r>
            <a:r>
              <a:rPr lang="en-US" sz="2000" b="1" dirty="0">
                <a:solidFill>
                  <a:prstClr val="white"/>
                </a:solidFill>
                <a:latin typeface="Verdana"/>
              </a:rPr>
              <a:t>cross-platform, modular</a:t>
            </a:r>
            <a:r>
              <a:rPr lang="en-US" sz="2000" dirty="0" smtClean="0">
                <a:solidFill>
                  <a:prstClr val="white"/>
                </a:solidFill>
                <a:latin typeface="Verdana"/>
              </a:rPr>
              <a:t> and </a:t>
            </a:r>
            <a:r>
              <a:rPr lang="en-US" sz="2000" b="1" dirty="0" smtClean="0">
                <a:solidFill>
                  <a:prstClr val="white"/>
                </a:solidFill>
                <a:latin typeface="Verdana"/>
              </a:rPr>
              <a:t>open source</a:t>
            </a:r>
            <a:r>
              <a:rPr lang="en-US" sz="2000" dirty="0" smtClean="0">
                <a:solidFill>
                  <a:prstClr val="white"/>
                </a:solidFill>
                <a:latin typeface="Verdana"/>
              </a:rPr>
              <a:t> platform </a:t>
            </a:r>
            <a:r>
              <a:rPr lang="en-US" sz="2000" dirty="0">
                <a:solidFill>
                  <a:prstClr val="white"/>
                </a:solidFill>
                <a:latin typeface="Verdana"/>
              </a:rPr>
              <a:t>for developing general </a:t>
            </a:r>
            <a:r>
              <a:rPr lang="en-US" sz="2000" dirty="0" smtClean="0">
                <a:solidFill>
                  <a:prstClr val="white"/>
                </a:solidFill>
                <a:latin typeface="Verdana"/>
              </a:rPr>
              <a:t>purpose applications. Currently it supports Console Apps, Libraries, </a:t>
            </a:r>
            <a:r>
              <a:rPr lang="en-US" sz="2000" dirty="0">
                <a:solidFill>
                  <a:prstClr val="white"/>
                </a:solidFill>
                <a:latin typeface="Verdana"/>
              </a:rPr>
              <a:t>W</a:t>
            </a:r>
            <a:r>
              <a:rPr lang="en-US" sz="2000" dirty="0" smtClean="0">
                <a:solidFill>
                  <a:prstClr val="white"/>
                </a:solidFill>
                <a:latin typeface="Verdana"/>
              </a:rPr>
              <a:t>eb applications/services, Windows 10 UWP and Xamarin forms. </a:t>
            </a:r>
          </a:p>
          <a:p>
            <a:pPr defTabSz="1219170">
              <a:spcBef>
                <a:spcPts val="200"/>
              </a:spcBef>
              <a:buSzPct val="100000"/>
            </a:pPr>
            <a:endParaRPr lang="en-US" sz="2000" dirty="0">
              <a:solidFill>
                <a:prstClr val="white"/>
              </a:solidFill>
              <a:latin typeface="Verdana"/>
            </a:endParaRPr>
          </a:p>
          <a:p>
            <a:pPr defTabSz="1219170">
              <a:spcBef>
                <a:spcPts val="200"/>
              </a:spcBef>
              <a:buSzPct val="100000"/>
            </a:pPr>
            <a:r>
              <a:rPr lang="en-US" sz="2000" dirty="0" smtClean="0">
                <a:solidFill>
                  <a:prstClr val="white"/>
                </a:solidFill>
                <a:latin typeface="Verdana"/>
              </a:rPr>
              <a:t>.NET Core refers to several technologies including .NET Core, ASP.NET </a:t>
            </a:r>
            <a:r>
              <a:rPr lang="en-US" sz="2000" dirty="0">
                <a:solidFill>
                  <a:prstClr val="white"/>
                </a:solidFill>
                <a:latin typeface="Verdana"/>
              </a:rPr>
              <a:t>Core and Entity Framework </a:t>
            </a:r>
            <a:r>
              <a:rPr lang="en-US" sz="2000" dirty="0" smtClean="0">
                <a:solidFill>
                  <a:prstClr val="white"/>
                </a:solidFill>
                <a:latin typeface="Verdana"/>
              </a:rPr>
              <a:t>Core. </a:t>
            </a:r>
            <a:r>
              <a:rPr lang="en-US" sz="2000" dirty="0">
                <a:solidFill>
                  <a:prstClr val="white"/>
                </a:solidFill>
                <a:latin typeface="Verdana"/>
              </a:rPr>
              <a:t>These products are actively developed by the .NET team and in collaboration with a community of open source developers</a:t>
            </a:r>
            <a:endParaRPr lang="en-US" sz="2000" dirty="0" smtClean="0">
              <a:solidFill>
                <a:prstClr val="white"/>
              </a:solidFill>
              <a:latin typeface="Verdana"/>
            </a:endParaRPr>
          </a:p>
          <a:p>
            <a:pPr marL="895335" lvl="1" indent="-285750" defTabSz="1219170">
              <a:spcBef>
                <a:spcPts val="200"/>
              </a:spcBef>
              <a:buSzPct val="100000"/>
              <a:buFont typeface="Arial" panose="020B0604020202020204" pitchFamily="34" charset="0"/>
              <a:buChar char="•"/>
            </a:pPr>
            <a:endParaRPr lang="en-US" sz="2000" dirty="0" smtClean="0">
              <a:solidFill>
                <a:prstClr val="white"/>
              </a:solidFill>
              <a:latin typeface="Verdana"/>
            </a:endParaRPr>
          </a:p>
          <a:p>
            <a:pPr defTabSz="1219170">
              <a:spcBef>
                <a:spcPts val="200"/>
              </a:spcBef>
              <a:buSzPct val="100000"/>
            </a:pPr>
            <a:r>
              <a:rPr lang="en-US" sz="2000" dirty="0">
                <a:solidFill>
                  <a:prstClr val="white"/>
                </a:solidFill>
                <a:latin typeface="Verdana"/>
              </a:rPr>
              <a:t>The following characteristics </a:t>
            </a:r>
            <a:r>
              <a:rPr lang="en-US" sz="2000" dirty="0" smtClean="0">
                <a:solidFill>
                  <a:prstClr val="white"/>
                </a:solidFill>
                <a:latin typeface="Verdana"/>
              </a:rPr>
              <a:t>define </a:t>
            </a:r>
            <a:r>
              <a:rPr lang="en-US" sz="2000" dirty="0">
                <a:solidFill>
                  <a:prstClr val="white"/>
                </a:solidFill>
                <a:latin typeface="Verdana"/>
              </a:rPr>
              <a:t>.NET Core: </a:t>
            </a:r>
            <a:endParaRPr lang="en-US" sz="2000" dirty="0" smtClean="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smtClean="0">
                <a:solidFill>
                  <a:prstClr val="white"/>
                </a:solidFill>
                <a:latin typeface="Verdana"/>
              </a:rPr>
              <a:t>Cross-platform</a:t>
            </a:r>
            <a:r>
              <a:rPr lang="en-US" sz="2000" dirty="0">
                <a:solidFill>
                  <a:prstClr val="white"/>
                </a:solidFill>
                <a:latin typeface="Verdana"/>
              </a:rPr>
              <a:t>: Runs on Windows, </a:t>
            </a:r>
            <a:r>
              <a:rPr lang="en-US" sz="2000" dirty="0" smtClean="0">
                <a:solidFill>
                  <a:prstClr val="white"/>
                </a:solidFill>
                <a:latin typeface="Verdana"/>
              </a:rPr>
              <a:t>mac-OS </a:t>
            </a:r>
            <a:r>
              <a:rPr lang="en-US" sz="2000" dirty="0">
                <a:solidFill>
                  <a:prstClr val="white"/>
                </a:solidFill>
                <a:latin typeface="Verdana"/>
              </a:rPr>
              <a:t>and Linux; </a:t>
            </a:r>
            <a:r>
              <a:rPr lang="en-US" sz="2000" dirty="0" smtClean="0">
                <a:solidFill>
                  <a:prstClr val="white"/>
                </a:solidFill>
                <a:latin typeface="Verdana"/>
              </a:rPr>
              <a:t>The </a:t>
            </a:r>
            <a:r>
              <a:rPr lang="en-US" sz="2000" dirty="0">
                <a:solidFill>
                  <a:prstClr val="white"/>
                </a:solidFill>
                <a:latin typeface="Verdana"/>
              </a:rPr>
              <a:t>supported Operating Systems </a:t>
            </a:r>
            <a:r>
              <a:rPr lang="en-US" sz="2000" dirty="0" smtClean="0">
                <a:solidFill>
                  <a:prstClr val="white"/>
                </a:solidFill>
                <a:latin typeface="Verdana"/>
              </a:rPr>
              <a:t>list </a:t>
            </a:r>
            <a:r>
              <a:rPr lang="en-US" sz="2000" dirty="0">
                <a:solidFill>
                  <a:prstClr val="white"/>
                </a:solidFill>
                <a:latin typeface="Verdana"/>
              </a:rPr>
              <a:t>can be found at </a:t>
            </a:r>
            <a:r>
              <a:rPr lang="en-US" sz="2000" dirty="0" err="1" smtClean="0">
                <a:solidFill>
                  <a:prstClr val="white"/>
                </a:solidFill>
                <a:latin typeface="Verdana"/>
              </a:rPr>
              <a:t>github</a:t>
            </a:r>
            <a:r>
              <a:rPr lang="en-US" sz="2000" dirty="0" smtClean="0">
                <a:solidFill>
                  <a:prstClr val="white"/>
                </a:solidFill>
                <a:latin typeface="Verdana"/>
              </a:rPr>
              <a:t>.</a:t>
            </a:r>
          </a:p>
          <a:p>
            <a:pPr marL="952485" lvl="1" indent="-342900" defTabSz="1219170">
              <a:spcBef>
                <a:spcPts val="200"/>
              </a:spcBef>
              <a:buSzPct val="100000"/>
              <a:buFont typeface="Arial" panose="020B0604020202020204" pitchFamily="34" charset="0"/>
              <a:buChar char="•"/>
            </a:pPr>
            <a:endParaRPr lang="en-US" sz="2000" dirty="0">
              <a:solidFill>
                <a:prstClr val="white"/>
              </a:solidFill>
              <a:latin typeface="Verdana"/>
            </a:endParaRPr>
          </a:p>
          <a:p>
            <a:pPr marL="952485" lvl="1" indent="-342900" defTabSz="1219170">
              <a:spcBef>
                <a:spcPts val="200"/>
              </a:spcBef>
              <a:buSzPct val="100000"/>
              <a:buFont typeface="Arial" panose="020B0604020202020204" pitchFamily="34" charset="0"/>
              <a:buChar char="•"/>
            </a:pPr>
            <a:r>
              <a:rPr lang="en-US" sz="2000" b="1" dirty="0">
                <a:solidFill>
                  <a:prstClr val="white"/>
                </a:solidFill>
                <a:latin typeface="Verdana"/>
              </a:rPr>
              <a:t>Modular</a:t>
            </a:r>
            <a:r>
              <a:rPr lang="en-US" sz="2000" dirty="0">
                <a:solidFill>
                  <a:prstClr val="white"/>
                </a:solidFill>
                <a:latin typeface="Verdana"/>
              </a:rPr>
              <a:t>: .NET Core is completely modularized. Each component is distributed via </a:t>
            </a:r>
            <a:r>
              <a:rPr lang="en-US" sz="2000" dirty="0" err="1" smtClean="0">
                <a:solidFill>
                  <a:prstClr val="white"/>
                </a:solidFill>
                <a:latin typeface="Verdana"/>
              </a:rPr>
              <a:t>NuGet</a:t>
            </a:r>
            <a:r>
              <a:rPr lang="en-US" sz="2000" dirty="0" smtClean="0">
                <a:solidFill>
                  <a:prstClr val="white"/>
                </a:solidFill>
                <a:latin typeface="Verdana"/>
              </a:rPr>
              <a:t>, Also </a:t>
            </a:r>
            <a:r>
              <a:rPr lang="en-US" sz="2000" dirty="0">
                <a:solidFill>
                  <a:prstClr val="white"/>
                </a:solidFill>
                <a:latin typeface="Verdana"/>
              </a:rPr>
              <a:t>assembly can be updated independently and do not rely on major framework </a:t>
            </a:r>
            <a:r>
              <a:rPr lang="en-US" sz="2000" dirty="0" smtClean="0">
                <a:solidFill>
                  <a:prstClr val="white"/>
                </a:solidFill>
                <a:latin typeface="Verdana"/>
              </a:rPr>
              <a:t>releases.</a:t>
            </a:r>
            <a:endParaRPr lang="en-US" sz="1600" dirty="0" smtClean="0">
              <a:solidFill>
                <a:prstClr val="white"/>
              </a:solidFill>
              <a:latin typeface="Verdana"/>
            </a:endParaRPr>
          </a:p>
        </p:txBody>
      </p:sp>
    </p:spTree>
    <p:extLst>
      <p:ext uri="{BB962C8B-B14F-4D97-AF65-F5344CB8AC3E}">
        <p14:creationId xmlns:p14="http://schemas.microsoft.com/office/powerpoint/2010/main" val="1392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1389</TotalTime>
  <Words>1481</Words>
  <Application>Microsoft Office PowerPoint</Application>
  <PresentationFormat>Geniş ekran</PresentationFormat>
  <Paragraphs>119</Paragraphs>
  <Slides>21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Calibri</vt:lpstr>
      <vt:lpstr>Corbel</vt:lpstr>
      <vt:lpstr>Open Sans</vt:lpstr>
      <vt:lpstr>Verdana</vt:lpstr>
      <vt:lpstr>Wingdings</vt:lpstr>
      <vt:lpstr>Depth</vt:lpstr>
      <vt:lpstr>Getting started with .NET Core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SPEEDUP TEST DRIVEN DEVELOPMENT USING VS-2015</dc:title>
  <dc:creator>Tripathi, Prakash</dc:creator>
  <cp:lastModifiedBy>Administrator</cp:lastModifiedBy>
  <cp:revision>82</cp:revision>
  <dcterms:created xsi:type="dcterms:W3CDTF">2016-08-06T13:35:21Z</dcterms:created>
  <dcterms:modified xsi:type="dcterms:W3CDTF">2024-01-02T14:35:06Z</dcterms:modified>
</cp:coreProperties>
</file>