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58" r:id="rId9"/>
    <p:sldId id="257" r:id="rId10"/>
    <p:sldId id="282" r:id="rId11"/>
    <p:sldId id="277" r:id="rId12"/>
    <p:sldId id="283" r:id="rId13"/>
    <p:sldId id="278" r:id="rId14"/>
    <p:sldId id="279" r:id="rId15"/>
    <p:sldId id="280" r:id="rId16"/>
    <p:sldId id="281" r:id="rId17"/>
    <p:sldId id="260" r:id="rId18"/>
    <p:sldId id="276" r:id="rId19"/>
    <p:sldId id="292" r:id="rId20"/>
    <p:sldId id="291" r:id="rId21"/>
    <p:sldId id="290" r:id="rId2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56" autoAdjust="0"/>
  </p:normalViewPr>
  <p:slideViewPr>
    <p:cSldViewPr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A20CB-7E8C-4F08-9BC5-4C253AB77194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C80E5-18DB-4A76-98AC-B57716435F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623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richardsonMaturityModel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>
                <a:hlinkClick r:id="rId3"/>
              </a:rPr>
              <a:t>https://martinfowler.com/articles/richardsonMaturityModel.html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C80E5-18DB-4A76-98AC-B57716435FA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5417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C80E5-18DB-4A76-98AC-B57716435FA8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947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hanozhan.com/" TargetMode="External"/><Relationship Id="rId7" Type="http://schemas.openxmlformats.org/officeDocument/2006/relationships/hyperlink" Target="https://api.github.com/users/cihanozhan/repos?sort=pushed" TargetMode="External"/><Relationship Id="rId2" Type="http://schemas.openxmlformats.org/officeDocument/2006/relationships/hyperlink" Target="http://www.cihanozhan.com/category/gola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github.com/users/cihanozhan/repos" TargetMode="External"/><Relationship Id="rId5" Type="http://schemas.openxmlformats.org/officeDocument/2006/relationships/hyperlink" Target="https://api.twitter.com/" TargetMode="External"/><Relationship Id="rId4" Type="http://schemas.openxmlformats.org/officeDocument/2006/relationships/hyperlink" Target="https://api.github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mozilla.org/en-US/docs/Web/HTTP/Head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pi.darkfactory.co/cars/7" TargetMode="External"/><Relationship Id="rId2" Type="http://schemas.openxmlformats.org/officeDocument/2006/relationships/hyperlink" Target="http://api.darkfactory.co/ca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i.darkfactory.co/driver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RESTful</a:t>
            </a:r>
            <a:r>
              <a:rPr lang="tr-TR" b="1" dirty="0" smtClean="0"/>
              <a:t> API</a:t>
            </a:r>
            <a:r>
              <a:rPr lang="tr-TR" dirty="0" smtClean="0"/>
              <a:t> </a:t>
            </a:r>
            <a:r>
              <a:rPr lang="tr-TR" sz="4000" dirty="0" smtClean="0"/>
              <a:t/>
            </a:r>
            <a:br>
              <a:rPr lang="tr-TR" sz="4000" dirty="0" smtClean="0"/>
            </a:br>
            <a:r>
              <a:rPr lang="tr-TR" sz="4000" dirty="0" smtClean="0"/>
              <a:t>Mimari </a:t>
            </a:r>
            <a:r>
              <a:rPr lang="tr-TR" sz="3200" b="1" i="1" dirty="0" smtClean="0"/>
              <a:t>ve</a:t>
            </a:r>
            <a:r>
              <a:rPr lang="tr-TR" sz="4000" dirty="0" smtClean="0"/>
              <a:t> Tasarımı</a:t>
            </a:r>
            <a:endParaRPr lang="tr-TR" sz="4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838944"/>
          </a:xfrm>
        </p:spPr>
        <p:txBody>
          <a:bodyPr>
            <a:normAutofit/>
          </a:bodyPr>
          <a:lstStyle/>
          <a:p>
            <a:endParaRPr lang="tr-T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2049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/>
              <a:t>RESTful</a:t>
            </a:r>
            <a:r>
              <a:rPr lang="tr-TR" b="1" dirty="0"/>
              <a:t> API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Terminolojiye Genel Bakış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9596"/>
            <a:ext cx="8229600" cy="2655628"/>
          </a:xfrm>
        </p:spPr>
      </p:pic>
    </p:spTree>
    <p:extLst>
      <p:ext uri="{BB962C8B-B14F-4D97-AF65-F5344CB8AC3E}">
        <p14:creationId xmlns:p14="http://schemas.microsoft.com/office/powerpoint/2010/main" val="36576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smtClean="0"/>
              <a:t>Bir </a:t>
            </a:r>
            <a:r>
              <a:rPr lang="tr-TR" sz="4000" b="1" dirty="0" err="1" smtClean="0"/>
              <a:t>Request</a:t>
            </a:r>
            <a:r>
              <a:rPr lang="tr-TR" sz="4000" dirty="0" err="1" smtClean="0"/>
              <a:t>’in</a:t>
            </a:r>
            <a:r>
              <a:rPr lang="tr-TR" sz="4000" dirty="0" smtClean="0"/>
              <a:t> </a:t>
            </a:r>
            <a:r>
              <a:rPr lang="tr-TR" sz="4000" b="1" dirty="0" smtClean="0"/>
              <a:t>Anatomisi</a:t>
            </a:r>
            <a:endParaRPr lang="tr-TR" sz="4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1584176"/>
          </a:xfrm>
        </p:spPr>
        <p:txBody>
          <a:bodyPr>
            <a:normAutofit/>
          </a:bodyPr>
          <a:lstStyle/>
          <a:p>
            <a:r>
              <a:rPr lang="tr-TR" sz="2000" dirty="0" smtClean="0"/>
              <a:t>Bir </a:t>
            </a:r>
            <a:r>
              <a:rPr lang="tr-TR" sz="2000" b="1" dirty="0" err="1" smtClean="0"/>
              <a:t>request</a:t>
            </a:r>
            <a:r>
              <a:rPr lang="tr-TR" sz="2000" dirty="0" smtClean="0"/>
              <a:t> temel olarak 4 şeyden oluşur:</a:t>
            </a:r>
          </a:p>
          <a:p>
            <a:pPr lvl="1"/>
            <a:r>
              <a:rPr lang="tr-TR" sz="1600" b="1" dirty="0" err="1" smtClean="0"/>
              <a:t>Endpoint</a:t>
            </a:r>
            <a:r>
              <a:rPr lang="tr-TR" sz="1600" dirty="0" smtClean="0"/>
              <a:t> </a:t>
            </a:r>
            <a:r>
              <a:rPr lang="tr-TR" sz="1600" i="1" dirty="0" smtClean="0"/>
              <a:t>(ya da </a:t>
            </a:r>
            <a:r>
              <a:rPr lang="tr-TR" sz="1600" b="1" i="1" dirty="0" err="1" smtClean="0"/>
              <a:t>route</a:t>
            </a:r>
            <a:r>
              <a:rPr lang="tr-TR" sz="1600" i="1" dirty="0" smtClean="0"/>
              <a:t>)</a:t>
            </a:r>
            <a:endParaRPr lang="tr-TR" sz="1600" i="1" dirty="0"/>
          </a:p>
          <a:p>
            <a:pPr lvl="1"/>
            <a:r>
              <a:rPr lang="tr-TR" sz="1600" b="1" dirty="0" smtClean="0"/>
              <a:t>HTTP </a:t>
            </a:r>
            <a:r>
              <a:rPr lang="tr-TR" sz="1600" b="1" dirty="0" err="1" smtClean="0"/>
              <a:t>Method</a:t>
            </a:r>
            <a:endParaRPr lang="tr-TR" sz="1600" b="1" dirty="0" smtClean="0"/>
          </a:p>
          <a:p>
            <a:pPr lvl="1"/>
            <a:r>
              <a:rPr lang="tr-TR" sz="1600" b="1" dirty="0"/>
              <a:t>HTTP </a:t>
            </a:r>
            <a:r>
              <a:rPr lang="tr-TR" sz="1600" b="1" dirty="0" err="1"/>
              <a:t>Header</a:t>
            </a:r>
            <a:r>
              <a:rPr lang="tr-TR" sz="1600" dirty="0"/>
              <a:t> </a:t>
            </a:r>
            <a:endParaRPr lang="tr-TR" sz="1600" dirty="0" smtClean="0"/>
          </a:p>
          <a:p>
            <a:pPr lvl="1"/>
            <a:r>
              <a:rPr lang="tr-TR" sz="1600" b="1" dirty="0" smtClean="0"/>
              <a:t>Data</a:t>
            </a:r>
            <a:r>
              <a:rPr lang="tr-TR" sz="1600" dirty="0" smtClean="0"/>
              <a:t> </a:t>
            </a:r>
            <a:r>
              <a:rPr lang="tr-TR" sz="1600" i="1" dirty="0" smtClean="0"/>
              <a:t>(ya da </a:t>
            </a:r>
            <a:r>
              <a:rPr lang="tr-TR" sz="1600" b="1" i="1" dirty="0" smtClean="0"/>
              <a:t>body</a:t>
            </a:r>
            <a:r>
              <a:rPr lang="tr-TR" sz="1600" i="1" dirty="0" smtClean="0"/>
              <a:t>,</a:t>
            </a:r>
            <a:r>
              <a:rPr lang="tr-TR" sz="1600" b="1" i="1" dirty="0" smtClean="0"/>
              <a:t> </a:t>
            </a:r>
            <a:r>
              <a:rPr lang="tr-TR" sz="1600" b="1" i="1" dirty="0" err="1" smtClean="0"/>
              <a:t>message</a:t>
            </a:r>
            <a:r>
              <a:rPr lang="tr-TR" sz="1600" i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897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Bir </a:t>
            </a:r>
            <a:r>
              <a:rPr lang="tr-TR" sz="4000" b="1" dirty="0" err="1"/>
              <a:t>Request</a:t>
            </a:r>
            <a:r>
              <a:rPr lang="tr-TR" sz="4000" dirty="0" err="1"/>
              <a:t>’in</a:t>
            </a:r>
            <a:r>
              <a:rPr lang="tr-TR" sz="4000" dirty="0"/>
              <a:t> </a:t>
            </a:r>
            <a:r>
              <a:rPr lang="tr-TR" sz="4000" b="1" dirty="0"/>
              <a:t>Anatomisi</a:t>
            </a:r>
            <a:endParaRPr lang="tr-TR" sz="4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01030"/>
            <a:ext cx="7992888" cy="4120257"/>
          </a:xfrm>
        </p:spPr>
      </p:pic>
    </p:spTree>
    <p:extLst>
      <p:ext uri="{BB962C8B-B14F-4D97-AF65-F5344CB8AC3E}">
        <p14:creationId xmlns:p14="http://schemas.microsoft.com/office/powerpoint/2010/main" val="28869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err="1" smtClean="0"/>
              <a:t>End</a:t>
            </a:r>
            <a:r>
              <a:rPr lang="tr-TR" sz="4000" dirty="0" err="1" smtClean="0"/>
              <a:t>point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tr-TR" sz="1600" dirty="0" smtClean="0"/>
              <a:t>S</a:t>
            </a:r>
            <a:r>
              <a:rPr lang="tr-TR" sz="1600" dirty="0"/>
              <a:t>orgu oluşturabilmek için kullanılan URL’lerdir. Diğer adı </a:t>
            </a:r>
            <a:r>
              <a:rPr lang="tr-TR" sz="1600" b="1" dirty="0" err="1"/>
              <a:t>route</a:t>
            </a:r>
            <a:r>
              <a:rPr lang="tr-TR" sz="1600" dirty="0" err="1"/>
              <a:t>’dur</a:t>
            </a:r>
            <a:r>
              <a:rPr lang="tr-TR" sz="1600" dirty="0" smtClean="0"/>
              <a:t>.</a:t>
            </a:r>
          </a:p>
          <a:p>
            <a:pPr marL="342900" lvl="2" indent="-342900"/>
            <a:r>
              <a:rPr lang="tr-TR" sz="1400" b="1" dirty="0" err="1"/>
              <a:t>API</a:t>
            </a:r>
            <a:r>
              <a:rPr lang="tr-TR" sz="1400" dirty="0" err="1"/>
              <a:t>’nin</a:t>
            </a:r>
            <a:r>
              <a:rPr lang="tr-TR" sz="1400" dirty="0"/>
              <a:t> temel</a:t>
            </a:r>
            <a:r>
              <a:rPr lang="tr-TR" sz="1400" b="1" dirty="0"/>
              <a:t>(</a:t>
            </a:r>
            <a:r>
              <a:rPr lang="tr-TR" sz="1400" b="1" dirty="0" err="1"/>
              <a:t>base</a:t>
            </a:r>
            <a:r>
              <a:rPr lang="tr-TR" sz="1400" b="1" dirty="0"/>
              <a:t>)</a:t>
            </a:r>
            <a:r>
              <a:rPr lang="tr-TR" sz="1400" dirty="0"/>
              <a:t> URL’ine </a:t>
            </a:r>
            <a:r>
              <a:rPr lang="tr-TR" sz="1400" b="1" dirty="0" err="1"/>
              <a:t>root-endpoint</a:t>
            </a:r>
            <a:r>
              <a:rPr lang="tr-TR" sz="1400" dirty="0"/>
              <a:t> denir. Web ya da API gözetmeksizin </a:t>
            </a:r>
            <a:r>
              <a:rPr lang="tr-TR" sz="1400" b="1" dirty="0" err="1"/>
              <a:t>base</a:t>
            </a:r>
            <a:r>
              <a:rPr lang="tr-TR" sz="1400" b="1" dirty="0"/>
              <a:t> </a:t>
            </a:r>
            <a:r>
              <a:rPr lang="tr-TR" sz="1400" b="1" dirty="0" err="1"/>
              <a:t>url</a:t>
            </a:r>
            <a:r>
              <a:rPr lang="tr-TR" sz="1400" dirty="0"/>
              <a:t> de </a:t>
            </a:r>
            <a:r>
              <a:rPr lang="tr-TR" sz="1400" dirty="0" smtClean="0"/>
              <a:t>kullanılabilir.</a:t>
            </a:r>
          </a:p>
          <a:p>
            <a:pPr marL="342900" lvl="2" indent="-342900"/>
            <a:r>
              <a:rPr lang="tr-TR" sz="1400" b="1" dirty="0" err="1" smtClean="0"/>
              <a:t>Path</a:t>
            </a:r>
            <a:r>
              <a:rPr lang="tr-TR" sz="1400" b="1" dirty="0" smtClean="0"/>
              <a:t> </a:t>
            </a:r>
            <a:r>
              <a:rPr lang="tr-TR" sz="1200" dirty="0" smtClean="0"/>
              <a:t>: </a:t>
            </a:r>
            <a:r>
              <a:rPr lang="tr-TR" sz="1200" dirty="0" err="1"/>
              <a:t>API’den</a:t>
            </a:r>
            <a:r>
              <a:rPr lang="tr-TR" sz="1200" dirty="0"/>
              <a:t> talep edilen kaynağı belirler. </a:t>
            </a:r>
            <a:r>
              <a:rPr lang="tr-TR" sz="1200" dirty="0" err="1"/>
              <a:t>Endpoint’in</a:t>
            </a:r>
            <a:r>
              <a:rPr lang="tr-TR" sz="1200" dirty="0"/>
              <a:t> içerisindeki  bir URL </a:t>
            </a:r>
            <a:r>
              <a:rPr lang="tr-TR" sz="1200" dirty="0" smtClean="0"/>
              <a:t>parçasıdır.</a:t>
            </a:r>
          </a:p>
          <a:p>
            <a:pPr marL="800100" lvl="3" indent="-342900"/>
            <a:r>
              <a:rPr lang="tr-TR" sz="1000" dirty="0" smtClean="0"/>
              <a:t>Tam </a:t>
            </a:r>
            <a:r>
              <a:rPr lang="tr-TR" sz="1000" dirty="0"/>
              <a:t>URL : </a:t>
            </a:r>
            <a:r>
              <a:rPr lang="tr-TR" sz="1000" dirty="0">
                <a:hlinkClick r:id="rId2"/>
              </a:rPr>
              <a:t>http://</a:t>
            </a:r>
            <a:r>
              <a:rPr lang="tr-TR" sz="1000" dirty="0" smtClean="0">
                <a:hlinkClick r:id="rId2"/>
              </a:rPr>
              <a:t>www.cihanozhan.com/category/golang/</a:t>
            </a:r>
            <a:endParaRPr lang="tr-TR" sz="500" dirty="0" smtClean="0"/>
          </a:p>
          <a:p>
            <a:pPr marL="800100" lvl="3" indent="-342900"/>
            <a:r>
              <a:rPr lang="tr-TR" sz="900" dirty="0" err="1" smtClean="0"/>
              <a:t>Root-Endpoint</a:t>
            </a:r>
            <a:r>
              <a:rPr lang="tr-TR" sz="900" dirty="0" smtClean="0"/>
              <a:t> </a:t>
            </a:r>
            <a:r>
              <a:rPr lang="tr-TR" sz="900" dirty="0"/>
              <a:t>: </a:t>
            </a:r>
            <a:r>
              <a:rPr lang="tr-TR" sz="900" dirty="0">
                <a:hlinkClick r:id="rId3"/>
              </a:rPr>
              <a:t>http://</a:t>
            </a:r>
            <a:r>
              <a:rPr lang="tr-TR" sz="900" dirty="0" smtClean="0">
                <a:hlinkClick r:id="rId3"/>
              </a:rPr>
              <a:t>www.cihanozhan.com/</a:t>
            </a:r>
            <a:endParaRPr lang="tr-TR" sz="900" dirty="0" smtClean="0"/>
          </a:p>
          <a:p>
            <a:pPr marL="800100" lvl="3" indent="-342900"/>
            <a:r>
              <a:rPr lang="tr-TR" sz="900" dirty="0" err="1" smtClean="0"/>
              <a:t>Path</a:t>
            </a:r>
            <a:r>
              <a:rPr lang="tr-TR" sz="900" dirty="0" smtClean="0"/>
              <a:t> </a:t>
            </a:r>
            <a:r>
              <a:rPr lang="tr-TR" sz="900" dirty="0"/>
              <a:t>:  </a:t>
            </a:r>
            <a:r>
              <a:rPr lang="tr-TR" sz="900" b="1" dirty="0"/>
              <a:t>/</a:t>
            </a:r>
            <a:r>
              <a:rPr lang="tr-TR" sz="900" b="1" dirty="0" err="1" smtClean="0"/>
              <a:t>category</a:t>
            </a:r>
            <a:r>
              <a:rPr lang="tr-TR" sz="900" b="1" dirty="0" smtClean="0"/>
              <a:t>/</a:t>
            </a:r>
            <a:r>
              <a:rPr lang="tr-TR" sz="900" b="1" dirty="0" err="1" smtClean="0"/>
              <a:t>golang</a:t>
            </a:r>
            <a:r>
              <a:rPr lang="tr-TR" sz="900" b="1" dirty="0" smtClean="0"/>
              <a:t>/</a:t>
            </a:r>
          </a:p>
          <a:p>
            <a:pPr marL="800100" lvl="3" indent="-342900"/>
            <a:r>
              <a:rPr lang="tr-TR" sz="900" dirty="0" smtClean="0"/>
              <a:t>Diğer </a:t>
            </a:r>
            <a:r>
              <a:rPr lang="tr-TR" sz="900" dirty="0"/>
              <a:t>Örnekler : </a:t>
            </a:r>
            <a:endParaRPr lang="tr-TR" sz="900" dirty="0" smtClean="0"/>
          </a:p>
          <a:p>
            <a:pPr marL="1257300" lvl="4" indent="-342900"/>
            <a:r>
              <a:rPr lang="tr-TR" sz="900" dirty="0" err="1" smtClean="0"/>
              <a:t>Root-Endpoint</a:t>
            </a:r>
            <a:r>
              <a:rPr lang="tr-TR" sz="900" dirty="0" smtClean="0"/>
              <a:t> </a:t>
            </a:r>
            <a:r>
              <a:rPr lang="tr-TR" sz="900" dirty="0"/>
              <a:t>: </a:t>
            </a:r>
            <a:r>
              <a:rPr lang="tr-TR" sz="900" dirty="0">
                <a:hlinkClick r:id="rId4"/>
              </a:rPr>
              <a:t>https://</a:t>
            </a:r>
            <a:r>
              <a:rPr lang="tr-TR" sz="900" dirty="0" smtClean="0">
                <a:hlinkClick r:id="rId4"/>
              </a:rPr>
              <a:t>api.github.com</a:t>
            </a:r>
            <a:endParaRPr lang="tr-TR" sz="900" dirty="0" smtClean="0"/>
          </a:p>
          <a:p>
            <a:pPr marL="1257300" lvl="4" indent="-342900"/>
            <a:r>
              <a:rPr lang="tr-TR" sz="900" dirty="0" err="1" smtClean="0"/>
              <a:t>Root-Endpoint</a:t>
            </a:r>
            <a:r>
              <a:rPr lang="tr-TR" sz="900" dirty="0" smtClean="0"/>
              <a:t> </a:t>
            </a:r>
            <a:r>
              <a:rPr lang="tr-TR" sz="900" dirty="0"/>
              <a:t>: </a:t>
            </a:r>
            <a:r>
              <a:rPr lang="tr-TR" sz="900" dirty="0">
                <a:hlinkClick r:id="rId5"/>
              </a:rPr>
              <a:t>https://</a:t>
            </a:r>
            <a:r>
              <a:rPr lang="tr-TR" sz="900" dirty="0" smtClean="0">
                <a:hlinkClick r:id="rId5"/>
              </a:rPr>
              <a:t>api.twitter.com</a:t>
            </a:r>
            <a:endParaRPr lang="tr-TR" sz="900" dirty="0" smtClean="0"/>
          </a:p>
          <a:p>
            <a:pPr marL="1257300" lvl="4" indent="-342900"/>
            <a:r>
              <a:rPr lang="tr-TR" sz="900" dirty="0" err="1" smtClean="0"/>
              <a:t>Path</a:t>
            </a:r>
            <a:r>
              <a:rPr lang="tr-TR" sz="900" dirty="0" smtClean="0"/>
              <a:t> </a:t>
            </a:r>
            <a:r>
              <a:rPr lang="tr-TR" sz="900" dirty="0"/>
              <a:t>için </a:t>
            </a:r>
            <a:r>
              <a:rPr lang="tr-TR" sz="900" b="1" dirty="0" err="1"/>
              <a:t>Github</a:t>
            </a:r>
            <a:r>
              <a:rPr lang="tr-TR" sz="900" b="1" dirty="0"/>
              <a:t> API</a:t>
            </a:r>
            <a:r>
              <a:rPr lang="tr-TR" sz="900" dirty="0"/>
              <a:t> örneği : </a:t>
            </a:r>
            <a:r>
              <a:rPr lang="tr-TR" sz="900" b="1" dirty="0"/>
              <a:t>/</a:t>
            </a:r>
            <a:r>
              <a:rPr lang="tr-TR" sz="900" b="1" dirty="0" err="1"/>
              <a:t>users</a:t>
            </a:r>
            <a:r>
              <a:rPr lang="tr-TR" sz="900" b="1" dirty="0"/>
              <a:t>/:</a:t>
            </a:r>
            <a:r>
              <a:rPr lang="tr-TR" sz="900" b="1" dirty="0" err="1" smtClean="0"/>
              <a:t>username</a:t>
            </a:r>
            <a:r>
              <a:rPr lang="tr-TR" sz="900" b="1" dirty="0" smtClean="0"/>
              <a:t>/</a:t>
            </a:r>
            <a:r>
              <a:rPr lang="tr-TR" sz="900" b="1" dirty="0" err="1" smtClean="0"/>
              <a:t>repos</a:t>
            </a:r>
            <a:endParaRPr lang="tr-TR" sz="900" b="1" dirty="0" smtClean="0"/>
          </a:p>
          <a:p>
            <a:pPr marL="1257300" lvl="4" indent="-342900"/>
            <a:r>
              <a:rPr lang="tr-TR" sz="900" dirty="0" smtClean="0"/>
              <a:t>İki </a:t>
            </a:r>
            <a:r>
              <a:rPr lang="tr-TR" sz="900" dirty="0"/>
              <a:t>nokta üst üste[ </a:t>
            </a:r>
            <a:r>
              <a:rPr lang="tr-TR" sz="900" b="1" dirty="0"/>
              <a:t>:</a:t>
            </a:r>
            <a:r>
              <a:rPr lang="tr-TR" sz="900" dirty="0"/>
              <a:t> ] : </a:t>
            </a:r>
            <a:r>
              <a:rPr lang="tr-TR" sz="900" dirty="0" err="1"/>
              <a:t>Path</a:t>
            </a:r>
            <a:r>
              <a:rPr lang="tr-TR" sz="900" dirty="0"/>
              <a:t> üzerindeki herhangi bir değişken anlamına gelir. Değişken adı belirtilerek </a:t>
            </a:r>
            <a:r>
              <a:rPr lang="tr-TR" sz="900" dirty="0" smtClean="0"/>
              <a:t>kullanılır.</a:t>
            </a:r>
          </a:p>
          <a:p>
            <a:pPr marL="1714500" lvl="5" indent="-342900"/>
            <a:r>
              <a:rPr lang="tr-TR" sz="900" dirty="0" smtClean="0"/>
              <a:t>Kendi </a:t>
            </a:r>
            <a:r>
              <a:rPr lang="tr-TR" sz="900" b="1" dirty="0" err="1"/>
              <a:t>Github</a:t>
            </a:r>
            <a:r>
              <a:rPr lang="tr-TR" sz="900" dirty="0"/>
              <a:t> hesap </a:t>
            </a:r>
            <a:r>
              <a:rPr lang="tr-TR" sz="900" dirty="0" err="1"/>
              <a:t>API’m</a:t>
            </a:r>
            <a:r>
              <a:rPr lang="tr-TR" sz="900" dirty="0"/>
              <a:t> için : </a:t>
            </a:r>
            <a:r>
              <a:rPr lang="tr-TR" sz="900" dirty="0">
                <a:hlinkClick r:id="rId6"/>
              </a:rPr>
              <a:t>https://api.github.com/users/cihanozhan/repos</a:t>
            </a:r>
            <a:r>
              <a:rPr lang="tr-TR" sz="900" dirty="0"/>
              <a:t> </a:t>
            </a:r>
            <a:endParaRPr lang="tr-TR" sz="900" dirty="0" smtClean="0"/>
          </a:p>
          <a:p>
            <a:r>
              <a:rPr lang="tr-TR" sz="1600" b="1" dirty="0" smtClean="0"/>
              <a:t>Sorgu Parametreleri </a:t>
            </a:r>
            <a:r>
              <a:rPr lang="tr-TR" sz="1600" dirty="0" smtClean="0"/>
              <a:t>: </a:t>
            </a:r>
            <a:r>
              <a:rPr lang="tr-TR" sz="1600" dirty="0" err="1" smtClean="0"/>
              <a:t>Request’i</a:t>
            </a:r>
            <a:r>
              <a:rPr lang="tr-TR" sz="1600" dirty="0" smtClean="0"/>
              <a:t> düzenlemek için çeşitli seçenekler sunan parametrelerdir.</a:t>
            </a:r>
          </a:p>
          <a:p>
            <a:pPr lvl="1"/>
            <a:r>
              <a:rPr lang="tr-TR" sz="1200" dirty="0" smtClean="0"/>
              <a:t>Örnek Sorgu Parametresi : </a:t>
            </a:r>
            <a:r>
              <a:rPr lang="tr-TR" sz="1200" b="1" i="1" dirty="0" smtClean="0"/>
              <a:t>?</a:t>
            </a:r>
            <a:r>
              <a:rPr lang="tr-TR" sz="1200" i="1" dirty="0" smtClean="0"/>
              <a:t>query1=value1</a:t>
            </a:r>
            <a:r>
              <a:rPr lang="tr-TR" sz="1200" b="1" i="1" dirty="0" smtClean="0"/>
              <a:t>&amp;</a:t>
            </a:r>
            <a:r>
              <a:rPr lang="tr-TR" sz="1200" i="1" dirty="0" smtClean="0"/>
              <a:t>query2=value2</a:t>
            </a:r>
          </a:p>
          <a:p>
            <a:pPr lvl="1"/>
            <a:r>
              <a:rPr lang="tr-TR" sz="1200" dirty="0" smtClean="0"/>
              <a:t>Sorgu parametreleri teknik olarak REST mimarisinin bir parçası </a:t>
            </a:r>
            <a:r>
              <a:rPr lang="tr-TR" sz="1200" b="1" dirty="0" smtClean="0"/>
              <a:t>değildir</a:t>
            </a:r>
            <a:r>
              <a:rPr lang="tr-TR" sz="1200" dirty="0" smtClean="0"/>
              <a:t>. Ancak çok işlevseldir ve sık kullanılır.</a:t>
            </a:r>
          </a:p>
          <a:p>
            <a:pPr lvl="1"/>
            <a:r>
              <a:rPr lang="tr-TR" sz="1200" dirty="0" smtClean="0"/>
              <a:t>Soru işareti(</a:t>
            </a:r>
            <a:r>
              <a:rPr lang="tr-TR" sz="1200" b="1" dirty="0" smtClean="0"/>
              <a:t>?</a:t>
            </a:r>
            <a:r>
              <a:rPr lang="tr-TR" sz="1200" dirty="0" smtClean="0"/>
              <a:t>) ile başlar.</a:t>
            </a:r>
          </a:p>
          <a:p>
            <a:pPr lvl="1"/>
            <a:r>
              <a:rPr lang="tr-TR" sz="1200" dirty="0" smtClean="0"/>
              <a:t>Birden fazla parametre </a:t>
            </a:r>
            <a:r>
              <a:rPr lang="tr-TR" sz="1200" dirty="0" err="1" smtClean="0"/>
              <a:t>ardarda</a:t>
            </a:r>
            <a:r>
              <a:rPr lang="tr-TR" sz="1200" dirty="0" smtClean="0"/>
              <a:t> kullanılabilir ve her parametre diğerinden </a:t>
            </a:r>
            <a:r>
              <a:rPr lang="tr-TR" sz="1200" dirty="0" err="1" smtClean="0"/>
              <a:t>ampersand</a:t>
            </a:r>
            <a:r>
              <a:rPr lang="tr-TR" sz="1200" dirty="0" smtClean="0"/>
              <a:t>(</a:t>
            </a:r>
            <a:r>
              <a:rPr lang="tr-TR" sz="1200" b="1" dirty="0" smtClean="0"/>
              <a:t>&amp;</a:t>
            </a:r>
            <a:r>
              <a:rPr lang="tr-TR" sz="1200" dirty="0" smtClean="0"/>
              <a:t>) ile ayrılır.</a:t>
            </a:r>
          </a:p>
          <a:p>
            <a:pPr lvl="1"/>
            <a:r>
              <a:rPr lang="tr-TR" sz="1200" dirty="0" err="1" smtClean="0"/>
              <a:t>Github</a:t>
            </a:r>
            <a:r>
              <a:rPr lang="tr-TR" sz="1200" dirty="0" smtClean="0"/>
              <a:t> </a:t>
            </a:r>
            <a:r>
              <a:rPr lang="tr-TR" sz="1200" dirty="0"/>
              <a:t>API Örneği : </a:t>
            </a:r>
            <a:r>
              <a:rPr lang="tr-TR" sz="1200" dirty="0">
                <a:hlinkClick r:id="rId7"/>
              </a:rPr>
              <a:t>https://</a:t>
            </a:r>
            <a:r>
              <a:rPr lang="tr-TR" sz="1200" dirty="0" smtClean="0">
                <a:hlinkClick r:id="rId7"/>
              </a:rPr>
              <a:t>api.github.com/users/cihanozhan/repos?sort=pushed</a:t>
            </a:r>
            <a:endParaRPr lang="tr-TR" sz="1200" dirty="0" smtClean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6358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smtClean="0"/>
              <a:t>HTTP</a:t>
            </a:r>
            <a:r>
              <a:rPr lang="tr-TR" sz="4000" dirty="0" smtClean="0"/>
              <a:t> Metot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 smtClean="0"/>
              <a:t>HTTP metotları, </a:t>
            </a:r>
            <a:r>
              <a:rPr lang="tr-TR" sz="1600" b="1" dirty="0" smtClean="0"/>
              <a:t>gerçekleştirilen HTTP çağrısının</a:t>
            </a:r>
            <a:r>
              <a:rPr lang="tr-TR" sz="1600" dirty="0" smtClean="0"/>
              <a:t> </a:t>
            </a:r>
            <a:r>
              <a:rPr lang="tr-TR" sz="1600" b="1" dirty="0" smtClean="0"/>
              <a:t>tipini</a:t>
            </a:r>
            <a:r>
              <a:rPr lang="tr-TR" sz="1600" dirty="0" smtClean="0"/>
              <a:t> sunucuya bildirmek için kullanılır.</a:t>
            </a:r>
          </a:p>
          <a:p>
            <a:pPr lvl="1"/>
            <a:r>
              <a:rPr lang="tr-TR" sz="1200" b="1" dirty="0" smtClean="0"/>
              <a:t>CREATE</a:t>
            </a:r>
            <a:r>
              <a:rPr lang="tr-TR" sz="1200" dirty="0" smtClean="0"/>
              <a:t>, </a:t>
            </a:r>
            <a:r>
              <a:rPr lang="tr-TR" sz="1200" b="1" dirty="0" smtClean="0"/>
              <a:t>READ</a:t>
            </a:r>
            <a:r>
              <a:rPr lang="tr-TR" sz="1200" dirty="0" smtClean="0"/>
              <a:t>, </a:t>
            </a:r>
            <a:r>
              <a:rPr lang="tr-TR" sz="1200" b="1" dirty="0" smtClean="0"/>
              <a:t>UPDATE</a:t>
            </a:r>
            <a:r>
              <a:rPr lang="tr-TR" sz="1200" dirty="0" smtClean="0"/>
              <a:t>, </a:t>
            </a:r>
            <a:r>
              <a:rPr lang="tr-TR" sz="1200" b="1" dirty="0" smtClean="0"/>
              <a:t>DELETE</a:t>
            </a:r>
            <a:r>
              <a:rPr lang="tr-TR" sz="1200" dirty="0" smtClean="0"/>
              <a:t> gibi işlemler için…</a:t>
            </a:r>
          </a:p>
          <a:p>
            <a:r>
              <a:rPr lang="tr-TR" sz="1600" dirty="0" smtClean="0"/>
              <a:t>HTTP metot tipleri : Öncelikli</a:t>
            </a:r>
          </a:p>
          <a:p>
            <a:pPr lvl="1"/>
            <a:r>
              <a:rPr lang="tr-TR" sz="1200" b="1" dirty="0" smtClean="0"/>
              <a:t>GET</a:t>
            </a:r>
            <a:r>
              <a:rPr lang="tr-TR" sz="1200" dirty="0" smtClean="0"/>
              <a:t>	: Sunucudan kaynak</a:t>
            </a:r>
            <a:r>
              <a:rPr lang="tr-TR" sz="1200" i="1" dirty="0" smtClean="0"/>
              <a:t>(</a:t>
            </a:r>
            <a:r>
              <a:rPr lang="tr-TR" sz="1200" i="1" dirty="0" err="1" smtClean="0"/>
              <a:t>resource</a:t>
            </a:r>
            <a:r>
              <a:rPr lang="tr-TR" sz="1200" i="1" dirty="0"/>
              <a:t>)</a:t>
            </a:r>
            <a:r>
              <a:rPr lang="tr-TR" sz="1200" dirty="0" smtClean="0"/>
              <a:t> almak için kullanılır. Yani </a:t>
            </a:r>
            <a:r>
              <a:rPr lang="tr-TR" sz="1200" b="1" dirty="0" smtClean="0"/>
              <a:t>READ</a:t>
            </a:r>
            <a:r>
              <a:rPr lang="tr-TR" sz="1200" dirty="0" smtClean="0"/>
              <a:t> işlemlerini gerçekleştirir.</a:t>
            </a:r>
          </a:p>
          <a:p>
            <a:pPr lvl="1"/>
            <a:r>
              <a:rPr lang="tr-TR" sz="1200" b="1" dirty="0" smtClean="0"/>
              <a:t>POST</a:t>
            </a:r>
            <a:r>
              <a:rPr lang="tr-TR" sz="1200" dirty="0" smtClean="0"/>
              <a:t>	: Sunucuda yeni bir kaynak oluşturmak için kullanılır. Yani </a:t>
            </a:r>
            <a:r>
              <a:rPr lang="tr-TR" sz="1200" b="1" dirty="0" smtClean="0"/>
              <a:t>CREATE</a:t>
            </a:r>
            <a:r>
              <a:rPr lang="tr-TR" sz="1200" dirty="0" smtClean="0"/>
              <a:t> işlemlerini gerçekleştirir.</a:t>
            </a:r>
          </a:p>
          <a:p>
            <a:pPr lvl="1"/>
            <a:r>
              <a:rPr lang="tr-TR" sz="1200" b="1" dirty="0" smtClean="0"/>
              <a:t>PUT</a:t>
            </a:r>
            <a:r>
              <a:rPr lang="tr-TR" sz="1200" dirty="0" smtClean="0"/>
              <a:t> ve </a:t>
            </a:r>
            <a:r>
              <a:rPr lang="tr-TR" sz="1200" b="1" dirty="0" smtClean="0"/>
              <a:t>PATCH</a:t>
            </a:r>
            <a:r>
              <a:rPr lang="tr-TR" sz="1200" dirty="0" smtClean="0"/>
              <a:t>	: Sunucuda kaynak güncellemek için kullanılırlar. Yani </a:t>
            </a:r>
            <a:r>
              <a:rPr lang="tr-TR" sz="1200" b="1" dirty="0" smtClean="0"/>
              <a:t>UPDATE</a:t>
            </a:r>
            <a:r>
              <a:rPr lang="tr-TR" sz="1200" dirty="0" smtClean="0"/>
              <a:t> işlemlerini gerçekleştirir. </a:t>
            </a:r>
            <a:r>
              <a:rPr lang="tr-TR" sz="1200" dirty="0"/>
              <a:t>Güncelleme işleminin sonucunu da istemciye bildirir</a:t>
            </a:r>
            <a:r>
              <a:rPr lang="tr-TR" sz="1200" dirty="0" smtClean="0"/>
              <a:t>.</a:t>
            </a:r>
          </a:p>
          <a:p>
            <a:pPr lvl="1"/>
            <a:r>
              <a:rPr lang="tr-TR" sz="1200" b="1" dirty="0" smtClean="0"/>
              <a:t>DELETE</a:t>
            </a:r>
            <a:r>
              <a:rPr lang="tr-TR" sz="1200" dirty="0" smtClean="0"/>
              <a:t>	: Sunucuda kaynak silmek için kullanılır. Yani </a:t>
            </a:r>
            <a:r>
              <a:rPr lang="tr-TR" sz="1200" b="1" dirty="0" smtClean="0"/>
              <a:t>DELETE</a:t>
            </a:r>
            <a:r>
              <a:rPr lang="tr-TR" sz="1200" dirty="0" smtClean="0"/>
              <a:t> işlemlerini gerçekleştirir. Silme işleminin sonucunu da istemciye bildirir.</a:t>
            </a:r>
          </a:p>
          <a:p>
            <a:r>
              <a:rPr lang="tr-TR" sz="1600" dirty="0" smtClean="0"/>
              <a:t>HTTP metot tipleri : Diğer…</a:t>
            </a:r>
          </a:p>
          <a:p>
            <a:pPr lvl="1"/>
            <a:r>
              <a:rPr lang="tr-TR" sz="1200" b="1" dirty="0" smtClean="0"/>
              <a:t>HEAD</a:t>
            </a:r>
            <a:r>
              <a:rPr lang="tr-TR" sz="1200" dirty="0" smtClean="0"/>
              <a:t>	: </a:t>
            </a:r>
            <a:r>
              <a:rPr lang="tr-TR" sz="1200" b="1" dirty="0" smtClean="0"/>
              <a:t>GET</a:t>
            </a:r>
            <a:r>
              <a:rPr lang="tr-TR" sz="1200" dirty="0" smtClean="0"/>
              <a:t> ile aynı… Ama sadece </a:t>
            </a:r>
            <a:r>
              <a:rPr lang="tr-TR" sz="1200" b="1" dirty="0" err="1" smtClean="0"/>
              <a:t>status</a:t>
            </a:r>
            <a:r>
              <a:rPr lang="tr-TR" sz="1200" b="1" dirty="0" smtClean="0"/>
              <a:t> </a:t>
            </a:r>
            <a:r>
              <a:rPr lang="tr-TR" sz="1200" b="1" dirty="0" err="1" smtClean="0"/>
              <a:t>line</a:t>
            </a:r>
            <a:r>
              <a:rPr lang="tr-TR" sz="1200" dirty="0" smtClean="0"/>
              <a:t> ve </a:t>
            </a:r>
            <a:r>
              <a:rPr lang="tr-TR" sz="1200" b="1" dirty="0" err="1" smtClean="0"/>
              <a:t>header</a:t>
            </a:r>
            <a:r>
              <a:rPr lang="tr-TR" sz="1200" dirty="0" smtClean="0"/>
              <a:t> bölümlerini aktarır.</a:t>
            </a:r>
          </a:p>
          <a:p>
            <a:pPr lvl="1"/>
            <a:r>
              <a:rPr lang="tr-TR" sz="1200" b="1" dirty="0" smtClean="0"/>
              <a:t>CONNECT</a:t>
            </a:r>
            <a:r>
              <a:rPr lang="tr-TR" sz="1200" dirty="0" smtClean="0"/>
              <a:t>	: Verilen URI tarafından tanımlanan sunucuya bir tünel</a:t>
            </a:r>
            <a:r>
              <a:rPr lang="tr-TR" sz="1200" i="1" dirty="0" smtClean="0"/>
              <a:t>(</a:t>
            </a:r>
            <a:r>
              <a:rPr lang="tr-TR" sz="1200" i="1" dirty="0" err="1" smtClean="0"/>
              <a:t>tunnel</a:t>
            </a:r>
            <a:r>
              <a:rPr lang="tr-TR" sz="1200" i="1" dirty="0" smtClean="0"/>
              <a:t>)</a:t>
            </a:r>
            <a:r>
              <a:rPr lang="tr-TR" sz="1200" dirty="0" smtClean="0"/>
              <a:t> oluşturur.</a:t>
            </a:r>
          </a:p>
          <a:p>
            <a:pPr lvl="1"/>
            <a:r>
              <a:rPr lang="tr-TR" sz="1200" b="1" dirty="0" smtClean="0"/>
              <a:t>OPTIONS</a:t>
            </a:r>
            <a:r>
              <a:rPr lang="tr-TR" sz="1200" dirty="0" smtClean="0"/>
              <a:t>	: Hedef kaynak için iletişim seçeneklerini açıklar.</a:t>
            </a:r>
          </a:p>
          <a:p>
            <a:pPr lvl="1"/>
            <a:r>
              <a:rPr lang="tr-TR" sz="1200" b="1" dirty="0" smtClean="0"/>
              <a:t>TRACE</a:t>
            </a:r>
            <a:r>
              <a:rPr lang="tr-TR" sz="1200" dirty="0" smtClean="0"/>
              <a:t>	: Hedef kaynağa giden yol boyunca </a:t>
            </a:r>
            <a:r>
              <a:rPr lang="tr-TR" sz="1200" b="1" dirty="0" err="1" smtClean="0"/>
              <a:t>message</a:t>
            </a:r>
            <a:r>
              <a:rPr lang="tr-TR" sz="1200" b="1" dirty="0" smtClean="0"/>
              <a:t> </a:t>
            </a:r>
            <a:r>
              <a:rPr lang="tr-TR" sz="1200" b="1" dirty="0" err="1" smtClean="0"/>
              <a:t>loop-back</a:t>
            </a:r>
            <a:r>
              <a:rPr lang="tr-TR" sz="1200" dirty="0" smtClean="0"/>
              <a:t> testi gerçekleştirir.</a:t>
            </a:r>
          </a:p>
          <a:p>
            <a:r>
              <a:rPr lang="tr-TR" sz="1600" dirty="0" smtClean="0"/>
              <a:t>API mimarisi her isteğin hangi HTTP metodunu kullandığını tutar ve bildirir.</a:t>
            </a:r>
          </a:p>
        </p:txBody>
      </p:sp>
    </p:spTree>
    <p:extLst>
      <p:ext uri="{BB962C8B-B14F-4D97-AF65-F5344CB8AC3E}">
        <p14:creationId xmlns:p14="http://schemas.microsoft.com/office/powerpoint/2010/main" val="36492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smtClean="0"/>
              <a:t>HTTP</a:t>
            </a:r>
            <a:r>
              <a:rPr lang="tr-TR" sz="4000" dirty="0" smtClean="0"/>
              <a:t> </a:t>
            </a:r>
            <a:r>
              <a:rPr lang="tr-TR" sz="4000" dirty="0" err="1" smtClean="0"/>
              <a:t>Header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/>
          </a:bodyPr>
          <a:lstStyle/>
          <a:p>
            <a:r>
              <a:rPr lang="tr-TR" sz="1600" dirty="0" smtClean="0"/>
              <a:t>HTTP başlıkları(</a:t>
            </a:r>
            <a:r>
              <a:rPr lang="tr-TR" sz="1600" dirty="0" err="1" smtClean="0"/>
              <a:t>headers</a:t>
            </a:r>
            <a:r>
              <a:rPr lang="tr-TR" sz="1600" dirty="0" smtClean="0"/>
              <a:t>) hem istemci hem de sunucuya bilgi sağlamak için kullanılır.</a:t>
            </a:r>
          </a:p>
          <a:p>
            <a:r>
              <a:rPr lang="tr-TR" sz="1600" dirty="0" err="1" smtClean="0"/>
              <a:t>Valid</a:t>
            </a:r>
            <a:r>
              <a:rPr lang="tr-TR" sz="1600" dirty="0" smtClean="0"/>
              <a:t> </a:t>
            </a:r>
            <a:r>
              <a:rPr lang="tr-TR" sz="1600" dirty="0" err="1" smtClean="0"/>
              <a:t>Headers</a:t>
            </a:r>
            <a:r>
              <a:rPr lang="tr-TR" sz="1600" dirty="0"/>
              <a:t> listesi için : </a:t>
            </a:r>
            <a:r>
              <a:rPr lang="tr-TR" sz="1600" dirty="0">
                <a:hlinkClick r:id="rId2"/>
              </a:rPr>
              <a:t>https://</a:t>
            </a:r>
            <a:r>
              <a:rPr lang="tr-TR" sz="1600" dirty="0" smtClean="0">
                <a:hlinkClick r:id="rId2"/>
              </a:rPr>
              <a:t>developer.mozilla.org/en-US/docs/Web/HTTP/Headers</a:t>
            </a:r>
            <a:endParaRPr lang="tr-TR" sz="1600" dirty="0" smtClean="0"/>
          </a:p>
          <a:p>
            <a:r>
              <a:rPr lang="tr-TR" sz="1600" dirty="0" smtClean="0"/>
              <a:t>HTTP başlıkları </a:t>
            </a:r>
            <a:r>
              <a:rPr lang="tr-TR" sz="1600" b="1" dirty="0" err="1" smtClean="0"/>
              <a:t>Property</a:t>
            </a:r>
            <a:r>
              <a:rPr lang="tr-TR" sz="1600" b="1" dirty="0" smtClean="0"/>
              <a:t>-Value </a:t>
            </a:r>
            <a:r>
              <a:rPr lang="tr-TR" sz="1600" dirty="0" err="1" smtClean="0"/>
              <a:t>pairs’dir</a:t>
            </a:r>
            <a:r>
              <a:rPr lang="tr-TR" sz="1600" dirty="0" smtClean="0"/>
              <a:t>.</a:t>
            </a:r>
          </a:p>
          <a:p>
            <a:pPr lvl="1"/>
            <a:r>
              <a:rPr lang="tr-TR" sz="1200" dirty="0" smtClean="0"/>
              <a:t>Örnek : </a:t>
            </a:r>
            <a:r>
              <a:rPr lang="tr-TR" sz="1200" b="1" dirty="0"/>
              <a:t>"Content-</a:t>
            </a:r>
            <a:r>
              <a:rPr lang="tr-TR" sz="1200" b="1" dirty="0" err="1"/>
              <a:t>Type</a:t>
            </a:r>
            <a:r>
              <a:rPr lang="tr-TR" sz="1200" b="1" dirty="0"/>
              <a:t>: </a:t>
            </a:r>
            <a:r>
              <a:rPr lang="tr-TR" sz="1200" b="1" dirty="0" err="1"/>
              <a:t>application</a:t>
            </a:r>
            <a:r>
              <a:rPr lang="tr-TR" sz="1200" b="1" dirty="0"/>
              <a:t>/</a:t>
            </a:r>
            <a:r>
              <a:rPr lang="tr-TR" sz="1200" b="1" dirty="0" err="1"/>
              <a:t>json</a:t>
            </a:r>
            <a:r>
              <a:rPr lang="tr-TR" sz="1200" b="1" dirty="0" smtClean="0"/>
              <a:t>"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120586"/>
            <a:ext cx="7272808" cy="30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smtClean="0"/>
              <a:t>Data</a:t>
            </a:r>
            <a:r>
              <a:rPr lang="tr-TR" sz="4000" dirty="0" smtClean="0"/>
              <a:t/>
            </a:r>
            <a:br>
              <a:rPr lang="tr-TR" sz="4000" dirty="0" smtClean="0"/>
            </a:br>
            <a:r>
              <a:rPr lang="tr-TR" sz="2400" dirty="0" smtClean="0"/>
              <a:t>(</a:t>
            </a:r>
            <a:r>
              <a:rPr lang="tr-TR" sz="2400" i="1" dirty="0" smtClean="0"/>
              <a:t>ya da</a:t>
            </a:r>
            <a:r>
              <a:rPr lang="tr-TR" sz="2400" dirty="0" smtClean="0"/>
              <a:t> </a:t>
            </a:r>
            <a:r>
              <a:rPr lang="tr-TR" sz="2400" b="1" dirty="0" smtClean="0"/>
              <a:t>Body</a:t>
            </a:r>
            <a:r>
              <a:rPr lang="tr-TR" sz="2400" dirty="0" smtClean="0"/>
              <a:t>,</a:t>
            </a:r>
            <a:r>
              <a:rPr lang="tr-TR" sz="2400" b="1" dirty="0" smtClean="0"/>
              <a:t> Message</a:t>
            </a:r>
            <a:r>
              <a:rPr lang="tr-TR" sz="2400" dirty="0" smtClean="0"/>
              <a:t>)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b="1" dirty="0" smtClean="0"/>
              <a:t>Data</a:t>
            </a:r>
            <a:r>
              <a:rPr lang="en-US" sz="2000" dirty="0" smtClean="0"/>
              <a:t>(</a:t>
            </a:r>
            <a:r>
              <a:rPr lang="tr-TR" sz="2000" i="1" dirty="0" smtClean="0"/>
              <a:t>bazen</a:t>
            </a:r>
            <a:r>
              <a:rPr lang="en-US" sz="2000" i="1" dirty="0" smtClean="0"/>
              <a:t> </a:t>
            </a:r>
            <a:r>
              <a:rPr lang="en-US" sz="2000" b="1" i="1" dirty="0" smtClean="0"/>
              <a:t>body</a:t>
            </a:r>
            <a:r>
              <a:rPr lang="en-US" sz="2000" i="1" dirty="0" smtClean="0"/>
              <a:t> </a:t>
            </a:r>
            <a:r>
              <a:rPr lang="tr-TR" sz="2000" i="1" dirty="0" smtClean="0"/>
              <a:t>ya da</a:t>
            </a:r>
            <a:r>
              <a:rPr lang="en-US" sz="2000" i="1" dirty="0" smtClean="0"/>
              <a:t> </a:t>
            </a:r>
            <a:r>
              <a:rPr lang="en-US" sz="2000" b="1" i="1" dirty="0" smtClean="0"/>
              <a:t>message</a:t>
            </a:r>
            <a:r>
              <a:rPr lang="tr-TR" sz="2000" b="1" i="1" dirty="0" smtClean="0"/>
              <a:t> </a:t>
            </a:r>
            <a:r>
              <a:rPr lang="tr-TR" sz="2000" i="1" dirty="0" smtClean="0"/>
              <a:t>kullanılabilir</a:t>
            </a:r>
            <a:r>
              <a:rPr lang="en-US" sz="2000" dirty="0" smtClean="0"/>
              <a:t>) </a:t>
            </a:r>
            <a:r>
              <a:rPr lang="tr-TR" sz="2000" dirty="0" smtClean="0"/>
              <a:t>sunucuya göndermek istenen bilgileri içerir</a:t>
            </a:r>
            <a:r>
              <a:rPr lang="en-US" sz="2000" dirty="0" smtClean="0"/>
              <a:t>.</a:t>
            </a:r>
            <a:r>
              <a:rPr lang="en-US" sz="2000" dirty="0"/>
              <a:t> </a:t>
            </a:r>
            <a:endParaRPr lang="tr-TR" sz="2000" dirty="0" smtClean="0"/>
          </a:p>
          <a:p>
            <a:r>
              <a:rPr lang="tr-TR" sz="2000" dirty="0" smtClean="0"/>
              <a:t>Bu seçenek sadece</a:t>
            </a:r>
            <a:r>
              <a:rPr lang="en-US" sz="2000" dirty="0"/>
              <a:t> </a:t>
            </a:r>
            <a:r>
              <a:rPr lang="en-US" sz="2000" b="1" dirty="0"/>
              <a:t>POST</a:t>
            </a:r>
            <a:r>
              <a:rPr lang="en-US" sz="2000" dirty="0"/>
              <a:t>, </a:t>
            </a:r>
            <a:r>
              <a:rPr lang="en-US" sz="2000" b="1" dirty="0"/>
              <a:t>PUT</a:t>
            </a:r>
            <a:r>
              <a:rPr lang="en-US" sz="2000" dirty="0"/>
              <a:t>, </a:t>
            </a:r>
            <a:r>
              <a:rPr lang="en-US" sz="2000" b="1" dirty="0"/>
              <a:t>PATCH</a:t>
            </a:r>
            <a:r>
              <a:rPr lang="en-US" sz="2000" dirty="0"/>
              <a:t> </a:t>
            </a:r>
            <a:r>
              <a:rPr lang="tr-TR" sz="2000" dirty="0" smtClean="0"/>
              <a:t>ya da</a:t>
            </a:r>
            <a:r>
              <a:rPr lang="en-US" sz="2000" dirty="0"/>
              <a:t> </a:t>
            </a:r>
            <a:r>
              <a:rPr lang="en-US" sz="2000" b="1" dirty="0"/>
              <a:t>DELETE</a:t>
            </a:r>
            <a:r>
              <a:rPr lang="en-US" sz="2000" dirty="0"/>
              <a:t> </a:t>
            </a:r>
            <a:r>
              <a:rPr lang="tr-TR" sz="2000" dirty="0" smtClean="0"/>
              <a:t>istekleriyle kullanılır</a:t>
            </a:r>
            <a:r>
              <a:rPr lang="en-US" sz="2000" dirty="0" smtClean="0"/>
              <a:t>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7612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 smtClean="0"/>
              <a:t>REST</a:t>
            </a:r>
            <a:r>
              <a:rPr lang="tr-TR" sz="3600" dirty="0" smtClean="0"/>
              <a:t> Servisleri</a:t>
            </a:r>
            <a:br>
              <a:rPr lang="tr-TR" sz="3600" dirty="0" smtClean="0"/>
            </a:br>
            <a:r>
              <a:rPr lang="tr-TR" sz="2400" b="1" i="1" dirty="0" smtClean="0"/>
              <a:t>İçin</a:t>
            </a:r>
            <a:r>
              <a:rPr lang="tr-TR" sz="4000" dirty="0" smtClean="0"/>
              <a:t/>
            </a:r>
            <a:br>
              <a:rPr lang="tr-TR" sz="4000" dirty="0" smtClean="0"/>
            </a:br>
            <a:r>
              <a:rPr lang="tr-TR" sz="3600" dirty="0" smtClean="0"/>
              <a:t>Kullanışlı </a:t>
            </a:r>
            <a:r>
              <a:rPr lang="tr-TR" sz="3600" b="1" dirty="0" smtClean="0"/>
              <a:t>Tasarım İlkeleri</a:t>
            </a:r>
            <a:endParaRPr lang="tr-TR" sz="4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Basit tutmak.</a:t>
            </a:r>
          </a:p>
          <a:p>
            <a:r>
              <a:rPr lang="tr-TR" sz="2000" dirty="0" smtClean="0"/>
              <a:t>İsimleri kullan, fiilleri değil…</a:t>
            </a:r>
          </a:p>
          <a:p>
            <a:r>
              <a:rPr lang="tr-TR" sz="2000" dirty="0" smtClean="0"/>
              <a:t>Doğru HTTP metodunu seçmek.</a:t>
            </a:r>
          </a:p>
          <a:p>
            <a:r>
              <a:rPr lang="tr-TR" sz="2000" dirty="0" smtClean="0"/>
              <a:t>Tekil değil, çoğul isimler kullanmak.</a:t>
            </a:r>
          </a:p>
          <a:p>
            <a:r>
              <a:rPr lang="tr-TR" sz="2000" dirty="0" smtClean="0"/>
              <a:t>Parametreler kullanmak.</a:t>
            </a:r>
          </a:p>
          <a:p>
            <a:r>
              <a:rPr lang="tr-TR" sz="2000" dirty="0" smtClean="0"/>
              <a:t>Doğru HTTP kodları hayat kurtarır.</a:t>
            </a:r>
          </a:p>
          <a:p>
            <a:r>
              <a:rPr lang="tr-TR" sz="2000" dirty="0" err="1" smtClean="0"/>
              <a:t>Versiyonlama</a:t>
            </a:r>
            <a:r>
              <a:rPr lang="tr-TR" sz="2000" dirty="0" smtClean="0"/>
              <a:t> kullanmak.</a:t>
            </a:r>
          </a:p>
          <a:p>
            <a:r>
              <a:rPr lang="tr-TR" sz="2000" dirty="0" smtClean="0"/>
              <a:t>Sayfalama kullanmak.</a:t>
            </a:r>
          </a:p>
          <a:p>
            <a:r>
              <a:rPr lang="tr-TR" sz="2000" dirty="0" smtClean="0"/>
              <a:t>Desteklenen formatlar kritik öneme sahiptir.</a:t>
            </a:r>
          </a:p>
          <a:p>
            <a:r>
              <a:rPr lang="tr-TR" sz="2000" dirty="0" smtClean="0"/>
              <a:t>Veri ve hata mesajları standart olmalı!</a:t>
            </a:r>
          </a:p>
          <a:p>
            <a:r>
              <a:rPr lang="tr-TR" sz="2000" dirty="0" smtClean="0"/>
              <a:t>API </a:t>
            </a:r>
            <a:r>
              <a:rPr lang="tr-TR" sz="2000" dirty="0" err="1" smtClean="0"/>
              <a:t>Endpoint</a:t>
            </a:r>
            <a:r>
              <a:rPr lang="tr-TR" sz="2000" dirty="0" smtClean="0"/>
              <a:t>!</a:t>
            </a:r>
          </a:p>
          <a:p>
            <a:r>
              <a:rPr lang="tr-TR" sz="2000" dirty="0" smtClean="0"/>
              <a:t>Arama, Sıralama, Filtreleme ve Sayfalama…</a:t>
            </a:r>
          </a:p>
        </p:txBody>
      </p:sp>
    </p:spTree>
    <p:extLst>
      <p:ext uri="{BB962C8B-B14F-4D97-AF65-F5344CB8AC3E}">
        <p14:creationId xmlns:p14="http://schemas.microsoft.com/office/powerpoint/2010/main" val="295824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err="1" smtClean="0"/>
              <a:t>API</a:t>
            </a:r>
            <a:r>
              <a:rPr lang="tr-TR" sz="4000" dirty="0" err="1" smtClean="0"/>
              <a:t>’nin</a:t>
            </a:r>
            <a:r>
              <a:rPr lang="tr-TR" sz="4000" dirty="0" smtClean="0"/>
              <a:t> </a:t>
            </a:r>
            <a:r>
              <a:rPr lang="tr-TR" sz="4000" b="1" dirty="0" err="1" smtClean="0"/>
              <a:t>Dökümantasyon</a:t>
            </a:r>
            <a:r>
              <a:rPr lang="tr-TR" sz="4000" dirty="0" err="1" smtClean="0"/>
              <a:t>u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Genel Bakış</a:t>
            </a:r>
          </a:p>
          <a:p>
            <a:pPr marL="342900" lvl="2" indent="-342900"/>
            <a:r>
              <a:rPr lang="tr-TR" dirty="0"/>
              <a:t>REST Tabanlı </a:t>
            </a:r>
            <a:r>
              <a:rPr lang="tr-TR" dirty="0" err="1"/>
              <a:t>API’lerin</a:t>
            </a:r>
            <a:r>
              <a:rPr lang="tr-TR" dirty="0"/>
              <a:t> </a:t>
            </a:r>
            <a:r>
              <a:rPr lang="tr-TR" dirty="0" err="1"/>
              <a:t>Dökümantasyonu</a:t>
            </a:r>
            <a:endParaRPr lang="tr-TR" sz="28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1363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Özet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smtClean="0"/>
              <a:t>REST</a:t>
            </a:r>
            <a:r>
              <a:rPr lang="tr-TR" sz="4000" dirty="0" smtClean="0"/>
              <a:t> Nedir?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b="1" dirty="0" err="1"/>
              <a:t>RE</a:t>
            </a:r>
            <a:r>
              <a:rPr lang="tr-TR" sz="2000" dirty="0" err="1"/>
              <a:t>presentational</a:t>
            </a:r>
            <a:r>
              <a:rPr lang="tr-TR" sz="2000" dirty="0"/>
              <a:t> </a:t>
            </a:r>
            <a:r>
              <a:rPr lang="tr-TR" sz="2000" b="1" dirty="0" err="1"/>
              <a:t>S</a:t>
            </a:r>
            <a:r>
              <a:rPr lang="tr-TR" sz="2000" dirty="0" err="1"/>
              <a:t>tate</a:t>
            </a:r>
            <a:r>
              <a:rPr lang="tr-TR" sz="2000" dirty="0"/>
              <a:t> </a:t>
            </a:r>
            <a:r>
              <a:rPr lang="tr-TR" sz="2000" b="1" dirty="0"/>
              <a:t>T</a:t>
            </a:r>
            <a:r>
              <a:rPr lang="tr-TR" sz="2000" dirty="0"/>
              <a:t>ransfer</a:t>
            </a:r>
          </a:p>
          <a:p>
            <a:r>
              <a:rPr lang="tr-TR" sz="2000" dirty="0"/>
              <a:t>REST bir protokole bağlı </a:t>
            </a:r>
            <a:r>
              <a:rPr lang="tr-TR" sz="2000" dirty="0" smtClean="0"/>
              <a:t>değildir. (Protocol </a:t>
            </a:r>
            <a:r>
              <a:rPr lang="tr-TR" sz="2000" dirty="0" err="1" smtClean="0"/>
              <a:t>agnostic</a:t>
            </a:r>
            <a:r>
              <a:rPr lang="tr-TR" sz="2000" dirty="0" smtClean="0"/>
              <a:t>)</a:t>
            </a:r>
            <a:endParaRPr lang="tr-TR" sz="2000" dirty="0"/>
          </a:p>
          <a:p>
            <a:r>
              <a:rPr lang="tr-TR" sz="2000" dirty="0" smtClean="0"/>
              <a:t>REST bir mimaridir, standart değil. Onu uygulamak için standartları kullanırız.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5578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16632"/>
            <a:ext cx="8229600" cy="5217443"/>
          </a:xfrm>
        </p:spPr>
        <p:txBody>
          <a:bodyPr>
            <a:noAutofit/>
          </a:bodyPr>
          <a:lstStyle/>
          <a:p>
            <a:r>
              <a:rPr lang="en-US" sz="1200" b="1" dirty="0"/>
              <a:t>REST </a:t>
            </a:r>
            <a:r>
              <a:rPr lang="en-US" sz="1200" b="1" dirty="0" err="1"/>
              <a:t>Prensipleri</a:t>
            </a:r>
            <a:r>
              <a:rPr lang="en-US" sz="1200" b="1" dirty="0"/>
              <a:t> (</a:t>
            </a:r>
            <a:r>
              <a:rPr lang="en-US" sz="1200" b="1" dirty="0" err="1"/>
              <a:t>İlkeleri</a:t>
            </a:r>
            <a:r>
              <a:rPr lang="en-US" sz="1200" b="1" dirty="0"/>
              <a:t>)</a:t>
            </a:r>
          </a:p>
          <a:p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uygulamanın</a:t>
            </a:r>
            <a:r>
              <a:rPr lang="en-US" sz="1200" dirty="0"/>
              <a:t> RESTful </a:t>
            </a:r>
            <a:r>
              <a:rPr lang="en-US" sz="1200" dirty="0" err="1"/>
              <a:t>olabilmesi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(</a:t>
            </a:r>
            <a:r>
              <a:rPr lang="en-US" sz="1200" dirty="0" err="1"/>
              <a:t>yani</a:t>
            </a:r>
            <a:r>
              <a:rPr lang="en-US" sz="1200" dirty="0"/>
              <a:t> </a:t>
            </a:r>
            <a:r>
              <a:rPr lang="en-US" sz="1200" dirty="0" err="1"/>
              <a:t>sunulan</a:t>
            </a:r>
            <a:r>
              <a:rPr lang="en-US" sz="1200" dirty="0"/>
              <a:t> REST </a:t>
            </a:r>
            <a:r>
              <a:rPr lang="en-US" sz="1200" dirty="0" err="1"/>
              <a:t>standartını</a:t>
            </a:r>
            <a:r>
              <a:rPr lang="en-US" sz="1200" dirty="0"/>
              <a:t> </a:t>
            </a:r>
            <a:r>
              <a:rPr lang="en-US" sz="1200" dirty="0" err="1"/>
              <a:t>kullanan</a:t>
            </a:r>
            <a:r>
              <a:rPr lang="en-US" sz="1200" dirty="0"/>
              <a:t>) REST </a:t>
            </a:r>
            <a:r>
              <a:rPr lang="en-US" sz="1200" dirty="0" err="1"/>
              <a:t>prensiplerini</a:t>
            </a:r>
            <a:r>
              <a:rPr lang="en-US" sz="1200" dirty="0"/>
              <a:t> </a:t>
            </a:r>
            <a:r>
              <a:rPr lang="en-US" sz="1200" dirty="0" err="1"/>
              <a:t>sağlaması</a:t>
            </a:r>
            <a:r>
              <a:rPr lang="en-US" sz="1200" dirty="0"/>
              <a:t> </a:t>
            </a:r>
            <a:r>
              <a:rPr lang="en-US" sz="1200" dirty="0" err="1"/>
              <a:t>gerekir</a:t>
            </a:r>
            <a:r>
              <a:rPr lang="en-US" sz="1200" dirty="0"/>
              <a:t>. Bu </a:t>
            </a:r>
            <a:r>
              <a:rPr lang="en-US" sz="1200" dirty="0" err="1"/>
              <a:t>prensipler</a:t>
            </a:r>
            <a:r>
              <a:rPr lang="en-US" sz="1200" dirty="0"/>
              <a:t>…</a:t>
            </a:r>
          </a:p>
          <a:p>
            <a:r>
              <a:rPr lang="en-US" sz="1200" b="1" dirty="0"/>
              <a:t>1.Tek </a:t>
            </a:r>
            <a:r>
              <a:rPr lang="en-US" sz="1200" b="1" dirty="0" err="1"/>
              <a:t>Düze</a:t>
            </a:r>
            <a:r>
              <a:rPr lang="en-US" sz="1200" b="1" dirty="0"/>
              <a:t> </a:t>
            </a:r>
            <a:r>
              <a:rPr lang="en-US" sz="1200" b="1" dirty="0" err="1"/>
              <a:t>Arayüz</a:t>
            </a:r>
            <a:endParaRPr lang="en-US" sz="1200" b="1" dirty="0"/>
          </a:p>
          <a:p>
            <a:r>
              <a:rPr lang="en-US" sz="1200" b="1" i="1" dirty="0" err="1"/>
              <a:t>Kaynakların</a:t>
            </a:r>
            <a:r>
              <a:rPr lang="en-US" sz="1200" b="1" i="1" dirty="0"/>
              <a:t> </a:t>
            </a:r>
            <a:r>
              <a:rPr lang="en-US" sz="1200" b="1" i="1" dirty="0" err="1"/>
              <a:t>tanımlanması</a:t>
            </a:r>
            <a:r>
              <a:rPr lang="en-US" sz="1200" dirty="0"/>
              <a:t>. </a:t>
            </a:r>
            <a:r>
              <a:rPr lang="en-US" sz="1200" dirty="0" err="1"/>
              <a:t>Sunucuya</a:t>
            </a:r>
            <a:r>
              <a:rPr lang="en-US" sz="1200" dirty="0"/>
              <a:t> </a:t>
            </a:r>
            <a:r>
              <a:rPr lang="en-US" sz="1200" dirty="0" err="1"/>
              <a:t>yapılan</a:t>
            </a:r>
            <a:r>
              <a:rPr lang="en-US" sz="1200" dirty="0"/>
              <a:t> </a:t>
            </a:r>
            <a:r>
              <a:rPr lang="en-US" sz="1200" dirty="0" err="1"/>
              <a:t>bütün</a:t>
            </a:r>
            <a:r>
              <a:rPr lang="en-US" sz="1200" dirty="0"/>
              <a:t> </a:t>
            </a:r>
            <a:r>
              <a:rPr lang="en-US" sz="1200" dirty="0" err="1"/>
              <a:t>isteklerde</a:t>
            </a:r>
            <a:r>
              <a:rPr lang="en-US" sz="1200" dirty="0"/>
              <a:t> </a:t>
            </a:r>
            <a:r>
              <a:rPr lang="en-US" sz="1200" dirty="0" err="1"/>
              <a:t>kaynak</a:t>
            </a:r>
            <a:r>
              <a:rPr lang="en-US" sz="1200" dirty="0"/>
              <a:t> </a:t>
            </a:r>
            <a:r>
              <a:rPr lang="en-US" sz="1200" dirty="0" err="1"/>
              <a:t>tanımlayıcısı</a:t>
            </a:r>
            <a:r>
              <a:rPr lang="en-US" sz="1200" dirty="0"/>
              <a:t>(resource identifier) </a:t>
            </a:r>
            <a:r>
              <a:rPr lang="en-US" sz="1200" dirty="0" err="1"/>
              <a:t>olmalıdır</a:t>
            </a:r>
            <a:r>
              <a:rPr lang="en-US" sz="1200" dirty="0"/>
              <a:t>.</a:t>
            </a:r>
          </a:p>
          <a:p>
            <a:r>
              <a:rPr lang="en-US" sz="1200" b="1" i="1" dirty="0" err="1"/>
              <a:t>Kaynakların</a:t>
            </a:r>
            <a:r>
              <a:rPr lang="en-US" sz="1200" b="1" i="1" dirty="0"/>
              <a:t> </a:t>
            </a:r>
            <a:r>
              <a:rPr lang="en-US" sz="1200" b="1" i="1" dirty="0" err="1"/>
              <a:t>sunumlar</a:t>
            </a:r>
            <a:r>
              <a:rPr lang="en-US" sz="1200" b="1" i="1" dirty="0"/>
              <a:t> </a:t>
            </a:r>
            <a:r>
              <a:rPr lang="en-US" sz="1200" b="1" i="1" dirty="0" err="1"/>
              <a:t>ile</a:t>
            </a:r>
            <a:r>
              <a:rPr lang="en-US" sz="1200" b="1" i="1" dirty="0"/>
              <a:t> </a:t>
            </a:r>
            <a:r>
              <a:rPr lang="en-US" sz="1200" b="1" i="1" dirty="0" err="1"/>
              <a:t>manüpile</a:t>
            </a:r>
            <a:r>
              <a:rPr lang="en-US" sz="1200" b="1" i="1" dirty="0"/>
              <a:t> </a:t>
            </a:r>
            <a:r>
              <a:rPr lang="en-US" sz="1200" b="1" i="1" dirty="0" err="1"/>
              <a:t>edilmesi</a:t>
            </a:r>
            <a:r>
              <a:rPr lang="en-US" sz="1200" dirty="0"/>
              <a:t>. </a:t>
            </a:r>
            <a:r>
              <a:rPr lang="en-US" sz="1200" dirty="0" err="1"/>
              <a:t>Kaynakların</a:t>
            </a:r>
            <a:r>
              <a:rPr lang="en-US" sz="1200" dirty="0"/>
              <a:t> </a:t>
            </a:r>
            <a:r>
              <a:rPr lang="en-US" sz="1200" dirty="0" err="1"/>
              <a:t>sunucu</a:t>
            </a:r>
            <a:r>
              <a:rPr lang="en-US" sz="1200" dirty="0"/>
              <a:t> </a:t>
            </a:r>
            <a:r>
              <a:rPr lang="en-US" sz="1200" dirty="0" err="1"/>
              <a:t>cevabında</a:t>
            </a:r>
            <a:r>
              <a:rPr lang="en-US" sz="1200" dirty="0"/>
              <a:t> </a:t>
            </a:r>
            <a:r>
              <a:rPr lang="en-US" sz="1200" dirty="0" err="1"/>
              <a:t>tek</a:t>
            </a:r>
            <a:r>
              <a:rPr lang="en-US" sz="1200" dirty="0"/>
              <a:t> </a:t>
            </a:r>
            <a:r>
              <a:rPr lang="en-US" sz="1200" dirty="0" err="1"/>
              <a:t>düze</a:t>
            </a:r>
            <a:r>
              <a:rPr lang="en-US" sz="1200" dirty="0"/>
              <a:t>(</a:t>
            </a:r>
            <a:r>
              <a:rPr lang="en-US" sz="1200" dirty="0" err="1"/>
              <a:t>aynı</a:t>
            </a:r>
            <a:r>
              <a:rPr lang="en-US" sz="1200" dirty="0"/>
              <a:t>) </a:t>
            </a:r>
            <a:r>
              <a:rPr lang="en-US" sz="1200" dirty="0" err="1"/>
              <a:t>sunumu</a:t>
            </a:r>
            <a:r>
              <a:rPr lang="en-US" sz="1200" dirty="0"/>
              <a:t> </a:t>
            </a:r>
            <a:r>
              <a:rPr lang="en-US" sz="1200" dirty="0" err="1"/>
              <a:t>olmalıdır</a:t>
            </a:r>
            <a:r>
              <a:rPr lang="en-US" sz="1200" dirty="0"/>
              <a:t>. API </a:t>
            </a:r>
            <a:r>
              <a:rPr lang="en-US" sz="1200" dirty="0" err="1"/>
              <a:t>kullanıcıları</a:t>
            </a:r>
            <a:r>
              <a:rPr lang="en-US" sz="1200" dirty="0"/>
              <a:t> </a:t>
            </a:r>
            <a:r>
              <a:rPr lang="en-US" sz="1200" dirty="0" err="1"/>
              <a:t>sunucudaki</a:t>
            </a:r>
            <a:r>
              <a:rPr lang="en-US" sz="1200" dirty="0"/>
              <a:t> </a:t>
            </a:r>
            <a:r>
              <a:rPr lang="en-US" sz="1200" dirty="0" err="1"/>
              <a:t>kaynakları</a:t>
            </a:r>
            <a:r>
              <a:rPr lang="en-US" sz="1200" dirty="0"/>
              <a:t> </a:t>
            </a:r>
            <a:r>
              <a:rPr lang="en-US" sz="1200" dirty="0" err="1"/>
              <a:t>değiştirmek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bu</a:t>
            </a:r>
            <a:r>
              <a:rPr lang="en-US" sz="1200" dirty="0"/>
              <a:t> </a:t>
            </a:r>
            <a:r>
              <a:rPr lang="en-US" sz="1200" dirty="0" err="1"/>
              <a:t>sunumları</a:t>
            </a:r>
            <a:r>
              <a:rPr lang="en-US" sz="1200" dirty="0"/>
              <a:t> </a:t>
            </a:r>
            <a:r>
              <a:rPr lang="en-US" sz="1200" dirty="0" err="1"/>
              <a:t>kullanabilmelidir</a:t>
            </a:r>
            <a:r>
              <a:rPr lang="en-US" sz="1200" dirty="0"/>
              <a:t>(</a:t>
            </a:r>
            <a:r>
              <a:rPr lang="en-US" sz="1200" dirty="0" err="1"/>
              <a:t>Sunumlar</a:t>
            </a:r>
            <a:r>
              <a:rPr lang="en-US" sz="1200" dirty="0"/>
              <a:t> </a:t>
            </a:r>
            <a:r>
              <a:rPr lang="en-US" sz="1200" dirty="0" err="1"/>
              <a:t>yeterli</a:t>
            </a:r>
            <a:r>
              <a:rPr lang="en-US" sz="1200" dirty="0"/>
              <a:t> </a:t>
            </a:r>
            <a:r>
              <a:rPr lang="en-US" sz="1200" dirty="0" err="1"/>
              <a:t>bilgiyi</a:t>
            </a:r>
            <a:r>
              <a:rPr lang="en-US" sz="1200" dirty="0"/>
              <a:t> </a:t>
            </a:r>
            <a:r>
              <a:rPr lang="en-US" sz="1200" dirty="0" err="1"/>
              <a:t>içermeli</a:t>
            </a:r>
            <a:r>
              <a:rPr lang="en-US" sz="1200" dirty="0"/>
              <a:t>).</a:t>
            </a:r>
          </a:p>
          <a:p>
            <a:r>
              <a:rPr lang="en-US" sz="1200" b="1" i="1" dirty="0" err="1"/>
              <a:t>Kendini</a:t>
            </a:r>
            <a:r>
              <a:rPr lang="en-US" sz="1200" b="1" i="1" dirty="0"/>
              <a:t> </a:t>
            </a:r>
            <a:r>
              <a:rPr lang="en-US" sz="1200" b="1" i="1" dirty="0" err="1"/>
              <a:t>tanımlayıcı</a:t>
            </a:r>
            <a:r>
              <a:rPr lang="en-US" sz="1200" b="1" i="1" dirty="0"/>
              <a:t> </a:t>
            </a:r>
            <a:r>
              <a:rPr lang="en-US" sz="1200" b="1" i="1" dirty="0" err="1"/>
              <a:t>mesajlar</a:t>
            </a:r>
            <a:r>
              <a:rPr lang="en-US" sz="1200" b="1" i="1" dirty="0"/>
              <a:t>.</a:t>
            </a:r>
            <a:r>
              <a:rPr lang="en-US" sz="1200" dirty="0"/>
              <a:t> </a:t>
            </a:r>
            <a:r>
              <a:rPr lang="en-US" sz="1200" dirty="0" err="1"/>
              <a:t>İstemciden</a:t>
            </a:r>
            <a:r>
              <a:rPr lang="en-US" sz="1200" dirty="0"/>
              <a:t> </a:t>
            </a:r>
            <a:r>
              <a:rPr lang="en-US" sz="1200" dirty="0" err="1"/>
              <a:t>sunucuya</a:t>
            </a:r>
            <a:r>
              <a:rPr lang="en-US" sz="1200" dirty="0"/>
              <a:t> </a:t>
            </a:r>
            <a:r>
              <a:rPr lang="en-US" sz="1200" dirty="0" err="1"/>
              <a:t>yapılan</a:t>
            </a:r>
            <a:r>
              <a:rPr lang="en-US" sz="1200" dirty="0"/>
              <a:t> her </a:t>
            </a:r>
            <a:r>
              <a:rPr lang="en-US" sz="1200" dirty="0" err="1"/>
              <a:t>istek</a:t>
            </a:r>
            <a:r>
              <a:rPr lang="en-US" sz="1200" dirty="0"/>
              <a:t> </a:t>
            </a:r>
            <a:r>
              <a:rPr lang="en-US" sz="1200" dirty="0" err="1"/>
              <a:t>sunucunun</a:t>
            </a:r>
            <a:r>
              <a:rPr lang="en-US" sz="1200" dirty="0"/>
              <a:t> </a:t>
            </a:r>
            <a:r>
              <a:rPr lang="en-US" sz="1200" dirty="0" err="1"/>
              <a:t>anlayabilmesi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isteği</a:t>
            </a:r>
            <a:r>
              <a:rPr lang="en-US" sz="1200" dirty="0"/>
              <a:t> </a:t>
            </a:r>
            <a:r>
              <a:rPr lang="en-US" sz="1200" dirty="0" err="1"/>
              <a:t>işleyebilmesi</a:t>
            </a:r>
            <a:r>
              <a:rPr lang="en-US" sz="1200" dirty="0"/>
              <a:t>, </a:t>
            </a:r>
            <a:r>
              <a:rPr lang="en-US" sz="1200" dirty="0" err="1"/>
              <a:t>sunucudan</a:t>
            </a:r>
            <a:r>
              <a:rPr lang="en-US" sz="1200" dirty="0"/>
              <a:t> </a:t>
            </a:r>
            <a:r>
              <a:rPr lang="en-US" sz="1200" dirty="0" err="1"/>
              <a:t>istemciye</a:t>
            </a:r>
            <a:r>
              <a:rPr lang="en-US" sz="1200" dirty="0"/>
              <a:t> </a:t>
            </a:r>
            <a:r>
              <a:rPr lang="en-US" sz="1200" dirty="0" err="1"/>
              <a:t>verilen</a:t>
            </a:r>
            <a:r>
              <a:rPr lang="en-US" sz="1200" dirty="0"/>
              <a:t> her </a:t>
            </a:r>
            <a:r>
              <a:rPr lang="en-US" sz="1200" dirty="0" err="1"/>
              <a:t>cevap</a:t>
            </a:r>
            <a:r>
              <a:rPr lang="en-US" sz="1200" dirty="0"/>
              <a:t> </a:t>
            </a:r>
            <a:r>
              <a:rPr lang="en-US" sz="1200" dirty="0" err="1"/>
              <a:t>istemcinin</a:t>
            </a:r>
            <a:r>
              <a:rPr lang="en-US" sz="1200" dirty="0"/>
              <a:t> </a:t>
            </a:r>
            <a:r>
              <a:rPr lang="en-US" sz="1200" dirty="0" err="1"/>
              <a:t>cevabı</a:t>
            </a:r>
            <a:r>
              <a:rPr lang="en-US" sz="1200" dirty="0"/>
              <a:t> </a:t>
            </a:r>
            <a:r>
              <a:rPr lang="en-US" sz="1200" dirty="0" err="1"/>
              <a:t>anlayabilmesi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işleyebilmesi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her </a:t>
            </a:r>
            <a:r>
              <a:rPr lang="en-US" sz="1200" dirty="0" err="1"/>
              <a:t>türlü</a:t>
            </a:r>
            <a:r>
              <a:rPr lang="en-US" sz="1200" dirty="0"/>
              <a:t> </a:t>
            </a:r>
            <a:r>
              <a:rPr lang="en-US" sz="1200" dirty="0" err="1"/>
              <a:t>bilgiyi</a:t>
            </a:r>
            <a:r>
              <a:rPr lang="en-US" sz="1200" dirty="0"/>
              <a:t> </a:t>
            </a:r>
            <a:r>
              <a:rPr lang="en-US" sz="1200" dirty="0" err="1"/>
              <a:t>içermelidir</a:t>
            </a:r>
            <a:r>
              <a:rPr lang="en-US" sz="1200" dirty="0"/>
              <a:t>.</a:t>
            </a:r>
          </a:p>
          <a:p>
            <a:r>
              <a:rPr lang="en-US" sz="1200" b="1" i="1" dirty="0" err="1"/>
              <a:t>Uygulamanın</a:t>
            </a:r>
            <a:r>
              <a:rPr lang="en-US" sz="1200" b="1" i="1" dirty="0"/>
              <a:t> </a:t>
            </a:r>
            <a:r>
              <a:rPr lang="en-US" sz="1200" b="1" i="1" dirty="0" err="1"/>
              <a:t>durumunun</a:t>
            </a:r>
            <a:r>
              <a:rPr lang="en-US" sz="1200" b="1" i="1" dirty="0"/>
              <a:t> </a:t>
            </a:r>
            <a:r>
              <a:rPr lang="en-US" sz="1200" b="1" i="1" dirty="0" err="1"/>
              <a:t>motoru</a:t>
            </a:r>
            <a:r>
              <a:rPr lang="en-US" sz="1200" b="1" i="1" dirty="0"/>
              <a:t>(application state engine) </a:t>
            </a:r>
            <a:r>
              <a:rPr lang="en-US" sz="1200" b="1" i="1" dirty="0" err="1"/>
              <a:t>olarak</a:t>
            </a:r>
            <a:r>
              <a:rPr lang="en-US" sz="1200" b="1" i="1" dirty="0"/>
              <a:t> </a:t>
            </a:r>
            <a:r>
              <a:rPr lang="en-US" sz="1200" b="1" i="1" dirty="0" err="1"/>
              <a:t>hiper</a:t>
            </a:r>
            <a:r>
              <a:rPr lang="en-US" sz="1200" b="1" i="1" dirty="0"/>
              <a:t> </a:t>
            </a:r>
            <a:r>
              <a:rPr lang="en-US" sz="1200" b="1" i="1" dirty="0" err="1"/>
              <a:t>medya</a:t>
            </a:r>
            <a:r>
              <a:rPr lang="en-US" sz="1200" b="1" i="1" dirty="0"/>
              <a:t>. </a:t>
            </a:r>
            <a:r>
              <a:rPr lang="en-US" sz="1200" dirty="0" err="1"/>
              <a:t>İstemci</a:t>
            </a:r>
            <a:r>
              <a:rPr lang="en-US" sz="1200" dirty="0"/>
              <a:t> </a:t>
            </a:r>
            <a:r>
              <a:rPr lang="en-US" sz="1200" dirty="0" err="1"/>
              <a:t>uygulama</a:t>
            </a:r>
            <a:r>
              <a:rPr lang="en-US" sz="1200" dirty="0"/>
              <a:t> </a:t>
            </a:r>
            <a:r>
              <a:rPr lang="en-US" sz="1200" dirty="0" err="1"/>
              <a:t>dinamik</a:t>
            </a:r>
            <a:r>
              <a:rPr lang="en-US" sz="1200" dirty="0"/>
              <a:t> </a:t>
            </a:r>
            <a:r>
              <a:rPr lang="en-US" sz="1200" dirty="0" err="1"/>
              <a:t>olarak</a:t>
            </a:r>
            <a:r>
              <a:rPr lang="en-US" sz="1200" dirty="0"/>
              <a:t> </a:t>
            </a:r>
            <a:r>
              <a:rPr lang="en-US" sz="1200" dirty="0" err="1"/>
              <a:t>hiper</a:t>
            </a:r>
            <a:r>
              <a:rPr lang="en-US" sz="1200" dirty="0"/>
              <a:t> </a:t>
            </a:r>
            <a:r>
              <a:rPr lang="en-US" sz="1200" dirty="0" err="1"/>
              <a:t>linkleri</a:t>
            </a:r>
            <a:r>
              <a:rPr lang="en-US" sz="1200" dirty="0"/>
              <a:t> </a:t>
            </a:r>
            <a:r>
              <a:rPr lang="en-US" sz="1200" dirty="0" err="1"/>
              <a:t>kullanarak</a:t>
            </a:r>
            <a:r>
              <a:rPr lang="en-US" sz="1200" dirty="0"/>
              <a:t> </a:t>
            </a:r>
            <a:r>
              <a:rPr lang="en-US" sz="1200" dirty="0" err="1"/>
              <a:t>diğer</a:t>
            </a:r>
            <a:r>
              <a:rPr lang="en-US" sz="1200" dirty="0"/>
              <a:t> </a:t>
            </a:r>
            <a:r>
              <a:rPr lang="en-US" sz="1200" dirty="0" err="1"/>
              <a:t>kaynaklara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etkileşimlere</a:t>
            </a:r>
            <a:r>
              <a:rPr lang="en-US" sz="1200" dirty="0"/>
              <a:t> </a:t>
            </a:r>
            <a:r>
              <a:rPr lang="en-US" sz="1200" dirty="0" err="1"/>
              <a:t>erişebilmeli</a:t>
            </a:r>
            <a:r>
              <a:rPr lang="en-US" sz="1200" dirty="0"/>
              <a:t>. </a:t>
            </a:r>
            <a:r>
              <a:rPr lang="en-US" sz="1200" dirty="0" err="1"/>
              <a:t>Örneğin</a:t>
            </a:r>
            <a:r>
              <a:rPr lang="en-US" sz="1200" dirty="0"/>
              <a:t> </a:t>
            </a:r>
            <a:r>
              <a:rPr lang="en-US" sz="1200" dirty="0" err="1"/>
              <a:t>API’yi</a:t>
            </a:r>
            <a:r>
              <a:rPr lang="en-US" sz="1200" dirty="0"/>
              <a:t> </a:t>
            </a:r>
            <a:r>
              <a:rPr lang="en-US" sz="1200" dirty="0" err="1"/>
              <a:t>kullanan</a:t>
            </a:r>
            <a:r>
              <a:rPr lang="en-US" sz="1200" dirty="0"/>
              <a:t> </a:t>
            </a:r>
            <a:r>
              <a:rPr lang="en-US" sz="1200" dirty="0" err="1"/>
              <a:t>istemci</a:t>
            </a:r>
            <a:r>
              <a:rPr lang="en-US" sz="1200" dirty="0"/>
              <a:t> </a:t>
            </a:r>
            <a:r>
              <a:rPr lang="en-US" sz="1200" dirty="0" err="1"/>
              <a:t>herhangi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kullanıcının</a:t>
            </a:r>
            <a:r>
              <a:rPr lang="en-US" sz="1200" dirty="0"/>
              <a:t> </a:t>
            </a:r>
            <a:r>
              <a:rPr lang="en-US" sz="1200" dirty="0" err="1"/>
              <a:t>bilgisini</a:t>
            </a:r>
            <a:r>
              <a:rPr lang="en-US" sz="1200" dirty="0"/>
              <a:t> </a:t>
            </a:r>
            <a:r>
              <a:rPr lang="en-US" sz="1200" dirty="0" err="1"/>
              <a:t>istediğinde</a:t>
            </a:r>
            <a:r>
              <a:rPr lang="en-US" sz="1200" dirty="0"/>
              <a:t> </a:t>
            </a:r>
            <a:r>
              <a:rPr lang="en-US" sz="1200" dirty="0" err="1"/>
              <a:t>aynı</a:t>
            </a:r>
            <a:r>
              <a:rPr lang="en-US" sz="1200" dirty="0"/>
              <a:t> </a:t>
            </a:r>
            <a:r>
              <a:rPr lang="en-US" sz="1200" dirty="0" err="1"/>
              <a:t>zamanda</a:t>
            </a:r>
            <a:r>
              <a:rPr lang="en-US" sz="1200" dirty="0"/>
              <a:t> </a:t>
            </a:r>
            <a:r>
              <a:rPr lang="en-US" sz="1200" dirty="0" err="1"/>
              <a:t>bu</a:t>
            </a:r>
            <a:r>
              <a:rPr lang="en-US" sz="1200" dirty="0"/>
              <a:t> </a:t>
            </a:r>
            <a:r>
              <a:rPr lang="en-US" sz="1200" dirty="0" err="1"/>
              <a:t>kullanıcıda</a:t>
            </a:r>
            <a:r>
              <a:rPr lang="en-US" sz="1200" dirty="0"/>
              <a:t> </a:t>
            </a:r>
            <a:r>
              <a:rPr lang="en-US" sz="1200" dirty="0" err="1"/>
              <a:t>değişiklik</a:t>
            </a:r>
            <a:r>
              <a:rPr lang="en-US" sz="1200" dirty="0"/>
              <a:t> </a:t>
            </a:r>
            <a:r>
              <a:rPr lang="en-US" sz="1200" dirty="0" err="1"/>
              <a:t>yapabilmesi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gerekli</a:t>
            </a:r>
            <a:r>
              <a:rPr lang="en-US" sz="1200" dirty="0"/>
              <a:t> </a:t>
            </a:r>
            <a:r>
              <a:rPr lang="en-US" sz="1200" dirty="0" err="1"/>
              <a:t>olan</a:t>
            </a:r>
            <a:r>
              <a:rPr lang="en-US" sz="1200" dirty="0"/>
              <a:t> </a:t>
            </a:r>
            <a:r>
              <a:rPr lang="en-US" sz="1200" dirty="0" err="1"/>
              <a:t>işlemleri</a:t>
            </a:r>
            <a:r>
              <a:rPr lang="en-US" sz="1200" dirty="0"/>
              <a:t>(</a:t>
            </a:r>
            <a:r>
              <a:rPr lang="en-US" sz="1200" dirty="0" err="1"/>
              <a:t>silme</a:t>
            </a:r>
            <a:r>
              <a:rPr lang="en-US" sz="1200" dirty="0"/>
              <a:t>, </a:t>
            </a:r>
            <a:r>
              <a:rPr lang="en-US" sz="1200" dirty="0" err="1"/>
              <a:t>düzenleme</a:t>
            </a:r>
            <a:r>
              <a:rPr lang="en-US" sz="1200" dirty="0"/>
              <a:t> vb.) </a:t>
            </a:r>
            <a:r>
              <a:rPr lang="en-US" sz="1200" dirty="0" err="1"/>
              <a:t>sunucudan</a:t>
            </a:r>
            <a:r>
              <a:rPr lang="en-US" sz="1200" dirty="0"/>
              <a:t> </a:t>
            </a:r>
            <a:r>
              <a:rPr lang="en-US" sz="1200" dirty="0" err="1"/>
              <a:t>aynı</a:t>
            </a:r>
            <a:r>
              <a:rPr lang="en-US" sz="1200" dirty="0"/>
              <a:t> </a:t>
            </a:r>
            <a:r>
              <a:rPr lang="en-US" sz="1200" dirty="0" err="1"/>
              <a:t>istekte</a:t>
            </a:r>
            <a:r>
              <a:rPr lang="en-US" sz="1200" dirty="0"/>
              <a:t> </a:t>
            </a:r>
            <a:r>
              <a:rPr lang="en-US" sz="1200" dirty="0" err="1"/>
              <a:t>almalı</a:t>
            </a:r>
            <a:r>
              <a:rPr lang="en-US" sz="1200" dirty="0"/>
              <a:t>. (</a:t>
            </a:r>
            <a:r>
              <a:rPr lang="en-US" sz="1200" dirty="0" err="1"/>
              <a:t>Bkz</a:t>
            </a:r>
            <a:r>
              <a:rPr lang="en-US" sz="1200" dirty="0"/>
              <a:t>. </a:t>
            </a:r>
            <a:r>
              <a:rPr lang="en-US" sz="1200" b="1" dirty="0" smtClean="0"/>
              <a:t>HATEOAS(</a:t>
            </a:r>
            <a:r>
              <a:rPr lang="en-US" sz="1200" dirty="0">
                <a:solidFill>
                  <a:srgbClr val="000000"/>
                </a:solidFill>
                <a:latin typeface="Montserrat"/>
              </a:rPr>
              <a:t>"Hypermedia as the Engine of Application State"</a:t>
            </a:r>
            <a:r>
              <a:rPr lang="en-US" sz="1200" b="1" dirty="0" smtClean="0"/>
              <a:t>)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200" b="1" dirty="0" smtClean="0"/>
              <a:t>2.İstemci-Sunucu</a:t>
            </a:r>
            <a:endParaRPr lang="en-US" sz="1200" b="1" dirty="0"/>
          </a:p>
          <a:p>
            <a:r>
              <a:rPr lang="en-US" sz="1200" dirty="0" err="1"/>
              <a:t>İstemci</a:t>
            </a:r>
            <a:r>
              <a:rPr lang="en-US" sz="1200" dirty="0"/>
              <a:t> </a:t>
            </a:r>
            <a:r>
              <a:rPr lang="en-US" sz="1200" dirty="0" err="1"/>
              <a:t>sunucu</a:t>
            </a:r>
            <a:r>
              <a:rPr lang="en-US" sz="1200" dirty="0"/>
              <a:t> </a:t>
            </a:r>
            <a:r>
              <a:rPr lang="en-US" sz="1200" dirty="0" err="1"/>
              <a:t>ilkesi</a:t>
            </a:r>
            <a:r>
              <a:rPr lang="en-US" sz="1200" dirty="0"/>
              <a:t>, </a:t>
            </a:r>
            <a:r>
              <a:rPr lang="en-US" sz="1200" b="1" dirty="0" err="1" smtClean="0"/>
              <a:t>katmanların</a:t>
            </a:r>
            <a:r>
              <a:rPr lang="en-US" sz="1200" b="1" dirty="0" smtClean="0"/>
              <a:t> </a:t>
            </a:r>
            <a:r>
              <a:rPr lang="en-US" sz="1200" b="1" dirty="0" err="1"/>
              <a:t>ayrılması</a:t>
            </a:r>
            <a:r>
              <a:rPr lang="en-US" sz="1200" b="1" dirty="0"/>
              <a:t>(</a:t>
            </a:r>
            <a:r>
              <a:rPr lang="en-US" sz="1200" b="1" dirty="0" err="1"/>
              <a:t>seperation</a:t>
            </a:r>
            <a:r>
              <a:rPr lang="en-US" sz="1200" b="1" dirty="0"/>
              <a:t> of concerns)</a:t>
            </a:r>
            <a:r>
              <a:rPr lang="en-US" sz="1200" dirty="0"/>
              <a:t> </a:t>
            </a:r>
            <a:r>
              <a:rPr lang="en-US" sz="1200" dirty="0" err="1"/>
              <a:t>prensibini</a:t>
            </a:r>
            <a:r>
              <a:rPr lang="en-US" sz="1200" dirty="0"/>
              <a:t> </a:t>
            </a:r>
            <a:r>
              <a:rPr lang="en-US" sz="1200" dirty="0" err="1"/>
              <a:t>uygular</a:t>
            </a:r>
            <a:r>
              <a:rPr lang="en-US" sz="1200" dirty="0"/>
              <a:t>. </a:t>
            </a:r>
            <a:r>
              <a:rPr lang="en-US" sz="1200" dirty="0" err="1"/>
              <a:t>Böylelikle</a:t>
            </a:r>
            <a:r>
              <a:rPr lang="en-US" sz="1200" dirty="0"/>
              <a:t> </a:t>
            </a:r>
            <a:r>
              <a:rPr lang="en-US" sz="1200" dirty="0" err="1"/>
              <a:t>istemci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sunucu</a:t>
            </a:r>
            <a:r>
              <a:rPr lang="en-US" sz="1200" dirty="0"/>
              <a:t> </a:t>
            </a:r>
            <a:r>
              <a:rPr lang="en-US" sz="1200" dirty="0" err="1"/>
              <a:t>birbirinden</a:t>
            </a:r>
            <a:r>
              <a:rPr lang="en-US" sz="1200" dirty="0"/>
              <a:t> </a:t>
            </a:r>
            <a:r>
              <a:rPr lang="en-US" sz="1200" dirty="0" err="1"/>
              <a:t>bağımsız</a:t>
            </a:r>
            <a:r>
              <a:rPr lang="en-US" sz="1200" dirty="0"/>
              <a:t> </a:t>
            </a:r>
            <a:r>
              <a:rPr lang="en-US" sz="1200" dirty="0" err="1"/>
              <a:t>olarak</a:t>
            </a:r>
            <a:r>
              <a:rPr lang="en-US" sz="1200" dirty="0"/>
              <a:t> </a:t>
            </a:r>
            <a:r>
              <a:rPr lang="en-US" sz="1200" dirty="0" err="1"/>
              <a:t>gelişir</a:t>
            </a:r>
            <a:r>
              <a:rPr lang="en-US" sz="1200" dirty="0"/>
              <a:t>.</a:t>
            </a:r>
          </a:p>
          <a:p>
            <a:r>
              <a:rPr lang="en-US" sz="1200" b="1" dirty="0"/>
              <a:t>3.Durumu(State) </a:t>
            </a:r>
            <a:r>
              <a:rPr lang="en-US" sz="1200" b="1" dirty="0" err="1"/>
              <a:t>Olmayan</a:t>
            </a:r>
            <a:r>
              <a:rPr lang="en-US" sz="1200" b="1" dirty="0"/>
              <a:t>(Stateless)</a:t>
            </a:r>
          </a:p>
          <a:p>
            <a:r>
              <a:rPr lang="en-US" sz="1200" dirty="0"/>
              <a:t>Bu </a:t>
            </a:r>
            <a:r>
              <a:rPr lang="en-US" sz="1200" dirty="0" err="1"/>
              <a:t>prensibe</a:t>
            </a:r>
            <a:r>
              <a:rPr lang="en-US" sz="1200" dirty="0"/>
              <a:t> </a:t>
            </a:r>
            <a:r>
              <a:rPr lang="en-US" sz="1200" dirty="0" err="1"/>
              <a:t>göre</a:t>
            </a:r>
            <a:r>
              <a:rPr lang="en-US" sz="1200" dirty="0"/>
              <a:t> </a:t>
            </a:r>
            <a:r>
              <a:rPr lang="en-US" sz="1200" dirty="0" err="1"/>
              <a:t>istemciden</a:t>
            </a:r>
            <a:r>
              <a:rPr lang="en-US" sz="1200" dirty="0"/>
              <a:t> </a:t>
            </a:r>
            <a:r>
              <a:rPr lang="en-US" sz="1200" dirty="0" err="1"/>
              <a:t>sunucuya</a:t>
            </a:r>
            <a:r>
              <a:rPr lang="en-US" sz="1200" dirty="0"/>
              <a:t> </a:t>
            </a:r>
            <a:r>
              <a:rPr lang="en-US" sz="1200" dirty="0" err="1"/>
              <a:t>yapılan</a:t>
            </a:r>
            <a:r>
              <a:rPr lang="en-US" sz="1200" dirty="0"/>
              <a:t> her </a:t>
            </a:r>
            <a:r>
              <a:rPr lang="en-US" sz="1200" dirty="0" err="1"/>
              <a:t>türlü</a:t>
            </a:r>
            <a:r>
              <a:rPr lang="en-US" sz="1200" dirty="0"/>
              <a:t> </a:t>
            </a:r>
            <a:r>
              <a:rPr lang="en-US" sz="1200" dirty="0" err="1"/>
              <a:t>istek</a:t>
            </a:r>
            <a:r>
              <a:rPr lang="en-US" sz="1200" dirty="0"/>
              <a:t>, </a:t>
            </a:r>
            <a:r>
              <a:rPr lang="en-US" sz="1200" dirty="0" err="1"/>
              <a:t>isteği</a:t>
            </a:r>
            <a:r>
              <a:rPr lang="en-US" sz="1200" dirty="0"/>
              <a:t> </a:t>
            </a:r>
            <a:r>
              <a:rPr lang="en-US" sz="1200" dirty="0" err="1"/>
              <a:t>anlamak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bitirmek</a:t>
            </a:r>
            <a:r>
              <a:rPr lang="en-US" sz="1200" dirty="0"/>
              <a:t> </a:t>
            </a:r>
            <a:r>
              <a:rPr lang="en-US" sz="1200" dirty="0" err="1"/>
              <a:t>adına</a:t>
            </a:r>
            <a:r>
              <a:rPr lang="en-US" sz="1200" dirty="0"/>
              <a:t> </a:t>
            </a:r>
            <a:r>
              <a:rPr lang="en-US" sz="1200" dirty="0" err="1"/>
              <a:t>bütün</a:t>
            </a:r>
            <a:r>
              <a:rPr lang="en-US" sz="1200" dirty="0"/>
              <a:t> </a:t>
            </a:r>
            <a:r>
              <a:rPr lang="en-US" sz="1200" dirty="0" err="1"/>
              <a:t>bilgileri</a:t>
            </a:r>
            <a:r>
              <a:rPr lang="en-US" sz="1200" dirty="0"/>
              <a:t> </a:t>
            </a:r>
            <a:r>
              <a:rPr lang="en-US" sz="1200" dirty="0" err="1"/>
              <a:t>içermelidir</a:t>
            </a:r>
            <a:r>
              <a:rPr lang="en-US" sz="1200" dirty="0"/>
              <a:t>. </a:t>
            </a:r>
            <a:r>
              <a:rPr lang="en-US" sz="1200" dirty="0" err="1"/>
              <a:t>Sunucu</a:t>
            </a:r>
            <a:r>
              <a:rPr lang="en-US" sz="1200" dirty="0"/>
              <a:t> </a:t>
            </a:r>
            <a:r>
              <a:rPr lang="en-US" sz="1200" dirty="0" err="1"/>
              <a:t>API’yi</a:t>
            </a:r>
            <a:r>
              <a:rPr lang="en-US" sz="1200" dirty="0"/>
              <a:t> </a:t>
            </a:r>
            <a:r>
              <a:rPr lang="en-US" sz="1200" dirty="0" err="1"/>
              <a:t>veya</a:t>
            </a:r>
            <a:r>
              <a:rPr lang="en-US" sz="1200" dirty="0"/>
              <a:t> </a:t>
            </a:r>
            <a:r>
              <a:rPr lang="en-US" sz="1200" dirty="0" err="1"/>
              <a:t>servisi</a:t>
            </a:r>
            <a:r>
              <a:rPr lang="en-US" sz="1200" dirty="0"/>
              <a:t> </a:t>
            </a:r>
            <a:r>
              <a:rPr lang="en-US" sz="1200" dirty="0" err="1"/>
              <a:t>kullanan</a:t>
            </a:r>
            <a:r>
              <a:rPr lang="en-US" sz="1200" dirty="0"/>
              <a:t> </a:t>
            </a:r>
            <a:r>
              <a:rPr lang="en-US" sz="1200" dirty="0" err="1"/>
              <a:t>kullanıcıyı</a:t>
            </a:r>
            <a:r>
              <a:rPr lang="en-US" sz="1200" dirty="0"/>
              <a:t> </a:t>
            </a:r>
            <a:r>
              <a:rPr lang="en-US" sz="1200" b="1" dirty="0" err="1"/>
              <a:t>hatırlamamalıdır</a:t>
            </a:r>
            <a:r>
              <a:rPr lang="en-US" sz="1200" dirty="0"/>
              <a:t>. </a:t>
            </a:r>
            <a:r>
              <a:rPr lang="en-US" sz="1200" dirty="0" err="1"/>
              <a:t>Örneğin</a:t>
            </a:r>
            <a:r>
              <a:rPr lang="en-US" sz="1200" dirty="0"/>
              <a:t> </a:t>
            </a:r>
            <a:r>
              <a:rPr lang="en-US" sz="1200" dirty="0" err="1"/>
              <a:t>aynı</a:t>
            </a:r>
            <a:r>
              <a:rPr lang="en-US" sz="1200" dirty="0"/>
              <a:t> </a:t>
            </a:r>
            <a:r>
              <a:rPr lang="en-US" sz="1200" dirty="0" err="1"/>
              <a:t>kullanıcı</a:t>
            </a:r>
            <a:r>
              <a:rPr lang="en-US" sz="1200" dirty="0"/>
              <a:t> </a:t>
            </a:r>
            <a:r>
              <a:rPr lang="en-US" sz="1200" dirty="0" err="1"/>
              <a:t>iki</a:t>
            </a:r>
            <a:r>
              <a:rPr lang="en-US" sz="1200" dirty="0"/>
              <a:t> </a:t>
            </a:r>
            <a:r>
              <a:rPr lang="en-US" sz="1200" dirty="0" err="1"/>
              <a:t>kez</a:t>
            </a:r>
            <a:r>
              <a:rPr lang="en-US" sz="1200" dirty="0"/>
              <a:t> </a:t>
            </a:r>
            <a:r>
              <a:rPr lang="en-US" sz="1200" dirty="0" err="1"/>
              <a:t>üst</a:t>
            </a:r>
            <a:r>
              <a:rPr lang="en-US" sz="1200" dirty="0"/>
              <a:t> </a:t>
            </a:r>
            <a:r>
              <a:rPr lang="en-US" sz="1200" dirty="0" err="1"/>
              <a:t>üste</a:t>
            </a:r>
            <a:r>
              <a:rPr lang="en-US" sz="1200" dirty="0"/>
              <a:t> </a:t>
            </a:r>
            <a:r>
              <a:rPr lang="en-US" sz="1200" dirty="0" err="1"/>
              <a:t>kaynağı</a:t>
            </a:r>
            <a:r>
              <a:rPr lang="en-US" sz="1200" dirty="0"/>
              <a:t> </a:t>
            </a:r>
            <a:r>
              <a:rPr lang="en-US" sz="1200" dirty="0" err="1"/>
              <a:t>okumak</a:t>
            </a:r>
            <a:r>
              <a:rPr lang="en-US" sz="1200" dirty="0"/>
              <a:t> </a:t>
            </a:r>
            <a:r>
              <a:rPr lang="en-US" sz="1200" dirty="0" err="1"/>
              <a:t>istediğinde</a:t>
            </a:r>
            <a:r>
              <a:rPr lang="en-US" sz="1200" dirty="0"/>
              <a:t> </a:t>
            </a:r>
            <a:r>
              <a:rPr lang="en-US" sz="1200" dirty="0" err="1"/>
              <a:t>sunucu</a:t>
            </a:r>
            <a:r>
              <a:rPr lang="en-US" sz="1200" dirty="0"/>
              <a:t> </a:t>
            </a:r>
            <a:r>
              <a:rPr lang="en-US" sz="1200" b="1" dirty="0" err="1"/>
              <a:t>bir</a:t>
            </a:r>
            <a:r>
              <a:rPr lang="en-US" sz="1200" b="1" dirty="0"/>
              <a:t> </a:t>
            </a:r>
            <a:r>
              <a:rPr lang="en-US" sz="1200" b="1" dirty="0" err="1"/>
              <a:t>önceki</a:t>
            </a:r>
            <a:r>
              <a:rPr lang="en-US" sz="1200" b="1" dirty="0"/>
              <a:t> </a:t>
            </a:r>
            <a:r>
              <a:rPr lang="en-US" sz="1200" b="1" dirty="0" err="1"/>
              <a:t>işlemi</a:t>
            </a:r>
            <a:r>
              <a:rPr lang="en-US" sz="1200" b="1" dirty="0"/>
              <a:t> </a:t>
            </a:r>
            <a:r>
              <a:rPr lang="en-US" sz="1200" b="1" dirty="0" err="1"/>
              <a:t>hatırlamaz</a:t>
            </a:r>
            <a:r>
              <a:rPr lang="en-US" sz="1200" dirty="0"/>
              <a:t>. Her </a:t>
            </a:r>
            <a:r>
              <a:rPr lang="en-US" sz="1200" dirty="0" err="1"/>
              <a:t>spesifik</a:t>
            </a:r>
            <a:r>
              <a:rPr lang="en-US" sz="1200" dirty="0"/>
              <a:t> </a:t>
            </a:r>
            <a:r>
              <a:rPr lang="en-US" sz="1200" dirty="0" err="1"/>
              <a:t>istek</a:t>
            </a:r>
            <a:r>
              <a:rPr lang="en-US" sz="1200" dirty="0"/>
              <a:t> </a:t>
            </a:r>
            <a:r>
              <a:rPr lang="en-US" sz="1200" dirty="0" err="1"/>
              <a:t>sunucunun</a:t>
            </a:r>
            <a:r>
              <a:rPr lang="en-US" sz="1200" dirty="0"/>
              <a:t> </a:t>
            </a:r>
            <a:r>
              <a:rPr lang="en-US" sz="1200" dirty="0" err="1"/>
              <a:t>isteği</a:t>
            </a:r>
            <a:r>
              <a:rPr lang="en-US" sz="1200" dirty="0"/>
              <a:t> </a:t>
            </a:r>
            <a:r>
              <a:rPr lang="en-US" sz="1200" dirty="0" err="1"/>
              <a:t>işlemesi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gereken</a:t>
            </a:r>
            <a:r>
              <a:rPr lang="en-US" sz="1200" dirty="0"/>
              <a:t> </a:t>
            </a:r>
            <a:r>
              <a:rPr lang="en-US" sz="1200" dirty="0" err="1"/>
              <a:t>bilgiyi</a:t>
            </a:r>
            <a:r>
              <a:rPr lang="en-US" sz="1200" dirty="0"/>
              <a:t> </a:t>
            </a:r>
            <a:r>
              <a:rPr lang="en-US" sz="1200" dirty="0" err="1"/>
              <a:t>içerir</a:t>
            </a:r>
            <a:r>
              <a:rPr lang="en-US" sz="1200" dirty="0"/>
              <a:t>.</a:t>
            </a:r>
          </a:p>
          <a:p>
            <a:r>
              <a:rPr lang="en-US" sz="1200" b="1" dirty="0"/>
              <a:t>4.Önbelleğe </a:t>
            </a:r>
            <a:r>
              <a:rPr lang="en-US" sz="1200" b="1" dirty="0" err="1"/>
              <a:t>Alınabilir</a:t>
            </a:r>
            <a:r>
              <a:rPr lang="en-US" sz="1200" b="1" dirty="0"/>
              <a:t>(Cacheable)</a:t>
            </a:r>
          </a:p>
          <a:p>
            <a:r>
              <a:rPr lang="en-US" sz="1200" dirty="0"/>
              <a:t>Bu </a:t>
            </a:r>
            <a:r>
              <a:rPr lang="en-US" sz="1200" dirty="0" err="1"/>
              <a:t>prensip</a:t>
            </a:r>
            <a:r>
              <a:rPr lang="en-US" sz="1200" dirty="0"/>
              <a:t> </a:t>
            </a:r>
            <a:r>
              <a:rPr lang="en-US" sz="1200" dirty="0" err="1"/>
              <a:t>sunucudan</a:t>
            </a:r>
            <a:r>
              <a:rPr lang="en-US" sz="1200" dirty="0"/>
              <a:t> </a:t>
            </a:r>
            <a:r>
              <a:rPr lang="en-US" sz="1200" dirty="0" err="1"/>
              <a:t>gelen</a:t>
            </a:r>
            <a:r>
              <a:rPr lang="en-US" sz="1200" dirty="0"/>
              <a:t> </a:t>
            </a:r>
            <a:r>
              <a:rPr lang="en-US" sz="1200" dirty="0" err="1"/>
              <a:t>cevabın</a:t>
            </a:r>
            <a:r>
              <a:rPr lang="en-US" sz="1200" dirty="0"/>
              <a:t> </a:t>
            </a:r>
            <a:r>
              <a:rPr lang="en-US" sz="1200" dirty="0" err="1"/>
              <a:t>kendini</a:t>
            </a:r>
            <a:r>
              <a:rPr lang="en-US" sz="1200" dirty="0"/>
              <a:t> </a:t>
            </a:r>
            <a:r>
              <a:rPr lang="en-US" sz="1200" dirty="0" err="1"/>
              <a:t>önbelleğe</a:t>
            </a:r>
            <a:r>
              <a:rPr lang="en-US" sz="1200" dirty="0"/>
              <a:t> </a:t>
            </a:r>
            <a:r>
              <a:rPr lang="en-US" sz="1200" dirty="0" err="1"/>
              <a:t>alınabilir</a:t>
            </a:r>
            <a:r>
              <a:rPr lang="en-US" sz="1200" dirty="0"/>
              <a:t> </a:t>
            </a:r>
            <a:r>
              <a:rPr lang="en-US" sz="1200" dirty="0" err="1"/>
              <a:t>veya</a:t>
            </a:r>
            <a:r>
              <a:rPr lang="en-US" sz="1200" dirty="0"/>
              <a:t> </a:t>
            </a:r>
            <a:r>
              <a:rPr lang="en-US" sz="1200" dirty="0" err="1"/>
              <a:t>alınamaz</a:t>
            </a:r>
            <a:r>
              <a:rPr lang="en-US" sz="1200" dirty="0"/>
              <a:t> </a:t>
            </a:r>
            <a:r>
              <a:rPr lang="en-US" sz="1200" dirty="0" err="1"/>
              <a:t>diye</a:t>
            </a:r>
            <a:r>
              <a:rPr lang="en-US" sz="1200" dirty="0"/>
              <a:t> </a:t>
            </a:r>
            <a:r>
              <a:rPr lang="en-US" sz="1200" dirty="0" err="1"/>
              <a:t>etiketlemesi</a:t>
            </a:r>
            <a:r>
              <a:rPr lang="en-US" sz="1200" dirty="0"/>
              <a:t> </a:t>
            </a:r>
            <a:r>
              <a:rPr lang="en-US" sz="1200" dirty="0" err="1"/>
              <a:t>gerektiğini</a:t>
            </a:r>
            <a:r>
              <a:rPr lang="en-US" sz="1200" dirty="0"/>
              <a:t> </a:t>
            </a:r>
            <a:r>
              <a:rPr lang="en-US" sz="1200" dirty="0" err="1"/>
              <a:t>belirtir</a:t>
            </a:r>
            <a:r>
              <a:rPr lang="en-US" sz="1200" dirty="0"/>
              <a:t>. </a:t>
            </a:r>
            <a:r>
              <a:rPr lang="en-US" sz="1200" dirty="0" err="1"/>
              <a:t>Eğer</a:t>
            </a:r>
            <a:r>
              <a:rPr lang="en-US" sz="1200" dirty="0"/>
              <a:t> </a:t>
            </a:r>
            <a:r>
              <a:rPr lang="en-US" sz="1200" dirty="0" err="1"/>
              <a:t>cevap</a:t>
            </a:r>
            <a:r>
              <a:rPr lang="en-US" sz="1200" dirty="0"/>
              <a:t> </a:t>
            </a:r>
            <a:r>
              <a:rPr lang="en-US" sz="1200" dirty="0" err="1"/>
              <a:t>önbelleğe</a:t>
            </a:r>
            <a:r>
              <a:rPr lang="en-US" sz="1200" dirty="0"/>
              <a:t> </a:t>
            </a:r>
            <a:r>
              <a:rPr lang="en-US" sz="1200" dirty="0" err="1"/>
              <a:t>alınabilirse</a:t>
            </a:r>
            <a:r>
              <a:rPr lang="en-US" sz="1200" dirty="0"/>
              <a:t> </a:t>
            </a:r>
            <a:r>
              <a:rPr lang="en-US" sz="1200" dirty="0" err="1"/>
              <a:t>cevap</a:t>
            </a:r>
            <a:r>
              <a:rPr lang="en-US" sz="1200" dirty="0"/>
              <a:t> </a:t>
            </a:r>
            <a:r>
              <a:rPr lang="en-US" sz="1200" dirty="0" err="1"/>
              <a:t>sürüm</a:t>
            </a:r>
            <a:r>
              <a:rPr lang="en-US" sz="1200" dirty="0"/>
              <a:t> </a:t>
            </a:r>
            <a:r>
              <a:rPr lang="en-US" sz="1200" dirty="0" err="1"/>
              <a:t>bilgisi</a:t>
            </a:r>
            <a:r>
              <a:rPr lang="en-US" sz="1200" dirty="0"/>
              <a:t> </a:t>
            </a:r>
            <a:r>
              <a:rPr lang="en-US" sz="1200" dirty="0" err="1"/>
              <a:t>içerebilir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istemci</a:t>
            </a:r>
            <a:r>
              <a:rPr lang="en-US" sz="1200" dirty="0"/>
              <a:t> </a:t>
            </a:r>
            <a:r>
              <a:rPr lang="en-US" sz="1200" dirty="0" err="1"/>
              <a:t>bu</a:t>
            </a:r>
            <a:r>
              <a:rPr lang="en-US" sz="1200" dirty="0"/>
              <a:t> </a:t>
            </a:r>
            <a:r>
              <a:rPr lang="en-US" sz="1200" dirty="0" err="1"/>
              <a:t>veriyi</a:t>
            </a:r>
            <a:r>
              <a:rPr lang="en-US" sz="1200" dirty="0"/>
              <a:t> </a:t>
            </a:r>
            <a:r>
              <a:rPr lang="en-US" sz="1200" dirty="0" err="1"/>
              <a:t>ileride</a:t>
            </a:r>
            <a:r>
              <a:rPr lang="en-US" sz="1200" dirty="0"/>
              <a:t> </a:t>
            </a:r>
            <a:r>
              <a:rPr lang="en-US" sz="1200" dirty="0" err="1"/>
              <a:t>spesifik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periyotta</a:t>
            </a:r>
            <a:r>
              <a:rPr lang="en-US" sz="1200" dirty="0"/>
              <a:t>, </a:t>
            </a:r>
            <a:r>
              <a:rPr lang="en-US" sz="1200" dirty="0" err="1"/>
              <a:t>eşit</a:t>
            </a:r>
            <a:r>
              <a:rPr lang="en-US" sz="1200" dirty="0"/>
              <a:t> </a:t>
            </a:r>
            <a:r>
              <a:rPr lang="en-US" sz="1200" dirty="0" err="1"/>
              <a:t>isteklerde</a:t>
            </a:r>
            <a:r>
              <a:rPr lang="en-US" sz="1200" dirty="0"/>
              <a:t> </a:t>
            </a:r>
            <a:r>
              <a:rPr lang="en-US" sz="1200" dirty="0" err="1"/>
              <a:t>kullanabilir</a:t>
            </a:r>
            <a:r>
              <a:rPr lang="en-US" sz="1200" dirty="0"/>
              <a:t>. </a:t>
            </a:r>
            <a:r>
              <a:rPr lang="en-US" sz="1200" dirty="0" err="1"/>
              <a:t>Sürüm</a:t>
            </a:r>
            <a:r>
              <a:rPr lang="en-US" sz="1200" dirty="0"/>
              <a:t> </a:t>
            </a:r>
            <a:r>
              <a:rPr lang="en-US" sz="1200" dirty="0" err="1"/>
              <a:t>bilgisinden</a:t>
            </a:r>
            <a:r>
              <a:rPr lang="en-US" sz="1200" dirty="0"/>
              <a:t> </a:t>
            </a:r>
            <a:r>
              <a:rPr lang="en-US" sz="1200" dirty="0" err="1"/>
              <a:t>istemci</a:t>
            </a:r>
            <a:r>
              <a:rPr lang="en-US" sz="1200" dirty="0"/>
              <a:t> </a:t>
            </a:r>
            <a:r>
              <a:rPr lang="en-US" sz="1200" dirty="0" err="1"/>
              <a:t>verinin</a:t>
            </a:r>
            <a:r>
              <a:rPr lang="en-US" sz="1200" dirty="0"/>
              <a:t> </a:t>
            </a:r>
            <a:r>
              <a:rPr lang="en-US" sz="1200" dirty="0" err="1"/>
              <a:t>eski</a:t>
            </a:r>
            <a:r>
              <a:rPr lang="en-US" sz="1200" dirty="0"/>
              <a:t> </a:t>
            </a:r>
            <a:r>
              <a:rPr lang="en-US" sz="1200" dirty="0" err="1"/>
              <a:t>olup</a:t>
            </a:r>
            <a:r>
              <a:rPr lang="en-US" sz="1200" dirty="0"/>
              <a:t> </a:t>
            </a:r>
            <a:r>
              <a:rPr lang="en-US" sz="1200" dirty="0" err="1"/>
              <a:t>olmadığını</a:t>
            </a:r>
            <a:r>
              <a:rPr lang="en-US" sz="1200" dirty="0"/>
              <a:t> </a:t>
            </a:r>
            <a:r>
              <a:rPr lang="en-US" sz="1200" dirty="0" err="1"/>
              <a:t>anlayabilir</a:t>
            </a:r>
            <a:r>
              <a:rPr lang="en-US" sz="1200" dirty="0"/>
              <a:t>.</a:t>
            </a:r>
          </a:p>
          <a:p>
            <a:r>
              <a:rPr lang="en-US" sz="1200" b="1" dirty="0"/>
              <a:t>5.Katmanlı </a:t>
            </a:r>
            <a:r>
              <a:rPr lang="en-US" sz="1200" b="1" dirty="0" err="1"/>
              <a:t>Sistem</a:t>
            </a:r>
            <a:r>
              <a:rPr lang="en-US" sz="1200" b="1" dirty="0"/>
              <a:t>(Layered System)</a:t>
            </a:r>
          </a:p>
          <a:p>
            <a:r>
              <a:rPr lang="en-US" sz="1200" dirty="0" err="1"/>
              <a:t>Katmanlı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, </a:t>
            </a:r>
            <a:r>
              <a:rPr lang="en-US" sz="1200" dirty="0" err="1"/>
              <a:t>mimarinin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kaç</a:t>
            </a:r>
            <a:r>
              <a:rPr lang="en-US" sz="1200" dirty="0"/>
              <a:t> </a:t>
            </a:r>
            <a:r>
              <a:rPr lang="en-US" sz="1200" dirty="0" err="1"/>
              <a:t>hiyerarşisel</a:t>
            </a:r>
            <a:r>
              <a:rPr lang="en-US" sz="1200" dirty="0"/>
              <a:t> </a:t>
            </a:r>
            <a:r>
              <a:rPr lang="en-US" sz="1200" dirty="0" err="1"/>
              <a:t>katmandan</a:t>
            </a:r>
            <a:r>
              <a:rPr lang="en-US" sz="1200" dirty="0"/>
              <a:t> </a:t>
            </a:r>
            <a:r>
              <a:rPr lang="en-US" sz="1200" dirty="0" err="1"/>
              <a:t>oluşmasıdır</a:t>
            </a:r>
            <a:r>
              <a:rPr lang="en-US" sz="1200" dirty="0"/>
              <a:t>. </a:t>
            </a:r>
            <a:r>
              <a:rPr lang="en-US" sz="1200" dirty="0" err="1"/>
              <a:t>Sunucudan</a:t>
            </a:r>
            <a:r>
              <a:rPr lang="en-US" sz="1200" dirty="0"/>
              <a:t> </a:t>
            </a:r>
            <a:r>
              <a:rPr lang="en-US" sz="1200" dirty="0" err="1"/>
              <a:t>kaynağı</a:t>
            </a:r>
            <a:r>
              <a:rPr lang="en-US" sz="1200" dirty="0"/>
              <a:t> </a:t>
            </a:r>
            <a:r>
              <a:rPr lang="en-US" sz="1200" dirty="0" err="1"/>
              <a:t>isteyen</a:t>
            </a:r>
            <a:r>
              <a:rPr lang="en-US" sz="1200" dirty="0"/>
              <a:t> </a:t>
            </a:r>
            <a:r>
              <a:rPr lang="en-US" sz="1200" dirty="0" err="1"/>
              <a:t>istemci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istemciye</a:t>
            </a:r>
            <a:r>
              <a:rPr lang="en-US" sz="1200" dirty="0"/>
              <a:t> </a:t>
            </a:r>
            <a:r>
              <a:rPr lang="en-US" sz="1200" dirty="0" err="1"/>
              <a:t>yanıt</a:t>
            </a:r>
            <a:r>
              <a:rPr lang="en-US" sz="1200" dirty="0"/>
              <a:t> </a:t>
            </a:r>
            <a:r>
              <a:rPr lang="en-US" sz="1200" dirty="0" err="1"/>
              <a:t>veren</a:t>
            </a:r>
            <a:r>
              <a:rPr lang="en-US" sz="1200" dirty="0"/>
              <a:t> </a:t>
            </a:r>
            <a:r>
              <a:rPr lang="en-US" sz="1200" dirty="0" err="1"/>
              <a:t>sunucu</a:t>
            </a:r>
            <a:r>
              <a:rPr lang="en-US" sz="1200" dirty="0"/>
              <a:t> </a:t>
            </a:r>
            <a:r>
              <a:rPr lang="en-US" sz="1200" dirty="0" err="1"/>
              <a:t>arasında</a:t>
            </a:r>
            <a:r>
              <a:rPr lang="en-US" sz="1200" dirty="0"/>
              <a:t> </a:t>
            </a:r>
            <a:r>
              <a:rPr lang="en-US" sz="1200" dirty="0" err="1"/>
              <a:t>birden</a:t>
            </a:r>
            <a:r>
              <a:rPr lang="en-US" sz="1200" dirty="0"/>
              <a:t> </a:t>
            </a:r>
            <a:r>
              <a:rPr lang="en-US" sz="1200" dirty="0" err="1"/>
              <a:t>fazla</a:t>
            </a:r>
            <a:r>
              <a:rPr lang="en-US" sz="1200" dirty="0"/>
              <a:t> </a:t>
            </a:r>
            <a:r>
              <a:rPr lang="en-US" sz="1200" b="1" dirty="0" err="1"/>
              <a:t>ara</a:t>
            </a:r>
            <a:r>
              <a:rPr lang="en-US" sz="1200" b="1" dirty="0"/>
              <a:t> </a:t>
            </a:r>
            <a:r>
              <a:rPr lang="en-US" sz="1200" b="1" dirty="0" err="1"/>
              <a:t>katman</a:t>
            </a:r>
            <a:r>
              <a:rPr lang="en-US" sz="1200" dirty="0"/>
              <a:t> </a:t>
            </a:r>
            <a:r>
              <a:rPr lang="en-US" sz="1200" dirty="0" err="1"/>
              <a:t>olabilir</a:t>
            </a:r>
            <a:r>
              <a:rPr lang="en-US" sz="1200" dirty="0"/>
              <a:t>. Bu </a:t>
            </a:r>
            <a:r>
              <a:rPr lang="en-US" sz="1200" dirty="0" err="1"/>
              <a:t>ara</a:t>
            </a:r>
            <a:r>
              <a:rPr lang="en-US" sz="1200" dirty="0"/>
              <a:t> </a:t>
            </a:r>
            <a:r>
              <a:rPr lang="en-US" sz="1200" dirty="0" err="1"/>
              <a:t>katmanlar</a:t>
            </a:r>
            <a:r>
              <a:rPr lang="en-US" sz="1200" dirty="0"/>
              <a:t> </a:t>
            </a:r>
            <a:r>
              <a:rPr lang="en-US" sz="1200" dirty="0" err="1"/>
              <a:t>isteğe</a:t>
            </a:r>
            <a:r>
              <a:rPr lang="en-US" sz="1200" dirty="0"/>
              <a:t> </a:t>
            </a:r>
            <a:r>
              <a:rPr lang="en-US" sz="1200" dirty="0" err="1"/>
              <a:t>veya</a:t>
            </a:r>
            <a:r>
              <a:rPr lang="en-US" sz="1200" dirty="0"/>
              <a:t> </a:t>
            </a:r>
            <a:r>
              <a:rPr lang="en-US" sz="1200" dirty="0" err="1"/>
              <a:t>cevaba</a:t>
            </a:r>
            <a:r>
              <a:rPr lang="en-US" sz="1200" dirty="0"/>
              <a:t> </a:t>
            </a:r>
            <a:r>
              <a:rPr lang="en-US" sz="1200" dirty="0" err="1"/>
              <a:t>etki</a:t>
            </a:r>
            <a:r>
              <a:rPr lang="en-US" sz="1200" dirty="0"/>
              <a:t> </a:t>
            </a:r>
            <a:r>
              <a:rPr lang="en-US" sz="1200" dirty="0" err="1"/>
              <a:t>etmezler</a:t>
            </a:r>
            <a:r>
              <a:rPr lang="en-US" sz="1200" dirty="0"/>
              <a:t>. (</a:t>
            </a:r>
            <a:r>
              <a:rPr lang="en-US" sz="1200" dirty="0" err="1"/>
              <a:t>Örneğin</a:t>
            </a:r>
            <a:r>
              <a:rPr lang="en-US" sz="1200" dirty="0"/>
              <a:t> </a:t>
            </a:r>
            <a:r>
              <a:rPr lang="en-US" sz="1200" dirty="0" err="1"/>
              <a:t>güvenlik</a:t>
            </a:r>
            <a:r>
              <a:rPr lang="en-US" sz="1200" dirty="0"/>
              <a:t> </a:t>
            </a:r>
            <a:r>
              <a:rPr lang="en-US" sz="1200" dirty="0" err="1"/>
              <a:t>katmanı</a:t>
            </a:r>
            <a:r>
              <a:rPr lang="en-US" sz="1200" dirty="0"/>
              <a:t>, </a:t>
            </a:r>
            <a:r>
              <a:rPr lang="en-US" sz="1200" dirty="0" err="1"/>
              <a:t>ters</a:t>
            </a:r>
            <a:r>
              <a:rPr lang="en-US" sz="1200" dirty="0"/>
              <a:t> </a:t>
            </a:r>
            <a:r>
              <a:rPr lang="en-US" sz="1200" dirty="0" err="1"/>
              <a:t>vekil</a:t>
            </a:r>
            <a:r>
              <a:rPr lang="en-US" sz="1200" dirty="0"/>
              <a:t> </a:t>
            </a:r>
            <a:r>
              <a:rPr lang="en-US" sz="1200" dirty="0" err="1"/>
              <a:t>sunucusu</a:t>
            </a:r>
            <a:r>
              <a:rPr lang="en-US" sz="1200" dirty="0"/>
              <a:t>, </a:t>
            </a:r>
            <a:r>
              <a:rPr lang="en-US" sz="1200" dirty="0" err="1"/>
              <a:t>yük</a:t>
            </a:r>
            <a:r>
              <a:rPr lang="en-US" sz="1200" dirty="0"/>
              <a:t> </a:t>
            </a:r>
            <a:r>
              <a:rPr lang="en-US" sz="1200" dirty="0" err="1"/>
              <a:t>dengeleme</a:t>
            </a:r>
            <a:r>
              <a:rPr lang="en-US" sz="1200" dirty="0"/>
              <a:t> </a:t>
            </a:r>
            <a:r>
              <a:rPr lang="en-US" sz="1200" dirty="0" err="1"/>
              <a:t>katmanı</a:t>
            </a:r>
            <a:r>
              <a:rPr lang="en-US" sz="1200" dirty="0"/>
              <a:t>(</a:t>
            </a:r>
            <a:r>
              <a:rPr lang="en-US" sz="1200" b="1" dirty="0"/>
              <a:t>load balancing</a:t>
            </a:r>
            <a:r>
              <a:rPr lang="en-US" sz="1200" dirty="0"/>
              <a:t>))</a:t>
            </a:r>
          </a:p>
          <a:p>
            <a:r>
              <a:rPr lang="en-US" sz="1200" b="1" dirty="0"/>
              <a:t>6.Talep </a:t>
            </a:r>
            <a:r>
              <a:rPr lang="en-US" sz="1200" b="1" dirty="0" err="1"/>
              <a:t>Üzerine</a:t>
            </a:r>
            <a:r>
              <a:rPr lang="en-US" sz="1200" b="1" dirty="0"/>
              <a:t> </a:t>
            </a:r>
            <a:r>
              <a:rPr lang="en-US" sz="1200" b="1" dirty="0" err="1"/>
              <a:t>Kod</a:t>
            </a:r>
            <a:r>
              <a:rPr lang="en-US" sz="1200" b="1" dirty="0"/>
              <a:t>(Code on Demand) — </a:t>
            </a:r>
            <a:r>
              <a:rPr lang="en-US" sz="1200" b="1" dirty="0" err="1"/>
              <a:t>Opsiyonel</a:t>
            </a:r>
            <a:endParaRPr lang="en-US" sz="1200" b="1" dirty="0"/>
          </a:p>
          <a:p>
            <a:r>
              <a:rPr lang="en-US" sz="1200" dirty="0"/>
              <a:t>REST </a:t>
            </a:r>
            <a:r>
              <a:rPr lang="en-US" sz="1200" dirty="0" err="1"/>
              <a:t>aynı</a:t>
            </a:r>
            <a:r>
              <a:rPr lang="en-US" sz="1200" dirty="0"/>
              <a:t> </a:t>
            </a:r>
            <a:r>
              <a:rPr lang="en-US" sz="1200" dirty="0" err="1"/>
              <a:t>zamanda</a:t>
            </a:r>
            <a:r>
              <a:rPr lang="en-US" sz="1200" dirty="0"/>
              <a:t> </a:t>
            </a:r>
            <a:r>
              <a:rPr lang="en-US" sz="1200" dirty="0" err="1"/>
              <a:t>istemcinin</a:t>
            </a:r>
            <a:r>
              <a:rPr lang="en-US" sz="1200" dirty="0"/>
              <a:t> </a:t>
            </a:r>
            <a:r>
              <a:rPr lang="en-US" sz="1200" dirty="0" err="1"/>
              <a:t>fonksiyonelliğini</a:t>
            </a:r>
            <a:r>
              <a:rPr lang="en-US" sz="1200" dirty="0"/>
              <a:t> </a:t>
            </a:r>
            <a:r>
              <a:rPr lang="en-US" sz="1200" dirty="0" err="1"/>
              <a:t>kod</a:t>
            </a:r>
            <a:r>
              <a:rPr lang="en-US" sz="1200" dirty="0"/>
              <a:t> </a:t>
            </a:r>
            <a:r>
              <a:rPr lang="en-US" sz="1200" dirty="0" err="1"/>
              <a:t>indirerek</a:t>
            </a:r>
            <a:r>
              <a:rPr lang="en-US" sz="1200" dirty="0"/>
              <a:t> </a:t>
            </a:r>
            <a:r>
              <a:rPr lang="en-US" sz="1200" dirty="0" err="1"/>
              <a:t>artırmasını</a:t>
            </a:r>
            <a:r>
              <a:rPr lang="en-US" sz="1200" dirty="0"/>
              <a:t> </a:t>
            </a:r>
            <a:r>
              <a:rPr lang="en-US" sz="1200" dirty="0" err="1"/>
              <a:t>sağlar</a:t>
            </a:r>
            <a:r>
              <a:rPr lang="en-US" sz="1200" dirty="0"/>
              <a:t>. </a:t>
            </a:r>
            <a:r>
              <a:rPr lang="en-US" sz="1200" dirty="0" err="1"/>
              <a:t>Sunucu</a:t>
            </a:r>
            <a:r>
              <a:rPr lang="en-US" sz="1200" dirty="0"/>
              <a:t> </a:t>
            </a:r>
            <a:r>
              <a:rPr lang="en-US" sz="1200" dirty="0" err="1"/>
              <a:t>özelliklerin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kısmını</a:t>
            </a:r>
            <a:r>
              <a:rPr lang="en-US" sz="1200" dirty="0"/>
              <a:t> </a:t>
            </a:r>
            <a:r>
              <a:rPr lang="en-US" sz="1200" dirty="0" err="1"/>
              <a:t>kod</a:t>
            </a:r>
            <a:r>
              <a:rPr lang="en-US" sz="1200" dirty="0"/>
              <a:t> </a:t>
            </a:r>
            <a:r>
              <a:rPr lang="en-US" sz="1200" dirty="0" err="1"/>
              <a:t>olarak</a:t>
            </a:r>
            <a:r>
              <a:rPr lang="en-US" sz="1200" dirty="0"/>
              <a:t> </a:t>
            </a:r>
            <a:r>
              <a:rPr lang="en-US" sz="1200" dirty="0" err="1"/>
              <a:t>istemciye</a:t>
            </a:r>
            <a:r>
              <a:rPr lang="en-US" sz="1200" dirty="0"/>
              <a:t> </a:t>
            </a:r>
            <a:r>
              <a:rPr lang="en-US" sz="1200" dirty="0" err="1"/>
              <a:t>verebilir</a:t>
            </a:r>
            <a:r>
              <a:rPr lang="en-US" sz="1200" dirty="0"/>
              <a:t>. Bu </a:t>
            </a:r>
            <a:r>
              <a:rPr lang="en-US" sz="1200" dirty="0" err="1"/>
              <a:t>durumda</a:t>
            </a:r>
            <a:r>
              <a:rPr lang="en-US" sz="1200" dirty="0"/>
              <a:t> </a:t>
            </a:r>
            <a:r>
              <a:rPr lang="en-US" sz="1200" dirty="0" err="1"/>
              <a:t>istemcinin</a:t>
            </a:r>
            <a:r>
              <a:rPr lang="en-US" sz="1200" dirty="0"/>
              <a:t> </a:t>
            </a:r>
            <a:r>
              <a:rPr lang="en-US" sz="1200" dirty="0" err="1"/>
              <a:t>tek</a:t>
            </a:r>
            <a:r>
              <a:rPr lang="en-US" sz="1200" dirty="0"/>
              <a:t> </a:t>
            </a:r>
            <a:r>
              <a:rPr lang="en-US" sz="1200" dirty="0" err="1"/>
              <a:t>yapması</a:t>
            </a:r>
            <a:r>
              <a:rPr lang="en-US" sz="1200" dirty="0"/>
              <a:t> </a:t>
            </a:r>
            <a:r>
              <a:rPr lang="en-US" sz="1200" dirty="0" err="1"/>
              <a:t>gereken</a:t>
            </a:r>
            <a:r>
              <a:rPr lang="en-US" sz="1200" dirty="0"/>
              <a:t> </a:t>
            </a:r>
            <a:r>
              <a:rPr lang="en-US" sz="1200" dirty="0" err="1"/>
              <a:t>kodu</a:t>
            </a:r>
            <a:r>
              <a:rPr lang="en-US" sz="1200" dirty="0"/>
              <a:t> </a:t>
            </a:r>
            <a:r>
              <a:rPr lang="en-US" sz="1200" dirty="0" err="1"/>
              <a:t>çalıştırmaktır</a:t>
            </a:r>
            <a:r>
              <a:rPr lang="en-US" sz="1200" dirty="0"/>
              <a:t>. Bu </a:t>
            </a:r>
            <a:r>
              <a:rPr lang="en-US" sz="1200" dirty="0" err="1"/>
              <a:t>kod</a:t>
            </a:r>
            <a:r>
              <a:rPr lang="en-US" sz="1200" dirty="0"/>
              <a:t> </a:t>
            </a:r>
            <a:r>
              <a:rPr lang="en-US" sz="1200" dirty="0" err="1"/>
              <a:t>önceden</a:t>
            </a:r>
            <a:r>
              <a:rPr lang="en-US" sz="1200" dirty="0"/>
              <a:t> </a:t>
            </a:r>
            <a:r>
              <a:rPr lang="en-US" sz="1200" dirty="0" err="1"/>
              <a:t>yapılmış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hazırlanmış</a:t>
            </a:r>
            <a:r>
              <a:rPr lang="en-US" sz="1200" dirty="0"/>
              <a:t> </a:t>
            </a:r>
            <a:r>
              <a:rPr lang="en-US" sz="1200" dirty="0" err="1"/>
              <a:t>özellikleri</a:t>
            </a:r>
            <a:r>
              <a:rPr lang="en-US" sz="1200" dirty="0"/>
              <a:t> </a:t>
            </a:r>
            <a:r>
              <a:rPr lang="en-US" sz="1200" dirty="0" err="1"/>
              <a:t>tekrar</a:t>
            </a:r>
            <a:r>
              <a:rPr lang="en-US" sz="1200" dirty="0"/>
              <a:t> </a:t>
            </a:r>
            <a:r>
              <a:rPr lang="en-US" sz="1200" dirty="0" err="1"/>
              <a:t>yapmaktan</a:t>
            </a:r>
            <a:r>
              <a:rPr lang="en-US" sz="1200" dirty="0"/>
              <a:t> </a:t>
            </a:r>
            <a:r>
              <a:rPr lang="en-US" sz="1200" dirty="0" err="1"/>
              <a:t>alı</a:t>
            </a:r>
            <a:r>
              <a:rPr lang="en-US" sz="1200" dirty="0"/>
              <a:t> </a:t>
            </a:r>
            <a:r>
              <a:rPr lang="en-US" sz="1200" dirty="0" err="1"/>
              <a:t>koyar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8817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634331"/>
            <a:ext cx="4457700" cy="4457700"/>
          </a:xfrm>
        </p:spPr>
      </p:pic>
    </p:spTree>
    <p:extLst>
      <p:ext uri="{BB962C8B-B14F-4D97-AF65-F5344CB8AC3E}">
        <p14:creationId xmlns:p14="http://schemas.microsoft.com/office/powerpoint/2010/main" val="18892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smtClean="0"/>
              <a:t>REST Kısıtlamaları</a:t>
            </a:r>
            <a:br>
              <a:rPr lang="tr-TR" sz="4000" b="1" dirty="0" smtClean="0"/>
            </a:br>
            <a:r>
              <a:rPr lang="tr-TR" sz="1800" i="1" dirty="0" smtClean="0"/>
              <a:t>Kısıtlama : Negatif ve pozitif etkileri olan tasarım kararlarına denir.</a:t>
            </a:r>
            <a:endParaRPr lang="tr-TR" sz="1800" i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tr-TR" sz="2000" b="1" dirty="0" err="1" smtClean="0"/>
              <a:t>Uniform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Interface</a:t>
            </a:r>
            <a:endParaRPr lang="tr-TR" sz="2000" b="1" dirty="0" smtClean="0"/>
          </a:p>
          <a:p>
            <a:pPr lvl="1"/>
            <a:r>
              <a:rPr lang="tr-TR" sz="1600" dirty="0" smtClean="0"/>
              <a:t>Client ve Server bir </a:t>
            </a:r>
            <a:r>
              <a:rPr lang="tr-TR" sz="1600" dirty="0" err="1" smtClean="0"/>
              <a:t>interface’ı</a:t>
            </a:r>
            <a:r>
              <a:rPr lang="tr-TR" sz="1600" dirty="0" smtClean="0"/>
              <a:t> paylaşır. (URI, </a:t>
            </a:r>
            <a:r>
              <a:rPr lang="tr-TR" sz="1600" dirty="0" err="1" smtClean="0"/>
              <a:t>Methods</a:t>
            </a:r>
            <a:r>
              <a:rPr lang="tr-TR" sz="1600" dirty="0" smtClean="0"/>
              <a:t>, Media </a:t>
            </a:r>
            <a:r>
              <a:rPr lang="tr-TR" sz="1600" dirty="0" err="1" smtClean="0"/>
              <a:t>Types</a:t>
            </a:r>
            <a:r>
              <a:rPr lang="tr-TR" sz="1600" dirty="0" smtClean="0"/>
              <a:t> </a:t>
            </a:r>
            <a:r>
              <a:rPr lang="tr-TR" sz="1600" dirty="0" err="1" smtClean="0"/>
              <a:t>etc</a:t>
            </a:r>
            <a:r>
              <a:rPr lang="tr-TR" sz="1600" dirty="0" smtClean="0"/>
              <a:t>.)</a:t>
            </a:r>
          </a:p>
          <a:p>
            <a:r>
              <a:rPr lang="tr-TR" sz="2000" b="1" dirty="0" smtClean="0"/>
              <a:t>Client-Server</a:t>
            </a:r>
          </a:p>
          <a:p>
            <a:pPr lvl="1"/>
            <a:r>
              <a:rPr lang="tr-TR" sz="1600" dirty="0" smtClean="0"/>
              <a:t>Client ve Server birbirinden tamamen farklı olarak geliştirilir.</a:t>
            </a:r>
          </a:p>
          <a:p>
            <a:pPr lvl="1"/>
            <a:r>
              <a:rPr lang="tr-TR" sz="1600" dirty="0" smtClean="0"/>
              <a:t>Taşınabilir ve ölçeklenebilirdir.</a:t>
            </a:r>
          </a:p>
          <a:p>
            <a:pPr lvl="1"/>
            <a:r>
              <a:rPr lang="tr-TR" sz="1600" dirty="0" smtClean="0"/>
              <a:t>Client ya da </a:t>
            </a:r>
            <a:r>
              <a:rPr lang="tr-TR" sz="1600" dirty="0" err="1" smtClean="0"/>
              <a:t>server’ı</a:t>
            </a:r>
            <a:r>
              <a:rPr lang="tr-TR" sz="1600" dirty="0" smtClean="0"/>
              <a:t> bir diğerinden bağımsız olarak değiştirmek/yenilemek mümkündür.</a:t>
            </a:r>
          </a:p>
          <a:p>
            <a:r>
              <a:rPr lang="tr-TR" sz="2000" b="1" dirty="0" err="1" smtClean="0"/>
              <a:t>Stateless</a:t>
            </a:r>
            <a:r>
              <a:rPr lang="tr-TR" sz="2000" b="1" i="1" dirty="0" smtClean="0"/>
              <a:t>(</a:t>
            </a:r>
            <a:r>
              <a:rPr lang="tr-TR" sz="2000" b="1" i="1" dirty="0" err="1" smtClean="0"/>
              <a:t>ness</a:t>
            </a:r>
            <a:r>
              <a:rPr lang="tr-TR" sz="2000" b="1" i="1" dirty="0"/>
              <a:t>)</a:t>
            </a:r>
            <a:endParaRPr lang="tr-TR" sz="2000" b="1" i="1" dirty="0" smtClean="0"/>
          </a:p>
          <a:p>
            <a:pPr lvl="1"/>
            <a:r>
              <a:rPr lang="tr-TR" sz="1600" dirty="0" smtClean="0"/>
              <a:t>Server bir durum bilgisi tutmaz.</a:t>
            </a:r>
          </a:p>
          <a:p>
            <a:pPr lvl="1"/>
            <a:r>
              <a:rPr lang="tr-TR" sz="1600" dirty="0" err="1" smtClean="0"/>
              <a:t>Request</a:t>
            </a:r>
            <a:r>
              <a:rPr lang="tr-TR" sz="1600" dirty="0" smtClean="0"/>
              <a:t> işlenecek her şeyi</a:t>
            </a:r>
            <a:r>
              <a:rPr lang="tr-TR" sz="1600" i="1" dirty="0" smtClean="0"/>
              <a:t>(</a:t>
            </a:r>
            <a:r>
              <a:rPr lang="tr-TR" sz="1600" i="1" dirty="0" err="1" smtClean="0"/>
              <a:t>state</a:t>
            </a:r>
            <a:r>
              <a:rPr lang="tr-TR" sz="1600" i="1" dirty="0" smtClean="0"/>
              <a:t> vb.)</a:t>
            </a:r>
            <a:r>
              <a:rPr lang="tr-TR" sz="1600" dirty="0" smtClean="0"/>
              <a:t> sunucuya getirir.</a:t>
            </a:r>
          </a:p>
          <a:p>
            <a:r>
              <a:rPr lang="tr-TR" sz="2000" b="1" dirty="0" err="1" smtClean="0"/>
              <a:t>Cacheable</a:t>
            </a:r>
            <a:endParaRPr lang="tr-TR" sz="2000" b="1" dirty="0" smtClean="0"/>
          </a:p>
          <a:p>
            <a:pPr lvl="1"/>
            <a:r>
              <a:rPr lang="tr-TR" sz="1600" dirty="0" smtClean="0"/>
              <a:t>Her </a:t>
            </a:r>
            <a:r>
              <a:rPr lang="tr-TR" sz="1600" dirty="0" err="1" smtClean="0"/>
              <a:t>response</a:t>
            </a:r>
            <a:r>
              <a:rPr lang="tr-TR" sz="1600" dirty="0" smtClean="0"/>
              <a:t> kendisinin </a:t>
            </a:r>
            <a:r>
              <a:rPr lang="tr-TR" sz="1600" dirty="0" err="1" smtClean="0"/>
              <a:t>cacheable</a:t>
            </a:r>
            <a:r>
              <a:rPr lang="tr-TR" sz="1600" dirty="0" smtClean="0"/>
              <a:t> olup olmadığını açıkça bildirmelidir.</a:t>
            </a:r>
          </a:p>
          <a:p>
            <a:pPr lvl="1"/>
            <a:r>
              <a:rPr lang="tr-TR" sz="1600" dirty="0" smtClean="0"/>
              <a:t>Client </a:t>
            </a:r>
            <a:r>
              <a:rPr lang="tr-TR" sz="1600" dirty="0" err="1" smtClean="0"/>
              <a:t>response’u</a:t>
            </a:r>
            <a:r>
              <a:rPr lang="tr-TR" sz="1600" dirty="0" smtClean="0"/>
              <a:t> tekrar kullanabilir.</a:t>
            </a:r>
          </a:p>
          <a:p>
            <a:r>
              <a:rPr lang="tr-TR" sz="2000" b="1" dirty="0" err="1" smtClean="0"/>
              <a:t>Layered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System</a:t>
            </a:r>
            <a:endParaRPr lang="tr-TR" sz="2000" b="1" dirty="0" smtClean="0"/>
          </a:p>
          <a:p>
            <a:pPr lvl="1"/>
            <a:r>
              <a:rPr lang="tr-TR" sz="1600" dirty="0" smtClean="0"/>
              <a:t>Client sadece tek bir </a:t>
            </a:r>
            <a:r>
              <a:rPr lang="tr-TR" sz="1600" dirty="0" err="1" smtClean="0"/>
              <a:t>arayüz</a:t>
            </a:r>
            <a:r>
              <a:rPr lang="tr-TR" sz="1600" dirty="0" smtClean="0"/>
              <a:t> kullanır. Sunucunun gizli katmanlarından olan DAL, BL ve sistem taraflı katmanlara erişemez ve hatta haberdar bile olamaz.</a:t>
            </a:r>
          </a:p>
          <a:p>
            <a:r>
              <a:rPr lang="tr-TR" sz="2000" b="1" dirty="0" err="1" smtClean="0"/>
              <a:t>Code</a:t>
            </a:r>
            <a:r>
              <a:rPr lang="tr-TR" sz="2000" b="1" dirty="0" smtClean="0"/>
              <a:t> on </a:t>
            </a:r>
            <a:r>
              <a:rPr lang="tr-TR" sz="2000" b="1" dirty="0" err="1" smtClean="0"/>
              <a:t>demand</a:t>
            </a:r>
            <a:r>
              <a:rPr lang="tr-TR" sz="2000" dirty="0" smtClean="0"/>
              <a:t> (</a:t>
            </a:r>
            <a:r>
              <a:rPr lang="tr-TR" sz="2000" dirty="0" err="1" smtClean="0"/>
              <a:t>optional</a:t>
            </a:r>
            <a:r>
              <a:rPr lang="tr-TR" sz="2000" dirty="0" smtClean="0"/>
              <a:t>)</a:t>
            </a:r>
          </a:p>
          <a:p>
            <a:pPr lvl="1"/>
            <a:r>
              <a:rPr lang="tr-TR" sz="1600" dirty="0" smtClean="0"/>
              <a:t>Server </a:t>
            </a:r>
            <a:r>
              <a:rPr lang="tr-TR" sz="1600" dirty="0" err="1" smtClean="0"/>
              <a:t>Client’a</a:t>
            </a:r>
            <a:r>
              <a:rPr lang="tr-TR" sz="1600" dirty="0" smtClean="0"/>
              <a:t> </a:t>
            </a:r>
            <a:r>
              <a:rPr lang="tr-TR" sz="1600" dirty="0" err="1" smtClean="0"/>
              <a:t>script</a:t>
            </a:r>
            <a:r>
              <a:rPr lang="tr-TR" sz="1600" dirty="0" smtClean="0"/>
              <a:t> ya da </a:t>
            </a:r>
            <a:r>
              <a:rPr lang="tr-TR" sz="1600" dirty="0" err="1" smtClean="0"/>
              <a:t>applet’ler</a:t>
            </a:r>
            <a:r>
              <a:rPr lang="tr-TR" sz="1600" dirty="0" smtClean="0"/>
              <a:t> gönderebilir.</a:t>
            </a:r>
          </a:p>
          <a:p>
            <a:pPr lvl="1"/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2948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err="1" smtClean="0"/>
              <a:t>Richardson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Maturity</a:t>
            </a:r>
            <a:r>
              <a:rPr lang="tr-TR" sz="4000" b="1" dirty="0" smtClean="0"/>
              <a:t> Model</a:t>
            </a:r>
            <a:endParaRPr lang="tr-TR" sz="4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4 Level &gt; Level 0 – Level 3</a:t>
            </a:r>
          </a:p>
          <a:p>
            <a:r>
              <a:rPr lang="tr-TR" sz="2000" dirty="0" smtClean="0"/>
              <a:t>Level 0 : </a:t>
            </a:r>
            <a:r>
              <a:rPr lang="tr-TR" sz="2000" dirty="0" err="1" smtClean="0"/>
              <a:t>Swamp</a:t>
            </a:r>
            <a:r>
              <a:rPr lang="tr-TR" sz="2000" dirty="0" smtClean="0"/>
              <a:t> of POX</a:t>
            </a:r>
          </a:p>
          <a:p>
            <a:r>
              <a:rPr lang="tr-TR" sz="2000" dirty="0" smtClean="0"/>
              <a:t>Level 1 : </a:t>
            </a:r>
            <a:r>
              <a:rPr lang="tr-TR" sz="2000" dirty="0" err="1" smtClean="0"/>
              <a:t>Resources</a:t>
            </a:r>
            <a:endParaRPr lang="tr-TR" sz="2000" dirty="0" smtClean="0"/>
          </a:p>
          <a:p>
            <a:r>
              <a:rPr lang="tr-TR" sz="2000" dirty="0" smtClean="0"/>
              <a:t>Level 2 : HTTP </a:t>
            </a:r>
            <a:r>
              <a:rPr lang="tr-TR" sz="2000" dirty="0" err="1" smtClean="0"/>
              <a:t>verbs</a:t>
            </a:r>
            <a:endParaRPr lang="tr-TR" sz="2000" dirty="0" smtClean="0"/>
          </a:p>
          <a:p>
            <a:r>
              <a:rPr lang="tr-TR" sz="2000" dirty="0" smtClean="0"/>
              <a:t>Level 3 : </a:t>
            </a:r>
            <a:r>
              <a:rPr lang="tr-TR" sz="2000" dirty="0" err="1" smtClean="0"/>
              <a:t>Hypermedia</a:t>
            </a:r>
            <a:r>
              <a:rPr lang="tr-TR" sz="2000" dirty="0" smtClean="0"/>
              <a:t> </a:t>
            </a:r>
            <a:r>
              <a:rPr lang="tr-TR" sz="2000" dirty="0" err="1" smtClean="0"/>
              <a:t>controls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08922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err="1"/>
              <a:t>Richardson</a:t>
            </a:r>
            <a:r>
              <a:rPr lang="tr-TR" sz="4000" b="1" dirty="0"/>
              <a:t> </a:t>
            </a:r>
            <a:r>
              <a:rPr lang="tr-TR" sz="4000" b="1" dirty="0" err="1"/>
              <a:t>Maturity</a:t>
            </a:r>
            <a:r>
              <a:rPr lang="tr-TR" sz="4000" b="1" dirty="0"/>
              <a:t> Model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b="1" dirty="0" smtClean="0"/>
              <a:t>Level 1 : </a:t>
            </a:r>
            <a:r>
              <a:rPr lang="tr-TR" sz="2400" b="1" dirty="0" err="1" smtClean="0"/>
              <a:t>Resources</a:t>
            </a:r>
            <a:endParaRPr lang="tr-TR" sz="2400" b="1" dirty="0" smtClean="0"/>
          </a:p>
          <a:p>
            <a:pPr lvl="1"/>
            <a:r>
              <a:rPr lang="tr-TR" sz="2000" dirty="0" smtClean="0"/>
              <a:t>Kaynakları farklı </a:t>
            </a:r>
            <a:r>
              <a:rPr lang="tr-TR" sz="2000" dirty="0" err="1" smtClean="0"/>
              <a:t>Endpoint’ler</a:t>
            </a:r>
            <a:r>
              <a:rPr lang="tr-TR" sz="2000" dirty="0" smtClean="0"/>
              <a:t> ile ayırmak</a:t>
            </a:r>
          </a:p>
          <a:p>
            <a:pPr lvl="2"/>
            <a:r>
              <a:rPr lang="tr-TR" dirty="0">
                <a:hlinkClick r:id="rId2"/>
              </a:rPr>
              <a:t>http://api.darkfactory.co/cars</a:t>
            </a:r>
            <a:endParaRPr lang="tr-TR" dirty="0"/>
          </a:p>
          <a:p>
            <a:pPr lvl="2"/>
            <a:r>
              <a:rPr lang="tr-TR" dirty="0">
                <a:hlinkClick r:id="rId3"/>
              </a:rPr>
              <a:t>http://api.darkfactory.co/cars/7</a:t>
            </a:r>
            <a:endParaRPr lang="tr-TR" dirty="0"/>
          </a:p>
          <a:p>
            <a:pPr lvl="2"/>
            <a:r>
              <a:rPr lang="tr-TR" dirty="0">
                <a:hlinkClick r:id="rId4"/>
              </a:rPr>
              <a:t>http://</a:t>
            </a:r>
            <a:r>
              <a:rPr lang="tr-TR" dirty="0" smtClean="0">
                <a:hlinkClick r:id="rId4"/>
              </a:rPr>
              <a:t>api.darkfactory.co/drivers</a:t>
            </a:r>
            <a:endParaRPr lang="tr-TR" dirty="0"/>
          </a:p>
          <a:p>
            <a:pPr lvl="1"/>
            <a:r>
              <a:rPr lang="tr-TR" sz="2000" dirty="0" smtClean="0"/>
              <a:t>Resource tek bir parça olabilir. Koleksiyon da olabilir.</a:t>
            </a:r>
          </a:p>
          <a:p>
            <a:pPr lvl="1"/>
            <a:r>
              <a:rPr lang="tr-TR" sz="2000" dirty="0" smtClean="0"/>
              <a:t>Bir alt koleksiyona ya da parçalara(</a:t>
            </a:r>
            <a:r>
              <a:rPr lang="tr-TR" sz="2000" dirty="0" err="1" smtClean="0"/>
              <a:t>items</a:t>
            </a:r>
            <a:r>
              <a:rPr lang="tr-TR" sz="2000" dirty="0" smtClean="0"/>
              <a:t>) sahip olabilir.</a:t>
            </a:r>
          </a:p>
          <a:p>
            <a:pPr lvl="1"/>
            <a:r>
              <a:rPr lang="tr-TR" sz="2000" b="1" dirty="0" err="1" smtClean="0"/>
              <a:t>URIs</a:t>
            </a:r>
            <a:r>
              <a:rPr lang="tr-TR" sz="2000" dirty="0" smtClean="0"/>
              <a:t>(</a:t>
            </a:r>
            <a:r>
              <a:rPr lang="tr-TR" sz="2000" b="1" dirty="0" err="1" smtClean="0"/>
              <a:t>U</a:t>
            </a:r>
            <a:r>
              <a:rPr lang="tr-TR" sz="2000" dirty="0" err="1" smtClean="0"/>
              <a:t>niform</a:t>
            </a:r>
            <a:r>
              <a:rPr lang="tr-TR" sz="2000" dirty="0" smtClean="0"/>
              <a:t> </a:t>
            </a:r>
            <a:r>
              <a:rPr lang="tr-TR" sz="2000" b="1" dirty="0" smtClean="0"/>
              <a:t>R</a:t>
            </a:r>
            <a:r>
              <a:rPr lang="tr-TR" sz="2000" dirty="0" smtClean="0"/>
              <a:t>esource </a:t>
            </a:r>
            <a:r>
              <a:rPr lang="tr-TR" sz="2000" b="1" dirty="0" err="1" smtClean="0"/>
              <a:t>I</a:t>
            </a:r>
            <a:r>
              <a:rPr lang="tr-TR" sz="2000" dirty="0" err="1" smtClean="0"/>
              <a:t>dentifier</a:t>
            </a:r>
            <a:r>
              <a:rPr lang="tr-TR" sz="2000" b="1" dirty="0" err="1" smtClean="0"/>
              <a:t>s</a:t>
            </a:r>
            <a:r>
              <a:rPr lang="tr-TR" sz="2000" dirty="0" smtClean="0"/>
              <a:t>) ile </a:t>
            </a:r>
            <a:r>
              <a:rPr lang="tr-TR" sz="2000" dirty="0" err="1" smtClean="0"/>
              <a:t>adreslenir</a:t>
            </a:r>
            <a:r>
              <a:rPr lang="tr-T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4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err="1"/>
              <a:t>Richardson</a:t>
            </a:r>
            <a:r>
              <a:rPr lang="tr-TR" sz="4000" b="1" dirty="0"/>
              <a:t> </a:t>
            </a:r>
            <a:r>
              <a:rPr lang="tr-TR" sz="4000" b="1" dirty="0" err="1"/>
              <a:t>Maturity</a:t>
            </a:r>
            <a:r>
              <a:rPr lang="tr-TR" sz="4000" b="1" dirty="0"/>
              <a:t> Model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 smtClean="0"/>
              <a:t>Level 2 : HTTP </a:t>
            </a:r>
            <a:r>
              <a:rPr lang="tr-TR" sz="2400" b="1" dirty="0" err="1" smtClean="0"/>
              <a:t>Verbs</a:t>
            </a:r>
            <a:endParaRPr lang="tr-TR" sz="2400" b="1" dirty="0" smtClean="0"/>
          </a:p>
          <a:p>
            <a:pPr lvl="1"/>
            <a:r>
              <a:rPr lang="tr-TR" sz="1800" dirty="0" smtClean="0"/>
              <a:t>Doğru HTTP </a:t>
            </a:r>
            <a:r>
              <a:rPr lang="tr-TR" sz="1800" dirty="0" err="1" smtClean="0"/>
              <a:t>verb’lerini</a:t>
            </a:r>
            <a:r>
              <a:rPr lang="tr-TR" sz="1800" dirty="0" smtClean="0"/>
              <a:t> kullanın</a:t>
            </a:r>
          </a:p>
          <a:p>
            <a:pPr lvl="2"/>
            <a:r>
              <a:rPr lang="tr-TR" sz="1800" b="1" dirty="0" smtClean="0"/>
              <a:t>GET, POST, PUT, DELETE, PATCH</a:t>
            </a:r>
            <a:r>
              <a:rPr lang="tr-TR" sz="1800" dirty="0" smtClean="0"/>
              <a:t> </a:t>
            </a:r>
            <a:r>
              <a:rPr lang="tr-TR" sz="1800" dirty="0" err="1" smtClean="0"/>
              <a:t>vb</a:t>
            </a:r>
            <a:r>
              <a:rPr lang="tr-TR" sz="1800" dirty="0" smtClean="0"/>
              <a:t>…</a:t>
            </a:r>
          </a:p>
          <a:p>
            <a:pPr lvl="1"/>
            <a:r>
              <a:rPr lang="tr-TR" sz="1800" dirty="0" smtClean="0"/>
              <a:t>Doğru durum kodlarını geriye dönün</a:t>
            </a:r>
          </a:p>
          <a:p>
            <a:pPr lvl="2"/>
            <a:r>
              <a:rPr lang="tr-TR" sz="1800" b="1" dirty="0" smtClean="0"/>
              <a:t>404</a:t>
            </a:r>
            <a:r>
              <a:rPr lang="tr-TR" sz="1800" dirty="0" smtClean="0"/>
              <a:t> : Not </a:t>
            </a:r>
            <a:r>
              <a:rPr lang="tr-TR" sz="1800" dirty="0" err="1" smtClean="0"/>
              <a:t>Found</a:t>
            </a:r>
            <a:endParaRPr lang="tr-TR" sz="1800" dirty="0" smtClean="0"/>
          </a:p>
          <a:p>
            <a:pPr lvl="2"/>
            <a:r>
              <a:rPr lang="tr-TR" sz="1800" b="1" dirty="0" smtClean="0"/>
              <a:t>200</a:t>
            </a:r>
            <a:r>
              <a:rPr lang="tr-TR" sz="1800" dirty="0" smtClean="0"/>
              <a:t> : OK</a:t>
            </a:r>
          </a:p>
          <a:p>
            <a:pPr lvl="2"/>
            <a:r>
              <a:rPr lang="tr-TR" sz="1800" b="1" dirty="0" smtClean="0"/>
              <a:t>201</a:t>
            </a:r>
            <a:r>
              <a:rPr lang="tr-TR" sz="1800" dirty="0" smtClean="0"/>
              <a:t> : </a:t>
            </a:r>
            <a:r>
              <a:rPr lang="tr-TR" sz="1800" dirty="0" err="1" smtClean="0"/>
              <a:t>Created</a:t>
            </a:r>
            <a:endParaRPr lang="tr-TR" sz="1800" dirty="0" smtClean="0"/>
          </a:p>
          <a:p>
            <a:pPr lvl="2"/>
            <a:r>
              <a:rPr lang="tr-TR" sz="1800" b="1" dirty="0" smtClean="0"/>
              <a:t>500</a:t>
            </a:r>
            <a:r>
              <a:rPr lang="tr-TR" sz="1800" dirty="0" smtClean="0"/>
              <a:t> : </a:t>
            </a:r>
            <a:r>
              <a:rPr lang="tr-TR" sz="1800" dirty="0" err="1" smtClean="0"/>
              <a:t>Internal</a:t>
            </a:r>
            <a:r>
              <a:rPr lang="tr-TR" sz="1800" dirty="0" smtClean="0"/>
              <a:t> Server </a:t>
            </a:r>
            <a:r>
              <a:rPr lang="tr-TR" sz="1800" dirty="0" err="1" smtClean="0"/>
              <a:t>Error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7639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err="1"/>
              <a:t>Richardson</a:t>
            </a:r>
            <a:r>
              <a:rPr lang="tr-TR" sz="4000" b="1" dirty="0"/>
              <a:t> </a:t>
            </a:r>
            <a:r>
              <a:rPr lang="tr-TR" sz="4000" b="1" dirty="0" err="1"/>
              <a:t>Maturity</a:t>
            </a:r>
            <a:r>
              <a:rPr lang="tr-TR" sz="4000" b="1" dirty="0"/>
              <a:t> Model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b="1" dirty="0" smtClean="0"/>
              <a:t>Level 3 : </a:t>
            </a:r>
            <a:r>
              <a:rPr lang="tr-TR" sz="2000" b="1" dirty="0" err="1" smtClean="0"/>
              <a:t>Hypermedia</a:t>
            </a:r>
            <a:endParaRPr lang="tr-TR" sz="2000" b="1" dirty="0" smtClean="0"/>
          </a:p>
          <a:p>
            <a:pPr lvl="1"/>
            <a:r>
              <a:rPr lang="tr-TR" sz="1600" b="1" dirty="0" smtClean="0"/>
              <a:t>HATEOAS</a:t>
            </a:r>
            <a:r>
              <a:rPr lang="tr-TR" sz="1600" dirty="0" smtClean="0"/>
              <a:t>(Engine of Application </a:t>
            </a:r>
            <a:r>
              <a:rPr lang="tr-TR" sz="1600" dirty="0" err="1" smtClean="0"/>
              <a:t>State</a:t>
            </a:r>
            <a:r>
              <a:rPr lang="tr-TR" sz="1600" dirty="0" smtClean="0"/>
              <a:t>) olarak </a:t>
            </a:r>
            <a:r>
              <a:rPr lang="tr-TR" sz="1600" b="1" dirty="0" err="1" smtClean="0"/>
              <a:t>Hypermedia</a:t>
            </a:r>
            <a:r>
              <a:rPr lang="tr-TR" sz="1600" dirty="0" smtClean="0"/>
              <a:t> kullanır.</a:t>
            </a:r>
          </a:p>
          <a:p>
            <a:pPr lvl="1"/>
            <a:r>
              <a:rPr lang="tr-TR" sz="1600" dirty="0" smtClean="0"/>
              <a:t>Yanıt + Bağlantılar</a:t>
            </a:r>
            <a:endParaRPr lang="tr-TR" sz="1600" dirty="0"/>
          </a:p>
          <a:p>
            <a:pPr lvl="1"/>
            <a:endParaRPr lang="tr-TR" sz="1600" dirty="0" smtClean="0"/>
          </a:p>
          <a:p>
            <a:pPr marL="457200" lvl="1" indent="0">
              <a:buNone/>
            </a:pPr>
            <a:r>
              <a:rPr lang="en-US" sz="1400" dirty="0"/>
              <a:t>{</a:t>
            </a:r>
          </a:p>
          <a:p>
            <a:pPr marL="457200" lvl="1" indent="0">
              <a:buNone/>
            </a:pPr>
            <a:r>
              <a:rPr lang="en-US" sz="1400" dirty="0"/>
              <a:t>	"name": "Services",</a:t>
            </a:r>
          </a:p>
          <a:p>
            <a:pPr marL="457200" lvl="1" indent="0">
              <a:buNone/>
            </a:pPr>
            <a:r>
              <a:rPr lang="en-US" sz="1400" dirty="0"/>
              <a:t>	"links": [{</a:t>
            </a:r>
          </a:p>
          <a:p>
            <a:pPr marL="457200" lvl="1" indent="0">
              <a:buNone/>
            </a:pPr>
            <a:r>
              <a:rPr lang="en-US" sz="1400" dirty="0"/>
              <a:t>	       </a:t>
            </a:r>
            <a:r>
              <a:rPr lang="tr-TR" sz="1400" dirty="0" smtClean="0"/>
              <a:t>	</a:t>
            </a:r>
            <a:r>
              <a:rPr lang="en-US" sz="1400" dirty="0" smtClean="0"/>
              <a:t>"</a:t>
            </a:r>
            <a:r>
              <a:rPr lang="en-US" sz="1400" dirty="0" err="1"/>
              <a:t>rel</a:t>
            </a:r>
            <a:r>
              <a:rPr lang="en-US" sz="1400" dirty="0" smtClean="0"/>
              <a:t>":"</a:t>
            </a:r>
            <a:r>
              <a:rPr lang="en-US" sz="1400" dirty="0"/>
              <a:t>self",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tr-TR" sz="1400" dirty="0" smtClean="0"/>
              <a:t>	</a:t>
            </a:r>
            <a:r>
              <a:rPr lang="en-US" sz="1400" dirty="0" smtClean="0"/>
              <a:t>"</a:t>
            </a:r>
            <a:r>
              <a:rPr lang="en-US" sz="1400" dirty="0" err="1"/>
              <a:t>href</a:t>
            </a:r>
            <a:r>
              <a:rPr lang="en-US" sz="1400" dirty="0"/>
              <a:t>": "http://api.darkfactory.co/services/7"</a:t>
            </a:r>
          </a:p>
          <a:p>
            <a:pPr marL="457200" lvl="1" indent="0">
              <a:buNone/>
            </a:pPr>
            <a:r>
              <a:rPr lang="en-US" sz="1400" dirty="0"/>
              <a:t>	},</a:t>
            </a:r>
          </a:p>
          <a:p>
            <a:pPr marL="457200" lvl="1" indent="0">
              <a:buNone/>
            </a:pPr>
            <a:r>
              <a:rPr lang="en-US" sz="1400" dirty="0"/>
              <a:t>	{</a:t>
            </a:r>
          </a:p>
          <a:p>
            <a:pPr marL="457200" lvl="1" indent="0">
              <a:buNone/>
            </a:pPr>
            <a:r>
              <a:rPr lang="en-US" sz="1400" dirty="0"/>
              <a:t>	       	"</a:t>
            </a:r>
            <a:r>
              <a:rPr lang="en-US" sz="1400" dirty="0" err="1" smtClean="0"/>
              <a:t>rel</a:t>
            </a:r>
            <a:r>
              <a:rPr lang="en-US" sz="1400" dirty="0"/>
              <a:t> </a:t>
            </a:r>
            <a:r>
              <a:rPr lang="en-US" sz="1400" dirty="0" smtClean="0"/>
              <a:t>":</a:t>
            </a:r>
            <a:r>
              <a:rPr lang="tr-TR" sz="1400" dirty="0" smtClean="0"/>
              <a:t> </a:t>
            </a:r>
            <a:r>
              <a:rPr lang="en-US" sz="1400" dirty="0" smtClean="0"/>
              <a:t>"</a:t>
            </a:r>
            <a:r>
              <a:rPr lang="en-US" sz="1400" dirty="0" err="1"/>
              <a:t>services.computervision</a:t>
            </a:r>
            <a:r>
              <a:rPr lang="en-US" sz="1400" dirty="0"/>
              <a:t>",</a:t>
            </a:r>
          </a:p>
          <a:p>
            <a:pPr marL="457200" lvl="1" indent="0">
              <a:buNone/>
            </a:pPr>
            <a:r>
              <a:rPr lang="en-US" sz="1400" dirty="0"/>
              <a:t>		"</a:t>
            </a:r>
            <a:r>
              <a:rPr lang="en-US" sz="1400" dirty="0" err="1"/>
              <a:t>href</a:t>
            </a:r>
            <a:r>
              <a:rPr lang="en-US" sz="1400" dirty="0"/>
              <a:t>": "http://api.darkfactory.co/services/</a:t>
            </a:r>
            <a:r>
              <a:rPr lang="en-US" sz="1400" dirty="0" err="1"/>
              <a:t>computervision</a:t>
            </a:r>
            <a:r>
              <a:rPr lang="en-US" sz="1400" dirty="0"/>
              <a:t>"		</a:t>
            </a:r>
          </a:p>
          <a:p>
            <a:pPr marL="457200" lvl="1" indent="0">
              <a:buNone/>
            </a:pPr>
            <a:r>
              <a:rPr lang="en-US" sz="1400" dirty="0"/>
              <a:t>	}]</a:t>
            </a:r>
          </a:p>
          <a:p>
            <a:pPr marL="457200" lvl="1" indent="0">
              <a:buNone/>
            </a:pPr>
            <a:r>
              <a:rPr lang="en-US" sz="1400" dirty="0"/>
              <a:t>}</a:t>
            </a:r>
          </a:p>
          <a:p>
            <a:pPr marL="457200" lvl="1" indent="0">
              <a:buNone/>
            </a:pPr>
            <a:endParaRPr lang="tr-TR" sz="1600" dirty="0" smtClean="0"/>
          </a:p>
        </p:txBody>
      </p:sp>
    </p:spTree>
    <p:extLst>
      <p:ext uri="{BB962C8B-B14F-4D97-AF65-F5344CB8AC3E}">
        <p14:creationId xmlns:p14="http://schemas.microsoft.com/office/powerpoint/2010/main" val="344950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smtClean="0"/>
              <a:t>Neden </a:t>
            </a:r>
            <a:r>
              <a:rPr lang="tr-TR" sz="4000" b="1" dirty="0" err="1" smtClean="0"/>
              <a:t>RESTful</a:t>
            </a:r>
            <a:r>
              <a:rPr lang="tr-TR" sz="4000" b="1" dirty="0" smtClean="0"/>
              <a:t> API</a:t>
            </a:r>
            <a:r>
              <a:rPr lang="tr-TR" sz="4000" dirty="0" smtClean="0"/>
              <a:t> Kullanıyoruz?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tr-TR" sz="1800" dirty="0" smtClean="0"/>
              <a:t>Yazılım alt yapısını </a:t>
            </a:r>
            <a:r>
              <a:rPr lang="tr-TR" sz="1800" b="1" dirty="0" smtClean="0"/>
              <a:t>dışarıya</a:t>
            </a:r>
            <a:r>
              <a:rPr lang="tr-TR" sz="1800" dirty="0" smtClean="0"/>
              <a:t> açmak için. Yetkili ya da yetkisiz…</a:t>
            </a:r>
          </a:p>
          <a:p>
            <a:r>
              <a:rPr lang="tr-TR" sz="1800" dirty="0"/>
              <a:t>Güçlü donanım </a:t>
            </a:r>
            <a:r>
              <a:rPr lang="tr-TR" sz="1800" dirty="0" smtClean="0"/>
              <a:t>gerektiren </a:t>
            </a:r>
            <a:r>
              <a:rPr lang="tr-TR" sz="1800" dirty="0"/>
              <a:t>işlemleri </a:t>
            </a:r>
            <a:r>
              <a:rPr lang="tr-TR" sz="1800" dirty="0" smtClean="0"/>
              <a:t>istemci yerine sunucularda gerçekleştirmek için.</a:t>
            </a:r>
            <a:endParaRPr lang="tr-TR" sz="1800" dirty="0"/>
          </a:p>
          <a:p>
            <a:r>
              <a:rPr lang="tr-TR" sz="1800" b="1" dirty="0" smtClean="0"/>
              <a:t>Teknoloji-bağımsız</a:t>
            </a:r>
            <a:r>
              <a:rPr lang="tr-TR" sz="1800" dirty="0" smtClean="0"/>
              <a:t> bir alt yapı oluşturmak için.</a:t>
            </a:r>
          </a:p>
          <a:p>
            <a:pPr lvl="1"/>
            <a:r>
              <a:rPr lang="tr-TR" sz="1800" dirty="0" smtClean="0"/>
              <a:t>İşletim Sistemleri</a:t>
            </a:r>
          </a:p>
          <a:p>
            <a:pPr lvl="1"/>
            <a:r>
              <a:rPr lang="tr-TR" sz="1800" dirty="0" smtClean="0"/>
              <a:t>Programlama Dilleri</a:t>
            </a:r>
          </a:p>
          <a:p>
            <a:r>
              <a:rPr lang="tr-TR" sz="1800" dirty="0" smtClean="0"/>
              <a:t>Farklı uygulamaların birbiriyle ortak veri yapısı ile iletişimini sağlamak için.</a:t>
            </a:r>
          </a:p>
          <a:p>
            <a:r>
              <a:rPr lang="tr-TR" sz="1800" dirty="0" smtClean="0"/>
              <a:t>İstemcilerin teknolojik bağımsızlığını sağlamak için.</a:t>
            </a:r>
          </a:p>
          <a:p>
            <a:pPr lvl="1"/>
            <a:r>
              <a:rPr lang="tr-TR" sz="1800" dirty="0" smtClean="0"/>
              <a:t>Masaüstü, Mobil, Web, Konsol, Embedded </a:t>
            </a:r>
            <a:r>
              <a:rPr lang="tr-TR" sz="1800" dirty="0" err="1" smtClean="0"/>
              <a:t>vb</a:t>
            </a:r>
            <a:r>
              <a:rPr lang="tr-TR" sz="1800" dirty="0" smtClean="0"/>
              <a:t>…</a:t>
            </a:r>
          </a:p>
          <a:p>
            <a:r>
              <a:rPr lang="tr-TR" sz="1800" dirty="0" smtClean="0"/>
              <a:t>Farklı istemcilerin ihtiyaçlarına farklı </a:t>
            </a:r>
            <a:r>
              <a:rPr lang="tr-TR" sz="1800" b="1" dirty="0" err="1" smtClean="0"/>
              <a:t>endpoint</a:t>
            </a:r>
            <a:r>
              <a:rPr lang="tr-TR" sz="1800" dirty="0" err="1" smtClean="0"/>
              <a:t>’ler</a:t>
            </a:r>
            <a:r>
              <a:rPr lang="tr-TR" sz="1800" dirty="0" smtClean="0"/>
              <a:t> ile cevap verebilmek için.</a:t>
            </a:r>
          </a:p>
          <a:p>
            <a:pPr lvl="1"/>
            <a:r>
              <a:rPr lang="tr-TR" sz="1800" dirty="0" smtClean="0"/>
              <a:t>XML, JSON, </a:t>
            </a:r>
            <a:r>
              <a:rPr lang="tr-TR" sz="1800" dirty="0" err="1" smtClean="0"/>
              <a:t>gRPC</a:t>
            </a:r>
            <a:r>
              <a:rPr lang="tr-TR" sz="1800" dirty="0" smtClean="0"/>
              <a:t> </a:t>
            </a:r>
            <a:r>
              <a:rPr lang="tr-TR" sz="1800" dirty="0" err="1" smtClean="0"/>
              <a:t>vb</a:t>
            </a:r>
            <a:r>
              <a:rPr lang="tr-TR" sz="1800" dirty="0" smtClean="0"/>
              <a:t>…</a:t>
            </a:r>
          </a:p>
          <a:p>
            <a:r>
              <a:rPr lang="tr-TR" sz="1800" dirty="0" smtClean="0"/>
              <a:t>Veri Güvenliği</a:t>
            </a:r>
          </a:p>
          <a:p>
            <a:pPr lvl="1"/>
            <a:r>
              <a:rPr lang="tr-TR" sz="1400" dirty="0" smtClean="0"/>
              <a:t>Veri Koruma, Yedekleme vb.</a:t>
            </a:r>
          </a:p>
          <a:p>
            <a:pPr lvl="1"/>
            <a:r>
              <a:rPr lang="tr-TR" sz="1400" dirty="0" smtClean="0"/>
              <a:t>Hacking saldırılarına karşı merkezi koruma…</a:t>
            </a:r>
          </a:p>
        </p:txBody>
      </p:sp>
    </p:spTree>
    <p:extLst>
      <p:ext uri="{BB962C8B-B14F-4D97-AF65-F5344CB8AC3E}">
        <p14:creationId xmlns:p14="http://schemas.microsoft.com/office/powerpoint/2010/main" val="87359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RESTful</a:t>
            </a:r>
            <a:r>
              <a:rPr lang="tr-TR" b="1" dirty="0" smtClean="0"/>
              <a:t> API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sz="3600" dirty="0" smtClean="0"/>
              <a:t>Terminolojiye Genel Bakış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65104"/>
          </a:xfrm>
        </p:spPr>
        <p:txBody>
          <a:bodyPr>
            <a:normAutofit/>
          </a:bodyPr>
          <a:lstStyle/>
          <a:p>
            <a:r>
              <a:rPr lang="tr-TR" sz="1800" b="1" dirty="0" smtClean="0"/>
              <a:t>API 		</a:t>
            </a:r>
            <a:r>
              <a:rPr lang="tr-TR" sz="1800" dirty="0" smtClean="0"/>
              <a:t>: </a:t>
            </a:r>
            <a:r>
              <a:rPr lang="tr-TR" sz="1800" b="1" dirty="0" smtClean="0"/>
              <a:t>A</a:t>
            </a:r>
            <a:r>
              <a:rPr lang="tr-TR" sz="1800" dirty="0" smtClean="0"/>
              <a:t>pplication </a:t>
            </a:r>
            <a:r>
              <a:rPr lang="tr-TR" sz="1800" b="1" dirty="0" smtClean="0"/>
              <a:t>P</a:t>
            </a:r>
            <a:r>
              <a:rPr lang="tr-TR" sz="1800" dirty="0" smtClean="0"/>
              <a:t>rogram </a:t>
            </a:r>
            <a:r>
              <a:rPr lang="tr-TR" sz="1800" b="1" dirty="0" err="1" smtClean="0"/>
              <a:t>I</a:t>
            </a:r>
            <a:r>
              <a:rPr lang="tr-TR" sz="1800" dirty="0" err="1" smtClean="0"/>
              <a:t>nterface</a:t>
            </a:r>
            <a:endParaRPr lang="tr-TR" sz="1800" dirty="0" smtClean="0"/>
          </a:p>
          <a:p>
            <a:r>
              <a:rPr lang="tr-TR" sz="1800" b="1" dirty="0" smtClean="0"/>
              <a:t>REST </a:t>
            </a:r>
            <a:r>
              <a:rPr lang="tr-TR" sz="1800" b="1" dirty="0"/>
              <a:t>	</a:t>
            </a:r>
            <a:r>
              <a:rPr lang="tr-TR" sz="1800" b="1" dirty="0" smtClean="0"/>
              <a:t>	</a:t>
            </a:r>
            <a:r>
              <a:rPr lang="tr-TR" sz="1800" dirty="0" smtClean="0"/>
              <a:t>: </a:t>
            </a:r>
            <a:r>
              <a:rPr lang="tr-TR" sz="1800" b="1" dirty="0" err="1" smtClean="0"/>
              <a:t>RE</a:t>
            </a:r>
            <a:r>
              <a:rPr lang="tr-TR" sz="1800" dirty="0" err="1" smtClean="0"/>
              <a:t>spresentational</a:t>
            </a:r>
            <a:r>
              <a:rPr lang="tr-TR" sz="1800" dirty="0" smtClean="0"/>
              <a:t> </a:t>
            </a:r>
            <a:r>
              <a:rPr lang="tr-TR" sz="1800" b="1" dirty="0" err="1" smtClean="0"/>
              <a:t>S</a:t>
            </a:r>
            <a:r>
              <a:rPr lang="tr-TR" sz="1800" dirty="0" err="1" smtClean="0"/>
              <a:t>tate</a:t>
            </a:r>
            <a:r>
              <a:rPr lang="tr-TR" sz="1800" dirty="0" smtClean="0"/>
              <a:t> </a:t>
            </a:r>
            <a:r>
              <a:rPr lang="tr-TR" sz="1800" b="1" dirty="0" smtClean="0"/>
              <a:t>T</a:t>
            </a:r>
            <a:r>
              <a:rPr lang="tr-TR" sz="1800" dirty="0" smtClean="0"/>
              <a:t>ransfer</a:t>
            </a:r>
          </a:p>
          <a:p>
            <a:pPr lvl="1"/>
            <a:r>
              <a:rPr lang="tr-TR" sz="1400" b="1" dirty="0" smtClean="0"/>
              <a:t>Resource</a:t>
            </a:r>
            <a:r>
              <a:rPr lang="tr-TR" sz="1400" dirty="0" smtClean="0"/>
              <a:t> : </a:t>
            </a:r>
            <a:r>
              <a:rPr lang="tr-TR" sz="1400" dirty="0" err="1" smtClean="0"/>
              <a:t>API’den</a:t>
            </a:r>
            <a:r>
              <a:rPr lang="tr-TR" sz="1400" dirty="0" smtClean="0"/>
              <a:t> elde edilen bir veri parçasına denir.</a:t>
            </a:r>
          </a:p>
          <a:p>
            <a:r>
              <a:rPr lang="tr-TR" sz="1800" b="1" dirty="0" err="1" smtClean="0"/>
              <a:t>Request</a:t>
            </a:r>
            <a:r>
              <a:rPr lang="tr-TR" sz="1800" dirty="0" smtClean="0"/>
              <a:t> 	: Bir </a:t>
            </a:r>
            <a:r>
              <a:rPr lang="tr-TR" sz="1800" b="1" dirty="0" err="1" smtClean="0"/>
              <a:t>API</a:t>
            </a:r>
            <a:r>
              <a:rPr lang="tr-TR" sz="1800" dirty="0" err="1" smtClean="0"/>
              <a:t>’ye</a:t>
            </a:r>
            <a:r>
              <a:rPr lang="tr-TR" sz="1800" dirty="0" smtClean="0"/>
              <a:t> yapılan </a:t>
            </a:r>
            <a:r>
              <a:rPr lang="tr-TR" sz="1800" b="1" dirty="0" smtClean="0"/>
              <a:t>çağrıya</a:t>
            </a:r>
            <a:r>
              <a:rPr lang="tr-TR" sz="1800" dirty="0" smtClean="0"/>
              <a:t> denir.</a:t>
            </a:r>
          </a:p>
          <a:p>
            <a:r>
              <a:rPr lang="tr-TR" sz="1800" b="1" dirty="0" err="1" smtClean="0"/>
              <a:t>Response</a:t>
            </a:r>
            <a:r>
              <a:rPr lang="tr-TR" sz="1800" dirty="0" smtClean="0"/>
              <a:t>	: </a:t>
            </a:r>
            <a:r>
              <a:rPr lang="tr-TR" sz="1800" b="1" dirty="0" err="1" smtClean="0"/>
              <a:t>API</a:t>
            </a:r>
            <a:r>
              <a:rPr lang="tr-TR" sz="1800" dirty="0" err="1" smtClean="0"/>
              <a:t>’ye</a:t>
            </a:r>
            <a:r>
              <a:rPr lang="tr-TR" sz="1800" dirty="0" smtClean="0"/>
              <a:t> yapılan </a:t>
            </a:r>
            <a:r>
              <a:rPr lang="tr-TR" sz="1800" b="1" dirty="0" err="1" smtClean="0"/>
              <a:t>request</a:t>
            </a:r>
            <a:r>
              <a:rPr lang="tr-TR" sz="1800" dirty="0" smtClean="0"/>
              <a:t> sonucunda </a:t>
            </a:r>
            <a:r>
              <a:rPr lang="tr-TR" sz="1800" dirty="0" err="1" smtClean="0"/>
              <a:t>API’den</a:t>
            </a:r>
            <a:r>
              <a:rPr lang="tr-TR" sz="1800" dirty="0" smtClean="0"/>
              <a:t> dönen sonuca denir.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3535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1462</Words>
  <Application>Microsoft Office PowerPoint</Application>
  <PresentationFormat>Ekran Gösterisi (4:3)</PresentationFormat>
  <Paragraphs>168</Paragraphs>
  <Slides>21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Arial</vt:lpstr>
      <vt:lpstr>Calibri</vt:lpstr>
      <vt:lpstr>Montserrat</vt:lpstr>
      <vt:lpstr>Ofis Teması</vt:lpstr>
      <vt:lpstr>RESTful API  Mimari ve Tasarımı</vt:lpstr>
      <vt:lpstr>REST Nedir?</vt:lpstr>
      <vt:lpstr>REST Kısıtlamaları Kısıtlama : Negatif ve pozitif etkileri olan tasarım kararlarına denir.</vt:lpstr>
      <vt:lpstr>Richardson Maturity Model</vt:lpstr>
      <vt:lpstr>Richardson Maturity Model</vt:lpstr>
      <vt:lpstr>Richardson Maturity Model</vt:lpstr>
      <vt:lpstr>Richardson Maturity Model</vt:lpstr>
      <vt:lpstr>Neden RESTful API Kullanıyoruz?</vt:lpstr>
      <vt:lpstr>RESTful API Terminolojiye Genel Bakış</vt:lpstr>
      <vt:lpstr>RESTful API Terminolojiye Genel Bakış</vt:lpstr>
      <vt:lpstr>Bir Request’in Anatomisi</vt:lpstr>
      <vt:lpstr>Bir Request’in Anatomisi</vt:lpstr>
      <vt:lpstr>Endpoint</vt:lpstr>
      <vt:lpstr>HTTP Metot</vt:lpstr>
      <vt:lpstr>HTTP Header</vt:lpstr>
      <vt:lpstr>Data (ya da Body, Message)</vt:lpstr>
      <vt:lpstr>REST Servisleri İçin Kullanışlı Tasarım İlkeleri</vt:lpstr>
      <vt:lpstr>API’nin Dökümantasyonu</vt:lpstr>
      <vt:lpstr>Özet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 Mimari ve Tasarımı</dc:title>
  <dc:creator>IOLabs</dc:creator>
  <cp:lastModifiedBy>Administrator</cp:lastModifiedBy>
  <cp:revision>216</cp:revision>
  <dcterms:created xsi:type="dcterms:W3CDTF">2018-10-14T19:17:02Z</dcterms:created>
  <dcterms:modified xsi:type="dcterms:W3CDTF">2024-01-02T14:29:23Z</dcterms:modified>
</cp:coreProperties>
</file>