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8" r:id="rId8"/>
    <p:sldId id="270" r:id="rId9"/>
    <p:sldId id="271" r:id="rId10"/>
    <p:sldId id="288" r:id="rId11"/>
    <p:sldId id="272" r:id="rId12"/>
    <p:sldId id="274" r:id="rId13"/>
    <p:sldId id="275" r:id="rId14"/>
    <p:sldId id="276" r:id="rId15"/>
    <p:sldId id="281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6D8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2622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2003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3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5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2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1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1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2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6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0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9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t.org/content/dam/act/unsecured/documents/R1705-test-prep-study-2018-08.pdf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ive.com/illinois" TargetMode="External"/><Relationship Id="rId2" Type="http://schemas.openxmlformats.org/officeDocument/2006/relationships/hyperlink" Target="https://testive.com/colorado-sat-change-2017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ive.com/illinois" TargetMode="External"/><Relationship Id="rId2" Type="http://schemas.openxmlformats.org/officeDocument/2006/relationships/hyperlink" Target="https://testive.com/colorado-sat-change-2017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edium.com/@james.dargan/participation-skews-state-averages-f68969371a0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4BFFE-EF52-483B-AFE7-4810DCC2F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583726" cy="3506879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Identify states with low test scores associated with lower income group across 2017 and 2018 to recommend for funding delegation. </a:t>
            </a:r>
            <a:endParaRPr lang="en-SG" sz="2800"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C1BAB-ABA5-42D5-9B24-9886964B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Sufyan, Advisor from Education Board</a:t>
            </a:r>
            <a:endParaRPr lang="en-SG" dirty="0"/>
          </a:p>
        </p:txBody>
      </p:sp>
      <p:pic>
        <p:nvPicPr>
          <p:cNvPr id="18" name="Picture 3" descr="School corridor with lockers">
            <a:extLst>
              <a:ext uri="{FF2B5EF4-FFF2-40B4-BE49-F238E27FC236}">
                <a16:creationId xmlns:a16="http://schemas.microsoft.com/office/drawing/2014/main" id="{22E33AB4-2E0D-47D2-8766-8A07BC960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63" r="23417" b="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4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891447" y="868462"/>
            <a:ext cx="6409105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Income Vs ACT/SAT scores</a:t>
            </a:r>
            <a:endParaRPr lang="en-SG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051C16-2D8D-46BD-9105-59450FAD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84" y="1415293"/>
            <a:ext cx="3752232" cy="21845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1A1AC7-5BA9-45B5-8883-1B8807F3C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060" y="3607366"/>
            <a:ext cx="3936373" cy="1995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5F8DC4-F95C-40C6-AF41-241557CE0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168" y="1465796"/>
            <a:ext cx="3678464" cy="2141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243AF6-B0B6-4CF0-8054-1B0F89171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168" y="3631405"/>
            <a:ext cx="3718060" cy="18844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456305-16A3-4777-A440-C6B2BCFDE9AC}"/>
              </a:ext>
            </a:extLst>
          </p:cNvPr>
          <p:cNvSpPr txBox="1"/>
          <p:nvPr/>
        </p:nvSpPr>
        <p:spPr>
          <a:xfrm>
            <a:off x="1679884" y="5782358"/>
            <a:ext cx="7951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split by participation rates between the &lt;20% and &gt;80%, can see positive correlation between income and SAT/ACT scores  </a:t>
            </a:r>
          </a:p>
        </p:txBody>
      </p:sp>
    </p:spTree>
    <p:extLst>
      <p:ext uri="{BB962C8B-B14F-4D97-AF65-F5344CB8AC3E}">
        <p14:creationId xmlns:p14="http://schemas.microsoft.com/office/powerpoint/2010/main" val="77175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891447" y="868462"/>
            <a:ext cx="6409105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Boxplot by Income Group vs Scores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456305-16A3-4777-A440-C6B2BCFDE9AC}"/>
              </a:ext>
            </a:extLst>
          </p:cNvPr>
          <p:cNvSpPr txBox="1"/>
          <p:nvPr/>
        </p:nvSpPr>
        <p:spPr>
          <a:xfrm>
            <a:off x="2120104" y="5122689"/>
            <a:ext cx="795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Observed disparity in ACT scores vs income levels of students.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BACF8-0D47-4EEB-ADC9-B5F1786EF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81" y="1931906"/>
            <a:ext cx="4343400" cy="2647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6336A2-BDB4-4F6B-B165-B863FF28D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77" y="1931906"/>
            <a:ext cx="43434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4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260599" y="868462"/>
            <a:ext cx="7670802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Linear regression plot between scores and participation rates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456305-16A3-4777-A440-C6B2BCFDE9AC}"/>
              </a:ext>
            </a:extLst>
          </p:cNvPr>
          <p:cNvSpPr txBox="1"/>
          <p:nvPr/>
        </p:nvSpPr>
        <p:spPr>
          <a:xfrm>
            <a:off x="1294562" y="5583052"/>
            <a:ext cx="9805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Noted huge cluster of high scoring SAT students below participation rate of 20%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At least 13 states has scored more than 75% percentile for SAT scores across both years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B0BD0-25BD-4A64-B686-7C0CBC72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04" y="1719262"/>
            <a:ext cx="884632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3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260599" y="868462"/>
            <a:ext cx="7670802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Histogram plot SAT/ACT </a:t>
            </a:r>
            <a:r>
              <a:rPr lang="en-US" b="1" dirty="0" err="1"/>
              <a:t>scoress</a:t>
            </a:r>
            <a:r>
              <a:rPr lang="en-US" b="1" dirty="0"/>
              <a:t> across 2017 and 2018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456305-16A3-4777-A440-C6B2BCFDE9AC}"/>
              </a:ext>
            </a:extLst>
          </p:cNvPr>
          <p:cNvSpPr txBox="1"/>
          <p:nvPr/>
        </p:nvSpPr>
        <p:spPr>
          <a:xfrm>
            <a:off x="1929562" y="5610138"/>
            <a:ext cx="9805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Observed bi-modal distribution on the average scores across 2017 and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seems to be right skewed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score for SAT decreased from 2017 to 2018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DE5160-A14A-47F3-987F-4FA0A92FF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99" y="1599169"/>
            <a:ext cx="7670802" cy="380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35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260599" y="868462"/>
            <a:ext cx="7670802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Histogram plot for SAT/ACT participation rates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456305-16A3-4777-A440-C6B2BCFDE9AC}"/>
              </a:ext>
            </a:extLst>
          </p:cNvPr>
          <p:cNvSpPr txBox="1"/>
          <p:nvPr/>
        </p:nvSpPr>
        <p:spPr>
          <a:xfrm>
            <a:off x="1700962" y="5563320"/>
            <a:ext cx="980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Observed bi-modal distribution on the average participation across 2017 and 2018</a:t>
            </a:r>
          </a:p>
          <a:p>
            <a:pPr marL="285750" indent="-285750">
              <a:buFontTx/>
              <a:buChar char="-"/>
            </a:pPr>
            <a:r>
              <a:rPr lang="en-US" dirty="0"/>
              <a:t>Mean increased from 2017 to 2018, exhibiting higher counts of states on the right side of the histogram.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FD04F4-9E1C-4648-876F-8A31603D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99" y="1494730"/>
            <a:ext cx="7799476" cy="386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08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332367" y="138019"/>
            <a:ext cx="7670802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Histogram of percentage difference VS Statewide mean (21.5)</a:t>
            </a:r>
            <a:endParaRPr lang="en-SG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8CE9BD-5B8E-418E-AA6C-27D43FFDB666}"/>
              </a:ext>
            </a:extLst>
          </p:cNvPr>
          <p:cNvSpPr/>
          <p:nvPr/>
        </p:nvSpPr>
        <p:spPr>
          <a:xfrm>
            <a:off x="7561087" y="3290299"/>
            <a:ext cx="2109484" cy="88881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047443-2F78-4324-942D-4A4E3A4A50AA}"/>
              </a:ext>
            </a:extLst>
          </p:cNvPr>
          <p:cNvCxnSpPr>
            <a:cxnSpLocks/>
          </p:cNvCxnSpPr>
          <p:nvPr/>
        </p:nvCxnSpPr>
        <p:spPr>
          <a:xfrm>
            <a:off x="9151872" y="4181051"/>
            <a:ext cx="110462" cy="493926"/>
          </a:xfrm>
          <a:prstGeom prst="straightConnector1">
            <a:avLst/>
          </a:prstGeom>
          <a:ln w="57150">
            <a:solidFill>
              <a:srgbClr val="916D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32188F-DCC8-4894-9930-7EBE2A0AA15E}"/>
              </a:ext>
            </a:extLst>
          </p:cNvPr>
          <p:cNvSpPr txBox="1"/>
          <p:nvPr/>
        </p:nvSpPr>
        <p:spPr>
          <a:xfrm>
            <a:off x="8979750" y="4674977"/>
            <a:ext cx="20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falls under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lower income</a:t>
            </a:r>
            <a:r>
              <a:rPr lang="en-US" dirty="0"/>
              <a:t> group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9533A-33F1-476E-A1DC-1AAEE8C8AD19}"/>
              </a:ext>
            </a:extLst>
          </p:cNvPr>
          <p:cNvSpPr txBox="1"/>
          <p:nvPr/>
        </p:nvSpPr>
        <p:spPr>
          <a:xfrm>
            <a:off x="7618415" y="2486449"/>
            <a:ext cx="3633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consistently lowest states for ACT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Nevada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South Carolina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Mississippi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Hawaii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F9D1E1-3826-4765-BCEA-ADE5334A5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7" y="928914"/>
            <a:ext cx="6440009" cy="59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9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332367" y="138019"/>
            <a:ext cx="7670802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Histogram of percentage difference VS Statewide mean (21.5)</a:t>
            </a:r>
            <a:endParaRPr lang="en-SG" b="1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387CFE9-591F-4B46-A61E-AC19405EE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02" y="859763"/>
            <a:ext cx="6351552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4F55192-7515-4249-BE43-BE66366D3D5D}"/>
              </a:ext>
            </a:extLst>
          </p:cNvPr>
          <p:cNvSpPr txBox="1"/>
          <p:nvPr/>
        </p:nvSpPr>
        <p:spPr>
          <a:xfrm>
            <a:off x="7567615" y="2798312"/>
            <a:ext cx="3633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consistently lowest states for SAT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District of Columbia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Idaho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6E3AFBC-9D0D-49C2-87A8-9B516F863F57}"/>
              </a:ext>
            </a:extLst>
          </p:cNvPr>
          <p:cNvSpPr/>
          <p:nvPr/>
        </p:nvSpPr>
        <p:spPr>
          <a:xfrm>
            <a:off x="7531662" y="4214964"/>
            <a:ext cx="1315430" cy="3376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C0B4DD-96CE-4E73-925E-C02AE989484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847092" y="4383801"/>
            <a:ext cx="415242" cy="358304"/>
          </a:xfrm>
          <a:prstGeom prst="straightConnector1">
            <a:avLst/>
          </a:prstGeom>
          <a:ln w="57150">
            <a:solidFill>
              <a:srgbClr val="916D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62F0CB-7391-4154-893B-F355EB4D48AE}"/>
              </a:ext>
            </a:extLst>
          </p:cNvPr>
          <p:cNvSpPr txBox="1"/>
          <p:nvPr/>
        </p:nvSpPr>
        <p:spPr>
          <a:xfrm>
            <a:off x="8979750" y="4773191"/>
            <a:ext cx="20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falls under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lower income</a:t>
            </a:r>
            <a:r>
              <a:rPr lang="en-US" dirty="0"/>
              <a:t> group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441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1D9F6F2C-B5D6-4B15-B4B7-3876BC0C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5" y="883041"/>
            <a:ext cx="9899904" cy="79499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/>
              <a:t>Conclusion &amp; Recommendation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9B9F7-A439-4E59-8E07-237D4A5CD68E}"/>
              </a:ext>
            </a:extLst>
          </p:cNvPr>
          <p:cNvSpPr txBox="1"/>
          <p:nvPr/>
        </p:nvSpPr>
        <p:spPr>
          <a:xfrm>
            <a:off x="275772" y="1869603"/>
            <a:ext cx="115678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help bring up the overall likelihood of most students having better chances to enter college and essential prep and resources, we would like to recommend;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Allocating more funding / test preparation resources in states with lower income per capita such as Nevada, Mississippi, South Carolina and Idaho.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Recommend states to provide free waiver especially for lower income to access to OPL, Online prep live. </a:t>
            </a:r>
            <a:r>
              <a:rPr lang="en-SG" dirty="0"/>
              <a:t>Reports from OPL mentioned that one academic year associated with an average score of 1.64, especially boosting up students from the lower income group. (</a:t>
            </a:r>
            <a:r>
              <a:rPr lang="en-SG" dirty="0">
                <a:hlinkClick r:id="rId2"/>
              </a:rPr>
              <a:t>Source</a:t>
            </a:r>
            <a:r>
              <a:rPr lang="en-SG" dirty="0"/>
              <a:t>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Recommend allocating more resources that helps students in their weakest subjects, typically pulled down by English was the weakest amongst lowest income group for ACT . SAT has Math as the weakest among lower income group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065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0E79A-B539-45D4-988A-84E955C6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Context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0EDB-58D6-4CB5-88AF-4F218718E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From Washington’s Post, 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cores from the ACT show that only 9% of students in the class of 2017 who came from low-income families are strongly ready for college in 2017.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This is a cause of concern, as this disparities in college readiness will put students of lower income to a disadvantage competing with the rest, hence less like to have access to high-quality educational and career planning opportunities and resources </a:t>
            </a:r>
          </a:p>
          <a:p>
            <a:endParaRPr lang="en-US" sz="20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Thus, we will need to evaluate both test across 2017 and 2018 and produce improvement plans. 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85178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83712D-67D3-46CC-8557-C5726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966575"/>
            <a:ext cx="9899904" cy="79499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/>
              <a:t>Data import and cleaning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8A85F-7E8D-4F14-8F2C-D5929056D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17" y="2277022"/>
            <a:ext cx="11484165" cy="30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3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83712D-67D3-46CC-8557-C5726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5" y="883041"/>
            <a:ext cx="9899904" cy="79499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/>
              <a:t>EDA (Exploratory Data Analysis)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39E629-FF7B-46C9-8B77-1869505E0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942571"/>
              </p:ext>
            </p:extLst>
          </p:nvPr>
        </p:nvGraphicFramePr>
        <p:xfrm>
          <a:off x="304800" y="2399180"/>
          <a:ext cx="9144000" cy="1371600"/>
        </p:xfrm>
        <a:graphic>
          <a:graphicData uri="http://schemas.openxmlformats.org/drawingml/2006/table">
            <a:tbl>
              <a:tblPr/>
              <a:tblGrid>
                <a:gridCol w="2076450">
                  <a:extLst>
                    <a:ext uri="{9D8B030D-6E8A-4147-A177-3AD203B41FA5}">
                      <a16:colId xmlns:a16="http://schemas.microsoft.com/office/drawing/2014/main" val="1069697897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152958448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8708411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219941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52116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SG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&lt;$41,000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$41,000-$45,000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$45,000-$51,000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&gt;$51,000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9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sat_total_2017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1131.85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1135.17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1152.23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1085.85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37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act_comp_2017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20.11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20.93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21.86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23.14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0551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349992-507C-4A26-B387-259AFC38B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6029"/>
              </p:ext>
            </p:extLst>
          </p:nvPr>
        </p:nvGraphicFramePr>
        <p:xfrm>
          <a:off x="304800" y="4254505"/>
          <a:ext cx="9144000" cy="1371600"/>
        </p:xfrm>
        <a:graphic>
          <a:graphicData uri="http://schemas.openxmlformats.org/drawingml/2006/table">
            <a:tbl>
              <a:tblPr/>
              <a:tblGrid>
                <a:gridCol w="2089150">
                  <a:extLst>
                    <a:ext uri="{9D8B030D-6E8A-4147-A177-3AD203B41FA5}">
                      <a16:colId xmlns:a16="http://schemas.microsoft.com/office/drawing/2014/main" val="2600130882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121179616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988504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7875447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11513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SG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&lt;$41,000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$41,000-$45,000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$45,000-$51,000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b="1" dirty="0">
                          <a:effectLst/>
                        </a:rPr>
                        <a:t>&gt;$51,000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21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sat_total_2018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1105.92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1142.25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1127.46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1106.15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301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act_comp_2018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20.02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20.61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22.18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23.11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20392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64965FF-A1BC-4711-B3B8-59031DC7DD77}"/>
              </a:ext>
            </a:extLst>
          </p:cNvPr>
          <p:cNvSpPr/>
          <p:nvPr/>
        </p:nvSpPr>
        <p:spPr>
          <a:xfrm>
            <a:off x="2451100" y="3450170"/>
            <a:ext cx="6997700" cy="272488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0177FD-58C1-4191-BE0A-8A16E0AD643B}"/>
              </a:ext>
            </a:extLst>
          </p:cNvPr>
          <p:cNvSpPr/>
          <p:nvPr/>
        </p:nvSpPr>
        <p:spPr>
          <a:xfrm>
            <a:off x="2451100" y="5301896"/>
            <a:ext cx="6997700" cy="272488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6AACB8-1797-4A49-8DA0-B7170803194D}"/>
              </a:ext>
            </a:extLst>
          </p:cNvPr>
          <p:cNvCxnSpPr/>
          <p:nvPr/>
        </p:nvCxnSpPr>
        <p:spPr>
          <a:xfrm>
            <a:off x="3352800" y="3891992"/>
            <a:ext cx="4826000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3C40B9-FA4C-40D4-A54C-87C2AE548F84}"/>
              </a:ext>
            </a:extLst>
          </p:cNvPr>
          <p:cNvCxnSpPr/>
          <p:nvPr/>
        </p:nvCxnSpPr>
        <p:spPr>
          <a:xfrm>
            <a:off x="3369895" y="5817677"/>
            <a:ext cx="4826000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60539F-E517-474E-93D2-36D2BD7EFB6D}"/>
              </a:ext>
            </a:extLst>
          </p:cNvPr>
          <p:cNvSpPr txBox="1"/>
          <p:nvPr/>
        </p:nvSpPr>
        <p:spPr>
          <a:xfrm>
            <a:off x="2987864" y="6063514"/>
            <a:ext cx="646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higher the income the higher the ACT composite score 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494478-3008-47BB-B578-BA00EE3D65CC}"/>
              </a:ext>
            </a:extLst>
          </p:cNvPr>
          <p:cNvSpPr txBox="1"/>
          <p:nvPr/>
        </p:nvSpPr>
        <p:spPr>
          <a:xfrm>
            <a:off x="9561462" y="2964048"/>
            <a:ext cx="266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much association with SAT scores </a:t>
            </a:r>
            <a:endParaRPr lang="en-SG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C9493C0-1371-482F-A117-B321ADAEB1CF}"/>
              </a:ext>
            </a:extLst>
          </p:cNvPr>
          <p:cNvSpPr/>
          <p:nvPr/>
        </p:nvSpPr>
        <p:spPr>
          <a:xfrm>
            <a:off x="2597507" y="1703402"/>
            <a:ext cx="6409105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Explore mean scores across 2017 and 2018 Vs Income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59955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904147" y="1041189"/>
            <a:ext cx="6409105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Consistent lowest performing states in 2017, 2018</a:t>
            </a:r>
            <a:endParaRPr lang="en-SG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473C4B-0C68-4368-AA74-5EAA131D55EE}"/>
              </a:ext>
            </a:extLst>
          </p:cNvPr>
          <p:cNvSpPr txBox="1"/>
          <p:nvPr/>
        </p:nvSpPr>
        <p:spPr>
          <a:xfrm>
            <a:off x="489495" y="2172521"/>
            <a:ext cx="1040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 low performing ACT test scores: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Nevada, Mississippi, South Carolina </a:t>
            </a:r>
            <a:r>
              <a:rPr lang="en-US" dirty="0"/>
              <a:t>and Hawaii</a:t>
            </a:r>
          </a:p>
          <a:p>
            <a:r>
              <a:rPr lang="en-US" dirty="0"/>
              <a:t>Mean score difference is about ~2.97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7C15F-E8D1-4480-A597-93119795F676}"/>
              </a:ext>
            </a:extLst>
          </p:cNvPr>
          <p:cNvSpPr txBox="1"/>
          <p:nvPr/>
        </p:nvSpPr>
        <p:spPr>
          <a:xfrm>
            <a:off x="489494" y="3177076"/>
            <a:ext cx="1040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 low performing SAT test scores: District of Columbia, Delaware,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Idaho</a:t>
            </a:r>
          </a:p>
          <a:p>
            <a:r>
              <a:rPr lang="en-US" dirty="0"/>
              <a:t>Mean score difference is about ~140</a:t>
            </a:r>
            <a:endParaRPr lang="en-SG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39B564-F081-45DC-A4F5-47AA19055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093306"/>
              </p:ext>
            </p:extLst>
          </p:nvPr>
        </p:nvGraphicFramePr>
        <p:xfrm>
          <a:off x="489494" y="4342553"/>
          <a:ext cx="8464007" cy="2042160"/>
        </p:xfrm>
        <a:graphic>
          <a:graphicData uri="http://schemas.openxmlformats.org/drawingml/2006/table">
            <a:tbl>
              <a:tblPr/>
              <a:tblGrid>
                <a:gridCol w="1214026">
                  <a:extLst>
                    <a:ext uri="{9D8B030D-6E8A-4147-A177-3AD203B41FA5}">
                      <a16:colId xmlns:a16="http://schemas.microsoft.com/office/drawing/2014/main" val="594135308"/>
                    </a:ext>
                  </a:extLst>
                </a:gridCol>
                <a:gridCol w="2061153">
                  <a:extLst>
                    <a:ext uri="{9D8B030D-6E8A-4147-A177-3AD203B41FA5}">
                      <a16:colId xmlns:a16="http://schemas.microsoft.com/office/drawing/2014/main" val="3685278839"/>
                    </a:ext>
                  </a:extLst>
                </a:gridCol>
                <a:gridCol w="1940451">
                  <a:extLst>
                    <a:ext uri="{9D8B030D-6E8A-4147-A177-3AD203B41FA5}">
                      <a16:colId xmlns:a16="http://schemas.microsoft.com/office/drawing/2014/main" val="2223677324"/>
                    </a:ext>
                  </a:extLst>
                </a:gridCol>
                <a:gridCol w="1703708">
                  <a:extLst>
                    <a:ext uri="{9D8B030D-6E8A-4147-A177-3AD203B41FA5}">
                      <a16:colId xmlns:a16="http://schemas.microsoft.com/office/drawing/2014/main" val="2084312881"/>
                    </a:ext>
                  </a:extLst>
                </a:gridCol>
                <a:gridCol w="1544669">
                  <a:extLst>
                    <a:ext uri="{9D8B030D-6E8A-4147-A177-3AD203B41FA5}">
                      <a16:colId xmlns:a16="http://schemas.microsoft.com/office/drawing/2014/main" val="2989813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SG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SG" sz="1600" b="1" dirty="0">
                          <a:effectLst/>
                        </a:rPr>
                      </a:br>
                      <a:r>
                        <a:rPr lang="en-SG" sz="1600" b="1" dirty="0">
                          <a:effectLst/>
                        </a:rPr>
                        <a:t>act_eng_2017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 b="1" dirty="0">
                          <a:effectLst/>
                        </a:rPr>
                        <a:t>act_math_2017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 b="1" dirty="0">
                          <a:effectLst/>
                        </a:rPr>
                        <a:t>act_read_2017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 b="1" dirty="0">
                          <a:effectLst/>
                        </a:rPr>
                        <a:t>act_sci_2017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754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b="1" dirty="0">
                          <a:effectLst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17.52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18.64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18.96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18.90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697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median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17.80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18.60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19.10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18.90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3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std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0.73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0.60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0.56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110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41010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8CD6D37-19D5-402B-91E9-138E3C2C1983}"/>
              </a:ext>
            </a:extLst>
          </p:cNvPr>
          <p:cNvSpPr txBox="1"/>
          <p:nvPr/>
        </p:nvSpPr>
        <p:spPr>
          <a:xfrm>
            <a:off x="9142590" y="4772263"/>
            <a:ext cx="3049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Amongst the 5 lowest states, English is found to be lowest by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 score  </a:t>
            </a:r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9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891447" y="1079289"/>
            <a:ext cx="6409105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Participation rate changes over 2017, 2018</a:t>
            </a:r>
            <a:endParaRPr lang="en-SG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473C4B-0C68-4368-AA74-5EAA131D55EE}"/>
              </a:ext>
            </a:extLst>
          </p:cNvPr>
          <p:cNvSpPr txBox="1"/>
          <p:nvPr/>
        </p:nvSpPr>
        <p:spPr>
          <a:xfrm>
            <a:off x="476795" y="2210621"/>
            <a:ext cx="10408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states had huge change in participation rates from 2017 to 2018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Colorado from (100% to 30%) (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Illinois from (93% to 43%) (</a:t>
            </a:r>
            <a:r>
              <a:rPr lang="en-US" dirty="0">
                <a:hlinkClick r:id="rId3"/>
              </a:rPr>
              <a:t>Source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7C15F-E8D1-4480-A597-93119795F676}"/>
              </a:ext>
            </a:extLst>
          </p:cNvPr>
          <p:cNvSpPr txBox="1"/>
          <p:nvPr/>
        </p:nvSpPr>
        <p:spPr>
          <a:xfrm>
            <a:off x="476794" y="4065739"/>
            <a:ext cx="10408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states had huge change in participation rates from 2017 to 2018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SAT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Colorado from (11% to 100%) (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Illinois from (9% to 99%) (</a:t>
            </a:r>
            <a:r>
              <a:rPr lang="en-US" dirty="0">
                <a:hlinkClick r:id="rId3"/>
              </a:rPr>
              <a:t>Source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080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891447" y="1037935"/>
            <a:ext cx="6409105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 Score changes over 2017, 2018</a:t>
            </a:r>
            <a:endParaRPr lang="en-SG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473C4B-0C68-4368-AA74-5EAA131D55EE}"/>
              </a:ext>
            </a:extLst>
          </p:cNvPr>
          <p:cNvSpPr txBox="1"/>
          <p:nvPr/>
        </p:nvSpPr>
        <p:spPr>
          <a:xfrm>
            <a:off x="476795" y="2210621"/>
            <a:ext cx="10408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states had huge change in test score from 2017 to 2018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Colorado (+14.9%) (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Illinois from (11%) (</a:t>
            </a:r>
            <a:r>
              <a:rPr lang="en-US" dirty="0">
                <a:hlinkClick r:id="rId3"/>
              </a:rPr>
              <a:t>Source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7C15F-E8D1-4480-A597-93119795F676}"/>
              </a:ext>
            </a:extLst>
          </p:cNvPr>
          <p:cNvSpPr txBox="1"/>
          <p:nvPr/>
        </p:nvSpPr>
        <p:spPr>
          <a:xfrm>
            <a:off x="476794" y="4065739"/>
            <a:ext cx="10408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states had huge change in test score from 2017 to 2018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SAT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Colorado (-14.6%) (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Illinois from (-8.6%) (</a:t>
            </a:r>
            <a:r>
              <a:rPr lang="en-US" dirty="0">
                <a:hlinkClick r:id="rId3"/>
              </a:rPr>
              <a:t>Source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7087C-F8D8-41B1-A375-0EF3D3EF7F5C}"/>
              </a:ext>
            </a:extLst>
          </p:cNvPr>
          <p:cNvSpPr txBox="1"/>
          <p:nvPr/>
        </p:nvSpPr>
        <p:spPr>
          <a:xfrm>
            <a:off x="8417726" y="1942080"/>
            <a:ext cx="31211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Colorado sees biggest jump in ACT grades, while SAT scores dropped by similar percentage of about  14.6%. </a:t>
            </a:r>
          </a:p>
          <a:p>
            <a:endParaRPr lang="en-US" dirty="0"/>
          </a:p>
          <a:p>
            <a:r>
              <a:rPr lang="en-US" dirty="0"/>
              <a:t>This is likely due to an effect whereby lower participation rates have average scores reflective of smarter and better prepared students who voluntarily taking the test. 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>
                <a:hlinkClick r:id="rId4"/>
              </a:rPr>
              <a:t>Source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002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891447" y="868462"/>
            <a:ext cx="6409105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Heatmap on correlation of all numerical variables</a:t>
            </a:r>
            <a:endParaRPr lang="en-SG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2EE7E-4F94-4E30-B203-55C5A11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61" y="1649924"/>
            <a:ext cx="5477853" cy="48318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E33015-C21F-4C75-86CD-F2BE876B2091}"/>
              </a:ext>
            </a:extLst>
          </p:cNvPr>
          <p:cNvSpPr txBox="1"/>
          <p:nvPr/>
        </p:nvSpPr>
        <p:spPr>
          <a:xfrm>
            <a:off x="6095999" y="1388187"/>
            <a:ext cx="5725883" cy="53553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General observations </a:t>
            </a:r>
          </a:p>
          <a:p>
            <a:endParaRPr lang="en-US" dirty="0"/>
          </a:p>
          <a:p>
            <a:r>
              <a:rPr lang="en-US" dirty="0"/>
              <a:t>1) Higher participation rates for SAT/ACT will have negative correlation with ACT participation rates (-0.76 ~ -0.87)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Suggest it might be attributed by mandate of each state to do either one of the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2) SAT scores does not have strong correlation with income (-0.14 ~ -0.27)</a:t>
            </a:r>
          </a:p>
          <a:p>
            <a:endParaRPr lang="en-US" dirty="0"/>
          </a:p>
          <a:p>
            <a:r>
              <a:rPr lang="en-US" dirty="0"/>
              <a:t>3) ACT scores have a stronger positive correlation with income (0.44 ~ 0.62)</a:t>
            </a:r>
          </a:p>
          <a:p>
            <a:endParaRPr lang="en-US" dirty="0"/>
          </a:p>
          <a:p>
            <a:r>
              <a:rPr lang="en-US" dirty="0"/>
              <a:t>4) Participation rate has high negative correlation with scores across both test, meaning the higher the participation rate, the lower the scores. </a:t>
            </a:r>
          </a:p>
          <a:p>
            <a:r>
              <a:rPr lang="en-US" dirty="0"/>
              <a:t>SAT (~-0.8)</a:t>
            </a:r>
          </a:p>
          <a:p>
            <a:r>
              <a:rPr lang="en-US" dirty="0"/>
              <a:t>ACT (~-0.8)</a:t>
            </a:r>
          </a:p>
        </p:txBody>
      </p:sp>
    </p:spTree>
    <p:extLst>
      <p:ext uri="{BB962C8B-B14F-4D97-AF65-F5344CB8AC3E}">
        <p14:creationId xmlns:p14="http://schemas.microsoft.com/office/powerpoint/2010/main" val="193662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891447" y="868462"/>
            <a:ext cx="6409105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Income Vs ACT/SAT scores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456305-16A3-4777-A440-C6B2BCFDE9AC}"/>
              </a:ext>
            </a:extLst>
          </p:cNvPr>
          <p:cNvSpPr txBox="1"/>
          <p:nvPr/>
        </p:nvSpPr>
        <p:spPr>
          <a:xfrm>
            <a:off x="2120103" y="4895850"/>
            <a:ext cx="7951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that the ACT scores have positive correlation with the income levels of the students about 0.6. On the contrary, the SAT scores showed little correlation with income about -0.2 </a:t>
            </a:r>
          </a:p>
          <a:p>
            <a:endParaRPr lang="en-US" dirty="0"/>
          </a:p>
          <a:p>
            <a:r>
              <a:rPr lang="en-US" dirty="0"/>
              <a:t>We need to dissect the graph further by looking into the participation rates closely.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B30A61-DB0B-480F-B5F0-041A87484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6" y="1724025"/>
            <a:ext cx="93821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20134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8E5"/>
      </a:lt2>
      <a:accent1>
        <a:srgbClr val="C696AF"/>
      </a:accent1>
      <a:accent2>
        <a:srgbClr val="BA7F85"/>
      </a:accent2>
      <a:accent3>
        <a:srgbClr val="C19C8C"/>
      </a:accent3>
      <a:accent4>
        <a:srgbClr val="B2A279"/>
      </a:accent4>
      <a:accent5>
        <a:srgbClr val="A1A77E"/>
      </a:accent5>
      <a:accent6>
        <a:srgbClr val="8EAD76"/>
      </a:accent6>
      <a:hlink>
        <a:srgbClr val="579072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1048</Words>
  <Application>Microsoft Office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Aharoni</vt:lpstr>
      <vt:lpstr>Arial</vt:lpstr>
      <vt:lpstr>Avenir Next LT Pro</vt:lpstr>
      <vt:lpstr>Helvetica Neue</vt:lpstr>
      <vt:lpstr>Segoe UI Black</vt:lpstr>
      <vt:lpstr>PrismaticVTI</vt:lpstr>
      <vt:lpstr>Identify states with low test scores associated with lower income group across 2017 and 2018 to recommend for funding delegation. </vt:lpstr>
      <vt:lpstr>Context </vt:lpstr>
      <vt:lpstr>Data import and cleaning</vt:lpstr>
      <vt:lpstr>EDA (Exploratory Data Analysis)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&amp;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</dc:title>
  <dc:creator>Sufyan Amirhamzah</dc:creator>
  <cp:lastModifiedBy>Nurfatin Puteri Amirhamzah</cp:lastModifiedBy>
  <cp:revision>21</cp:revision>
  <dcterms:created xsi:type="dcterms:W3CDTF">2022-03-03T13:56:04Z</dcterms:created>
  <dcterms:modified xsi:type="dcterms:W3CDTF">2022-03-03T19:03:41Z</dcterms:modified>
</cp:coreProperties>
</file>