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5" r:id="rId6"/>
    <p:sldId id="296" r:id="rId7"/>
    <p:sldId id="299" r:id="rId8"/>
    <p:sldId id="297" r:id="rId9"/>
    <p:sldId id="300" r:id="rId10"/>
    <p:sldId id="301" r:id="rId11"/>
    <p:sldId id="303" r:id="rId12"/>
    <p:sldId id="304" r:id="rId13"/>
    <p:sldId id="305" r:id="rId14"/>
    <p:sldId id="307" r:id="rId15"/>
    <p:sldId id="316" r:id="rId16"/>
    <p:sldId id="317" r:id="rId17"/>
    <p:sldId id="308" r:id="rId18"/>
    <p:sldId id="310" r:id="rId19"/>
    <p:sldId id="311" r:id="rId20"/>
    <p:sldId id="312" r:id="rId21"/>
    <p:sldId id="315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Nurfatin Puteri Amirhamzah" initials="NPA" lastIdx="1" clrIdx="3">
    <p:extLst>
      <p:ext uri="{19B8F6BF-5375-455C-9EA6-DF929625EA0E}">
        <p15:presenceInfo xmlns:p15="http://schemas.microsoft.com/office/powerpoint/2012/main" userId="Nurfatin Puteri Amirhamz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ECCAB1"/>
    <a:srgbClr val="FBF4E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38" y="3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1B212C"/>
                </a:solidFill>
                <a:effectLst/>
                <a:latin typeface="Montserrat" panose="020B0604020202020204" pitchFamily="2" charset="0"/>
              </a:rPr>
              <a:t>To work on issue of under-predicting house prices via linear regression above $320,000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Mohammad Sufyan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Placeholder 2">
            <a:extLst>
              <a:ext uri="{FF2B5EF4-FFF2-40B4-BE49-F238E27FC236}">
                <a16:creationId xmlns:a16="http://schemas.microsoft.com/office/drawing/2014/main" id="{8B9EDE68-87F2-6A1E-0BE7-365CA48A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604" y="1174951"/>
            <a:ext cx="2882475" cy="823912"/>
          </a:xfrm>
        </p:spPr>
        <p:txBody>
          <a:bodyPr/>
          <a:lstStyle/>
          <a:p>
            <a:r>
              <a:rPr lang="en-US" sz="1800" dirty="0"/>
              <a:t>Fireplace</a:t>
            </a:r>
          </a:p>
        </p:txBody>
      </p:sp>
      <p:pic>
        <p:nvPicPr>
          <p:cNvPr id="12" name="Picture 8" descr="35 Living Room Ideas - Looks We're Loving Now | HGTV">
            <a:extLst>
              <a:ext uri="{FF2B5EF4-FFF2-40B4-BE49-F238E27FC236}">
                <a16:creationId xmlns:a16="http://schemas.microsoft.com/office/drawing/2014/main" id="{EE5A7967-6D50-4128-BC6F-F3E57588D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" r="-3" b="-3"/>
          <a:stretch/>
        </p:blipFill>
        <p:spPr bwMode="auto">
          <a:xfrm>
            <a:off x="2449604" y="1902421"/>
            <a:ext cx="2882475" cy="199786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194" name="Picture 2" descr="Kitchen Layout Templates: 6 Different Designs | HGTV">
            <a:extLst>
              <a:ext uri="{FF2B5EF4-FFF2-40B4-BE49-F238E27FC236}">
                <a16:creationId xmlns:a16="http://schemas.microsoft.com/office/drawing/2014/main" id="{BEE6DE09-EB2A-445A-BA0F-3D7001101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-3" b="3278"/>
          <a:stretch/>
        </p:blipFill>
        <p:spPr bwMode="auto">
          <a:xfrm>
            <a:off x="7424370" y="1896469"/>
            <a:ext cx="2882475" cy="19978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743BD41-D51F-41E8-A115-E16EA9EC6C06}"/>
              </a:ext>
            </a:extLst>
          </p:cNvPr>
          <p:cNvSpPr txBox="1">
            <a:spLocks/>
          </p:cNvSpPr>
          <p:nvPr/>
        </p:nvSpPr>
        <p:spPr>
          <a:xfrm>
            <a:off x="4654762" y="1570436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94FE8-13C6-4455-88B8-283318F910FF}"/>
              </a:ext>
            </a:extLst>
          </p:cNvPr>
          <p:cNvSpPr txBox="1">
            <a:spLocks/>
          </p:cNvSpPr>
          <p:nvPr/>
        </p:nvSpPr>
        <p:spPr>
          <a:xfrm>
            <a:off x="7424369" y="1185470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Kitchen Quality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Looking at their correlation independently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0DDD-07B8-4EC7-B6D5-C040FD23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19" y="4093484"/>
            <a:ext cx="3247424" cy="2718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1A4E10-8D62-4F12-BDFB-9683416CB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573" y="4093484"/>
            <a:ext cx="3219349" cy="27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4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Placeholder 2">
            <a:extLst>
              <a:ext uri="{FF2B5EF4-FFF2-40B4-BE49-F238E27FC236}">
                <a16:creationId xmlns:a16="http://schemas.microsoft.com/office/drawing/2014/main" id="{8B9EDE68-87F2-6A1E-0BE7-365CA48A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197" y="842966"/>
            <a:ext cx="2882475" cy="823912"/>
          </a:xfrm>
        </p:spPr>
        <p:txBody>
          <a:bodyPr/>
          <a:lstStyle/>
          <a:p>
            <a:r>
              <a:rPr lang="en-US" sz="1800" dirty="0"/>
              <a:t>Fireplace</a:t>
            </a:r>
          </a:p>
        </p:txBody>
      </p:sp>
      <p:pic>
        <p:nvPicPr>
          <p:cNvPr id="12" name="Picture 8" descr="35 Living Room Ideas - Looks We're Loving Now | HGTV">
            <a:extLst>
              <a:ext uri="{FF2B5EF4-FFF2-40B4-BE49-F238E27FC236}">
                <a16:creationId xmlns:a16="http://schemas.microsoft.com/office/drawing/2014/main" id="{EE5A7967-6D50-4128-BC6F-F3E57588D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" r="-3" b="-3"/>
          <a:stretch/>
        </p:blipFill>
        <p:spPr bwMode="auto">
          <a:xfrm>
            <a:off x="996197" y="1570436"/>
            <a:ext cx="2882475" cy="199786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194" name="Picture 2" descr="Kitchen Layout Templates: 6 Different Designs | HGTV">
            <a:extLst>
              <a:ext uri="{FF2B5EF4-FFF2-40B4-BE49-F238E27FC236}">
                <a16:creationId xmlns:a16="http://schemas.microsoft.com/office/drawing/2014/main" id="{BEE6DE09-EB2A-445A-BA0F-3D7001101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-3" b="3278"/>
          <a:stretch/>
        </p:blipFill>
        <p:spPr bwMode="auto">
          <a:xfrm>
            <a:off x="996197" y="4396584"/>
            <a:ext cx="2882475" cy="19978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743BD41-D51F-41E8-A115-E16EA9EC6C06}"/>
              </a:ext>
            </a:extLst>
          </p:cNvPr>
          <p:cNvSpPr txBox="1">
            <a:spLocks/>
          </p:cNvSpPr>
          <p:nvPr/>
        </p:nvSpPr>
        <p:spPr>
          <a:xfrm>
            <a:off x="4654762" y="1570436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94FE8-13C6-4455-88B8-283318F910FF}"/>
              </a:ext>
            </a:extLst>
          </p:cNvPr>
          <p:cNvSpPr txBox="1">
            <a:spLocks/>
          </p:cNvSpPr>
          <p:nvPr/>
        </p:nvSpPr>
        <p:spPr>
          <a:xfrm>
            <a:off x="996196" y="3685585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Kitchen Quality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In the real world, we see it as a whole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5A107-A750-4B7E-A6D7-7FCDB79920FF}"/>
              </a:ext>
            </a:extLst>
          </p:cNvPr>
          <p:cNvCxnSpPr>
            <a:cxnSpLocks/>
            <a:stCxn id="8194" idx="3"/>
          </p:cNvCxnSpPr>
          <p:nvPr/>
        </p:nvCxnSpPr>
        <p:spPr>
          <a:xfrm flipV="1">
            <a:off x="3878672" y="4279302"/>
            <a:ext cx="1317442" cy="1116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707A5B-B8E2-407A-8DEC-F60A84F6786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8672" y="2569370"/>
            <a:ext cx="1317442" cy="998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20F2F5-4C14-40CB-920B-135D55B55B56}"/>
              </a:ext>
            </a:extLst>
          </p:cNvPr>
          <p:cNvSpPr txBox="1"/>
          <p:nvPr/>
        </p:nvSpPr>
        <p:spPr>
          <a:xfrm flipH="1">
            <a:off x="5264027" y="3538231"/>
            <a:ext cx="224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Interacting with one another 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48183-99B4-4180-9A1A-9E889A12334B}"/>
              </a:ext>
            </a:extLst>
          </p:cNvPr>
          <p:cNvSpPr txBox="1"/>
          <p:nvPr/>
        </p:nvSpPr>
        <p:spPr>
          <a:xfrm flipH="1">
            <a:off x="7781469" y="2461013"/>
            <a:ext cx="4095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How big the living space is?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How grand it looks overall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47893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Text Placeholder 2">
            <a:extLst>
              <a:ext uri="{FF2B5EF4-FFF2-40B4-BE49-F238E27FC236}">
                <a16:creationId xmlns:a16="http://schemas.microsoft.com/office/drawing/2014/main" id="{8B9EDE68-87F2-6A1E-0BE7-365CA48A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197" y="842966"/>
            <a:ext cx="2882475" cy="823912"/>
          </a:xfrm>
        </p:spPr>
        <p:txBody>
          <a:bodyPr/>
          <a:lstStyle/>
          <a:p>
            <a:r>
              <a:rPr lang="en-US" sz="1800" dirty="0"/>
              <a:t>Fireplace</a:t>
            </a:r>
          </a:p>
        </p:txBody>
      </p:sp>
      <p:pic>
        <p:nvPicPr>
          <p:cNvPr id="12" name="Picture 8" descr="35 Living Room Ideas - Looks We're Loving Now | HGTV">
            <a:extLst>
              <a:ext uri="{FF2B5EF4-FFF2-40B4-BE49-F238E27FC236}">
                <a16:creationId xmlns:a16="http://schemas.microsoft.com/office/drawing/2014/main" id="{EE5A7967-6D50-4128-BC6F-F3E57588D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" r="-3" b="-3"/>
          <a:stretch/>
        </p:blipFill>
        <p:spPr bwMode="auto">
          <a:xfrm>
            <a:off x="996197" y="1570436"/>
            <a:ext cx="2882475" cy="199786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194" name="Picture 2" descr="Kitchen Layout Templates: 6 Different Designs | HGTV">
            <a:extLst>
              <a:ext uri="{FF2B5EF4-FFF2-40B4-BE49-F238E27FC236}">
                <a16:creationId xmlns:a16="http://schemas.microsoft.com/office/drawing/2014/main" id="{BEE6DE09-EB2A-445A-BA0F-3D7001101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-3" b="3278"/>
          <a:stretch/>
        </p:blipFill>
        <p:spPr bwMode="auto">
          <a:xfrm>
            <a:off x="996197" y="4396584"/>
            <a:ext cx="2882475" cy="19978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743BD41-D51F-41E8-A115-E16EA9EC6C06}"/>
              </a:ext>
            </a:extLst>
          </p:cNvPr>
          <p:cNvSpPr txBox="1">
            <a:spLocks/>
          </p:cNvSpPr>
          <p:nvPr/>
        </p:nvSpPr>
        <p:spPr>
          <a:xfrm>
            <a:off x="4654762" y="1570436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94FE8-13C6-4455-88B8-283318F910FF}"/>
              </a:ext>
            </a:extLst>
          </p:cNvPr>
          <p:cNvSpPr txBox="1">
            <a:spLocks/>
          </p:cNvSpPr>
          <p:nvPr/>
        </p:nvSpPr>
        <p:spPr>
          <a:xfrm>
            <a:off x="996196" y="3685585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Kitchen Quality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In the real world, we see it as a whole</a:t>
            </a:r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5A107-A750-4B7E-A6D7-7FCDB79920FF}"/>
              </a:ext>
            </a:extLst>
          </p:cNvPr>
          <p:cNvCxnSpPr>
            <a:cxnSpLocks/>
            <a:stCxn id="8194" idx="3"/>
          </p:cNvCxnSpPr>
          <p:nvPr/>
        </p:nvCxnSpPr>
        <p:spPr>
          <a:xfrm flipV="1">
            <a:off x="3878672" y="4279302"/>
            <a:ext cx="1317442" cy="1116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707A5B-B8E2-407A-8DEC-F60A84F6786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8672" y="2569370"/>
            <a:ext cx="1317442" cy="998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20F2F5-4C14-40CB-920B-135D55B55B56}"/>
              </a:ext>
            </a:extLst>
          </p:cNvPr>
          <p:cNvSpPr txBox="1"/>
          <p:nvPr/>
        </p:nvSpPr>
        <p:spPr>
          <a:xfrm flipH="1">
            <a:off x="5264027" y="3538231"/>
            <a:ext cx="2241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Interacting with one another </a:t>
            </a:r>
            <a:endParaRPr lang="en-SG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48183-99B4-4180-9A1A-9E889A12334B}"/>
              </a:ext>
            </a:extLst>
          </p:cNvPr>
          <p:cNvSpPr txBox="1"/>
          <p:nvPr/>
        </p:nvSpPr>
        <p:spPr>
          <a:xfrm flipH="1">
            <a:off x="7781469" y="2461013"/>
            <a:ext cx="40955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ACCOUNTED IN MODEL</a:t>
            </a:r>
            <a:endParaRPr lang="en-SG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SG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SG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SG" sz="2000" dirty="0"/>
              <a:t>Hence, we multiply these together to have an amplified effect of these features together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48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Featuring engineering – interaction terms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AFB3B5A-6074-4320-AFF0-82FF8DEA6C3A}"/>
              </a:ext>
            </a:extLst>
          </p:cNvPr>
          <p:cNvSpPr txBox="1">
            <a:spLocks/>
          </p:cNvSpPr>
          <p:nvPr/>
        </p:nvSpPr>
        <p:spPr>
          <a:xfrm>
            <a:off x="7474158" y="2132035"/>
            <a:ext cx="4064699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/>
              <a:t>Model takes in interaction terms 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80A15F-E854-423C-88DA-FF60D364E942}"/>
              </a:ext>
            </a:extLst>
          </p:cNvPr>
          <p:cNvSpPr txBox="1">
            <a:spLocks/>
          </p:cNvSpPr>
          <p:nvPr/>
        </p:nvSpPr>
        <p:spPr>
          <a:xfrm>
            <a:off x="8009848" y="3322421"/>
            <a:ext cx="3924300" cy="2792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 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Square Feet Area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Condition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413DE-8824-4940-B658-F22F7A337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99117"/>
              </p:ext>
            </p:extLst>
          </p:nvPr>
        </p:nvGraphicFramePr>
        <p:xfrm>
          <a:off x="1043152" y="2191725"/>
          <a:ext cx="5510449" cy="2950492"/>
        </p:xfrm>
        <a:graphic>
          <a:graphicData uri="http://schemas.openxmlformats.org/drawingml/2006/table">
            <a:tbl>
              <a:tblPr/>
              <a:tblGrid>
                <a:gridCol w="787207">
                  <a:extLst>
                    <a:ext uri="{9D8B030D-6E8A-4147-A177-3AD203B41FA5}">
                      <a16:colId xmlns:a16="http://schemas.microsoft.com/office/drawing/2014/main" val="3759145861"/>
                    </a:ext>
                  </a:extLst>
                </a:gridCol>
                <a:gridCol w="787207">
                  <a:extLst>
                    <a:ext uri="{9D8B030D-6E8A-4147-A177-3AD203B41FA5}">
                      <a16:colId xmlns:a16="http://schemas.microsoft.com/office/drawing/2014/main" val="3785919673"/>
                    </a:ext>
                  </a:extLst>
                </a:gridCol>
                <a:gridCol w="787207">
                  <a:extLst>
                    <a:ext uri="{9D8B030D-6E8A-4147-A177-3AD203B41FA5}">
                      <a16:colId xmlns:a16="http://schemas.microsoft.com/office/drawing/2014/main" val="1560898163"/>
                    </a:ext>
                  </a:extLst>
                </a:gridCol>
                <a:gridCol w="787207">
                  <a:extLst>
                    <a:ext uri="{9D8B030D-6E8A-4147-A177-3AD203B41FA5}">
                      <a16:colId xmlns:a16="http://schemas.microsoft.com/office/drawing/2014/main" val="3561347037"/>
                    </a:ext>
                  </a:extLst>
                </a:gridCol>
                <a:gridCol w="787207">
                  <a:extLst>
                    <a:ext uri="{9D8B030D-6E8A-4147-A177-3AD203B41FA5}">
                      <a16:colId xmlns:a16="http://schemas.microsoft.com/office/drawing/2014/main" val="2993097854"/>
                    </a:ext>
                  </a:extLst>
                </a:gridCol>
                <a:gridCol w="787207">
                  <a:extLst>
                    <a:ext uri="{9D8B030D-6E8A-4147-A177-3AD203B41FA5}">
                      <a16:colId xmlns:a16="http://schemas.microsoft.com/office/drawing/2014/main" val="1444460065"/>
                    </a:ext>
                  </a:extLst>
                </a:gridCol>
                <a:gridCol w="787207">
                  <a:extLst>
                    <a:ext uri="{9D8B030D-6E8A-4147-A177-3AD203B41FA5}">
                      <a16:colId xmlns:a16="http://schemas.microsoft.com/office/drawing/2014/main" val="2317284181"/>
                    </a:ext>
                  </a:extLst>
                </a:gridCol>
              </a:tblGrid>
              <a:tr h="375363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dirty="0">
                          <a:effectLst/>
                        </a:rPr>
                        <a:t>Combinations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C</a:t>
                      </a:r>
                      <a:r>
                        <a:rPr lang="en-SG" sz="800" b="1" dirty="0" err="1">
                          <a:effectLst/>
                        </a:rPr>
                        <a:t>ombination</a:t>
                      </a:r>
                      <a:r>
                        <a:rPr lang="en-SG" sz="800" b="1" dirty="0">
                          <a:effectLst/>
                        </a:rPr>
                        <a:t> correlation to </a:t>
                      </a:r>
                    </a:p>
                    <a:p>
                      <a:pPr algn="ctr" fontAlgn="ctr"/>
                      <a:r>
                        <a:rPr lang="en-SG" sz="800" b="1" dirty="0">
                          <a:effectLst/>
                        </a:rPr>
                        <a:t>Sale price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dirty="0">
                          <a:effectLst/>
                        </a:rPr>
                        <a:t>Feature 1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dirty="0">
                          <a:effectLst/>
                        </a:rPr>
                        <a:t>Feature 2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F</a:t>
                      </a:r>
                      <a:r>
                        <a:rPr lang="en-SG" sz="800" b="1" dirty="0">
                          <a:effectLst/>
                        </a:rPr>
                        <a:t>1_Sales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effectLst/>
                        </a:rPr>
                        <a:t>F</a:t>
                      </a:r>
                      <a:r>
                        <a:rPr lang="en-SG" sz="800" b="1" dirty="0">
                          <a:effectLst/>
                        </a:rPr>
                        <a:t>2_Sales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dirty="0">
                          <a:effectLst/>
                        </a:rPr>
                        <a:t>Percentage increase from independent features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36458"/>
                  </a:ext>
                </a:extLst>
              </a:tr>
              <a:tr h="343160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800" dirty="0">
                          <a:effectLst/>
                        </a:rPr>
                        <a:t>[overall_qual, gr_liv_area]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0.837152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overall_qual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gr_liv_area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0.800207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0.697038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11.825650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20564"/>
                  </a:ext>
                </a:extLst>
              </a:tr>
              <a:tr h="34316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[overall_qual, garag_cars]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0.820239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 err="1">
                          <a:effectLst/>
                        </a:rPr>
                        <a:t>overall_qual</a:t>
                      </a:r>
                      <a:endParaRPr lang="en-SG" sz="800" dirty="0"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 err="1">
                          <a:effectLst/>
                        </a:rPr>
                        <a:t>garag_cars</a:t>
                      </a:r>
                      <a:endParaRPr lang="en-SG" sz="800" dirty="0"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0.800207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0.648128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13.266413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59724"/>
                  </a:ext>
                </a:extLst>
              </a:tr>
              <a:tr h="34316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[overall_qual, garage_area]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0.813508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overall_qual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 err="1">
                          <a:effectLst/>
                        </a:rPr>
                        <a:t>garage_area</a:t>
                      </a:r>
                      <a:endParaRPr lang="en-SG" sz="800" dirty="0">
                        <a:effectLst/>
                      </a:endParaRP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0.800207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0.650246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12.172869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640951"/>
                  </a:ext>
                </a:extLst>
              </a:tr>
              <a:tr h="343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[overall_qual, tot_rms_abv_grd]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0.795420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overall_qual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tot_rms_abv_grd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0.800207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0.504014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21.976263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66910"/>
                  </a:ext>
                </a:extLst>
              </a:tr>
              <a:tr h="343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[gr_liv_area, garag_cars]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0.793317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gr_liv_area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garag_cars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0.697038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0.648128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17.950677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9301"/>
                  </a:ext>
                </a:extLst>
              </a:tr>
              <a:tr h="263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</a:rPr>
                        <a:t>[overall_qual, 1st_flr_sf]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0.792151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overall_qual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1st_flr_sf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0.800207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0.618486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11.673312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37493"/>
                  </a:ext>
                </a:extLst>
              </a:tr>
              <a:tr h="3431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dirty="0">
                          <a:effectLst/>
                        </a:rPr>
                        <a:t>[overall_qual, total_bsmt_sf]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0.768630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overall_qual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total_bsmt_sf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0.800207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>
                          <a:effectLst/>
                        </a:rPr>
                        <a:t>0.629303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dirty="0">
                          <a:effectLst/>
                        </a:rPr>
                        <a:t>7.537502</a:t>
                      </a:r>
                    </a:p>
                  </a:txBody>
                  <a:tcPr marL="45804" marR="45804" marT="22902" marB="229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7518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72114E9-848B-4CE0-A859-720C89BA0F40}"/>
              </a:ext>
            </a:extLst>
          </p:cNvPr>
          <p:cNvSpPr/>
          <p:nvPr/>
        </p:nvSpPr>
        <p:spPr>
          <a:xfrm>
            <a:off x="1885155" y="2806699"/>
            <a:ext cx="666750" cy="206397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3B90B0-D23E-4BF1-8127-3E4FC90B1E57}"/>
              </a:ext>
            </a:extLst>
          </p:cNvPr>
          <p:cNvSpPr/>
          <p:nvPr/>
        </p:nvSpPr>
        <p:spPr>
          <a:xfrm>
            <a:off x="4229100" y="2806699"/>
            <a:ext cx="1511300" cy="206397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5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Featuring engineering – interaction terms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AFB3B5A-6074-4320-AFF0-82FF8DEA6C3A}"/>
              </a:ext>
            </a:extLst>
          </p:cNvPr>
          <p:cNvSpPr txBox="1">
            <a:spLocks/>
          </p:cNvSpPr>
          <p:nvPr/>
        </p:nvSpPr>
        <p:spPr>
          <a:xfrm>
            <a:off x="7474158" y="2132035"/>
            <a:ext cx="4064699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400" dirty="0"/>
              <a:t>Model takes in interaction terms 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80A15F-E854-423C-88DA-FF60D364E942}"/>
              </a:ext>
            </a:extLst>
          </p:cNvPr>
          <p:cNvSpPr txBox="1">
            <a:spLocks/>
          </p:cNvSpPr>
          <p:nvPr/>
        </p:nvSpPr>
        <p:spPr>
          <a:xfrm>
            <a:off x="8009848" y="3322421"/>
            <a:ext cx="3924300" cy="2792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 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Square Feet Area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1894A-5748-411A-B732-D1E1D88D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4" y="1517376"/>
            <a:ext cx="2919993" cy="2053231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7B0C5CF-4C3D-4303-95FE-BCDA7A588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2" y="3944023"/>
            <a:ext cx="3087299" cy="21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8DD7AACA-8C1B-47C4-B97C-D4C2C3FA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31" y="1517376"/>
            <a:ext cx="2919993" cy="20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6D248-CD1D-4967-89E1-3F8A7FCF9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231" y="3944023"/>
            <a:ext cx="2919993" cy="205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983AD-800C-43E3-8F5E-A796430E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95449"/>
            <a:ext cx="8421688" cy="1325563"/>
          </a:xfrm>
        </p:spPr>
        <p:txBody>
          <a:bodyPr/>
          <a:lstStyle/>
          <a:p>
            <a:r>
              <a:rPr lang="en-US" dirty="0"/>
              <a:t>Interaction terms</a:t>
            </a:r>
            <a:endParaRPr lang="en-SG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C80A15F-E854-423C-88DA-FF60D364E942}"/>
              </a:ext>
            </a:extLst>
          </p:cNvPr>
          <p:cNvSpPr txBox="1">
            <a:spLocks/>
          </p:cNvSpPr>
          <p:nvPr/>
        </p:nvSpPr>
        <p:spPr>
          <a:xfrm>
            <a:off x="1397699" y="5481377"/>
            <a:ext cx="3924300" cy="9328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Highly correlated to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High in magnitude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Improved RMSE by 18.7%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3322E6D-7CD2-4640-A175-ECC05108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42" y="1836878"/>
            <a:ext cx="4528457" cy="318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8A0369-D7BE-424A-963B-8DBD7C80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16" y="1274669"/>
            <a:ext cx="3571222" cy="3515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A5F58-C785-488E-8734-4657D4809D5C}"/>
              </a:ext>
            </a:extLst>
          </p:cNvPr>
          <p:cNvSpPr txBox="1"/>
          <p:nvPr/>
        </p:nvSpPr>
        <p:spPr>
          <a:xfrm>
            <a:off x="7089320" y="4874927"/>
            <a:ext cx="2417537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i="1" u="sng" dirty="0"/>
              <a:t>Current RMSE</a:t>
            </a:r>
            <a:r>
              <a:rPr lang="en-US" sz="1300" i="1" dirty="0"/>
              <a:t>: </a:t>
            </a:r>
            <a:r>
              <a:rPr lang="en-US" sz="1300" dirty="0"/>
              <a:t>21376, -18.76%</a:t>
            </a:r>
            <a:r>
              <a:rPr lang="en-US" sz="1300" i="1" dirty="0"/>
              <a:t>  </a:t>
            </a:r>
            <a:endParaRPr lang="en-SG" sz="1300" i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DA20A6B-7F54-4FCE-9858-9B7BBDCBCA61}"/>
              </a:ext>
            </a:extLst>
          </p:cNvPr>
          <p:cNvSpPr txBox="1">
            <a:spLocks/>
          </p:cNvSpPr>
          <p:nvPr/>
        </p:nvSpPr>
        <p:spPr>
          <a:xfrm>
            <a:off x="6095999" y="5481377"/>
            <a:ext cx="5225370" cy="1267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No more skewing upwards when predicting higher sale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Noted still high bias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000" noProof="1"/>
              <a:t>Need more variables </a:t>
            </a:r>
          </a:p>
        </p:txBody>
      </p:sp>
    </p:spTree>
    <p:extLst>
      <p:ext uri="{BB962C8B-B14F-4D97-AF65-F5344CB8AC3E}">
        <p14:creationId xmlns:p14="http://schemas.microsoft.com/office/powerpoint/2010/main" val="184138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128" y="0"/>
            <a:ext cx="8421688" cy="1325563"/>
          </a:xfrm>
        </p:spPr>
        <p:txBody>
          <a:bodyPr/>
          <a:lstStyle/>
          <a:p>
            <a:r>
              <a:rPr lang="en-US" dirty="0"/>
              <a:t>Lasso regularization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333780-1A92-4936-9BA6-4A45949B7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0524"/>
              </p:ext>
            </p:extLst>
          </p:nvPr>
        </p:nvGraphicFramePr>
        <p:xfrm>
          <a:off x="957945" y="1223963"/>
          <a:ext cx="10551885" cy="528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85">
                  <a:extLst>
                    <a:ext uri="{9D8B030D-6E8A-4147-A177-3AD203B41FA5}">
                      <a16:colId xmlns:a16="http://schemas.microsoft.com/office/drawing/2014/main" val="1969902837"/>
                    </a:ext>
                  </a:extLst>
                </a:gridCol>
                <a:gridCol w="2519169">
                  <a:extLst>
                    <a:ext uri="{9D8B030D-6E8A-4147-A177-3AD203B41FA5}">
                      <a16:colId xmlns:a16="http://schemas.microsoft.com/office/drawing/2014/main" val="361099147"/>
                    </a:ext>
                  </a:extLst>
                </a:gridCol>
                <a:gridCol w="2110377">
                  <a:extLst>
                    <a:ext uri="{9D8B030D-6E8A-4147-A177-3AD203B41FA5}">
                      <a16:colId xmlns:a16="http://schemas.microsoft.com/office/drawing/2014/main" val="2554544658"/>
                    </a:ext>
                  </a:extLst>
                </a:gridCol>
                <a:gridCol w="2110377">
                  <a:extLst>
                    <a:ext uri="{9D8B030D-6E8A-4147-A177-3AD203B41FA5}">
                      <a16:colId xmlns:a16="http://schemas.microsoft.com/office/drawing/2014/main" val="1792391841"/>
                    </a:ext>
                  </a:extLst>
                </a:gridCol>
                <a:gridCol w="2110377">
                  <a:extLst>
                    <a:ext uri="{9D8B030D-6E8A-4147-A177-3AD203B41FA5}">
                      <a16:colId xmlns:a16="http://schemas.microsoft.com/office/drawing/2014/main" val="2734248197"/>
                    </a:ext>
                  </a:extLst>
                </a:gridCol>
              </a:tblGrid>
              <a:tr h="5849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Model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 done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RMSE % Change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65302"/>
                  </a:ext>
                </a:extLst>
              </a:tr>
              <a:tr h="5849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Linear regression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Added more features, including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All Ordinal ranked sequentially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Nominal features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Variance and bias too large for large coefficients and number of variables 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Need loss function to penalize each variable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272751033127647.7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557891"/>
                  </a:ext>
                </a:extLst>
              </a:tr>
              <a:tr h="5849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Lasso Regression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Alpha used: 577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Most coefficients are zeroed out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19517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-7.87%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649010"/>
                  </a:ext>
                </a:extLst>
              </a:tr>
              <a:tr h="58495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Lasso Regression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 zeroed features: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183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79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Alpha used: 171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Most coefficients are zeroed out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19497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-0.1%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318309"/>
                  </a:ext>
                </a:extLst>
              </a:tr>
              <a:tr h="58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Lasso Regression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Optimized ordinal features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As not all ordinal features are strongly related and should not be ranked. 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Changed to nominal instead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Outliers removed 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More linear with lesser variance 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18519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-5%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36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7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8893-393F-45D2-8DC9-197EC3AB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- lasso regression </a:t>
            </a:r>
            <a:endParaRPr lang="en-SG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977388C-6A49-4DAA-9132-2404BD72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84" y="1981654"/>
            <a:ext cx="4238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C43E2DC-2876-478A-8BC4-D2DDCEBC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64" y="2696933"/>
            <a:ext cx="4649807" cy="32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5422E66-11C4-4DCD-95C1-9BDB5CFE8A6A}"/>
              </a:ext>
            </a:extLst>
          </p:cNvPr>
          <p:cNvSpPr/>
          <p:nvPr/>
        </p:nvSpPr>
        <p:spPr>
          <a:xfrm>
            <a:off x="3563596" y="3690372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1919E-5F52-4658-9EE6-666B0AD1A442}"/>
              </a:ext>
            </a:extLst>
          </p:cNvPr>
          <p:cNvSpPr/>
          <p:nvPr/>
        </p:nvSpPr>
        <p:spPr>
          <a:xfrm>
            <a:off x="8783296" y="3195072"/>
            <a:ext cx="177800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390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903B-09DD-442C-BF00-106A5487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removed</a:t>
            </a:r>
            <a:endParaRPr lang="en-SG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253FEED-450C-4F2E-8936-9FB1F4BC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AA09925-406E-4577-9B2D-DAF54A69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B50134-FC13-42C0-8731-91285AA4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B1CB1-36E4-4416-9117-42AAF2FA2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94" y="2217740"/>
            <a:ext cx="8667750" cy="3181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29EE4B-89AB-4325-B42E-CA8C082E28E4}"/>
              </a:ext>
            </a:extLst>
          </p:cNvPr>
          <p:cNvSpPr txBox="1"/>
          <p:nvPr/>
        </p:nvSpPr>
        <p:spPr>
          <a:xfrm>
            <a:off x="3242128" y="5688824"/>
            <a:ext cx="952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Behaviour of this outlier found in holdup not consistent in Train set hence removed</a:t>
            </a:r>
            <a:endParaRPr lang="en-SG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558BC1-CEFE-40CF-BBB0-4100221E39CA}"/>
              </a:ext>
            </a:extLst>
          </p:cNvPr>
          <p:cNvSpPr/>
          <p:nvPr/>
        </p:nvSpPr>
        <p:spPr>
          <a:xfrm>
            <a:off x="7511485" y="3197160"/>
            <a:ext cx="377371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57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ZA" dirty="0"/>
              <a:t>Key takeaways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Not all ordinal categories should be given sequential scoring, else unnecessary amplication can ruin predictions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Understanding interaction terms in consumer’s POV and help provide better predictive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ZA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Future work ahead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Explore deeper EDA on each ordinal categories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ZA" noProof="1"/>
              <a:t>considering doing </a:t>
            </a:r>
            <a:r>
              <a:rPr lang="en-ZA" b="1" noProof="1"/>
              <a:t>interaction</a:t>
            </a:r>
            <a:r>
              <a:rPr lang="en-ZA" noProof="1"/>
              <a:t> or putting a </a:t>
            </a:r>
            <a:r>
              <a:rPr lang="en-ZA" b="1" noProof="1"/>
              <a:t>score</a:t>
            </a:r>
            <a:r>
              <a:rPr lang="en-ZA" noProof="1"/>
              <a:t> to it instead of nominal categories that kills it with 1s and 0s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Can explore rare variables and filter it off from model </a:t>
            </a:r>
          </a:p>
        </p:txBody>
      </p:sp>
    </p:spTree>
    <p:extLst>
      <p:ext uri="{BB962C8B-B14F-4D97-AF65-F5344CB8AC3E}">
        <p14:creationId xmlns:p14="http://schemas.microsoft.com/office/powerpoint/2010/main" val="21554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5869" y="134841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5443" y="1677838"/>
            <a:ext cx="5431971" cy="557950"/>
          </a:xfrm>
        </p:spPr>
        <p:txBody>
          <a:bodyPr>
            <a:normAutofit/>
          </a:bodyPr>
          <a:lstStyle/>
          <a:p>
            <a:r>
              <a:rPr lang="en-ZA" i="1" dirty="0"/>
              <a:t>Identify key features , pairwise relationships</a:t>
            </a: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25869" y="2448209"/>
            <a:ext cx="5433204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Linear regression and Feature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25443" y="2777634"/>
            <a:ext cx="5431971" cy="557950"/>
          </a:xfrm>
        </p:spPr>
        <p:txBody>
          <a:bodyPr/>
          <a:lstStyle/>
          <a:p>
            <a:r>
              <a:rPr lang="en-ZA" i="1" dirty="0"/>
              <a:t>Interaction terms</a:t>
            </a:r>
            <a:endParaRPr lang="en-US" i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25869" y="354800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Lasso Regression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25443" y="3877430"/>
            <a:ext cx="5431971" cy="557950"/>
          </a:xfrm>
        </p:spPr>
        <p:txBody>
          <a:bodyPr/>
          <a:lstStyle/>
          <a:p>
            <a:r>
              <a:rPr lang="en-ZA" i="1" dirty="0"/>
              <a:t>Optimise coefficients , Optimise ordinal features, Minimize Outliers</a:t>
            </a:r>
            <a:endParaRPr lang="en-US" i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23721" y="464780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Takeaways and Future work ahead</a:t>
            </a:r>
          </a:p>
        </p:txBody>
      </p:sp>
    </p:spTree>
    <p:extLst>
      <p:ext uri="{BB962C8B-B14F-4D97-AF65-F5344CB8AC3E}">
        <p14:creationId xmlns:p14="http://schemas.microsoft.com/office/powerpoint/2010/main" val="384357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7FD55BA2-2E26-4FF9-8A51-828BF76E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85" y="1592232"/>
            <a:ext cx="5211416" cy="4600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08719"/>
            <a:ext cx="8421688" cy="1325563"/>
          </a:xfrm>
        </p:spPr>
        <p:txBody>
          <a:bodyPr/>
          <a:lstStyle/>
          <a:p>
            <a:r>
              <a:rPr lang="en-US" dirty="0"/>
              <a:t>Heatmap on correlation to sale price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017A779-05C0-4A55-8FDA-5238C1B6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466" y="1353085"/>
            <a:ext cx="3924300" cy="823912"/>
          </a:xfrm>
        </p:spPr>
        <p:txBody>
          <a:bodyPr/>
          <a:lstStyle/>
          <a:p>
            <a:r>
              <a:rPr lang="en-ZA" dirty="0"/>
              <a:t>Features identified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51E21CAD-D365-4B60-9923-D4B474A6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466" y="2410755"/>
            <a:ext cx="3924300" cy="27924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ZA" noProof="1"/>
              <a:t>Generally the bigger the area the higher the price</a:t>
            </a:r>
          </a:p>
          <a:p>
            <a:pPr marL="342900" indent="-342900">
              <a:buAutoNum type="arabicParenR"/>
            </a:pPr>
            <a:r>
              <a:rPr lang="en-ZA" noProof="1"/>
              <a:t>Ordinal categories with strong correlation with Sale Price </a:t>
            </a:r>
          </a:p>
          <a:p>
            <a:pPr lvl="1"/>
            <a:r>
              <a:rPr lang="en-ZA" noProof="1"/>
              <a:t>(Quality and conditions)</a:t>
            </a:r>
          </a:p>
          <a:p>
            <a:pPr marL="342900" indent="-342900">
              <a:buAutoNum type="arabicParenR"/>
            </a:pPr>
            <a:r>
              <a:rPr lang="en-ZA" noProof="1"/>
              <a:t>Notably strong correlations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noProof="1"/>
              <a:t>Overall quality </a:t>
            </a:r>
            <a:r>
              <a:rPr lang="en-ZA" noProof="1">
                <a:solidFill>
                  <a:srgbClr val="0070C0"/>
                </a:solidFill>
              </a:rPr>
              <a:t>+ve </a:t>
            </a:r>
            <a:r>
              <a:rPr lang="en-ZA" noProof="1"/>
              <a:t>correlation (+0.8)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ZA" noProof="1"/>
              <a:t>Age of buildings </a:t>
            </a:r>
            <a:r>
              <a:rPr lang="en-ZA" noProof="1">
                <a:solidFill>
                  <a:srgbClr val="FF0000"/>
                </a:solidFill>
              </a:rPr>
              <a:t>–ve </a:t>
            </a:r>
            <a:r>
              <a:rPr lang="en-ZA" noProof="1"/>
              <a:t>correlation generally with all features </a:t>
            </a:r>
          </a:p>
          <a:p>
            <a:pPr lvl="1"/>
            <a:r>
              <a:rPr lang="en-ZA" noProof="1"/>
              <a:t>	(-0.55 with sale price)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ZA" noProof="1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ZA" noProof="1"/>
          </a:p>
          <a:p>
            <a:pPr marL="342900" indent="-342900">
              <a:buAutoNum type="arabicParenR"/>
            </a:pPr>
            <a:endParaRPr lang="en-ZA" noProof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2AFAA6-B4D5-4DA7-A862-0A1F41C0C534}"/>
              </a:ext>
            </a:extLst>
          </p:cNvPr>
          <p:cNvSpPr/>
          <p:nvPr/>
        </p:nvSpPr>
        <p:spPr>
          <a:xfrm>
            <a:off x="1439115" y="4548487"/>
            <a:ext cx="3412283" cy="19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AA67EF-6D5D-483E-8F49-ABBBED3C5280}"/>
              </a:ext>
            </a:extLst>
          </p:cNvPr>
          <p:cNvCxnSpPr/>
          <p:nvPr/>
        </p:nvCxnSpPr>
        <p:spPr>
          <a:xfrm flipV="1">
            <a:off x="3037348" y="5937579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3EF9DF-8B69-49B1-BDA1-E562E9B7A299}"/>
              </a:ext>
            </a:extLst>
          </p:cNvPr>
          <p:cNvCxnSpPr/>
          <p:nvPr/>
        </p:nvCxnSpPr>
        <p:spPr>
          <a:xfrm flipV="1">
            <a:off x="3450263" y="59544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B7CBE-486A-4378-9BE8-ADCE57672D61}"/>
              </a:ext>
            </a:extLst>
          </p:cNvPr>
          <p:cNvCxnSpPr/>
          <p:nvPr/>
        </p:nvCxnSpPr>
        <p:spPr>
          <a:xfrm flipV="1">
            <a:off x="2432050" y="59798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AF16A6-DB57-4C39-B290-AF004FF305C1}"/>
              </a:ext>
            </a:extLst>
          </p:cNvPr>
          <p:cNvCxnSpPr/>
          <p:nvPr/>
        </p:nvCxnSpPr>
        <p:spPr>
          <a:xfrm flipV="1">
            <a:off x="3272381" y="5925454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B0A407-E228-4C1F-B368-67EABC8FE4B8}"/>
              </a:ext>
            </a:extLst>
          </p:cNvPr>
          <p:cNvCxnSpPr/>
          <p:nvPr/>
        </p:nvCxnSpPr>
        <p:spPr>
          <a:xfrm flipV="1">
            <a:off x="4289856" y="6024131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00AA12-1934-4ED7-A3EB-0A16952BCE3A}"/>
              </a:ext>
            </a:extLst>
          </p:cNvPr>
          <p:cNvCxnSpPr/>
          <p:nvPr/>
        </p:nvCxnSpPr>
        <p:spPr>
          <a:xfrm flipV="1">
            <a:off x="4098291" y="59544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AD9D66-F236-429C-BB27-6CDB993125E0}"/>
              </a:ext>
            </a:extLst>
          </p:cNvPr>
          <p:cNvCxnSpPr/>
          <p:nvPr/>
        </p:nvCxnSpPr>
        <p:spPr>
          <a:xfrm flipV="1">
            <a:off x="2624763" y="5660858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CE158E-837D-4328-9C72-F33B9D05531A}"/>
              </a:ext>
            </a:extLst>
          </p:cNvPr>
          <p:cNvCxnSpPr/>
          <p:nvPr/>
        </p:nvCxnSpPr>
        <p:spPr>
          <a:xfrm flipV="1">
            <a:off x="2853363" y="59544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88FAAB-0033-4EE6-A3F3-0CEA1C25183E}"/>
              </a:ext>
            </a:extLst>
          </p:cNvPr>
          <p:cNvCxnSpPr/>
          <p:nvPr/>
        </p:nvCxnSpPr>
        <p:spPr>
          <a:xfrm flipV="1">
            <a:off x="2228850" y="5822104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F86BF3-53CC-447E-8C5F-78D2AE03CDA4}"/>
              </a:ext>
            </a:extLst>
          </p:cNvPr>
          <p:cNvCxnSpPr/>
          <p:nvPr/>
        </p:nvCxnSpPr>
        <p:spPr>
          <a:xfrm flipV="1">
            <a:off x="5099050" y="6024131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46C035-837F-4D41-92A7-44E17416B63E}"/>
              </a:ext>
            </a:extLst>
          </p:cNvPr>
          <p:cNvCxnSpPr/>
          <p:nvPr/>
        </p:nvCxnSpPr>
        <p:spPr>
          <a:xfrm flipV="1">
            <a:off x="5321300" y="5979802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512415-B0A1-4D57-8825-ADD6D77C0232}"/>
              </a:ext>
            </a:extLst>
          </p:cNvPr>
          <p:cNvCxnSpPr/>
          <p:nvPr/>
        </p:nvCxnSpPr>
        <p:spPr>
          <a:xfrm flipV="1">
            <a:off x="5537200" y="6190050"/>
            <a:ext cx="0" cy="26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06" y="886502"/>
            <a:ext cx="8421688" cy="1325563"/>
          </a:xfrm>
        </p:spPr>
        <p:txBody>
          <a:bodyPr/>
          <a:lstStyle/>
          <a:p>
            <a:r>
              <a:rPr lang="en-US" dirty="0"/>
              <a:t>Pairwise relationships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1D83AB-FA83-4E74-94F8-B548B23F6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03123"/>
              </p:ext>
            </p:extLst>
          </p:nvPr>
        </p:nvGraphicFramePr>
        <p:xfrm>
          <a:off x="2821909" y="2098479"/>
          <a:ext cx="6766591" cy="3060802"/>
        </p:xfrm>
        <a:graphic>
          <a:graphicData uri="http://schemas.openxmlformats.org/drawingml/2006/table">
            <a:tbl>
              <a:tblPr/>
              <a:tblGrid>
                <a:gridCol w="1353318">
                  <a:extLst>
                    <a:ext uri="{9D8B030D-6E8A-4147-A177-3AD203B41FA5}">
                      <a16:colId xmlns:a16="http://schemas.microsoft.com/office/drawing/2014/main" val="1178174154"/>
                    </a:ext>
                  </a:extLst>
                </a:gridCol>
                <a:gridCol w="1650687">
                  <a:extLst>
                    <a:ext uri="{9D8B030D-6E8A-4147-A177-3AD203B41FA5}">
                      <a16:colId xmlns:a16="http://schemas.microsoft.com/office/drawing/2014/main" val="4173322902"/>
                    </a:ext>
                  </a:extLst>
                </a:gridCol>
                <a:gridCol w="1055950">
                  <a:extLst>
                    <a:ext uri="{9D8B030D-6E8A-4147-A177-3AD203B41FA5}">
                      <a16:colId xmlns:a16="http://schemas.microsoft.com/office/drawing/2014/main" val="746899617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1571955121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3698793099"/>
                    </a:ext>
                  </a:extLst>
                </a:gridCol>
              </a:tblGrid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Pair 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227776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garag_cars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garage_area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0.889558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0.650246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5328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0.808174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1880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total_bsmt_sf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1st_flr_sf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0.798801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0.629303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0.618486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73384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bedroom_abv_gr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0.673442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0.137067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741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0.654530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673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bsmtfin_sf1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bsmt_full_bath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0.640606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0.423856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0.283332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427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full_bath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0.629736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0.537969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3988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half_bath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0.611432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0.283001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8425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overall_qual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garag_cars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0.598912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0.800207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3644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0.584059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6604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E7EBCAB-0235-4C0E-B511-399F7065D8C7}"/>
              </a:ext>
            </a:extLst>
          </p:cNvPr>
          <p:cNvSpPr txBox="1"/>
          <p:nvPr/>
        </p:nvSpPr>
        <p:spPr>
          <a:xfrm>
            <a:off x="4195482" y="5371334"/>
            <a:ext cx="41596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Identifying groups of highly correlated features only – keeping one of them so that the model can have much predictive power </a:t>
            </a:r>
            <a:r>
              <a:rPr lang="en-US" sz="1100" b="1" dirty="0"/>
              <a:t>with lesser features 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6908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23148"/>
            <a:ext cx="8421688" cy="1325563"/>
          </a:xfrm>
        </p:spPr>
        <p:txBody>
          <a:bodyPr/>
          <a:lstStyle/>
          <a:p>
            <a:r>
              <a:rPr lang="en-US" dirty="0"/>
              <a:t>Pairwise relationships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1D83AB-FA83-4E74-94F8-B548B23F6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09339"/>
              </p:ext>
            </p:extLst>
          </p:nvPr>
        </p:nvGraphicFramePr>
        <p:xfrm>
          <a:off x="2840959" y="1088829"/>
          <a:ext cx="6766591" cy="3060802"/>
        </p:xfrm>
        <a:graphic>
          <a:graphicData uri="http://schemas.openxmlformats.org/drawingml/2006/table">
            <a:tbl>
              <a:tblPr/>
              <a:tblGrid>
                <a:gridCol w="1353318">
                  <a:extLst>
                    <a:ext uri="{9D8B030D-6E8A-4147-A177-3AD203B41FA5}">
                      <a16:colId xmlns:a16="http://schemas.microsoft.com/office/drawing/2014/main" val="1178174154"/>
                    </a:ext>
                  </a:extLst>
                </a:gridCol>
                <a:gridCol w="1650687">
                  <a:extLst>
                    <a:ext uri="{9D8B030D-6E8A-4147-A177-3AD203B41FA5}">
                      <a16:colId xmlns:a16="http://schemas.microsoft.com/office/drawing/2014/main" val="4173322902"/>
                    </a:ext>
                  </a:extLst>
                </a:gridCol>
                <a:gridCol w="1055950">
                  <a:extLst>
                    <a:ext uri="{9D8B030D-6E8A-4147-A177-3AD203B41FA5}">
                      <a16:colId xmlns:a16="http://schemas.microsoft.com/office/drawing/2014/main" val="746899617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1571955121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3698793099"/>
                    </a:ext>
                  </a:extLst>
                </a:gridCol>
              </a:tblGrid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Pair 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227776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garag_cars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garage_area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0.889558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0.650246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5328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0.808174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1880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total_bsmt_sf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1st_flr_sf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0.798801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0.629303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0.618486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73384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bedroom_abv_gr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0.673442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0.137067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741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0.654530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673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bsmtfin_sf1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bsmt_full_bath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0.640606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0.423856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0.283332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427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full_bath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0.629736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0.537969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3988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half_bath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0.611432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0.283001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8425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overall_qual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garag_cars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0.598912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0.800207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3644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0.584059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6604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E7EBCAB-0235-4C0E-B511-399F7065D8C7}"/>
              </a:ext>
            </a:extLst>
          </p:cNvPr>
          <p:cNvSpPr txBox="1"/>
          <p:nvPr/>
        </p:nvSpPr>
        <p:spPr>
          <a:xfrm>
            <a:off x="5407584" y="4149631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High correlation to each other</a:t>
            </a:r>
            <a:endParaRPr lang="en-SG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B211F6-2174-48F2-A110-7581ED71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93" y="4578681"/>
            <a:ext cx="2968958" cy="21869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2BB002-9F6E-42DD-82E8-95E9C7EC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02" y="4596422"/>
            <a:ext cx="2884884" cy="212505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77AC24C-2816-4983-9494-26D049E806B2}"/>
              </a:ext>
            </a:extLst>
          </p:cNvPr>
          <p:cNvSpPr/>
          <p:nvPr/>
        </p:nvSpPr>
        <p:spPr>
          <a:xfrm>
            <a:off x="2840959" y="2057400"/>
            <a:ext cx="3012154" cy="228600"/>
          </a:xfrm>
          <a:prstGeom prst="rect">
            <a:avLst/>
          </a:prstGeom>
          <a:solidFill>
            <a:srgbClr val="1F77B4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0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23148"/>
            <a:ext cx="8421688" cy="1325563"/>
          </a:xfrm>
        </p:spPr>
        <p:txBody>
          <a:bodyPr/>
          <a:lstStyle/>
          <a:p>
            <a:r>
              <a:rPr lang="en-US" dirty="0"/>
              <a:t>Pairwise relationships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41D83AB-FA83-4E74-94F8-B548B23F6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55731"/>
              </p:ext>
            </p:extLst>
          </p:nvPr>
        </p:nvGraphicFramePr>
        <p:xfrm>
          <a:off x="2840959" y="1088829"/>
          <a:ext cx="6766591" cy="3060802"/>
        </p:xfrm>
        <a:graphic>
          <a:graphicData uri="http://schemas.openxmlformats.org/drawingml/2006/table">
            <a:tbl>
              <a:tblPr/>
              <a:tblGrid>
                <a:gridCol w="1353318">
                  <a:extLst>
                    <a:ext uri="{9D8B030D-6E8A-4147-A177-3AD203B41FA5}">
                      <a16:colId xmlns:a16="http://schemas.microsoft.com/office/drawing/2014/main" val="1178174154"/>
                    </a:ext>
                  </a:extLst>
                </a:gridCol>
                <a:gridCol w="1650687">
                  <a:extLst>
                    <a:ext uri="{9D8B030D-6E8A-4147-A177-3AD203B41FA5}">
                      <a16:colId xmlns:a16="http://schemas.microsoft.com/office/drawing/2014/main" val="4173322902"/>
                    </a:ext>
                  </a:extLst>
                </a:gridCol>
                <a:gridCol w="1055950">
                  <a:extLst>
                    <a:ext uri="{9D8B030D-6E8A-4147-A177-3AD203B41FA5}">
                      <a16:colId xmlns:a16="http://schemas.microsoft.com/office/drawing/2014/main" val="746899617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1571955121"/>
                    </a:ext>
                  </a:extLst>
                </a:gridCol>
                <a:gridCol w="1353318">
                  <a:extLst>
                    <a:ext uri="{9D8B030D-6E8A-4147-A177-3AD203B41FA5}">
                      <a16:colId xmlns:a16="http://schemas.microsoft.com/office/drawing/2014/main" val="3698793099"/>
                    </a:ext>
                  </a:extLst>
                </a:gridCol>
              </a:tblGrid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Pair 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1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Feature 2 &amp; Sales</a:t>
                      </a:r>
                    </a:p>
                    <a:p>
                      <a:pPr algn="r" fontAlgn="ctr"/>
                      <a:r>
                        <a:rPr lang="en-SG" sz="1050" b="1" dirty="0">
                          <a:effectLst/>
                        </a:rPr>
                        <a:t>Correlation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227776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garag_cars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garage_area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0.889558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0.650246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45328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0.808174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01880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total_bsmt_sf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1st_flr_sf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0.798801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0.629303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0.618486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73384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bedroom_abv_gr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0.673442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0.137067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7741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0.654530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673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bsmtfin_sf1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bsmt_full_bath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0.640606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0.423856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0.283332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34277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gr_liv_area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full_bath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0.629736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0.697038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0.537969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3988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half_bath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0.611432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0.283001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84255"/>
                  </a:ext>
                </a:extLst>
              </a:tr>
              <a:tr h="19028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overall_qual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garag_cars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0.598912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0.800207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CA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0.648128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36440"/>
                  </a:ext>
                </a:extLst>
              </a:tr>
              <a:tr h="33300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2nd_flr_sf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 err="1">
                          <a:effectLst/>
                        </a:rPr>
                        <a:t>tot_rms_abv_grd</a:t>
                      </a:r>
                      <a:endParaRPr lang="en-SG" sz="105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0.584059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>
                          <a:effectLst/>
                        </a:rPr>
                        <a:t>0.248452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050" dirty="0">
                          <a:effectLst/>
                        </a:rPr>
                        <a:t>0.504014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26604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777AC24C-2816-4983-9494-26D049E806B2}"/>
              </a:ext>
            </a:extLst>
          </p:cNvPr>
          <p:cNvSpPr/>
          <p:nvPr/>
        </p:nvSpPr>
        <p:spPr>
          <a:xfrm>
            <a:off x="2840958" y="3583108"/>
            <a:ext cx="1350041" cy="228600"/>
          </a:xfrm>
          <a:prstGeom prst="rect">
            <a:avLst/>
          </a:prstGeom>
          <a:solidFill>
            <a:srgbClr val="1F77B4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ysClr val="windowText" lastClr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81007-268C-4BCE-90DE-D17A462E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980" y="4346220"/>
            <a:ext cx="3224547" cy="23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8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7A68-F39A-444A-A26B-DF05FF9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5277"/>
            <a:ext cx="8421688" cy="1325563"/>
          </a:xfrm>
        </p:spPr>
        <p:txBody>
          <a:bodyPr/>
          <a:lstStyle/>
          <a:p>
            <a:r>
              <a:rPr lang="en-US" dirty="0"/>
              <a:t>Linear regression model</a:t>
            </a:r>
            <a:endParaRPr lang="en-S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F1DB8-A233-4673-A5D6-3E21ECFF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4" y="1765942"/>
            <a:ext cx="4397466" cy="432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22B5632-3F8C-440E-80A0-9F8B0896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8044" y="1827182"/>
            <a:ext cx="3924300" cy="8755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Underfitted, with higher bias at the top above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noProof="1"/>
              <a:t>Noted after $320,000, higher residuals observed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ZA" noProof="1"/>
          </a:p>
          <a:p>
            <a:pPr lvl="1"/>
            <a:endParaRPr lang="en-ZA" noProof="1"/>
          </a:p>
          <a:p>
            <a:pPr marL="342900" indent="-342900">
              <a:buAutoNum type="arabicParenR"/>
            </a:pPr>
            <a:endParaRPr lang="en-ZA" noProof="1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91E560B-FAE3-4312-82AE-27E2DDB96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44" y="3024114"/>
            <a:ext cx="4397466" cy="307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A58F8D1-7C01-49C4-A3DB-A8F101D2BE0F}"/>
              </a:ext>
            </a:extLst>
          </p:cNvPr>
          <p:cNvSpPr/>
          <p:nvPr/>
        </p:nvSpPr>
        <p:spPr>
          <a:xfrm>
            <a:off x="3670300" y="2503414"/>
            <a:ext cx="1003300" cy="1052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07432F-2BE0-47E2-87A6-6C3F0F5A3802}"/>
              </a:ext>
            </a:extLst>
          </p:cNvPr>
          <p:cNvSpPr/>
          <p:nvPr/>
        </p:nvSpPr>
        <p:spPr>
          <a:xfrm>
            <a:off x="8182066" y="3429000"/>
            <a:ext cx="1899444" cy="1097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D3D8C5-C6E0-4FBC-8FA0-BDE4B255E739}"/>
              </a:ext>
            </a:extLst>
          </p:cNvPr>
          <p:cNvCxnSpPr>
            <a:cxnSpLocks/>
          </p:cNvCxnSpPr>
          <p:nvPr/>
        </p:nvCxnSpPr>
        <p:spPr>
          <a:xfrm>
            <a:off x="9004300" y="3429000"/>
            <a:ext cx="0" cy="2247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66E8A0-251A-4691-8383-CEF539A50CE7}"/>
              </a:ext>
            </a:extLst>
          </p:cNvPr>
          <p:cNvSpPr txBox="1"/>
          <p:nvPr/>
        </p:nvSpPr>
        <p:spPr>
          <a:xfrm>
            <a:off x="1397000" y="6239337"/>
            <a:ext cx="1790700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i="1" u="sng" dirty="0"/>
              <a:t>Current RMSE</a:t>
            </a:r>
            <a:r>
              <a:rPr lang="en-US" sz="1300" i="1" dirty="0"/>
              <a:t>: </a:t>
            </a:r>
            <a:r>
              <a:rPr lang="en-US" sz="1300" dirty="0"/>
              <a:t>26149</a:t>
            </a:r>
            <a:r>
              <a:rPr lang="en-US" sz="1300" i="1" dirty="0"/>
              <a:t>  </a:t>
            </a:r>
            <a:endParaRPr lang="en-SG" sz="1300" i="1" dirty="0"/>
          </a:p>
        </p:txBody>
      </p:sp>
    </p:spTree>
    <p:extLst>
      <p:ext uri="{BB962C8B-B14F-4D97-AF65-F5344CB8AC3E}">
        <p14:creationId xmlns:p14="http://schemas.microsoft.com/office/powerpoint/2010/main" val="194131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7A68-F39A-444A-A26B-DF05FF9F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5277"/>
            <a:ext cx="8421688" cy="1325563"/>
          </a:xfrm>
        </p:spPr>
        <p:txBody>
          <a:bodyPr/>
          <a:lstStyle/>
          <a:p>
            <a:r>
              <a:rPr lang="en-US" dirty="0"/>
              <a:t>Linear regression model</a:t>
            </a:r>
            <a:endParaRPr lang="en-SG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22B5632-3F8C-440E-80A0-9F8B0896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857500"/>
            <a:ext cx="4714784" cy="2298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1500" noProof="1"/>
              <a:t>Observation: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ZA" sz="1500" noProof="1"/>
              <a:t>This indicates </a:t>
            </a:r>
            <a:r>
              <a:rPr lang="en-ZA" sz="1500" noProof="1">
                <a:solidFill>
                  <a:srgbClr val="1F77B4"/>
                </a:solidFill>
              </a:rPr>
              <a:t>under-prediction</a:t>
            </a:r>
            <a:r>
              <a:rPr lang="en-ZA" sz="1500" noProof="1"/>
              <a:t> of housing prices (Residual of $200,000!)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ZA" sz="1500" noProof="1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ZA" sz="1500" noProof="1"/>
              <a:t>Hypothesis: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ZA" sz="1500" noProof="1"/>
              <a:t>We are missing the X-factor that helps bring up these assets to its true potential</a:t>
            </a:r>
          </a:p>
          <a:p>
            <a:pPr marL="342900" indent="-342900">
              <a:buAutoNum type="arabicParenR"/>
            </a:pPr>
            <a:endParaRPr lang="en-ZA" sz="1500" noProof="1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F342B33-17FC-4805-844D-74598E1C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58" y="2370971"/>
            <a:ext cx="4397466" cy="307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2AE02DD-1D63-4D58-9CC1-35E9A432A471}"/>
              </a:ext>
            </a:extLst>
          </p:cNvPr>
          <p:cNvSpPr/>
          <p:nvPr/>
        </p:nvSpPr>
        <p:spPr>
          <a:xfrm>
            <a:off x="3421380" y="2775857"/>
            <a:ext cx="1899444" cy="10979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46994-D9AB-4BFF-81D9-DEDED25B5733}"/>
              </a:ext>
            </a:extLst>
          </p:cNvPr>
          <p:cNvCxnSpPr>
            <a:cxnSpLocks/>
          </p:cNvCxnSpPr>
          <p:nvPr/>
        </p:nvCxnSpPr>
        <p:spPr>
          <a:xfrm>
            <a:off x="4243614" y="2775857"/>
            <a:ext cx="0" cy="2247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2A28-3F12-46DC-B642-A885BE53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imagine viewing…</a:t>
            </a:r>
            <a:endParaRPr lang="en-SG" dirty="0"/>
          </a:p>
        </p:txBody>
      </p:sp>
      <p:sp>
        <p:nvSpPr>
          <p:cNvPr id="8210" name="Text Placeholder 2">
            <a:extLst>
              <a:ext uri="{FF2B5EF4-FFF2-40B4-BE49-F238E27FC236}">
                <a16:creationId xmlns:a16="http://schemas.microsoft.com/office/drawing/2014/main" id="{8B9EDE68-87F2-6A1E-0BE7-365CA48A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9826" y="2194488"/>
            <a:ext cx="2882475" cy="823912"/>
          </a:xfrm>
        </p:spPr>
        <p:txBody>
          <a:bodyPr/>
          <a:lstStyle/>
          <a:p>
            <a:r>
              <a:rPr lang="en-US" sz="1800" dirty="0"/>
              <a:t>Fireplace</a:t>
            </a:r>
          </a:p>
        </p:txBody>
      </p:sp>
      <p:pic>
        <p:nvPicPr>
          <p:cNvPr id="12" name="Picture 8" descr="35 Living Room Ideas - Looks We're Loving Now | HGTV">
            <a:extLst>
              <a:ext uri="{FF2B5EF4-FFF2-40B4-BE49-F238E27FC236}">
                <a16:creationId xmlns:a16="http://schemas.microsoft.com/office/drawing/2014/main" id="{EE5A7967-6D50-4128-BC6F-F3E57588D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" r="-3" b="-3"/>
          <a:stretch/>
        </p:blipFill>
        <p:spPr bwMode="auto">
          <a:xfrm>
            <a:off x="1443827" y="2995148"/>
            <a:ext cx="4528808" cy="313895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194" name="Picture 2" descr="Kitchen Layout Templates: 6 Different Designs | HGTV">
            <a:extLst>
              <a:ext uri="{FF2B5EF4-FFF2-40B4-BE49-F238E27FC236}">
                <a16:creationId xmlns:a16="http://schemas.microsoft.com/office/drawing/2014/main" id="{BEE6DE09-EB2A-445A-BA0F-3D7001101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 r="-3" b="3278"/>
          <a:stretch/>
        </p:blipFill>
        <p:spPr bwMode="auto">
          <a:xfrm>
            <a:off x="6783814" y="2989196"/>
            <a:ext cx="4528807" cy="31389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743BD41-D51F-41E8-A115-E16EA9EC6C06}"/>
              </a:ext>
            </a:extLst>
          </p:cNvPr>
          <p:cNvSpPr txBox="1">
            <a:spLocks/>
          </p:cNvSpPr>
          <p:nvPr/>
        </p:nvSpPr>
        <p:spPr>
          <a:xfrm>
            <a:off x="4654762" y="2776936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94FE8-13C6-4455-88B8-283318F910FF}"/>
              </a:ext>
            </a:extLst>
          </p:cNvPr>
          <p:cNvSpPr txBox="1">
            <a:spLocks/>
          </p:cNvSpPr>
          <p:nvPr/>
        </p:nvSpPr>
        <p:spPr>
          <a:xfrm>
            <a:off x="7742332" y="2212980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Kitchen Quality</a:t>
            </a:r>
          </a:p>
        </p:txBody>
      </p:sp>
    </p:spTree>
    <p:extLst>
      <p:ext uri="{BB962C8B-B14F-4D97-AF65-F5344CB8AC3E}">
        <p14:creationId xmlns:p14="http://schemas.microsoft.com/office/powerpoint/2010/main" val="40046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build="p"/>
      <p:bldP spid="33" grpId="0"/>
      <p:bldP spid="34" grpId="0"/>
    </p:bldLst>
  </p:timing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230e9df3-be65-4c73-a93b-d1236ebd677e"/>
    <ds:schemaRef ds:uri="16c05727-aa75-4e4a-9b5f-8a80a1165891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327</TotalTime>
  <Words>1159</Words>
  <Application>Microsoft Office PowerPoint</Application>
  <PresentationFormat>Widescreen</PresentationFormat>
  <Paragraphs>357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Montserrat</vt:lpstr>
      <vt:lpstr>Tenorite</vt:lpstr>
      <vt:lpstr>Wingdings</vt:lpstr>
      <vt:lpstr>Monoline</vt:lpstr>
      <vt:lpstr>To work on issue of under-predicting house prices via linear regression above $320,000</vt:lpstr>
      <vt:lpstr>Project OVERVIEW</vt:lpstr>
      <vt:lpstr>Heatmap on correlation to sale price</vt:lpstr>
      <vt:lpstr>Pairwise relationships</vt:lpstr>
      <vt:lpstr>Pairwise relationships</vt:lpstr>
      <vt:lpstr>Pairwise relationships</vt:lpstr>
      <vt:lpstr>Linear regression model</vt:lpstr>
      <vt:lpstr>Linear regression model</vt:lpstr>
      <vt:lpstr>imagine viewing…</vt:lpstr>
      <vt:lpstr>Looking at their correlation independently</vt:lpstr>
      <vt:lpstr>In the real world, we see it as a whole</vt:lpstr>
      <vt:lpstr>In the real world, we see it as a whole</vt:lpstr>
      <vt:lpstr>Featuring engineering – interaction terms</vt:lpstr>
      <vt:lpstr>Featuring engineering – interaction terms</vt:lpstr>
      <vt:lpstr>Interaction terms</vt:lpstr>
      <vt:lpstr>Lasso regularization</vt:lpstr>
      <vt:lpstr>Final - lasso regression </vt:lpstr>
      <vt:lpstr>Outliers removed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work on issue of under-predicting house prices via linear regression above $350,000</dc:title>
  <dc:creator>Nurfatin Puteri Amirhamzah</dc:creator>
  <cp:lastModifiedBy>Nurfatin Puteri Amirhamzah</cp:lastModifiedBy>
  <cp:revision>32</cp:revision>
  <dcterms:created xsi:type="dcterms:W3CDTF">2022-03-17T12:39:31Z</dcterms:created>
  <dcterms:modified xsi:type="dcterms:W3CDTF">2022-03-18T01:09:52Z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