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2"/>
  </p:notesMasterIdLst>
  <p:handoutMasterIdLst>
    <p:handoutMasterId r:id="rId23"/>
  </p:handoutMasterIdLst>
  <p:sldIdLst>
    <p:sldId id="256" r:id="rId5"/>
    <p:sldId id="295" r:id="rId6"/>
    <p:sldId id="296" r:id="rId7"/>
    <p:sldId id="299" r:id="rId8"/>
    <p:sldId id="297" r:id="rId9"/>
    <p:sldId id="300" r:id="rId10"/>
    <p:sldId id="301" r:id="rId11"/>
    <p:sldId id="303" r:id="rId12"/>
    <p:sldId id="304" r:id="rId13"/>
    <p:sldId id="305" r:id="rId14"/>
    <p:sldId id="307" r:id="rId15"/>
    <p:sldId id="308" r:id="rId16"/>
    <p:sldId id="310" r:id="rId17"/>
    <p:sldId id="311" r:id="rId18"/>
    <p:sldId id="312" r:id="rId19"/>
    <p:sldId id="315" r:id="rId20"/>
    <p:sldId id="31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  <p:cmAuthor id="4" name="Nurfatin Puteri Amirhamzah" initials="NPA" lastIdx="1" clrIdx="3">
    <p:extLst>
      <p:ext uri="{19B8F6BF-5375-455C-9EA6-DF929625EA0E}">
        <p15:presenceInfo xmlns:p15="http://schemas.microsoft.com/office/powerpoint/2012/main" userId="Nurfatin Puteri Amirhamza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77B4"/>
    <a:srgbClr val="ECCAB1"/>
    <a:srgbClr val="FBF4EF"/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7" autoAdjust="0"/>
    <p:restoredTop sz="94660"/>
  </p:normalViewPr>
  <p:slideViewPr>
    <p:cSldViewPr snapToGrid="0">
      <p:cViewPr>
        <p:scale>
          <a:sx n="66" d="100"/>
          <a:sy n="66" d="100"/>
        </p:scale>
        <p:origin x="3378" y="2214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3/17/2022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3/17/2022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26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6776"/>
            <a:ext cx="10515600" cy="369764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sz="1800" b="0" i="0" u="none" strike="noStrike" dirty="0">
                <a:solidFill>
                  <a:srgbClr val="1B212C"/>
                </a:solidFill>
                <a:effectLst/>
                <a:latin typeface="Montserrat" panose="020B0604020202020204" pitchFamily="2" charset="0"/>
              </a:rPr>
              <a:t>To work on issue of under-predicting house prices via linear regression above $320,000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/>
          <a:lstStyle/>
          <a:p>
            <a:r>
              <a:rPr lang="en-US" dirty="0"/>
              <a:t>Mohammad Sufyan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0" name="Text Placeholder 2">
            <a:extLst>
              <a:ext uri="{FF2B5EF4-FFF2-40B4-BE49-F238E27FC236}">
                <a16:creationId xmlns:a16="http://schemas.microsoft.com/office/drawing/2014/main" id="{8B9EDE68-87F2-6A1E-0BE7-365CA48A6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49604" y="1174951"/>
            <a:ext cx="2882475" cy="823912"/>
          </a:xfrm>
        </p:spPr>
        <p:txBody>
          <a:bodyPr/>
          <a:lstStyle/>
          <a:p>
            <a:r>
              <a:rPr lang="en-US" sz="1800" dirty="0"/>
              <a:t>Fireplace</a:t>
            </a:r>
          </a:p>
        </p:txBody>
      </p:sp>
      <p:pic>
        <p:nvPicPr>
          <p:cNvPr id="12" name="Picture 8" descr="35 Living Room Ideas - Looks We're Loving Now | HGTV">
            <a:extLst>
              <a:ext uri="{FF2B5EF4-FFF2-40B4-BE49-F238E27FC236}">
                <a16:creationId xmlns:a16="http://schemas.microsoft.com/office/drawing/2014/main" id="{EE5A7967-6D50-4128-BC6F-F3E57588DC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86" r="-3" b="-3"/>
          <a:stretch/>
        </p:blipFill>
        <p:spPr bwMode="auto">
          <a:xfrm>
            <a:off x="2449604" y="1902421"/>
            <a:ext cx="2882475" cy="1997867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Kitchen Layout Templates: 6 Different Designs | HGTV">
            <a:extLst>
              <a:ext uri="{FF2B5EF4-FFF2-40B4-BE49-F238E27FC236}">
                <a16:creationId xmlns:a16="http://schemas.microsoft.com/office/drawing/2014/main" id="{BEE6DE09-EB2A-445A-BA0F-3D70011012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5" r="-3" b="3278"/>
          <a:stretch/>
        </p:blipFill>
        <p:spPr bwMode="auto">
          <a:xfrm>
            <a:off x="7424370" y="1896469"/>
            <a:ext cx="2882475" cy="1997867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7743BD41-D51F-41E8-A115-E16EA9EC6C06}"/>
              </a:ext>
            </a:extLst>
          </p:cNvPr>
          <p:cNvSpPr txBox="1">
            <a:spLocks/>
          </p:cNvSpPr>
          <p:nvPr/>
        </p:nvSpPr>
        <p:spPr>
          <a:xfrm>
            <a:off x="4654762" y="1570436"/>
            <a:ext cx="2882475" cy="8239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SG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58194FE8-13C6-4455-88B8-283318F910FF}"/>
              </a:ext>
            </a:extLst>
          </p:cNvPr>
          <p:cNvSpPr txBox="1">
            <a:spLocks/>
          </p:cNvSpPr>
          <p:nvPr/>
        </p:nvSpPr>
        <p:spPr>
          <a:xfrm>
            <a:off x="7424369" y="1185470"/>
            <a:ext cx="2882475" cy="8239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Kitchen Quality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C983AD-800C-43E3-8F5E-A796430E0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5" y="95449"/>
            <a:ext cx="8421688" cy="1325563"/>
          </a:xfrm>
        </p:spPr>
        <p:txBody>
          <a:bodyPr/>
          <a:lstStyle/>
          <a:p>
            <a:r>
              <a:rPr lang="en-US" dirty="0"/>
              <a:t>Looking at their correlation independently</a:t>
            </a:r>
            <a:endParaRPr lang="en-S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B30DDD-07B8-4EC7-B6D5-C040FD2315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9419" y="4093484"/>
            <a:ext cx="3247424" cy="27180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D1A4E10-8D62-4F12-BDFB-9683416CBB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6573" y="4093484"/>
            <a:ext cx="3219349" cy="271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6493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0" name="Text Placeholder 2">
            <a:extLst>
              <a:ext uri="{FF2B5EF4-FFF2-40B4-BE49-F238E27FC236}">
                <a16:creationId xmlns:a16="http://schemas.microsoft.com/office/drawing/2014/main" id="{8B9EDE68-87F2-6A1E-0BE7-365CA48A6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6197" y="842966"/>
            <a:ext cx="2882475" cy="823912"/>
          </a:xfrm>
        </p:spPr>
        <p:txBody>
          <a:bodyPr/>
          <a:lstStyle/>
          <a:p>
            <a:r>
              <a:rPr lang="en-US" sz="1800" dirty="0"/>
              <a:t>Fireplace</a:t>
            </a:r>
          </a:p>
        </p:txBody>
      </p:sp>
      <p:pic>
        <p:nvPicPr>
          <p:cNvPr id="12" name="Picture 8" descr="35 Living Room Ideas - Looks We're Loving Now | HGTV">
            <a:extLst>
              <a:ext uri="{FF2B5EF4-FFF2-40B4-BE49-F238E27FC236}">
                <a16:creationId xmlns:a16="http://schemas.microsoft.com/office/drawing/2014/main" id="{EE5A7967-6D50-4128-BC6F-F3E57588DC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86" r="-3" b="-3"/>
          <a:stretch/>
        </p:blipFill>
        <p:spPr bwMode="auto">
          <a:xfrm>
            <a:off x="996197" y="1570436"/>
            <a:ext cx="2882475" cy="1997867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Kitchen Layout Templates: 6 Different Designs | HGTV">
            <a:extLst>
              <a:ext uri="{FF2B5EF4-FFF2-40B4-BE49-F238E27FC236}">
                <a16:creationId xmlns:a16="http://schemas.microsoft.com/office/drawing/2014/main" id="{BEE6DE09-EB2A-445A-BA0F-3D70011012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5" r="-3" b="3278"/>
          <a:stretch/>
        </p:blipFill>
        <p:spPr bwMode="auto">
          <a:xfrm>
            <a:off x="996197" y="4396584"/>
            <a:ext cx="2882475" cy="1997867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7743BD41-D51F-41E8-A115-E16EA9EC6C06}"/>
              </a:ext>
            </a:extLst>
          </p:cNvPr>
          <p:cNvSpPr txBox="1">
            <a:spLocks/>
          </p:cNvSpPr>
          <p:nvPr/>
        </p:nvSpPr>
        <p:spPr>
          <a:xfrm>
            <a:off x="4654762" y="1570436"/>
            <a:ext cx="2882475" cy="8239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SG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58194FE8-13C6-4455-88B8-283318F910FF}"/>
              </a:ext>
            </a:extLst>
          </p:cNvPr>
          <p:cNvSpPr txBox="1">
            <a:spLocks/>
          </p:cNvSpPr>
          <p:nvPr/>
        </p:nvSpPr>
        <p:spPr>
          <a:xfrm>
            <a:off x="996196" y="3685585"/>
            <a:ext cx="2882475" cy="8239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Kitchen Quality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C983AD-800C-43E3-8F5E-A796430E0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5" y="95449"/>
            <a:ext cx="8421688" cy="1325563"/>
          </a:xfrm>
        </p:spPr>
        <p:txBody>
          <a:bodyPr/>
          <a:lstStyle/>
          <a:p>
            <a:r>
              <a:rPr lang="en-US" dirty="0"/>
              <a:t>In the real world, we see it as a whole</a:t>
            </a:r>
            <a:endParaRPr lang="en-SG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8B5A107-A750-4B7E-A6D7-7FCDB79920FF}"/>
              </a:ext>
            </a:extLst>
          </p:cNvPr>
          <p:cNvCxnSpPr>
            <a:cxnSpLocks/>
            <a:stCxn id="8194" idx="3"/>
          </p:cNvCxnSpPr>
          <p:nvPr/>
        </p:nvCxnSpPr>
        <p:spPr>
          <a:xfrm flipV="1">
            <a:off x="3878672" y="4279302"/>
            <a:ext cx="1317442" cy="11162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2707A5B-B8E2-407A-8DEC-F60A84F67863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878672" y="2569370"/>
            <a:ext cx="1317442" cy="9989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420F2F5-4C14-40CB-920B-135D55B55B56}"/>
              </a:ext>
            </a:extLst>
          </p:cNvPr>
          <p:cNvSpPr txBox="1"/>
          <p:nvPr/>
        </p:nvSpPr>
        <p:spPr>
          <a:xfrm flipH="1">
            <a:off x="5264027" y="3538231"/>
            <a:ext cx="2241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Interacting with one another </a:t>
            </a:r>
            <a:endParaRPr lang="en-SG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248183-99B4-4180-9A1A-9E889A12334B}"/>
              </a:ext>
            </a:extLst>
          </p:cNvPr>
          <p:cNvSpPr txBox="1"/>
          <p:nvPr/>
        </p:nvSpPr>
        <p:spPr>
          <a:xfrm flipH="1">
            <a:off x="7781469" y="2461013"/>
            <a:ext cx="40955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How big the living space is?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How grand it looks overall</a:t>
            </a:r>
            <a:endParaRPr lang="en-SG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SG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SG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SG" sz="2000" dirty="0"/>
              <a:t>Hence, we multiply these together to have an amplified effect of these features together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789318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983AD-800C-43E3-8F5E-A796430E0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5" y="95449"/>
            <a:ext cx="8421688" cy="1325563"/>
          </a:xfrm>
        </p:spPr>
        <p:txBody>
          <a:bodyPr/>
          <a:lstStyle/>
          <a:p>
            <a:r>
              <a:rPr lang="en-US" dirty="0"/>
              <a:t>Featuring engineering – interaction terms</a:t>
            </a:r>
            <a:endParaRPr lang="en-SG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AFB3B5A-6074-4320-AFF0-82FF8DEA6C3A}"/>
              </a:ext>
            </a:extLst>
          </p:cNvPr>
          <p:cNvSpPr txBox="1">
            <a:spLocks/>
          </p:cNvSpPr>
          <p:nvPr/>
        </p:nvSpPr>
        <p:spPr>
          <a:xfrm>
            <a:off x="7474158" y="2132035"/>
            <a:ext cx="4064699" cy="8239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2400" dirty="0"/>
              <a:t>Model takes in interaction terms 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CC80A15F-E854-423C-88DA-FF60D364E942}"/>
              </a:ext>
            </a:extLst>
          </p:cNvPr>
          <p:cNvSpPr txBox="1">
            <a:spLocks/>
          </p:cNvSpPr>
          <p:nvPr/>
        </p:nvSpPr>
        <p:spPr>
          <a:xfrm>
            <a:off x="8009848" y="3322421"/>
            <a:ext cx="3924300" cy="27924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ZA" sz="2000" noProof="1"/>
              <a:t> Quality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ZA" sz="2000" noProof="1"/>
              <a:t>Square Feet Area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ZA" sz="2000" noProof="1"/>
              <a:t>Condition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31894A-5748-411A-B732-D1E1D88DD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04" y="1517376"/>
            <a:ext cx="2919993" cy="2053231"/>
          </a:xfrm>
          <a:prstGeom prst="rect">
            <a:avLst/>
          </a:prstGeom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17B0C5CF-4C3D-4303-95FE-BCDA7A588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52" y="3944023"/>
            <a:ext cx="3087299" cy="2170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8DD7AACA-8C1B-47C4-B97C-D4C2C3FA8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231" y="1517376"/>
            <a:ext cx="2919993" cy="2053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D6D248-CD1D-4967-89E1-3F8A7FCF98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9231" y="3944023"/>
            <a:ext cx="2919993" cy="205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882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983AD-800C-43E3-8F5E-A796430E0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5" y="95449"/>
            <a:ext cx="8421688" cy="1325563"/>
          </a:xfrm>
        </p:spPr>
        <p:txBody>
          <a:bodyPr/>
          <a:lstStyle/>
          <a:p>
            <a:r>
              <a:rPr lang="en-US" dirty="0"/>
              <a:t>Interaction terms</a:t>
            </a:r>
            <a:endParaRPr lang="en-SG" dirty="0"/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CC80A15F-E854-423C-88DA-FF60D364E942}"/>
              </a:ext>
            </a:extLst>
          </p:cNvPr>
          <p:cNvSpPr txBox="1">
            <a:spLocks/>
          </p:cNvSpPr>
          <p:nvPr/>
        </p:nvSpPr>
        <p:spPr>
          <a:xfrm>
            <a:off x="1397699" y="5481377"/>
            <a:ext cx="3924300" cy="93288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ZA" sz="2000" noProof="1"/>
              <a:t>Highly correlated to price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ZA" sz="2000" noProof="1"/>
              <a:t>High in magnitude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ZA" sz="2000" noProof="1"/>
              <a:t>Improved RMSE by 18.7% 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3322E6D-7CD2-4640-A175-ECC051080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542" y="1836878"/>
            <a:ext cx="4528457" cy="318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58A0369-D7BE-424A-963B-8DBD7C808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8916" y="1274669"/>
            <a:ext cx="3571222" cy="35150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9A5F58-C785-488E-8734-4657D4809D5C}"/>
              </a:ext>
            </a:extLst>
          </p:cNvPr>
          <p:cNvSpPr txBox="1"/>
          <p:nvPr/>
        </p:nvSpPr>
        <p:spPr>
          <a:xfrm>
            <a:off x="7089320" y="4874927"/>
            <a:ext cx="2417537" cy="2923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00" i="1" u="sng" dirty="0"/>
              <a:t>Current RMSE</a:t>
            </a:r>
            <a:r>
              <a:rPr lang="en-US" sz="1300" i="1" dirty="0"/>
              <a:t>: </a:t>
            </a:r>
            <a:r>
              <a:rPr lang="en-US" sz="1300" dirty="0"/>
              <a:t>21376, -18.76%</a:t>
            </a:r>
            <a:r>
              <a:rPr lang="en-US" sz="1300" i="1" dirty="0"/>
              <a:t>  </a:t>
            </a:r>
            <a:endParaRPr lang="en-SG" sz="1300" i="1" dirty="0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DDA20A6B-7F54-4FCE-9858-9B7BBDCBCA61}"/>
              </a:ext>
            </a:extLst>
          </p:cNvPr>
          <p:cNvSpPr txBox="1">
            <a:spLocks/>
          </p:cNvSpPr>
          <p:nvPr/>
        </p:nvSpPr>
        <p:spPr>
          <a:xfrm>
            <a:off x="6095999" y="5481377"/>
            <a:ext cx="5225370" cy="126780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ZA" sz="2000" noProof="1"/>
              <a:t>No more skewing upwards from higher sale price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ZA" sz="2000" noProof="1"/>
              <a:t>Noted still high bias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ZA" sz="2000" noProof="1"/>
              <a:t>Need more variables </a:t>
            </a:r>
          </a:p>
        </p:txBody>
      </p:sp>
    </p:spTree>
    <p:extLst>
      <p:ext uri="{BB962C8B-B14F-4D97-AF65-F5344CB8AC3E}">
        <p14:creationId xmlns:p14="http://schemas.microsoft.com/office/powerpoint/2010/main" val="18413887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6128" y="0"/>
            <a:ext cx="8421688" cy="1325563"/>
          </a:xfrm>
        </p:spPr>
        <p:txBody>
          <a:bodyPr/>
          <a:lstStyle/>
          <a:p>
            <a:r>
              <a:rPr lang="en-US" dirty="0"/>
              <a:t>Lasso regularization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5333780-1A92-4936-9BA6-4A45949B7A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70524"/>
              </p:ext>
            </p:extLst>
          </p:nvPr>
        </p:nvGraphicFramePr>
        <p:xfrm>
          <a:off x="957945" y="1223963"/>
          <a:ext cx="10551885" cy="5284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585">
                  <a:extLst>
                    <a:ext uri="{9D8B030D-6E8A-4147-A177-3AD203B41FA5}">
                      <a16:colId xmlns:a16="http://schemas.microsoft.com/office/drawing/2014/main" val="1969902837"/>
                    </a:ext>
                  </a:extLst>
                </a:gridCol>
                <a:gridCol w="2519169">
                  <a:extLst>
                    <a:ext uri="{9D8B030D-6E8A-4147-A177-3AD203B41FA5}">
                      <a16:colId xmlns:a16="http://schemas.microsoft.com/office/drawing/2014/main" val="361099147"/>
                    </a:ext>
                  </a:extLst>
                </a:gridCol>
                <a:gridCol w="2110377">
                  <a:extLst>
                    <a:ext uri="{9D8B030D-6E8A-4147-A177-3AD203B41FA5}">
                      <a16:colId xmlns:a16="http://schemas.microsoft.com/office/drawing/2014/main" val="2554544658"/>
                    </a:ext>
                  </a:extLst>
                </a:gridCol>
                <a:gridCol w="2110377">
                  <a:extLst>
                    <a:ext uri="{9D8B030D-6E8A-4147-A177-3AD203B41FA5}">
                      <a16:colId xmlns:a16="http://schemas.microsoft.com/office/drawing/2014/main" val="1792391841"/>
                    </a:ext>
                  </a:extLst>
                </a:gridCol>
                <a:gridCol w="2110377">
                  <a:extLst>
                    <a:ext uri="{9D8B030D-6E8A-4147-A177-3AD203B41FA5}">
                      <a16:colId xmlns:a16="http://schemas.microsoft.com/office/drawing/2014/main" val="2734248197"/>
                    </a:ext>
                  </a:extLst>
                </a:gridCol>
              </a:tblGrid>
              <a:tr h="584956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Model </a:t>
                      </a:r>
                      <a:endParaRPr lang="en-SG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Changes done</a:t>
                      </a:r>
                      <a:endParaRPr lang="en-SG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Comments</a:t>
                      </a:r>
                      <a:endParaRPr lang="en-SG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RMSE</a:t>
                      </a:r>
                      <a:endParaRPr lang="en-SG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RMSE % Change</a:t>
                      </a:r>
                      <a:endParaRPr lang="en-SG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865302"/>
                  </a:ext>
                </a:extLst>
              </a:tr>
              <a:tr h="584956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Linear regression </a:t>
                      </a:r>
                      <a:endParaRPr lang="en-SG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Added more features, including </a:t>
                      </a:r>
                      <a:endParaRPr lang="en-SG" sz="14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SG" sz="1400" dirty="0">
                          <a:solidFill>
                            <a:schemeClr val="tx1"/>
                          </a:solidFill>
                        </a:rPr>
                        <a:t>All Ordinal ranked sequentially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SG" sz="1400" dirty="0">
                          <a:solidFill>
                            <a:schemeClr val="tx1"/>
                          </a:solidFill>
                        </a:rPr>
                        <a:t>Nominal features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Variance and bias too large for large coefficients and number of variables </a:t>
                      </a:r>
                    </a:p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Need loss function to penalize each variable </a:t>
                      </a:r>
                      <a:endParaRPr lang="en-SG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272751033127647.7</a:t>
                      </a:r>
                      <a:endParaRPr lang="en-SG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</a:t>
                      </a:r>
                      <a:endParaRPr lang="en-SG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2557891"/>
                  </a:ext>
                </a:extLst>
              </a:tr>
              <a:tr h="584956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Lasso Regression</a:t>
                      </a:r>
                      <a:endParaRPr lang="en-SG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Alpha used: 577</a:t>
                      </a:r>
                      <a:endParaRPr lang="en-SG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Most coefficients are zeroed out</a:t>
                      </a:r>
                      <a:endParaRPr lang="en-SG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19517</a:t>
                      </a:r>
                      <a:endParaRPr lang="en-SG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-7.87%</a:t>
                      </a:r>
                      <a:endParaRPr lang="en-SG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7649010"/>
                  </a:ext>
                </a:extLst>
              </a:tr>
              <a:tr h="584956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Lasso Regression</a:t>
                      </a:r>
                      <a:endParaRPr lang="en-SG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Remove zeroed features: 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183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 79</a:t>
                      </a:r>
                    </a:p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Alpha used: 171</a:t>
                      </a:r>
                      <a:endParaRPr lang="en-SG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Most coefficients are zeroed out</a:t>
                      </a:r>
                      <a:endParaRPr lang="en-SG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19497</a:t>
                      </a:r>
                      <a:endParaRPr lang="en-SG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tx1"/>
                          </a:solidFill>
                        </a:rPr>
                        <a:t>-0.1%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6318309"/>
                  </a:ext>
                </a:extLst>
              </a:tr>
              <a:tr h="5849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Lasso Regression</a:t>
                      </a:r>
                      <a:endParaRPr lang="en-SG" sz="1400" dirty="0">
                        <a:solidFill>
                          <a:schemeClr val="tx1"/>
                        </a:solidFill>
                      </a:endParaRPr>
                    </a:p>
                    <a:p>
                      <a:endParaRPr lang="en-SG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Optimized ordinal features</a:t>
                      </a:r>
                    </a:p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As not all ordinal features are strongly related and should not be ranked. </a:t>
                      </a:r>
                    </a:p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Changed to nominal instead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Outliers removed </a:t>
                      </a:r>
                    </a:p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More linear with lesser variance </a:t>
                      </a:r>
                      <a:endParaRPr lang="en-SG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18519</a:t>
                      </a:r>
                      <a:endParaRPr lang="en-SG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-5%</a:t>
                      </a:r>
                      <a:endParaRPr lang="en-SG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5366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6703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D8893-393F-45D2-8DC9-197EC3AB5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- lasso regression </a:t>
            </a:r>
            <a:endParaRPr lang="en-SG" dirty="0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7977388C-6A49-4DAA-9132-2404BD726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784" y="1981654"/>
            <a:ext cx="4238625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9C43E2DC-2876-478A-8BC4-D2DDCEBC0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864" y="2696933"/>
            <a:ext cx="4649807" cy="3268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908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3903B-09DD-442C-BF00-106A54871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 removed</a:t>
            </a:r>
            <a:endParaRPr lang="en-SG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253FEED-450C-4F2E-8936-9FB1F4BCC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AA09925-406E-4577-9B2D-DAF54A698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DB50134-FC13-42C0-8731-91285AA4E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16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66B1CB1-36E4-4416-9117-42AAF2FA2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094" y="2217740"/>
            <a:ext cx="8667750" cy="31813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929EE4B-89AB-4325-B42E-CA8C082E28E4}"/>
              </a:ext>
            </a:extLst>
          </p:cNvPr>
          <p:cNvSpPr txBox="1"/>
          <p:nvPr/>
        </p:nvSpPr>
        <p:spPr>
          <a:xfrm>
            <a:off x="2569029" y="5693054"/>
            <a:ext cx="8244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Outlier found in holdup set is not found in Train set hence removed</a:t>
            </a:r>
            <a:endParaRPr lang="en-SG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5558BC1-CEFE-40CF-BBB0-4100221E39CA}"/>
              </a:ext>
            </a:extLst>
          </p:cNvPr>
          <p:cNvSpPr/>
          <p:nvPr/>
        </p:nvSpPr>
        <p:spPr>
          <a:xfrm>
            <a:off x="7511485" y="3197160"/>
            <a:ext cx="377371" cy="3651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7574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657664-A458-4DDD-ACC2-1D87FCD6F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76936"/>
            <a:ext cx="3924300" cy="823912"/>
          </a:xfrm>
        </p:spPr>
        <p:txBody>
          <a:bodyPr/>
          <a:lstStyle/>
          <a:p>
            <a:r>
              <a:rPr lang="en-ZA" dirty="0"/>
              <a:t>Key takeaways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ZA" noProof="1"/>
              <a:t>Not all ordinal categories should be given sequential scoring, else unnecessary amplication can ruin predictions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ZA" noProof="1"/>
              <a:t>Understanding interaction terms in consumer’s POV and putting into Data science concepts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ZA" noProof="1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8017FE-712E-4E95-B483-B700F1AA4B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76936"/>
            <a:ext cx="3943627" cy="823912"/>
          </a:xfrm>
        </p:spPr>
        <p:txBody>
          <a:bodyPr/>
          <a:lstStyle/>
          <a:p>
            <a:r>
              <a:rPr lang="en-US" dirty="0"/>
              <a:t>Future work ahead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0E0ACA0-9139-4C37-920D-BF3C1FF461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ZA" noProof="1"/>
              <a:t>Explore deeper EDA on each ordinal categories and considering doing interaction or putting a score to it instead of nominal categories that kills it with 1s and 0s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ZA" noProof="1"/>
              <a:t>Can explore rare variables and filter it off from model </a:t>
            </a:r>
          </a:p>
        </p:txBody>
      </p:sp>
    </p:spTree>
    <p:extLst>
      <p:ext uri="{BB962C8B-B14F-4D97-AF65-F5344CB8AC3E}">
        <p14:creationId xmlns:p14="http://schemas.microsoft.com/office/powerpoint/2010/main" val="2155448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25869" y="1348413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25443" y="1677838"/>
            <a:ext cx="5431971" cy="557950"/>
          </a:xfrm>
        </p:spPr>
        <p:txBody>
          <a:bodyPr>
            <a:normAutofit/>
          </a:bodyPr>
          <a:lstStyle/>
          <a:p>
            <a:r>
              <a:rPr lang="en-ZA" i="1" dirty="0"/>
              <a:t>Identify key features , pairwise relationships</a:t>
            </a:r>
            <a:endParaRPr lang="en-US" i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025869" y="2448209"/>
            <a:ext cx="5433204" cy="365125"/>
          </a:xfrm>
        </p:spPr>
        <p:txBody>
          <a:bodyPr>
            <a:normAutofit fontScale="92500"/>
          </a:bodyPr>
          <a:lstStyle/>
          <a:p>
            <a:r>
              <a:rPr lang="en-US" dirty="0"/>
              <a:t>Linear regression and Feature engineering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025443" y="2777634"/>
            <a:ext cx="5431971" cy="557950"/>
          </a:xfrm>
        </p:spPr>
        <p:txBody>
          <a:bodyPr/>
          <a:lstStyle/>
          <a:p>
            <a:r>
              <a:rPr lang="en-ZA" i="1" dirty="0"/>
              <a:t>Interaction terms, Optimise ordinal features, Minimize Outliers</a:t>
            </a:r>
            <a:endParaRPr lang="en-US" i="1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25869" y="3548005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Lasso Regression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025443" y="3877430"/>
            <a:ext cx="5431971" cy="557950"/>
          </a:xfrm>
        </p:spPr>
        <p:txBody>
          <a:bodyPr/>
          <a:lstStyle/>
          <a:p>
            <a:r>
              <a:rPr lang="en-ZA" i="1" dirty="0"/>
              <a:t>Optimise coefficients</a:t>
            </a:r>
            <a:endParaRPr lang="en-US" i="1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023721" y="4647802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Key Takeaways and Future work ahead</a:t>
            </a:r>
          </a:p>
        </p:txBody>
      </p:sp>
    </p:spTree>
    <p:extLst>
      <p:ext uri="{BB962C8B-B14F-4D97-AF65-F5344CB8AC3E}">
        <p14:creationId xmlns:p14="http://schemas.microsoft.com/office/powerpoint/2010/main" val="3843578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7FD55BA2-2E26-4FF9-8A51-828BF76E4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485" y="1592232"/>
            <a:ext cx="5211416" cy="46007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508719"/>
            <a:ext cx="8421688" cy="1325563"/>
          </a:xfrm>
        </p:spPr>
        <p:txBody>
          <a:bodyPr/>
          <a:lstStyle/>
          <a:p>
            <a:r>
              <a:rPr lang="en-US" dirty="0"/>
              <a:t>Heatmap on correlation to sale price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A017A779-05C0-4A55-8FDA-5238C1B67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466" y="1353085"/>
            <a:ext cx="3924300" cy="823912"/>
          </a:xfrm>
        </p:spPr>
        <p:txBody>
          <a:bodyPr/>
          <a:lstStyle/>
          <a:p>
            <a:r>
              <a:rPr lang="en-ZA" dirty="0"/>
              <a:t>Features identified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51E21CAD-D365-4B60-9923-D4B474A62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466" y="2410755"/>
            <a:ext cx="3924300" cy="279247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42900" indent="-342900">
              <a:buAutoNum type="arabicParenR"/>
            </a:pPr>
            <a:r>
              <a:rPr lang="en-ZA" noProof="1"/>
              <a:t>Generally the bigger the area the higher the price</a:t>
            </a:r>
          </a:p>
          <a:p>
            <a:pPr marL="342900" indent="-342900">
              <a:buAutoNum type="arabicParenR"/>
            </a:pPr>
            <a:r>
              <a:rPr lang="en-ZA" noProof="1"/>
              <a:t>Ordinal categories with strong correlation with Sale Price </a:t>
            </a:r>
          </a:p>
          <a:p>
            <a:pPr lvl="1"/>
            <a:r>
              <a:rPr lang="en-ZA" noProof="1"/>
              <a:t>(Quality and conditions)</a:t>
            </a:r>
          </a:p>
          <a:p>
            <a:pPr marL="342900" indent="-342900">
              <a:buAutoNum type="arabicParenR"/>
            </a:pPr>
            <a:r>
              <a:rPr lang="en-ZA" noProof="1"/>
              <a:t>Notably strong correlations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ZA" noProof="1"/>
              <a:t>Overall quality </a:t>
            </a:r>
            <a:r>
              <a:rPr lang="en-ZA" noProof="1">
                <a:solidFill>
                  <a:srgbClr val="0070C0"/>
                </a:solidFill>
              </a:rPr>
              <a:t>+ve </a:t>
            </a:r>
            <a:r>
              <a:rPr lang="en-ZA" noProof="1"/>
              <a:t>correlation (+0.8)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ZA" noProof="1"/>
              <a:t>Age of buildings </a:t>
            </a:r>
            <a:r>
              <a:rPr lang="en-ZA" noProof="1">
                <a:solidFill>
                  <a:srgbClr val="FF0000"/>
                </a:solidFill>
              </a:rPr>
              <a:t>–ve </a:t>
            </a:r>
            <a:r>
              <a:rPr lang="en-ZA" noProof="1"/>
              <a:t>correlation generally with all features </a:t>
            </a:r>
          </a:p>
          <a:p>
            <a:pPr lvl="1"/>
            <a:r>
              <a:rPr lang="en-ZA" noProof="1"/>
              <a:t>	(-0.55 with sale price)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ZA" noProof="1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ZA" noProof="1"/>
          </a:p>
          <a:p>
            <a:pPr marL="342900" indent="-342900">
              <a:buAutoNum type="arabicParenR"/>
            </a:pPr>
            <a:endParaRPr lang="en-ZA" noProof="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02AFAA6-B4D5-4DA7-A862-0A1F41C0C534}"/>
              </a:ext>
            </a:extLst>
          </p:cNvPr>
          <p:cNvSpPr/>
          <p:nvPr/>
        </p:nvSpPr>
        <p:spPr>
          <a:xfrm>
            <a:off x="1439115" y="4548487"/>
            <a:ext cx="3412283" cy="1946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EAA67EF-6D5D-483E-8F49-ABBBED3C5280}"/>
              </a:ext>
            </a:extLst>
          </p:cNvPr>
          <p:cNvCxnSpPr/>
          <p:nvPr/>
        </p:nvCxnSpPr>
        <p:spPr>
          <a:xfrm flipV="1">
            <a:off x="3037348" y="5937579"/>
            <a:ext cx="0" cy="264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C3EF9DF-8B69-49B1-BDA1-E562E9B7A299}"/>
              </a:ext>
            </a:extLst>
          </p:cNvPr>
          <p:cNvCxnSpPr/>
          <p:nvPr/>
        </p:nvCxnSpPr>
        <p:spPr>
          <a:xfrm flipV="1">
            <a:off x="3450263" y="5954402"/>
            <a:ext cx="0" cy="264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6EB7CBE-486A-4378-9BE8-ADCE57672D61}"/>
              </a:ext>
            </a:extLst>
          </p:cNvPr>
          <p:cNvCxnSpPr/>
          <p:nvPr/>
        </p:nvCxnSpPr>
        <p:spPr>
          <a:xfrm flipV="1">
            <a:off x="2432050" y="5979802"/>
            <a:ext cx="0" cy="264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1AF16A6-DB57-4C39-B290-AF004FF305C1}"/>
              </a:ext>
            </a:extLst>
          </p:cNvPr>
          <p:cNvCxnSpPr/>
          <p:nvPr/>
        </p:nvCxnSpPr>
        <p:spPr>
          <a:xfrm flipV="1">
            <a:off x="3272381" y="5925454"/>
            <a:ext cx="0" cy="264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7B0A407-E228-4C1F-B368-67EABC8FE4B8}"/>
              </a:ext>
            </a:extLst>
          </p:cNvPr>
          <p:cNvCxnSpPr/>
          <p:nvPr/>
        </p:nvCxnSpPr>
        <p:spPr>
          <a:xfrm flipV="1">
            <a:off x="4289856" y="6024131"/>
            <a:ext cx="0" cy="264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C00AA12-1934-4ED7-A3EB-0A16952BCE3A}"/>
              </a:ext>
            </a:extLst>
          </p:cNvPr>
          <p:cNvCxnSpPr/>
          <p:nvPr/>
        </p:nvCxnSpPr>
        <p:spPr>
          <a:xfrm flipV="1">
            <a:off x="4098291" y="5954402"/>
            <a:ext cx="0" cy="264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BAD9D66-F236-429C-BB27-6CDB993125E0}"/>
              </a:ext>
            </a:extLst>
          </p:cNvPr>
          <p:cNvCxnSpPr/>
          <p:nvPr/>
        </p:nvCxnSpPr>
        <p:spPr>
          <a:xfrm flipV="1">
            <a:off x="2624763" y="5660858"/>
            <a:ext cx="0" cy="264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BCE158E-837D-4328-9C72-F33B9D05531A}"/>
              </a:ext>
            </a:extLst>
          </p:cNvPr>
          <p:cNvCxnSpPr/>
          <p:nvPr/>
        </p:nvCxnSpPr>
        <p:spPr>
          <a:xfrm flipV="1">
            <a:off x="2853363" y="5954402"/>
            <a:ext cx="0" cy="264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F88FAAB-0033-4EE6-A3F3-0CEA1C25183E}"/>
              </a:ext>
            </a:extLst>
          </p:cNvPr>
          <p:cNvCxnSpPr/>
          <p:nvPr/>
        </p:nvCxnSpPr>
        <p:spPr>
          <a:xfrm flipV="1">
            <a:off x="2228850" y="5822104"/>
            <a:ext cx="0" cy="264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5F86BF3-53CC-447E-8C5F-78D2AE03CDA4}"/>
              </a:ext>
            </a:extLst>
          </p:cNvPr>
          <p:cNvCxnSpPr/>
          <p:nvPr/>
        </p:nvCxnSpPr>
        <p:spPr>
          <a:xfrm flipV="1">
            <a:off x="5099050" y="6024131"/>
            <a:ext cx="0" cy="264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5E60640-A30A-458A-A0F9-CCB719C97016}"/>
              </a:ext>
            </a:extLst>
          </p:cNvPr>
          <p:cNvCxnSpPr/>
          <p:nvPr/>
        </p:nvCxnSpPr>
        <p:spPr>
          <a:xfrm flipV="1">
            <a:off x="2019300" y="5857012"/>
            <a:ext cx="0" cy="264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C46C035-837F-4D41-92A7-44E17416B63E}"/>
              </a:ext>
            </a:extLst>
          </p:cNvPr>
          <p:cNvCxnSpPr/>
          <p:nvPr/>
        </p:nvCxnSpPr>
        <p:spPr>
          <a:xfrm flipV="1">
            <a:off x="5321300" y="5979802"/>
            <a:ext cx="0" cy="264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2512415-B0A1-4D57-8825-ADD6D77C0232}"/>
              </a:ext>
            </a:extLst>
          </p:cNvPr>
          <p:cNvCxnSpPr/>
          <p:nvPr/>
        </p:nvCxnSpPr>
        <p:spPr>
          <a:xfrm flipV="1">
            <a:off x="5537200" y="6190050"/>
            <a:ext cx="0" cy="264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643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106" y="886502"/>
            <a:ext cx="8421688" cy="1325563"/>
          </a:xfrm>
        </p:spPr>
        <p:txBody>
          <a:bodyPr/>
          <a:lstStyle/>
          <a:p>
            <a:r>
              <a:rPr lang="en-US" dirty="0"/>
              <a:t>Pairwise relationships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841D83AB-FA83-4E74-94F8-B548B23F62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703123"/>
              </p:ext>
            </p:extLst>
          </p:nvPr>
        </p:nvGraphicFramePr>
        <p:xfrm>
          <a:off x="2821909" y="2098479"/>
          <a:ext cx="6766591" cy="3060802"/>
        </p:xfrm>
        <a:graphic>
          <a:graphicData uri="http://schemas.openxmlformats.org/drawingml/2006/table">
            <a:tbl>
              <a:tblPr/>
              <a:tblGrid>
                <a:gridCol w="1353318">
                  <a:extLst>
                    <a:ext uri="{9D8B030D-6E8A-4147-A177-3AD203B41FA5}">
                      <a16:colId xmlns:a16="http://schemas.microsoft.com/office/drawing/2014/main" val="1178174154"/>
                    </a:ext>
                  </a:extLst>
                </a:gridCol>
                <a:gridCol w="1650687">
                  <a:extLst>
                    <a:ext uri="{9D8B030D-6E8A-4147-A177-3AD203B41FA5}">
                      <a16:colId xmlns:a16="http://schemas.microsoft.com/office/drawing/2014/main" val="4173322902"/>
                    </a:ext>
                  </a:extLst>
                </a:gridCol>
                <a:gridCol w="1055950">
                  <a:extLst>
                    <a:ext uri="{9D8B030D-6E8A-4147-A177-3AD203B41FA5}">
                      <a16:colId xmlns:a16="http://schemas.microsoft.com/office/drawing/2014/main" val="746899617"/>
                    </a:ext>
                  </a:extLst>
                </a:gridCol>
                <a:gridCol w="1353318">
                  <a:extLst>
                    <a:ext uri="{9D8B030D-6E8A-4147-A177-3AD203B41FA5}">
                      <a16:colId xmlns:a16="http://schemas.microsoft.com/office/drawing/2014/main" val="1571955121"/>
                    </a:ext>
                  </a:extLst>
                </a:gridCol>
                <a:gridCol w="1353318">
                  <a:extLst>
                    <a:ext uri="{9D8B030D-6E8A-4147-A177-3AD203B41FA5}">
                      <a16:colId xmlns:a16="http://schemas.microsoft.com/office/drawing/2014/main" val="3698793099"/>
                    </a:ext>
                  </a:extLst>
                </a:gridCol>
              </a:tblGrid>
              <a:tr h="333002"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b="1" dirty="0">
                          <a:effectLst/>
                        </a:rPr>
                        <a:t>Feature 1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b="1" dirty="0">
                          <a:effectLst/>
                        </a:rPr>
                        <a:t>Feature 2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b="1" dirty="0">
                          <a:effectLst/>
                        </a:rPr>
                        <a:t>Pair Correlation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b="1" dirty="0">
                          <a:effectLst/>
                        </a:rPr>
                        <a:t>Feature 1 &amp; Sales</a:t>
                      </a:r>
                    </a:p>
                    <a:p>
                      <a:pPr algn="r" fontAlgn="ctr"/>
                      <a:r>
                        <a:rPr lang="en-SG" sz="1050" b="1" dirty="0">
                          <a:effectLst/>
                        </a:rPr>
                        <a:t>Correlation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b="1" dirty="0">
                          <a:effectLst/>
                        </a:rPr>
                        <a:t>Feature 2 &amp; Sales</a:t>
                      </a:r>
                    </a:p>
                    <a:p>
                      <a:pPr algn="r" fontAlgn="ctr"/>
                      <a:r>
                        <a:rPr lang="en-SG" sz="1050" b="1" dirty="0">
                          <a:effectLst/>
                        </a:rPr>
                        <a:t>Correlation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0227776"/>
                  </a:ext>
                </a:extLst>
              </a:tr>
              <a:tr h="190287"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 err="1">
                          <a:effectLst/>
                        </a:rPr>
                        <a:t>garag_cars</a:t>
                      </a:r>
                      <a:endParaRPr lang="en-SG" sz="1050" dirty="0">
                        <a:effectLst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 err="1">
                          <a:effectLst/>
                        </a:rPr>
                        <a:t>garage_area</a:t>
                      </a:r>
                      <a:endParaRPr lang="en-SG" sz="1050" dirty="0">
                        <a:effectLst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CAB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0.889558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0.648128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0.650246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CA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453280"/>
                  </a:ext>
                </a:extLst>
              </a:tr>
              <a:tr h="333002"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 err="1">
                          <a:effectLst/>
                        </a:rPr>
                        <a:t>gr_liv_area</a:t>
                      </a:r>
                      <a:endParaRPr lang="en-SG" sz="1050" dirty="0">
                        <a:effectLst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CAB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 err="1">
                          <a:effectLst/>
                        </a:rPr>
                        <a:t>tot_rms_abv_grd</a:t>
                      </a:r>
                      <a:endParaRPr lang="en-SG" sz="1050" dirty="0">
                        <a:effectLst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0.808174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0.697038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CAB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0.504014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801880"/>
                  </a:ext>
                </a:extLst>
              </a:tr>
              <a:tr h="190287"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 err="1">
                          <a:effectLst/>
                        </a:rPr>
                        <a:t>total_bsmt_sf</a:t>
                      </a:r>
                      <a:endParaRPr lang="en-SG" sz="1050" dirty="0">
                        <a:effectLst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CAB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1st_flr_sf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CAB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>
                          <a:effectLst/>
                        </a:rPr>
                        <a:t>0.798801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0.629303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CAB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0.618486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CA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573384"/>
                  </a:ext>
                </a:extLst>
              </a:tr>
              <a:tr h="333002"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 err="1">
                          <a:effectLst/>
                        </a:rPr>
                        <a:t>bedroom_abv_gr</a:t>
                      </a:r>
                      <a:endParaRPr lang="en-SG" sz="1050" dirty="0">
                        <a:effectLst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 err="1">
                          <a:effectLst/>
                        </a:rPr>
                        <a:t>tot_rms_abv_grd</a:t>
                      </a:r>
                      <a:endParaRPr lang="en-SG" sz="1050" dirty="0">
                        <a:effectLst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0.673442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0.137067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0.504014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5677415"/>
                  </a:ext>
                </a:extLst>
              </a:tr>
              <a:tr h="190287"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>
                          <a:effectLst/>
                        </a:rPr>
                        <a:t>2nd_flr_sf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 err="1">
                          <a:effectLst/>
                        </a:rPr>
                        <a:t>gr_liv_area</a:t>
                      </a:r>
                      <a:endParaRPr lang="en-SG" sz="1050" dirty="0">
                        <a:effectLst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CAB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>
                          <a:effectLst/>
                        </a:rPr>
                        <a:t>0.654530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>
                          <a:effectLst/>
                        </a:rPr>
                        <a:t>0.248452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0.697038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CA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76737"/>
                  </a:ext>
                </a:extLst>
              </a:tr>
              <a:tr h="190287"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bsmtfin_sf1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CAB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>
                          <a:effectLst/>
                        </a:rPr>
                        <a:t>bsmt_full_bath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>
                          <a:effectLst/>
                        </a:rPr>
                        <a:t>0.640606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0.423856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CAB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0.283332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34277"/>
                  </a:ext>
                </a:extLst>
              </a:tr>
              <a:tr h="190287"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 err="1">
                          <a:effectLst/>
                        </a:rPr>
                        <a:t>gr_liv_area</a:t>
                      </a:r>
                      <a:endParaRPr lang="en-SG" sz="1050" dirty="0">
                        <a:effectLst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CAB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>
                          <a:effectLst/>
                        </a:rPr>
                        <a:t>full_bath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>
                          <a:effectLst/>
                        </a:rPr>
                        <a:t>0.629736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0.697038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CAB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0.537969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739885"/>
                  </a:ext>
                </a:extLst>
              </a:tr>
              <a:tr h="190287"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2nd_flr_sf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>
                          <a:effectLst/>
                        </a:rPr>
                        <a:t>half_bath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>
                          <a:effectLst/>
                        </a:rPr>
                        <a:t>0.611432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0.248452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0.283001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584255"/>
                  </a:ext>
                </a:extLst>
              </a:tr>
              <a:tr h="190287"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 err="1">
                          <a:effectLst/>
                        </a:rPr>
                        <a:t>overall_qual</a:t>
                      </a:r>
                      <a:endParaRPr lang="en-SG" sz="1050" dirty="0">
                        <a:effectLst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CAB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>
                          <a:effectLst/>
                        </a:rPr>
                        <a:t>garag_cars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>
                          <a:effectLst/>
                        </a:rPr>
                        <a:t>0.598912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0.800207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CAB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0.648128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136440"/>
                  </a:ext>
                </a:extLst>
              </a:tr>
              <a:tr h="333002"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2nd_flr_sf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 err="1">
                          <a:effectLst/>
                        </a:rPr>
                        <a:t>tot_rms_abv_grd</a:t>
                      </a:r>
                      <a:endParaRPr lang="en-SG" sz="1050" dirty="0">
                        <a:effectLst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>
                          <a:effectLst/>
                        </a:rPr>
                        <a:t>0.584059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>
                          <a:effectLst/>
                        </a:rPr>
                        <a:t>0.248452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0.504014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266040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2E7EBCAB-0235-4C0E-B511-399F7065D8C7}"/>
              </a:ext>
            </a:extLst>
          </p:cNvPr>
          <p:cNvSpPr txBox="1"/>
          <p:nvPr/>
        </p:nvSpPr>
        <p:spPr>
          <a:xfrm>
            <a:off x="5388534" y="5159281"/>
            <a:ext cx="20008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High correlation to each other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2690801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-123148"/>
            <a:ext cx="8421688" cy="1325563"/>
          </a:xfrm>
        </p:spPr>
        <p:txBody>
          <a:bodyPr/>
          <a:lstStyle/>
          <a:p>
            <a:r>
              <a:rPr lang="en-US" dirty="0"/>
              <a:t>Pairwise relationships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841D83AB-FA83-4E74-94F8-B548B23F62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109339"/>
              </p:ext>
            </p:extLst>
          </p:nvPr>
        </p:nvGraphicFramePr>
        <p:xfrm>
          <a:off x="2840959" y="1088829"/>
          <a:ext cx="6766591" cy="3060802"/>
        </p:xfrm>
        <a:graphic>
          <a:graphicData uri="http://schemas.openxmlformats.org/drawingml/2006/table">
            <a:tbl>
              <a:tblPr/>
              <a:tblGrid>
                <a:gridCol w="1353318">
                  <a:extLst>
                    <a:ext uri="{9D8B030D-6E8A-4147-A177-3AD203B41FA5}">
                      <a16:colId xmlns:a16="http://schemas.microsoft.com/office/drawing/2014/main" val="1178174154"/>
                    </a:ext>
                  </a:extLst>
                </a:gridCol>
                <a:gridCol w="1650687">
                  <a:extLst>
                    <a:ext uri="{9D8B030D-6E8A-4147-A177-3AD203B41FA5}">
                      <a16:colId xmlns:a16="http://schemas.microsoft.com/office/drawing/2014/main" val="4173322902"/>
                    </a:ext>
                  </a:extLst>
                </a:gridCol>
                <a:gridCol w="1055950">
                  <a:extLst>
                    <a:ext uri="{9D8B030D-6E8A-4147-A177-3AD203B41FA5}">
                      <a16:colId xmlns:a16="http://schemas.microsoft.com/office/drawing/2014/main" val="746899617"/>
                    </a:ext>
                  </a:extLst>
                </a:gridCol>
                <a:gridCol w="1353318">
                  <a:extLst>
                    <a:ext uri="{9D8B030D-6E8A-4147-A177-3AD203B41FA5}">
                      <a16:colId xmlns:a16="http://schemas.microsoft.com/office/drawing/2014/main" val="1571955121"/>
                    </a:ext>
                  </a:extLst>
                </a:gridCol>
                <a:gridCol w="1353318">
                  <a:extLst>
                    <a:ext uri="{9D8B030D-6E8A-4147-A177-3AD203B41FA5}">
                      <a16:colId xmlns:a16="http://schemas.microsoft.com/office/drawing/2014/main" val="3698793099"/>
                    </a:ext>
                  </a:extLst>
                </a:gridCol>
              </a:tblGrid>
              <a:tr h="333002"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b="1" dirty="0">
                          <a:effectLst/>
                        </a:rPr>
                        <a:t>Feature 1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b="1" dirty="0">
                          <a:effectLst/>
                        </a:rPr>
                        <a:t>Feature 2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b="1" dirty="0">
                          <a:effectLst/>
                        </a:rPr>
                        <a:t>Pair Correlation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b="1" dirty="0">
                          <a:effectLst/>
                        </a:rPr>
                        <a:t>Feature 1 &amp; Sales</a:t>
                      </a:r>
                    </a:p>
                    <a:p>
                      <a:pPr algn="r" fontAlgn="ctr"/>
                      <a:r>
                        <a:rPr lang="en-SG" sz="1050" b="1" dirty="0">
                          <a:effectLst/>
                        </a:rPr>
                        <a:t>Correlation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b="1" dirty="0">
                          <a:effectLst/>
                        </a:rPr>
                        <a:t>Feature 2 &amp; Sales</a:t>
                      </a:r>
                    </a:p>
                    <a:p>
                      <a:pPr algn="r" fontAlgn="ctr"/>
                      <a:r>
                        <a:rPr lang="en-SG" sz="1050" b="1" dirty="0">
                          <a:effectLst/>
                        </a:rPr>
                        <a:t>Correlation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0227776"/>
                  </a:ext>
                </a:extLst>
              </a:tr>
              <a:tr h="190287"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 err="1">
                          <a:effectLst/>
                        </a:rPr>
                        <a:t>garag_cars</a:t>
                      </a:r>
                      <a:endParaRPr lang="en-SG" sz="1050" dirty="0">
                        <a:effectLst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 err="1">
                          <a:effectLst/>
                        </a:rPr>
                        <a:t>garage_area</a:t>
                      </a:r>
                      <a:endParaRPr lang="en-SG" sz="1050" dirty="0">
                        <a:effectLst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CAB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0.889558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0.648128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0.650246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CA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453280"/>
                  </a:ext>
                </a:extLst>
              </a:tr>
              <a:tr h="333002"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 err="1">
                          <a:effectLst/>
                        </a:rPr>
                        <a:t>gr_liv_area</a:t>
                      </a:r>
                      <a:endParaRPr lang="en-SG" sz="1050" dirty="0">
                        <a:effectLst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CAB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 err="1">
                          <a:effectLst/>
                        </a:rPr>
                        <a:t>tot_rms_abv_grd</a:t>
                      </a:r>
                      <a:endParaRPr lang="en-SG" sz="1050" dirty="0">
                        <a:effectLst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0.808174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0.697038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CAB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0.504014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801880"/>
                  </a:ext>
                </a:extLst>
              </a:tr>
              <a:tr h="190287"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 err="1">
                          <a:effectLst/>
                        </a:rPr>
                        <a:t>total_bsmt_sf</a:t>
                      </a:r>
                      <a:endParaRPr lang="en-SG" sz="1050" dirty="0">
                        <a:effectLst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1st_flr_sf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>
                          <a:effectLst/>
                        </a:rPr>
                        <a:t>0.798801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0.629303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CAB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0.618486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CA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573384"/>
                  </a:ext>
                </a:extLst>
              </a:tr>
              <a:tr h="333002"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 err="1">
                          <a:effectLst/>
                        </a:rPr>
                        <a:t>bedroom_abv_gr</a:t>
                      </a:r>
                      <a:endParaRPr lang="en-SG" sz="1050" dirty="0">
                        <a:effectLst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 err="1">
                          <a:effectLst/>
                        </a:rPr>
                        <a:t>tot_rms_abv_grd</a:t>
                      </a:r>
                      <a:endParaRPr lang="en-SG" sz="1050" dirty="0">
                        <a:effectLst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0.673442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0.137067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0.504014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5677415"/>
                  </a:ext>
                </a:extLst>
              </a:tr>
              <a:tr h="190287"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2nd_flr_sf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 err="1">
                          <a:effectLst/>
                        </a:rPr>
                        <a:t>gr_liv_area</a:t>
                      </a:r>
                      <a:endParaRPr lang="en-SG" sz="1050" dirty="0">
                        <a:effectLst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CAB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>
                          <a:effectLst/>
                        </a:rPr>
                        <a:t>0.654530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>
                          <a:effectLst/>
                        </a:rPr>
                        <a:t>0.248452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0.697038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CA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76737"/>
                  </a:ext>
                </a:extLst>
              </a:tr>
              <a:tr h="190287"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bsmtfin_sf1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CAB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 err="1">
                          <a:effectLst/>
                        </a:rPr>
                        <a:t>bsmt_full_bath</a:t>
                      </a:r>
                      <a:endParaRPr lang="en-SG" sz="1050" dirty="0">
                        <a:effectLst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>
                          <a:effectLst/>
                        </a:rPr>
                        <a:t>0.640606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0.423856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CAB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0.283332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34277"/>
                  </a:ext>
                </a:extLst>
              </a:tr>
              <a:tr h="190287"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 err="1">
                          <a:effectLst/>
                        </a:rPr>
                        <a:t>gr_liv_area</a:t>
                      </a:r>
                      <a:endParaRPr lang="en-SG" sz="1050" dirty="0">
                        <a:effectLst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CAB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>
                          <a:effectLst/>
                        </a:rPr>
                        <a:t>full_bath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>
                          <a:effectLst/>
                        </a:rPr>
                        <a:t>0.629736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0.697038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CAB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0.537969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739885"/>
                  </a:ext>
                </a:extLst>
              </a:tr>
              <a:tr h="190287"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2nd_flr_sf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>
                          <a:effectLst/>
                        </a:rPr>
                        <a:t>half_bath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>
                          <a:effectLst/>
                        </a:rPr>
                        <a:t>0.611432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0.248452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0.283001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584255"/>
                  </a:ext>
                </a:extLst>
              </a:tr>
              <a:tr h="190287"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 err="1">
                          <a:effectLst/>
                        </a:rPr>
                        <a:t>overall_qual</a:t>
                      </a:r>
                      <a:endParaRPr lang="en-SG" sz="1050" dirty="0">
                        <a:effectLst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CAB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>
                          <a:effectLst/>
                        </a:rPr>
                        <a:t>garag_cars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>
                          <a:effectLst/>
                        </a:rPr>
                        <a:t>0.598912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0.800207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CAB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0.648128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136440"/>
                  </a:ext>
                </a:extLst>
              </a:tr>
              <a:tr h="333002"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2nd_flr_sf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 err="1">
                          <a:effectLst/>
                        </a:rPr>
                        <a:t>tot_rms_abv_grd</a:t>
                      </a:r>
                      <a:endParaRPr lang="en-SG" sz="1050" dirty="0">
                        <a:effectLst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>
                          <a:effectLst/>
                        </a:rPr>
                        <a:t>0.584059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>
                          <a:effectLst/>
                        </a:rPr>
                        <a:t>0.248452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0.504014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266040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2E7EBCAB-0235-4C0E-B511-399F7065D8C7}"/>
              </a:ext>
            </a:extLst>
          </p:cNvPr>
          <p:cNvSpPr txBox="1"/>
          <p:nvPr/>
        </p:nvSpPr>
        <p:spPr>
          <a:xfrm>
            <a:off x="5407584" y="4149631"/>
            <a:ext cx="20008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High correlation to each other</a:t>
            </a:r>
            <a:endParaRPr lang="en-SG" sz="1100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5B211F6-2174-48F2-A110-7581ED71C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693" y="4578681"/>
            <a:ext cx="2968958" cy="218698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F2BB002-9F6E-42DD-82E8-95E9C7EC3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102" y="4596422"/>
            <a:ext cx="2884884" cy="2125053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777AC24C-2816-4983-9494-26D049E806B2}"/>
              </a:ext>
            </a:extLst>
          </p:cNvPr>
          <p:cNvSpPr/>
          <p:nvPr/>
        </p:nvSpPr>
        <p:spPr>
          <a:xfrm>
            <a:off x="2840959" y="2057400"/>
            <a:ext cx="3012154" cy="228600"/>
          </a:xfrm>
          <a:prstGeom prst="rect">
            <a:avLst/>
          </a:prstGeom>
          <a:solidFill>
            <a:srgbClr val="1F77B4">
              <a:alpha val="42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0070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-123148"/>
            <a:ext cx="8421688" cy="1325563"/>
          </a:xfrm>
        </p:spPr>
        <p:txBody>
          <a:bodyPr/>
          <a:lstStyle/>
          <a:p>
            <a:r>
              <a:rPr lang="en-US" dirty="0"/>
              <a:t>Pairwise relationships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841D83AB-FA83-4E74-94F8-B548B23F62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155731"/>
              </p:ext>
            </p:extLst>
          </p:nvPr>
        </p:nvGraphicFramePr>
        <p:xfrm>
          <a:off x="2840959" y="1088829"/>
          <a:ext cx="6766591" cy="3060802"/>
        </p:xfrm>
        <a:graphic>
          <a:graphicData uri="http://schemas.openxmlformats.org/drawingml/2006/table">
            <a:tbl>
              <a:tblPr/>
              <a:tblGrid>
                <a:gridCol w="1353318">
                  <a:extLst>
                    <a:ext uri="{9D8B030D-6E8A-4147-A177-3AD203B41FA5}">
                      <a16:colId xmlns:a16="http://schemas.microsoft.com/office/drawing/2014/main" val="1178174154"/>
                    </a:ext>
                  </a:extLst>
                </a:gridCol>
                <a:gridCol w="1650687">
                  <a:extLst>
                    <a:ext uri="{9D8B030D-6E8A-4147-A177-3AD203B41FA5}">
                      <a16:colId xmlns:a16="http://schemas.microsoft.com/office/drawing/2014/main" val="4173322902"/>
                    </a:ext>
                  </a:extLst>
                </a:gridCol>
                <a:gridCol w="1055950">
                  <a:extLst>
                    <a:ext uri="{9D8B030D-6E8A-4147-A177-3AD203B41FA5}">
                      <a16:colId xmlns:a16="http://schemas.microsoft.com/office/drawing/2014/main" val="746899617"/>
                    </a:ext>
                  </a:extLst>
                </a:gridCol>
                <a:gridCol w="1353318">
                  <a:extLst>
                    <a:ext uri="{9D8B030D-6E8A-4147-A177-3AD203B41FA5}">
                      <a16:colId xmlns:a16="http://schemas.microsoft.com/office/drawing/2014/main" val="1571955121"/>
                    </a:ext>
                  </a:extLst>
                </a:gridCol>
                <a:gridCol w="1353318">
                  <a:extLst>
                    <a:ext uri="{9D8B030D-6E8A-4147-A177-3AD203B41FA5}">
                      <a16:colId xmlns:a16="http://schemas.microsoft.com/office/drawing/2014/main" val="3698793099"/>
                    </a:ext>
                  </a:extLst>
                </a:gridCol>
              </a:tblGrid>
              <a:tr h="333002"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b="1" dirty="0">
                          <a:effectLst/>
                        </a:rPr>
                        <a:t>Feature 1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b="1" dirty="0">
                          <a:effectLst/>
                        </a:rPr>
                        <a:t>Feature 2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b="1" dirty="0">
                          <a:effectLst/>
                        </a:rPr>
                        <a:t>Pair Correlation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b="1" dirty="0">
                          <a:effectLst/>
                        </a:rPr>
                        <a:t>Feature 1 &amp; Sales</a:t>
                      </a:r>
                    </a:p>
                    <a:p>
                      <a:pPr algn="r" fontAlgn="ctr"/>
                      <a:r>
                        <a:rPr lang="en-SG" sz="1050" b="1" dirty="0">
                          <a:effectLst/>
                        </a:rPr>
                        <a:t>Correlation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b="1" dirty="0">
                          <a:effectLst/>
                        </a:rPr>
                        <a:t>Feature 2 &amp; Sales</a:t>
                      </a:r>
                    </a:p>
                    <a:p>
                      <a:pPr algn="r" fontAlgn="ctr"/>
                      <a:r>
                        <a:rPr lang="en-SG" sz="1050" b="1" dirty="0">
                          <a:effectLst/>
                        </a:rPr>
                        <a:t>Correlation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0227776"/>
                  </a:ext>
                </a:extLst>
              </a:tr>
              <a:tr h="190287"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 err="1">
                          <a:effectLst/>
                        </a:rPr>
                        <a:t>garag_cars</a:t>
                      </a:r>
                      <a:endParaRPr lang="en-SG" sz="1050" dirty="0">
                        <a:effectLst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 err="1">
                          <a:effectLst/>
                        </a:rPr>
                        <a:t>garage_area</a:t>
                      </a:r>
                      <a:endParaRPr lang="en-SG" sz="1050" dirty="0">
                        <a:effectLst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CAB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0.889558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0.648128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0.650246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CA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453280"/>
                  </a:ext>
                </a:extLst>
              </a:tr>
              <a:tr h="333002"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 err="1">
                          <a:effectLst/>
                        </a:rPr>
                        <a:t>gr_liv_area</a:t>
                      </a:r>
                      <a:endParaRPr lang="en-SG" sz="1050" dirty="0">
                        <a:effectLst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CAB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 err="1">
                          <a:effectLst/>
                        </a:rPr>
                        <a:t>tot_rms_abv_grd</a:t>
                      </a:r>
                      <a:endParaRPr lang="en-SG" sz="1050" dirty="0">
                        <a:effectLst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0.808174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0.697038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CAB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0.504014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801880"/>
                  </a:ext>
                </a:extLst>
              </a:tr>
              <a:tr h="190287"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 err="1">
                          <a:effectLst/>
                        </a:rPr>
                        <a:t>total_bsmt_sf</a:t>
                      </a:r>
                      <a:endParaRPr lang="en-SG" sz="1050" dirty="0">
                        <a:effectLst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CAB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1st_flr_sf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CAB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>
                          <a:effectLst/>
                        </a:rPr>
                        <a:t>0.798801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0.629303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CAB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0.618486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CA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573384"/>
                  </a:ext>
                </a:extLst>
              </a:tr>
              <a:tr h="333002"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 err="1">
                          <a:effectLst/>
                        </a:rPr>
                        <a:t>bedroom_abv_gr</a:t>
                      </a:r>
                      <a:endParaRPr lang="en-SG" sz="1050" dirty="0">
                        <a:effectLst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 err="1">
                          <a:effectLst/>
                        </a:rPr>
                        <a:t>tot_rms_abv_grd</a:t>
                      </a:r>
                      <a:endParaRPr lang="en-SG" sz="1050" dirty="0">
                        <a:effectLst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0.673442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0.137067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0.504014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5677415"/>
                  </a:ext>
                </a:extLst>
              </a:tr>
              <a:tr h="190287"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2nd_flr_sf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 err="1">
                          <a:effectLst/>
                        </a:rPr>
                        <a:t>gr_liv_area</a:t>
                      </a:r>
                      <a:endParaRPr lang="en-SG" sz="1050" dirty="0">
                        <a:effectLst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CAB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>
                          <a:effectLst/>
                        </a:rPr>
                        <a:t>0.654530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>
                          <a:effectLst/>
                        </a:rPr>
                        <a:t>0.248452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0.697038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CA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76737"/>
                  </a:ext>
                </a:extLst>
              </a:tr>
              <a:tr h="190287"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bsmtfin_sf1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CAB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 err="1">
                          <a:effectLst/>
                        </a:rPr>
                        <a:t>bsmt_full_bath</a:t>
                      </a:r>
                      <a:endParaRPr lang="en-SG" sz="1050" dirty="0">
                        <a:effectLst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>
                          <a:effectLst/>
                        </a:rPr>
                        <a:t>0.640606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0.423856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CAB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0.283332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34277"/>
                  </a:ext>
                </a:extLst>
              </a:tr>
              <a:tr h="190287"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 err="1">
                          <a:effectLst/>
                        </a:rPr>
                        <a:t>gr_liv_area</a:t>
                      </a:r>
                      <a:endParaRPr lang="en-SG" sz="1050" dirty="0">
                        <a:effectLst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CAB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>
                          <a:effectLst/>
                        </a:rPr>
                        <a:t>full_bath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>
                          <a:effectLst/>
                        </a:rPr>
                        <a:t>0.629736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0.697038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CAB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0.537969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739885"/>
                  </a:ext>
                </a:extLst>
              </a:tr>
              <a:tr h="190287"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2nd_flr_sf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 err="1">
                          <a:effectLst/>
                        </a:rPr>
                        <a:t>half_bath</a:t>
                      </a:r>
                      <a:endParaRPr lang="en-SG" sz="1050" dirty="0">
                        <a:effectLst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>
                          <a:effectLst/>
                        </a:rPr>
                        <a:t>0.611432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0.248452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0.283001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584255"/>
                  </a:ext>
                </a:extLst>
              </a:tr>
              <a:tr h="190287"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 err="1">
                          <a:effectLst/>
                        </a:rPr>
                        <a:t>overall_qual</a:t>
                      </a:r>
                      <a:endParaRPr lang="en-SG" sz="1050" dirty="0">
                        <a:effectLst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>
                          <a:effectLst/>
                        </a:rPr>
                        <a:t>garag_cars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>
                          <a:effectLst/>
                        </a:rPr>
                        <a:t>0.598912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0.800207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CAB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0.648128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136440"/>
                  </a:ext>
                </a:extLst>
              </a:tr>
              <a:tr h="333002"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2nd_flr_sf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 err="1">
                          <a:effectLst/>
                        </a:rPr>
                        <a:t>tot_rms_abv_grd</a:t>
                      </a:r>
                      <a:endParaRPr lang="en-SG" sz="1050" dirty="0">
                        <a:effectLst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>
                          <a:effectLst/>
                        </a:rPr>
                        <a:t>0.584059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>
                          <a:effectLst/>
                        </a:rPr>
                        <a:t>0.248452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0.504014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266040"/>
                  </a:ext>
                </a:extLst>
              </a:tr>
            </a:tbl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777AC24C-2816-4983-9494-26D049E806B2}"/>
              </a:ext>
            </a:extLst>
          </p:cNvPr>
          <p:cNvSpPr/>
          <p:nvPr/>
        </p:nvSpPr>
        <p:spPr>
          <a:xfrm>
            <a:off x="2840958" y="3583108"/>
            <a:ext cx="1350041" cy="228600"/>
          </a:xfrm>
          <a:prstGeom prst="rect">
            <a:avLst/>
          </a:prstGeom>
          <a:solidFill>
            <a:srgbClr val="1F77B4">
              <a:alpha val="42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ysClr val="windowText" lastClr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E81007-268C-4BCE-90DE-D17A462E5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980" y="4346220"/>
            <a:ext cx="3224547" cy="237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6897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27A68-F39A-444A-A26B-DF05FF9F5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295277"/>
            <a:ext cx="8421688" cy="1325563"/>
          </a:xfrm>
        </p:spPr>
        <p:txBody>
          <a:bodyPr/>
          <a:lstStyle/>
          <a:p>
            <a:r>
              <a:rPr lang="en-US" dirty="0"/>
              <a:t>Linear regression model</a:t>
            </a:r>
            <a:endParaRPr lang="en-SG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25F1DB8-A233-4673-A5D6-3E21ECFF0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634" y="1765942"/>
            <a:ext cx="4397466" cy="432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22B5632-3F8C-440E-80A0-9F8B08961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8044" y="1827182"/>
            <a:ext cx="3924300" cy="87553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ZA" noProof="1"/>
              <a:t>Underfitted, with higher variance at the top above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ZA" noProof="1"/>
              <a:t>Noted after $350,000, higher residuals observed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ZA" noProof="1"/>
          </a:p>
          <a:p>
            <a:pPr lvl="1"/>
            <a:endParaRPr lang="en-ZA" noProof="1"/>
          </a:p>
          <a:p>
            <a:pPr marL="342900" indent="-342900">
              <a:buAutoNum type="arabicParenR"/>
            </a:pPr>
            <a:endParaRPr lang="en-ZA" noProof="1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691E560B-FAE3-4312-82AE-27E2DDB96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044" y="3024114"/>
            <a:ext cx="4397466" cy="307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7A58F8D1-7C01-49C4-A3DB-A8F101D2BE0F}"/>
              </a:ext>
            </a:extLst>
          </p:cNvPr>
          <p:cNvSpPr/>
          <p:nvPr/>
        </p:nvSpPr>
        <p:spPr>
          <a:xfrm>
            <a:off x="3670300" y="2503414"/>
            <a:ext cx="1003300" cy="10525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407432F-2BE0-47E2-87A6-6C3F0F5A3802}"/>
              </a:ext>
            </a:extLst>
          </p:cNvPr>
          <p:cNvSpPr/>
          <p:nvPr/>
        </p:nvSpPr>
        <p:spPr>
          <a:xfrm>
            <a:off x="8182066" y="3429000"/>
            <a:ext cx="1899444" cy="10979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ED3D8C5-C6E0-4FBC-8FA0-BDE4B255E739}"/>
              </a:ext>
            </a:extLst>
          </p:cNvPr>
          <p:cNvCxnSpPr>
            <a:cxnSpLocks/>
          </p:cNvCxnSpPr>
          <p:nvPr/>
        </p:nvCxnSpPr>
        <p:spPr>
          <a:xfrm>
            <a:off x="9004300" y="3429000"/>
            <a:ext cx="0" cy="22479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E66E8A0-251A-4691-8383-CEF539A50CE7}"/>
              </a:ext>
            </a:extLst>
          </p:cNvPr>
          <p:cNvSpPr txBox="1"/>
          <p:nvPr/>
        </p:nvSpPr>
        <p:spPr>
          <a:xfrm>
            <a:off x="1397000" y="6239337"/>
            <a:ext cx="1790700" cy="2923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00" i="1" u="sng" dirty="0"/>
              <a:t>Current RMSE</a:t>
            </a:r>
            <a:r>
              <a:rPr lang="en-US" sz="1300" i="1" dirty="0"/>
              <a:t>: </a:t>
            </a:r>
            <a:r>
              <a:rPr lang="en-US" sz="1300" dirty="0"/>
              <a:t>26149</a:t>
            </a:r>
            <a:r>
              <a:rPr lang="en-US" sz="1300" i="1" dirty="0"/>
              <a:t>  </a:t>
            </a:r>
            <a:endParaRPr lang="en-SG" sz="1300" i="1" dirty="0"/>
          </a:p>
        </p:txBody>
      </p:sp>
    </p:spTree>
    <p:extLst>
      <p:ext uri="{BB962C8B-B14F-4D97-AF65-F5344CB8AC3E}">
        <p14:creationId xmlns:p14="http://schemas.microsoft.com/office/powerpoint/2010/main" val="1941319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27A68-F39A-444A-A26B-DF05FF9F5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295277"/>
            <a:ext cx="8421688" cy="1325563"/>
          </a:xfrm>
        </p:spPr>
        <p:txBody>
          <a:bodyPr/>
          <a:lstStyle/>
          <a:p>
            <a:r>
              <a:rPr lang="en-US" dirty="0"/>
              <a:t>Linear regression model</a:t>
            </a:r>
            <a:endParaRPr lang="en-SG" dirty="0"/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22B5632-3F8C-440E-80A0-9F8B08961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2857500"/>
            <a:ext cx="4714784" cy="22987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ZA" sz="1500" noProof="1"/>
              <a:t>Observation: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ZA" sz="1500" noProof="1"/>
              <a:t>This indicates </a:t>
            </a:r>
            <a:r>
              <a:rPr lang="en-ZA" sz="1500" noProof="1">
                <a:solidFill>
                  <a:srgbClr val="1F77B4"/>
                </a:solidFill>
              </a:rPr>
              <a:t>under-prediction</a:t>
            </a:r>
            <a:r>
              <a:rPr lang="en-ZA" sz="1500" noProof="1"/>
              <a:t> of housing prices (Residual of $200,000!)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ZA" sz="1500" noProof="1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ZA" sz="1500" noProof="1"/>
              <a:t>Hypothesis: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ZA" sz="1500" noProof="1"/>
              <a:t>We are missing the X-factor that helps bring up these assets to its true potential</a:t>
            </a:r>
          </a:p>
          <a:p>
            <a:pPr marL="342900" indent="-342900">
              <a:buAutoNum type="arabicParenR"/>
            </a:pPr>
            <a:endParaRPr lang="en-ZA" sz="1500" noProof="1"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1F342B33-17FC-4805-844D-74598E1C2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358" y="2370971"/>
            <a:ext cx="4397466" cy="307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E2AE02DD-1D63-4D58-9CC1-35E9A432A471}"/>
              </a:ext>
            </a:extLst>
          </p:cNvPr>
          <p:cNvSpPr/>
          <p:nvPr/>
        </p:nvSpPr>
        <p:spPr>
          <a:xfrm>
            <a:off x="3421380" y="2775857"/>
            <a:ext cx="1899444" cy="10979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F146994-D9AB-4BFF-81D9-DEDED25B5733}"/>
              </a:ext>
            </a:extLst>
          </p:cNvPr>
          <p:cNvCxnSpPr>
            <a:cxnSpLocks/>
          </p:cNvCxnSpPr>
          <p:nvPr/>
        </p:nvCxnSpPr>
        <p:spPr>
          <a:xfrm>
            <a:off x="4243614" y="2775857"/>
            <a:ext cx="0" cy="22479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143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02A28-3F12-46DC-B642-A885BE537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imagine viewing…</a:t>
            </a:r>
            <a:endParaRPr lang="en-SG" dirty="0"/>
          </a:p>
        </p:txBody>
      </p:sp>
      <p:sp>
        <p:nvSpPr>
          <p:cNvPr id="8210" name="Text Placeholder 2">
            <a:extLst>
              <a:ext uri="{FF2B5EF4-FFF2-40B4-BE49-F238E27FC236}">
                <a16:creationId xmlns:a16="http://schemas.microsoft.com/office/drawing/2014/main" id="{8B9EDE68-87F2-6A1E-0BE7-365CA48A6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9826" y="2194488"/>
            <a:ext cx="2882475" cy="823912"/>
          </a:xfrm>
        </p:spPr>
        <p:txBody>
          <a:bodyPr/>
          <a:lstStyle/>
          <a:p>
            <a:r>
              <a:rPr lang="en-US" sz="1800" dirty="0"/>
              <a:t>Fireplace</a:t>
            </a:r>
          </a:p>
        </p:txBody>
      </p:sp>
      <p:pic>
        <p:nvPicPr>
          <p:cNvPr id="12" name="Picture 8" descr="35 Living Room Ideas - Looks We're Loving Now | HGTV">
            <a:extLst>
              <a:ext uri="{FF2B5EF4-FFF2-40B4-BE49-F238E27FC236}">
                <a16:creationId xmlns:a16="http://schemas.microsoft.com/office/drawing/2014/main" id="{EE5A7967-6D50-4128-BC6F-F3E57588DC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86" r="-3" b="-3"/>
          <a:stretch/>
        </p:blipFill>
        <p:spPr bwMode="auto">
          <a:xfrm>
            <a:off x="1443827" y="2995148"/>
            <a:ext cx="4528808" cy="3138952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Kitchen Layout Templates: 6 Different Designs | HGTV">
            <a:extLst>
              <a:ext uri="{FF2B5EF4-FFF2-40B4-BE49-F238E27FC236}">
                <a16:creationId xmlns:a16="http://schemas.microsoft.com/office/drawing/2014/main" id="{BEE6DE09-EB2A-445A-BA0F-3D70011012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5" r="-3" b="3278"/>
          <a:stretch/>
        </p:blipFill>
        <p:spPr bwMode="auto">
          <a:xfrm>
            <a:off x="6783814" y="2989196"/>
            <a:ext cx="4528807" cy="3138952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7743BD41-D51F-41E8-A115-E16EA9EC6C06}"/>
              </a:ext>
            </a:extLst>
          </p:cNvPr>
          <p:cNvSpPr txBox="1">
            <a:spLocks/>
          </p:cNvSpPr>
          <p:nvPr/>
        </p:nvSpPr>
        <p:spPr>
          <a:xfrm>
            <a:off x="4654762" y="2776936"/>
            <a:ext cx="2882475" cy="8239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SG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58194FE8-13C6-4455-88B8-283318F910FF}"/>
              </a:ext>
            </a:extLst>
          </p:cNvPr>
          <p:cNvSpPr txBox="1">
            <a:spLocks/>
          </p:cNvSpPr>
          <p:nvPr/>
        </p:nvSpPr>
        <p:spPr>
          <a:xfrm>
            <a:off x="7742332" y="2212980"/>
            <a:ext cx="2882475" cy="8239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Kitchen Quality</a:t>
            </a:r>
          </a:p>
        </p:txBody>
      </p:sp>
    </p:spTree>
    <p:extLst>
      <p:ext uri="{BB962C8B-B14F-4D97-AF65-F5344CB8AC3E}">
        <p14:creationId xmlns:p14="http://schemas.microsoft.com/office/powerpoint/2010/main" val="4004665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0" grpId="0" build="p"/>
      <p:bldP spid="33" grpId="0"/>
      <p:bldP spid="34" grpId="0"/>
    </p:bldLst>
  </p:timing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light pitch_tm56180624_Win32_LW_SL_v3" id="{5A4404DB-4ECC-4373-8C35-B428B8CCB737}" vid="{DB02F28E-0C23-47F0-A348-62748A79E20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F97B18F-50BC-4F30-8373-93489E845F83}">
  <ds:schemaRefs>
    <ds:schemaRef ds:uri="http://schemas.microsoft.com/sharepoint/v3"/>
    <ds:schemaRef ds:uri="http://purl.org/dc/dcmitype/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71af3243-3dd4-4a8d-8c0d-dd76da1f02a5"/>
    <ds:schemaRef ds:uri="230e9df3-be65-4c73-a93b-d1236ebd677e"/>
    <ds:schemaRef ds:uri="16c05727-aa75-4e4a-9b5f-8a80a1165891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241</TotalTime>
  <Words>920</Words>
  <Application>Microsoft Office PowerPoint</Application>
  <PresentationFormat>Widescreen</PresentationFormat>
  <Paragraphs>289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Montserrat</vt:lpstr>
      <vt:lpstr>Tenorite</vt:lpstr>
      <vt:lpstr>Wingdings</vt:lpstr>
      <vt:lpstr>Monoline</vt:lpstr>
      <vt:lpstr>To work on issue of under-predicting house prices via linear regression above $320,000</vt:lpstr>
      <vt:lpstr>Project OVERVIEW</vt:lpstr>
      <vt:lpstr>Heatmap on correlation to sale price</vt:lpstr>
      <vt:lpstr>Pairwise relationships</vt:lpstr>
      <vt:lpstr>Pairwise relationships</vt:lpstr>
      <vt:lpstr>Pairwise relationships</vt:lpstr>
      <vt:lpstr>Linear regression model</vt:lpstr>
      <vt:lpstr>Linear regression model</vt:lpstr>
      <vt:lpstr>imagine viewing…</vt:lpstr>
      <vt:lpstr>Looking at their correlation independently</vt:lpstr>
      <vt:lpstr>In the real world, we see it as a whole</vt:lpstr>
      <vt:lpstr>Featuring engineering – interaction terms</vt:lpstr>
      <vt:lpstr>Interaction terms</vt:lpstr>
      <vt:lpstr>Lasso regularization</vt:lpstr>
      <vt:lpstr>Final - lasso regression </vt:lpstr>
      <vt:lpstr>Outliers removed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work on issue of under-predicting house prices via linear regression above $350,000</dc:title>
  <dc:creator>Nurfatin Puteri Amirhamzah</dc:creator>
  <cp:lastModifiedBy>Nurfatin Puteri Amirhamzah</cp:lastModifiedBy>
  <cp:revision>26</cp:revision>
  <dcterms:created xsi:type="dcterms:W3CDTF">2022-03-17T12:39:31Z</dcterms:created>
  <dcterms:modified xsi:type="dcterms:W3CDTF">2022-03-17T16:40:43Z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