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5" r:id="rId8"/>
    <p:sldId id="307" r:id="rId9"/>
    <p:sldId id="306" r:id="rId10"/>
    <p:sldId id="309" r:id="rId11"/>
    <p:sldId id="303" r:id="rId12"/>
    <p:sldId id="300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4158" y="2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West Nile Virus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Melvin, Benedict, </a:t>
            </a:r>
            <a:r>
              <a:rPr lang="en-US" sz="1600" dirty="0" err="1"/>
              <a:t>SUfyan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949B-22A1-45C4-96D3-2E17708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CA60-8A5E-48C4-B70A-709A9B6E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467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C4DB-9353-440D-B7CF-212B9552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A876-130B-425F-AA4D-EE2B89A0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EDA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Selection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Modelling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973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8F80-1878-44B4-A76A-3381D492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3650-7A4B-43E5-963B-19975B34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cleaning is needed? Document any potential issues that will need to be resolved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Weather stations needed to find Euclidian distance for nearest traps around vicinity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Weather lag needed as some of the coefficients might not make sense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Show hotspots across years different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first we looked at month, generally we have a feel that August was the hotspot? But it is not true and consistent across years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Show trends across the years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3920-A48E-49BD-B9FE-5C6E5E5C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Hotspots across years</a:t>
            </a:r>
            <a:endParaRPr lang="en-SG" dirty="0"/>
          </a:p>
        </p:txBody>
      </p:sp>
      <p:pic>
        <p:nvPicPr>
          <p:cNvPr id="5" name="Content Placeholder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75FB4530-D018-430E-B14A-5318DFBB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4757"/>
            <a:ext cx="10058400" cy="32171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D5EED-DB37-4BAA-AF11-DB39B37B5D7E}"/>
              </a:ext>
            </a:extLst>
          </p:cNvPr>
          <p:cNvSpPr txBox="1"/>
          <p:nvPr/>
        </p:nvSpPr>
        <p:spPr>
          <a:xfrm>
            <a:off x="1097280" y="5679995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</a:t>
            </a:r>
            <a:r>
              <a:rPr lang="en-US" dirty="0" err="1"/>
              <a:t>abit</a:t>
            </a:r>
            <a:r>
              <a:rPr lang="en-US" dirty="0"/>
              <a:t> on trend being non consistent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071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3920-A48E-49BD-B9FE-5C6E5E5C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/>
          <a:lstStyle/>
          <a:p>
            <a:r>
              <a:rPr lang="en-US" dirty="0"/>
              <a:t>EDA: Weather stations nearby</a:t>
            </a:r>
            <a:endParaRPr lang="en-SG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401D865-5F82-4CC5-A3B0-CC7E8AD57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0250"/>
            <a:ext cx="3467100" cy="4271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2F3C0-A9FA-453C-B06E-561657C67B55}"/>
              </a:ext>
            </a:extLst>
          </p:cNvPr>
          <p:cNvSpPr txBox="1"/>
          <p:nvPr/>
        </p:nvSpPr>
        <p:spPr>
          <a:xfrm>
            <a:off x="5276850" y="2104871"/>
            <a:ext cx="59922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distance used. </a:t>
            </a:r>
          </a:p>
          <a:p>
            <a:endParaRPr lang="en-US" dirty="0"/>
          </a:p>
          <a:p>
            <a:r>
              <a:rPr lang="en-US" dirty="0"/>
              <a:t>How many traps per weather stations </a:t>
            </a:r>
          </a:p>
          <a:p>
            <a:endParaRPr lang="en-US" dirty="0"/>
          </a:p>
          <a:p>
            <a:r>
              <a:rPr lang="en-US" dirty="0"/>
              <a:t>Weather station 2 – no value, imputed based on Weather 1 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688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3920-A48E-49BD-B9FE-5C6E5E5C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Heatmap</a:t>
            </a:r>
            <a:endParaRPr lang="en-SG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4034A49-F5D5-4D0B-B321-9229AFEF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500" y="1974850"/>
            <a:ext cx="4194725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A6570-B805-4CAF-9FC2-141E130B40B8}"/>
              </a:ext>
            </a:extLst>
          </p:cNvPr>
          <p:cNvSpPr txBox="1"/>
          <p:nvPr/>
        </p:nvSpPr>
        <p:spPr>
          <a:xfrm>
            <a:off x="1296712" y="5973128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weather lag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2AFE9-5121-4CFB-9991-5408D6A6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22" y="2253416"/>
            <a:ext cx="6091928" cy="235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F2649-6D83-4528-BCF7-43C5D833D617}"/>
              </a:ext>
            </a:extLst>
          </p:cNvPr>
          <p:cNvSpPr txBox="1"/>
          <p:nvPr/>
        </p:nvSpPr>
        <p:spPr>
          <a:xfrm>
            <a:off x="5852422" y="4935974"/>
            <a:ext cx="298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</a:t>
            </a:r>
            <a:r>
              <a:rPr lang="en-US" dirty="0" err="1"/>
              <a:t>summarise</a:t>
            </a:r>
            <a:r>
              <a:rPr lang="en-US" dirty="0"/>
              <a:t> after confirm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06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3920-A48E-49BD-B9FE-5C6E5E5C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Heatmap (With weather lag)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A6570-B805-4CAF-9FC2-141E130B40B8}"/>
              </a:ext>
            </a:extLst>
          </p:cNvPr>
          <p:cNvSpPr txBox="1"/>
          <p:nvPr/>
        </p:nvSpPr>
        <p:spPr>
          <a:xfrm>
            <a:off x="1296712" y="5973128"/>
            <a:ext cx="184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Weather lag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F2649-6D83-4528-BCF7-43C5D833D617}"/>
              </a:ext>
            </a:extLst>
          </p:cNvPr>
          <p:cNvSpPr txBox="1"/>
          <p:nvPr/>
        </p:nvSpPr>
        <p:spPr>
          <a:xfrm>
            <a:off x="5852422" y="4935974"/>
            <a:ext cx="298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</a:t>
            </a:r>
            <a:r>
              <a:rPr lang="en-US" dirty="0" err="1"/>
              <a:t>summarise</a:t>
            </a:r>
            <a:r>
              <a:rPr lang="en-US" dirty="0"/>
              <a:t> after confirm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58A3-EA46-4E4A-81C9-FF335CB2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765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EFF1-3D34-406B-9DAF-AC6BD0B1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F75D-0F21-493F-89E8-614D4BFF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Weather lag </a:t>
            </a:r>
          </a:p>
        </p:txBody>
      </p:sp>
    </p:spTree>
    <p:extLst>
      <p:ext uri="{BB962C8B-B14F-4D97-AF65-F5344CB8AC3E}">
        <p14:creationId xmlns:p14="http://schemas.microsoft.com/office/powerpoint/2010/main" val="7447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960914"/>
              </p:ext>
            </p:extLst>
          </p:nvPr>
        </p:nvGraphicFramePr>
        <p:xfrm>
          <a:off x="197077" y="1941892"/>
          <a:ext cx="11341781" cy="42206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92175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767551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171462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972512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1767551">
                  <a:extLst>
                    <a:ext uri="{9D8B030D-6E8A-4147-A177-3AD203B41FA5}">
                      <a16:colId xmlns:a16="http://schemas.microsoft.com/office/drawing/2014/main" val="3511804798"/>
                    </a:ext>
                  </a:extLst>
                </a:gridCol>
                <a:gridCol w="1783917">
                  <a:extLst>
                    <a:ext uri="{9D8B030D-6E8A-4147-A177-3AD203B41FA5}">
                      <a16:colId xmlns:a16="http://schemas.microsoft.com/office/drawing/2014/main" val="3855836648"/>
                    </a:ext>
                  </a:extLst>
                </a:gridCol>
                <a:gridCol w="1957038">
                  <a:extLst>
                    <a:ext uri="{9D8B030D-6E8A-4147-A177-3AD203B41FA5}">
                      <a16:colId xmlns:a16="http://schemas.microsoft.com/office/drawing/2014/main" val="988884847"/>
                    </a:ext>
                  </a:extLst>
                </a:gridCol>
              </a:tblGrid>
              <a:tr h="358102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Classifier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Balancing Technique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Train ACC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TEST</a:t>
                      </a:r>
                    </a:p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ACC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Sensitivity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Specificity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ROC_AUC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6311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SMOTE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46311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RandomForest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SMOTE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6311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RandomForest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Class_weight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: ‘Balanced Subsample’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6311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SVC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Class_weight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Optimised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97311"/>
                  </a:ext>
                </a:extLst>
              </a:tr>
              <a:tr h="463110"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Scale_pos_weight:21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64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{1F1A901D-21DD-41A8-A6B3-B1052A7AB493}tf22712842_win32</Template>
  <TotalTime>253</TotalTime>
  <Words>212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1_RetrospectVTI</vt:lpstr>
      <vt:lpstr>West Nile Virus Prediction</vt:lpstr>
      <vt:lpstr>Contents</vt:lpstr>
      <vt:lpstr>EDA </vt:lpstr>
      <vt:lpstr>EDA: Hotspots across years</vt:lpstr>
      <vt:lpstr>EDA: Weather stations nearby</vt:lpstr>
      <vt:lpstr>EDA: Heatmap</vt:lpstr>
      <vt:lpstr>EDA: Heatmap (With weather lag)</vt:lpstr>
      <vt:lpstr>Feature selection</vt:lpstr>
      <vt:lpstr>Classification model</vt:lpstr>
      <vt:lpstr>Cost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Nurfatin Puteri Amirhamzah</dc:creator>
  <cp:lastModifiedBy>Nurfatin Puteri Amirhamzah</cp:lastModifiedBy>
  <cp:revision>7</cp:revision>
  <dcterms:created xsi:type="dcterms:W3CDTF">2022-04-15T05:48:27Z</dcterms:created>
  <dcterms:modified xsi:type="dcterms:W3CDTF">2022-04-15T10:02:03Z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