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3" r:id="rId10"/>
    <p:sldId id="264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80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503825"/>
            <a:ext cx="837455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F26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F26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F26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273" y="1558348"/>
            <a:ext cx="801745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F26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uhammad-javed-9a3aa2142?lipi=urn%3Ali%3Apage%3Ad_flagship3_profile_view_base_contact_details%3BiGSJ3zc3QuGwa6PiFXoNFA%3D%3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73" y="7305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99814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19049">
            <a:solidFill>
              <a:srgbClr val="62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3474" y="1989565"/>
            <a:ext cx="39960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4800" spc="-110" dirty="0">
                <a:solidFill>
                  <a:srgbClr val="FFFFFF"/>
                </a:solidFill>
                <a:latin typeface="Trebuchet MS"/>
                <a:cs typeface="Trebuchet MS"/>
              </a:rPr>
              <a:t>Movie Analysis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474" y="3243138"/>
            <a:ext cx="17748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300" spc="-60" dirty="0">
                <a:solidFill>
                  <a:srgbClr val="FFFFFF"/>
                </a:solidFill>
                <a:latin typeface="Trebuchet MS"/>
                <a:cs typeface="Trebuchet MS"/>
              </a:rPr>
              <a:t>Muhammad Sami </a:t>
            </a:r>
            <a:r>
              <a:rPr lang="en-AU" sz="1300" spc="-60" dirty="0" err="1">
                <a:solidFill>
                  <a:srgbClr val="FFFFFF"/>
                </a:solidFill>
                <a:latin typeface="Trebuchet MS"/>
                <a:cs typeface="Trebuchet MS"/>
              </a:rPr>
              <a:t>Javed</a:t>
            </a:r>
            <a:endParaRPr sz="1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3" y="1558348"/>
            <a:ext cx="2966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Thank</a:t>
            </a:r>
            <a:r>
              <a:rPr spc="-295" dirty="0"/>
              <a:t> </a:t>
            </a:r>
            <a:r>
              <a:rPr spc="-204" dirty="0"/>
              <a:t>You!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3273" y="2610795"/>
            <a:ext cx="4072254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0" dirty="0">
                <a:solidFill>
                  <a:srgbClr val="1F2628"/>
                </a:solidFill>
                <a:latin typeface="Arial"/>
                <a:cs typeface="Arial"/>
              </a:rPr>
              <a:t>Email:</a:t>
            </a:r>
            <a:r>
              <a:rPr sz="2000" b="1" spc="-50" dirty="0">
                <a:solidFill>
                  <a:srgbClr val="1F2628"/>
                </a:solidFill>
                <a:latin typeface="Arial"/>
                <a:cs typeface="Arial"/>
              </a:rPr>
              <a:t> </a:t>
            </a:r>
            <a:r>
              <a:rPr lang="en-AU" sz="2000" u="heavy" spc="-45" dirty="0">
                <a:solidFill>
                  <a:srgbClr val="FF5252"/>
                </a:solidFill>
                <a:uFill>
                  <a:solidFill>
                    <a:srgbClr val="FF5252"/>
                  </a:solidFill>
                </a:uFill>
                <a:latin typeface="Trebuchet MS"/>
                <a:cs typeface="Trebuchet MS"/>
              </a:rPr>
              <a:t>msami05591@gmail.com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60" dirty="0">
                <a:solidFill>
                  <a:srgbClr val="1F2628"/>
                </a:solidFill>
                <a:latin typeface="Arial"/>
                <a:cs typeface="Arial"/>
              </a:rPr>
              <a:t>GitHub:</a:t>
            </a:r>
            <a:r>
              <a:rPr sz="2000" b="1" spc="-50" dirty="0">
                <a:solidFill>
                  <a:srgbClr val="1F2628"/>
                </a:solidFill>
                <a:latin typeface="Arial"/>
                <a:cs typeface="Arial"/>
              </a:rPr>
              <a:t> </a:t>
            </a:r>
            <a:r>
              <a:rPr lang="en-AU" sz="2000" b="0" i="0" dirty="0">
                <a:solidFill>
                  <a:srgbClr val="57606A"/>
                </a:solidFill>
                <a:effectLst/>
                <a:latin typeface="-apple-system"/>
              </a:rPr>
              <a:t>msami05</a:t>
            </a:r>
          </a:p>
          <a:p>
            <a:pPr marL="12700">
              <a:lnSpc>
                <a:spcPct val="100000"/>
              </a:lnSpc>
            </a:pPr>
            <a:r>
              <a:rPr sz="2000" b="1" spc="-75" dirty="0">
                <a:solidFill>
                  <a:srgbClr val="1F2628"/>
                </a:solidFill>
                <a:latin typeface="Arial"/>
                <a:cs typeface="Arial"/>
              </a:rPr>
              <a:t>LinkedIn:</a:t>
            </a:r>
            <a:r>
              <a:rPr sz="2000" b="1" spc="-80" dirty="0">
                <a:solidFill>
                  <a:srgbClr val="1F2628"/>
                </a:solidFill>
                <a:latin typeface="Arial"/>
                <a:cs typeface="Arial"/>
              </a:rPr>
              <a:t> </a:t>
            </a:r>
            <a:r>
              <a:rPr lang="en-AU" sz="2000" i="0" dirty="0">
                <a:effectLst/>
                <a:latin typeface="-apple-system"/>
                <a:hlinkClick r:id="rId2"/>
              </a:rPr>
              <a:t>linkedin.com/in/muhammad-javed-9a3aa2142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1483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F2628"/>
                </a:solidFill>
                <a:latin typeface="Trebuchet MS"/>
                <a:cs typeface="Trebuchet MS"/>
              </a:rPr>
              <a:t>Summary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61334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dirty="0">
                <a:latin typeface="Trebuchet MS"/>
                <a:cs typeface="Trebuchet MS"/>
              </a:rPr>
              <a:t>Microsoft wants to move into movie industry bus is clueless about it. I have been asked to look into the data and give a give them solutions about it. 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154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/>
              <a:t>Outline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3941" y="1151331"/>
            <a:ext cx="3039745" cy="23114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40055" indent="-427990">
              <a:lnSpc>
                <a:spcPct val="100000"/>
              </a:lnSpc>
              <a:spcBef>
                <a:spcPts val="58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sz="2600" spc="65" dirty="0">
                <a:solidFill>
                  <a:srgbClr val="606060"/>
                </a:solidFill>
                <a:latin typeface="Trebuchet MS"/>
                <a:cs typeface="Trebuchet MS"/>
              </a:rPr>
              <a:t>Business</a:t>
            </a:r>
            <a:r>
              <a:rPr sz="2600" spc="-175" dirty="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606060"/>
                </a:solidFill>
                <a:latin typeface="Trebuchet MS"/>
                <a:cs typeface="Trebuchet MS"/>
              </a:rPr>
              <a:t>Problem</a:t>
            </a:r>
            <a:endParaRPr sz="2600" dirty="0">
              <a:latin typeface="Trebuchet MS"/>
              <a:cs typeface="Trebuchet MS"/>
            </a:endParaRPr>
          </a:p>
          <a:p>
            <a:pPr marL="440055" indent="-427990">
              <a:lnSpc>
                <a:spcPct val="100000"/>
              </a:lnSpc>
              <a:spcBef>
                <a:spcPts val="48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sz="2600" spc="-10" dirty="0">
                <a:solidFill>
                  <a:srgbClr val="606060"/>
                </a:solidFill>
                <a:latin typeface="Trebuchet MS"/>
                <a:cs typeface="Trebuchet MS"/>
              </a:rPr>
              <a:t>Data</a:t>
            </a:r>
            <a:endParaRPr sz="2600" dirty="0">
              <a:latin typeface="Trebuchet MS"/>
              <a:cs typeface="Trebuchet MS"/>
            </a:endParaRPr>
          </a:p>
          <a:p>
            <a:pPr marL="440055" indent="-427990">
              <a:lnSpc>
                <a:spcPct val="100000"/>
              </a:lnSpc>
              <a:spcBef>
                <a:spcPts val="48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sz="2600" spc="45" dirty="0">
                <a:solidFill>
                  <a:srgbClr val="606060"/>
                </a:solidFill>
                <a:latin typeface="Trebuchet MS"/>
                <a:cs typeface="Trebuchet MS"/>
              </a:rPr>
              <a:t>Methods</a:t>
            </a:r>
            <a:endParaRPr sz="2600" dirty="0">
              <a:latin typeface="Trebuchet MS"/>
              <a:cs typeface="Trebuchet MS"/>
            </a:endParaRPr>
          </a:p>
          <a:p>
            <a:pPr marL="440055" indent="-427990">
              <a:lnSpc>
                <a:spcPct val="100000"/>
              </a:lnSpc>
              <a:spcBef>
                <a:spcPts val="48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sz="2600" spc="-15" dirty="0">
                <a:solidFill>
                  <a:srgbClr val="606060"/>
                </a:solidFill>
                <a:latin typeface="Trebuchet MS"/>
                <a:cs typeface="Trebuchet MS"/>
              </a:rPr>
              <a:t>Results</a:t>
            </a:r>
            <a:endParaRPr sz="2600" dirty="0">
              <a:latin typeface="Trebuchet MS"/>
              <a:cs typeface="Trebuchet MS"/>
            </a:endParaRPr>
          </a:p>
          <a:p>
            <a:pPr marL="440055" indent="-427990">
              <a:lnSpc>
                <a:spcPct val="100000"/>
              </a:lnSpc>
              <a:spcBef>
                <a:spcPts val="48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sz="2600" spc="35" dirty="0">
                <a:solidFill>
                  <a:srgbClr val="606060"/>
                </a:solidFill>
                <a:latin typeface="Trebuchet MS"/>
                <a:cs typeface="Trebuchet MS"/>
              </a:rPr>
              <a:t>Conclusions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2810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solidFill>
                  <a:srgbClr val="1F2628"/>
                </a:solidFill>
                <a:latin typeface="Trebuchet MS"/>
                <a:cs typeface="Trebuchet MS"/>
              </a:rPr>
              <a:t>Business</a:t>
            </a:r>
            <a:r>
              <a:rPr sz="2800" spc="-160" dirty="0">
                <a:solidFill>
                  <a:srgbClr val="1F2628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1F2628"/>
                </a:solidFill>
                <a:latin typeface="Trebuchet MS"/>
                <a:cs typeface="Trebuchet MS"/>
              </a:rPr>
              <a:t>Problem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96ED5A20-D40C-663E-F220-063967825F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636" y="1962150"/>
            <a:ext cx="2202686" cy="114300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4F831BED-3D66-EB2A-D3AE-9C922F9AB2D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670553"/>
            <a:ext cx="1674623" cy="11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C126F-36DF-A407-5313-8C6E66F4B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352" y="1329317"/>
            <a:ext cx="5346655" cy="2682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1387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1F2628"/>
                </a:solidFill>
                <a:latin typeface="Trebuchet MS"/>
                <a:cs typeface="Trebuchet MS"/>
              </a:rPr>
              <a:t>Methods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7705090" cy="1961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AU" sz="1800" dirty="0">
                <a:latin typeface="Trebuchet MS"/>
                <a:cs typeface="Trebuchet MS"/>
              </a:rPr>
              <a:t>The methods use were:</a:t>
            </a: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lang="en-AU" sz="180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Trebuchet MS"/>
                <a:cs typeface="Trebuchet MS"/>
              </a:rPr>
              <a:t>Data exploration.</a:t>
            </a:r>
          </a:p>
          <a:p>
            <a:pPr marL="298450" marR="5080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AU" sz="1800" dirty="0">
                <a:latin typeface="Trebuchet MS"/>
                <a:cs typeface="Trebuchet MS"/>
              </a:rPr>
              <a:t>Data preparation.</a:t>
            </a:r>
          </a:p>
          <a:p>
            <a:pPr marL="298450" marR="5080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Trebuchet MS"/>
                <a:cs typeface="Trebuchet MS"/>
              </a:rPr>
              <a:t>Data frame merging.</a:t>
            </a:r>
            <a:endParaRPr lang="en-AU" sz="180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AU" sz="1800" dirty="0">
                <a:latin typeface="Trebuchet MS"/>
                <a:cs typeface="Trebuchet MS"/>
              </a:rPr>
              <a:t>Visualisatio</a:t>
            </a:r>
            <a:r>
              <a:rPr lang="en-AU" dirty="0">
                <a:latin typeface="Trebuchet MS"/>
                <a:cs typeface="Trebuchet MS"/>
              </a:rPr>
              <a:t>n.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1143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F2628"/>
                </a:solidFill>
                <a:latin typeface="Trebuchet MS"/>
                <a:cs typeface="Trebuchet MS"/>
              </a:rPr>
              <a:t>Results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8227059" cy="9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Movies released in the months of May, June, July and November had the highest ROI's compared to other months with September, October and December having the lowest ROI's.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71ACE96-88B9-4564-7BBD-B5DCECC1C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747" y="1885950"/>
            <a:ext cx="9144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1143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F2628"/>
                </a:solidFill>
                <a:latin typeface="Trebuchet MS"/>
                <a:cs typeface="Trebuchet MS"/>
              </a:rPr>
              <a:t>Results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8227059" cy="30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4C9C1-6869-F752-E549-C0C4F1E8ED65}"/>
              </a:ext>
            </a:extLst>
          </p:cNvPr>
          <p:cNvSpPr txBox="1"/>
          <p:nvPr/>
        </p:nvSpPr>
        <p:spPr>
          <a:xfrm>
            <a:off x="228600" y="984140"/>
            <a:ext cx="6951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From the plot below, Affirm studio was the top earner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-apple-system"/>
              </a:rPr>
              <a:t>domestically,however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, it ranked fifth in the top grossing studios globally. This shows a difference in the top grossing studios with reference to domestic and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-apple-system"/>
              </a:rPr>
              <a:t>worlwide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 profit margins. Movie studios that performed well domestically did really mean that they would be top earners globally.</a:t>
            </a:r>
          </a:p>
        </p:txBody>
      </p:sp>
      <p:pic>
        <p:nvPicPr>
          <p:cNvPr id="8" name="Picture 7" descr="A picture containing text, screenshot, clipart, vector graphics&#10;&#10;Description automatically generated">
            <a:extLst>
              <a:ext uri="{FF2B5EF4-FFF2-40B4-BE49-F238E27FC236}">
                <a16:creationId xmlns:a16="http://schemas.microsoft.com/office/drawing/2014/main" id="{D81A8B36-7D2A-514B-7A9A-A58A5171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410023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1143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F2628"/>
                </a:solidFill>
                <a:latin typeface="Trebuchet MS"/>
                <a:cs typeface="Trebuchet MS"/>
              </a:rPr>
              <a:t>Results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8227059" cy="30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4C9C1-6869-F752-E549-C0C4F1E8ED65}"/>
              </a:ext>
            </a:extLst>
          </p:cNvPr>
          <p:cNvSpPr txBox="1"/>
          <p:nvPr/>
        </p:nvSpPr>
        <p:spPr>
          <a:xfrm>
            <a:off x="71940" y="1271523"/>
            <a:ext cx="69519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It would be ideal if Microsoft produced movies of the most common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-apple-system"/>
              </a:rPr>
              <a:t>genres,i.e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200" dirty="0">
                <a:solidFill>
                  <a:srgbClr val="24292F"/>
                </a:solidFill>
                <a:latin typeface="-apple-system"/>
              </a:rPr>
              <a:t>action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, comedy and drama.</a:t>
            </a:r>
          </a:p>
        </p:txBody>
      </p:sp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D76FB5B7-0D13-06AC-DA1E-2B52D3A02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24" y="1962150"/>
            <a:ext cx="7730127" cy="309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0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1927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5" dirty="0">
                <a:solidFill>
                  <a:srgbClr val="1F2628"/>
                </a:solidFill>
                <a:latin typeface="Trebuchet MS"/>
                <a:cs typeface="Trebuchet MS"/>
              </a:rPr>
              <a:t>Conclusions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709485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Microsoft could consider acquiring either of the top grossing studios: BH </a:t>
            </a:r>
            <a:r>
              <a:rPr lang="en-US" sz="1800" b="0" i="0" dirty="0" err="1">
                <a:solidFill>
                  <a:srgbClr val="24292F"/>
                </a:solidFill>
                <a:effectLst/>
                <a:latin typeface="-apple-system"/>
              </a:rPr>
              <a:t>Tilt,Neon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 or Orchard film studios.</a:t>
            </a:r>
          </a:p>
          <a:p>
            <a:pPr algn="l"/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Movies released in the months of May, June, July and November had the highest ROI's compared to other months with September, October and December having the lowest ROI’s.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It would be ideal if Microsoft produced movies of the most common </a:t>
            </a:r>
            <a:r>
              <a:rPr lang="en-US" sz="1800" b="0" i="0" dirty="0" err="1">
                <a:solidFill>
                  <a:srgbClr val="24292F"/>
                </a:solidFill>
                <a:effectLst/>
                <a:latin typeface="-apple-system"/>
              </a:rPr>
              <a:t>genres,i.e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800" dirty="0">
                <a:solidFill>
                  <a:srgbClr val="24292F"/>
                </a:solidFill>
                <a:latin typeface="-apple-system"/>
              </a:rPr>
              <a:t>action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, comedy and drama.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rebuchet MS"/>
              <a:cs typeface="Trebuchet M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282</Words>
  <Application>Microsoft Office PowerPoint</Application>
  <PresentationFormat>On-screen Show (16:9)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Trebuchet MS</vt:lpstr>
      <vt:lpstr>Office Theme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ASIM ALI</cp:lastModifiedBy>
  <cp:revision>1</cp:revision>
  <dcterms:created xsi:type="dcterms:W3CDTF">2022-06-26T06:33:47Z</dcterms:created>
  <dcterms:modified xsi:type="dcterms:W3CDTF">2022-06-26T07:13:47Z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2022-06-26T00:00:00Z</vt:filetime>
  </property>
</Properties>
</file>