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x1dz+EI35SLADoPndKT/1ukHb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99511d5e3_5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599511d5e3_5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99511d5e3_1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99511d5e3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99511d5e3_6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99511d5e3_6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99511d5e3_6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99511d5e3_6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2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1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15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1206496" y="2574991"/>
            <a:ext cx="21971004" cy="236432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Capstone Project - Firewallers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1206499" y="5927966"/>
            <a:ext cx="21971001" cy="29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Bao Vuong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Momin Humayon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Samil Tekinoglu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99511d5e3_5_13"/>
          <p:cNvSpPr txBox="1"/>
          <p:nvPr/>
        </p:nvSpPr>
        <p:spPr>
          <a:xfrm>
            <a:off x="685926" y="1202825"/>
            <a:ext cx="216864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lang="en-US" sz="11600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C2 Design and steps</a:t>
            </a:r>
            <a:endParaRPr/>
          </a:p>
        </p:txBody>
      </p:sp>
      <p:sp>
        <p:nvSpPr>
          <p:cNvPr id="149" name="Google Shape;149;g3599511d5e3_5_13"/>
          <p:cNvSpPr txBox="1"/>
          <p:nvPr>
            <p:ph idx="4294967295" type="body"/>
          </p:nvPr>
        </p:nvSpPr>
        <p:spPr>
          <a:xfrm>
            <a:off x="493200" y="3750505"/>
            <a:ext cx="21971100" cy="9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3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904"/>
              <a:buChar char="-"/>
            </a:pPr>
            <a:r>
              <a:rPr lang="en-US"/>
              <a:t>The implant binary is obfuscated upon creation.</a:t>
            </a:r>
            <a:endParaRPr/>
          </a:p>
          <a:p>
            <a:pPr indent="-603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904"/>
              <a:buChar char="-"/>
            </a:pPr>
            <a:r>
              <a:rPr lang="en-US"/>
              <a:t>Stageless initial implant.</a:t>
            </a:r>
            <a:endParaRPr/>
          </a:p>
          <a:p>
            <a:pPr indent="-603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904"/>
              <a:buChar char="-"/>
            </a:pPr>
            <a:r>
              <a:rPr lang="en-US"/>
              <a:t>Secure communication via mTLS preventing eavesdropping on communication between server and implant since it is encrypted.</a:t>
            </a:r>
            <a:endParaRPr/>
          </a:p>
          <a:p>
            <a:pPr indent="-603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904"/>
              <a:buChar char="-"/>
            </a:pPr>
            <a:r>
              <a:rPr lang="en-US"/>
              <a:t>The implant has the ability to migrate itself into another active process.</a:t>
            </a:r>
            <a:endParaRPr/>
          </a:p>
          <a:p>
            <a:pPr indent="-6035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904"/>
              <a:buChar char="-"/>
            </a:pPr>
            <a:r>
              <a:rPr lang="en-US"/>
              <a:t>Destruction after migration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/>
        </p:nvSpPr>
        <p:spPr>
          <a:xfrm>
            <a:off x="685923" y="1202825"/>
            <a:ext cx="110688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Goal</a:t>
            </a:r>
            <a:endParaRPr/>
          </a:p>
        </p:txBody>
      </p:sp>
      <p:sp>
        <p:nvSpPr>
          <p:cNvPr id="83" name="Google Shape;83;p2"/>
          <p:cNvSpPr txBox="1"/>
          <p:nvPr>
            <p:ph idx="4294967295" type="body"/>
          </p:nvPr>
        </p:nvSpPr>
        <p:spPr>
          <a:xfrm>
            <a:off x="849844" y="3656631"/>
            <a:ext cx="21971001" cy="476213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Design a realistic end-to-end cyber attack scenario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Exploit a real-world vulnerability (CVE)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Deploy a stealthy implant on the target system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Establish a command and control (C2) channel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Securely exfiltrate sensitive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Helvetica Neue"/>
              <a:buNone/>
            </a:pPr>
            <a:r>
              <a:rPr b="1" lang="en-US" sz="3520"/>
              <a:t>- Ensure the operation is undetectable and cleans up after itself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967501" y="2047550"/>
            <a:ext cx="89610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Scenario</a:t>
            </a:r>
            <a:endParaRPr/>
          </a:p>
        </p:txBody>
      </p:sp>
      <p:sp>
        <p:nvSpPr>
          <p:cNvPr id="89" name="Google Shape;89;p3"/>
          <p:cNvSpPr txBox="1"/>
          <p:nvPr>
            <p:ph idx="4294967295" type="body"/>
          </p:nvPr>
        </p:nvSpPr>
        <p:spPr>
          <a:xfrm>
            <a:off x="643359" y="4595200"/>
            <a:ext cx="21971001" cy="56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b="1" lang="en-US" sz="5170"/>
              <a:t>- We are running a company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b="1" lang="en-US" sz="5170"/>
              <a:t>- We suspect an employee is leaking private company files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b="1" lang="en-US" sz="5170"/>
              <a:t>- We decided to perform an internal investigation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70"/>
              <a:buFont typeface="Helvetica Neue"/>
              <a:buNone/>
            </a:pPr>
            <a:r>
              <a:rPr b="1" lang="en-US" sz="5170"/>
              <a:t>- The aim is to quietly access employee’s device and grab key files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685924" y="1202825"/>
            <a:ext cx="135381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Assumptions</a:t>
            </a:r>
            <a:endParaRPr/>
          </a:p>
        </p:txBody>
      </p:sp>
      <p:sp>
        <p:nvSpPr>
          <p:cNvPr id="95" name="Google Shape;95;p4"/>
          <p:cNvSpPr txBox="1"/>
          <p:nvPr>
            <p:ph idx="4294967295" type="body"/>
          </p:nvPr>
        </p:nvSpPr>
        <p:spPr>
          <a:xfrm>
            <a:off x="493188" y="3750488"/>
            <a:ext cx="21971100" cy="6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15"/>
              <a:buFont typeface="Helvetica Neue"/>
              <a:buNone/>
            </a:pPr>
            <a:r>
              <a:rPr b="1" lang="en-US" sz="5115"/>
              <a:t>- The employee uses a Windows machine inside the company network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15"/>
              <a:buFont typeface="Helvetica Neue"/>
              <a:buNone/>
            </a:pPr>
            <a:r>
              <a:rPr b="1" lang="en-US" sz="5115"/>
              <a:t>- The machine runs a vulnerable Tomcat server for internal tools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15"/>
              <a:buFont typeface="Helvetica Neue"/>
              <a:buNone/>
            </a:pPr>
            <a:r>
              <a:rPr b="1" lang="en-US" sz="5115"/>
              <a:t>- Partial PUT requests are enabled</a:t>
            </a:r>
            <a:r>
              <a:rPr b="0" lang="en-US"/>
              <a:t> </a:t>
            </a:r>
            <a:r>
              <a:rPr b="1" lang="en-US" sz="5115"/>
              <a:t>on the Tomcat server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15"/>
              <a:buFont typeface="Helvetica Neue"/>
              <a:buNone/>
            </a:pPr>
            <a:r>
              <a:rPr b="1" lang="en-US" sz="5115"/>
              <a:t>- Write access to the default servlet is enabled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685924" y="1202825"/>
            <a:ext cx="20225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Tools and Techniques</a:t>
            </a:r>
            <a:endParaRPr/>
          </a:p>
        </p:txBody>
      </p:sp>
      <p:sp>
        <p:nvSpPr>
          <p:cNvPr id="101" name="Google Shape;101;p6"/>
          <p:cNvSpPr txBox="1"/>
          <p:nvPr>
            <p:ph idx="4294967295" type="body"/>
          </p:nvPr>
        </p:nvSpPr>
        <p:spPr>
          <a:xfrm>
            <a:off x="1638241" y="3900659"/>
            <a:ext cx="21971001" cy="64394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Sliver C2 Framework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Apache Tomcat 9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Java Server Pages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Remote Code Execution via CVE-2025-24813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Obfuscation of Payload Communication</a:t>
            </a:r>
            <a:endParaRPr b="1" sz="48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b="1" lang="en-US" sz="4840"/>
              <a:t>- C2 server/implant secure </a:t>
            </a:r>
            <a:r>
              <a:rPr b="1" lang="en-US" sz="4840"/>
              <a:t>communication</a:t>
            </a:r>
            <a:r>
              <a:rPr b="1" lang="en-US" sz="4840"/>
              <a:t> via mTLS</a:t>
            </a:r>
            <a:endParaRPr b="1" sz="48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9019" y="1776963"/>
            <a:ext cx="4489810" cy="3367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6059" y="2992565"/>
            <a:ext cx="4214263" cy="31136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8" name="Google Shape;1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5043" y="8880027"/>
            <a:ext cx="3367358" cy="3367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7"/>
          <p:cNvCxnSpPr/>
          <p:nvPr/>
        </p:nvCxnSpPr>
        <p:spPr>
          <a:xfrm flipH="1" rot="10800000">
            <a:off x="3051597" y="6229927"/>
            <a:ext cx="26376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7"/>
          <p:cNvCxnSpPr/>
          <p:nvPr/>
        </p:nvCxnSpPr>
        <p:spPr>
          <a:xfrm flipH="1" rot="10800000">
            <a:off x="8320322" y="4144681"/>
            <a:ext cx="3495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7"/>
          <p:cNvSpPr txBox="1"/>
          <p:nvPr/>
        </p:nvSpPr>
        <p:spPr>
          <a:xfrm>
            <a:off x="8539175" y="2927100"/>
            <a:ext cx="30582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remote Implant download and 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execution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0044" y="6115838"/>
            <a:ext cx="4489809" cy="3367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7"/>
          <p:cNvCxnSpPr>
            <a:stCxn id="106" idx="3"/>
            <a:endCxn id="112" idx="0"/>
          </p:cNvCxnSpPr>
          <p:nvPr/>
        </p:nvCxnSpPr>
        <p:spPr>
          <a:xfrm>
            <a:off x="15658829" y="3460642"/>
            <a:ext cx="1646100" cy="26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7"/>
          <p:cNvSpPr txBox="1"/>
          <p:nvPr/>
        </p:nvSpPr>
        <p:spPr>
          <a:xfrm>
            <a:off x="16036825" y="9554525"/>
            <a:ext cx="40014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C2 server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7"/>
          <p:cNvCxnSpPr>
            <a:stCxn id="112" idx="1"/>
            <a:endCxn id="108" idx="3"/>
          </p:cNvCxnSpPr>
          <p:nvPr/>
        </p:nvCxnSpPr>
        <p:spPr>
          <a:xfrm flipH="1">
            <a:off x="4722344" y="7799517"/>
            <a:ext cx="10337700" cy="27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7"/>
          <p:cNvSpPr txBox="1"/>
          <p:nvPr/>
        </p:nvSpPr>
        <p:spPr>
          <a:xfrm rot="-881806">
            <a:off x="8189670" y="8291839"/>
            <a:ext cx="4001522" cy="933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mTLS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 rot="3508698">
            <a:off x="15479686" y="4099193"/>
            <a:ext cx="2467381" cy="1378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mTLS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7"/>
          <p:cNvCxnSpPr>
            <a:stCxn id="108" idx="2"/>
          </p:cNvCxnSpPr>
          <p:nvPr/>
        </p:nvCxnSpPr>
        <p:spPr>
          <a:xfrm flipH="1" rot="10800000">
            <a:off x="3038722" y="8820785"/>
            <a:ext cx="12731400" cy="3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7"/>
          <p:cNvSpPr txBox="1"/>
          <p:nvPr/>
        </p:nvSpPr>
        <p:spPr>
          <a:xfrm rot="-881806">
            <a:off x="8373870" y="9372339"/>
            <a:ext cx="4001522" cy="933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mTLS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7"/>
          <p:cNvCxnSpPr/>
          <p:nvPr/>
        </p:nvCxnSpPr>
        <p:spPr>
          <a:xfrm rot="10800000">
            <a:off x="14214000" y="4552850"/>
            <a:ext cx="1578300" cy="25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7"/>
          <p:cNvSpPr txBox="1"/>
          <p:nvPr/>
        </p:nvSpPr>
        <p:spPr>
          <a:xfrm rot="3508698">
            <a:off x="13769461" y="5119693"/>
            <a:ext cx="2467381" cy="1378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mTLS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11730175" y="5019550"/>
            <a:ext cx="33675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Helvetica Neue"/>
                <a:ea typeface="Helvetica Neue"/>
                <a:cs typeface="Helvetica Neue"/>
                <a:sym typeface="Helvetica Neue"/>
              </a:rPr>
              <a:t>Employee machine</a:t>
            </a:r>
            <a:endParaRPr sz="3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 rot="-3203200">
            <a:off x="2556182" y="7270189"/>
            <a:ext cx="2773588" cy="622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Fishing + CVE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9511d5e3_1_23"/>
          <p:cNvSpPr txBox="1"/>
          <p:nvPr/>
        </p:nvSpPr>
        <p:spPr>
          <a:xfrm>
            <a:off x="1328949" y="1228525"/>
            <a:ext cx="20225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lang="en-US" sz="11600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Implant &amp; CVE-2025-24813 </a:t>
            </a:r>
            <a:endParaRPr/>
          </a:p>
        </p:txBody>
      </p:sp>
      <p:sp>
        <p:nvSpPr>
          <p:cNvPr id="129" name="Google Shape;129;g3599511d5e3_1_23"/>
          <p:cNvSpPr txBox="1"/>
          <p:nvPr>
            <p:ph idx="4294967295" type="body"/>
          </p:nvPr>
        </p:nvSpPr>
        <p:spPr>
          <a:xfrm>
            <a:off x="900250" y="4029250"/>
            <a:ext cx="22917900" cy="7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85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40"/>
              <a:buChar char="-"/>
            </a:pPr>
            <a:r>
              <a:rPr b="1" lang="en-US" sz="4040"/>
              <a:t>Incorrectly treats internal dot paths (e.g., file.Name) as equivalent to normal paths.</a:t>
            </a:r>
            <a:endParaRPr b="1" sz="4040"/>
          </a:p>
          <a:p>
            <a:pPr indent="-485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40"/>
              <a:buChar char="-"/>
            </a:pPr>
            <a:r>
              <a:rPr b="1" lang="en-US" sz="4040"/>
              <a:t>Combined with partial PUT support and write-enabled default servlet, attackers can write files outside intended directories</a:t>
            </a:r>
            <a:endParaRPr b="1" sz="4040"/>
          </a:p>
          <a:p>
            <a:pPr indent="-485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40"/>
              <a:buChar char="-"/>
            </a:pPr>
            <a:r>
              <a:rPr b="1" lang="en-US" sz="4040"/>
              <a:t>Upload restrictions are bypassed using specially crafted filenames</a:t>
            </a:r>
            <a:endParaRPr b="1" sz="4040"/>
          </a:p>
          <a:p>
            <a:pPr indent="-485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40"/>
              <a:buChar char="-"/>
            </a:pPr>
            <a:r>
              <a:rPr b="1" lang="en-US" sz="4040"/>
              <a:t>Allows remote upload of executable files such as .jsp or serialized .session payloads</a:t>
            </a:r>
            <a:endParaRPr b="1" sz="4040"/>
          </a:p>
          <a:p>
            <a:pPr indent="-4851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40"/>
              <a:buChar char="-"/>
            </a:pPr>
            <a:r>
              <a:rPr b="1" lang="en-US" sz="4040"/>
              <a:t>If a .session is uploaded and PersistentManager is enabled, Tomcat may deserialize and execute the payload automatically</a:t>
            </a:r>
            <a:endParaRPr b="1" sz="40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99511d5e3_6_4"/>
          <p:cNvSpPr txBox="1"/>
          <p:nvPr/>
        </p:nvSpPr>
        <p:spPr>
          <a:xfrm>
            <a:off x="685924" y="1202825"/>
            <a:ext cx="20225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lang="en-US" sz="11600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CVE-2025-24813 </a:t>
            </a:r>
            <a:endParaRPr/>
          </a:p>
        </p:txBody>
      </p:sp>
      <p:pic>
        <p:nvPicPr>
          <p:cNvPr id="135" name="Google Shape;135;g3599511d5e3_6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050" y="3583525"/>
            <a:ext cx="11240298" cy="898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599511d5e3_6_4"/>
          <p:cNvPicPr preferRelativeResize="0"/>
          <p:nvPr/>
        </p:nvPicPr>
        <p:blipFill rotWithShape="1">
          <a:blip r:embed="rId4">
            <a:alphaModFix/>
          </a:blip>
          <a:srcRect b="10201" l="0" r="7218" t="0"/>
          <a:stretch/>
        </p:blipFill>
        <p:spPr>
          <a:xfrm>
            <a:off x="274375" y="3583525"/>
            <a:ext cx="12174826" cy="898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99511d5e3_6_11"/>
          <p:cNvSpPr txBox="1"/>
          <p:nvPr/>
        </p:nvSpPr>
        <p:spPr>
          <a:xfrm>
            <a:off x="685924" y="1202825"/>
            <a:ext cx="20225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30000"/>
              </a:buClr>
              <a:buSzPts val="11600"/>
              <a:buFont typeface="Helvetica Neue"/>
              <a:buNone/>
            </a:pPr>
            <a:r>
              <a:rPr b="1" lang="en-US" sz="11600">
                <a:solidFill>
                  <a:srgbClr val="93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 App</a:t>
            </a:r>
            <a:endParaRPr/>
          </a:p>
        </p:txBody>
      </p:sp>
      <p:sp>
        <p:nvSpPr>
          <p:cNvPr id="142" name="Google Shape;142;g3599511d5e3_6_11"/>
          <p:cNvSpPr txBox="1"/>
          <p:nvPr>
            <p:ph idx="4294967295" type="body"/>
          </p:nvPr>
        </p:nvSpPr>
        <p:spPr>
          <a:xfrm>
            <a:off x="733050" y="5315325"/>
            <a:ext cx="22917900" cy="6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40"/>
              <a:t>/var/lib/tomcat9/webapps/</a:t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40"/>
              <a:t>└── checkin/                  ← Deployed WAR is extracted here</a:t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40"/>
              <a:t>    ├── index.jsp              ← Main user interface + (check-in form + implant trigger)</a:t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40"/>
              <a:t>    └── WEB-INF/               ← Application configuration files</a:t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40"/>
              <a:t>        ├── web.xml            ← Deployment descriptor (servlet configs)</a:t>
            </a:r>
            <a:endParaRPr b="1" sz="404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40"/>
          </a:p>
        </p:txBody>
      </p:sp>
      <p:pic>
        <p:nvPicPr>
          <p:cNvPr descr="Image" id="143" name="Google Shape;143;g3599511d5e3_6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0750" y="205775"/>
            <a:ext cx="8960196" cy="66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