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notesMasterIdLst>
    <p:notesMasterId r:id="rId21"/>
  </p:notesMasterIdLst>
  <p:sldIdLst>
    <p:sldId id="256" r:id="rId2"/>
    <p:sldId id="257" r:id="rId3"/>
    <p:sldId id="286" r:id="rId4"/>
    <p:sldId id="260" r:id="rId5"/>
    <p:sldId id="285" r:id="rId6"/>
    <p:sldId id="287" r:id="rId7"/>
    <p:sldId id="262" r:id="rId8"/>
    <p:sldId id="265" r:id="rId9"/>
    <p:sldId id="269" r:id="rId10"/>
    <p:sldId id="273" r:id="rId11"/>
    <p:sldId id="277" r:id="rId12"/>
    <p:sldId id="283" r:id="rId13"/>
    <p:sldId id="288" r:id="rId14"/>
    <p:sldId id="282" r:id="rId15"/>
    <p:sldId id="289" r:id="rId16"/>
    <p:sldId id="261" r:id="rId17"/>
    <p:sldId id="281" r:id="rId18"/>
    <p:sldId id="258" r:id="rId19"/>
    <p:sldId id="29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95196" autoAdjust="0"/>
  </p:normalViewPr>
  <p:slideViewPr>
    <p:cSldViewPr snapToGrid="0">
      <p:cViewPr varScale="1">
        <p:scale>
          <a:sx n="85" d="100"/>
          <a:sy n="85" d="100"/>
        </p:scale>
        <p:origin x="106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D2E69-3540-451E-97B4-3DD958E74B09}" type="datetimeFigureOut">
              <a:rPr lang="en-PK" smtClean="0"/>
              <a:t>13/12/2023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02D866-9D13-4462-869E-B0853371660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82195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AA9D14B-1F55-4BA8-96B2-5C42B791A4C5}" type="datetime1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C6B6548-8C24-5642-8871-A926B5430C2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962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F46C8-A305-43C5-84DD-A3EE2E268BD1}" type="datetime1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6548-8C24-5642-8871-A926B5430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507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00642-6059-4332-9F23-009872F9646E}" type="datetime1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6548-8C24-5642-8871-A926B5430C2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257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E7045-FD7B-4311-ADBF-C1F419FED2F8}" type="datetime1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6548-8C24-5642-8871-A926B5430C2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7794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78ECE-5AAB-4479-85EE-F20C0284206B}" type="datetime1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6548-8C24-5642-8871-A926B5430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63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21F6A-8DCD-412D-804F-2D9FE434D221}" type="datetime1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6548-8C24-5642-8871-A926B5430C2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5317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36923-BFB5-4247-B04B-A85398D07B99}" type="datetime1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6548-8C24-5642-8871-A926B5430C2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8261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111E7-6B6E-4A32-99EB-CAEA7519CE5D}" type="datetime1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6548-8C24-5642-8871-A926B5430C2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1211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0BB57-DFF8-4B17-BBD2-3A4817805053}" type="datetime1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6548-8C24-5642-8871-A926B5430C2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757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5704F-A463-44CF-8BEC-A00B3D93EBC8}" type="datetime1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6548-8C24-5642-8871-A926B5430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18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4F91E-0B7C-43B3-AE01-9C465201943B}" type="datetime1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6548-8C24-5642-8871-A926B5430C2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266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4F949-B1F6-43BC-9ACA-AD4F1925F137}" type="datetime1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6548-8C24-5642-8871-A926B5430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94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85647-BC43-40D9-9F27-53DBD0498D5F}" type="datetime1">
              <a:rPr lang="en-US" smtClean="0"/>
              <a:t>12/13/2023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6548-8C24-5642-8871-A926B5430C25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512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B3E4-5976-4013-B6CD-5FC7631018C9}" type="datetime1">
              <a:rPr lang="en-US" smtClean="0"/>
              <a:t>12/13/2023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6548-8C24-5642-8871-A926B5430C2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234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7944B-5848-438B-B4D6-5988D82FC976}" type="datetime1">
              <a:rPr lang="en-US" smtClean="0"/>
              <a:t>12/13/2023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6548-8C24-5642-8871-A926B5430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64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DF94A-73BA-4652-AA7D-57933C86A7A3}" type="datetime1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6548-8C24-5642-8871-A926B5430C2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475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D13E6-312B-4DA5-A0AF-D6ACDEF19DB1}" type="datetime1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6548-8C24-5642-8871-A926B5430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50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67F0A6D-CACD-459D-ADA5-0743839250D4}" type="datetime1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C6B6548-8C24-5642-8871-A926B5430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378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g"/><Relationship Id="rId5" Type="http://schemas.openxmlformats.org/officeDocument/2006/relationships/image" Target="../media/image33.jpg"/><Relationship Id="rId4" Type="http://schemas.openxmlformats.org/officeDocument/2006/relationships/image" Target="../media/image32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950E8-4B07-CF2F-7FAC-DE528D1BAA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Fault Detection Of Induction Motor Using Machine Learning And Signal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5AAC31-FC67-9FBB-621D-409550268E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4594" y="3746090"/>
            <a:ext cx="3048000" cy="1632156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b="1" dirty="0"/>
              <a:t>Group members:</a:t>
            </a:r>
          </a:p>
          <a:p>
            <a:pPr algn="l"/>
            <a:r>
              <a:rPr lang="en-US" dirty="0"/>
              <a:t>Muhammad Samiullah</a:t>
            </a:r>
            <a:br>
              <a:rPr lang="en-US" dirty="0"/>
            </a:br>
            <a:r>
              <a:rPr lang="en-US" dirty="0"/>
              <a:t>Hasan Ali</a:t>
            </a:r>
            <a:br>
              <a:rPr lang="en-US" dirty="0"/>
            </a:br>
            <a:r>
              <a:rPr lang="en-US" dirty="0"/>
              <a:t>Shehryar Zahoor </a:t>
            </a:r>
            <a:br>
              <a:rPr lang="en-US" dirty="0"/>
            </a:br>
            <a:r>
              <a:rPr lang="en-US" dirty="0"/>
              <a:t>Anas Ali</a:t>
            </a:r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4073B2-A7F8-4DBE-B06D-8E7BC1DA5801}"/>
              </a:ext>
            </a:extLst>
          </p:cNvPr>
          <p:cNvSpPr txBox="1">
            <a:spLocks/>
          </p:cNvSpPr>
          <p:nvPr/>
        </p:nvSpPr>
        <p:spPr>
          <a:xfrm>
            <a:off x="3834580" y="3765754"/>
            <a:ext cx="1435510" cy="6685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/>
              <a:t>BEE-13A</a:t>
            </a:r>
            <a:endParaRPr lang="en-US" sz="1800" dirty="0"/>
          </a:p>
          <a:p>
            <a:endParaRPr lang="en-US" dirty="0"/>
          </a:p>
        </p:txBody>
      </p:sp>
      <p:pic>
        <p:nvPicPr>
          <p:cNvPr id="2050" name="Picture 2" descr="Three-phase induction motor - Simulink - MathWorks España">
            <a:extLst>
              <a:ext uri="{FF2B5EF4-FFF2-40B4-BE49-F238E27FC236}">
                <a16:creationId xmlns:a16="http://schemas.microsoft.com/office/drawing/2014/main" id="{BD6D93E9-9E92-4566-9A79-F89EE0ACD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134" y="4268012"/>
            <a:ext cx="1067382" cy="97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52CC89-6052-4BDC-B389-21EAEDBC1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6789" y="4268012"/>
            <a:ext cx="969856" cy="858103"/>
          </a:xfrm>
          <a:prstGeom prst="rect">
            <a:avLst/>
          </a:prstGeom>
        </p:spPr>
      </p:pic>
      <p:pic>
        <p:nvPicPr>
          <p:cNvPr id="2052" name="Picture 4" descr="Top trends impacting the future of data science and machine learning:  Gartner | IT World Canada News">
            <a:extLst>
              <a:ext uri="{FF2B5EF4-FFF2-40B4-BE49-F238E27FC236}">
                <a16:creationId xmlns:a16="http://schemas.microsoft.com/office/drawing/2014/main" id="{76824936-D299-466A-A2C4-C887CEB04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8601" y="4268012"/>
            <a:ext cx="1399727" cy="97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B1C141-6E40-CBC9-C1CA-BC84A8F4D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6548-8C24-5642-8871-A926B5430C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193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790DD-CF7F-294D-0C0C-D349901F3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5441" y="648698"/>
            <a:ext cx="2758124" cy="1158512"/>
          </a:xfrm>
        </p:spPr>
        <p:txBody>
          <a:bodyPr/>
          <a:lstStyle/>
          <a:p>
            <a:r>
              <a:rPr lang="en-US" dirty="0"/>
              <a:t>Overload</a:t>
            </a:r>
            <a:endParaRPr lang="en-PK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C892AB0-287A-D7DD-3EB5-082A33CF1F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10" y="4154202"/>
            <a:ext cx="4400787" cy="1749147"/>
          </a:xfrm>
          <a:prstGeom prst="rect">
            <a:avLst/>
          </a:prstGeom>
        </p:spPr>
      </p:pic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8D31910A-12FB-9266-890F-A569360050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71" b="1083"/>
          <a:stretch/>
        </p:blipFill>
        <p:spPr>
          <a:xfrm>
            <a:off x="6169060" y="1642320"/>
            <a:ext cx="4137064" cy="2288657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EC69DE90-044F-0CFC-CAAC-CAE93BBFF73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86"/>
          <a:stretch/>
        </p:blipFill>
        <p:spPr>
          <a:xfrm>
            <a:off x="6178741" y="4008856"/>
            <a:ext cx="4219023" cy="2039840"/>
          </a:xfrm>
          <a:prstGeom prst="rect">
            <a:avLst/>
          </a:prstGeom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5FCE2E96-314D-D6A1-0110-91BAE5CB260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86"/>
          <a:stretch/>
        </p:blipFill>
        <p:spPr>
          <a:xfrm>
            <a:off x="1305084" y="1642321"/>
            <a:ext cx="4388913" cy="23665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CF08AC-F992-429E-BCDE-DEFD007CB363}"/>
              </a:ext>
            </a:extLst>
          </p:cNvPr>
          <p:cNvSpPr txBox="1"/>
          <p:nvPr/>
        </p:nvSpPr>
        <p:spPr>
          <a:xfrm>
            <a:off x="2740448" y="1637933"/>
            <a:ext cx="15063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Stator Currents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87CE53-7260-4E88-9CB1-AB7ABEB53625}"/>
              </a:ext>
            </a:extLst>
          </p:cNvPr>
          <p:cNvSpPr txBox="1"/>
          <p:nvPr/>
        </p:nvSpPr>
        <p:spPr>
          <a:xfrm>
            <a:off x="7555403" y="1637933"/>
            <a:ext cx="14882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Rotor Currents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38E4CF-3427-4192-B1C0-DF4807E61B19}"/>
              </a:ext>
            </a:extLst>
          </p:cNvPr>
          <p:cNvSpPr txBox="1"/>
          <p:nvPr/>
        </p:nvSpPr>
        <p:spPr>
          <a:xfrm>
            <a:off x="7668543" y="4154202"/>
            <a:ext cx="1262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Input Power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4949C39-93E6-874B-ED83-7ECAA9FF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6548-8C24-5642-8871-A926B5430C2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19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A5312-109C-8782-2831-BB6D2CBD9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Rotor bar broken</a:t>
            </a:r>
            <a:endParaRPr lang="en-PK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A80900A-A1F1-2267-EFA7-1F9BCE6B04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4" t="14805" r="974" b="4386"/>
          <a:stretch/>
        </p:blipFill>
        <p:spPr>
          <a:xfrm>
            <a:off x="1295402" y="2377909"/>
            <a:ext cx="4514651" cy="3317875"/>
          </a:xfrm>
          <a:prstGeom prst="rect">
            <a:avLst/>
          </a:prstGeom>
        </p:spPr>
      </p:pic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D1F87807-76AC-FCD2-3865-1A9F474110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21" b="3825"/>
          <a:stretch/>
        </p:blipFill>
        <p:spPr>
          <a:xfrm>
            <a:off x="5913495" y="2377908"/>
            <a:ext cx="4691660" cy="33178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C6E268-B091-4C8D-BF3E-49384873811D}"/>
              </a:ext>
            </a:extLst>
          </p:cNvPr>
          <p:cNvSpPr txBox="1"/>
          <p:nvPr/>
        </p:nvSpPr>
        <p:spPr>
          <a:xfrm>
            <a:off x="2799572" y="2558989"/>
            <a:ext cx="15063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Stator Currents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6AB5D4-7319-4588-BB8B-D5768CB2FB2A}"/>
              </a:ext>
            </a:extLst>
          </p:cNvPr>
          <p:cNvSpPr txBox="1"/>
          <p:nvPr/>
        </p:nvSpPr>
        <p:spPr>
          <a:xfrm>
            <a:off x="7710786" y="2558989"/>
            <a:ext cx="1262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Input Power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0C35D-1F2B-67CC-6196-3BBD0E6AA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6548-8C24-5642-8871-A926B5430C2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923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A68696A-97F7-3E68-1514-5DE87600E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2008" y="3373865"/>
            <a:ext cx="3130485" cy="25469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6C57C9-9D5D-4794-8675-5B1E0E6AEC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5" t="18638"/>
          <a:stretch/>
        </p:blipFill>
        <p:spPr>
          <a:xfrm>
            <a:off x="2553864" y="680819"/>
            <a:ext cx="3365156" cy="25461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3786FB-1BD5-4745-8F0D-511BBE4601B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8" t="16631" r="6024"/>
          <a:stretch/>
        </p:blipFill>
        <p:spPr>
          <a:xfrm>
            <a:off x="7501034" y="661089"/>
            <a:ext cx="3130485" cy="26536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513D6F-0465-4BA1-AFA9-31FC58C8335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" t="18219"/>
          <a:stretch/>
        </p:blipFill>
        <p:spPr>
          <a:xfrm>
            <a:off x="1256286" y="3429000"/>
            <a:ext cx="3317190" cy="24703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E543264-B595-462D-8535-CC96D1FFF32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1" t="17276" r="5888"/>
          <a:stretch/>
        </p:blipFill>
        <p:spPr>
          <a:xfrm>
            <a:off x="4794327" y="3408944"/>
            <a:ext cx="3093072" cy="249043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1F4E3A2-9176-4339-A1A8-BF3CC4738C34}"/>
              </a:ext>
            </a:extLst>
          </p:cNvPr>
          <p:cNvSpPr txBox="1"/>
          <p:nvPr/>
        </p:nvSpPr>
        <p:spPr>
          <a:xfrm>
            <a:off x="1356851" y="1553787"/>
            <a:ext cx="10539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Healthy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248B59-3D6F-464D-BA24-9FC67C203986}"/>
              </a:ext>
            </a:extLst>
          </p:cNvPr>
          <p:cNvSpPr txBox="1"/>
          <p:nvPr/>
        </p:nvSpPr>
        <p:spPr>
          <a:xfrm>
            <a:off x="6455071" y="1399899"/>
            <a:ext cx="9316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Short- </a:t>
            </a:r>
          </a:p>
          <a:p>
            <a:r>
              <a:rPr lang="en-US" sz="2000" b="1" dirty="0"/>
              <a:t>Circuit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553D09-A8E2-4406-AA0D-738DFABEBE68}"/>
              </a:ext>
            </a:extLst>
          </p:cNvPr>
          <p:cNvSpPr txBox="1"/>
          <p:nvPr/>
        </p:nvSpPr>
        <p:spPr>
          <a:xfrm>
            <a:off x="2989231" y="3708664"/>
            <a:ext cx="9316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Open-</a:t>
            </a:r>
          </a:p>
          <a:p>
            <a:r>
              <a:rPr lang="en-US" sz="2000" b="1" dirty="0"/>
              <a:t>Circuit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F47456-3B08-44C8-A26F-474B96451900}"/>
              </a:ext>
            </a:extLst>
          </p:cNvPr>
          <p:cNvSpPr txBox="1"/>
          <p:nvPr/>
        </p:nvSpPr>
        <p:spPr>
          <a:xfrm>
            <a:off x="9547250" y="3861064"/>
            <a:ext cx="14979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Broken Rotor Bar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0810B238-C79A-03D6-9932-5265041707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K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3C86AF-9D31-DACE-5C4D-8DBBF7EEA8C3}"/>
              </a:ext>
            </a:extLst>
          </p:cNvPr>
          <p:cNvSpPr txBox="1"/>
          <p:nvPr/>
        </p:nvSpPr>
        <p:spPr>
          <a:xfrm>
            <a:off x="6485967" y="3862552"/>
            <a:ext cx="11805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Overload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EBC39-0338-8628-A8D9-34BBF8564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6548-8C24-5642-8871-A926B5430C2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66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90050-5E55-40E7-B56A-438ABA58F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Plot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E2DCBC-A044-4974-8DB9-B3B7C3556D3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666" y="1996142"/>
            <a:ext cx="9681624" cy="410968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CBC6D8-8CAB-3139-586B-801E9AE1A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6548-8C24-5642-8871-A926B5430C2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99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238F2-24C2-4253-8A41-BD31A0435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1141636"/>
          </a:xfrm>
        </p:spPr>
        <p:txBody>
          <a:bodyPr/>
          <a:lstStyle/>
          <a:p>
            <a:pPr algn="l"/>
            <a:r>
              <a:rPr lang="en-US" dirty="0"/>
              <a:t>Performance of Machine Learning Models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D7E9EC0-370D-428A-A4E7-AC8DC51574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5060857"/>
              </p:ext>
            </p:extLst>
          </p:nvPr>
        </p:nvGraphicFramePr>
        <p:xfrm>
          <a:off x="2209308" y="2557463"/>
          <a:ext cx="7773384" cy="362759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20971">
                  <a:extLst>
                    <a:ext uri="{9D8B030D-6E8A-4147-A177-3AD203B41FA5}">
                      <a16:colId xmlns:a16="http://schemas.microsoft.com/office/drawing/2014/main" val="1374279045"/>
                    </a:ext>
                  </a:extLst>
                </a:gridCol>
                <a:gridCol w="1565721">
                  <a:extLst>
                    <a:ext uri="{9D8B030D-6E8A-4147-A177-3AD203B41FA5}">
                      <a16:colId xmlns:a16="http://schemas.microsoft.com/office/drawing/2014/main" val="228115823"/>
                    </a:ext>
                  </a:extLst>
                </a:gridCol>
                <a:gridCol w="1943346">
                  <a:extLst>
                    <a:ext uri="{9D8B030D-6E8A-4147-A177-3AD203B41FA5}">
                      <a16:colId xmlns:a16="http://schemas.microsoft.com/office/drawing/2014/main" val="910848656"/>
                    </a:ext>
                  </a:extLst>
                </a:gridCol>
                <a:gridCol w="1943346">
                  <a:extLst>
                    <a:ext uri="{9D8B030D-6E8A-4147-A177-3AD203B41FA5}">
                      <a16:colId xmlns:a16="http://schemas.microsoft.com/office/drawing/2014/main" val="115538688"/>
                    </a:ext>
                  </a:extLst>
                </a:gridCol>
              </a:tblGrid>
              <a:tr h="49053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Recall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F1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24438"/>
                  </a:ext>
                </a:extLst>
              </a:tr>
              <a:tr h="41705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/>
                        <a:t>Decision Trees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92.1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1.13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6934170"/>
                  </a:ext>
                </a:extLst>
              </a:tr>
              <a:tr h="41705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61.3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5066404"/>
                  </a:ext>
                </a:extLst>
              </a:tr>
              <a:tr h="41705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Naïve Bayes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42.8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1.07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0395618"/>
                  </a:ext>
                </a:extLst>
              </a:tr>
              <a:tr h="71985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K-Nearest Neighbors (KNN)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309629"/>
                  </a:ext>
                </a:extLst>
              </a:tr>
              <a:tr h="71985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 Vector Machines (SVM)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919861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3B3FBD-B73B-37CE-CB1F-E0E07F37D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6548-8C24-5642-8871-A926B5430C2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578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1CE72-7AAF-4283-936C-79B7E7F87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Decision Trees</a:t>
            </a:r>
          </a:p>
        </p:txBody>
      </p:sp>
      <p:pic>
        <p:nvPicPr>
          <p:cNvPr id="3074" name="Picture 2" descr="Decision Tree Algorithm in Machine Learning - Javatpoint">
            <a:extLst>
              <a:ext uri="{FF2B5EF4-FFF2-40B4-BE49-F238E27FC236}">
                <a16:creationId xmlns:a16="http://schemas.microsoft.com/office/drawing/2014/main" id="{F967FB5C-5B82-488A-8653-4D28980E4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334" y="2654709"/>
            <a:ext cx="3455651" cy="230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0A30431-21CE-40FD-9350-DD07C2B39E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153" y="2661947"/>
            <a:ext cx="3408342" cy="229653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60E54B2-073D-464F-94A5-FD9C72DFA762}"/>
              </a:ext>
            </a:extLst>
          </p:cNvPr>
          <p:cNvSpPr txBox="1"/>
          <p:nvPr/>
        </p:nvSpPr>
        <p:spPr>
          <a:xfrm>
            <a:off x="5776740" y="5134370"/>
            <a:ext cx="2095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Confusion Matrix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BAF0144-748A-4821-B583-15A6C543238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3"/>
          <a:stretch/>
        </p:blipFill>
        <p:spPr>
          <a:xfrm>
            <a:off x="8677863" y="2654709"/>
            <a:ext cx="2587510" cy="310161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FCAC4A-8277-49E9-57BB-D1096EE20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6548-8C24-5642-8871-A926B5430C2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907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F36CC-06F7-ECD5-0AD2-F14C95909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6DEC8-2B14-FB3B-1865-2A9286E8C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2"/>
                </a:solidFill>
                <a:effectLst/>
                <a:latin typeface="Söhne"/>
              </a:rPr>
              <a:t>Enhanced motor reliability and reduce maintenance costs.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2"/>
                </a:solidFill>
                <a:effectLst/>
                <a:latin typeface="Söhne"/>
              </a:rPr>
              <a:t>Improve overall system efficiency through early fault detection.</a:t>
            </a:r>
          </a:p>
          <a:p>
            <a:r>
              <a:rPr lang="en-US" b="0" i="0" dirty="0">
                <a:solidFill>
                  <a:schemeClr val="tx2"/>
                </a:solidFill>
                <a:effectLst/>
                <a:latin typeface="Söhne"/>
              </a:rPr>
              <a:t>Machine learning's adaptability to complex patterns suits the varied conditions of motor operation.</a:t>
            </a:r>
          </a:p>
          <a:p>
            <a:r>
              <a:rPr lang="en-US" b="0" i="0" dirty="0">
                <a:solidFill>
                  <a:schemeClr val="tx2"/>
                </a:solidFill>
                <a:effectLst/>
                <a:latin typeface="Söhne"/>
              </a:rPr>
              <a:t>Aligns with trends in predictive maintenance and smart technologies in industrial automation.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178983-8387-74C5-FAEE-BF81D0DB2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6548-8C24-5642-8871-A926B5430C2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894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F48E4-A144-AA7B-E377-76F9705A5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Research Areas 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ED185-A1E0-FA57-2416-99946EDDA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6732" y="2684319"/>
            <a:ext cx="9601196" cy="3426582"/>
          </a:xfrm>
        </p:spPr>
        <p:txBody>
          <a:bodyPr/>
          <a:lstStyle/>
          <a:p>
            <a:r>
              <a:rPr lang="en-GB" b="0" i="0" dirty="0">
                <a:solidFill>
                  <a:schemeClr val="tx1"/>
                </a:solidFill>
                <a:effectLst/>
                <a:latin typeface="Söhne"/>
              </a:rPr>
              <a:t>Explore advanced signal processing methods for extracting relevant features from motor operation data, such as time-domain and frequency-domain analysis.</a:t>
            </a: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r>
              <a:rPr lang="en-GB" b="0" i="0" dirty="0">
                <a:solidFill>
                  <a:schemeClr val="tx1"/>
                </a:solidFill>
                <a:effectLst/>
                <a:latin typeface="Söhne"/>
              </a:rPr>
              <a:t>Develop techniques for continuous condition monitoring of induction motors, leveraging both real-time and historical data to identify subtle changes indicative of faults.</a:t>
            </a: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r>
              <a:rPr lang="en-GB" b="0" i="0" dirty="0">
                <a:solidFill>
                  <a:schemeClr val="tx1"/>
                </a:solidFill>
                <a:effectLst/>
                <a:latin typeface="Söhne"/>
              </a:rPr>
              <a:t>Research methods to quantify the severity of detected faults, providing insights into the urgency and extent of required maintenance.</a:t>
            </a:r>
            <a:endParaRPr lang="en-PK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61FC6A-B5B4-A87B-E54F-4B8578810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6548-8C24-5642-8871-A926B5430C2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39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CAA7C-28AF-ACE3-D7FD-E2B0DF27B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7D0B1-9950-EDF2-B76D-5CB9DE0CF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556931"/>
            <a:ext cx="9854381" cy="357839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Söhne"/>
              </a:rPr>
              <a:t>Fault Detection of Induction Motor Using Fast Fourier Transform with Feature Selection via Principal Component Analysis by Young Jun </a:t>
            </a:r>
            <a:r>
              <a:rPr lang="en-US" dirty="0" err="1">
                <a:solidFill>
                  <a:schemeClr val="tx1"/>
                </a:solidFill>
                <a:latin typeface="Söhne"/>
              </a:rPr>
              <a:t>Yoo</a:t>
            </a:r>
            <a:endParaRPr lang="en-US" dirty="0">
              <a:solidFill>
                <a:schemeClr val="tx1"/>
              </a:solidFill>
              <a:latin typeface="Söhne"/>
            </a:endParaRPr>
          </a:p>
          <a:p>
            <a:r>
              <a:rPr lang="en-US" dirty="0">
                <a:solidFill>
                  <a:schemeClr val="tx1"/>
                </a:solidFill>
                <a:latin typeface="Söhne"/>
              </a:rPr>
              <a:t>Fault detection and diagnosis in induction motor using artificial intelligence technique by M.S. </a:t>
            </a:r>
            <a:r>
              <a:rPr lang="en-US" dirty="0" err="1">
                <a:solidFill>
                  <a:schemeClr val="tx1"/>
                </a:solidFill>
                <a:latin typeface="Söhne"/>
              </a:rPr>
              <a:t>Khireddine</a:t>
            </a:r>
            <a:r>
              <a:rPr lang="en-US" dirty="0">
                <a:solidFill>
                  <a:schemeClr val="tx1"/>
                </a:solidFill>
                <a:latin typeface="Söhne"/>
              </a:rPr>
              <a:t>, N. </a:t>
            </a:r>
            <a:r>
              <a:rPr lang="en-US" dirty="0" err="1">
                <a:solidFill>
                  <a:schemeClr val="tx1"/>
                </a:solidFill>
                <a:latin typeface="Söhne"/>
              </a:rPr>
              <a:t>Slimane</a:t>
            </a:r>
            <a:r>
              <a:rPr lang="en-US" dirty="0">
                <a:solidFill>
                  <a:schemeClr val="tx1"/>
                </a:solidFill>
                <a:latin typeface="Söhne"/>
              </a:rPr>
              <a:t>, Y. </a:t>
            </a:r>
            <a:r>
              <a:rPr lang="en-US" dirty="0" err="1">
                <a:solidFill>
                  <a:schemeClr val="tx1"/>
                </a:solidFill>
                <a:latin typeface="Söhne"/>
              </a:rPr>
              <a:t>Abdessemed</a:t>
            </a:r>
            <a:r>
              <a:rPr lang="en-US" dirty="0">
                <a:solidFill>
                  <a:schemeClr val="tx1"/>
                </a:solidFill>
                <a:latin typeface="Söhne"/>
              </a:rPr>
              <a:t>, and M.T. </a:t>
            </a:r>
            <a:r>
              <a:rPr lang="en-US" dirty="0" err="1">
                <a:solidFill>
                  <a:schemeClr val="tx1"/>
                </a:solidFill>
                <a:latin typeface="Söhne"/>
              </a:rPr>
              <a:t>Makhloufi</a:t>
            </a:r>
            <a:r>
              <a:rPr lang="en-US" dirty="0">
                <a:solidFill>
                  <a:schemeClr val="tx1"/>
                </a:solidFill>
                <a:latin typeface="Söhne"/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  <a:latin typeface="Söhne"/>
              </a:rPr>
              <a:t>Fault detection in induction motors based on artificial intelligence by Vinicius A. D. Silva and Robson </a:t>
            </a:r>
            <a:r>
              <a:rPr lang="en-US" dirty="0" err="1">
                <a:solidFill>
                  <a:schemeClr val="tx1"/>
                </a:solidFill>
                <a:latin typeface="Söhne"/>
              </a:rPr>
              <a:t>Pederiva</a:t>
            </a:r>
            <a:endParaRPr lang="en-US" dirty="0">
              <a:solidFill>
                <a:schemeClr val="tx1"/>
              </a:solidFill>
              <a:latin typeface="Söhne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7E8F4-DE3A-9E68-8D14-B8C32708B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6548-8C24-5642-8871-A926B5430C2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6039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234AF-7D58-2A81-DD96-4E2463574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F6D83-FA25-660F-2273-6F84479CD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7C2C53-EFC3-A8A5-55C1-4A3609F08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6548-8C24-5642-8871-A926B5430C25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A99275-C4EA-A637-0B9F-AD274D1BA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824" y="842682"/>
            <a:ext cx="10605248" cy="521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831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B49DF-5F61-C998-CC9A-E2EE2D1CC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005" y="1247603"/>
            <a:ext cx="4769962" cy="754146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37E61-5016-D144-D42D-6A792DAF5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97064" cy="3607894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2"/>
                </a:solidFill>
                <a:effectLst/>
                <a:latin typeface="Söhne"/>
              </a:rPr>
              <a:t>Induction motors play a crucial role in powering industrial machinery.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2"/>
                </a:solidFill>
                <a:effectLst/>
                <a:latin typeface="Söhne"/>
              </a:rPr>
              <a:t>Reliable motor operation is vital for productivity and safety.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2"/>
                </a:solidFill>
                <a:effectLst/>
                <a:latin typeface="Söhne"/>
              </a:rPr>
              <a:t>Motor faults can lead to downtime, increased maintenance costs, and compromised efficiency.</a:t>
            </a:r>
            <a:endParaRPr lang="en-US" sz="2000" dirty="0">
              <a:solidFill>
                <a:schemeClr val="tx2"/>
              </a:solidFill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2"/>
                </a:solidFill>
                <a:effectLst/>
                <a:latin typeface="Söhne"/>
              </a:rPr>
              <a:t>Our objective is to develop a system for early fault detection in </a:t>
            </a:r>
            <a:br>
              <a:rPr lang="en-US" sz="2000" b="0" i="0" dirty="0">
                <a:solidFill>
                  <a:schemeClr val="tx2"/>
                </a:solidFill>
                <a:effectLst/>
                <a:latin typeface="Söhne"/>
              </a:rPr>
            </a:br>
            <a:r>
              <a:rPr lang="en-US" sz="2000" b="0" i="0" dirty="0">
                <a:solidFill>
                  <a:schemeClr val="tx2"/>
                </a:solidFill>
                <a:effectLst/>
                <a:latin typeface="Söhne"/>
              </a:rPr>
              <a:t>induction motors.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2"/>
                </a:solidFill>
                <a:effectLst/>
                <a:latin typeface="Söhne"/>
              </a:rPr>
              <a:t>Utilize machine learning and signal processing for accurate </a:t>
            </a:r>
            <a:br>
              <a:rPr lang="en-US" sz="2000" b="0" i="0" dirty="0">
                <a:solidFill>
                  <a:schemeClr val="tx2"/>
                </a:solidFill>
                <a:effectLst/>
                <a:latin typeface="Söhne"/>
              </a:rPr>
            </a:br>
            <a:r>
              <a:rPr lang="en-US" sz="2000" b="0" i="0" dirty="0">
                <a:solidFill>
                  <a:schemeClr val="tx2"/>
                </a:solidFill>
                <a:effectLst/>
                <a:latin typeface="Söhne"/>
              </a:rPr>
              <a:t>and automated fault detection.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pic>
        <p:nvPicPr>
          <p:cNvPr id="1026" name="Picture 2" descr="Induction motor - Wikipedia">
            <a:extLst>
              <a:ext uri="{FF2B5EF4-FFF2-40B4-BE49-F238E27FC236}">
                <a16:creationId xmlns:a16="http://schemas.microsoft.com/office/drawing/2014/main" id="{D9C71F0A-8BCE-473F-9C58-C2A0EC41D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1215" y="4062721"/>
            <a:ext cx="2381250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F79CD1-5CF8-8B8A-7355-02CD9105D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6548-8C24-5642-8871-A926B5430C2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11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FB0DD-BE12-6AD6-9F05-589C06933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1396178" y="1386347"/>
            <a:ext cx="7443021" cy="1017589"/>
          </a:xfrm>
        </p:spPr>
        <p:txBody>
          <a:bodyPr>
            <a:normAutofit fontScale="90000"/>
          </a:bodyPr>
          <a:lstStyle/>
          <a:p>
            <a:r>
              <a:rPr lang="en-US" dirty="0"/>
              <a:t>Simulink Model Design &amp; Workflow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BC265-E480-780C-535B-D1B2B4ABE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533" y="2625213"/>
            <a:ext cx="9672018" cy="3989155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Söhne"/>
              </a:rPr>
              <a:t>Constructed a three phase induction motor on Simulink.</a:t>
            </a:r>
          </a:p>
          <a:p>
            <a:r>
              <a:rPr lang="en-US" sz="2000" dirty="0">
                <a:latin typeface="Söhne"/>
              </a:rPr>
              <a:t>Generated following faults in the motor:</a:t>
            </a:r>
          </a:p>
          <a:p>
            <a:pPr lvl="1" algn="l">
              <a:buFont typeface="Wingdings" panose="05000000000000000000" pitchFamily="2" charset="2"/>
              <a:buChar char="Ø"/>
            </a:pPr>
            <a:r>
              <a:rPr lang="en-US" sz="2000" b="0" i="1" dirty="0">
                <a:solidFill>
                  <a:srgbClr val="374151"/>
                </a:solidFill>
                <a:effectLst/>
                <a:latin typeface="Söhne"/>
              </a:rPr>
              <a:t>Stator Open Circuit: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Break in the electrical circuit.</a:t>
            </a:r>
          </a:p>
          <a:p>
            <a:pPr lvl="1" algn="l">
              <a:buFont typeface="Wingdings" panose="05000000000000000000" pitchFamily="2" charset="2"/>
              <a:buChar char="Ø"/>
            </a:pPr>
            <a:r>
              <a:rPr lang="en-US" sz="2000" b="0" i="1" dirty="0">
                <a:solidFill>
                  <a:srgbClr val="374151"/>
                </a:solidFill>
                <a:effectLst/>
                <a:latin typeface="Söhne"/>
              </a:rPr>
              <a:t>Stator Short Circuit: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Inter-turn current bypassing.</a:t>
            </a:r>
          </a:p>
          <a:p>
            <a:pPr lvl="1" algn="l">
              <a:buFont typeface="Wingdings" panose="05000000000000000000" pitchFamily="2" charset="2"/>
              <a:buChar char="Ø"/>
            </a:pPr>
            <a:r>
              <a:rPr lang="en-US" sz="2000" b="0" i="1" dirty="0">
                <a:solidFill>
                  <a:srgbClr val="374151"/>
                </a:solidFill>
                <a:effectLst/>
                <a:latin typeface="Söhne"/>
              </a:rPr>
              <a:t>Motor Overload: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Excessive current is drawn, surpassing limits.</a:t>
            </a:r>
          </a:p>
          <a:p>
            <a:pPr lvl="1" algn="l">
              <a:buFont typeface="Wingdings" panose="05000000000000000000" pitchFamily="2" charset="2"/>
              <a:buChar char="Ø"/>
            </a:pPr>
            <a:r>
              <a:rPr lang="en-US" sz="2000" b="0" i="1" dirty="0">
                <a:solidFill>
                  <a:srgbClr val="374151"/>
                </a:solidFill>
                <a:effectLst/>
                <a:latin typeface="Söhne"/>
              </a:rPr>
              <a:t>Broken Rotor Bar: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Physical damage to rotor bars affecting motor performance.</a:t>
            </a:r>
          </a:p>
          <a:p>
            <a:endParaRPr lang="en-GB" sz="2000" b="0" i="0" dirty="0">
              <a:effectLst/>
              <a:latin typeface="Söhne"/>
            </a:endParaRPr>
          </a:p>
          <a:p>
            <a:pPr marL="0" indent="0">
              <a:buNone/>
            </a:pPr>
            <a:r>
              <a:rPr lang="en-US" sz="2000" b="0" i="0" dirty="0">
                <a:effectLst/>
                <a:latin typeface="Söhne"/>
              </a:rPr>
              <a:t>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931FA-A9E1-4101-EBEB-A898B0E16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6548-8C24-5642-8871-A926B5430C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54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78DF-60E0-7F3B-F434-C51A8BBDF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67500"/>
            <a:ext cx="9601196" cy="1091609"/>
          </a:xfrm>
        </p:spPr>
        <p:txBody>
          <a:bodyPr/>
          <a:lstStyle/>
          <a:p>
            <a:r>
              <a:rPr lang="en-US" u="sng" dirty="0"/>
              <a:t>Simulink Model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D37D9C4-52A4-43C0-9782-B3F5140617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05" y="1602658"/>
            <a:ext cx="10621590" cy="4405087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97415CB-D9FF-46F3-A61B-FF3991E590FE}"/>
              </a:ext>
            </a:extLst>
          </p:cNvPr>
          <p:cNvSpPr/>
          <p:nvPr/>
        </p:nvSpPr>
        <p:spPr>
          <a:xfrm>
            <a:off x="2497394" y="3333134"/>
            <a:ext cx="2526890" cy="26746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A299EF-5EC9-819D-67E5-2A5881A06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6548-8C24-5642-8871-A926B5430C2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808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D42B-CF83-4FA5-A0C1-B3B0030AD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Simulink Model Design &amp;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3A7AE-E767-466F-8BC8-A11BA7012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b="0" i="0" dirty="0">
                <a:effectLst/>
                <a:latin typeface="Söhne"/>
              </a:rPr>
              <a:t>Collected data of 150,000 data points with 60-40% ratio of healthy to faulty motor data.</a:t>
            </a:r>
            <a:endParaRPr lang="en-GB" sz="2400" b="0" i="0" dirty="0">
              <a:effectLst/>
              <a:latin typeface="Söhne"/>
            </a:endParaRPr>
          </a:p>
          <a:p>
            <a:r>
              <a:rPr lang="en-GB" sz="2400" b="0" i="0" dirty="0">
                <a:effectLst/>
                <a:latin typeface="Söhne"/>
              </a:rPr>
              <a:t>Following parameters were considered for data collection</a:t>
            </a:r>
          </a:p>
          <a:p>
            <a:pPr marL="685800" indent="-342900">
              <a:buFont typeface="Wingdings" panose="05000000000000000000" pitchFamily="2" charset="2"/>
              <a:buChar char="Ø"/>
            </a:pPr>
            <a:r>
              <a:rPr lang="en-US" dirty="0"/>
              <a:t>Stator Currents</a:t>
            </a:r>
          </a:p>
          <a:p>
            <a:pPr marL="685800" indent="-342900">
              <a:buFont typeface="Wingdings" panose="05000000000000000000" pitchFamily="2" charset="2"/>
              <a:buChar char="Ø"/>
            </a:pPr>
            <a:r>
              <a:rPr lang="en-US" dirty="0"/>
              <a:t>Rotor Currents</a:t>
            </a:r>
          </a:p>
          <a:p>
            <a:pPr marL="685800" indent="-342900">
              <a:buFont typeface="Wingdings" panose="05000000000000000000" pitchFamily="2" charset="2"/>
              <a:buChar char="Ø"/>
            </a:pPr>
            <a:r>
              <a:rPr lang="en-US" dirty="0"/>
              <a:t>Input Power</a:t>
            </a:r>
          </a:p>
          <a:p>
            <a:pPr marL="685800" indent="-342900">
              <a:buFont typeface="Wingdings" panose="05000000000000000000" pitchFamily="2" charset="2"/>
              <a:buChar char="Ø"/>
            </a:pPr>
            <a:r>
              <a:rPr lang="en-US" dirty="0"/>
              <a:t>Slip</a:t>
            </a:r>
          </a:p>
          <a:p>
            <a:pPr marL="685800" indent="-342900">
              <a:buFont typeface="Wingdings" panose="05000000000000000000" pitchFamily="2" charset="2"/>
              <a:buChar char="Ø"/>
            </a:pPr>
            <a:r>
              <a:rPr lang="en-US" dirty="0"/>
              <a:t>Rotor Speed </a:t>
            </a:r>
          </a:p>
          <a:p>
            <a:pPr marL="685800" indent="-342900">
              <a:buFont typeface="Wingdings" panose="05000000000000000000" pitchFamily="2" charset="2"/>
              <a:buChar char="Ø"/>
            </a:pPr>
            <a:r>
              <a:rPr lang="en-US" dirty="0"/>
              <a:t>Efficiency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6DB3F7-737A-4D55-8114-1310458C3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758" y="3429000"/>
            <a:ext cx="7084063" cy="212622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9A7D32-C457-FC64-3EFE-D4AF2A691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6548-8C24-5642-8871-A926B5430C2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818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D42B-CF83-4FA5-A0C1-B3B0030AD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Simulink Model Design &amp;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3A7AE-E767-466F-8BC8-A11BA7012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3097707"/>
            <a:ext cx="9601196" cy="3318936"/>
          </a:xfrm>
        </p:spPr>
        <p:txBody>
          <a:bodyPr>
            <a:normAutofit/>
          </a:bodyPr>
          <a:lstStyle/>
          <a:p>
            <a:r>
              <a:rPr lang="en-US" dirty="0">
                <a:latin typeface="Söhne"/>
              </a:rPr>
              <a:t>Divided the data into training and test set with 70-30% ratio.</a:t>
            </a:r>
          </a:p>
          <a:p>
            <a:r>
              <a:rPr lang="en-US" dirty="0">
                <a:latin typeface="Söhne"/>
              </a:rPr>
              <a:t>Trained</a:t>
            </a:r>
            <a:r>
              <a:rPr lang="en-US" sz="2400" dirty="0">
                <a:latin typeface="Söhne"/>
              </a:rPr>
              <a:t> different machine learning models on the generated dataset.</a:t>
            </a:r>
          </a:p>
          <a:p>
            <a:r>
              <a:rPr lang="en-US" sz="2400" dirty="0">
                <a:latin typeface="Söhne"/>
              </a:rPr>
              <a:t>Compared the accuracy of the models on test set.</a:t>
            </a:r>
          </a:p>
          <a:p>
            <a:r>
              <a:rPr lang="en-US" b="0" i="0" dirty="0">
                <a:effectLst/>
                <a:latin typeface="Söhne"/>
              </a:rPr>
              <a:t>Chose the model with best results.</a:t>
            </a:r>
            <a:endParaRPr lang="en-US" sz="2400" b="0" i="0" dirty="0">
              <a:effectLst/>
              <a:latin typeface="Söhne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137051-1DA1-A12E-9DA4-091F4A2B6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6548-8C24-5642-8871-A926B5430C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05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FA122-29EF-279F-E4A7-3907D174F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Motor</a:t>
            </a:r>
            <a:endParaRPr lang="en-PK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BD5DACBB-0DD6-5FDD-A36F-85968E6B7B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4184078"/>
            <a:ext cx="3940404" cy="18714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E073F1C-CEE5-5CD3-0FDE-51356421C8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90"/>
          <a:stretch/>
        </p:blipFill>
        <p:spPr>
          <a:xfrm>
            <a:off x="1295403" y="2162911"/>
            <a:ext cx="3940404" cy="2021167"/>
          </a:xfrm>
          <a:prstGeom prst="rect">
            <a:avLst/>
          </a:prstGeom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078079DB-B8A5-EA40-B078-2ED46650513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11" b="4132"/>
          <a:stretch/>
        </p:blipFill>
        <p:spPr>
          <a:xfrm>
            <a:off x="5235806" y="2162911"/>
            <a:ext cx="5484678" cy="38926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4BD86C-2CA1-4D69-9216-9F803D079541}"/>
              </a:ext>
            </a:extLst>
          </p:cNvPr>
          <p:cNvSpPr txBox="1"/>
          <p:nvPr/>
        </p:nvSpPr>
        <p:spPr>
          <a:xfrm>
            <a:off x="2659975" y="2136202"/>
            <a:ext cx="15063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Stator Currents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4DA009-78EE-452F-BAAC-D77676A59263}"/>
              </a:ext>
            </a:extLst>
          </p:cNvPr>
          <p:cNvSpPr txBox="1"/>
          <p:nvPr/>
        </p:nvSpPr>
        <p:spPr>
          <a:xfrm>
            <a:off x="7353534" y="2307519"/>
            <a:ext cx="1262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Input Power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94AEAF-119C-1965-7002-C48B80CB9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6548-8C24-5642-8871-A926B5430C2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252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11E04-C9F0-C725-59A5-3BA386189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118" y="1009872"/>
            <a:ext cx="4069237" cy="842023"/>
          </a:xfrm>
        </p:spPr>
        <p:txBody>
          <a:bodyPr/>
          <a:lstStyle/>
          <a:p>
            <a:r>
              <a:rPr lang="en-US" dirty="0"/>
              <a:t>Open Circuited</a:t>
            </a:r>
            <a:endParaRPr lang="en-PK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D008EAF-2A35-9EC8-26A8-67D6E2D7C0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" t="17187"/>
          <a:stretch/>
        </p:blipFill>
        <p:spPr>
          <a:xfrm>
            <a:off x="6096000" y="1851895"/>
            <a:ext cx="5046482" cy="2041376"/>
          </a:xfrm>
          <a:prstGeom prst="rect">
            <a:avLst/>
          </a:prstGeom>
        </p:spPr>
      </p:pic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26028643-BD08-97C0-727A-A925715AD0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" t="17187"/>
          <a:stretch/>
        </p:blipFill>
        <p:spPr>
          <a:xfrm>
            <a:off x="1253852" y="1851895"/>
            <a:ext cx="4609620" cy="2041376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03E7BFE8-FC86-193F-74E6-4BE978BE94D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38"/>
          <a:stretch/>
        </p:blipFill>
        <p:spPr>
          <a:xfrm>
            <a:off x="6096000" y="4003567"/>
            <a:ext cx="5046482" cy="21804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DBADC3-BE1D-0BC2-8F06-104FC132D9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852" y="4003566"/>
            <a:ext cx="4609620" cy="21804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61D14B-2112-402E-BF2F-7331F907A40A}"/>
              </a:ext>
            </a:extLst>
          </p:cNvPr>
          <p:cNvSpPr txBox="1"/>
          <p:nvPr/>
        </p:nvSpPr>
        <p:spPr>
          <a:xfrm>
            <a:off x="2659975" y="1851895"/>
            <a:ext cx="15063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Stator Currents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63E2B3-F9D7-4F4A-B4AF-BF7A32FBA140}"/>
              </a:ext>
            </a:extLst>
          </p:cNvPr>
          <p:cNvSpPr txBox="1"/>
          <p:nvPr/>
        </p:nvSpPr>
        <p:spPr>
          <a:xfrm>
            <a:off x="8014355" y="4030918"/>
            <a:ext cx="14882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Rotor Currents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FEFFED-35AE-4284-BAE6-173CA487372C}"/>
              </a:ext>
            </a:extLst>
          </p:cNvPr>
          <p:cNvSpPr txBox="1"/>
          <p:nvPr/>
        </p:nvSpPr>
        <p:spPr>
          <a:xfrm>
            <a:off x="8127495" y="1891114"/>
            <a:ext cx="1262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Input Power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79B199B-FD6C-304C-A0EF-7855C7A43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6548-8C24-5642-8871-A926B5430C2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75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00E77-09ED-BE73-34CF-07B49CF48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8942" y="1029266"/>
            <a:ext cx="3194115" cy="648705"/>
          </a:xfrm>
        </p:spPr>
        <p:txBody>
          <a:bodyPr>
            <a:normAutofit fontScale="90000"/>
          </a:bodyPr>
          <a:lstStyle/>
          <a:p>
            <a:r>
              <a:rPr lang="en-US" dirty="0"/>
              <a:t>Short circuit</a:t>
            </a:r>
            <a:endParaRPr lang="en-PK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9007FB1-825E-B443-8A32-0DE30D5275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05"/>
          <a:stretch/>
        </p:blipFill>
        <p:spPr>
          <a:xfrm>
            <a:off x="1259158" y="2133826"/>
            <a:ext cx="4623167" cy="207524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F08381F-31B4-BDDB-18B0-9BCAC128A4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25" t="17994" r="825" b="437"/>
          <a:stretch/>
        </p:blipFill>
        <p:spPr>
          <a:xfrm>
            <a:off x="6309678" y="2137840"/>
            <a:ext cx="4616202" cy="2071228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7CDAE593-E588-3D9A-E13A-E4F3ECAE3F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119" y="4292255"/>
            <a:ext cx="4616206" cy="1861692"/>
          </a:xfrm>
          <a:prstGeom prst="rect">
            <a:avLst/>
          </a:prstGeom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9693D4EF-9D63-291A-4103-CF818E25FAF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61" b="-540"/>
          <a:stretch/>
        </p:blipFill>
        <p:spPr>
          <a:xfrm>
            <a:off x="6309677" y="4292255"/>
            <a:ext cx="4616202" cy="19371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CBC22D-F87D-410D-918B-E32377F17804}"/>
              </a:ext>
            </a:extLst>
          </p:cNvPr>
          <p:cNvSpPr txBox="1"/>
          <p:nvPr/>
        </p:nvSpPr>
        <p:spPr>
          <a:xfrm>
            <a:off x="2659975" y="2136202"/>
            <a:ext cx="15063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Stator Currents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87D5F7-8F2E-48D3-8712-DF63B7F414C6}"/>
              </a:ext>
            </a:extLst>
          </p:cNvPr>
          <p:cNvSpPr txBox="1"/>
          <p:nvPr/>
        </p:nvSpPr>
        <p:spPr>
          <a:xfrm>
            <a:off x="7944814" y="2136202"/>
            <a:ext cx="14882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Rotor Currents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065F4E-5B09-48BD-93C0-46BE4518C8CF}"/>
              </a:ext>
            </a:extLst>
          </p:cNvPr>
          <p:cNvSpPr txBox="1"/>
          <p:nvPr/>
        </p:nvSpPr>
        <p:spPr>
          <a:xfrm>
            <a:off x="6682802" y="4499660"/>
            <a:ext cx="1262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Input Power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B1AA041-C7C0-5729-41D4-BC1C9D670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6548-8C24-5642-8871-A926B5430C2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978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885</TotalTime>
  <Words>541</Words>
  <Application>Microsoft Office PowerPoint</Application>
  <PresentationFormat>Widescreen</PresentationFormat>
  <Paragraphs>119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Garamond</vt:lpstr>
      <vt:lpstr>Söhne</vt:lpstr>
      <vt:lpstr>Wingdings</vt:lpstr>
      <vt:lpstr>Organic</vt:lpstr>
      <vt:lpstr>Fault Detection Of Induction Motor Using Machine Learning And Signal Processing</vt:lpstr>
      <vt:lpstr>INTRODUCTION</vt:lpstr>
      <vt:lpstr>Simulink Model Design &amp; Workflow </vt:lpstr>
      <vt:lpstr>Simulink Model</vt:lpstr>
      <vt:lpstr>Simulink Model Design &amp; Workflow</vt:lpstr>
      <vt:lpstr>Simulink Model Design &amp; Workflow</vt:lpstr>
      <vt:lpstr>Normal Motor</vt:lpstr>
      <vt:lpstr>Open Circuited</vt:lpstr>
      <vt:lpstr>Short circuit</vt:lpstr>
      <vt:lpstr>Overload</vt:lpstr>
      <vt:lpstr>Rotor bar broken</vt:lpstr>
      <vt:lpstr>PowerPoint Presentation</vt:lpstr>
      <vt:lpstr>Plot Matrix</vt:lpstr>
      <vt:lpstr>Performance of Machine Learning Models</vt:lpstr>
      <vt:lpstr>Decision Trees</vt:lpstr>
      <vt:lpstr>Conclusion</vt:lpstr>
      <vt:lpstr>Research Areas 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FAULT DETECTION IN INDUCTION MOTOR USING SIMULINK AND MACHINE LEARNING</dc:title>
  <dc:creator>Hasan Ali</dc:creator>
  <cp:lastModifiedBy>Sheharyar Zahoor</cp:lastModifiedBy>
  <cp:revision>30</cp:revision>
  <dcterms:created xsi:type="dcterms:W3CDTF">2023-12-11T17:40:34Z</dcterms:created>
  <dcterms:modified xsi:type="dcterms:W3CDTF">2023-12-13T09:21:21Z</dcterms:modified>
</cp:coreProperties>
</file>