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16"/>
  </p:notesMasterIdLst>
  <p:handoutMasterIdLst>
    <p:handoutMasterId r:id="rId17"/>
  </p:handoutMasterIdLst>
  <p:sldIdLst>
    <p:sldId id="3680" r:id="rId5"/>
    <p:sldId id="3696" r:id="rId6"/>
    <p:sldId id="3697" r:id="rId7"/>
    <p:sldId id="3698" r:id="rId8"/>
    <p:sldId id="3699" r:id="rId9"/>
    <p:sldId id="3700" r:id="rId10"/>
    <p:sldId id="3701" r:id="rId11"/>
    <p:sldId id="3702" r:id="rId12"/>
    <p:sldId id="3703" r:id="rId13"/>
    <p:sldId id="3704" r:id="rId14"/>
    <p:sldId id="3705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69500-490A-AC47-BA23-69417AF67B92}">
          <p14:sldIdLst/>
        </p14:section>
        <p14:section name="Default Section" id="{C81361D6-EF04-4409-9CA2-8EB09FCBD8DA}">
          <p14:sldIdLst/>
        </p14:section>
        <p14:section name="Closing" id="{9CCE3243-7A48-0B4F-95EE-C3127644F496}">
          <p14:sldIdLst>
            <p14:sldId id="3680"/>
            <p14:sldId id="3696"/>
            <p14:sldId id="3697"/>
            <p14:sldId id="3698"/>
            <p14:sldId id="3699"/>
            <p14:sldId id="3700"/>
            <p14:sldId id="3701"/>
            <p14:sldId id="3702"/>
            <p14:sldId id="3703"/>
            <p14:sldId id="3704"/>
            <p14:sldId id="3705"/>
          </p14:sldIdLst>
        </p14:section>
        <p14:section name="Default Section" id="{94BF0DAD-FBF4-4F24-90AE-AD3E29A8AA63}">
          <p14:sldIdLst/>
        </p14:section>
      </p14:sectionLst>
    </p:ex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8D3C25-3E44-9A32-E151-1AA965D86CCF}" name="Bueti, Maria Cristina" initials="BMC" userId="S::cristina.bueti@itu.int::588e8681-5ca4-4ffa-b6a0-fd90153878ab" providerId="AD"/>
  <p188:author id="{8D06E82C-4AD9-3B38-CF99-EEA5096344B9}" name="Papp, Victoria" initials="PV" userId="S::victoria.papp@itu.int::e8818399-9963-47d6-839d-053d4d344b7f" providerId="AD"/>
  <p188:author id="{6C99DC7F-492C-A87E-598A-425D53B788DA}" name="Papp, Victoria" initials="PV" userId="Papp, Victoria" providerId="None"/>
  <p188:author id="{BB73C187-DF80-8B61-4E65-DD10339FEEF9}" name="TSB" initials="CC" userId="TSB" providerId="None"/>
  <p188:author id="{C2350B8C-4082-FF23-7E9C-394475595596}" name="Zhao, Yining " initials="YZ" userId="Zhao, Yining " providerId="None"/>
  <p188:author id="{9DD061B8-F81E-741C-639D-C278B952C895}" name="V" initials="VP" userId="V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S::urn:spo:anon#af20a94abe0917142804f53d57c771ccefcded1e0baf7bf1628b1c851133bc86::" providerId="AD"/>
      </p:ext>
    </p:extLst>
  </p:cmAuthor>
  <p:cmAuthor id="2" name="Ngwenya, Babusi" initials="NB" lastIdx="2" clrIdx="1">
    <p:extLst>
      <p:ext uri="{19B8F6BF-5375-455C-9EA6-DF929625EA0E}">
        <p15:presenceInfo xmlns:p15="http://schemas.microsoft.com/office/powerpoint/2012/main" userId="S::babusi.ngwenya@itu.int::2e9cabc3-7061-41bc-93ec-f1b51b1f242d" providerId="AD"/>
      </p:ext>
    </p:extLst>
  </p:cmAuthor>
  <p:cmAuthor id="3" name="Martinez Roura, Guillem" initials="MG" lastIdx="1" clrIdx="2">
    <p:extLst>
      <p:ext uri="{19B8F6BF-5375-455C-9EA6-DF929625EA0E}">
        <p15:presenceInfo xmlns:p15="http://schemas.microsoft.com/office/powerpoint/2012/main" userId="S::guillem.martinez-roura@itu.int::11e2eadc-2f3e-421a-bfd4-1179775cc9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E90"/>
    <a:srgbClr val="ADD8E6"/>
    <a:srgbClr val="FFFF00"/>
    <a:srgbClr val="333333"/>
    <a:srgbClr val="4285F4"/>
    <a:srgbClr val="1E3A5F"/>
    <a:srgbClr val="00FFFF"/>
    <a:srgbClr val="FFD700"/>
    <a:srgbClr val="FCD307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3429" autoAdjust="0"/>
  </p:normalViewPr>
  <p:slideViewPr>
    <p:cSldViewPr snapToGrid="0">
      <p:cViewPr varScale="1">
        <p:scale>
          <a:sx n="53" d="100"/>
          <a:sy n="53" d="100"/>
        </p:scale>
        <p:origin x="1829" y="24"/>
      </p:cViewPr>
      <p:guideLst>
        <p:guide pos="325"/>
        <p:guide orient="horz" pos="4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2452-3746-3341-95BE-425B043A057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5D90-E57A-6D45-8000-6A252EE5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7C42-881F-814E-AAD7-5E4ACF7C9EF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E37A-7181-164D-A063-912F8E13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EBA-B7A1-D94B-B48C-E8314761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836A-3AB1-5C4B-9B89-1009B92F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EB4A-3DB6-0C40-BEA9-6B51F297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E2F-5827-FB42-AD51-CDE08A0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FD2E-CFAE-B64D-BE40-72EE1A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7651-0379-0640-9A5A-C438CC62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18B2-60EC-8E4D-BAF3-0C9012BC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6D0F-74E0-B449-821A-EA6F2B3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C52E-A7AE-BA4E-8B05-0CA8044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6B6A-4067-4A41-B03B-C97F750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5483-BF8A-C745-B454-C3AF3A8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5382C-38B0-E545-999C-26F8E375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3746-BFEC-BF44-AC04-1706841C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4D6-C634-0147-A7AB-10F722B1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84E1-4CFF-374D-8B69-3C7FFAEF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4D51D-C06D-3746-BC15-3BFA1D4F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A5FF0-F9FF-E842-BF5F-633D494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5C90-EBDD-554D-9F69-42E42D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D4FD-224F-B94D-A185-D47344C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4278-361B-0C44-B817-15079F5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B781F-F5D9-1C92-67D6-C869AC0EE54B}"/>
              </a:ext>
            </a:extLst>
          </p:cNvPr>
          <p:cNvSpPr txBox="1"/>
          <p:nvPr userDrawn="1"/>
        </p:nvSpPr>
        <p:spPr>
          <a:xfrm>
            <a:off x="14630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0968-D7D7-9CAF-7BBE-1DF15EB5890F}"/>
              </a:ext>
            </a:extLst>
          </p:cNvPr>
          <p:cNvSpPr txBox="1"/>
          <p:nvPr userDrawn="1"/>
        </p:nvSpPr>
        <p:spPr>
          <a:xfrm>
            <a:off x="13487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8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EF3A2-8A92-268E-0D76-6164861E26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9" t="17578" r="9178" b="24909"/>
          <a:stretch/>
        </p:blipFill>
        <p:spPr>
          <a:xfrm>
            <a:off x="988325" y="105036"/>
            <a:ext cx="1266265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FE5-3548-1B44-97FD-24CBB5F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8E4E-0187-B44D-B13E-0324F4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FBDC-2427-A94D-A4C9-BEC4037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B95-2A39-3D44-8BBC-1D2E18D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05DA-E851-2047-B7AD-4ADC546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93A8-764A-5847-96B5-35405EEA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B39-D139-8E41-9EB7-957593E0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8C1E-30D5-DB40-B525-80D33C9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3321-38F1-2B40-8979-9605085D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D39E-5E35-EC47-827B-0C53573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11DCD63-1FA2-3E48-AF9C-10252617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1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910B-6945-0D42-8E33-48CD88D1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A427-2A20-BE4B-BDF8-C4BC435B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7B63-0312-3D4A-AEE8-4CF24D48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699E-C9E4-1D49-ADD0-6116A2B2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CD3A-78A8-154B-B783-90649356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681F-EDBC-1E41-9A36-A09D0B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DD1BE-5F1F-EF40-B9EC-542DD55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77F1-2B56-484E-A3BF-E86D6D68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846E-9D4C-584D-8DAD-14BDB84F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A8C8-C349-1444-9985-1DF007B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E59E-B97B-694E-AF30-7A30AC9E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525C-6108-6E43-B863-FAF1893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E339B-C9F8-E84E-8046-E7A6D0E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FB2D-17DA-834A-A648-EFB6AD0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529-C436-2349-98AC-2F0A9242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E632-BA9A-144E-B125-45F61AC8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1D26-0F0E-4844-B545-B9A9E6EC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D033-FCE9-8748-B254-AB37EAC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579-D5E6-D748-A20F-97E61F8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380D-CD5D-FE4F-85BB-406B670A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56F8-0345-3A47-8451-B3D4244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FFA7-F4E5-E341-A3BA-8620342F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A162-4E95-3144-83E1-E6E83732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D292-A04B-5B4F-AE15-D677C56A4EE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AFF5-1F0E-3D45-9604-DB44F4F0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B92-EB97-5040-BA50-C0E4501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2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892F1-6DB8-25B6-6857-59E5D7070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34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Capabilities of AI for Transparency and Accountability in Tendering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8D9220-1B5F-6F57-A28F-D37DE2A3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400" y="3999881"/>
            <a:ext cx="4999200" cy="1655762"/>
          </a:xfrm>
        </p:spPr>
        <p:txBody>
          <a:bodyPr/>
          <a:lstStyle/>
          <a:p>
            <a:r>
              <a:rPr lang="en-GB" dirty="0">
                <a:solidFill>
                  <a:srgbClr val="00FFFF"/>
                </a:solidFill>
              </a:rPr>
              <a:t>Presenter: Joseph </a:t>
            </a:r>
            <a:r>
              <a:rPr lang="en-GB" dirty="0" err="1">
                <a:solidFill>
                  <a:srgbClr val="00FFFF"/>
                </a:solidFill>
              </a:rPr>
              <a:t>Gamba</a:t>
            </a:r>
            <a:r>
              <a:rPr lang="en-GB" dirty="0">
                <a:solidFill>
                  <a:srgbClr val="00FFFF"/>
                </a:solidFill>
              </a:rPr>
              <a:t> (Researcher)</a:t>
            </a:r>
          </a:p>
          <a:p>
            <a:endParaRPr lang="en-GB" dirty="0">
              <a:solidFill>
                <a:srgbClr val="FFD700"/>
              </a:solidFill>
            </a:endParaRPr>
          </a:p>
          <a:p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65295-0D93-4E2C-4032-0B3430619867}"/>
              </a:ext>
            </a:extLst>
          </p:cNvPr>
          <p:cNvSpPr/>
          <p:nvPr/>
        </p:nvSpPr>
        <p:spPr>
          <a:xfrm>
            <a:off x="10161814" y="5230589"/>
            <a:ext cx="1964872" cy="15881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D0F2ABF1-9D27-00FB-314D-19C50EDB41DB}"/>
              </a:ext>
            </a:extLst>
          </p:cNvPr>
          <p:cNvSpPr txBox="1">
            <a:spLocks/>
          </p:cNvSpPr>
          <p:nvPr/>
        </p:nvSpPr>
        <p:spPr>
          <a:xfrm>
            <a:off x="65314" y="5163007"/>
            <a:ext cx="60906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C200"/>
              </a:buClr>
              <a:buFont typeface="Wingdings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200"/>
              </a:buClr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dirty="0"/>
              <a:t>Project Period: 29 Nov 2023 - 22 May 2025</a:t>
            </a:r>
            <a:endParaRPr lang="en-GB" dirty="0">
              <a:solidFill>
                <a:srgbClr val="00FFFF"/>
              </a:solidFill>
            </a:endParaRPr>
          </a:p>
          <a:p>
            <a:pPr algn="l" fontAlgn="auto">
              <a:spcAft>
                <a:spcPts val="0"/>
              </a:spcAft>
            </a:pPr>
            <a:r>
              <a:rPr lang="en-GB" dirty="0">
                <a:solidFill>
                  <a:srgbClr val="FFD700"/>
                </a:solidFill>
              </a:rPr>
              <a:t>PI: Dr Michael S. Mollel (PCCB)</a:t>
            </a:r>
          </a:p>
          <a:p>
            <a:pPr algn="l" fontAlgn="auto">
              <a:spcAft>
                <a:spcPts val="0"/>
              </a:spcAft>
            </a:pPr>
            <a:r>
              <a:rPr lang="en-GB" dirty="0">
                <a:solidFill>
                  <a:srgbClr val="FFD700"/>
                </a:solidFill>
              </a:rPr>
              <a:t>Co-PI: Prof Baraka </a:t>
            </a:r>
            <a:r>
              <a:rPr lang="en-GB" dirty="0" err="1">
                <a:solidFill>
                  <a:srgbClr val="FFD700"/>
                </a:solidFill>
              </a:rPr>
              <a:t>Maiseli</a:t>
            </a:r>
            <a:r>
              <a:rPr lang="en-GB" dirty="0">
                <a:solidFill>
                  <a:srgbClr val="FFD700"/>
                </a:solidFill>
              </a:rPr>
              <a:t> (UDSM)</a:t>
            </a:r>
          </a:p>
          <a:p>
            <a:pPr algn="l" fontAlgn="auto">
              <a:spcAft>
                <a:spcPts val="0"/>
              </a:spcAft>
            </a:pPr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8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451D-374A-3292-25FE-4D0CC385A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Financial Summary: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Total Project Budget: 150,000,000 TZS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First Quarter Disbursement: 88,678,289 TZS (59% of budget)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First Quarter Expenditure: 9,805,000 TZS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Cash Balance: 78,873,289 TZS</a:t>
            </a:r>
          </a:p>
          <a:p>
            <a:pPr algn="just"/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4A58BC-2269-B4A5-7195-7AA80553C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Next Steps:</a:t>
            </a:r>
          </a:p>
          <a:p>
            <a:pPr lvl="1" algn="just">
              <a:buFont typeface="+mj-lt"/>
              <a:buAutoNum type="arabicPeriod"/>
            </a:pPr>
            <a:r>
              <a:rPr lang="en-US" sz="2400" dirty="0"/>
              <a:t>Complete file conversion and anonymization (Est. completion: June 2024)</a:t>
            </a:r>
          </a:p>
          <a:p>
            <a:pPr lvl="1" algn="just">
              <a:buFont typeface="+mj-lt"/>
              <a:buAutoNum type="arabicPeriod"/>
            </a:pPr>
            <a:r>
              <a:rPr lang="en-US" sz="2400" dirty="0"/>
              <a:t>Proceed with data analysis and AI model development (Jun-Aug 2024)</a:t>
            </a:r>
          </a:p>
          <a:p>
            <a:pPr lvl="1" algn="just">
              <a:buFont typeface="+mj-lt"/>
              <a:buAutoNum type="arabicPeriod"/>
            </a:pPr>
            <a:r>
              <a:rPr lang="en-US" sz="2400" dirty="0"/>
              <a:t>Continuous budget monitoring and adaptive planning</a:t>
            </a:r>
          </a:p>
          <a:p>
            <a:pPr lvl="1" algn="just">
              <a:buFont typeface="+mj-lt"/>
              <a:buAutoNum type="arabicPeriod"/>
            </a:pPr>
            <a:r>
              <a:rPr lang="en-US" sz="2400" dirty="0"/>
              <a:t>Regular financial and technical reporting to COSTECH</a:t>
            </a:r>
          </a:p>
          <a:p>
            <a:pPr algn="just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46616-48F4-20A4-EFF4-C449EBA9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Summary and Project Outlook</a:t>
            </a:r>
          </a:p>
        </p:txBody>
      </p:sp>
    </p:spTree>
    <p:extLst>
      <p:ext uri="{BB962C8B-B14F-4D97-AF65-F5344CB8AC3E}">
        <p14:creationId xmlns:p14="http://schemas.microsoft.com/office/powerpoint/2010/main" val="70431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EDB562-9FF2-650B-24D7-DA864C4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Summary and Project Outlook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0F666-E3A7-5CAA-7F7C-7C84A52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Project demonstrates fiscal responsibility, adaptability, and commitment to legal compliance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Strategic budget reallocations ensure project continuity despite challenges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 track for developing an AI-driven solution for transparency in tendering processes</a:t>
            </a:r>
          </a:p>
        </p:txBody>
      </p:sp>
    </p:spTree>
    <p:extLst>
      <p:ext uri="{BB962C8B-B14F-4D97-AF65-F5344CB8AC3E}">
        <p14:creationId xmlns:p14="http://schemas.microsoft.com/office/powerpoint/2010/main" val="120280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DFDF9-539A-2D2D-4F28-5B965188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Timeline and Current Phase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40C61-5946-5AF4-58DA-9531C71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Phase 1 (Current): Data collection and processing (Nov 2023 - Feb 2024)</a:t>
            </a:r>
          </a:p>
          <a:p>
            <a:endParaRPr lang="en-US" sz="2800" dirty="0"/>
          </a:p>
          <a:p>
            <a:r>
              <a:rPr lang="en-US" sz="2800" dirty="0"/>
              <a:t>Phase 2: Data analysis and AI model development (Mar 2024 - Aug 2024)</a:t>
            </a:r>
          </a:p>
          <a:p>
            <a:endParaRPr lang="en-US" sz="2800" dirty="0"/>
          </a:p>
          <a:p>
            <a:r>
              <a:rPr lang="en-US" sz="2800" dirty="0"/>
              <a:t>Phase 3: Model testing and refinement (Sep 2024 - Dec 2024)</a:t>
            </a:r>
          </a:p>
          <a:p>
            <a:endParaRPr lang="en-US" sz="2800" dirty="0"/>
          </a:p>
          <a:p>
            <a:r>
              <a:rPr lang="en-US" sz="2800" dirty="0"/>
              <a:t>Phase 4: Deployment and evaluation (Jan 2025 - May 2025)</a:t>
            </a:r>
          </a:p>
          <a:p>
            <a:endParaRPr lang="en-US" sz="2800" dirty="0"/>
          </a:p>
          <a:p>
            <a:r>
              <a:rPr lang="en-US" sz="3200" dirty="0">
                <a:solidFill>
                  <a:schemeClr val="accent2"/>
                </a:solidFill>
              </a:rPr>
              <a:t>Status: In Phase 1 - Data collection and processing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FA37-F9E0-9829-326C-341367F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A6E4-8F82-C9EE-2CB7-37CE7F56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Initial Objective: Collect a comprehensive dataset of corruption cases related to procurement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Adapted Objective: Collect any cases prosecuted by PCCB due to the limited availability of procurement-specific cases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Purpose: Train and fine-tune the machine learning model to identify irregularities in tender documents</a:t>
            </a:r>
          </a:p>
        </p:txBody>
      </p:sp>
    </p:spTree>
    <p:extLst>
      <p:ext uri="{BB962C8B-B14F-4D97-AF65-F5344CB8AC3E}">
        <p14:creationId xmlns:p14="http://schemas.microsoft.com/office/powerpoint/2010/main" val="20303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B7EE-1AE5-B7F2-E5E6-F6CB261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Unforeseen Challenges in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4DFF-3566-195E-A2F1-E54E121E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Primary Challenge: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Lack of digital data; most documents in hardcopy or handwritten format</a:t>
            </a:r>
          </a:p>
          <a:p>
            <a:pPr algn="just"/>
            <a:r>
              <a:rPr lang="en-US" sz="2800" dirty="0"/>
              <a:t>Impact: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Delayed progress in data collection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Increased resource requirements for digitization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Potential delay in subsequent project phases</a:t>
            </a:r>
          </a:p>
          <a:p>
            <a:pPr algn="just"/>
            <a:r>
              <a:rPr lang="en-US" sz="2800" dirty="0"/>
              <a:t>Lesson Learned: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Importance of digital preparedness and data management strategies in research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1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8CF4-ADFD-3B3B-DD9A-D4D2AF42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Data Collection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95F0-585D-4FA3-E27D-293F36C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PCCB Financial Support: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Engaged staff across regions for scanning and digitizing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Result: 1,400 case files collected and digitized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Adaptive Strategy: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Broadened scope to include all PCCB-prosecuted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Ensures a larger dataset for more robust AI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40565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0C9C-6DB4-5110-C666-8104CF57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Privacy and Legal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FD85-4D9E-7405-F721-D2074C85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Challenge: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PCCB law requires anonymization before sharing data with partners (e.g., University of Dar es Salaam)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Time-consuming process to convert 1,400 scanned files to typed format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Legal Implications: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Strict adherence to data protection laws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Maintaining confidentiality of sensitive information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1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D7E5-0CB2-BBAF-3529-E021B9D3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Processing While Ensuring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D79F-6C46-E484-3A98-DDF7717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Secretarial Support: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Budget allocation for 28 secretaries (1 per region)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Cost: 33,600,000 TZS (40,000 TZS daily rate, 30 days)</a:t>
            </a:r>
          </a:p>
          <a:p>
            <a:pPr algn="just"/>
            <a:r>
              <a:rPr lang="en-US" sz="2800" dirty="0"/>
              <a:t>Technological Solutions: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Exploring automated tools for efficient conversion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Ensuring tools comply with data privacy requirements</a:t>
            </a:r>
          </a:p>
          <a:p>
            <a:pPr algn="just"/>
            <a:r>
              <a:rPr lang="en-US" sz="2800" dirty="0"/>
              <a:t>Timeline Adjustment: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Reallocating timelines for subsequent activities to accommodate delays</a:t>
            </a:r>
          </a:p>
        </p:txBody>
      </p:sp>
    </p:spTree>
    <p:extLst>
      <p:ext uri="{BB962C8B-B14F-4D97-AF65-F5344CB8AC3E}">
        <p14:creationId xmlns:p14="http://schemas.microsoft.com/office/powerpoint/2010/main" val="6203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2B72-10FD-5A0C-C1B6-59FF9D7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Financial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33AD-D0B1-A34D-3F8A-36D6AF97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Original Plan: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Equipment budget (AI machine): 71,000,000 TZS</a:t>
            </a:r>
          </a:p>
          <a:p>
            <a:pPr algn="just"/>
            <a:r>
              <a:rPr lang="en-US" sz="2800" dirty="0"/>
              <a:t>Budget Optimization: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Collaboration with the University of Dodoma for machine access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Reallocation of 33,600,000 TZS to secretarial support</a:t>
            </a:r>
          </a:p>
          <a:p>
            <a:pPr algn="just"/>
            <a:r>
              <a:rPr lang="en-US" sz="2800" dirty="0"/>
              <a:t>Result: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Cost-effective solution without compromising project quality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Demonstrates adaptability and resource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68348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1188-E8FA-5B9A-04BE-F52C85AB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Costs and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4C51-1B42-97D6-2CB6-59BB3428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Online Meetings: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6 meetings, 13 participants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Budget: 3,700,000 TZS for internet bundles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Cost-saving measure: Shifted from in-person to online meetings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Specialized Tasks: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Two-day intensive session for file extraction: 170,000 TZS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/>
              <a:t>Quarterly report writing (PI and Co-PI): 2,000,000 TZS</a:t>
            </a:r>
          </a:p>
        </p:txBody>
      </p:sp>
    </p:spTree>
    <p:extLst>
      <p:ext uri="{BB962C8B-B14F-4D97-AF65-F5344CB8AC3E}">
        <p14:creationId xmlns:p14="http://schemas.microsoft.com/office/powerpoint/2010/main" val="11182885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I for Good Summit">
      <a:dk1>
        <a:srgbClr val="000000"/>
      </a:dk1>
      <a:lt1>
        <a:srgbClr val="FFFFFF"/>
      </a:lt1>
      <a:dk2>
        <a:srgbClr val="101011"/>
      </a:dk2>
      <a:lt2>
        <a:srgbClr val="FFFFFF"/>
      </a:lt2>
      <a:accent1>
        <a:srgbClr val="1698D7"/>
      </a:accent1>
      <a:accent2>
        <a:srgbClr val="F9CC0A"/>
      </a:accent2>
      <a:accent3>
        <a:srgbClr val="1698D7"/>
      </a:accent3>
      <a:accent4>
        <a:srgbClr val="FFFFFF"/>
      </a:accent4>
      <a:accent5>
        <a:srgbClr val="5B9BD5"/>
      </a:accent5>
      <a:accent6>
        <a:srgbClr val="F9CC0A"/>
      </a:accent6>
      <a:hlink>
        <a:srgbClr val="F9CC0A"/>
      </a:hlink>
      <a:folHlink>
        <a:srgbClr val="F1C6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6e7bc8-f524-4d17-847f-03f416651072">
      <UserInfo>
        <DisplayName>Co, Chiara Kirsten</DisplayName>
        <AccountId>12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1DED5CBF0E2458EFEBFCFE4495879" ma:contentTypeVersion="4" ma:contentTypeDescription="Create a new document." ma:contentTypeScope="" ma:versionID="9959b31e8ff8aa66dfd24d0d3915248b">
  <xsd:schema xmlns:xsd="http://www.w3.org/2001/XMLSchema" xmlns:xs="http://www.w3.org/2001/XMLSchema" xmlns:p="http://schemas.microsoft.com/office/2006/metadata/properties" xmlns:ns2="c186c16a-6bdf-4ee1-a928-99a0bc62ca9a" xmlns:ns3="446e7bc8-f524-4d17-847f-03f416651072" targetNamespace="http://schemas.microsoft.com/office/2006/metadata/properties" ma:root="true" ma:fieldsID="317e66e68f73f93589afd63e49265652" ns2:_="" ns3:_="">
    <xsd:import namespace="c186c16a-6bdf-4ee1-a928-99a0bc62ca9a"/>
    <xsd:import namespace="446e7bc8-f524-4d17-847f-03f416651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6c16a-6bdf-4ee1-a928-99a0bc62c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7bc8-f524-4d17-847f-03f4166510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7EE8EB-70CF-1A41-AE8F-3506C6BC4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88E605-6556-0C42-8C7F-3E21BCC55128}">
  <ds:schemaRefs>
    <ds:schemaRef ds:uri="446e7bc8-f524-4d17-847f-03f416651072"/>
    <ds:schemaRef ds:uri="c186c16a-6bdf-4ee1-a928-99a0bc62ca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85D613-38CF-9B43-9E24-89B6C30FE11E}">
  <ds:schemaRefs>
    <ds:schemaRef ds:uri="446e7bc8-f524-4d17-847f-03f416651072"/>
    <ds:schemaRef ds:uri="c186c16a-6bdf-4ee1-a928-99a0bc62ca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585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AvenirNext LT Pro Regular</vt:lpstr>
      <vt:lpstr>Calibri</vt:lpstr>
      <vt:lpstr>Wingdings</vt:lpstr>
      <vt:lpstr>2_Office Theme</vt:lpstr>
      <vt:lpstr>Leveraging Capabilities of AI for Transparency and Accountability in Tendering</vt:lpstr>
      <vt:lpstr>Project Timeline and Current Phase</vt:lpstr>
      <vt:lpstr>Data Collection Goals</vt:lpstr>
      <vt:lpstr>Unforeseen Challenges in Data Collection</vt:lpstr>
      <vt:lpstr>Overcoming Data Collection Hurdles</vt:lpstr>
      <vt:lpstr>Ensuring Data Privacy and Legal Compliance</vt:lpstr>
      <vt:lpstr>Efficient Data Processing While Ensuring Privacy</vt:lpstr>
      <vt:lpstr>Strategic Financial Management</vt:lpstr>
      <vt:lpstr>Operational Costs and Accountability</vt:lpstr>
      <vt:lpstr>Financial Summary and Project Outlook</vt:lpstr>
      <vt:lpstr>Financial Summary and Project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Frederic</dc:creator>
  <cp:lastModifiedBy>Michael Mollel</cp:lastModifiedBy>
  <cp:revision>37</cp:revision>
  <dcterms:modified xsi:type="dcterms:W3CDTF">2024-06-10T21:26:34Z</dcterms:modified>
</cp:coreProperties>
</file>