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4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C22F-D06A-450D-5822-72C0A3B03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0062D-6941-3DE8-0C82-D1984AE0E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B492-67E1-550E-2654-4FB9A663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3ABB-9F61-4A63-8844-34A9E2CB80C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93C93-8F3B-566D-306C-0BE10168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3D77-FF6C-E1C3-DB17-2125081C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4F66-B543-4237-AFBC-C09FCDE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3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9DFA-D50A-6105-503A-F2B94243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70812-E3E0-7024-10E5-1C5092F01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0ED93-3E9F-C17B-BE17-30C40DE9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3ABB-9F61-4A63-8844-34A9E2CB80C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DF34D-447E-0AD9-893A-73696687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AD6D4-FD4F-8E9C-4722-9368768A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4F66-B543-4237-AFBC-C09FCDE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0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4295B-3782-FB66-8E49-2F1B5505B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285BA-7FD2-C1C5-6A65-D6E7858A6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5168A-047B-293A-52B5-75380588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3ABB-9F61-4A63-8844-34A9E2CB80C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FDA8-5FAE-7258-D5A4-B54DDFCE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4A885-983E-3CE2-D086-63E71DF4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4F66-B543-4237-AFBC-C09FCDE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2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7AAD-B9E9-BA5C-26A3-7F7C208E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9F70-78BC-FDC3-6380-58422D03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6D889-355F-367D-F5AD-03C82022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3ABB-9F61-4A63-8844-34A9E2CB80C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44757-DEA1-D1EA-3709-7239EDB3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AFB6D-074F-017B-AF69-C068B5E1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4F66-B543-4237-AFBC-C09FCDE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7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8DD5-0722-D107-5217-66BE81638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9A2DF-8FFA-29F7-D1C1-B7EB4904E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A9CE1-F1EB-A04F-846A-B62C44AD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3ABB-9F61-4A63-8844-34A9E2CB80C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98666-E90E-E117-9248-BD8888D2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1685-E2BA-DC05-24D0-65537FB6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4F66-B543-4237-AFBC-C09FCDE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8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5A03-81B7-6807-6DBC-DDD0464A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47329-31F3-F9F1-FF62-333D88896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37442-29D4-A065-FEFC-5272D6E6B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41AFC-9030-D8DB-A423-703D6E70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3ABB-9F61-4A63-8844-34A9E2CB80C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1C081-7935-010D-6C7B-CE54EFAC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2821C-5DED-0742-6E37-B6199498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4F66-B543-4237-AFBC-C09FCDE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5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0162-D950-0D03-38D5-8CD35DF60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AE495-E8AD-D0BB-BD6D-B0016E948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F6840-D10A-8914-9C2A-8D2831296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670CC-4ED0-DB30-F31C-565B9505E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B26DC-F5D3-1486-088D-61BAEDC00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49FAF-DF6F-C14B-7CB5-C2D39C17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3ABB-9F61-4A63-8844-34A9E2CB80C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F8AB0A-4CD2-944A-2A74-9A177507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BA286-B5E3-52B2-0B58-74EADCD2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4F66-B543-4237-AFBC-C09FCDE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3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4AE3-8E97-12C6-6110-E7D90D3A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24135-283E-A0EB-9696-4410DA63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3ABB-9F61-4A63-8844-34A9E2CB80C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6B800-FC86-E411-F889-4B2A8A6E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B5E93-C60A-9399-D2F6-F3AD6C8E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4F66-B543-4237-AFBC-C09FCDE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5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0FDD5-C82F-E3E1-9640-85A1FC38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3ABB-9F61-4A63-8844-34A9E2CB80C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6C055F-311F-478D-0F2B-46719B9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D13A-E11E-CE7A-88E4-34D136F1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4F66-B543-4237-AFBC-C09FCDE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7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A975-4ACC-88BE-235F-CE755D86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10776-032F-FDE2-D726-9CD49FE03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FA6EF-8880-8189-489E-BC3024BE3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421F7-0576-8923-030D-2D14CC5B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3ABB-9F61-4A63-8844-34A9E2CB80C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2158D-7499-9C78-E65B-93F190DE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4BFBA-7B9E-ADF9-7DAD-3BC4C66B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4F66-B543-4237-AFBC-C09FCDE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1EC1-6591-279D-A739-6A7540B0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50FC00-E894-B76D-9902-5BCBF19BC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687AD-3F0B-1B06-3B17-F890D17F1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B8B21-D0EA-0C7E-7D71-D71745E8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3ABB-9F61-4A63-8844-34A9E2CB80C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46A8B-A201-54A9-F82C-E821E0FC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F4595-9C6D-D36E-8298-D6304EC7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4F66-B543-4237-AFBC-C09FCDE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9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25C42-7297-B21C-8141-E338844E5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7F8FF-F4CF-6F5E-DB47-8CE1030D4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16A3-1107-F385-DBBB-A55FA36B4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3ABB-9F61-4A63-8844-34A9E2CB80C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0D999-A300-C469-89AB-ECB410B14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AB0D4-A33C-52CF-7DEE-B1491F2CD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4F66-B543-4237-AFBC-C09FCDE5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5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ollel" TargetMode="External"/><Relationship Id="rId2" Type="http://schemas.openxmlformats.org/officeDocument/2006/relationships/hyperlink" Target="https://github.com/msamwelmollel/swahili_llam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1AB3-BC1E-AC41-FB7F-8F0AA5188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" y="2483792"/>
            <a:ext cx="11977687" cy="2387600"/>
          </a:xfrm>
        </p:spPr>
        <p:txBody>
          <a:bodyPr/>
          <a:lstStyle/>
          <a:p>
            <a:r>
              <a:rPr lang="en-GB" dirty="0"/>
              <a:t>Introduction to Reinforcement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BCA25-5FB8-A0CF-D65A-D0C0BEA86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080" y="4845414"/>
            <a:ext cx="9144000" cy="1655762"/>
          </a:xfrm>
        </p:spPr>
        <p:txBody>
          <a:bodyPr>
            <a:normAutofit/>
          </a:bodyPr>
          <a:lstStyle/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Michael Mollel (PhD)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8AACD24-103E-CB5D-4BE8-49170ADF10A9}"/>
              </a:ext>
            </a:extLst>
          </p:cNvPr>
          <p:cNvSpPr txBox="1">
            <a:spLocks/>
          </p:cNvSpPr>
          <p:nvPr/>
        </p:nvSpPr>
        <p:spPr>
          <a:xfrm>
            <a:off x="1403445" y="5809397"/>
            <a:ext cx="9144000" cy="7460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Link to the project: </a:t>
            </a:r>
            <a:r>
              <a:rPr lang="en-GB" dirty="0">
                <a:hlinkClick r:id="rId2"/>
              </a:rPr>
              <a:t>GitHub</a:t>
            </a:r>
            <a:endParaRPr lang="en-GB" dirty="0"/>
          </a:p>
          <a:p>
            <a:r>
              <a:rPr lang="en-GB" dirty="0"/>
              <a:t>Link to the model: </a:t>
            </a:r>
            <a:r>
              <a:rPr lang="en-GB" dirty="0">
                <a:hlinkClick r:id="rId3"/>
              </a:rPr>
              <a:t>HF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0580C-4804-D34B-E486-631D90AB9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000" y="-6584"/>
            <a:ext cx="5376000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5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5A2E-CE0B-D568-BFF1-A18E0D6A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379"/>
            <a:ext cx="12192000" cy="72214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What is 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E367-5030-D267-2BF1-58756753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1528"/>
            <a:ext cx="12192000" cy="605050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Reinforcement learning is a framework for learning any task.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-serif-pro"/>
              </a:rPr>
              <a:t>Any problem that is phrased as a Markov Decision Process (Markov Next Slide)</a:t>
            </a:r>
          </a:p>
          <a:p>
            <a:pPr marL="457200" lvl="1" indent="0" algn="just">
              <a:buNone/>
            </a:pPr>
            <a:endParaRPr lang="en-US" b="0" i="0" dirty="0">
              <a:solidFill>
                <a:srgbClr val="FF0000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algn="just"/>
            <a:endParaRPr lang="en-US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algn="just"/>
            <a:endParaRPr lang="en-US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algn="just"/>
            <a:endParaRPr lang="en-US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marL="0" indent="0" algn="just">
              <a:buNone/>
            </a:pPr>
            <a:endParaRPr lang="en-US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algn="just"/>
            <a:r>
              <a:rPr lang="en-US" dirty="0"/>
              <a:t>Why RL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RL can help us with finding novel solutions to problems, without explicitly programming tactics or solution methods.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AC63BB-3308-F388-F8AC-90B06C83193D}"/>
              </a:ext>
            </a:extLst>
          </p:cNvPr>
          <p:cNvSpPr txBox="1">
            <a:spLocks/>
          </p:cNvSpPr>
          <p:nvPr/>
        </p:nvSpPr>
        <p:spPr>
          <a:xfrm>
            <a:off x="4348233" y="3955008"/>
            <a:ext cx="7347898" cy="290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CF1A1A-A624-D9AE-7AD9-52BF2D1B9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954" y="1551612"/>
            <a:ext cx="4180483" cy="2484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2105BF6-D24C-99C3-3763-ED0DEA46966F}"/>
              </a:ext>
            </a:extLst>
          </p:cNvPr>
          <p:cNvSpPr txBox="1">
            <a:spLocks/>
          </p:cNvSpPr>
          <p:nvPr/>
        </p:nvSpPr>
        <p:spPr>
          <a:xfrm>
            <a:off x="0" y="4123547"/>
            <a:ext cx="12239767" cy="7221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D0D0D"/>
                </a:solidFill>
                <a:latin typeface="Söhne"/>
              </a:rPr>
              <a:t>Why is 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7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5A2E-CE0B-D568-BFF1-A18E0D6A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379"/>
            <a:ext cx="12192000" cy="72214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Application of 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E367-5030-D267-2BF1-58756753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1528"/>
            <a:ext cx="12192000" cy="6050508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Advertising (The ads you see on your browser)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Finance (when to buy and when to sell)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Healthcare (Drug design)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NLP Large Language Models (Model alignment)</a:t>
            </a: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marL="457200" lvl="1" indent="0" algn="just">
              <a:buNone/>
            </a:pPr>
            <a:endParaRPr lang="en-US" b="0" i="0" dirty="0">
              <a:solidFill>
                <a:srgbClr val="FF0000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algn="just"/>
            <a:endParaRPr lang="en-US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Agent: A thing that tries to solve a problem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Action: a decision taken by the agent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State: A circumstance that the agent sees or observe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Reward:  Incentive given to agent after taking Action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Environment: a complete picture of the world</a:t>
            </a:r>
          </a:p>
          <a:p>
            <a:pPr algn="just"/>
            <a:endParaRPr lang="en-US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marL="0" indent="0" algn="just">
              <a:buNone/>
            </a:pPr>
            <a:endParaRPr lang="en-US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algn="just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AC63BB-3308-F388-F8AC-90B06C83193D}"/>
              </a:ext>
            </a:extLst>
          </p:cNvPr>
          <p:cNvSpPr txBox="1">
            <a:spLocks/>
          </p:cNvSpPr>
          <p:nvPr/>
        </p:nvSpPr>
        <p:spPr>
          <a:xfrm>
            <a:off x="4348233" y="3955008"/>
            <a:ext cx="7347898" cy="290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2105BF6-D24C-99C3-3763-ED0DEA46966F}"/>
              </a:ext>
            </a:extLst>
          </p:cNvPr>
          <p:cNvSpPr txBox="1">
            <a:spLocks/>
          </p:cNvSpPr>
          <p:nvPr/>
        </p:nvSpPr>
        <p:spPr>
          <a:xfrm>
            <a:off x="1" y="2945286"/>
            <a:ext cx="12192000" cy="7221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D0D0D"/>
                </a:solidFill>
                <a:latin typeface="Söhne"/>
              </a:rPr>
              <a:t>RL - Terminology and Basic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EECB7-6264-5252-596E-E0BF737F2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68" t="9851" r="1492" b="25272"/>
          <a:stretch/>
        </p:blipFill>
        <p:spPr>
          <a:xfrm>
            <a:off x="9546898" y="3689911"/>
            <a:ext cx="2350256" cy="314871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60FD3D-E453-E827-CE82-7F7AC5ECE105}"/>
              </a:ext>
            </a:extLst>
          </p:cNvPr>
          <p:cNvCxnSpPr/>
          <p:nvPr/>
        </p:nvCxnSpPr>
        <p:spPr>
          <a:xfrm flipV="1">
            <a:off x="8884693" y="6116472"/>
            <a:ext cx="2429301" cy="360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0434FE-9FE6-4A62-7333-BE31592385B6}"/>
              </a:ext>
            </a:extLst>
          </p:cNvPr>
          <p:cNvSpPr txBox="1"/>
          <p:nvPr/>
        </p:nvSpPr>
        <p:spPr>
          <a:xfrm>
            <a:off x="8229890" y="6305692"/>
            <a:ext cx="868907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Agent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65216F-2815-E6EE-6A3C-192CDACFF9AE}"/>
              </a:ext>
            </a:extLst>
          </p:cNvPr>
          <p:cNvCxnSpPr/>
          <p:nvPr/>
        </p:nvCxnSpPr>
        <p:spPr>
          <a:xfrm flipV="1">
            <a:off x="11409528" y="5509146"/>
            <a:ext cx="0" cy="473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EFFAA0-D2B3-D405-C26D-380B75B9A374}"/>
              </a:ext>
            </a:extLst>
          </p:cNvPr>
          <p:cNvCxnSpPr>
            <a:cxnSpLocks/>
          </p:cNvCxnSpPr>
          <p:nvPr/>
        </p:nvCxnSpPr>
        <p:spPr>
          <a:xfrm flipH="1">
            <a:off x="10890913" y="6027761"/>
            <a:ext cx="3138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C00651-CF7C-A367-58C6-6B2529A855D2}"/>
              </a:ext>
            </a:extLst>
          </p:cNvPr>
          <p:cNvSpPr txBox="1"/>
          <p:nvPr/>
        </p:nvSpPr>
        <p:spPr>
          <a:xfrm>
            <a:off x="11362189" y="5452828"/>
            <a:ext cx="868907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Action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75E859-8CA0-A821-7D3E-57D16823A70F}"/>
              </a:ext>
            </a:extLst>
          </p:cNvPr>
          <p:cNvCxnSpPr/>
          <p:nvPr/>
        </p:nvCxnSpPr>
        <p:spPr>
          <a:xfrm>
            <a:off x="8734567" y="3955008"/>
            <a:ext cx="1150961" cy="21210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B73BBC-1AC5-29BA-CFD3-3A4B2434C443}"/>
              </a:ext>
            </a:extLst>
          </p:cNvPr>
          <p:cNvCxnSpPr/>
          <p:nvPr/>
        </p:nvCxnSpPr>
        <p:spPr>
          <a:xfrm>
            <a:off x="8229890" y="4622042"/>
            <a:ext cx="1277912" cy="13647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EF4CC02-D75C-1458-2198-27E5EC7E47FA}"/>
              </a:ext>
            </a:extLst>
          </p:cNvPr>
          <p:cNvSpPr txBox="1"/>
          <p:nvPr/>
        </p:nvSpPr>
        <p:spPr>
          <a:xfrm>
            <a:off x="6987654" y="4294011"/>
            <a:ext cx="138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Environment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709AD0-C5C5-FFE3-1D9F-002023C8533B}"/>
              </a:ext>
            </a:extLst>
          </p:cNvPr>
          <p:cNvSpPr txBox="1"/>
          <p:nvPr/>
        </p:nvSpPr>
        <p:spPr>
          <a:xfrm>
            <a:off x="7921823" y="3672410"/>
            <a:ext cx="868907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State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D18486-9458-52F6-F24C-B3704A1E7926}"/>
              </a:ext>
            </a:extLst>
          </p:cNvPr>
          <p:cNvCxnSpPr/>
          <p:nvPr/>
        </p:nvCxnSpPr>
        <p:spPr>
          <a:xfrm flipV="1">
            <a:off x="8980227" y="5145206"/>
            <a:ext cx="905301" cy="30762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D3C217-9938-04CB-1C2E-78D54664B7A6}"/>
              </a:ext>
            </a:extLst>
          </p:cNvPr>
          <p:cNvSpPr txBox="1"/>
          <p:nvPr/>
        </p:nvSpPr>
        <p:spPr>
          <a:xfrm>
            <a:off x="8229890" y="5385492"/>
            <a:ext cx="107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Reward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61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5A2E-CE0B-D568-BFF1-A18E0D6A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379"/>
            <a:ext cx="12192000" cy="72214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Basic Description of 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E367-5030-D267-2BF1-58756753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1528"/>
            <a:ext cx="12192000" cy="6050508"/>
          </a:xfrm>
        </p:spPr>
        <p:txBody>
          <a:bodyPr>
            <a:normAutofit/>
          </a:bodyPr>
          <a:lstStyle/>
          <a:p>
            <a:pPr marL="914400" lvl="1" indent="-457200" algn="just"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An agent that tries to solve a task in a particular environment and state 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At every timestep </a:t>
            </a:r>
            <a:r>
              <a:rPr lang="en-US" b="0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, the agent needs to choose an action </a:t>
            </a:r>
            <a:r>
              <a:rPr lang="en-US" b="0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After this action, it might receive a reward </a:t>
            </a:r>
            <a:r>
              <a:rPr lang="en-US" b="0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And get a new observation of its states</a:t>
            </a:r>
            <a:endParaRPr lang="en-US" b="0" i="0" dirty="0">
              <a:solidFill>
                <a:srgbClr val="FF0000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algn="just"/>
            <a:endParaRPr lang="en-US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algn="just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AC63BB-3308-F388-F8AC-90B06C83193D}"/>
              </a:ext>
            </a:extLst>
          </p:cNvPr>
          <p:cNvSpPr txBox="1">
            <a:spLocks/>
          </p:cNvSpPr>
          <p:nvPr/>
        </p:nvSpPr>
        <p:spPr>
          <a:xfrm>
            <a:off x="4348233" y="3955008"/>
            <a:ext cx="7347898" cy="290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096921D-3460-BA8B-56A9-5BBABFA05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935" y="2417478"/>
            <a:ext cx="7297835" cy="41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7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5A2E-CE0B-D568-BFF1-A18E0D6A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379"/>
            <a:ext cx="12192000" cy="72214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rgbClr val="0D0D0D"/>
                </a:solidFill>
                <a:latin typeface="Söhne"/>
              </a:rPr>
              <a:t>Basic Branches of ML and  Why 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E367-5030-D267-2BF1-58756753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1528"/>
            <a:ext cx="12192000" cy="6050508"/>
          </a:xfrm>
        </p:spPr>
        <p:txBody>
          <a:bodyPr>
            <a:normAutofit fontScale="77500" lnSpcReduction="20000"/>
          </a:bodyPr>
          <a:lstStyle/>
          <a:p>
            <a:pPr marL="457200" lvl="1" indent="0" algn="just">
              <a:buNone/>
            </a:pPr>
            <a:endParaRPr lang="en-US" b="0" i="0" dirty="0">
              <a:solidFill>
                <a:srgbClr val="FF0000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Supervised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Unsupervised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Semi-Supervised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Reinforcement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marL="0" indent="0" algn="just">
              <a:buNone/>
            </a:pPr>
            <a:endParaRPr lang="en-US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Answer: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source-serif-pro"/>
              </a:rPr>
              <a:t>Yes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solidFill>
                <a:srgbClr val="FF0000"/>
              </a:solidFill>
              <a:highlight>
                <a:srgbClr val="FFFFFF"/>
              </a:highlight>
              <a:latin typeface="source-serif-pro"/>
            </a:endParaRPr>
          </a:p>
          <a:p>
            <a:pPr marL="0" indent="0" algn="ctr">
              <a:buNone/>
            </a:pPr>
            <a:r>
              <a:rPr lang="en-US" sz="4800" dirty="0">
                <a:solidFill>
                  <a:srgbClr val="0D0D0D"/>
                </a:solidFill>
                <a:latin typeface="Söhne"/>
              </a:rPr>
              <a:t>Challenges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Sample (in-)efficiency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The exploration-exploitation trade-off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The sparse-reward problem</a:t>
            </a:r>
          </a:p>
          <a:p>
            <a:pPr algn="just"/>
            <a:endParaRPr lang="en-US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marL="0" indent="0" algn="just">
              <a:buNone/>
            </a:pPr>
            <a:endParaRPr lang="en-US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algn="just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AC63BB-3308-F388-F8AC-90B06C83193D}"/>
              </a:ext>
            </a:extLst>
          </p:cNvPr>
          <p:cNvSpPr txBox="1">
            <a:spLocks/>
          </p:cNvSpPr>
          <p:nvPr/>
        </p:nvSpPr>
        <p:spPr>
          <a:xfrm>
            <a:off x="4348233" y="3955008"/>
            <a:ext cx="7347898" cy="290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2EBBD-26FA-5A09-6A49-1A42C6C15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884" y="750240"/>
            <a:ext cx="5244679" cy="2952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1348484-80EE-1756-9971-124C5F314516}"/>
              </a:ext>
            </a:extLst>
          </p:cNvPr>
          <p:cNvSpPr txBox="1">
            <a:spLocks/>
          </p:cNvSpPr>
          <p:nvPr/>
        </p:nvSpPr>
        <p:spPr>
          <a:xfrm>
            <a:off x="0" y="3593933"/>
            <a:ext cx="12192000" cy="7221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D0D0D"/>
                </a:solidFill>
                <a:latin typeface="Söhne"/>
              </a:rPr>
              <a:t>RL – can be applied to all MDP Tasks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FFC9566-2E74-7C9C-845E-641C536472AA}"/>
              </a:ext>
            </a:extLst>
          </p:cNvPr>
          <p:cNvSpPr txBox="1">
            <a:spLocks/>
          </p:cNvSpPr>
          <p:nvPr/>
        </p:nvSpPr>
        <p:spPr>
          <a:xfrm>
            <a:off x="0" y="4774442"/>
            <a:ext cx="12192000" cy="7221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D0D0D"/>
                </a:solidFill>
                <a:latin typeface="Söhne"/>
              </a:rPr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0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5A2E-CE0B-D568-BFF1-A18E0D6A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379"/>
            <a:ext cx="12192000" cy="72214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rgbClr val="0D0D0D"/>
                </a:solidFill>
                <a:latin typeface="Söhne"/>
              </a:rPr>
              <a:t>Sample (in-) Efficiency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E367-5030-D267-2BF1-58756753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1528"/>
            <a:ext cx="8275093" cy="605050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highlight>
                  <a:srgbClr val="FFFFFF"/>
                </a:highlight>
                <a:latin typeface="source-serif-pro"/>
              </a:rPr>
              <a:t>Sample </a:t>
            </a: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is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an interaction with the environment.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Most RL Algo needs a lot of samples/interactions to be able to solve a task.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For a 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human, it takes a few moves to understand good moves or bad.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FFFFFF"/>
                </a:highlight>
                <a:latin typeface="source-serif-pro"/>
              </a:rPr>
              <a:t>H</a:t>
            </a:r>
            <a:r>
              <a:rPr lang="en-US" b="0" i="0" dirty="0">
                <a:effectLst/>
                <a:highlight>
                  <a:srgbClr val="FFFFFF"/>
                </a:highlight>
                <a:latin typeface="source-serif-pro"/>
              </a:rPr>
              <a:t>uman can reuse some of the knowledge and skills already acquired from other experiences throughout their life.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highlight>
                  <a:srgbClr val="FFFFFF"/>
                </a:highlight>
                <a:latin typeface="source-serif-pro"/>
              </a:rPr>
              <a:t>RL-agent in contrast, starts the learning process without any assumptions.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marL="0" indent="0" algn="just">
              <a:buNone/>
            </a:pPr>
            <a:endParaRPr lang="en-US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marL="0" indent="0" algn="just">
              <a:buNone/>
            </a:pPr>
            <a:endParaRPr lang="en-US" dirty="0">
              <a:solidFill>
                <a:srgbClr val="FF0000"/>
              </a:solidFill>
              <a:highlight>
                <a:srgbClr val="FFFFFF"/>
              </a:highlight>
              <a:latin typeface="source-serif-pro"/>
            </a:endParaRPr>
          </a:p>
          <a:p>
            <a:pPr algn="just"/>
            <a:endParaRPr lang="en-US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marL="0" indent="0" algn="just">
              <a:buNone/>
            </a:pPr>
            <a:endParaRPr lang="en-US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algn="just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AC63BB-3308-F388-F8AC-90B06C83193D}"/>
              </a:ext>
            </a:extLst>
          </p:cNvPr>
          <p:cNvSpPr txBox="1">
            <a:spLocks/>
          </p:cNvSpPr>
          <p:nvPr/>
        </p:nvSpPr>
        <p:spPr>
          <a:xfrm>
            <a:off x="4348233" y="3955008"/>
            <a:ext cx="7347898" cy="290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294ED6-79F2-F5E3-5F07-C2757B2FB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1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5A2E-CE0B-D568-BFF1-A18E0D6A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379"/>
            <a:ext cx="12192000" cy="72214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rgbClr val="0D0D0D"/>
                </a:solidFill>
                <a:latin typeface="Söhne"/>
              </a:rPr>
              <a:t>Exploration-exploitation trade-off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E367-5030-D267-2BF1-58756753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1528"/>
            <a:ext cx="7847463" cy="605050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highlight>
                  <a:srgbClr val="FFFFFF"/>
                </a:highlight>
                <a:latin typeface="source-serif-pro"/>
              </a:rPr>
              <a:t>Choose between usual and unusual places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.</a:t>
            </a: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What if I choose an unusual place and get rich or get killed?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FFFFFF"/>
                </a:highlight>
                <a:latin typeface="source-serif-pro"/>
              </a:rPr>
              <a:t>How often I can choose to explore the unusual place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This is the exploration-exploitation trade-off, we want an automated way to strike a good balance between letting the agent explore and taking actions for which it already knows what they will lead to.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For a lot of problems, it is quite possible that the agent gets stuck in a local optimum</a:t>
            </a:r>
            <a:endParaRPr lang="en-US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O</a:t>
            </a:r>
            <a:r>
              <a:rPr lang="en-US" b="0" i="1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ne of the hardest problems for RL to solve</a:t>
            </a:r>
            <a:endParaRPr lang="en-US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marL="0" indent="0" algn="just">
              <a:buNone/>
            </a:pPr>
            <a:endParaRPr lang="en-US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marL="0" indent="0" algn="just">
              <a:buNone/>
            </a:pPr>
            <a:endParaRPr lang="en-US" dirty="0">
              <a:solidFill>
                <a:srgbClr val="FF0000"/>
              </a:solidFill>
              <a:highlight>
                <a:srgbClr val="FFFFFF"/>
              </a:highlight>
              <a:latin typeface="source-serif-pro"/>
            </a:endParaRPr>
          </a:p>
          <a:p>
            <a:pPr algn="just"/>
            <a:endParaRPr lang="en-US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marL="0" indent="0" algn="just">
              <a:buNone/>
            </a:pPr>
            <a:endParaRPr lang="en-US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algn="just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AC63BB-3308-F388-F8AC-90B06C83193D}"/>
              </a:ext>
            </a:extLst>
          </p:cNvPr>
          <p:cNvSpPr txBox="1">
            <a:spLocks/>
          </p:cNvSpPr>
          <p:nvPr/>
        </p:nvSpPr>
        <p:spPr>
          <a:xfrm>
            <a:off x="4348233" y="3955008"/>
            <a:ext cx="7347898" cy="290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D04E3-49A1-BC3D-602D-2D9E13B3F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515367" y="1927581"/>
            <a:ext cx="5464582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37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425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sohne</vt:lpstr>
      <vt:lpstr>Söhne</vt:lpstr>
      <vt:lpstr>source-serif-pro</vt:lpstr>
      <vt:lpstr>Wingdings</vt:lpstr>
      <vt:lpstr>Office Theme</vt:lpstr>
      <vt:lpstr>Introduction to Reinforcement Learning</vt:lpstr>
      <vt:lpstr>What is RL</vt:lpstr>
      <vt:lpstr>Application of RL</vt:lpstr>
      <vt:lpstr>Basic Description of RL</vt:lpstr>
      <vt:lpstr>Basic Branches of ML and  Why RL</vt:lpstr>
      <vt:lpstr>Sample (in-) Efficiency</vt:lpstr>
      <vt:lpstr>Exploration-exploitation trade-off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Swahili - LLaMA</dc:title>
  <dc:creator>Michael Mollel</dc:creator>
  <cp:lastModifiedBy>Michael Mollel</cp:lastModifiedBy>
  <cp:revision>8</cp:revision>
  <dcterms:created xsi:type="dcterms:W3CDTF">2024-03-17T21:29:48Z</dcterms:created>
  <dcterms:modified xsi:type="dcterms:W3CDTF">2024-04-24T06:06:36Z</dcterms:modified>
</cp:coreProperties>
</file>