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5" r:id="rId4"/>
  </p:sldMasterIdLst>
  <p:notesMasterIdLst>
    <p:notesMasterId r:id="rId18"/>
  </p:notesMasterIdLst>
  <p:handoutMasterIdLst>
    <p:handoutMasterId r:id="rId19"/>
  </p:handoutMasterIdLst>
  <p:sldIdLst>
    <p:sldId id="3680" r:id="rId5"/>
    <p:sldId id="3682" r:id="rId6"/>
    <p:sldId id="3683" r:id="rId7"/>
    <p:sldId id="3689" r:id="rId8"/>
    <p:sldId id="3684" r:id="rId9"/>
    <p:sldId id="3685" r:id="rId10"/>
    <p:sldId id="3686" r:id="rId11"/>
    <p:sldId id="3687" r:id="rId12"/>
    <p:sldId id="3688" r:id="rId13"/>
    <p:sldId id="3681" r:id="rId14"/>
    <p:sldId id="3691" r:id="rId15"/>
    <p:sldId id="3690" r:id="rId16"/>
    <p:sldId id="3692" r:id="rId17"/>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521415D9-36F7-43E2-AB2F-B90AF26B5E84}">
      <p14:sectionLst xmlns:p14="http://schemas.microsoft.com/office/powerpoint/2010/main">
        <p14:section name="Default Section" id="{39069500-490A-AC47-BA23-69417AF67B92}">
          <p14:sldIdLst/>
        </p14:section>
        <p14:section name="Default Section" id="{C81361D6-EF04-4409-9CA2-8EB09FCBD8DA}">
          <p14:sldIdLst/>
        </p14:section>
        <p14:section name="Closing" id="{9CCE3243-7A48-0B4F-95EE-C3127644F496}">
          <p14:sldIdLst>
            <p14:sldId id="3680"/>
            <p14:sldId id="3682"/>
            <p14:sldId id="3683"/>
            <p14:sldId id="3689"/>
            <p14:sldId id="3684"/>
            <p14:sldId id="3685"/>
            <p14:sldId id="3686"/>
            <p14:sldId id="3687"/>
            <p14:sldId id="3688"/>
            <p14:sldId id="3681"/>
            <p14:sldId id="3691"/>
            <p14:sldId id="3690"/>
            <p14:sldId id="3692"/>
          </p14:sldIdLst>
        </p14:section>
        <p14:section name="Default Section" id="{94BF0DAD-FBF4-4F24-90AE-AD3E29A8AA63}">
          <p14:sldIdLst/>
        </p14:section>
      </p14:sectionLst>
    </p:ext>
    <p:ext uri="{EFAFB233-063F-42B5-8137-9DF3F51BA10A}">
      <p15:sldGuideLst xmlns:p15="http://schemas.microsoft.com/office/powerpoint/2012/main">
        <p15:guide id="1" pos="325" userDrawn="1">
          <p15:clr>
            <a:srgbClr val="A4A3A4"/>
          </p15:clr>
        </p15:guide>
        <p15:guide id="2" orient="horz" pos="459"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C8D3C25-3E44-9A32-E151-1AA965D86CCF}" name="Bueti, Maria Cristina" initials="BMC" userId="S::cristina.bueti@itu.int::588e8681-5ca4-4ffa-b6a0-fd90153878ab" providerId="AD"/>
  <p188:author id="{8D06E82C-4AD9-3B38-CF99-EEA5096344B9}" name="Papp, Victoria" initials="PV" userId="S::victoria.papp@itu.int::e8818399-9963-47d6-839d-053d4d344b7f" providerId="AD"/>
  <p188:author id="{6C99DC7F-492C-A87E-598A-425D53B788DA}" name="Papp, Victoria" initials="PV" userId="Papp, Victoria" providerId="None"/>
  <p188:author id="{BB73C187-DF80-8B61-4E65-DD10339FEEF9}" name="TSB" initials="CC" userId="TSB" providerId="None"/>
  <p188:author id="{C2350B8C-4082-FF23-7E9C-394475595596}" name="Zhao, Yining " initials="YZ" userId="Zhao, Yining " providerId="None"/>
  <p188:author id="{9DD061B8-F81E-741C-639D-C278B952C895}" name="V" initials="VP" userId="V"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GU" lastIdx="1" clrIdx="0">
    <p:extLst>
      <p:ext uri="{19B8F6BF-5375-455C-9EA6-DF929625EA0E}">
        <p15:presenceInfo xmlns:p15="http://schemas.microsoft.com/office/powerpoint/2012/main" userId="S::urn:spo:anon#af20a94abe0917142804f53d57c771ccefcded1e0baf7bf1628b1c851133bc86::" providerId="AD"/>
      </p:ext>
    </p:extLst>
  </p:cmAuthor>
  <p:cmAuthor id="2" name="Ngwenya, Babusi" initials="NB" lastIdx="2" clrIdx="1">
    <p:extLst>
      <p:ext uri="{19B8F6BF-5375-455C-9EA6-DF929625EA0E}">
        <p15:presenceInfo xmlns:p15="http://schemas.microsoft.com/office/powerpoint/2012/main" userId="S::babusi.ngwenya@itu.int::2e9cabc3-7061-41bc-93ec-f1b51b1f242d" providerId="AD"/>
      </p:ext>
    </p:extLst>
  </p:cmAuthor>
  <p:cmAuthor id="3" name="Martinez Roura, Guillem" initials="MG" lastIdx="1" clrIdx="2">
    <p:extLst>
      <p:ext uri="{19B8F6BF-5375-455C-9EA6-DF929625EA0E}">
        <p15:presenceInfo xmlns:p15="http://schemas.microsoft.com/office/powerpoint/2012/main" userId="S::guillem.martinez-roura@itu.int::11e2eadc-2f3e-421a-bfd4-1179775cc9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515"/>
    <a:srgbClr val="FCD307"/>
    <a:srgbClr val="FFC200"/>
    <a:srgbClr val="01A2DF"/>
    <a:srgbClr val="FFFFFF"/>
    <a:srgbClr val="F2F2F2"/>
    <a:srgbClr val="FAD306"/>
    <a:srgbClr val="BDBFBF"/>
    <a:srgbClr val="000000"/>
    <a:srgbClr val="03AE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12" autoAdjust="0"/>
  </p:normalViewPr>
  <p:slideViewPr>
    <p:cSldViewPr snapToGrid="0">
      <p:cViewPr varScale="1">
        <p:scale>
          <a:sx n="70" d="100"/>
          <a:sy n="70" d="100"/>
        </p:scale>
        <p:origin x="420" y="19"/>
      </p:cViewPr>
      <p:guideLst>
        <p:guide pos="325"/>
        <p:guide orient="horz" pos="459"/>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F32452-3746-3341-95BE-425B043A057A}" type="datetimeFigureOut">
              <a:rPr lang="en-US" smtClean="0"/>
              <a:t>5/21/2024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305D90-E57A-6D45-8000-6A252EE59F0F}" type="slidenum">
              <a:rPr lang="en-US" smtClean="0"/>
              <a:t>‹#›</a:t>
            </a:fld>
            <a:endParaRPr lang="en-US"/>
          </a:p>
        </p:txBody>
      </p:sp>
    </p:spTree>
    <p:extLst>
      <p:ext uri="{BB962C8B-B14F-4D97-AF65-F5344CB8AC3E}">
        <p14:creationId xmlns:p14="http://schemas.microsoft.com/office/powerpoint/2010/main" val="1522649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C07C42-881F-814E-AAD7-5E4ACF7C9EFB}" type="datetimeFigureOut">
              <a:rPr lang="en-US" smtClean="0"/>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FE37A-7181-164D-A063-912F8E130180}" type="slidenum">
              <a:rPr lang="en-US" smtClean="0"/>
              <a:t>‹#›</a:t>
            </a:fld>
            <a:endParaRPr lang="en-US"/>
          </a:p>
        </p:txBody>
      </p:sp>
    </p:spTree>
    <p:extLst>
      <p:ext uri="{BB962C8B-B14F-4D97-AF65-F5344CB8AC3E}">
        <p14:creationId xmlns:p14="http://schemas.microsoft.com/office/powerpoint/2010/main" val="1178229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t>Lack of Transparency:</a:t>
            </a:r>
            <a:r>
              <a:rPr lang="en-US" dirty="0"/>
              <a:t> The procurement processes lack sufficient transparency, making it difficult to monitor and ensure compliance with regulations and standards.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t>Resource Constraints:</a:t>
            </a:r>
            <a:r>
              <a:rPr lang="en-US" dirty="0"/>
              <a:t> There is a lack of sufficient resources, including advanced technological tools and skilled personnel, to effectively monitor and manage procurement and project implementation.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t>Reactive Measures:</a:t>
            </a:r>
            <a:r>
              <a:rPr lang="en-US" dirty="0"/>
              <a:t> The existing legal and audit mechanisms are primarily reactive, addressing corruption and fraud after they occur rather than preventing them.</a:t>
            </a:r>
            <a:endParaRPr lang="en-GB"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1" dirty="0"/>
              <a:t>Complexity of Corrupt Practices:</a:t>
            </a:r>
            <a:r>
              <a:rPr lang="en-US" dirty="0"/>
              <a:t> The scale and complexity of corrupt practices in procurement processes make it difficult for traditional methods to detect and address these issues efficiently.</a:t>
            </a:r>
            <a:endParaRPr lang="en-GB"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br>
              <a:rPr lang="en-US" dirty="0"/>
            </a:br>
            <a:br>
              <a:rPr lang="en-US" dirty="0"/>
            </a:br>
            <a:endParaRPr lang="en-GB" dirty="0"/>
          </a:p>
          <a:p>
            <a:endParaRPr lang="en-US" dirty="0"/>
          </a:p>
        </p:txBody>
      </p:sp>
      <p:sp>
        <p:nvSpPr>
          <p:cNvPr id="4" name="Slide Number Placeholder 3"/>
          <p:cNvSpPr>
            <a:spLocks noGrp="1"/>
          </p:cNvSpPr>
          <p:nvPr>
            <p:ph type="sldNum" sz="quarter" idx="5"/>
          </p:nvPr>
        </p:nvSpPr>
        <p:spPr/>
        <p:txBody>
          <a:bodyPr/>
          <a:lstStyle/>
          <a:p>
            <a:fld id="{841FE37A-7181-164D-A063-912F8E130180}" type="slidenum">
              <a:rPr lang="en-US" smtClean="0"/>
              <a:t>2</a:t>
            </a:fld>
            <a:endParaRPr lang="en-US"/>
          </a:p>
        </p:txBody>
      </p:sp>
    </p:spTree>
    <p:extLst>
      <p:ext uri="{BB962C8B-B14F-4D97-AF65-F5344CB8AC3E}">
        <p14:creationId xmlns:p14="http://schemas.microsoft.com/office/powerpoint/2010/main" val="4038387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Literature Survey</a:t>
            </a:r>
          </a:p>
          <a:p>
            <a:pPr>
              <a:buFont typeface="Arial" panose="020B0604020202020204" pitchFamily="34" charset="0"/>
              <a:buChar char="•"/>
            </a:pPr>
            <a:r>
              <a:rPr lang="en-US" b="1" dirty="0" err="1"/>
              <a:t>Aarvik</a:t>
            </a:r>
            <a:r>
              <a:rPr lang="en-US" b="1" dirty="0"/>
              <a:t>, P. (2019):</a:t>
            </a:r>
            <a:endParaRPr lang="en-US" dirty="0"/>
          </a:p>
          <a:p>
            <a:pPr marL="742950" lvl="1" indent="-285750">
              <a:buFont typeface="Arial" panose="020B0604020202020204" pitchFamily="34" charset="0"/>
              <a:buChar char="•"/>
            </a:pPr>
            <a:r>
              <a:rPr lang="en-US" dirty="0"/>
              <a:t>Discusses the potential of AI as a promising tool in development settings to combat corruption.</a:t>
            </a:r>
          </a:p>
          <a:p>
            <a:pPr marL="742950" lvl="1" indent="-285750">
              <a:buFont typeface="Arial" panose="020B0604020202020204" pitchFamily="34" charset="0"/>
              <a:buChar char="•"/>
            </a:pPr>
            <a:r>
              <a:rPr lang="en-US" dirty="0"/>
              <a:t>Emphasizes the role of AI in providing proactive solutions and real-time monitoring.</a:t>
            </a:r>
          </a:p>
          <a:p>
            <a:pPr>
              <a:buFont typeface="Arial" panose="020B0604020202020204" pitchFamily="34" charset="0"/>
              <a:buChar char="•"/>
            </a:pPr>
            <a:r>
              <a:rPr lang="en-US" b="1" dirty="0" err="1"/>
              <a:t>Adobor</a:t>
            </a:r>
            <a:r>
              <a:rPr lang="en-US" b="1" dirty="0"/>
              <a:t>, H. &amp; </a:t>
            </a:r>
            <a:r>
              <a:rPr lang="en-US" b="1" dirty="0" err="1"/>
              <a:t>Yawson</a:t>
            </a:r>
            <a:r>
              <a:rPr lang="en-US" b="1" dirty="0"/>
              <a:t>, R. (2022):</a:t>
            </a:r>
            <a:endParaRPr lang="en-US" dirty="0"/>
          </a:p>
          <a:p>
            <a:pPr marL="742950" lvl="1" indent="-285750">
              <a:buFont typeface="Arial" panose="020B0604020202020204" pitchFamily="34" charset="0"/>
              <a:buChar char="•"/>
            </a:pPr>
            <a:r>
              <a:rPr lang="en-US" dirty="0"/>
              <a:t>Explores the application of AI in combating public corruption in emerging economies.</a:t>
            </a:r>
          </a:p>
          <a:p>
            <a:pPr marL="742950" lvl="1" indent="-285750">
              <a:buFont typeface="Arial" panose="020B0604020202020204" pitchFamily="34" charset="0"/>
              <a:buChar char="•"/>
            </a:pPr>
            <a:r>
              <a:rPr lang="en-US" dirty="0"/>
              <a:t>Proposes a conceptual framework for integrating AI into anti-corruption strategies.</a:t>
            </a:r>
          </a:p>
          <a:p>
            <a:endParaRPr lang="en-US" dirty="0"/>
          </a:p>
          <a:p>
            <a:endParaRPr lang="en-US" dirty="0"/>
          </a:p>
          <a:p>
            <a:endParaRPr lang="en-US" dirty="0"/>
          </a:p>
          <a:p>
            <a:r>
              <a:rPr lang="en-US" b="1" dirty="0"/>
              <a:t>Gaps in Current Solutions</a:t>
            </a:r>
          </a:p>
          <a:p>
            <a:pPr>
              <a:buFont typeface="Arial" panose="020B0604020202020204" pitchFamily="34" charset="0"/>
              <a:buChar char="•"/>
            </a:pPr>
            <a:r>
              <a:rPr lang="en-US" b="1" dirty="0"/>
              <a:t>Limited Data Integration:</a:t>
            </a:r>
            <a:endParaRPr lang="en-US" dirty="0"/>
          </a:p>
          <a:p>
            <a:pPr marL="742950" lvl="1" indent="-285750">
              <a:buFont typeface="Arial" panose="020B0604020202020204" pitchFamily="34" charset="0"/>
              <a:buChar char="•"/>
            </a:pPr>
            <a:r>
              <a:rPr lang="en-US" dirty="0"/>
              <a:t>Existing systems struggle to integrate and analyze fragmented data from multiple sources.</a:t>
            </a:r>
          </a:p>
          <a:p>
            <a:pPr>
              <a:buFont typeface="Arial" panose="020B0604020202020204" pitchFamily="34" charset="0"/>
              <a:buChar char="•"/>
            </a:pPr>
            <a:r>
              <a:rPr lang="en-US" b="1" dirty="0"/>
              <a:t>Reactive Approach:</a:t>
            </a:r>
            <a:endParaRPr lang="en-US" dirty="0"/>
          </a:p>
          <a:p>
            <a:pPr marL="742950" lvl="1" indent="-285750">
              <a:buFont typeface="Arial" panose="020B0604020202020204" pitchFamily="34" charset="0"/>
              <a:buChar char="•"/>
            </a:pPr>
            <a:r>
              <a:rPr lang="en-US" dirty="0"/>
              <a:t>Traditional mechanisms are more reactive, addressing issues post-occurrence rather than preventing them.</a:t>
            </a:r>
          </a:p>
          <a:p>
            <a:pPr>
              <a:buFont typeface="Arial" panose="020B0604020202020204" pitchFamily="34" charset="0"/>
              <a:buChar char="•"/>
            </a:pPr>
            <a:r>
              <a:rPr lang="en-US" b="1" dirty="0"/>
              <a:t>Technical Expertise:</a:t>
            </a:r>
            <a:endParaRPr lang="en-US" dirty="0"/>
          </a:p>
          <a:p>
            <a:pPr marL="742950" lvl="1" indent="-285750">
              <a:buFont typeface="Arial" panose="020B0604020202020204" pitchFamily="34" charset="0"/>
              <a:buChar char="•"/>
            </a:pPr>
            <a:r>
              <a:rPr lang="en-US" dirty="0"/>
              <a:t>Lack of skilled personnel to develop, deploy, and maintain advanced AI systems.</a:t>
            </a:r>
          </a:p>
          <a:p>
            <a:pPr>
              <a:buFont typeface="Arial" panose="020B0604020202020204" pitchFamily="34" charset="0"/>
              <a:buChar char="•"/>
            </a:pPr>
            <a:r>
              <a:rPr lang="en-US" b="1" dirty="0"/>
              <a:t>Scalability Issues:</a:t>
            </a:r>
            <a:endParaRPr lang="en-US" dirty="0"/>
          </a:p>
          <a:p>
            <a:pPr marL="742950" lvl="1" indent="-285750">
              <a:buFont typeface="Arial" panose="020B0604020202020204" pitchFamily="34" charset="0"/>
              <a:buChar char="•"/>
            </a:pPr>
            <a:r>
              <a:rPr lang="en-US" dirty="0"/>
              <a:t>Many solutions are not scalable, limiting their effectiveness in larger or more complex procurement processes.</a:t>
            </a:r>
          </a:p>
          <a:p>
            <a:pPr>
              <a:buFont typeface="Arial" panose="020B0604020202020204" pitchFamily="34" charset="0"/>
              <a:buChar char="•"/>
            </a:pPr>
            <a:r>
              <a:rPr lang="en-US" b="1" dirty="0"/>
              <a:t>Bias in AI Models:</a:t>
            </a:r>
            <a:endParaRPr lang="en-US" dirty="0"/>
          </a:p>
          <a:p>
            <a:pPr marL="742950" lvl="1" indent="-285750">
              <a:buFont typeface="Arial" panose="020B0604020202020204" pitchFamily="34" charset="0"/>
              <a:buChar char="•"/>
            </a:pPr>
            <a:r>
              <a:rPr lang="en-US" dirty="0"/>
              <a:t>Potential biases in AI models due to inadequate training data or improper fine-tuning.</a:t>
            </a:r>
          </a:p>
          <a:p>
            <a:r>
              <a:rPr lang="en-US" b="1" dirty="0"/>
              <a:t>Identified Needs</a:t>
            </a:r>
          </a:p>
          <a:p>
            <a:pPr>
              <a:buFont typeface="Arial" panose="020B0604020202020204" pitchFamily="34" charset="0"/>
              <a:buChar char="•"/>
            </a:pPr>
            <a:r>
              <a:rPr lang="en-US" b="1" dirty="0"/>
              <a:t>Proactive and Preventive Systems:</a:t>
            </a:r>
            <a:endParaRPr lang="en-US" dirty="0"/>
          </a:p>
          <a:p>
            <a:pPr marL="742950" lvl="1" indent="-285750">
              <a:buFont typeface="Arial" panose="020B0604020202020204" pitchFamily="34" charset="0"/>
              <a:buChar char="•"/>
            </a:pPr>
            <a:r>
              <a:rPr lang="en-US" dirty="0"/>
              <a:t>Development of AI systems that can proactively identify and prevent corrupt practices before they occur.</a:t>
            </a:r>
          </a:p>
          <a:p>
            <a:pPr>
              <a:buFont typeface="Arial" panose="020B0604020202020204" pitchFamily="34" charset="0"/>
              <a:buChar char="•"/>
            </a:pPr>
            <a:r>
              <a:rPr lang="en-US" b="1" dirty="0"/>
              <a:t>Comprehensive Data Analysis:</a:t>
            </a:r>
            <a:endParaRPr lang="en-US" dirty="0"/>
          </a:p>
          <a:p>
            <a:pPr marL="742950" lvl="1" indent="-285750">
              <a:buFont typeface="Arial" panose="020B0604020202020204" pitchFamily="34" charset="0"/>
              <a:buChar char="•"/>
            </a:pPr>
            <a:r>
              <a:rPr lang="en-US" dirty="0"/>
              <a:t>Enhanced capabilities to analyze large volumes of data from diverse sources in real time.</a:t>
            </a:r>
          </a:p>
          <a:p>
            <a:pPr>
              <a:buFont typeface="Arial" panose="020B0604020202020204" pitchFamily="34" charset="0"/>
              <a:buChar char="•"/>
            </a:pPr>
            <a:r>
              <a:rPr lang="en-US" b="1" dirty="0"/>
              <a:t>Ongoing Training and Adaptation:</a:t>
            </a:r>
            <a:endParaRPr lang="en-US" dirty="0"/>
          </a:p>
          <a:p>
            <a:pPr marL="742950" lvl="1" indent="-285750">
              <a:buFont typeface="Arial" panose="020B0604020202020204" pitchFamily="34" charset="0"/>
              <a:buChar char="•"/>
            </a:pPr>
            <a:r>
              <a:rPr lang="en-US" dirty="0"/>
              <a:t>Continuous training and updating of AI models to adapt to evolving corruption tactics and regulatory changes.</a:t>
            </a:r>
          </a:p>
          <a:p>
            <a:endParaRPr lang="en-US" dirty="0"/>
          </a:p>
        </p:txBody>
      </p:sp>
      <p:sp>
        <p:nvSpPr>
          <p:cNvPr id="4" name="Slide Number Placeholder 3"/>
          <p:cNvSpPr>
            <a:spLocks noGrp="1"/>
          </p:cNvSpPr>
          <p:nvPr>
            <p:ph type="sldNum" sz="quarter" idx="5"/>
          </p:nvPr>
        </p:nvSpPr>
        <p:spPr/>
        <p:txBody>
          <a:bodyPr/>
          <a:lstStyle/>
          <a:p>
            <a:fld id="{841FE37A-7181-164D-A063-912F8E130180}" type="slidenum">
              <a:rPr lang="en-US" smtClean="0"/>
              <a:t>5</a:t>
            </a:fld>
            <a:endParaRPr lang="en-US"/>
          </a:p>
        </p:txBody>
      </p:sp>
    </p:spTree>
    <p:extLst>
      <p:ext uri="{BB962C8B-B14F-4D97-AF65-F5344CB8AC3E}">
        <p14:creationId xmlns:p14="http://schemas.microsoft.com/office/powerpoint/2010/main" val="75232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Benefits and Implementation</a:t>
            </a:r>
          </a:p>
          <a:p>
            <a:pPr>
              <a:buFont typeface="Arial" panose="020B0604020202020204" pitchFamily="34" charset="0"/>
              <a:buChar char="•"/>
            </a:pPr>
            <a:r>
              <a:rPr lang="en-US" b="1" dirty="0"/>
              <a:t>Real-Time Monitoring:</a:t>
            </a:r>
            <a:endParaRPr lang="en-US" dirty="0"/>
          </a:p>
          <a:p>
            <a:pPr marL="742950" lvl="1" indent="-285750">
              <a:buFont typeface="Arial" panose="020B0604020202020204" pitchFamily="34" charset="0"/>
              <a:buChar char="•"/>
            </a:pPr>
            <a:r>
              <a:rPr lang="en-US" dirty="0"/>
              <a:t>Continuous monitoring of procurement processes and project execution.</a:t>
            </a:r>
          </a:p>
          <a:p>
            <a:pPr marL="742950" lvl="1" indent="-285750">
              <a:buFont typeface="Arial" panose="020B0604020202020204" pitchFamily="34" charset="0"/>
              <a:buChar char="•"/>
            </a:pPr>
            <a:r>
              <a:rPr lang="en-US" dirty="0"/>
              <a:t>Real-time analytics and reporting to ensure compliance and detect irregularities.</a:t>
            </a:r>
          </a:p>
          <a:p>
            <a:pPr>
              <a:buFont typeface="Arial" panose="020B0604020202020204" pitchFamily="34" charset="0"/>
              <a:buChar char="•"/>
            </a:pPr>
            <a:r>
              <a:rPr lang="en-US" b="1" dirty="0"/>
              <a:t>Proactive Corruption Detection:</a:t>
            </a:r>
            <a:endParaRPr lang="en-US" dirty="0"/>
          </a:p>
          <a:p>
            <a:pPr marL="742950" lvl="1" indent="-285750">
              <a:buFont typeface="Arial" panose="020B0604020202020204" pitchFamily="34" charset="0"/>
              <a:buChar char="•"/>
            </a:pPr>
            <a:r>
              <a:rPr lang="en-US" dirty="0"/>
              <a:t>AI system to predict and detect patterns indicative of corruption.</a:t>
            </a:r>
          </a:p>
          <a:p>
            <a:pPr marL="742950" lvl="1" indent="-285750">
              <a:buFont typeface="Arial" panose="020B0604020202020204" pitchFamily="34" charset="0"/>
              <a:buChar char="•"/>
            </a:pPr>
            <a:r>
              <a:rPr lang="en-US" dirty="0"/>
              <a:t>Corruption probability percentages provided through natural language classification tasks.</a:t>
            </a:r>
          </a:p>
          <a:p>
            <a:pPr>
              <a:buFont typeface="Arial" panose="020B0604020202020204" pitchFamily="34" charset="0"/>
              <a:buChar char="•"/>
            </a:pPr>
            <a:r>
              <a:rPr lang="en-US" b="1" dirty="0"/>
              <a:t>Improved Resource Allocation:</a:t>
            </a:r>
            <a:endParaRPr lang="en-US" dirty="0"/>
          </a:p>
          <a:p>
            <a:pPr marL="742950" lvl="1" indent="-285750">
              <a:buFont typeface="Arial" panose="020B0604020202020204" pitchFamily="34" charset="0"/>
              <a:buChar char="•"/>
            </a:pPr>
            <a:r>
              <a:rPr lang="en-US" dirty="0"/>
              <a:t>Automated document analysis to streamline investigative efforts.</a:t>
            </a:r>
          </a:p>
          <a:p>
            <a:pPr marL="742950" lvl="1" indent="-285750">
              <a:buFont typeface="Arial" panose="020B0604020202020204" pitchFamily="34" charset="0"/>
              <a:buChar char="•"/>
            </a:pPr>
            <a:r>
              <a:rPr lang="en-US" dirty="0"/>
              <a:t>Efficient allocation of resources for higher impact and timely interventions.</a:t>
            </a:r>
          </a:p>
          <a:p>
            <a:pPr>
              <a:buFont typeface="Arial" panose="020B0604020202020204" pitchFamily="34" charset="0"/>
              <a:buChar char="•"/>
            </a:pPr>
            <a:r>
              <a:rPr lang="en-US" b="1" dirty="0"/>
              <a:t>Stakeholder Empowerment:</a:t>
            </a:r>
            <a:endParaRPr lang="en-US" dirty="0"/>
          </a:p>
          <a:p>
            <a:pPr marL="742950" lvl="1" indent="-285750">
              <a:buFont typeface="Arial" panose="020B0604020202020204" pitchFamily="34" charset="0"/>
              <a:buChar char="•"/>
            </a:pPr>
            <a:r>
              <a:rPr lang="en-US" dirty="0"/>
              <a:t>Provides detailed reports and insights to PCCB and other stakeholders like judiciary and public procurement regulator authority (PPRA).</a:t>
            </a:r>
          </a:p>
          <a:p>
            <a:pPr marL="742950" lvl="1" indent="-285750">
              <a:buFont typeface="Arial" panose="020B0604020202020204" pitchFamily="34" charset="0"/>
              <a:buChar char="•"/>
            </a:pPr>
            <a:r>
              <a:rPr lang="en-US" dirty="0"/>
              <a:t>Supports informed decision-making and proactive intervention against corrupt activities.</a:t>
            </a:r>
          </a:p>
          <a:p>
            <a:pPr>
              <a:buFont typeface="Arial" panose="020B0604020202020204" pitchFamily="34" charset="0"/>
              <a:buChar char="•"/>
            </a:pPr>
            <a:r>
              <a:rPr lang="en-US" b="1" dirty="0"/>
              <a:t>Challenges and Considerations:</a:t>
            </a:r>
            <a:endParaRPr lang="en-US" dirty="0"/>
          </a:p>
          <a:p>
            <a:pPr marL="742950" lvl="1" indent="-285750">
              <a:buFont typeface="Arial" panose="020B0604020202020204" pitchFamily="34" charset="0"/>
              <a:buChar char="•"/>
            </a:pPr>
            <a:r>
              <a:rPr lang="en-US" b="1" dirty="0"/>
              <a:t>Data Quality and Volume:</a:t>
            </a:r>
            <a:r>
              <a:rPr lang="en-US" dirty="0"/>
              <a:t> High-quality, large-volume data is essential for effective AI performance.</a:t>
            </a:r>
          </a:p>
          <a:p>
            <a:pPr marL="742950" lvl="1" indent="-285750">
              <a:buFont typeface="Arial" panose="020B0604020202020204" pitchFamily="34" charset="0"/>
              <a:buChar char="•"/>
            </a:pPr>
            <a:r>
              <a:rPr lang="en-US" b="1" dirty="0"/>
              <a:t>Continuous Updates:</a:t>
            </a:r>
            <a:r>
              <a:rPr lang="en-US" dirty="0"/>
              <a:t> Regular training and updates to the AI system are necessary to adapt to changing regulations and evolving corruption tactics.</a:t>
            </a:r>
          </a:p>
          <a:p>
            <a:pPr marL="742950" lvl="1" indent="-285750">
              <a:buFont typeface="Arial" panose="020B0604020202020204" pitchFamily="34" charset="0"/>
              <a:buChar char="•"/>
            </a:pPr>
            <a:r>
              <a:rPr lang="en-US" b="1" dirty="0"/>
              <a:t>Technical Expertise:</a:t>
            </a:r>
            <a:r>
              <a:rPr lang="en-US" dirty="0"/>
              <a:t> Requirement for ongoing technical expertise to manage and update AI systems.</a:t>
            </a:r>
          </a:p>
          <a:p>
            <a:pPr>
              <a:buFont typeface="Arial" panose="020B0604020202020204" pitchFamily="34" charset="0"/>
              <a:buChar char="•"/>
            </a:pPr>
            <a:r>
              <a:rPr lang="en-US" b="1" dirty="0"/>
              <a:t>Scalability:</a:t>
            </a:r>
            <a:endParaRPr lang="en-US" dirty="0"/>
          </a:p>
          <a:p>
            <a:pPr marL="742950" lvl="1" indent="-285750">
              <a:buFont typeface="Arial" panose="020B0604020202020204" pitchFamily="34" charset="0"/>
              <a:buChar char="•"/>
            </a:pPr>
            <a:r>
              <a:rPr lang="en-US" dirty="0"/>
              <a:t>Designed to be scalable, allowing for broader adoption across other nations facing similar challenges in public procurement.</a:t>
            </a:r>
          </a:p>
          <a:p>
            <a:endParaRPr lang="en-US" dirty="0"/>
          </a:p>
        </p:txBody>
      </p:sp>
      <p:sp>
        <p:nvSpPr>
          <p:cNvPr id="4" name="Slide Number Placeholder 3"/>
          <p:cNvSpPr>
            <a:spLocks noGrp="1"/>
          </p:cNvSpPr>
          <p:nvPr>
            <p:ph type="sldNum" sz="quarter" idx="5"/>
          </p:nvPr>
        </p:nvSpPr>
        <p:spPr/>
        <p:txBody>
          <a:bodyPr/>
          <a:lstStyle/>
          <a:p>
            <a:fld id="{841FE37A-7181-164D-A063-912F8E130180}" type="slidenum">
              <a:rPr lang="en-US" smtClean="0"/>
              <a:t>7</a:t>
            </a:fld>
            <a:endParaRPr lang="en-US"/>
          </a:p>
        </p:txBody>
      </p:sp>
    </p:spTree>
    <p:extLst>
      <p:ext uri="{BB962C8B-B14F-4D97-AF65-F5344CB8AC3E}">
        <p14:creationId xmlns:p14="http://schemas.microsoft.com/office/powerpoint/2010/main" val="1994765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10EBA-B7A1-D94B-B48C-E831476143F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5A836A-3AB1-5C4B-9B89-1009B92FC9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C8EB4A-3DB6-0C40-BEA9-6B51F297EF1F}"/>
              </a:ext>
            </a:extLst>
          </p:cNvPr>
          <p:cNvSpPr>
            <a:spLocks noGrp="1"/>
          </p:cNvSpPr>
          <p:nvPr>
            <p:ph type="dt" sz="half" idx="10"/>
          </p:nvPr>
        </p:nvSpPr>
        <p:spPr/>
        <p:txBody>
          <a:bodyPr/>
          <a:lstStyle/>
          <a:p>
            <a:fld id="{15C9D292-A04B-5B4F-AE15-D677C56A4EEB}" type="datetimeFigureOut">
              <a:rPr lang="en-US" smtClean="0"/>
              <a:t>5/21/2024</a:t>
            </a:fld>
            <a:endParaRPr lang="en-US"/>
          </a:p>
        </p:txBody>
      </p:sp>
      <p:sp>
        <p:nvSpPr>
          <p:cNvPr id="5" name="Footer Placeholder 4">
            <a:extLst>
              <a:ext uri="{FF2B5EF4-FFF2-40B4-BE49-F238E27FC236}">
                <a16:creationId xmlns:a16="http://schemas.microsoft.com/office/drawing/2014/main" id="{116FFE2F-5827-FB42-AD51-CDE08A01F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5FD2E-CFAE-B64D-BE40-72EE1AC6E615}"/>
              </a:ext>
            </a:extLst>
          </p:cNvPr>
          <p:cNvSpPr>
            <a:spLocks noGrp="1"/>
          </p:cNvSpPr>
          <p:nvPr>
            <p:ph type="sldNum" sz="quarter" idx="12"/>
          </p:nvPr>
        </p:nvSpPr>
        <p:spPr/>
        <p:txBody>
          <a:bodyPr/>
          <a:lstStyle/>
          <a:p>
            <a:fld id="{CD792078-1AB4-D74E-8C48-1FDA2DF02B8F}" type="slidenum">
              <a:rPr lang="en-US" smtClean="0"/>
              <a:t>‹#›</a:t>
            </a:fld>
            <a:endParaRPr lang="en-US"/>
          </a:p>
        </p:txBody>
      </p:sp>
    </p:spTree>
    <p:extLst>
      <p:ext uri="{BB962C8B-B14F-4D97-AF65-F5344CB8AC3E}">
        <p14:creationId xmlns:p14="http://schemas.microsoft.com/office/powerpoint/2010/main" val="3360356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7651-0379-0640-9A5A-C438CC621EC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2518B2-60EC-8E4D-BAF3-0C9012BCDB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326D0F-74E0-B449-821A-EA6F2B377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B5C52E-A7AE-BA4E-8B05-0CA8044EBD24}"/>
              </a:ext>
            </a:extLst>
          </p:cNvPr>
          <p:cNvSpPr>
            <a:spLocks noGrp="1"/>
          </p:cNvSpPr>
          <p:nvPr>
            <p:ph type="dt" sz="half" idx="10"/>
          </p:nvPr>
        </p:nvSpPr>
        <p:spPr/>
        <p:txBody>
          <a:bodyPr/>
          <a:lstStyle/>
          <a:p>
            <a:fld id="{15C9D292-A04B-5B4F-AE15-D677C56A4EEB}" type="datetimeFigureOut">
              <a:rPr lang="en-US" smtClean="0"/>
              <a:t>5/21/2024</a:t>
            </a:fld>
            <a:endParaRPr lang="en-US"/>
          </a:p>
        </p:txBody>
      </p:sp>
      <p:sp>
        <p:nvSpPr>
          <p:cNvPr id="6" name="Footer Placeholder 5">
            <a:extLst>
              <a:ext uri="{FF2B5EF4-FFF2-40B4-BE49-F238E27FC236}">
                <a16:creationId xmlns:a16="http://schemas.microsoft.com/office/drawing/2014/main" id="{CCD06B6A-4067-4A41-B03B-C97F750F21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AA5483-BF8A-C745-B454-C3AF3A880CFD}"/>
              </a:ext>
            </a:extLst>
          </p:cNvPr>
          <p:cNvSpPr>
            <a:spLocks noGrp="1"/>
          </p:cNvSpPr>
          <p:nvPr>
            <p:ph type="sldNum" sz="quarter" idx="12"/>
          </p:nvPr>
        </p:nvSpPr>
        <p:spPr/>
        <p:txBody>
          <a:bodyPr/>
          <a:lstStyle/>
          <a:p>
            <a:fld id="{CD792078-1AB4-D74E-8C48-1FDA2DF02B8F}" type="slidenum">
              <a:rPr lang="en-US" smtClean="0"/>
              <a:t>‹#›</a:t>
            </a:fld>
            <a:endParaRPr lang="en-US"/>
          </a:p>
        </p:txBody>
      </p:sp>
      <p:pic>
        <p:nvPicPr>
          <p:cNvPr id="8" name="Picture 7">
            <a:extLst>
              <a:ext uri="{FF2B5EF4-FFF2-40B4-BE49-F238E27FC236}">
                <a16:creationId xmlns:a16="http://schemas.microsoft.com/office/drawing/2014/main" id="{AD0724BA-5497-DB4E-BEBF-9DAB5BF5E21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66757" r="-1"/>
          <a:stretch/>
        </p:blipFill>
        <p:spPr>
          <a:xfrm>
            <a:off x="10981082" y="5854430"/>
            <a:ext cx="642798" cy="672790"/>
          </a:xfrm>
          <a:prstGeom prst="rect">
            <a:avLst/>
          </a:prstGeom>
        </p:spPr>
      </p:pic>
    </p:spTree>
    <p:extLst>
      <p:ext uri="{BB962C8B-B14F-4D97-AF65-F5344CB8AC3E}">
        <p14:creationId xmlns:p14="http://schemas.microsoft.com/office/powerpoint/2010/main" val="1404212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7635382C-38B0-E545-999C-26F8E375E0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B3746-BFEC-BF44-AC04-1706841C26A2}"/>
              </a:ext>
            </a:extLst>
          </p:cNvPr>
          <p:cNvSpPr>
            <a:spLocks noGrp="1"/>
          </p:cNvSpPr>
          <p:nvPr>
            <p:ph type="dt" sz="half" idx="10"/>
          </p:nvPr>
        </p:nvSpPr>
        <p:spPr/>
        <p:txBody>
          <a:bodyPr/>
          <a:lstStyle/>
          <a:p>
            <a:fld id="{15C9D292-A04B-5B4F-AE15-D677C56A4EEB}" type="datetimeFigureOut">
              <a:rPr lang="en-US" smtClean="0"/>
              <a:t>5/21/2024</a:t>
            </a:fld>
            <a:endParaRPr lang="en-US"/>
          </a:p>
        </p:txBody>
      </p:sp>
      <p:sp>
        <p:nvSpPr>
          <p:cNvPr id="5" name="Footer Placeholder 4">
            <a:extLst>
              <a:ext uri="{FF2B5EF4-FFF2-40B4-BE49-F238E27FC236}">
                <a16:creationId xmlns:a16="http://schemas.microsoft.com/office/drawing/2014/main" id="{8C5C44D6-C634-0147-A7AB-10F722B13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EA84E1-4CFF-374D-8B69-3C7FFAEF6274}"/>
              </a:ext>
            </a:extLst>
          </p:cNvPr>
          <p:cNvSpPr>
            <a:spLocks noGrp="1"/>
          </p:cNvSpPr>
          <p:nvPr>
            <p:ph type="sldNum" sz="quarter" idx="12"/>
          </p:nvPr>
        </p:nvSpPr>
        <p:spPr/>
        <p:txBody>
          <a:bodyPr/>
          <a:lstStyle/>
          <a:p>
            <a:fld id="{CD792078-1AB4-D74E-8C48-1FDA2DF02B8F}" type="slidenum">
              <a:rPr lang="en-US" smtClean="0"/>
              <a:t>‹#›</a:t>
            </a:fld>
            <a:endParaRPr lang="en-US"/>
          </a:p>
        </p:txBody>
      </p:sp>
      <p:pic>
        <p:nvPicPr>
          <p:cNvPr id="7" name="Picture 6">
            <a:extLst>
              <a:ext uri="{FF2B5EF4-FFF2-40B4-BE49-F238E27FC236}">
                <a16:creationId xmlns:a16="http://schemas.microsoft.com/office/drawing/2014/main" id="{3350F14E-4791-BF4D-A9B4-E520AF2EBB9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66757" r="-1"/>
          <a:stretch/>
        </p:blipFill>
        <p:spPr>
          <a:xfrm>
            <a:off x="10981082" y="5854430"/>
            <a:ext cx="642798" cy="672790"/>
          </a:xfrm>
          <a:prstGeom prst="rect">
            <a:avLst/>
          </a:prstGeom>
        </p:spPr>
      </p:pic>
    </p:spTree>
    <p:extLst>
      <p:ext uri="{BB962C8B-B14F-4D97-AF65-F5344CB8AC3E}">
        <p14:creationId xmlns:p14="http://schemas.microsoft.com/office/powerpoint/2010/main" val="681080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44D51D-C06D-3746-BC15-3BFA1D4F5613}"/>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7A5FF0-F9FF-E842-BF5F-633D494776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505C90-EBDD-554D-9F69-42E42D9230FE}"/>
              </a:ext>
            </a:extLst>
          </p:cNvPr>
          <p:cNvSpPr>
            <a:spLocks noGrp="1"/>
          </p:cNvSpPr>
          <p:nvPr>
            <p:ph type="dt" sz="half" idx="10"/>
          </p:nvPr>
        </p:nvSpPr>
        <p:spPr/>
        <p:txBody>
          <a:bodyPr/>
          <a:lstStyle/>
          <a:p>
            <a:fld id="{15C9D292-A04B-5B4F-AE15-D677C56A4EEB}" type="datetimeFigureOut">
              <a:rPr lang="en-US" smtClean="0"/>
              <a:t>5/21/2024</a:t>
            </a:fld>
            <a:endParaRPr lang="en-US"/>
          </a:p>
        </p:txBody>
      </p:sp>
      <p:sp>
        <p:nvSpPr>
          <p:cNvPr id="5" name="Footer Placeholder 4">
            <a:extLst>
              <a:ext uri="{FF2B5EF4-FFF2-40B4-BE49-F238E27FC236}">
                <a16:creationId xmlns:a16="http://schemas.microsoft.com/office/drawing/2014/main" id="{A6A0D4FD-224F-B94D-A185-D47344CB2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A4278-361B-0C44-B817-15079F50DF6C}"/>
              </a:ext>
            </a:extLst>
          </p:cNvPr>
          <p:cNvSpPr>
            <a:spLocks noGrp="1"/>
          </p:cNvSpPr>
          <p:nvPr>
            <p:ph type="sldNum" sz="quarter" idx="12"/>
          </p:nvPr>
        </p:nvSpPr>
        <p:spPr/>
        <p:txBody>
          <a:bodyPr/>
          <a:lstStyle/>
          <a:p>
            <a:fld id="{CD792078-1AB4-D74E-8C48-1FDA2DF02B8F}" type="slidenum">
              <a:rPr lang="en-US" smtClean="0"/>
              <a:t>‹#›</a:t>
            </a:fld>
            <a:endParaRPr lang="en-US"/>
          </a:p>
        </p:txBody>
      </p:sp>
      <p:pic>
        <p:nvPicPr>
          <p:cNvPr id="7" name="Picture 6">
            <a:extLst>
              <a:ext uri="{FF2B5EF4-FFF2-40B4-BE49-F238E27FC236}">
                <a16:creationId xmlns:a16="http://schemas.microsoft.com/office/drawing/2014/main" id="{654F8D60-5BC5-B045-A170-3EB3A345F53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66757" r="-1"/>
          <a:stretch/>
        </p:blipFill>
        <p:spPr>
          <a:xfrm>
            <a:off x="10981082" y="5854430"/>
            <a:ext cx="642798" cy="672790"/>
          </a:xfrm>
          <a:prstGeom prst="rect">
            <a:avLst/>
          </a:prstGeom>
        </p:spPr>
      </p:pic>
    </p:spTree>
    <p:extLst>
      <p:ext uri="{BB962C8B-B14F-4D97-AF65-F5344CB8AC3E}">
        <p14:creationId xmlns:p14="http://schemas.microsoft.com/office/powerpoint/2010/main" val="270138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7956-7F1B-D64A-81EE-33611D280180}"/>
              </a:ext>
            </a:extLst>
          </p:cNvPr>
          <p:cNvSpPr>
            <a:spLocks noGrp="1"/>
          </p:cNvSpPr>
          <p:nvPr>
            <p:ph type="title"/>
          </p:nvPr>
        </p:nvSpPr>
        <p:spPr>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6030C54-1346-084E-A011-32C649F25E52}"/>
              </a:ext>
            </a:extLst>
          </p:cNvPr>
          <p:cNvSpPr>
            <a:spLocks noGrp="1"/>
          </p:cNvSpPr>
          <p:nvPr>
            <p:ph idx="1"/>
          </p:nvPr>
        </p:nvSpPr>
        <p:spPr/>
        <p:txBody>
          <a:bodyPr>
            <a:normAutofit/>
          </a:bodyPr>
          <a:lstStyle>
            <a:lvl1pPr>
              <a:defRPr sz="2200"/>
            </a:lvl1pPr>
            <a:lvl2pPr>
              <a:defRPr sz="2200"/>
            </a:lvl2pPr>
            <a:lvl3pPr>
              <a:defRPr sz="2200" i="1"/>
            </a:lvl3pPr>
            <a:lvl4pPr>
              <a:defRPr sz="2200" i="1"/>
            </a:lvl4pPr>
            <a:lvl5pPr>
              <a:defRPr sz="2200" i="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579D7E-26A5-1E4D-BEF7-5F189703032B}"/>
              </a:ext>
            </a:extLst>
          </p:cNvPr>
          <p:cNvSpPr>
            <a:spLocks noGrp="1"/>
          </p:cNvSpPr>
          <p:nvPr>
            <p:ph type="dt" sz="half" idx="10"/>
          </p:nvPr>
        </p:nvSpPr>
        <p:spPr/>
        <p:txBody>
          <a:bodyPr/>
          <a:lstStyle/>
          <a:p>
            <a:fld id="{15C9D292-A04B-5B4F-AE15-D677C56A4EEB}" type="datetimeFigureOut">
              <a:rPr lang="en-US" smtClean="0"/>
              <a:t>5/21/2024</a:t>
            </a:fld>
            <a:endParaRPr lang="en-US"/>
          </a:p>
        </p:txBody>
      </p:sp>
      <p:sp>
        <p:nvSpPr>
          <p:cNvPr id="5" name="Footer Placeholder 4">
            <a:extLst>
              <a:ext uri="{FF2B5EF4-FFF2-40B4-BE49-F238E27FC236}">
                <a16:creationId xmlns:a16="http://schemas.microsoft.com/office/drawing/2014/main" id="{27E29323-E874-6449-AACC-82BA685AF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F391E-EBB7-AE4F-AB0D-22A81F499632}"/>
              </a:ext>
            </a:extLst>
          </p:cNvPr>
          <p:cNvSpPr>
            <a:spLocks noGrp="1"/>
          </p:cNvSpPr>
          <p:nvPr>
            <p:ph type="sldNum" sz="quarter" idx="12"/>
          </p:nvPr>
        </p:nvSpPr>
        <p:spPr/>
        <p:txBody>
          <a:bodyPr/>
          <a:lstStyle/>
          <a:p>
            <a:fld id="{CD792078-1AB4-D74E-8C48-1FDA2DF02B8F}" type="slidenum">
              <a:rPr lang="en-US" smtClean="0"/>
              <a:t>‹#›</a:t>
            </a:fld>
            <a:endParaRPr lang="en-US"/>
          </a:p>
        </p:txBody>
      </p:sp>
      <p:pic>
        <p:nvPicPr>
          <p:cNvPr id="7" name="Picture 6">
            <a:extLst>
              <a:ext uri="{FF2B5EF4-FFF2-40B4-BE49-F238E27FC236}">
                <a16:creationId xmlns:a16="http://schemas.microsoft.com/office/drawing/2014/main" id="{B697FF88-BCFB-3D43-9779-BA3E2AEFDD0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66757" r="-1"/>
          <a:stretch/>
        </p:blipFill>
        <p:spPr>
          <a:xfrm>
            <a:off x="10981082" y="5854430"/>
            <a:ext cx="642798" cy="672790"/>
          </a:xfrm>
          <a:prstGeom prst="rect">
            <a:avLst/>
          </a:prstGeom>
        </p:spPr>
      </p:pic>
      <p:sp>
        <p:nvSpPr>
          <p:cNvPr id="9" name="TextBox 8">
            <a:extLst>
              <a:ext uri="{FF2B5EF4-FFF2-40B4-BE49-F238E27FC236}">
                <a16:creationId xmlns:a16="http://schemas.microsoft.com/office/drawing/2014/main" id="{E43B781F-F5D9-1C92-67D6-C869AC0EE54B}"/>
              </a:ext>
            </a:extLst>
          </p:cNvPr>
          <p:cNvSpPr txBox="1"/>
          <p:nvPr userDrawn="1"/>
        </p:nvSpPr>
        <p:spPr>
          <a:xfrm>
            <a:off x="1463040" y="697230"/>
            <a:ext cx="184731" cy="369332"/>
          </a:xfrm>
          <a:prstGeom prst="rect">
            <a:avLst/>
          </a:prstGeom>
          <a:noFill/>
        </p:spPr>
        <p:txBody>
          <a:bodyPr wrap="none" rtlCol="0">
            <a:spAutoFit/>
          </a:bodyPr>
          <a:lstStyle/>
          <a:p>
            <a:endParaRPr lang="en-CH"/>
          </a:p>
        </p:txBody>
      </p:sp>
      <p:sp>
        <p:nvSpPr>
          <p:cNvPr id="10" name="TextBox 9">
            <a:extLst>
              <a:ext uri="{FF2B5EF4-FFF2-40B4-BE49-F238E27FC236}">
                <a16:creationId xmlns:a16="http://schemas.microsoft.com/office/drawing/2014/main" id="{30CE0968-D7D7-9CAF-7BBE-1DF15EB5890F}"/>
              </a:ext>
            </a:extLst>
          </p:cNvPr>
          <p:cNvSpPr txBox="1"/>
          <p:nvPr userDrawn="1"/>
        </p:nvSpPr>
        <p:spPr>
          <a:xfrm>
            <a:off x="1348740" y="697230"/>
            <a:ext cx="184731" cy="369332"/>
          </a:xfrm>
          <a:prstGeom prst="rect">
            <a:avLst/>
          </a:prstGeom>
          <a:noFill/>
        </p:spPr>
        <p:txBody>
          <a:bodyPr wrap="none" rtlCol="0">
            <a:spAutoFit/>
          </a:bodyPr>
          <a:lstStyle/>
          <a:p>
            <a:endParaRPr lang="en-CH"/>
          </a:p>
        </p:txBody>
      </p:sp>
    </p:spTree>
    <p:extLst>
      <p:ext uri="{BB962C8B-B14F-4D97-AF65-F5344CB8AC3E}">
        <p14:creationId xmlns:p14="http://schemas.microsoft.com/office/powerpoint/2010/main" val="359888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7956-7F1B-D64A-81EE-33611D280180}"/>
              </a:ext>
            </a:extLst>
          </p:cNvPr>
          <p:cNvSpPr>
            <a:spLocks noGrp="1"/>
          </p:cNvSpPr>
          <p:nvPr>
            <p:ph type="title"/>
          </p:nvPr>
        </p:nvSpPr>
        <p:spPr>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6030C54-1346-084E-A011-32C649F25E52}"/>
              </a:ext>
            </a:extLst>
          </p:cNvPr>
          <p:cNvSpPr>
            <a:spLocks noGrp="1"/>
          </p:cNvSpPr>
          <p:nvPr>
            <p:ph idx="1"/>
          </p:nvPr>
        </p:nvSpPr>
        <p:spPr/>
        <p:txBody>
          <a:bodyPr>
            <a:normAutofit/>
          </a:bodyPr>
          <a:lstStyle>
            <a:lvl1pPr>
              <a:defRPr sz="2200"/>
            </a:lvl1pPr>
            <a:lvl2pPr>
              <a:defRPr sz="2200"/>
            </a:lvl2pPr>
            <a:lvl3pPr>
              <a:defRPr sz="2200" i="1"/>
            </a:lvl3pPr>
            <a:lvl4pPr>
              <a:defRPr sz="2200" i="1"/>
            </a:lvl4pPr>
            <a:lvl5pPr>
              <a:defRPr sz="2200" i="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579D7E-26A5-1E4D-BEF7-5F189703032B}"/>
              </a:ext>
            </a:extLst>
          </p:cNvPr>
          <p:cNvSpPr>
            <a:spLocks noGrp="1"/>
          </p:cNvSpPr>
          <p:nvPr>
            <p:ph type="dt" sz="half" idx="10"/>
          </p:nvPr>
        </p:nvSpPr>
        <p:spPr/>
        <p:txBody>
          <a:bodyPr/>
          <a:lstStyle/>
          <a:p>
            <a:fld id="{15C9D292-A04B-5B4F-AE15-D677C56A4EEB}" type="datetimeFigureOut">
              <a:rPr lang="en-US" smtClean="0"/>
              <a:t>5/21/2024</a:t>
            </a:fld>
            <a:endParaRPr lang="en-US"/>
          </a:p>
        </p:txBody>
      </p:sp>
      <p:sp>
        <p:nvSpPr>
          <p:cNvPr id="5" name="Footer Placeholder 4">
            <a:extLst>
              <a:ext uri="{FF2B5EF4-FFF2-40B4-BE49-F238E27FC236}">
                <a16:creationId xmlns:a16="http://schemas.microsoft.com/office/drawing/2014/main" id="{27E29323-E874-6449-AACC-82BA685AF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F391E-EBB7-AE4F-AB0D-22A81F499632}"/>
              </a:ext>
            </a:extLst>
          </p:cNvPr>
          <p:cNvSpPr>
            <a:spLocks noGrp="1"/>
          </p:cNvSpPr>
          <p:nvPr>
            <p:ph type="sldNum" sz="quarter" idx="12"/>
          </p:nvPr>
        </p:nvSpPr>
        <p:spPr/>
        <p:txBody>
          <a:bodyPr/>
          <a:lstStyle/>
          <a:p>
            <a:fld id="{CD792078-1AB4-D74E-8C48-1FDA2DF02B8F}" type="slidenum">
              <a:rPr lang="en-US" smtClean="0"/>
              <a:t>‹#›</a:t>
            </a:fld>
            <a:endParaRPr lang="en-US"/>
          </a:p>
        </p:txBody>
      </p:sp>
      <p:pic>
        <p:nvPicPr>
          <p:cNvPr id="7" name="Picture 6">
            <a:extLst>
              <a:ext uri="{FF2B5EF4-FFF2-40B4-BE49-F238E27FC236}">
                <a16:creationId xmlns:a16="http://schemas.microsoft.com/office/drawing/2014/main" id="{B697FF88-BCFB-3D43-9779-BA3E2AEFDD0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66757" r="-1"/>
          <a:stretch/>
        </p:blipFill>
        <p:spPr>
          <a:xfrm>
            <a:off x="10981082" y="5854430"/>
            <a:ext cx="642798" cy="672790"/>
          </a:xfrm>
          <a:prstGeom prst="rect">
            <a:avLst/>
          </a:prstGeom>
        </p:spPr>
      </p:pic>
    </p:spTree>
    <p:extLst>
      <p:ext uri="{BB962C8B-B14F-4D97-AF65-F5344CB8AC3E}">
        <p14:creationId xmlns:p14="http://schemas.microsoft.com/office/powerpoint/2010/main" val="4105926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EBFE5-3548-1B44-97FD-24CBB5FED79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88E4E-0187-B44D-B13E-0324F4C640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F8FBDC-2427-A94D-A4C9-BEC4037C19E1}"/>
              </a:ext>
            </a:extLst>
          </p:cNvPr>
          <p:cNvSpPr>
            <a:spLocks noGrp="1"/>
          </p:cNvSpPr>
          <p:nvPr>
            <p:ph type="dt" sz="half" idx="10"/>
          </p:nvPr>
        </p:nvSpPr>
        <p:spPr/>
        <p:txBody>
          <a:bodyPr/>
          <a:lstStyle>
            <a:lvl1pPr>
              <a:defRPr>
                <a:latin typeface="AvenirNext LT Pro Regular" panose="020B0504020202020204" pitchFamily="34" charset="77"/>
              </a:defRPr>
            </a:lvl1pPr>
          </a:lstStyle>
          <a:p>
            <a:fld id="{15C9D292-A04B-5B4F-AE15-D677C56A4EEB}" type="datetimeFigureOut">
              <a:rPr lang="en-US" smtClean="0"/>
              <a:pPr/>
              <a:t>5/21/2024</a:t>
            </a:fld>
            <a:endParaRPr lang="en-US"/>
          </a:p>
        </p:txBody>
      </p:sp>
      <p:sp>
        <p:nvSpPr>
          <p:cNvPr id="5" name="Footer Placeholder 4">
            <a:extLst>
              <a:ext uri="{FF2B5EF4-FFF2-40B4-BE49-F238E27FC236}">
                <a16:creationId xmlns:a16="http://schemas.microsoft.com/office/drawing/2014/main" id="{D4B19B95-2A39-3D44-8BBC-1D2E18D23DC2}"/>
              </a:ext>
            </a:extLst>
          </p:cNvPr>
          <p:cNvSpPr>
            <a:spLocks noGrp="1"/>
          </p:cNvSpPr>
          <p:nvPr>
            <p:ph type="ftr" sz="quarter" idx="11"/>
          </p:nvPr>
        </p:nvSpPr>
        <p:spPr/>
        <p:txBody>
          <a:bodyPr/>
          <a:lstStyle>
            <a:lvl1pPr>
              <a:defRPr>
                <a:latin typeface="AvenirNext LT Pro Regular" panose="020B0504020202020204" pitchFamily="34" charset="77"/>
              </a:defRPr>
            </a:lvl1pPr>
          </a:lstStyle>
          <a:p>
            <a:endParaRPr lang="en-US"/>
          </a:p>
        </p:txBody>
      </p:sp>
      <p:sp>
        <p:nvSpPr>
          <p:cNvPr id="6" name="Slide Number Placeholder 5">
            <a:extLst>
              <a:ext uri="{FF2B5EF4-FFF2-40B4-BE49-F238E27FC236}">
                <a16:creationId xmlns:a16="http://schemas.microsoft.com/office/drawing/2014/main" id="{70B905DA-E851-2047-B7AD-4ADC546E228F}"/>
              </a:ext>
            </a:extLst>
          </p:cNvPr>
          <p:cNvSpPr>
            <a:spLocks noGrp="1"/>
          </p:cNvSpPr>
          <p:nvPr>
            <p:ph type="sldNum" sz="quarter" idx="12"/>
          </p:nvPr>
        </p:nvSpPr>
        <p:spPr/>
        <p:txBody>
          <a:bodyPr/>
          <a:lstStyle>
            <a:lvl1pPr>
              <a:defRPr>
                <a:latin typeface="AvenirNext LT Pro Regular" panose="020B0504020202020204" pitchFamily="34" charset="77"/>
              </a:defRPr>
            </a:lvl1pPr>
          </a:lstStyle>
          <a:p>
            <a:fld id="{CD792078-1AB4-D74E-8C48-1FDA2DF02B8F}" type="slidenum">
              <a:rPr lang="en-US" smtClean="0"/>
              <a:pPr/>
              <a:t>‹#›</a:t>
            </a:fld>
            <a:endParaRPr lang="en-US"/>
          </a:p>
        </p:txBody>
      </p:sp>
      <p:pic>
        <p:nvPicPr>
          <p:cNvPr id="7" name="Picture 6">
            <a:extLst>
              <a:ext uri="{FF2B5EF4-FFF2-40B4-BE49-F238E27FC236}">
                <a16:creationId xmlns:a16="http://schemas.microsoft.com/office/drawing/2014/main" id="{A00C59CC-81AE-F148-8B24-D351D6FA675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66757" r="-1"/>
          <a:stretch/>
        </p:blipFill>
        <p:spPr>
          <a:xfrm>
            <a:off x="10981082" y="5854430"/>
            <a:ext cx="642798" cy="672790"/>
          </a:xfrm>
          <a:prstGeom prst="rect">
            <a:avLst/>
          </a:prstGeom>
        </p:spPr>
      </p:pic>
    </p:spTree>
    <p:extLst>
      <p:ext uri="{BB962C8B-B14F-4D97-AF65-F5344CB8AC3E}">
        <p14:creationId xmlns:p14="http://schemas.microsoft.com/office/powerpoint/2010/main" val="292021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9693A8-764A-5847-96B5-35405EEADB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1B9B39-D139-8E41-9EB7-957593E016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A18C1E-30D5-DB40-B525-80D33C9C8A89}"/>
              </a:ext>
            </a:extLst>
          </p:cNvPr>
          <p:cNvSpPr>
            <a:spLocks noGrp="1"/>
          </p:cNvSpPr>
          <p:nvPr>
            <p:ph type="dt" sz="half" idx="10"/>
          </p:nvPr>
        </p:nvSpPr>
        <p:spPr/>
        <p:txBody>
          <a:bodyPr/>
          <a:lstStyle/>
          <a:p>
            <a:fld id="{15C9D292-A04B-5B4F-AE15-D677C56A4EEB}" type="datetimeFigureOut">
              <a:rPr lang="en-US" smtClean="0"/>
              <a:t>5/21/2024</a:t>
            </a:fld>
            <a:endParaRPr lang="en-US"/>
          </a:p>
        </p:txBody>
      </p:sp>
      <p:sp>
        <p:nvSpPr>
          <p:cNvPr id="6" name="Footer Placeholder 5">
            <a:extLst>
              <a:ext uri="{FF2B5EF4-FFF2-40B4-BE49-F238E27FC236}">
                <a16:creationId xmlns:a16="http://schemas.microsoft.com/office/drawing/2014/main" id="{DAC33321-38F1-2B40-8979-9605085D46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2BD39E-5E35-EC47-827B-0C5357334FBD}"/>
              </a:ext>
            </a:extLst>
          </p:cNvPr>
          <p:cNvSpPr>
            <a:spLocks noGrp="1"/>
          </p:cNvSpPr>
          <p:nvPr>
            <p:ph type="sldNum" sz="quarter" idx="12"/>
          </p:nvPr>
        </p:nvSpPr>
        <p:spPr/>
        <p:txBody>
          <a:bodyPr/>
          <a:lstStyle/>
          <a:p>
            <a:fld id="{CD792078-1AB4-D74E-8C48-1FDA2DF02B8F}" type="slidenum">
              <a:rPr lang="en-US" smtClean="0"/>
              <a:t>‹#›</a:t>
            </a:fld>
            <a:endParaRPr lang="en-US"/>
          </a:p>
        </p:txBody>
      </p:sp>
      <p:pic>
        <p:nvPicPr>
          <p:cNvPr id="8" name="Picture 7">
            <a:extLst>
              <a:ext uri="{FF2B5EF4-FFF2-40B4-BE49-F238E27FC236}">
                <a16:creationId xmlns:a16="http://schemas.microsoft.com/office/drawing/2014/main" id="{3F31651A-171C-724F-8621-51A3634A45F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66757" r="-1"/>
          <a:stretch/>
        </p:blipFill>
        <p:spPr>
          <a:xfrm>
            <a:off x="10981082" y="5854430"/>
            <a:ext cx="642798" cy="672790"/>
          </a:xfrm>
          <a:prstGeom prst="rect">
            <a:avLst/>
          </a:prstGeom>
        </p:spPr>
      </p:pic>
      <p:sp>
        <p:nvSpPr>
          <p:cNvPr id="9" name="Title Placeholder 1">
            <a:extLst>
              <a:ext uri="{FF2B5EF4-FFF2-40B4-BE49-F238E27FC236}">
                <a16:creationId xmlns:a16="http://schemas.microsoft.com/office/drawing/2014/main" id="{C11DCD63-1FA2-3E48-AF9C-10252617CB44}"/>
              </a:ext>
            </a:extLst>
          </p:cNvPr>
          <p:cNvSpPr>
            <a:spLocks noGrp="1"/>
          </p:cNvSpPr>
          <p:nvPr>
            <p:ph type="title"/>
          </p:nvPr>
        </p:nvSpPr>
        <p:spPr>
          <a:xfrm>
            <a:off x="3125338" y="18255"/>
            <a:ext cx="8078337" cy="1325563"/>
          </a:xfrm>
          <a:prstGeom prst="rect">
            <a:avLst/>
          </a:prstGeom>
        </p:spPr>
        <p:txBody>
          <a:bodyPr vert="horz" lIns="91440" tIns="45720" rIns="91440" bIns="45720" rtlCol="0" anchor="ctr">
            <a:normAutofit/>
          </a:bodyPr>
          <a:lstStyle/>
          <a:p>
            <a:r>
              <a:rPr lang="en-US"/>
              <a:t>|   Click to edit Master title style</a:t>
            </a:r>
          </a:p>
        </p:txBody>
      </p:sp>
    </p:spTree>
    <p:extLst>
      <p:ext uri="{BB962C8B-B14F-4D97-AF65-F5344CB8AC3E}">
        <p14:creationId xmlns:p14="http://schemas.microsoft.com/office/powerpoint/2010/main" val="2415108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910B-6945-0D42-8E33-48CD88D176D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243CA427-2A20-BE4B-BDF8-C4BC435BA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567B63-0312-3D4A-AEE8-4CF24D48DD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55699E-C9E4-1D49-ADD0-6116A2B251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CFCD3A-78A8-154B-B783-90649356C8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B681F-EDBC-1E41-9A36-A09D0BAD66DB}"/>
              </a:ext>
            </a:extLst>
          </p:cNvPr>
          <p:cNvSpPr>
            <a:spLocks noGrp="1"/>
          </p:cNvSpPr>
          <p:nvPr>
            <p:ph type="dt" sz="half" idx="10"/>
          </p:nvPr>
        </p:nvSpPr>
        <p:spPr/>
        <p:txBody>
          <a:bodyPr/>
          <a:lstStyle>
            <a:lvl1pPr>
              <a:defRPr>
                <a:latin typeface="AvenirNext LT Pro Regular" panose="020B0504020202020204" pitchFamily="34" charset="77"/>
              </a:defRPr>
            </a:lvl1pPr>
          </a:lstStyle>
          <a:p>
            <a:fld id="{15C9D292-A04B-5B4F-AE15-D677C56A4EEB}" type="datetimeFigureOut">
              <a:rPr lang="en-US" smtClean="0"/>
              <a:pPr/>
              <a:t>5/21/2024</a:t>
            </a:fld>
            <a:endParaRPr lang="en-US"/>
          </a:p>
        </p:txBody>
      </p:sp>
      <p:sp>
        <p:nvSpPr>
          <p:cNvPr id="8" name="Footer Placeholder 7">
            <a:extLst>
              <a:ext uri="{FF2B5EF4-FFF2-40B4-BE49-F238E27FC236}">
                <a16:creationId xmlns:a16="http://schemas.microsoft.com/office/drawing/2014/main" id="{F88DD1BE-5F1F-EF40-B9EC-542DD55B099F}"/>
              </a:ext>
            </a:extLst>
          </p:cNvPr>
          <p:cNvSpPr>
            <a:spLocks noGrp="1"/>
          </p:cNvSpPr>
          <p:nvPr>
            <p:ph type="ftr" sz="quarter" idx="11"/>
          </p:nvPr>
        </p:nvSpPr>
        <p:spPr/>
        <p:txBody>
          <a:bodyPr/>
          <a:lstStyle>
            <a:lvl1pPr>
              <a:defRPr>
                <a:latin typeface="AvenirNext LT Pro Regular" panose="020B0504020202020204" pitchFamily="34" charset="77"/>
              </a:defRPr>
            </a:lvl1pPr>
          </a:lstStyle>
          <a:p>
            <a:endParaRPr lang="en-US"/>
          </a:p>
        </p:txBody>
      </p:sp>
      <p:sp>
        <p:nvSpPr>
          <p:cNvPr id="9" name="Slide Number Placeholder 8">
            <a:extLst>
              <a:ext uri="{FF2B5EF4-FFF2-40B4-BE49-F238E27FC236}">
                <a16:creationId xmlns:a16="http://schemas.microsoft.com/office/drawing/2014/main" id="{029B77F1-2B56-484E-A3BF-E86D6D681EF3}"/>
              </a:ext>
            </a:extLst>
          </p:cNvPr>
          <p:cNvSpPr>
            <a:spLocks noGrp="1"/>
          </p:cNvSpPr>
          <p:nvPr>
            <p:ph type="sldNum" sz="quarter" idx="12"/>
          </p:nvPr>
        </p:nvSpPr>
        <p:spPr/>
        <p:txBody>
          <a:bodyPr/>
          <a:lstStyle>
            <a:lvl1pPr>
              <a:defRPr>
                <a:latin typeface="AvenirNext LT Pro Regular" panose="020B0504020202020204" pitchFamily="34" charset="77"/>
              </a:defRPr>
            </a:lvl1pPr>
          </a:lstStyle>
          <a:p>
            <a:fld id="{CD792078-1AB4-D74E-8C48-1FDA2DF02B8F}" type="slidenum">
              <a:rPr lang="en-US" smtClean="0"/>
              <a:pPr/>
              <a:t>‹#›</a:t>
            </a:fld>
            <a:endParaRPr lang="en-US"/>
          </a:p>
        </p:txBody>
      </p:sp>
      <p:pic>
        <p:nvPicPr>
          <p:cNvPr id="10" name="Picture 9">
            <a:extLst>
              <a:ext uri="{FF2B5EF4-FFF2-40B4-BE49-F238E27FC236}">
                <a16:creationId xmlns:a16="http://schemas.microsoft.com/office/drawing/2014/main" id="{B093DA0C-D672-D147-BFCB-6CF0EAE955F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66757" r="-1"/>
          <a:stretch/>
        </p:blipFill>
        <p:spPr>
          <a:xfrm>
            <a:off x="10981082" y="5854430"/>
            <a:ext cx="642798" cy="672790"/>
          </a:xfrm>
          <a:prstGeom prst="rect">
            <a:avLst/>
          </a:prstGeom>
        </p:spPr>
      </p:pic>
    </p:spTree>
    <p:extLst>
      <p:ext uri="{BB962C8B-B14F-4D97-AF65-F5344CB8AC3E}">
        <p14:creationId xmlns:p14="http://schemas.microsoft.com/office/powerpoint/2010/main" val="3511889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F62846E-9D4C-584D-8DAD-14BDB84F8917}"/>
              </a:ext>
            </a:extLst>
          </p:cNvPr>
          <p:cNvSpPr>
            <a:spLocks noGrp="1"/>
          </p:cNvSpPr>
          <p:nvPr>
            <p:ph type="dt" sz="half" idx="10"/>
          </p:nvPr>
        </p:nvSpPr>
        <p:spPr/>
        <p:txBody>
          <a:bodyPr/>
          <a:lstStyle>
            <a:lvl1pPr>
              <a:defRPr>
                <a:latin typeface="AvenirNext LT Pro Regular" panose="020B0504020202020204" pitchFamily="34" charset="77"/>
              </a:defRPr>
            </a:lvl1pPr>
          </a:lstStyle>
          <a:p>
            <a:fld id="{15C9D292-A04B-5B4F-AE15-D677C56A4EEB}" type="datetimeFigureOut">
              <a:rPr lang="en-US" smtClean="0"/>
              <a:pPr/>
              <a:t>5/21/2024</a:t>
            </a:fld>
            <a:endParaRPr lang="en-US"/>
          </a:p>
        </p:txBody>
      </p:sp>
      <p:sp>
        <p:nvSpPr>
          <p:cNvPr id="4" name="Footer Placeholder 3">
            <a:extLst>
              <a:ext uri="{FF2B5EF4-FFF2-40B4-BE49-F238E27FC236}">
                <a16:creationId xmlns:a16="http://schemas.microsoft.com/office/drawing/2014/main" id="{CE48A8C8-C349-1444-9985-1DF007BF566B}"/>
              </a:ext>
            </a:extLst>
          </p:cNvPr>
          <p:cNvSpPr>
            <a:spLocks noGrp="1"/>
          </p:cNvSpPr>
          <p:nvPr>
            <p:ph type="ftr" sz="quarter" idx="11"/>
          </p:nvPr>
        </p:nvSpPr>
        <p:spPr/>
        <p:txBody>
          <a:bodyPr/>
          <a:lstStyle>
            <a:lvl1pPr>
              <a:defRPr>
                <a:latin typeface="AvenirNext LT Pro Regular" panose="020B0504020202020204" pitchFamily="34" charset="77"/>
              </a:defRPr>
            </a:lvl1pPr>
          </a:lstStyle>
          <a:p>
            <a:endParaRPr lang="en-US"/>
          </a:p>
        </p:txBody>
      </p:sp>
      <p:sp>
        <p:nvSpPr>
          <p:cNvPr id="5" name="Slide Number Placeholder 4">
            <a:extLst>
              <a:ext uri="{FF2B5EF4-FFF2-40B4-BE49-F238E27FC236}">
                <a16:creationId xmlns:a16="http://schemas.microsoft.com/office/drawing/2014/main" id="{9758E59E-B97B-694E-AF30-7A30AC9E8EFD}"/>
              </a:ext>
            </a:extLst>
          </p:cNvPr>
          <p:cNvSpPr>
            <a:spLocks noGrp="1"/>
          </p:cNvSpPr>
          <p:nvPr>
            <p:ph type="sldNum" sz="quarter" idx="12"/>
          </p:nvPr>
        </p:nvSpPr>
        <p:spPr/>
        <p:txBody>
          <a:bodyPr/>
          <a:lstStyle>
            <a:lvl1pPr>
              <a:defRPr>
                <a:latin typeface="AvenirNext LT Pro Regular" panose="020B0504020202020204" pitchFamily="34" charset="77"/>
              </a:defRPr>
            </a:lvl1pPr>
          </a:lstStyle>
          <a:p>
            <a:fld id="{CD792078-1AB4-D74E-8C48-1FDA2DF02B8F}" type="slidenum">
              <a:rPr lang="en-US" smtClean="0"/>
              <a:pPr/>
              <a:t>‹#›</a:t>
            </a:fld>
            <a:endParaRPr lang="en-US"/>
          </a:p>
        </p:txBody>
      </p:sp>
      <p:pic>
        <p:nvPicPr>
          <p:cNvPr id="6" name="Picture 5">
            <a:extLst>
              <a:ext uri="{FF2B5EF4-FFF2-40B4-BE49-F238E27FC236}">
                <a16:creationId xmlns:a16="http://schemas.microsoft.com/office/drawing/2014/main" id="{EECBB158-5D4B-C149-B21E-7EDA228AA4F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66757" r="-1"/>
          <a:stretch/>
        </p:blipFill>
        <p:spPr>
          <a:xfrm>
            <a:off x="10981082" y="5854430"/>
            <a:ext cx="642798" cy="672790"/>
          </a:xfrm>
          <a:prstGeom prst="rect">
            <a:avLst/>
          </a:prstGeom>
        </p:spPr>
      </p:pic>
    </p:spTree>
    <p:extLst>
      <p:ext uri="{BB962C8B-B14F-4D97-AF65-F5344CB8AC3E}">
        <p14:creationId xmlns:p14="http://schemas.microsoft.com/office/powerpoint/2010/main" val="1519496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F525C-6108-6E43-B863-FAF1893189A3}"/>
              </a:ext>
            </a:extLst>
          </p:cNvPr>
          <p:cNvSpPr>
            <a:spLocks noGrp="1"/>
          </p:cNvSpPr>
          <p:nvPr>
            <p:ph type="dt" sz="half" idx="10"/>
          </p:nvPr>
        </p:nvSpPr>
        <p:spPr/>
        <p:txBody>
          <a:bodyPr/>
          <a:lstStyle/>
          <a:p>
            <a:fld id="{15C9D292-A04B-5B4F-AE15-D677C56A4EEB}" type="datetimeFigureOut">
              <a:rPr lang="en-US" smtClean="0"/>
              <a:t>5/21/2024</a:t>
            </a:fld>
            <a:endParaRPr lang="en-US"/>
          </a:p>
        </p:txBody>
      </p:sp>
      <p:sp>
        <p:nvSpPr>
          <p:cNvPr id="3" name="Footer Placeholder 2">
            <a:extLst>
              <a:ext uri="{FF2B5EF4-FFF2-40B4-BE49-F238E27FC236}">
                <a16:creationId xmlns:a16="http://schemas.microsoft.com/office/drawing/2014/main" id="{C48E339B-C9F8-E84E-8046-E7A6D0E727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E4FB2D-17DA-834A-A648-EFB6AD035EC3}"/>
              </a:ext>
            </a:extLst>
          </p:cNvPr>
          <p:cNvSpPr>
            <a:spLocks noGrp="1"/>
          </p:cNvSpPr>
          <p:nvPr>
            <p:ph type="sldNum" sz="quarter" idx="12"/>
          </p:nvPr>
        </p:nvSpPr>
        <p:spPr/>
        <p:txBody>
          <a:bodyPr/>
          <a:lstStyle/>
          <a:p>
            <a:fld id="{CD792078-1AB4-D74E-8C48-1FDA2DF02B8F}" type="slidenum">
              <a:rPr lang="en-US" smtClean="0"/>
              <a:t>‹#›</a:t>
            </a:fld>
            <a:endParaRPr lang="en-US"/>
          </a:p>
        </p:txBody>
      </p:sp>
      <p:pic>
        <p:nvPicPr>
          <p:cNvPr id="5" name="Picture 4">
            <a:extLst>
              <a:ext uri="{FF2B5EF4-FFF2-40B4-BE49-F238E27FC236}">
                <a16:creationId xmlns:a16="http://schemas.microsoft.com/office/drawing/2014/main" id="{D51AC1C3-C0ED-3E4A-866D-EBB05714B6E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66757" r="-1"/>
          <a:stretch/>
        </p:blipFill>
        <p:spPr>
          <a:xfrm>
            <a:off x="10981082" y="5854430"/>
            <a:ext cx="642798" cy="672790"/>
          </a:xfrm>
          <a:prstGeom prst="rect">
            <a:avLst/>
          </a:prstGeom>
        </p:spPr>
      </p:pic>
    </p:spTree>
    <p:extLst>
      <p:ext uri="{BB962C8B-B14F-4D97-AF65-F5344CB8AC3E}">
        <p14:creationId xmlns:p14="http://schemas.microsoft.com/office/powerpoint/2010/main" val="3983405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7529-C436-2349-98AC-2F0A9242574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89E632-BA9A-144E-B125-45F61AC893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561D26-0F0E-4844-B545-B9A9E6EC8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1D033-FCE9-8748-B254-AB37EACC77EC}"/>
              </a:ext>
            </a:extLst>
          </p:cNvPr>
          <p:cNvSpPr>
            <a:spLocks noGrp="1"/>
          </p:cNvSpPr>
          <p:nvPr>
            <p:ph type="dt" sz="half" idx="10"/>
          </p:nvPr>
        </p:nvSpPr>
        <p:spPr/>
        <p:txBody>
          <a:bodyPr/>
          <a:lstStyle>
            <a:lvl1pPr>
              <a:defRPr>
                <a:latin typeface="AvenirNext LT Pro Regular" panose="020B0504020202020204" pitchFamily="34" charset="77"/>
              </a:defRPr>
            </a:lvl1pPr>
          </a:lstStyle>
          <a:p>
            <a:fld id="{15C9D292-A04B-5B4F-AE15-D677C56A4EEB}" type="datetimeFigureOut">
              <a:rPr lang="en-US" smtClean="0"/>
              <a:pPr/>
              <a:t>5/21/2024</a:t>
            </a:fld>
            <a:endParaRPr lang="en-US"/>
          </a:p>
        </p:txBody>
      </p:sp>
      <p:sp>
        <p:nvSpPr>
          <p:cNvPr id="6" name="Footer Placeholder 5">
            <a:extLst>
              <a:ext uri="{FF2B5EF4-FFF2-40B4-BE49-F238E27FC236}">
                <a16:creationId xmlns:a16="http://schemas.microsoft.com/office/drawing/2014/main" id="{4C590579-D5E6-D748-A20F-97E61F8A03D3}"/>
              </a:ext>
            </a:extLst>
          </p:cNvPr>
          <p:cNvSpPr>
            <a:spLocks noGrp="1"/>
          </p:cNvSpPr>
          <p:nvPr>
            <p:ph type="ftr" sz="quarter" idx="11"/>
          </p:nvPr>
        </p:nvSpPr>
        <p:spPr/>
        <p:txBody>
          <a:bodyPr/>
          <a:lstStyle>
            <a:lvl1pPr>
              <a:defRPr>
                <a:latin typeface="AvenirNext LT Pro Regular" panose="020B0504020202020204" pitchFamily="34" charset="77"/>
              </a:defRPr>
            </a:lvl1pPr>
          </a:lstStyle>
          <a:p>
            <a:endParaRPr lang="en-US"/>
          </a:p>
        </p:txBody>
      </p:sp>
      <p:sp>
        <p:nvSpPr>
          <p:cNvPr id="7" name="Slide Number Placeholder 6">
            <a:extLst>
              <a:ext uri="{FF2B5EF4-FFF2-40B4-BE49-F238E27FC236}">
                <a16:creationId xmlns:a16="http://schemas.microsoft.com/office/drawing/2014/main" id="{0754380D-CD5D-FE4F-85BB-406B670AA90C}"/>
              </a:ext>
            </a:extLst>
          </p:cNvPr>
          <p:cNvSpPr>
            <a:spLocks noGrp="1"/>
          </p:cNvSpPr>
          <p:nvPr>
            <p:ph type="sldNum" sz="quarter" idx="12"/>
          </p:nvPr>
        </p:nvSpPr>
        <p:spPr/>
        <p:txBody>
          <a:bodyPr/>
          <a:lstStyle>
            <a:lvl1pPr>
              <a:defRPr>
                <a:latin typeface="AvenirNext LT Pro Regular" panose="020B0504020202020204" pitchFamily="34" charset="77"/>
              </a:defRPr>
            </a:lvl1pPr>
          </a:lstStyle>
          <a:p>
            <a:fld id="{CD792078-1AB4-D74E-8C48-1FDA2DF02B8F}" type="slidenum">
              <a:rPr lang="en-US" smtClean="0"/>
              <a:pPr/>
              <a:t>‹#›</a:t>
            </a:fld>
            <a:endParaRPr lang="en-US"/>
          </a:p>
        </p:txBody>
      </p:sp>
      <p:pic>
        <p:nvPicPr>
          <p:cNvPr id="8" name="Picture 7">
            <a:extLst>
              <a:ext uri="{FF2B5EF4-FFF2-40B4-BE49-F238E27FC236}">
                <a16:creationId xmlns:a16="http://schemas.microsoft.com/office/drawing/2014/main" id="{301B6FAE-94EF-FF42-ACFB-84FFF9F501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66757" r="-1"/>
          <a:stretch/>
        </p:blipFill>
        <p:spPr>
          <a:xfrm>
            <a:off x="10981082" y="5854430"/>
            <a:ext cx="642798" cy="672790"/>
          </a:xfrm>
          <a:prstGeom prst="rect">
            <a:avLst/>
          </a:prstGeom>
        </p:spPr>
      </p:pic>
    </p:spTree>
    <p:extLst>
      <p:ext uri="{BB962C8B-B14F-4D97-AF65-F5344CB8AC3E}">
        <p14:creationId xmlns:p14="http://schemas.microsoft.com/office/powerpoint/2010/main" val="3056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1156F8-0345-3A47-8451-B3D424472F4E}"/>
              </a:ext>
            </a:extLst>
          </p:cNvPr>
          <p:cNvSpPr>
            <a:spLocks noGrp="1"/>
          </p:cNvSpPr>
          <p:nvPr>
            <p:ph type="title"/>
          </p:nvPr>
        </p:nvSpPr>
        <p:spPr>
          <a:xfrm>
            <a:off x="3125338" y="18255"/>
            <a:ext cx="8078337" cy="1325563"/>
          </a:xfrm>
          <a:prstGeom prst="rect">
            <a:avLst/>
          </a:prstGeom>
        </p:spPr>
        <p:txBody>
          <a:bodyPr vert="horz" lIns="91440" tIns="45720" rIns="91440" bIns="45720" rtlCol="0" anchor="ctr">
            <a:normAutofit/>
          </a:bodyPr>
          <a:lstStyle/>
          <a:p>
            <a:r>
              <a:rPr lang="en-US"/>
              <a:t>|   Click to edit Master title style</a:t>
            </a:r>
          </a:p>
        </p:txBody>
      </p:sp>
      <p:sp>
        <p:nvSpPr>
          <p:cNvPr id="3" name="Text Placeholder 2">
            <a:extLst>
              <a:ext uri="{FF2B5EF4-FFF2-40B4-BE49-F238E27FC236}">
                <a16:creationId xmlns:a16="http://schemas.microsoft.com/office/drawing/2014/main" id="{39ADFFA7-F4E5-E341-A3BA-8620342FAB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5FA162-4E95-3144-83E1-E6E8373298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9D292-A04B-5B4F-AE15-D677C56A4EEB}" type="datetimeFigureOut">
              <a:rPr lang="en-US" smtClean="0"/>
              <a:t>5/21/2024</a:t>
            </a:fld>
            <a:endParaRPr lang="en-US"/>
          </a:p>
        </p:txBody>
      </p:sp>
      <p:sp>
        <p:nvSpPr>
          <p:cNvPr id="5" name="Footer Placeholder 4">
            <a:extLst>
              <a:ext uri="{FF2B5EF4-FFF2-40B4-BE49-F238E27FC236}">
                <a16:creationId xmlns:a16="http://schemas.microsoft.com/office/drawing/2014/main" id="{36D5AFF5-1F0E-3D45-9604-DB44F4F08B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097B92-EB97-5040-BA50-C0E4501893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92078-1AB4-D74E-8C48-1FDA2DF02B8F}" type="slidenum">
              <a:rPr lang="en-US" smtClean="0"/>
              <a:t>‹#›</a:t>
            </a:fld>
            <a:endParaRPr lang="en-US"/>
          </a:p>
        </p:txBody>
      </p:sp>
      <p:pic>
        <p:nvPicPr>
          <p:cNvPr id="8" name="Picture 7">
            <a:extLst>
              <a:ext uri="{FF2B5EF4-FFF2-40B4-BE49-F238E27FC236}">
                <a16:creationId xmlns:a16="http://schemas.microsoft.com/office/drawing/2014/main" id="{0A24F173-2001-5045-94C1-56C087F4428B}"/>
              </a:ext>
            </a:extLst>
          </p:cNvPr>
          <p:cNvPicPr>
            <a:picLocks noChangeAspect="1"/>
          </p:cNvPicPr>
          <p:nvPr userDrawn="1"/>
        </p:nvPicPr>
        <p:blipFill>
          <a:blip r:embed="rId15" cstate="screen">
            <a:extLst>
              <a:ext uri="{28A0092B-C50C-407E-A947-70E740481C1C}">
                <a14:useLocalDpi xmlns:a14="http://schemas.microsoft.com/office/drawing/2010/main"/>
              </a:ext>
            </a:extLst>
          </a:blip>
          <a:srcRect/>
          <a:stretch/>
        </p:blipFill>
        <p:spPr>
          <a:xfrm>
            <a:off x="433051" y="348605"/>
            <a:ext cx="2560860" cy="753194"/>
          </a:xfrm>
          <a:prstGeom prst="rect">
            <a:avLst/>
          </a:prstGeom>
        </p:spPr>
      </p:pic>
      <p:pic>
        <p:nvPicPr>
          <p:cNvPr id="9" name="Picture 8">
            <a:extLst>
              <a:ext uri="{FF2B5EF4-FFF2-40B4-BE49-F238E27FC236}">
                <a16:creationId xmlns:a16="http://schemas.microsoft.com/office/drawing/2014/main" id="{55EA5E21-27A3-4843-B923-B3EBD3FE38EA}"/>
              </a:ext>
            </a:extLst>
          </p:cNvPr>
          <p:cNvPicPr>
            <a:picLocks noChangeAspect="1"/>
          </p:cNvPicPr>
          <p:nvPr userDrawn="1"/>
        </p:nvPicPr>
        <p:blipFill rotWithShape="1">
          <a:blip r:embed="rId16" cstate="email">
            <a:extLst>
              <a:ext uri="{28A0092B-C50C-407E-A947-70E740481C1C}">
                <a14:useLocalDpi xmlns:a14="http://schemas.microsoft.com/office/drawing/2010/main"/>
              </a:ext>
            </a:extLst>
          </a:blip>
          <a:srcRect l="66757" r="-1"/>
          <a:stretch/>
        </p:blipFill>
        <p:spPr>
          <a:xfrm>
            <a:off x="10981082" y="5854430"/>
            <a:ext cx="642798" cy="672790"/>
          </a:xfrm>
          <a:prstGeom prst="rect">
            <a:avLst/>
          </a:prstGeom>
        </p:spPr>
      </p:pic>
    </p:spTree>
    <p:extLst>
      <p:ext uri="{BB962C8B-B14F-4D97-AF65-F5344CB8AC3E}">
        <p14:creationId xmlns:p14="http://schemas.microsoft.com/office/powerpoint/2010/main" val="3420495073"/>
      </p:ext>
    </p:extLst>
  </p:cSld>
  <p:clrMap bg1="lt1" tx1="dk1" bg2="lt2" tx2="dk2" accent1="accent1" accent2="accent2" accent3="accent3" accent4="accent4" accent5="accent5" accent6="accent6" hlink="hlink" folHlink="folHlink"/>
  <p:sldLayoutIdLst>
    <p:sldLayoutId id="2147483696" r:id="rId1"/>
    <p:sldLayoutId id="2147483722"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FFC200"/>
        </a:buClr>
        <a:buFont typeface="Wingdings" pitchFamily="2" charset="2"/>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FFC200"/>
        </a:buClr>
        <a:buFont typeface="Wingdings" pitchFamily="2" charset="2"/>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FFC200"/>
        </a:buClr>
        <a:buFont typeface="Wingdings"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FFC200"/>
        </a:buClr>
        <a:buFont typeface="Wingdings"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FFC200"/>
        </a:buClr>
        <a:buFont typeface="Wingdings"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A74BDA-2E6A-2977-73FF-E500F4E469E8}"/>
              </a:ext>
            </a:extLst>
          </p:cNvPr>
          <p:cNvSpPr>
            <a:spLocks noGrp="1"/>
          </p:cNvSpPr>
          <p:nvPr>
            <p:ph type="title"/>
          </p:nvPr>
        </p:nvSpPr>
        <p:spPr>
          <a:xfrm>
            <a:off x="0" y="429987"/>
            <a:ext cx="12192000" cy="3464378"/>
          </a:xfrm>
        </p:spPr>
        <p:txBody>
          <a:bodyPr>
            <a:noAutofit/>
          </a:bodyPr>
          <a:lstStyle/>
          <a:p>
            <a:pPr algn="ctr"/>
            <a:r>
              <a:rPr lang="en-US" sz="4400" dirty="0">
                <a:latin typeface="+mj-lt"/>
              </a:rPr>
              <a:t>Developing an Artificial Intelligence (AI) - Powered System for Enhancing Transparency and Accountability in Public Procurement and Project Monitoring in Tanzania</a:t>
            </a:r>
            <a:endParaRPr lang="en-GB" sz="4400" dirty="0">
              <a:latin typeface="+mj-lt"/>
            </a:endParaRPr>
          </a:p>
        </p:txBody>
      </p:sp>
      <p:sp>
        <p:nvSpPr>
          <p:cNvPr id="4" name="Subtitle 2">
            <a:extLst>
              <a:ext uri="{FF2B5EF4-FFF2-40B4-BE49-F238E27FC236}">
                <a16:creationId xmlns:a16="http://schemas.microsoft.com/office/drawing/2014/main" id="{03E18455-930C-DF1A-0585-4132299B8082}"/>
              </a:ext>
            </a:extLst>
          </p:cNvPr>
          <p:cNvSpPr txBox="1">
            <a:spLocks/>
          </p:cNvSpPr>
          <p:nvPr/>
        </p:nvSpPr>
        <p:spPr>
          <a:xfrm>
            <a:off x="-43543" y="3429000"/>
            <a:ext cx="12148456" cy="2057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FFC200"/>
              </a:buClr>
              <a:buFont typeface="Wingdings" pitchFamily="2" charset="2"/>
              <a:buChar char="§"/>
              <a:defRPr sz="22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rgbClr val="FFC200"/>
              </a:buClr>
              <a:buFont typeface="Wingdings" pitchFamily="2" charset="2"/>
              <a:buChar char="§"/>
              <a:defRPr sz="2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rgbClr val="FFC200"/>
              </a:buClr>
              <a:buFont typeface="Wingdings" pitchFamily="2" charset="2"/>
              <a:buChar char="§"/>
              <a:defRPr sz="2200" i="1"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rgbClr val="FFC200"/>
              </a:buClr>
              <a:buFont typeface="Wingdings" pitchFamily="2" charset="2"/>
              <a:buChar char="§"/>
              <a:defRPr sz="2200" i="1"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rgbClr val="FFC200"/>
              </a:buClr>
              <a:buFont typeface="Wingdings" pitchFamily="2" charset="2"/>
              <a:buChar char="§"/>
              <a:defRPr sz="22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auto">
              <a:spcAft>
                <a:spcPts val="0"/>
              </a:spcAft>
            </a:pPr>
            <a:r>
              <a:rPr lang="en-US" dirty="0"/>
              <a:t>Presenter: Dr. Florence Upendo Rashidi</a:t>
            </a:r>
          </a:p>
          <a:p>
            <a:pPr marL="0" indent="0" fontAlgn="auto">
              <a:spcAft>
                <a:spcPts val="0"/>
              </a:spcAft>
              <a:buNone/>
            </a:pPr>
            <a:endParaRPr lang="en-US" dirty="0"/>
          </a:p>
        </p:txBody>
      </p:sp>
      <p:sp>
        <p:nvSpPr>
          <p:cNvPr id="5" name="TextBox 4">
            <a:extLst>
              <a:ext uri="{FF2B5EF4-FFF2-40B4-BE49-F238E27FC236}">
                <a16:creationId xmlns:a16="http://schemas.microsoft.com/office/drawing/2014/main" id="{BCC58D76-8EB8-6FF5-C166-74FFCF655F7F}"/>
              </a:ext>
            </a:extLst>
          </p:cNvPr>
          <p:cNvSpPr txBox="1"/>
          <p:nvPr/>
        </p:nvSpPr>
        <p:spPr>
          <a:xfrm>
            <a:off x="0" y="5707244"/>
            <a:ext cx="6284686" cy="1477328"/>
          </a:xfrm>
          <a:prstGeom prst="rect">
            <a:avLst/>
          </a:prstGeom>
          <a:noFill/>
        </p:spPr>
        <p:txBody>
          <a:bodyPr wrap="square" rtlCol="0">
            <a:spAutoFit/>
          </a:bodyPr>
          <a:lstStyle/>
          <a:p>
            <a:r>
              <a:rPr lang="en-US" dirty="0">
                <a:solidFill>
                  <a:schemeClr val="bg1"/>
                </a:solidFill>
              </a:rPr>
              <a:t>Presented on 30 May 2024, </a:t>
            </a:r>
          </a:p>
          <a:p>
            <a:r>
              <a:rPr lang="en-US" dirty="0">
                <a:solidFill>
                  <a:schemeClr val="bg1"/>
                </a:solidFill>
              </a:rPr>
              <a:t>Duration 7mn + 3mn </a:t>
            </a:r>
          </a:p>
          <a:p>
            <a:r>
              <a:rPr lang="en-US" dirty="0">
                <a:solidFill>
                  <a:schemeClr val="bg1"/>
                </a:solidFill>
              </a:rPr>
              <a:t>During the ”Innovate for Impact” workshop</a:t>
            </a:r>
          </a:p>
          <a:p>
            <a:r>
              <a:rPr lang="en-US" dirty="0">
                <a:solidFill>
                  <a:schemeClr val="bg1"/>
                </a:solidFill>
              </a:rPr>
              <a:t>In collaboration with the ITU </a:t>
            </a:r>
            <a:r>
              <a:rPr lang="en-US" dirty="0" err="1">
                <a:solidFill>
                  <a:schemeClr val="bg1"/>
                </a:solidFill>
              </a:rPr>
              <a:t>AIforGood</a:t>
            </a:r>
            <a:r>
              <a:rPr lang="en-US" dirty="0">
                <a:solidFill>
                  <a:schemeClr val="bg1"/>
                </a:solidFill>
              </a:rPr>
              <a:t> Scholars</a:t>
            </a:r>
          </a:p>
          <a:p>
            <a:endParaRPr lang="en-US" dirty="0">
              <a:solidFill>
                <a:schemeClr val="bg1"/>
              </a:solidFill>
            </a:endParaRPr>
          </a:p>
        </p:txBody>
      </p:sp>
      <p:sp>
        <p:nvSpPr>
          <p:cNvPr id="6" name="AutoShape 2">
            <a:extLst>
              <a:ext uri="{FF2B5EF4-FFF2-40B4-BE49-F238E27FC236}">
                <a16:creationId xmlns:a16="http://schemas.microsoft.com/office/drawing/2014/main" id="{3F997A84-FCAD-BEEB-7DC2-44C32CA1F9D5}"/>
              </a:ext>
            </a:extLst>
          </p:cNvPr>
          <p:cNvSpPr>
            <a:spLocks noChangeAspect="1" noChangeArrowheads="1"/>
          </p:cNvSpPr>
          <p:nvPr/>
        </p:nvSpPr>
        <p:spPr bwMode="auto">
          <a:xfrm>
            <a:off x="5686425" y="3057525"/>
            <a:ext cx="819150" cy="7429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Content Placeholder 9">
            <a:extLst>
              <a:ext uri="{FF2B5EF4-FFF2-40B4-BE49-F238E27FC236}">
                <a16:creationId xmlns:a16="http://schemas.microsoft.com/office/drawing/2014/main" id="{443766DB-97EB-3C21-BEAE-12C313AE8269}"/>
              </a:ext>
            </a:extLst>
          </p:cNvPr>
          <p:cNvPicPr>
            <a:picLocks noGrp="1" noChangeAspect="1"/>
          </p:cNvPicPr>
          <p:nvPr>
            <p:ph idx="1"/>
          </p:nvPr>
        </p:nvPicPr>
        <p:blipFill rotWithShape="1">
          <a:blip r:embed="rId2"/>
          <a:srcRect l="1583" t="18042" r="7638" b="24777"/>
          <a:stretch/>
        </p:blipFill>
        <p:spPr>
          <a:xfrm>
            <a:off x="5438686" y="3799152"/>
            <a:ext cx="1692000" cy="1507746"/>
          </a:xfrm>
        </p:spPr>
      </p:pic>
      <p:pic>
        <p:nvPicPr>
          <p:cNvPr id="12" name="Picture 11">
            <a:extLst>
              <a:ext uri="{FF2B5EF4-FFF2-40B4-BE49-F238E27FC236}">
                <a16:creationId xmlns:a16="http://schemas.microsoft.com/office/drawing/2014/main" id="{CB43D25A-91C3-5C62-CA73-3434B57C3BAA}"/>
              </a:ext>
            </a:extLst>
          </p:cNvPr>
          <p:cNvPicPr>
            <a:picLocks noChangeAspect="1"/>
          </p:cNvPicPr>
          <p:nvPr/>
        </p:nvPicPr>
        <p:blipFill>
          <a:blip r:embed="rId3"/>
          <a:stretch>
            <a:fillRect/>
          </a:stretch>
        </p:blipFill>
        <p:spPr>
          <a:xfrm>
            <a:off x="1621028" y="3799152"/>
            <a:ext cx="1450135" cy="1512000"/>
          </a:xfrm>
          <a:prstGeom prst="rect">
            <a:avLst/>
          </a:prstGeom>
        </p:spPr>
      </p:pic>
      <p:pic>
        <p:nvPicPr>
          <p:cNvPr id="14" name="Picture 13">
            <a:extLst>
              <a:ext uri="{FF2B5EF4-FFF2-40B4-BE49-F238E27FC236}">
                <a16:creationId xmlns:a16="http://schemas.microsoft.com/office/drawing/2014/main" id="{2F18C236-033B-5710-CE3D-0979E8612240}"/>
              </a:ext>
            </a:extLst>
          </p:cNvPr>
          <p:cNvPicPr>
            <a:picLocks noChangeAspect="1"/>
          </p:cNvPicPr>
          <p:nvPr/>
        </p:nvPicPr>
        <p:blipFill>
          <a:blip r:embed="rId4"/>
          <a:stretch>
            <a:fillRect/>
          </a:stretch>
        </p:blipFill>
        <p:spPr>
          <a:xfrm>
            <a:off x="9263012" y="3796022"/>
            <a:ext cx="1493043" cy="1512000"/>
          </a:xfrm>
          <a:prstGeom prst="rect">
            <a:avLst/>
          </a:prstGeom>
        </p:spPr>
      </p:pic>
    </p:spTree>
    <p:extLst>
      <p:ext uri="{BB962C8B-B14F-4D97-AF65-F5344CB8AC3E}">
        <p14:creationId xmlns:p14="http://schemas.microsoft.com/office/powerpoint/2010/main" val="318648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743C33-BF19-3589-72E0-23FE411DBBF0}"/>
              </a:ext>
            </a:extLst>
          </p:cNvPr>
          <p:cNvSpPr>
            <a:spLocks noGrp="1"/>
          </p:cNvSpPr>
          <p:nvPr>
            <p:ph type="title"/>
          </p:nvPr>
        </p:nvSpPr>
        <p:spPr/>
        <p:txBody>
          <a:bodyPr/>
          <a:lstStyle/>
          <a:p>
            <a:r>
              <a:rPr lang="en-GB" dirty="0"/>
              <a:t>Future Works: T</a:t>
            </a:r>
            <a:r>
              <a:rPr lang="en-US" dirty="0"/>
              <a:t>raining in Multimodal and Integration</a:t>
            </a:r>
            <a:endParaRPr lang="en-GB" dirty="0"/>
          </a:p>
        </p:txBody>
      </p:sp>
      <p:sp>
        <p:nvSpPr>
          <p:cNvPr id="3" name="Espace réservé du contenu 2">
            <a:extLst>
              <a:ext uri="{FF2B5EF4-FFF2-40B4-BE49-F238E27FC236}">
                <a16:creationId xmlns:a16="http://schemas.microsoft.com/office/drawing/2014/main" id="{3B2FE41C-72D9-8432-B7D0-572878FBBA33}"/>
              </a:ext>
            </a:extLst>
          </p:cNvPr>
          <p:cNvSpPr>
            <a:spLocks noGrp="1"/>
          </p:cNvSpPr>
          <p:nvPr>
            <p:ph idx="1"/>
          </p:nvPr>
        </p:nvSpPr>
        <p:spPr/>
        <p:txBody>
          <a:bodyPr/>
          <a:lstStyle/>
          <a:p>
            <a:pPr algn="just">
              <a:buFont typeface="Arial" panose="020B0604020202020204" pitchFamily="34" charset="0"/>
              <a:buChar char="•"/>
            </a:pPr>
            <a:r>
              <a:rPr lang="en-US" b="1" dirty="0"/>
              <a:t>Objective:</a:t>
            </a:r>
            <a:r>
              <a:rPr lang="en-US" dirty="0"/>
              <a:t> Expand the AI system’s capabilities by training it on a broader range of domains and with different models (language, vision, and text) to improve accuracy and adaptability.</a:t>
            </a:r>
          </a:p>
          <a:p>
            <a:pPr>
              <a:buFont typeface="Arial" panose="020B0604020202020204" pitchFamily="34" charset="0"/>
              <a:buChar char="•"/>
            </a:pPr>
            <a:r>
              <a:rPr lang="en-US" b="1" dirty="0"/>
              <a:t>Approach:</a:t>
            </a:r>
            <a:endParaRPr lang="en-US" dirty="0"/>
          </a:p>
          <a:p>
            <a:pPr marL="742950" lvl="1" indent="-285750">
              <a:buFont typeface="Arial" panose="020B0604020202020204" pitchFamily="34" charset="0"/>
              <a:buChar char="•"/>
            </a:pPr>
            <a:r>
              <a:rPr lang="en-US" b="1" dirty="0"/>
              <a:t>Data Collection:</a:t>
            </a:r>
            <a:r>
              <a:rPr lang="en-US" dirty="0"/>
              <a:t> Gather diverse datasets from multiple domains such as healthcare, education, infrastructure, and governance.</a:t>
            </a:r>
          </a:p>
          <a:p>
            <a:pPr marL="742950" lvl="1" indent="-285750">
              <a:buFont typeface="Arial" panose="020B0604020202020204" pitchFamily="34" charset="0"/>
              <a:buChar char="•"/>
            </a:pPr>
            <a:r>
              <a:rPr lang="en-US" b="1" dirty="0"/>
              <a:t>Unsupervised Learning:</a:t>
            </a:r>
            <a:r>
              <a:rPr lang="en-US" dirty="0"/>
              <a:t> Use unsupervised pre-training techniques to develop a foundational model that understands various domains.</a:t>
            </a:r>
          </a:p>
          <a:p>
            <a:pPr marL="742950" lvl="1" indent="-285750">
              <a:buFont typeface="Arial" panose="020B0604020202020204" pitchFamily="34" charset="0"/>
              <a:buChar char="•"/>
            </a:pPr>
            <a:r>
              <a:rPr lang="en-US" b="1" dirty="0"/>
              <a:t>Supervised Fine-Tuning:</a:t>
            </a:r>
            <a:r>
              <a:rPr lang="en-US" dirty="0"/>
              <a:t> Fine-tune the model for specific tasks in each domain, such as anomaly detection in healthcare procurement or compliance checks in education projects.</a:t>
            </a:r>
          </a:p>
          <a:p>
            <a:endParaRPr lang="en-GB" dirty="0"/>
          </a:p>
        </p:txBody>
      </p:sp>
    </p:spTree>
    <p:extLst>
      <p:ext uri="{BB962C8B-B14F-4D97-AF65-F5344CB8AC3E}">
        <p14:creationId xmlns:p14="http://schemas.microsoft.com/office/powerpoint/2010/main" val="29784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743C33-BF19-3589-72E0-23FE411DBBF0}"/>
              </a:ext>
            </a:extLst>
          </p:cNvPr>
          <p:cNvSpPr>
            <a:spLocks noGrp="1"/>
          </p:cNvSpPr>
          <p:nvPr>
            <p:ph type="title"/>
          </p:nvPr>
        </p:nvSpPr>
        <p:spPr/>
        <p:txBody>
          <a:bodyPr>
            <a:normAutofit/>
          </a:bodyPr>
          <a:lstStyle/>
          <a:p>
            <a:r>
              <a:rPr lang="en-GB" dirty="0"/>
              <a:t>Future Works: </a:t>
            </a:r>
            <a:r>
              <a:rPr lang="en-US" b="1" dirty="0"/>
              <a:t>Contributions to ITU, Impact to SDGs</a:t>
            </a:r>
            <a:endParaRPr lang="en-GB" dirty="0"/>
          </a:p>
        </p:txBody>
      </p:sp>
      <p:sp>
        <p:nvSpPr>
          <p:cNvPr id="3" name="Espace réservé du contenu 2">
            <a:extLst>
              <a:ext uri="{FF2B5EF4-FFF2-40B4-BE49-F238E27FC236}">
                <a16:creationId xmlns:a16="http://schemas.microsoft.com/office/drawing/2014/main" id="{3B2FE41C-72D9-8432-B7D0-572878FBBA33}"/>
              </a:ext>
            </a:extLst>
          </p:cNvPr>
          <p:cNvSpPr>
            <a:spLocks noGrp="1"/>
          </p:cNvSpPr>
          <p:nvPr>
            <p:ph idx="1"/>
          </p:nvPr>
        </p:nvSpPr>
        <p:spPr/>
        <p:txBody>
          <a:bodyPr/>
          <a:lstStyle/>
          <a:p>
            <a:pPr>
              <a:buFont typeface="Arial" panose="020B0604020202020204" pitchFamily="34" charset="0"/>
              <a:buChar char="•"/>
            </a:pPr>
            <a:r>
              <a:rPr lang="en-US" b="1" dirty="0"/>
              <a:t>ITU Collaboration:</a:t>
            </a:r>
            <a:endParaRPr lang="en-US" dirty="0"/>
          </a:p>
          <a:p>
            <a:pPr marL="742950" lvl="1" indent="-285750">
              <a:buFont typeface="Arial" panose="020B0604020202020204" pitchFamily="34" charset="0"/>
              <a:buChar char="•"/>
            </a:pPr>
            <a:r>
              <a:rPr lang="en-US" dirty="0"/>
              <a:t>Aligning with ITU’s AI for Good initiative to leverage AI for social impact.</a:t>
            </a:r>
          </a:p>
          <a:p>
            <a:pPr marL="742950" lvl="1" indent="-285750">
              <a:buFont typeface="Arial" panose="020B0604020202020204" pitchFamily="34" charset="0"/>
              <a:buChar char="•"/>
            </a:pPr>
            <a:r>
              <a:rPr lang="en-US" dirty="0"/>
              <a:t>Contributions to standard development related to AI in corruption prevention.</a:t>
            </a:r>
          </a:p>
          <a:p>
            <a:pPr>
              <a:buFont typeface="Arial" panose="020B0604020202020204" pitchFamily="34" charset="0"/>
              <a:buChar char="•"/>
            </a:pPr>
            <a:r>
              <a:rPr lang="en-US" b="1" dirty="0"/>
              <a:t>Impact on UN SDGs:</a:t>
            </a:r>
            <a:endParaRPr lang="en-US" dirty="0"/>
          </a:p>
          <a:p>
            <a:pPr marL="742950" lvl="1" indent="-285750" algn="just">
              <a:buFont typeface="Arial" panose="020B0604020202020204" pitchFamily="34" charset="0"/>
              <a:buChar char="•"/>
            </a:pPr>
            <a:r>
              <a:rPr lang="en-US" b="1" dirty="0"/>
              <a:t>SDG 9 (Industry, Innovation, and Infrastructure):</a:t>
            </a:r>
            <a:r>
              <a:rPr lang="en-US" dirty="0"/>
              <a:t> Ensuring integrity in the procurement process, supporting resilient infrastructure development.</a:t>
            </a:r>
          </a:p>
          <a:p>
            <a:pPr marL="742950" lvl="1" indent="-285750" algn="just">
              <a:buFont typeface="Arial" panose="020B0604020202020204" pitchFamily="34" charset="0"/>
              <a:buChar char="•"/>
            </a:pPr>
            <a:r>
              <a:rPr lang="en-US" b="1" dirty="0"/>
              <a:t>SDG 11 (Sustainable Cities and Communities):</a:t>
            </a:r>
            <a:r>
              <a:rPr lang="en-US" dirty="0"/>
              <a:t> Enhancing governance and transparency, contributing to sustainable urban development.</a:t>
            </a:r>
          </a:p>
          <a:p>
            <a:pPr marL="742950" lvl="1" indent="-285750" algn="just">
              <a:buFont typeface="Arial" panose="020B0604020202020204" pitchFamily="34" charset="0"/>
              <a:buChar char="•"/>
            </a:pPr>
            <a:r>
              <a:rPr lang="en-US" b="1" dirty="0"/>
              <a:t>SDG 16 (Peace, Justice, and Strong Institutions):</a:t>
            </a:r>
            <a:r>
              <a:rPr lang="en-US" dirty="0"/>
              <a:t> Building effective, accountable, and inclusive institutions by combating corruption.</a:t>
            </a:r>
          </a:p>
          <a:p>
            <a:endParaRPr lang="en-GB" dirty="0"/>
          </a:p>
        </p:txBody>
      </p:sp>
    </p:spTree>
    <p:extLst>
      <p:ext uri="{BB962C8B-B14F-4D97-AF65-F5344CB8AC3E}">
        <p14:creationId xmlns:p14="http://schemas.microsoft.com/office/powerpoint/2010/main" val="1596389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743C33-BF19-3589-72E0-23FE411DBBF0}"/>
              </a:ext>
            </a:extLst>
          </p:cNvPr>
          <p:cNvSpPr>
            <a:spLocks noGrp="1"/>
          </p:cNvSpPr>
          <p:nvPr>
            <p:ph type="title"/>
          </p:nvPr>
        </p:nvSpPr>
        <p:spPr/>
        <p:txBody>
          <a:bodyPr/>
          <a:lstStyle/>
          <a:p>
            <a:r>
              <a:rPr lang="en-GB" dirty="0"/>
              <a:t>Future Works: </a:t>
            </a:r>
            <a:r>
              <a:rPr lang="en-US" b="1" dirty="0"/>
              <a:t>Planned Workshops</a:t>
            </a:r>
            <a:endParaRPr lang="en-GB" dirty="0"/>
          </a:p>
        </p:txBody>
      </p:sp>
      <p:sp>
        <p:nvSpPr>
          <p:cNvPr id="3" name="Espace réservé du contenu 2">
            <a:extLst>
              <a:ext uri="{FF2B5EF4-FFF2-40B4-BE49-F238E27FC236}">
                <a16:creationId xmlns:a16="http://schemas.microsoft.com/office/drawing/2014/main" id="{3B2FE41C-72D9-8432-B7D0-572878FBBA33}"/>
              </a:ext>
            </a:extLst>
          </p:cNvPr>
          <p:cNvSpPr>
            <a:spLocks noGrp="1"/>
          </p:cNvSpPr>
          <p:nvPr>
            <p:ph idx="1"/>
          </p:nvPr>
        </p:nvSpPr>
        <p:spPr/>
        <p:txBody>
          <a:bodyPr/>
          <a:lstStyle/>
          <a:p>
            <a:pPr>
              <a:buFont typeface="Arial" panose="020B0604020202020204" pitchFamily="34" charset="0"/>
              <a:buChar char="•"/>
            </a:pPr>
            <a:r>
              <a:rPr lang="en-US" b="1" dirty="0"/>
              <a:t>Training Sessions:</a:t>
            </a:r>
            <a:endParaRPr lang="en-US" dirty="0"/>
          </a:p>
          <a:p>
            <a:pPr marL="742950" lvl="1" indent="-285750">
              <a:buFont typeface="Arial" panose="020B0604020202020204" pitchFamily="34" charset="0"/>
              <a:buChar char="•"/>
            </a:pPr>
            <a:r>
              <a:rPr lang="en-US" dirty="0"/>
              <a:t>Conduct workshops for PCCB staff and other stakeholders on using the AI system.</a:t>
            </a:r>
          </a:p>
          <a:p>
            <a:pPr marL="742950" lvl="1" indent="-285750">
              <a:buFont typeface="Arial" panose="020B0604020202020204" pitchFamily="34" charset="0"/>
              <a:buChar char="•"/>
            </a:pPr>
            <a:r>
              <a:rPr lang="en-US" dirty="0"/>
              <a:t>Hands-on training for data collection, system usage, and interpreting AI-generated reports.</a:t>
            </a:r>
          </a:p>
          <a:p>
            <a:pPr>
              <a:buFont typeface="Arial" panose="020B0604020202020204" pitchFamily="34" charset="0"/>
              <a:buChar char="•"/>
            </a:pPr>
            <a:r>
              <a:rPr lang="en-US" b="1" dirty="0"/>
              <a:t>Awareness Campaigns:</a:t>
            </a:r>
            <a:endParaRPr lang="en-US" dirty="0"/>
          </a:p>
          <a:p>
            <a:pPr marL="742950" lvl="1" indent="-285750">
              <a:buFont typeface="Arial" panose="020B0604020202020204" pitchFamily="34" charset="0"/>
              <a:buChar char="•"/>
            </a:pPr>
            <a:r>
              <a:rPr lang="en-US" dirty="0"/>
              <a:t>Organize seminars to raise awareness about the importance of transparency and the role of AI in combating corruption.</a:t>
            </a:r>
          </a:p>
          <a:p>
            <a:pPr marL="742950" lvl="1" indent="-285750">
              <a:buFont typeface="Arial" panose="020B0604020202020204" pitchFamily="34" charset="0"/>
              <a:buChar char="•"/>
            </a:pPr>
            <a:r>
              <a:rPr lang="en-US" dirty="0"/>
              <a:t>Collaboration with universities and civil society organizations for broader outreach.</a:t>
            </a:r>
          </a:p>
          <a:p>
            <a:endParaRPr lang="en-GB" dirty="0"/>
          </a:p>
        </p:txBody>
      </p:sp>
    </p:spTree>
    <p:extLst>
      <p:ext uri="{BB962C8B-B14F-4D97-AF65-F5344CB8AC3E}">
        <p14:creationId xmlns:p14="http://schemas.microsoft.com/office/powerpoint/2010/main" val="3705119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743C33-BF19-3589-72E0-23FE411DBBF0}"/>
              </a:ext>
            </a:extLst>
          </p:cNvPr>
          <p:cNvSpPr>
            <a:spLocks noGrp="1"/>
          </p:cNvSpPr>
          <p:nvPr>
            <p:ph type="title"/>
          </p:nvPr>
        </p:nvSpPr>
        <p:spPr/>
        <p:txBody>
          <a:bodyPr/>
          <a:lstStyle/>
          <a:p>
            <a:r>
              <a:rPr lang="en-GB" dirty="0"/>
              <a:t>Future Works: </a:t>
            </a:r>
            <a:r>
              <a:rPr lang="en-US" b="1" dirty="0"/>
              <a:t>Call for Collaborations</a:t>
            </a:r>
            <a:endParaRPr lang="en-GB" dirty="0"/>
          </a:p>
        </p:txBody>
      </p:sp>
      <p:sp>
        <p:nvSpPr>
          <p:cNvPr id="3" name="Espace réservé du contenu 2">
            <a:extLst>
              <a:ext uri="{FF2B5EF4-FFF2-40B4-BE49-F238E27FC236}">
                <a16:creationId xmlns:a16="http://schemas.microsoft.com/office/drawing/2014/main" id="{3B2FE41C-72D9-8432-B7D0-572878FBBA33}"/>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t>Research and Development:</a:t>
            </a:r>
            <a:endParaRPr lang="en-US" dirty="0"/>
          </a:p>
          <a:p>
            <a:pPr marL="742950" lvl="1" indent="-285750">
              <a:buFont typeface="Arial" panose="020B0604020202020204" pitchFamily="34" charset="0"/>
              <a:buChar char="•"/>
            </a:pPr>
            <a:r>
              <a:rPr lang="en-US" dirty="0"/>
              <a:t>Inviting academic and research institutions to collaborate on enhancing AI models and methodologies.</a:t>
            </a:r>
          </a:p>
          <a:p>
            <a:pPr marL="742950" lvl="1" indent="-285750">
              <a:buFont typeface="Arial" panose="020B0604020202020204" pitchFamily="34" charset="0"/>
              <a:buChar char="•"/>
            </a:pPr>
            <a:r>
              <a:rPr lang="en-US" dirty="0"/>
              <a:t>Opportunities for joint research projects and publications.</a:t>
            </a:r>
          </a:p>
          <a:p>
            <a:pPr>
              <a:buFont typeface="Arial" panose="020B0604020202020204" pitchFamily="34" charset="0"/>
              <a:buChar char="•"/>
            </a:pPr>
            <a:r>
              <a:rPr lang="en-US" b="1" dirty="0"/>
              <a:t>Public and Private Sector Partnerships:</a:t>
            </a:r>
            <a:endParaRPr lang="en-US" dirty="0"/>
          </a:p>
          <a:p>
            <a:pPr marL="742950" lvl="1" indent="-285750">
              <a:buFont typeface="Arial" panose="020B0604020202020204" pitchFamily="34" charset="0"/>
              <a:buChar char="•"/>
            </a:pPr>
            <a:r>
              <a:rPr lang="en-US" dirty="0"/>
              <a:t>Seeking partnerships with technology companies for technical support and system enhancements.</a:t>
            </a:r>
          </a:p>
          <a:p>
            <a:pPr marL="742950" lvl="1" indent="-285750">
              <a:buFont typeface="Arial" panose="020B0604020202020204" pitchFamily="34" charset="0"/>
              <a:buChar char="•"/>
            </a:pPr>
            <a:r>
              <a:rPr lang="en-US" dirty="0"/>
              <a:t>Collaboration with government agencies and international organizations to expand the project’s scope and impact.</a:t>
            </a:r>
          </a:p>
          <a:p>
            <a:pPr>
              <a:buFont typeface="Arial" panose="020B0604020202020204" pitchFamily="34" charset="0"/>
              <a:buChar char="•"/>
            </a:pPr>
            <a:r>
              <a:rPr lang="en-US" b="1" dirty="0"/>
              <a:t>Funding and Resources:</a:t>
            </a:r>
            <a:endParaRPr lang="en-US" dirty="0"/>
          </a:p>
          <a:p>
            <a:pPr marL="742950" lvl="1" indent="-285750">
              <a:buFont typeface="Arial" panose="020B0604020202020204" pitchFamily="34" charset="0"/>
              <a:buChar char="•"/>
            </a:pPr>
            <a:r>
              <a:rPr lang="en-US" dirty="0"/>
              <a:t>Encouraging donor agencies and international bodies to provide funding and resources for project scaling.</a:t>
            </a:r>
          </a:p>
          <a:p>
            <a:pPr marL="742950" lvl="1" indent="-285750">
              <a:buFont typeface="Arial" panose="020B0604020202020204" pitchFamily="34" charset="0"/>
              <a:buChar char="•"/>
            </a:pPr>
            <a:r>
              <a:rPr lang="en-US" dirty="0"/>
              <a:t>Proposals for grants and sponsorship to support ongoing development and deployment efforts.</a:t>
            </a:r>
          </a:p>
        </p:txBody>
      </p:sp>
    </p:spTree>
    <p:extLst>
      <p:ext uri="{BB962C8B-B14F-4D97-AF65-F5344CB8AC3E}">
        <p14:creationId xmlns:p14="http://schemas.microsoft.com/office/powerpoint/2010/main" val="4070622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C4B9-3AEB-40D4-59EB-E9304B3E2E6D}"/>
              </a:ext>
            </a:extLst>
          </p:cNvPr>
          <p:cNvSpPr>
            <a:spLocks noGrp="1"/>
          </p:cNvSpPr>
          <p:nvPr>
            <p:ph type="title"/>
          </p:nvPr>
        </p:nvSpPr>
        <p:spPr/>
        <p:txBody>
          <a:bodyPr/>
          <a:lstStyle/>
          <a:p>
            <a:r>
              <a:rPr lang="en-GB" dirty="0"/>
              <a:t>Problem to be addressed</a:t>
            </a:r>
          </a:p>
        </p:txBody>
      </p:sp>
      <p:sp>
        <p:nvSpPr>
          <p:cNvPr id="3" name="Content Placeholder 2">
            <a:extLst>
              <a:ext uri="{FF2B5EF4-FFF2-40B4-BE49-F238E27FC236}">
                <a16:creationId xmlns:a16="http://schemas.microsoft.com/office/drawing/2014/main" id="{A66A1C65-037D-B83D-F9B3-E0EFEF114904}"/>
              </a:ext>
            </a:extLst>
          </p:cNvPr>
          <p:cNvSpPr>
            <a:spLocks noGrp="1"/>
          </p:cNvSpPr>
          <p:nvPr>
            <p:ph idx="1"/>
          </p:nvPr>
        </p:nvSpPr>
        <p:spPr/>
        <p:txBody>
          <a:bodyPr/>
          <a:lstStyle/>
          <a:p>
            <a:pPr algn="just"/>
            <a:r>
              <a:rPr lang="en-US" dirty="0"/>
              <a:t>Public procurement and project monitoring in Tanzania face significant challenges due to a lack of transparency and accountability. The current processes are often plagued by corruption, fraud, and inefficiencies, which undermine the effective allocation of resources and project outcomes. This problem is particularly severe in developing countries, where oversight mechanisms and data management systems are less mature.</a:t>
            </a:r>
          </a:p>
          <a:p>
            <a:pPr algn="just"/>
            <a:r>
              <a:rPr lang="en-US" dirty="0"/>
              <a:t>Key issues include:</a:t>
            </a:r>
          </a:p>
          <a:p>
            <a:pPr marL="457200" indent="-457200" algn="just">
              <a:buFont typeface="+mj-lt"/>
              <a:buAutoNum type="arabicPeriod"/>
            </a:pPr>
            <a:r>
              <a:rPr lang="en-US" b="1" dirty="0"/>
              <a:t>Lack of Transparency</a:t>
            </a:r>
          </a:p>
          <a:p>
            <a:pPr marL="457200" indent="-457200" algn="just">
              <a:buFont typeface="+mj-lt"/>
              <a:buAutoNum type="arabicPeriod"/>
            </a:pPr>
            <a:r>
              <a:rPr lang="en-US" b="1" dirty="0"/>
              <a:t>Resource Constraints</a:t>
            </a:r>
          </a:p>
          <a:p>
            <a:pPr marL="457200" indent="-457200" algn="just">
              <a:buFont typeface="+mj-lt"/>
              <a:buAutoNum type="arabicPeriod"/>
            </a:pPr>
            <a:r>
              <a:rPr lang="en-US" b="1" dirty="0"/>
              <a:t>Reactive Measures</a:t>
            </a:r>
          </a:p>
          <a:p>
            <a:pPr marL="457200" indent="-457200" algn="just">
              <a:buFont typeface="+mj-lt"/>
              <a:buAutoNum type="arabicPeriod"/>
            </a:pPr>
            <a:r>
              <a:rPr lang="en-US" b="1" dirty="0"/>
              <a:t>Complexity of Corrupt Practices</a:t>
            </a:r>
            <a:endParaRPr lang="en-US" dirty="0"/>
          </a:p>
        </p:txBody>
      </p:sp>
    </p:spTree>
    <p:extLst>
      <p:ext uri="{BB962C8B-B14F-4D97-AF65-F5344CB8AC3E}">
        <p14:creationId xmlns:p14="http://schemas.microsoft.com/office/powerpoint/2010/main" val="3878800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424A8-E4B7-4767-DF12-CD85746F91E1}"/>
              </a:ext>
            </a:extLst>
          </p:cNvPr>
          <p:cNvSpPr>
            <a:spLocks noGrp="1"/>
          </p:cNvSpPr>
          <p:nvPr>
            <p:ph type="title"/>
          </p:nvPr>
        </p:nvSpPr>
        <p:spPr/>
        <p:txBody>
          <a:bodyPr/>
          <a:lstStyle/>
          <a:p>
            <a:r>
              <a:rPr lang="en-GB" dirty="0"/>
              <a:t>Problem to be addressed</a:t>
            </a:r>
          </a:p>
        </p:txBody>
      </p:sp>
      <p:sp>
        <p:nvSpPr>
          <p:cNvPr id="3" name="Content Placeholder 2">
            <a:extLst>
              <a:ext uri="{FF2B5EF4-FFF2-40B4-BE49-F238E27FC236}">
                <a16:creationId xmlns:a16="http://schemas.microsoft.com/office/drawing/2014/main" id="{45334EEB-738F-A16B-FF60-DB07FE483304}"/>
              </a:ext>
            </a:extLst>
          </p:cNvPr>
          <p:cNvSpPr>
            <a:spLocks noGrp="1"/>
          </p:cNvSpPr>
          <p:nvPr>
            <p:ph idx="1"/>
          </p:nvPr>
        </p:nvSpPr>
        <p:spPr/>
        <p:txBody>
          <a:bodyPr>
            <a:normAutofit/>
          </a:bodyPr>
          <a:lstStyle/>
          <a:p>
            <a:r>
              <a:rPr lang="en-US" b="1" dirty="0"/>
              <a:t>Case Study 1: </a:t>
            </a:r>
            <a:r>
              <a:rPr lang="en-US" dirty="0"/>
              <a:t>Corruption in Building &amp; Road Construction Projects</a:t>
            </a:r>
          </a:p>
          <a:p>
            <a:pPr algn="just">
              <a:buFont typeface="Arial" panose="020B0604020202020204" pitchFamily="34" charset="0"/>
              <a:buChar char="•"/>
            </a:pPr>
            <a:r>
              <a:rPr lang="en-US" b="1" dirty="0"/>
              <a:t>Description:</a:t>
            </a:r>
            <a:r>
              <a:rPr lang="en-US" dirty="0"/>
              <a:t> The AI system identified irregularities in the procurement process for road construction projects, highlighting discrepancies between tender documents and actual project implementation.</a:t>
            </a:r>
          </a:p>
          <a:p>
            <a:r>
              <a:rPr lang="en-US" b="1" dirty="0"/>
              <a:t>Case Study 2: </a:t>
            </a:r>
            <a:r>
              <a:rPr lang="en-US" dirty="0"/>
              <a:t>Fraud Detection in Health Sector Procurement</a:t>
            </a:r>
          </a:p>
          <a:p>
            <a:pPr algn="just">
              <a:buFont typeface="Arial" panose="020B0604020202020204" pitchFamily="34" charset="0"/>
              <a:buChar char="•"/>
            </a:pPr>
            <a:r>
              <a:rPr lang="en-US" b="1" dirty="0"/>
              <a:t>Description:</a:t>
            </a:r>
            <a:r>
              <a:rPr lang="en-US" dirty="0"/>
              <a:t> The AI-powered tool uncovered fraudulent activities in procuring medical supplies, preventing significant financial losses, and ensuring timely delivery of critical health resources.</a:t>
            </a:r>
          </a:p>
          <a:p>
            <a:r>
              <a:rPr lang="en-US" b="1" dirty="0"/>
              <a:t>Case Study 3: </a:t>
            </a:r>
            <a:r>
              <a:rPr lang="en-US" dirty="0"/>
              <a:t>Mismanagement in Educational Infrastructure Projects</a:t>
            </a:r>
          </a:p>
          <a:p>
            <a:pPr>
              <a:buFont typeface="Arial" panose="020B0604020202020204" pitchFamily="34" charset="0"/>
              <a:buChar char="•"/>
            </a:pPr>
            <a:r>
              <a:rPr lang="en-US" b="1" dirty="0"/>
              <a:t>Description:</a:t>
            </a:r>
            <a:r>
              <a:rPr lang="en-US" dirty="0"/>
              <a:t> Analysis of project monitoring data revealed mismanagement and potential corruption in the construction of school facilities, leading to corrective actions and improved oversight.</a:t>
            </a:r>
          </a:p>
          <a:p>
            <a:pPr algn="just">
              <a:buFont typeface="Arial" panose="020B0604020202020204" pitchFamily="34" charset="0"/>
              <a:buChar char="•"/>
            </a:pPr>
            <a:endParaRPr lang="en-US" dirty="0"/>
          </a:p>
          <a:p>
            <a:pPr algn="just">
              <a:buFont typeface="Arial" panose="020B0604020202020204" pitchFamily="34" charset="0"/>
              <a:buChar char="•"/>
            </a:pPr>
            <a:endParaRPr lang="en-US" dirty="0"/>
          </a:p>
          <a:p>
            <a:endParaRPr lang="en-GB" dirty="0"/>
          </a:p>
        </p:txBody>
      </p:sp>
    </p:spTree>
    <p:extLst>
      <p:ext uri="{BB962C8B-B14F-4D97-AF65-F5344CB8AC3E}">
        <p14:creationId xmlns:p14="http://schemas.microsoft.com/office/powerpoint/2010/main" val="286834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424A8-E4B7-4767-DF12-CD85746F91E1}"/>
              </a:ext>
            </a:extLst>
          </p:cNvPr>
          <p:cNvSpPr>
            <a:spLocks noGrp="1"/>
          </p:cNvSpPr>
          <p:nvPr>
            <p:ph type="title"/>
          </p:nvPr>
        </p:nvSpPr>
        <p:spPr/>
        <p:txBody>
          <a:bodyPr/>
          <a:lstStyle/>
          <a:p>
            <a:r>
              <a:rPr lang="en-GB" dirty="0"/>
              <a:t>Problem to be addressed</a:t>
            </a:r>
          </a:p>
        </p:txBody>
      </p:sp>
      <p:sp>
        <p:nvSpPr>
          <p:cNvPr id="3" name="Content Placeholder 2">
            <a:extLst>
              <a:ext uri="{FF2B5EF4-FFF2-40B4-BE49-F238E27FC236}">
                <a16:creationId xmlns:a16="http://schemas.microsoft.com/office/drawing/2014/main" id="{45334EEB-738F-A16B-FF60-DB07FE483304}"/>
              </a:ext>
            </a:extLst>
          </p:cNvPr>
          <p:cNvSpPr>
            <a:spLocks noGrp="1"/>
          </p:cNvSpPr>
          <p:nvPr>
            <p:ph idx="1"/>
          </p:nvPr>
        </p:nvSpPr>
        <p:spPr/>
        <p:txBody>
          <a:bodyPr>
            <a:normAutofit/>
          </a:bodyPr>
          <a:lstStyle/>
          <a:p>
            <a:r>
              <a:rPr lang="en-US" b="1" dirty="0"/>
              <a:t>SDG 9: Industry, Innovation, and Infrastructure</a:t>
            </a:r>
            <a:endParaRPr lang="en-US" dirty="0"/>
          </a:p>
          <a:p>
            <a:pPr algn="just">
              <a:buFont typeface="Arial" panose="020B0604020202020204" pitchFamily="34" charset="0"/>
              <a:buChar char="•"/>
            </a:pPr>
            <a:r>
              <a:rPr lang="en-US" b="1" dirty="0"/>
              <a:t>Relevance:</a:t>
            </a:r>
            <a:r>
              <a:rPr lang="en-US" dirty="0"/>
              <a:t> Ensures integrity in the procurement process, which is crucial for developing quality, reliable, and sustainable infrastructure.</a:t>
            </a:r>
          </a:p>
          <a:p>
            <a:r>
              <a:rPr lang="en-US" b="1" dirty="0"/>
              <a:t>SDG 11: Sustainable Cities and Communities</a:t>
            </a:r>
            <a:endParaRPr lang="en-US" dirty="0"/>
          </a:p>
          <a:p>
            <a:pPr algn="just">
              <a:buFont typeface="Arial" panose="020B0604020202020204" pitchFamily="34" charset="0"/>
              <a:buChar char="•"/>
            </a:pPr>
            <a:r>
              <a:rPr lang="en-US" b="1" dirty="0"/>
              <a:t>Relevance:</a:t>
            </a:r>
            <a:r>
              <a:rPr lang="en-US" dirty="0"/>
              <a:t> Enhances the tendering process, contributing to the development of sustainable cities through accountable and transparent governance, leading to the efficient creation of public services and infrastructure.</a:t>
            </a:r>
          </a:p>
          <a:p>
            <a:r>
              <a:rPr lang="en-US" b="1" dirty="0"/>
              <a:t>SDG 16: Peace, Justice, and Strong Institutions</a:t>
            </a:r>
            <a:endParaRPr lang="en-US" dirty="0"/>
          </a:p>
          <a:p>
            <a:pPr algn="just">
              <a:buFont typeface="Arial" panose="020B0604020202020204" pitchFamily="34" charset="0"/>
              <a:buChar char="•"/>
            </a:pPr>
            <a:r>
              <a:rPr lang="en-US" b="1" dirty="0"/>
              <a:t>Relevance:</a:t>
            </a:r>
            <a:r>
              <a:rPr lang="en-US" dirty="0"/>
              <a:t> Combats corruption and enhances transparency, significantly building effective, accountable, and inclusive institutions at all levels.</a:t>
            </a:r>
          </a:p>
          <a:p>
            <a:pPr algn="just">
              <a:buFont typeface="Arial" panose="020B0604020202020204" pitchFamily="34" charset="0"/>
              <a:buChar char="•"/>
            </a:pPr>
            <a:endParaRPr lang="en-US" dirty="0"/>
          </a:p>
          <a:p>
            <a:pPr algn="just">
              <a:buFont typeface="Arial" panose="020B0604020202020204" pitchFamily="34" charset="0"/>
              <a:buChar char="•"/>
            </a:pPr>
            <a:endParaRPr lang="en-US" dirty="0"/>
          </a:p>
          <a:p>
            <a:endParaRPr lang="en-GB" dirty="0"/>
          </a:p>
        </p:txBody>
      </p:sp>
    </p:spTree>
    <p:extLst>
      <p:ext uri="{BB962C8B-B14F-4D97-AF65-F5344CB8AC3E}">
        <p14:creationId xmlns:p14="http://schemas.microsoft.com/office/powerpoint/2010/main" val="236713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ED7DE-F8BD-6E5F-E254-CC5D0668D76B}"/>
              </a:ext>
            </a:extLst>
          </p:cNvPr>
          <p:cNvSpPr>
            <a:spLocks noGrp="1"/>
          </p:cNvSpPr>
          <p:nvPr>
            <p:ph type="title"/>
          </p:nvPr>
        </p:nvSpPr>
        <p:spPr/>
        <p:txBody>
          <a:bodyPr/>
          <a:lstStyle/>
          <a:p>
            <a:pPr algn="ctr"/>
            <a:r>
              <a:rPr lang="en-US" dirty="0"/>
              <a:t>Background of Existing body of work/Literature survey/gaps</a:t>
            </a:r>
            <a:endParaRPr lang="en-GB" dirty="0"/>
          </a:p>
        </p:txBody>
      </p:sp>
      <p:sp>
        <p:nvSpPr>
          <p:cNvPr id="3" name="Content Placeholder 2">
            <a:extLst>
              <a:ext uri="{FF2B5EF4-FFF2-40B4-BE49-F238E27FC236}">
                <a16:creationId xmlns:a16="http://schemas.microsoft.com/office/drawing/2014/main" id="{D02EC6A0-1EBC-3051-1FA4-8B6886D4CF0F}"/>
              </a:ext>
            </a:extLst>
          </p:cNvPr>
          <p:cNvSpPr>
            <a:spLocks noGrp="1"/>
          </p:cNvSpPr>
          <p:nvPr>
            <p:ph idx="1"/>
          </p:nvPr>
        </p:nvSpPr>
        <p:spPr/>
        <p:txBody>
          <a:bodyPr>
            <a:normAutofit/>
          </a:bodyPr>
          <a:lstStyle/>
          <a:p>
            <a:r>
              <a:rPr lang="en-US" b="1" dirty="0"/>
              <a:t>Existing Body of Work</a:t>
            </a:r>
          </a:p>
          <a:p>
            <a:pPr>
              <a:buFont typeface="Arial" panose="020B0604020202020204" pitchFamily="34" charset="0"/>
              <a:buChar char="•"/>
            </a:pPr>
            <a:r>
              <a:rPr lang="en-US" b="1" dirty="0"/>
              <a:t>Traditional Anti-Corruption Mechanisms:</a:t>
            </a:r>
            <a:endParaRPr lang="en-US" dirty="0"/>
          </a:p>
          <a:p>
            <a:pPr marL="742950" lvl="1" indent="-285750" algn="just">
              <a:buFont typeface="Arial" panose="020B0604020202020204" pitchFamily="34" charset="0"/>
              <a:buChar char="•"/>
            </a:pPr>
            <a:r>
              <a:rPr lang="en-US" dirty="0"/>
              <a:t>Legal frameworks and audit processes have been the primary tools in combating corruption.</a:t>
            </a:r>
          </a:p>
          <a:p>
            <a:pPr marL="742950" lvl="1" indent="-285750" algn="just">
              <a:buFont typeface="Arial" panose="020B0604020202020204" pitchFamily="34" charset="0"/>
              <a:buChar char="•"/>
            </a:pPr>
            <a:r>
              <a:rPr lang="en-US" dirty="0"/>
              <a:t>Manual review and oversight by agencies such as the Prevention and Combating of Corruption Bureau (PCCB).</a:t>
            </a:r>
          </a:p>
          <a:p>
            <a:pPr marL="742950" lvl="1" indent="-285750" algn="just">
              <a:buFont typeface="Arial" panose="020B0604020202020204" pitchFamily="34" charset="0"/>
              <a:buChar char="•"/>
            </a:pPr>
            <a:r>
              <a:rPr lang="en-US" dirty="0"/>
              <a:t>Public awareness campaigns and educational programs to highlight the consequences of corruption.</a:t>
            </a:r>
          </a:p>
          <a:p>
            <a:r>
              <a:rPr lang="en-US" b="1" dirty="0"/>
              <a:t>AI and Machine Learning in Anti-Corruption:</a:t>
            </a:r>
            <a:endParaRPr lang="en-US" dirty="0"/>
          </a:p>
          <a:p>
            <a:pPr lvl="1" algn="just">
              <a:buFont typeface="Arial" panose="020B0604020202020204" pitchFamily="34" charset="0"/>
              <a:buChar char="•"/>
            </a:pPr>
            <a:r>
              <a:rPr lang="en-US" dirty="0"/>
              <a:t>Recent studies highlight the potential of AI to enhance transparency and efficiency.</a:t>
            </a:r>
          </a:p>
          <a:p>
            <a:pPr lvl="1" algn="just">
              <a:buFont typeface="Arial" panose="020B0604020202020204" pitchFamily="34" charset="0"/>
              <a:buChar char="•"/>
            </a:pPr>
            <a:r>
              <a:rPr lang="en-US" dirty="0"/>
              <a:t>AI models, especially Large Language Models (LLMs), are used to analyze vast datasets for anomaly detection, predictive analysis, and other downstream tasks.</a:t>
            </a:r>
          </a:p>
          <a:p>
            <a:pPr marL="742950" lvl="1" indent="-285750" algn="just">
              <a:buFont typeface="Arial" panose="020B0604020202020204" pitchFamily="34" charset="0"/>
              <a:buChar char="•"/>
            </a:pPr>
            <a:endParaRPr lang="en-US" dirty="0"/>
          </a:p>
          <a:p>
            <a:endParaRPr lang="en-GB" dirty="0"/>
          </a:p>
        </p:txBody>
      </p:sp>
    </p:spTree>
    <p:extLst>
      <p:ext uri="{BB962C8B-B14F-4D97-AF65-F5344CB8AC3E}">
        <p14:creationId xmlns:p14="http://schemas.microsoft.com/office/powerpoint/2010/main" val="178713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005F-B474-49DA-9221-A489CCA7C695}"/>
              </a:ext>
            </a:extLst>
          </p:cNvPr>
          <p:cNvSpPr>
            <a:spLocks noGrp="1"/>
          </p:cNvSpPr>
          <p:nvPr>
            <p:ph type="title"/>
          </p:nvPr>
        </p:nvSpPr>
        <p:spPr/>
        <p:txBody>
          <a:bodyPr/>
          <a:lstStyle/>
          <a:p>
            <a:r>
              <a:rPr lang="en-GB" dirty="0"/>
              <a:t>Our Solution: </a:t>
            </a:r>
            <a:r>
              <a:rPr lang="en-US" dirty="0"/>
              <a:t>AI-Powered System Overview</a:t>
            </a:r>
            <a:endParaRPr lang="en-GB" dirty="0"/>
          </a:p>
        </p:txBody>
      </p:sp>
      <p:sp>
        <p:nvSpPr>
          <p:cNvPr id="3" name="Content Placeholder 2">
            <a:extLst>
              <a:ext uri="{FF2B5EF4-FFF2-40B4-BE49-F238E27FC236}">
                <a16:creationId xmlns:a16="http://schemas.microsoft.com/office/drawing/2014/main" id="{11C69C49-C2D4-8CFF-3132-69ADBD3B6669}"/>
              </a:ext>
            </a:extLst>
          </p:cNvPr>
          <p:cNvSpPr>
            <a:spLocks noGrp="1"/>
          </p:cNvSpPr>
          <p:nvPr>
            <p:ph idx="1"/>
          </p:nvPr>
        </p:nvSpPr>
        <p:spPr/>
        <p:txBody>
          <a:bodyPr/>
          <a:lstStyle/>
          <a:p>
            <a:pPr algn="just"/>
            <a:r>
              <a:rPr lang="en-US" dirty="0"/>
              <a:t>Objective: Enhance transparency and accountability in public procurement and project monitoring in Tanzania using advanced AI and machine learning techniques.</a:t>
            </a:r>
          </a:p>
          <a:p>
            <a:pPr algn="just"/>
            <a:endParaRPr lang="en-US" dirty="0"/>
          </a:p>
          <a:p>
            <a:pPr algn="just"/>
            <a:r>
              <a:rPr lang="en-US" dirty="0"/>
              <a:t>Components:</a:t>
            </a:r>
          </a:p>
          <a:p>
            <a:pPr marL="914400" lvl="1" indent="-457200" algn="just">
              <a:buAutoNum type="arabicPeriod"/>
            </a:pPr>
            <a:r>
              <a:rPr lang="en-US" dirty="0"/>
              <a:t>Data Collection: Comprehensive datasets from PCCB, district councils, courts, tax authorities, and procurement regulatory bodies, including tender documents, evaluation reports, corruption cases, and relevant laws and regulations.</a:t>
            </a:r>
          </a:p>
          <a:p>
            <a:pPr marL="914400" lvl="1" indent="-457200" algn="just">
              <a:buAutoNum type="arabicPeriod"/>
            </a:pPr>
            <a:r>
              <a:rPr lang="en-US" dirty="0"/>
              <a:t>NLP and LLM Techniques: Use NLP techniques for data preprocessing, analyzing, and understanding the procurement domain.</a:t>
            </a:r>
            <a:endParaRPr lang="en-GB" dirty="0"/>
          </a:p>
          <a:p>
            <a:endParaRPr lang="en-GB" dirty="0"/>
          </a:p>
        </p:txBody>
      </p:sp>
    </p:spTree>
    <p:extLst>
      <p:ext uri="{BB962C8B-B14F-4D97-AF65-F5344CB8AC3E}">
        <p14:creationId xmlns:p14="http://schemas.microsoft.com/office/powerpoint/2010/main" val="266530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8CBC-B022-EA02-21C0-F7F75BB43DE4}"/>
              </a:ext>
            </a:extLst>
          </p:cNvPr>
          <p:cNvSpPr>
            <a:spLocks noGrp="1"/>
          </p:cNvSpPr>
          <p:nvPr>
            <p:ph type="title"/>
          </p:nvPr>
        </p:nvSpPr>
        <p:spPr/>
        <p:txBody>
          <a:bodyPr/>
          <a:lstStyle/>
          <a:p>
            <a:r>
              <a:rPr lang="en-GB" dirty="0"/>
              <a:t>Our Solution: </a:t>
            </a:r>
            <a:r>
              <a:rPr lang="en-US" dirty="0"/>
              <a:t>AI-Powered System Overview</a:t>
            </a:r>
            <a:endParaRPr lang="en-GB" dirty="0"/>
          </a:p>
        </p:txBody>
      </p:sp>
      <p:sp>
        <p:nvSpPr>
          <p:cNvPr id="3" name="Content Placeholder 2">
            <a:extLst>
              <a:ext uri="{FF2B5EF4-FFF2-40B4-BE49-F238E27FC236}">
                <a16:creationId xmlns:a16="http://schemas.microsoft.com/office/drawing/2014/main" id="{EABC8A1C-9FF0-19FB-D190-60438B8F2A8E}"/>
              </a:ext>
            </a:extLst>
          </p:cNvPr>
          <p:cNvSpPr>
            <a:spLocks noGrp="1"/>
          </p:cNvSpPr>
          <p:nvPr>
            <p:ph idx="1"/>
          </p:nvPr>
        </p:nvSpPr>
        <p:spPr/>
        <p:txBody>
          <a:bodyPr/>
          <a:lstStyle/>
          <a:p>
            <a:r>
              <a:rPr lang="en-US" b="1" dirty="0"/>
              <a:t>Core Functions:</a:t>
            </a:r>
            <a:endParaRPr lang="en-US" dirty="0"/>
          </a:p>
          <a:p>
            <a:pPr marL="914400" lvl="1" indent="-457200">
              <a:buFont typeface="+mj-lt"/>
              <a:buAutoNum type="arabicPeriod"/>
            </a:pPr>
            <a:r>
              <a:rPr lang="en-US" b="1" dirty="0"/>
              <a:t>Text Generation:</a:t>
            </a:r>
            <a:r>
              <a:rPr lang="en-US" dirty="0"/>
              <a:t> Assist investigators by generating relevant text using generative AI.</a:t>
            </a:r>
          </a:p>
          <a:p>
            <a:pPr marL="914400" lvl="1" indent="-457200">
              <a:buFont typeface="+mj-lt"/>
              <a:buAutoNum type="arabicPeriod"/>
            </a:pPr>
            <a:r>
              <a:rPr lang="en-US" b="1" dirty="0"/>
              <a:t>Text Classification:</a:t>
            </a:r>
            <a:r>
              <a:rPr lang="en-US" dirty="0"/>
              <a:t> Classify documents such as corruption/no corruption.</a:t>
            </a:r>
          </a:p>
          <a:p>
            <a:pPr marL="914400" lvl="1" indent="-457200">
              <a:buFont typeface="+mj-lt"/>
              <a:buAutoNum type="arabicPeriod"/>
            </a:pPr>
            <a:r>
              <a:rPr lang="en-US" b="1" dirty="0"/>
              <a:t>Anomaly Detection:</a:t>
            </a:r>
            <a:r>
              <a:rPr lang="en-US" dirty="0"/>
              <a:t> Identify irregularities and anomalies in procurement data.</a:t>
            </a:r>
          </a:p>
          <a:p>
            <a:pPr marL="914400" lvl="1" indent="-457200">
              <a:buFont typeface="+mj-lt"/>
              <a:buAutoNum type="arabicPeriod"/>
            </a:pPr>
            <a:r>
              <a:rPr lang="en-US" b="1" dirty="0"/>
              <a:t>Multimodal Analysis:</a:t>
            </a:r>
            <a:r>
              <a:rPr lang="en-US" dirty="0"/>
              <a:t> Integrate various data types for comprehensive insights.</a:t>
            </a:r>
          </a:p>
          <a:p>
            <a:r>
              <a:rPr lang="en-US" b="1" dirty="0"/>
              <a:t>Model Training and Fine-Tuning:</a:t>
            </a:r>
            <a:endParaRPr lang="en-US" dirty="0"/>
          </a:p>
          <a:p>
            <a:pPr marL="914400" lvl="1" indent="-457200" algn="just">
              <a:buAutoNum type="arabicPeriod"/>
            </a:pPr>
            <a:r>
              <a:rPr lang="en-US" b="1" dirty="0"/>
              <a:t>Unsupervised Pre-Training:</a:t>
            </a:r>
            <a:r>
              <a:rPr lang="en-US" dirty="0"/>
              <a:t> Initial model training on a large dataset to gain a general understanding.</a:t>
            </a:r>
          </a:p>
          <a:p>
            <a:pPr marL="914400" lvl="1" indent="-457200" algn="just">
              <a:buAutoNum type="arabicPeriod"/>
            </a:pPr>
            <a:r>
              <a:rPr lang="en-US" b="1" dirty="0"/>
              <a:t>Supervised Fine-Tuning:</a:t>
            </a:r>
            <a:r>
              <a:rPr lang="en-US" dirty="0"/>
              <a:t> Specific task training such as sentiment analysis, named entity recognition, text classification, and text generation for detailed analysis.</a:t>
            </a:r>
          </a:p>
          <a:p>
            <a:endParaRPr lang="en-GB" dirty="0"/>
          </a:p>
        </p:txBody>
      </p:sp>
    </p:spTree>
    <p:extLst>
      <p:ext uri="{BB962C8B-B14F-4D97-AF65-F5344CB8AC3E}">
        <p14:creationId xmlns:p14="http://schemas.microsoft.com/office/powerpoint/2010/main" val="123811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DEE2-09A7-847D-2472-EB23622FB17E}"/>
              </a:ext>
            </a:extLst>
          </p:cNvPr>
          <p:cNvSpPr>
            <a:spLocks noGrp="1"/>
          </p:cNvSpPr>
          <p:nvPr>
            <p:ph type="title"/>
          </p:nvPr>
        </p:nvSpPr>
        <p:spPr/>
        <p:txBody>
          <a:bodyPr/>
          <a:lstStyle/>
          <a:p>
            <a:r>
              <a:rPr lang="en-GB" dirty="0"/>
              <a:t>Our Solution: </a:t>
            </a:r>
            <a:r>
              <a:rPr lang="en-US" dirty="0"/>
              <a:t>AI-Powered System Overview</a:t>
            </a:r>
            <a:endParaRPr lang="en-GB" dirty="0"/>
          </a:p>
        </p:txBody>
      </p:sp>
      <p:sp>
        <p:nvSpPr>
          <p:cNvPr id="3" name="Content Placeholder 2">
            <a:extLst>
              <a:ext uri="{FF2B5EF4-FFF2-40B4-BE49-F238E27FC236}">
                <a16:creationId xmlns:a16="http://schemas.microsoft.com/office/drawing/2014/main" id="{F3DC9F6B-604B-1D1F-CD15-330E9B8FEFEA}"/>
              </a:ext>
            </a:extLst>
          </p:cNvPr>
          <p:cNvSpPr>
            <a:spLocks noGrp="1"/>
          </p:cNvSpPr>
          <p:nvPr>
            <p:ph idx="1"/>
          </p:nvPr>
        </p:nvSpPr>
        <p:spPr/>
        <p:txBody>
          <a:bodyPr>
            <a:normAutofit fontScale="92500" lnSpcReduction="20000"/>
          </a:bodyPr>
          <a:lstStyle/>
          <a:p>
            <a:r>
              <a:rPr lang="en-US" b="1" dirty="0"/>
              <a:t>Key Benefits and Implementation</a:t>
            </a:r>
          </a:p>
          <a:p>
            <a:pPr algn="just">
              <a:buFont typeface="Arial" panose="020B0604020202020204" pitchFamily="34" charset="0"/>
              <a:buChar char="•"/>
            </a:pPr>
            <a:r>
              <a:rPr lang="en-US" b="1" dirty="0"/>
              <a:t>Real-Time Monitoring:</a:t>
            </a:r>
            <a:endParaRPr lang="en-US" dirty="0"/>
          </a:p>
          <a:p>
            <a:pPr marL="742950" lvl="1" indent="-285750" algn="just">
              <a:buFont typeface="Arial" panose="020B0604020202020204" pitchFamily="34" charset="0"/>
              <a:buChar char="•"/>
            </a:pPr>
            <a:r>
              <a:rPr lang="en-US" dirty="0"/>
              <a:t>Continuous monitoring of procurement processes and project execution.</a:t>
            </a:r>
          </a:p>
          <a:p>
            <a:pPr marL="742950" lvl="1" indent="-285750" algn="just">
              <a:buFont typeface="Arial" panose="020B0604020202020204" pitchFamily="34" charset="0"/>
              <a:buChar char="•"/>
            </a:pPr>
            <a:r>
              <a:rPr lang="en-US" dirty="0"/>
              <a:t>Real-time analytics and reporting to ensure compliance and detect irregularities.</a:t>
            </a:r>
          </a:p>
          <a:p>
            <a:pPr algn="just">
              <a:buFont typeface="Arial" panose="020B0604020202020204" pitchFamily="34" charset="0"/>
              <a:buChar char="•"/>
            </a:pPr>
            <a:r>
              <a:rPr lang="en-US" b="1" dirty="0"/>
              <a:t>Proactive Corruption Detection:</a:t>
            </a:r>
            <a:endParaRPr lang="en-US" dirty="0"/>
          </a:p>
          <a:p>
            <a:pPr marL="742950" lvl="1" indent="-285750" algn="just">
              <a:buFont typeface="Arial" panose="020B0604020202020204" pitchFamily="34" charset="0"/>
              <a:buChar char="•"/>
            </a:pPr>
            <a:r>
              <a:rPr lang="en-US" dirty="0"/>
              <a:t>AI system to predict and detect patterns indicative of corruption.</a:t>
            </a:r>
          </a:p>
          <a:p>
            <a:pPr marL="742950" lvl="1" indent="-285750" algn="just">
              <a:buFont typeface="Arial" panose="020B0604020202020204" pitchFamily="34" charset="0"/>
              <a:buChar char="•"/>
            </a:pPr>
            <a:r>
              <a:rPr lang="en-US" dirty="0"/>
              <a:t>Corruption probability percentages provided through natural language classification tasks.</a:t>
            </a:r>
          </a:p>
          <a:p>
            <a:pPr algn="just">
              <a:buFont typeface="Arial" panose="020B0604020202020204" pitchFamily="34" charset="0"/>
              <a:buChar char="•"/>
            </a:pPr>
            <a:r>
              <a:rPr lang="en-US" b="1" dirty="0"/>
              <a:t>Improved Resource Allocation:</a:t>
            </a:r>
            <a:endParaRPr lang="en-US" dirty="0"/>
          </a:p>
          <a:p>
            <a:pPr marL="742950" lvl="1" indent="-285750" algn="just">
              <a:buFont typeface="Arial" panose="020B0604020202020204" pitchFamily="34" charset="0"/>
              <a:buChar char="•"/>
            </a:pPr>
            <a:r>
              <a:rPr lang="en-US" dirty="0"/>
              <a:t>Automated document analysis to streamline investigative efforts.</a:t>
            </a:r>
          </a:p>
          <a:p>
            <a:pPr marL="742950" lvl="1" indent="-285750" algn="just">
              <a:buFont typeface="Arial" panose="020B0604020202020204" pitchFamily="34" charset="0"/>
              <a:buChar char="•"/>
            </a:pPr>
            <a:r>
              <a:rPr lang="en-US" dirty="0"/>
              <a:t>Efficient allocation of resources for higher impact and timely interventions.</a:t>
            </a:r>
          </a:p>
          <a:p>
            <a:pPr algn="just">
              <a:buFont typeface="Arial" panose="020B0604020202020204" pitchFamily="34" charset="0"/>
              <a:buChar char="•"/>
            </a:pPr>
            <a:r>
              <a:rPr lang="en-US" b="1" dirty="0"/>
              <a:t>Stakeholder Empowerment:</a:t>
            </a:r>
            <a:endParaRPr lang="en-US" dirty="0"/>
          </a:p>
          <a:p>
            <a:pPr marL="742950" lvl="1" indent="-285750" algn="just">
              <a:buFont typeface="Arial" panose="020B0604020202020204" pitchFamily="34" charset="0"/>
              <a:buChar char="•"/>
            </a:pPr>
            <a:r>
              <a:rPr lang="en-US" dirty="0"/>
              <a:t>Provides detailed reports and insights to PCCB and stakeholders like the judiciary and public procurement regulator authority (PPRA).</a:t>
            </a:r>
          </a:p>
          <a:p>
            <a:pPr marL="742950" lvl="1" indent="-285750" algn="just">
              <a:buFont typeface="Arial" panose="020B0604020202020204" pitchFamily="34" charset="0"/>
              <a:buChar char="•"/>
            </a:pPr>
            <a:r>
              <a:rPr lang="en-US" dirty="0"/>
              <a:t>Supports informed decision-making and proactive intervention against corrupt activities.</a:t>
            </a:r>
          </a:p>
          <a:p>
            <a:endParaRPr lang="en-GB" dirty="0"/>
          </a:p>
        </p:txBody>
      </p:sp>
    </p:spTree>
    <p:extLst>
      <p:ext uri="{BB962C8B-B14F-4D97-AF65-F5344CB8AC3E}">
        <p14:creationId xmlns:p14="http://schemas.microsoft.com/office/powerpoint/2010/main" val="223755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28B9-14EC-D617-5FF0-228001D15897}"/>
              </a:ext>
            </a:extLst>
          </p:cNvPr>
          <p:cNvSpPr>
            <a:spLocks noGrp="1"/>
          </p:cNvSpPr>
          <p:nvPr>
            <p:ph type="title"/>
          </p:nvPr>
        </p:nvSpPr>
        <p:spPr/>
        <p:txBody>
          <a:bodyPr/>
          <a:lstStyle/>
          <a:p>
            <a:r>
              <a:rPr lang="en-GB" dirty="0"/>
              <a:t>Our Solution: </a:t>
            </a:r>
            <a:r>
              <a:rPr lang="en-US" dirty="0"/>
              <a:t>Sequence Diagram</a:t>
            </a:r>
            <a:endParaRPr lang="en-GB" dirty="0"/>
          </a:p>
        </p:txBody>
      </p:sp>
      <p:pic>
        <p:nvPicPr>
          <p:cNvPr id="6" name="Content Placeholder 5">
            <a:extLst>
              <a:ext uri="{FF2B5EF4-FFF2-40B4-BE49-F238E27FC236}">
                <a16:creationId xmlns:a16="http://schemas.microsoft.com/office/drawing/2014/main" id="{B5B8FA15-F4D5-208F-E4DA-0D69902ADC82}"/>
              </a:ext>
            </a:extLst>
          </p:cNvPr>
          <p:cNvPicPr>
            <a:picLocks noGrp="1" noChangeAspect="1"/>
          </p:cNvPicPr>
          <p:nvPr>
            <p:ph idx="1"/>
          </p:nvPr>
        </p:nvPicPr>
        <p:blipFill>
          <a:blip r:embed="rId2"/>
          <a:stretch>
            <a:fillRect/>
          </a:stretch>
        </p:blipFill>
        <p:spPr>
          <a:xfrm>
            <a:off x="2092246" y="1085396"/>
            <a:ext cx="8084858" cy="5472000"/>
          </a:xfrm>
        </p:spPr>
      </p:pic>
      <p:sp>
        <p:nvSpPr>
          <p:cNvPr id="4" name="AutoShape 2">
            <a:extLst>
              <a:ext uri="{FF2B5EF4-FFF2-40B4-BE49-F238E27FC236}">
                <a16:creationId xmlns:a16="http://schemas.microsoft.com/office/drawing/2014/main" id="{2EDC3C3C-8727-796F-8E05-4A93F4FF6B0F}"/>
              </a:ext>
            </a:extLst>
          </p:cNvPr>
          <p:cNvSpPr>
            <a:spLocks noChangeAspect="1" noChangeArrowheads="1"/>
          </p:cNvSpPr>
          <p:nvPr/>
        </p:nvSpPr>
        <p:spPr bwMode="auto">
          <a:xfrm>
            <a:off x="3624263" y="1762125"/>
            <a:ext cx="4943475" cy="3333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83779389"/>
      </p:ext>
    </p:extLst>
  </p:cSld>
  <p:clrMapOvr>
    <a:masterClrMapping/>
  </p:clrMapOvr>
</p:sld>
</file>

<file path=ppt/theme/theme1.xml><?xml version="1.0" encoding="utf-8"?>
<a:theme xmlns:a="http://schemas.openxmlformats.org/drawingml/2006/main" name="2_Office Theme">
  <a:themeElements>
    <a:clrScheme name="AI for Good Summit">
      <a:dk1>
        <a:srgbClr val="000000"/>
      </a:dk1>
      <a:lt1>
        <a:srgbClr val="FFFFFF"/>
      </a:lt1>
      <a:dk2>
        <a:srgbClr val="101011"/>
      </a:dk2>
      <a:lt2>
        <a:srgbClr val="FFFFFF"/>
      </a:lt2>
      <a:accent1>
        <a:srgbClr val="1698D7"/>
      </a:accent1>
      <a:accent2>
        <a:srgbClr val="F9CC0A"/>
      </a:accent2>
      <a:accent3>
        <a:srgbClr val="1698D7"/>
      </a:accent3>
      <a:accent4>
        <a:srgbClr val="FFFFFF"/>
      </a:accent4>
      <a:accent5>
        <a:srgbClr val="5B9BD5"/>
      </a:accent5>
      <a:accent6>
        <a:srgbClr val="F9CC0A"/>
      </a:accent6>
      <a:hlink>
        <a:srgbClr val="F9CC0A"/>
      </a:hlink>
      <a:folHlink>
        <a:srgbClr val="F1C60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F01DED5CBF0E2458EFEBFCFE4495879" ma:contentTypeVersion="4" ma:contentTypeDescription="Create a new document." ma:contentTypeScope="" ma:versionID="9959b31e8ff8aa66dfd24d0d3915248b">
  <xsd:schema xmlns:xsd="http://www.w3.org/2001/XMLSchema" xmlns:xs="http://www.w3.org/2001/XMLSchema" xmlns:p="http://schemas.microsoft.com/office/2006/metadata/properties" xmlns:ns2="c186c16a-6bdf-4ee1-a928-99a0bc62ca9a" xmlns:ns3="446e7bc8-f524-4d17-847f-03f416651072" targetNamespace="http://schemas.microsoft.com/office/2006/metadata/properties" ma:root="true" ma:fieldsID="317e66e68f73f93589afd63e49265652" ns2:_="" ns3:_="">
    <xsd:import namespace="c186c16a-6bdf-4ee1-a928-99a0bc62ca9a"/>
    <xsd:import namespace="446e7bc8-f524-4d17-847f-03f41665107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86c16a-6bdf-4ee1-a928-99a0bc62ca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46e7bc8-f524-4d17-847f-03f41665107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446e7bc8-f524-4d17-847f-03f416651072">
      <UserInfo>
        <DisplayName>Co, Chiara Kirsten</DisplayName>
        <AccountId>12</AccountId>
        <AccountType/>
      </UserInfo>
    </SharedWithUsers>
  </documentManagement>
</p:properties>
</file>

<file path=customXml/itemProps1.xml><?xml version="1.0" encoding="utf-8"?>
<ds:datastoreItem xmlns:ds="http://schemas.openxmlformats.org/officeDocument/2006/customXml" ds:itemID="{C67EE8EB-70CF-1A41-AE8F-3506C6BC4A0A}">
  <ds:schemaRefs>
    <ds:schemaRef ds:uri="http://schemas.microsoft.com/sharepoint/v3/contenttype/forms"/>
  </ds:schemaRefs>
</ds:datastoreItem>
</file>

<file path=customXml/itemProps2.xml><?xml version="1.0" encoding="utf-8"?>
<ds:datastoreItem xmlns:ds="http://schemas.openxmlformats.org/officeDocument/2006/customXml" ds:itemID="{C985D613-38CF-9B43-9E24-89B6C30FE11E}">
  <ds:schemaRefs>
    <ds:schemaRef ds:uri="446e7bc8-f524-4d17-847f-03f416651072"/>
    <ds:schemaRef ds:uri="c186c16a-6bdf-4ee1-a928-99a0bc62ca9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88E605-6556-0C42-8C7F-3E21BCC55128}">
  <ds:schemaRefs>
    <ds:schemaRef ds:uri="446e7bc8-f524-4d17-847f-03f416651072"/>
    <ds:schemaRef ds:uri="c186c16a-6bdf-4ee1-a928-99a0bc62ca9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1739</TotalTime>
  <Words>1690</Words>
  <Application>Microsoft Office PowerPoint</Application>
  <PresentationFormat>Widescreen</PresentationFormat>
  <Paragraphs>154</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AvenirNext LT Pro Regular</vt:lpstr>
      <vt:lpstr>Calibri</vt:lpstr>
      <vt:lpstr>Wingdings</vt:lpstr>
      <vt:lpstr>2_Office Theme</vt:lpstr>
      <vt:lpstr>Developing an Artificial Intelligence (AI) - Powered System for Enhancing Transparency and Accountability in Public Procurement and Project Monitoring in Tanzania</vt:lpstr>
      <vt:lpstr>Problem to be addressed</vt:lpstr>
      <vt:lpstr>Problem to be addressed</vt:lpstr>
      <vt:lpstr>Problem to be addressed</vt:lpstr>
      <vt:lpstr>Background of Existing body of work/Literature survey/gaps</vt:lpstr>
      <vt:lpstr>Our Solution: AI-Powered System Overview</vt:lpstr>
      <vt:lpstr>Our Solution: AI-Powered System Overview</vt:lpstr>
      <vt:lpstr>Our Solution: AI-Powered System Overview</vt:lpstr>
      <vt:lpstr>Our Solution: Sequence Diagram</vt:lpstr>
      <vt:lpstr>Future Works: Training in Multimodal and Integration</vt:lpstr>
      <vt:lpstr>Future Works: Contributions to ITU, Impact to SDGs</vt:lpstr>
      <vt:lpstr>Future Works: Planned Workshops</vt:lpstr>
      <vt:lpstr>Future Works: Call for Collaborations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Werner, Frederic</dc:creator>
  <cp:lastModifiedBy>Michael Mollel</cp:lastModifiedBy>
  <cp:revision>13</cp:revision>
  <dcterms:modified xsi:type="dcterms:W3CDTF">2024-05-21T17:16:41Z</dcterms:modified>
</cp:coreProperties>
</file>