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58"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C22F-D06A-450D-5822-72C0A3B035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780062D-6941-3DE8-0C82-D1984AE0E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12B492-67E1-550E-2654-4FB9A66335D3}"/>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A9B93C93-8F3B-566D-306C-0BE101680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F3D77-FF6C-E1C3-DB17-2125081C87EC}"/>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790639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79DFA-D50A-6105-503A-F2B94243C3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270812-E3E0-7024-10E5-1C5092F016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0ED93-3E9F-C17B-BE17-30C40DE999A4}"/>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D6EDF34D-447E-0AD9-893A-736966872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AAD6D4-FD4F-8E9C-4722-9368768A3A93}"/>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556003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4295B-3782-FB66-8E49-2F1B5505BA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4285BA-7FD2-C1C5-6A65-D6E7858A67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5168A-047B-293A-52B5-753805885DF5}"/>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8B2CFDA8-5FAE-7258-D5A4-B54DDFCE3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4A885-983E-3CE2-D086-63E71DF474BF}"/>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1054523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07AAD-B9E9-BA5C-26A3-7F7C208EAA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C9F70-78BC-FDC3-6380-58422D030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6D889-355F-367D-F5AD-03C82022AC31}"/>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C0D44757-DEA1-D1EA-3709-7239EDB302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AFB6D-074F-017B-AF69-C068B5E112A1}"/>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267107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8DD5-0722-D107-5217-66BE816389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09A2DF-8FFA-29F7-D1C1-B7EB4904E5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1A9CE1-F1EB-A04F-846A-B62C44AD8CBD}"/>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E7598666-E90E-E117-9248-BD8888D278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91685-E2BA-DC05-24D0-65537FB68C42}"/>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39125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C5A03-81B7-6807-6DBC-DDD0464A17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E47329-31F3-F9F1-FF62-333D88896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F37442-29D4-A065-FEFC-5272D6E6B6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641AFC-9030-D8DB-A423-703D6E700F9E}"/>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6" name="Footer Placeholder 5">
            <a:extLst>
              <a:ext uri="{FF2B5EF4-FFF2-40B4-BE49-F238E27FC236}">
                <a16:creationId xmlns:a16="http://schemas.microsoft.com/office/drawing/2014/main" id="{97C1C081-7935-010D-6C7B-CE54EFAC1B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2821C-5DED-0742-6E37-B6199498216B}"/>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443753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40162-D950-0D03-38D5-8CD35DF60F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BAE495-E8AD-D0BB-BD6D-B0016E948E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7F6840-D10A-8914-9C2A-8D28312963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A670CC-4ED0-DB30-F31C-565B9505E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0B26DC-F5D3-1486-088D-61BAEDC000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B49FAF-DF6F-C14B-7CB5-C2D39C17CC37}"/>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8" name="Footer Placeholder 7">
            <a:extLst>
              <a:ext uri="{FF2B5EF4-FFF2-40B4-BE49-F238E27FC236}">
                <a16:creationId xmlns:a16="http://schemas.microsoft.com/office/drawing/2014/main" id="{C8F8AB0A-4CD2-944A-2A74-9A177507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5BA286-B5E3-52B2-0B58-74EADCD2A25D}"/>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3724537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4AE3-8E97-12C6-6110-E7D90D3AC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924135-283E-A0EB-9696-4410DA63DE72}"/>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4" name="Footer Placeholder 3">
            <a:extLst>
              <a:ext uri="{FF2B5EF4-FFF2-40B4-BE49-F238E27FC236}">
                <a16:creationId xmlns:a16="http://schemas.microsoft.com/office/drawing/2014/main" id="{0F66B800-FC86-E411-F889-4B2A8A6E91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0B5E93-C60A-9399-D2F6-F3AD6C8E53B9}"/>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213445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70FDD5-C82F-E3E1-9640-85A1FC387FC3}"/>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3" name="Footer Placeholder 2">
            <a:extLst>
              <a:ext uri="{FF2B5EF4-FFF2-40B4-BE49-F238E27FC236}">
                <a16:creationId xmlns:a16="http://schemas.microsoft.com/office/drawing/2014/main" id="{186C055F-311F-478D-0F2B-46719B9B92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DD13A-E11E-CE7A-88E4-34D136F10DA0}"/>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117147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A975-4ACC-88BE-235F-CE755D868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10776-032F-FDE2-D726-9CD49FE03D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FA6EF-8880-8189-489E-BC3024BE3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421F7-0576-8923-030D-2D14CC5B3C68}"/>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6" name="Footer Placeholder 5">
            <a:extLst>
              <a:ext uri="{FF2B5EF4-FFF2-40B4-BE49-F238E27FC236}">
                <a16:creationId xmlns:a16="http://schemas.microsoft.com/office/drawing/2014/main" id="{65B2158D-7499-9C78-E65B-93F190DEC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44BFBA-7B9E-ADF9-7DAD-3BC4C66BB84C}"/>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25722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11EC1-6591-279D-A739-6A7540B0D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50FC00-E894-B76D-9902-5BCBF19BC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7687AD-3F0B-1B06-3B17-F890D17F1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6B8B21-D0EA-0C7E-7D71-D71745E814E7}"/>
              </a:ext>
            </a:extLst>
          </p:cNvPr>
          <p:cNvSpPr>
            <a:spLocks noGrp="1"/>
          </p:cNvSpPr>
          <p:nvPr>
            <p:ph type="dt" sz="half" idx="10"/>
          </p:nvPr>
        </p:nvSpPr>
        <p:spPr/>
        <p:txBody>
          <a:bodyPr/>
          <a:lstStyle/>
          <a:p>
            <a:fld id="{6EC83ABB-9F61-4A63-8844-34A9E2CB80C2}" type="datetimeFigureOut">
              <a:rPr lang="en-US" smtClean="0"/>
              <a:t>4/23/2024</a:t>
            </a:fld>
            <a:endParaRPr lang="en-US"/>
          </a:p>
        </p:txBody>
      </p:sp>
      <p:sp>
        <p:nvSpPr>
          <p:cNvPr id="6" name="Footer Placeholder 5">
            <a:extLst>
              <a:ext uri="{FF2B5EF4-FFF2-40B4-BE49-F238E27FC236}">
                <a16:creationId xmlns:a16="http://schemas.microsoft.com/office/drawing/2014/main" id="{E9446A8B-A201-54A9-F82C-E821E0FC8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EF4595-9C6D-D36E-8298-D6304EC7951F}"/>
              </a:ext>
            </a:extLst>
          </p:cNvPr>
          <p:cNvSpPr>
            <a:spLocks noGrp="1"/>
          </p:cNvSpPr>
          <p:nvPr>
            <p:ph type="sldNum" sz="quarter" idx="12"/>
          </p:nvPr>
        </p:nvSpPr>
        <p:spPr/>
        <p:txBody>
          <a:bodyPr/>
          <a:lstStyle/>
          <a:p>
            <a:fld id="{FD994F66-B543-4237-AFBC-C09FCDE57F95}" type="slidenum">
              <a:rPr lang="en-US" smtClean="0"/>
              <a:t>‹#›</a:t>
            </a:fld>
            <a:endParaRPr lang="en-US"/>
          </a:p>
        </p:txBody>
      </p:sp>
    </p:spTree>
    <p:extLst>
      <p:ext uri="{BB962C8B-B14F-4D97-AF65-F5344CB8AC3E}">
        <p14:creationId xmlns:p14="http://schemas.microsoft.com/office/powerpoint/2010/main" val="383609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925C42-7297-B21C-8141-E338844E58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F7F8FF-F4CF-6F5E-DB47-8CE1030D4F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C916A3-1107-F385-DBBB-A55FA36B4F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C83ABB-9F61-4A63-8844-34A9E2CB80C2}" type="datetimeFigureOut">
              <a:rPr lang="en-US" smtClean="0"/>
              <a:t>4/23/2024</a:t>
            </a:fld>
            <a:endParaRPr lang="en-US"/>
          </a:p>
        </p:txBody>
      </p:sp>
      <p:sp>
        <p:nvSpPr>
          <p:cNvPr id="5" name="Footer Placeholder 4">
            <a:extLst>
              <a:ext uri="{FF2B5EF4-FFF2-40B4-BE49-F238E27FC236}">
                <a16:creationId xmlns:a16="http://schemas.microsoft.com/office/drawing/2014/main" id="{6D00D999-A300-C469-89AB-ECB410B141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0AB0D4-A33C-52CF-7DEE-B1491F2CDF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94F66-B543-4237-AFBC-C09FCDE57F95}" type="slidenum">
              <a:rPr lang="en-US" smtClean="0"/>
              <a:t>‹#›</a:t>
            </a:fld>
            <a:endParaRPr lang="en-US"/>
          </a:p>
        </p:txBody>
      </p:sp>
    </p:spTree>
    <p:extLst>
      <p:ext uri="{BB962C8B-B14F-4D97-AF65-F5344CB8AC3E}">
        <p14:creationId xmlns:p14="http://schemas.microsoft.com/office/powerpoint/2010/main" val="376945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uggingface.co/Mollel" TargetMode="External"/><Relationship Id="rId2" Type="http://schemas.openxmlformats.org/officeDocument/2006/relationships/hyperlink" Target="https://github.com/msamwelmollel/swahili_llama" TargetMode="Externa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31AB3-BC1E-AC41-FB7F-8F0AA518835A}"/>
              </a:ext>
            </a:extLst>
          </p:cNvPr>
          <p:cNvSpPr>
            <a:spLocks noGrp="1"/>
          </p:cNvSpPr>
          <p:nvPr>
            <p:ph type="ctrTitle"/>
          </p:nvPr>
        </p:nvSpPr>
        <p:spPr>
          <a:xfrm>
            <a:off x="0" y="2665762"/>
            <a:ext cx="12192000" cy="2387600"/>
          </a:xfrm>
        </p:spPr>
        <p:txBody>
          <a:bodyPr/>
          <a:lstStyle/>
          <a:p>
            <a:r>
              <a:rPr lang="en-GB" dirty="0"/>
              <a:t>Introduction to Reinforcement Learning</a:t>
            </a:r>
            <a:endParaRPr lang="en-US" dirty="0"/>
          </a:p>
        </p:txBody>
      </p:sp>
      <p:sp>
        <p:nvSpPr>
          <p:cNvPr id="3" name="Subtitle 2">
            <a:extLst>
              <a:ext uri="{FF2B5EF4-FFF2-40B4-BE49-F238E27FC236}">
                <a16:creationId xmlns:a16="http://schemas.microsoft.com/office/drawing/2014/main" id="{B95BCA25-5FB8-A0CF-D65A-D0C0BEA867BF}"/>
              </a:ext>
            </a:extLst>
          </p:cNvPr>
          <p:cNvSpPr>
            <a:spLocks noGrp="1"/>
          </p:cNvSpPr>
          <p:nvPr>
            <p:ph type="subTitle" idx="1"/>
          </p:nvPr>
        </p:nvSpPr>
        <p:spPr>
          <a:xfrm>
            <a:off x="1654080" y="4822662"/>
            <a:ext cx="9144000" cy="1655762"/>
          </a:xfrm>
        </p:spPr>
        <p:txBody>
          <a:bodyPr>
            <a:normAutofit/>
          </a:bodyPr>
          <a:lstStyle/>
          <a:p>
            <a:endParaRPr lang="en-GB" sz="2000" dirty="0">
              <a:solidFill>
                <a:schemeClr val="accent1"/>
              </a:solidFill>
            </a:endParaRPr>
          </a:p>
          <a:p>
            <a:r>
              <a:rPr lang="en-GB" sz="2000" dirty="0">
                <a:solidFill>
                  <a:schemeClr val="accent1"/>
                </a:solidFill>
              </a:rPr>
              <a:t>By Dr Michael Mollel </a:t>
            </a:r>
            <a:endParaRPr lang="en-US" sz="2000" dirty="0">
              <a:solidFill>
                <a:schemeClr val="accent1"/>
              </a:solidFill>
            </a:endParaRPr>
          </a:p>
        </p:txBody>
      </p:sp>
      <p:sp>
        <p:nvSpPr>
          <p:cNvPr id="6" name="Subtitle 2">
            <a:extLst>
              <a:ext uri="{FF2B5EF4-FFF2-40B4-BE49-F238E27FC236}">
                <a16:creationId xmlns:a16="http://schemas.microsoft.com/office/drawing/2014/main" id="{D8AACD24-103E-CB5D-4BE8-49170ADF10A9}"/>
              </a:ext>
            </a:extLst>
          </p:cNvPr>
          <p:cNvSpPr txBox="1">
            <a:spLocks/>
          </p:cNvSpPr>
          <p:nvPr/>
        </p:nvSpPr>
        <p:spPr>
          <a:xfrm>
            <a:off x="1403445" y="5809397"/>
            <a:ext cx="9144000" cy="74607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Link to the project: </a:t>
            </a:r>
            <a:r>
              <a:rPr lang="en-GB" dirty="0">
                <a:hlinkClick r:id="rId2"/>
              </a:rPr>
              <a:t>GitHub</a:t>
            </a:r>
            <a:endParaRPr lang="en-GB" dirty="0"/>
          </a:p>
          <a:p>
            <a:r>
              <a:rPr lang="en-GB" dirty="0"/>
              <a:t>Link to the model: </a:t>
            </a:r>
            <a:r>
              <a:rPr lang="en-GB" dirty="0">
                <a:hlinkClick r:id="rId3"/>
              </a:rPr>
              <a:t>HF</a:t>
            </a:r>
            <a:endParaRPr lang="en-US" dirty="0"/>
          </a:p>
        </p:txBody>
      </p:sp>
      <p:pic>
        <p:nvPicPr>
          <p:cNvPr id="4" name="Picture 3">
            <a:extLst>
              <a:ext uri="{FF2B5EF4-FFF2-40B4-BE49-F238E27FC236}">
                <a16:creationId xmlns:a16="http://schemas.microsoft.com/office/drawing/2014/main" id="{15F0580C-4804-D34B-E486-631D90AB95E9}"/>
              </a:ext>
            </a:extLst>
          </p:cNvPr>
          <p:cNvPicPr>
            <a:picLocks noChangeAspect="1"/>
          </p:cNvPicPr>
          <p:nvPr/>
        </p:nvPicPr>
        <p:blipFill>
          <a:blip r:embed="rId4"/>
          <a:stretch>
            <a:fillRect/>
          </a:stretch>
        </p:blipFill>
        <p:spPr>
          <a:xfrm>
            <a:off x="3408000" y="-6584"/>
            <a:ext cx="5376000" cy="3024000"/>
          </a:xfrm>
          <a:prstGeom prst="rect">
            <a:avLst/>
          </a:prstGeom>
        </p:spPr>
      </p:pic>
    </p:spTree>
    <p:extLst>
      <p:ext uri="{BB962C8B-B14F-4D97-AF65-F5344CB8AC3E}">
        <p14:creationId xmlns:p14="http://schemas.microsoft.com/office/powerpoint/2010/main" val="1248858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5A2E-CE0B-D568-BFF1-A18E0D6A5034}"/>
              </a:ext>
            </a:extLst>
          </p:cNvPr>
          <p:cNvSpPr>
            <a:spLocks noGrp="1"/>
          </p:cNvSpPr>
          <p:nvPr>
            <p:ph type="title"/>
          </p:nvPr>
        </p:nvSpPr>
        <p:spPr>
          <a:xfrm>
            <a:off x="838200" y="28477"/>
            <a:ext cx="10515600" cy="1325563"/>
          </a:xfrm>
        </p:spPr>
        <p:txBody>
          <a:bodyPr/>
          <a:lstStyle/>
          <a:p>
            <a:r>
              <a:rPr lang="en-US" b="0" i="0" dirty="0">
                <a:solidFill>
                  <a:srgbClr val="0D0D0D"/>
                </a:solidFill>
                <a:effectLst/>
                <a:latin typeface="Söhne"/>
              </a:rPr>
              <a:t>Bridging Language Gaps in AI</a:t>
            </a:r>
            <a:endParaRPr lang="en-US" dirty="0"/>
          </a:p>
        </p:txBody>
      </p:sp>
      <p:sp>
        <p:nvSpPr>
          <p:cNvPr id="3" name="Content Placeholder 2">
            <a:extLst>
              <a:ext uri="{FF2B5EF4-FFF2-40B4-BE49-F238E27FC236}">
                <a16:creationId xmlns:a16="http://schemas.microsoft.com/office/drawing/2014/main" id="{A623E367-5030-D267-2BF1-58756753CB43}"/>
              </a:ext>
            </a:extLst>
          </p:cNvPr>
          <p:cNvSpPr>
            <a:spLocks noGrp="1"/>
          </p:cNvSpPr>
          <p:nvPr>
            <p:ph idx="1"/>
          </p:nvPr>
        </p:nvSpPr>
        <p:spPr>
          <a:xfrm>
            <a:off x="495869" y="1266063"/>
            <a:ext cx="11213910" cy="5334903"/>
          </a:xfrm>
        </p:spPr>
        <p:txBody>
          <a:bodyPr/>
          <a:lstStyle/>
          <a:p>
            <a:pPr algn="just"/>
            <a:r>
              <a:rPr lang="en-US" dirty="0"/>
              <a:t>Large Language Models (LLMs) like ChatGPT have revolutionized natural language processing (NLP) capabilities</a:t>
            </a:r>
          </a:p>
          <a:p>
            <a:pPr algn="just"/>
            <a:r>
              <a:rPr lang="en-US" dirty="0"/>
              <a:t>However, these models often struggle with low-resource languages and lack customization options</a:t>
            </a:r>
          </a:p>
          <a:p>
            <a:pPr algn="just"/>
            <a:r>
              <a:rPr lang="en-US" dirty="0"/>
              <a:t>Swahili, a widely spoken language in East and Southern Africa, has limited language support in current LLMs</a:t>
            </a:r>
          </a:p>
          <a:p>
            <a:pPr algn="just"/>
            <a:endParaRPr lang="en-US" dirty="0"/>
          </a:p>
        </p:txBody>
      </p:sp>
      <p:pic>
        <p:nvPicPr>
          <p:cNvPr id="1028" name="Picture 4" descr="Kiswahili official Tanzania language – Safari Crew Tanzania">
            <a:extLst>
              <a:ext uri="{FF2B5EF4-FFF2-40B4-BE49-F238E27FC236}">
                <a16:creationId xmlns:a16="http://schemas.microsoft.com/office/drawing/2014/main" id="{96406B0C-360B-BA58-40AB-7D14D44D9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851796"/>
            <a:ext cx="333375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5AC63BB-3308-F388-F8AC-90B06C83193D}"/>
              </a:ext>
            </a:extLst>
          </p:cNvPr>
          <p:cNvSpPr txBox="1">
            <a:spLocks/>
          </p:cNvSpPr>
          <p:nvPr/>
        </p:nvSpPr>
        <p:spPr>
          <a:xfrm>
            <a:off x="4348233" y="3955008"/>
            <a:ext cx="7347898" cy="29015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Swahili is spoken by more than 150 million people throughout the yellow-highlighted region</a:t>
            </a:r>
          </a:p>
          <a:p>
            <a:pPr algn="just"/>
            <a:r>
              <a:rPr lang="en-US" dirty="0"/>
              <a:t>Source: https://www.safaricrewtanzania.com/en/language-kiswahili/</a:t>
            </a:r>
          </a:p>
        </p:txBody>
      </p:sp>
      <p:pic>
        <p:nvPicPr>
          <p:cNvPr id="5" name="Picture 4">
            <a:extLst>
              <a:ext uri="{FF2B5EF4-FFF2-40B4-BE49-F238E27FC236}">
                <a16:creationId xmlns:a16="http://schemas.microsoft.com/office/drawing/2014/main" id="{E4D3B599-2008-7533-55AF-79ADE33A9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47527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5A2E-CE0B-D568-BFF1-A18E0D6A5034}"/>
              </a:ext>
            </a:extLst>
          </p:cNvPr>
          <p:cNvSpPr>
            <a:spLocks noGrp="1"/>
          </p:cNvSpPr>
          <p:nvPr>
            <p:ph type="title"/>
          </p:nvPr>
        </p:nvSpPr>
        <p:spPr>
          <a:xfrm>
            <a:off x="838200" y="28477"/>
            <a:ext cx="10515600" cy="1325563"/>
          </a:xfrm>
        </p:spPr>
        <p:txBody>
          <a:bodyPr/>
          <a:lstStyle/>
          <a:p>
            <a:pPr algn="ctr"/>
            <a:r>
              <a:rPr lang="en-US" b="0" i="0" dirty="0">
                <a:solidFill>
                  <a:srgbClr val="0D0D0D"/>
                </a:solidFill>
                <a:effectLst/>
                <a:latin typeface="Söhne"/>
              </a:rPr>
              <a:t>Swahili-Llama</a:t>
            </a:r>
            <a:endParaRPr lang="en-US" dirty="0"/>
          </a:p>
        </p:txBody>
      </p:sp>
      <p:sp>
        <p:nvSpPr>
          <p:cNvPr id="3" name="Content Placeholder 2">
            <a:extLst>
              <a:ext uri="{FF2B5EF4-FFF2-40B4-BE49-F238E27FC236}">
                <a16:creationId xmlns:a16="http://schemas.microsoft.com/office/drawing/2014/main" id="{A623E367-5030-D267-2BF1-58756753CB43}"/>
              </a:ext>
            </a:extLst>
          </p:cNvPr>
          <p:cNvSpPr>
            <a:spLocks noGrp="1"/>
          </p:cNvSpPr>
          <p:nvPr>
            <p:ph idx="1"/>
          </p:nvPr>
        </p:nvSpPr>
        <p:spPr>
          <a:xfrm>
            <a:off x="495869" y="1266063"/>
            <a:ext cx="11213910" cy="5334903"/>
          </a:xfrm>
        </p:spPr>
        <p:txBody>
          <a:bodyPr>
            <a:normAutofit fontScale="85000" lnSpcReduction="20000"/>
          </a:bodyPr>
          <a:lstStyle/>
          <a:p>
            <a:pPr algn="just">
              <a:buFont typeface="Wingdings" panose="05000000000000000000" pitchFamily="2" charset="2"/>
              <a:buChar char="v"/>
            </a:pPr>
            <a:r>
              <a:rPr lang="en-US" dirty="0">
                <a:solidFill>
                  <a:schemeClr val="accent1"/>
                </a:solidFill>
                <a:latin typeface="Söhne"/>
              </a:rPr>
              <a:t>Swahili –</a:t>
            </a:r>
            <a:r>
              <a:rPr lang="en-US" dirty="0" err="1">
                <a:solidFill>
                  <a:schemeClr val="accent1"/>
                </a:solidFill>
                <a:latin typeface="Söhne"/>
              </a:rPr>
              <a:t>LLaMA</a:t>
            </a:r>
            <a:r>
              <a:rPr lang="en-US" dirty="0">
                <a:solidFill>
                  <a:schemeClr val="accent1"/>
                </a:solidFill>
                <a:latin typeface="Söhne"/>
              </a:rPr>
              <a:t> is the </a:t>
            </a:r>
            <a:r>
              <a:rPr lang="en-US" b="0" i="0" dirty="0">
                <a:solidFill>
                  <a:schemeClr val="accent1"/>
                </a:solidFill>
                <a:effectLst/>
                <a:latin typeface="Söhne"/>
              </a:rPr>
              <a:t>Large Language Model (LLM) that addresses the Swahili-speaking population's unique linguistic characteristics and needs. </a:t>
            </a:r>
          </a:p>
          <a:p>
            <a:pPr marL="0" indent="0" algn="just">
              <a:buNone/>
            </a:pPr>
            <a:r>
              <a:rPr lang="en-US" b="0" i="0" dirty="0">
                <a:solidFill>
                  <a:srgbClr val="0D0D0D"/>
                </a:solidFill>
                <a:effectLst/>
                <a:latin typeface="Söhne"/>
              </a:rPr>
              <a:t>The main objectives and features of Swahili-Llama  include:</a:t>
            </a:r>
          </a:p>
          <a:p>
            <a:pPr algn="just">
              <a:buFont typeface="+mj-lt"/>
              <a:buAutoNum type="arabicPeriod"/>
            </a:pPr>
            <a:r>
              <a:rPr lang="en-US" b="1" i="0" dirty="0">
                <a:solidFill>
                  <a:srgbClr val="0D0D0D"/>
                </a:solidFill>
                <a:effectLst/>
                <a:latin typeface="Söhne"/>
              </a:rPr>
              <a:t>Linguistic Inclusivity</a:t>
            </a:r>
            <a:r>
              <a:rPr lang="en-US" b="0" i="0" dirty="0">
                <a:solidFill>
                  <a:srgbClr val="0D0D0D"/>
                </a:solidFill>
                <a:effectLst/>
                <a:latin typeface="Söhne"/>
              </a:rPr>
              <a:t>: Bridging the gap in AI technology by providing a powerful tool for language processing and generation in Swahili, a language spoken by millions but often underrepresented in the digital and AI landscapes.</a:t>
            </a:r>
          </a:p>
          <a:p>
            <a:pPr algn="just">
              <a:buFont typeface="+mj-lt"/>
              <a:buAutoNum type="arabicPeriod"/>
            </a:pPr>
            <a:r>
              <a:rPr lang="en-US" b="1" i="0" dirty="0">
                <a:solidFill>
                  <a:srgbClr val="0D0D0D"/>
                </a:solidFill>
                <a:effectLst/>
                <a:latin typeface="Söhne"/>
              </a:rPr>
              <a:t>Open-Source Model</a:t>
            </a:r>
            <a:r>
              <a:rPr lang="en-US" b="0" i="0" dirty="0">
                <a:solidFill>
                  <a:srgbClr val="0D0D0D"/>
                </a:solidFill>
                <a:effectLst/>
                <a:latin typeface="Söhne"/>
              </a:rPr>
              <a:t>: Unlike closed-source Large Language Models, which are restricted in access and customization, Swahili-Llama would ideally be open-source. This allows for greater flexibility, enabling developers, researchers, and users to tailor the model to their needs and contribute to its ongoing improvement.</a:t>
            </a:r>
          </a:p>
          <a:p>
            <a:pPr algn="just">
              <a:buFont typeface="+mj-lt"/>
              <a:buAutoNum type="arabicPeriod"/>
            </a:pPr>
            <a:r>
              <a:rPr lang="en-US" b="1" i="0" dirty="0">
                <a:effectLst/>
                <a:latin typeface="Söhne"/>
              </a:rPr>
              <a:t>Versatile Application Support</a:t>
            </a:r>
            <a:r>
              <a:rPr lang="en-US" b="0" i="0" dirty="0">
                <a:solidFill>
                  <a:srgbClr val="9B9B9B"/>
                </a:solidFill>
                <a:effectLst/>
                <a:latin typeface="Söhne"/>
              </a:rPr>
              <a:t>: </a:t>
            </a:r>
            <a:r>
              <a:rPr lang="en-US" dirty="0">
                <a:solidFill>
                  <a:srgbClr val="0D0D0D"/>
                </a:solidFill>
                <a:latin typeface="Söhne"/>
              </a:rPr>
              <a:t>The model supports various applications, from text generation and sentiment analysis to supervised fine-tuning to different applications.</a:t>
            </a:r>
          </a:p>
          <a:p>
            <a:pPr algn="just">
              <a:buFont typeface="+mj-lt"/>
              <a:buAutoNum type="arabicPeriod"/>
            </a:pPr>
            <a:r>
              <a:rPr lang="en-US" b="1" i="0" dirty="0">
                <a:effectLst/>
                <a:latin typeface="Söhne"/>
              </a:rPr>
              <a:t>Customization and Localization</a:t>
            </a:r>
            <a:r>
              <a:rPr lang="en-US" b="0" i="0" dirty="0">
                <a:solidFill>
                  <a:srgbClr val="9B9B9B"/>
                </a:solidFill>
                <a:effectLst/>
                <a:latin typeface="Söhne"/>
              </a:rPr>
              <a:t>: </a:t>
            </a:r>
            <a:r>
              <a:rPr lang="en-US" dirty="0">
                <a:solidFill>
                  <a:srgbClr val="0D0D0D"/>
                </a:solidFill>
                <a:latin typeface="Söhne"/>
              </a:rPr>
              <a:t>To offer an open-source solution that allows for extensive customization and localization, enabling developers, businesses, and governmental organizations to tailor AI applications to suit specific needs and cultural contexts of Swahili-speaking populations.</a:t>
            </a:r>
          </a:p>
          <a:p>
            <a:pPr marL="0" indent="0" algn="just">
              <a:buNone/>
            </a:pPr>
            <a:endParaRPr lang="en-US" dirty="0"/>
          </a:p>
          <a:p>
            <a:pPr algn="just"/>
            <a:endParaRPr lang="en-US" dirty="0"/>
          </a:p>
        </p:txBody>
      </p:sp>
      <p:pic>
        <p:nvPicPr>
          <p:cNvPr id="5" name="Picture 4">
            <a:extLst>
              <a:ext uri="{FF2B5EF4-FFF2-40B4-BE49-F238E27FC236}">
                <a16:creationId xmlns:a16="http://schemas.microsoft.com/office/drawing/2014/main" id="{F60CF005-926D-523B-A865-06758024F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82440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5A2E-CE0B-D568-BFF1-A18E0D6A5034}"/>
              </a:ext>
            </a:extLst>
          </p:cNvPr>
          <p:cNvSpPr>
            <a:spLocks noGrp="1"/>
          </p:cNvSpPr>
          <p:nvPr>
            <p:ph type="title"/>
          </p:nvPr>
        </p:nvSpPr>
        <p:spPr>
          <a:xfrm>
            <a:off x="838200" y="28477"/>
            <a:ext cx="10515600" cy="1325563"/>
          </a:xfrm>
        </p:spPr>
        <p:txBody>
          <a:bodyPr/>
          <a:lstStyle/>
          <a:p>
            <a:r>
              <a:rPr lang="en-US" b="0" i="0" dirty="0">
                <a:solidFill>
                  <a:srgbClr val="0D0D0D"/>
                </a:solidFill>
                <a:effectLst/>
                <a:latin typeface="Söhne"/>
              </a:rPr>
              <a:t>Swahili-Llama: </a:t>
            </a:r>
            <a:r>
              <a:rPr lang="en-US" dirty="0">
                <a:solidFill>
                  <a:srgbClr val="0D0D0D"/>
                </a:solidFill>
                <a:latin typeface="Söhne"/>
              </a:rPr>
              <a:t>Why Swahili </a:t>
            </a:r>
            <a:r>
              <a:rPr lang="en-US" dirty="0" err="1">
                <a:solidFill>
                  <a:srgbClr val="0D0D0D"/>
                </a:solidFill>
                <a:latin typeface="Söhne"/>
              </a:rPr>
              <a:t>LLaMA</a:t>
            </a:r>
            <a:endParaRPr lang="en-US" dirty="0"/>
          </a:p>
        </p:txBody>
      </p:sp>
      <p:sp>
        <p:nvSpPr>
          <p:cNvPr id="3" name="Content Placeholder 2">
            <a:extLst>
              <a:ext uri="{FF2B5EF4-FFF2-40B4-BE49-F238E27FC236}">
                <a16:creationId xmlns:a16="http://schemas.microsoft.com/office/drawing/2014/main" id="{A623E367-5030-D267-2BF1-58756753CB43}"/>
              </a:ext>
            </a:extLst>
          </p:cNvPr>
          <p:cNvSpPr>
            <a:spLocks noGrp="1"/>
          </p:cNvSpPr>
          <p:nvPr>
            <p:ph idx="1"/>
          </p:nvPr>
        </p:nvSpPr>
        <p:spPr>
          <a:xfrm>
            <a:off x="495869" y="1266063"/>
            <a:ext cx="11213910" cy="5334903"/>
          </a:xfrm>
        </p:spPr>
        <p:txBody>
          <a:bodyPr>
            <a:normAutofit lnSpcReduction="10000"/>
          </a:bodyPr>
          <a:lstStyle/>
          <a:p>
            <a:pPr algn="just">
              <a:buFont typeface="Arial" panose="020B0604020202020204" pitchFamily="34" charset="0"/>
              <a:buChar char="•"/>
            </a:pPr>
            <a:r>
              <a:rPr lang="en-US" b="1" i="0" dirty="0">
                <a:solidFill>
                  <a:srgbClr val="0D0D0D"/>
                </a:solidFill>
                <a:effectLst/>
                <a:latin typeface="Söhne"/>
              </a:rPr>
              <a:t>Customization at Scale:</a:t>
            </a:r>
            <a:r>
              <a:rPr lang="en-US" b="0" i="0" dirty="0">
                <a:solidFill>
                  <a:srgbClr val="0D0D0D"/>
                </a:solidFill>
                <a:effectLst/>
                <a:latin typeface="Söhne"/>
              </a:rPr>
              <a:t> Explicitly tailored for Swahili, it allows for fine-tuning to meet the unique needs of various applications, from text generation to sentiment analysis.</a:t>
            </a:r>
          </a:p>
          <a:p>
            <a:pPr algn="just">
              <a:buFont typeface="Arial" panose="020B0604020202020204" pitchFamily="34" charset="0"/>
              <a:buChar char="•"/>
            </a:pPr>
            <a:r>
              <a:rPr lang="en-US" b="1" i="0" dirty="0">
                <a:solidFill>
                  <a:srgbClr val="0D0D0D"/>
                </a:solidFill>
                <a:effectLst/>
                <a:latin typeface="Söhne"/>
              </a:rPr>
              <a:t>Open-Source Accessibility:</a:t>
            </a:r>
            <a:r>
              <a:rPr lang="en-US" b="0" i="0" dirty="0">
                <a:solidFill>
                  <a:srgbClr val="0D0D0D"/>
                </a:solidFill>
                <a:effectLst/>
                <a:latin typeface="Söhne"/>
              </a:rPr>
              <a:t> Enables developers in low-resource settings to innovate and develop AI solutions that are genuinely relevant to their communities.</a:t>
            </a:r>
          </a:p>
          <a:p>
            <a:pPr algn="just">
              <a:buFont typeface="Arial" panose="020B0604020202020204" pitchFamily="34" charset="0"/>
              <a:buChar char="•"/>
            </a:pPr>
            <a:r>
              <a:rPr lang="en-US" b="1" i="0" dirty="0">
                <a:solidFill>
                  <a:srgbClr val="0D0D0D"/>
                </a:solidFill>
                <a:effectLst/>
                <a:latin typeface="Söhne"/>
              </a:rPr>
              <a:t>Bridging Language Gaps:</a:t>
            </a:r>
            <a:r>
              <a:rPr lang="en-US" b="0" i="0" dirty="0">
                <a:solidFill>
                  <a:srgbClr val="0D0D0D"/>
                </a:solidFill>
                <a:effectLst/>
                <a:latin typeface="Söhne"/>
              </a:rPr>
              <a:t> By providing a robust tool for Swahili, Swahili-Llama paves the way for greater inclusivity in AI, ensuring that technology serves everyone, irrespective of their primary language.</a:t>
            </a:r>
          </a:p>
          <a:p>
            <a:pPr algn="just">
              <a:buFont typeface="Wingdings" panose="05000000000000000000" pitchFamily="2" charset="2"/>
              <a:buChar char="v"/>
            </a:pPr>
            <a:r>
              <a:rPr lang="en-US" b="1" i="0" dirty="0">
                <a:solidFill>
                  <a:schemeClr val="accent1"/>
                </a:solidFill>
                <a:effectLst/>
                <a:latin typeface="Söhne"/>
              </a:rPr>
              <a:t>The Impact:</a:t>
            </a:r>
            <a:r>
              <a:rPr lang="en-US" b="0" i="0" dirty="0">
                <a:solidFill>
                  <a:schemeClr val="accent1"/>
                </a:solidFill>
                <a:effectLst/>
                <a:latin typeface="Söhne"/>
              </a:rPr>
              <a:t> </a:t>
            </a:r>
            <a:r>
              <a:rPr lang="en-US" sz="2400" b="0" i="0" dirty="0">
                <a:solidFill>
                  <a:schemeClr val="accent1"/>
                </a:solidFill>
                <a:effectLst/>
                <a:latin typeface="Söhne"/>
              </a:rPr>
              <a:t>Swahili-Llama is not just a technological breakthrough; it's a step towards democratizing AI, making it accessible and useful for millions of Swahili speakers. It represents a significant leap towards closing the digital divide, fostering local content creation, enhancing educational tools, and improving access to information.</a:t>
            </a:r>
          </a:p>
          <a:p>
            <a:pPr algn="just"/>
            <a:endParaRPr lang="en-US" dirty="0"/>
          </a:p>
          <a:p>
            <a:pPr algn="just"/>
            <a:endParaRPr lang="en-US" dirty="0"/>
          </a:p>
        </p:txBody>
      </p:sp>
      <p:pic>
        <p:nvPicPr>
          <p:cNvPr id="5" name="Picture 4">
            <a:extLst>
              <a:ext uri="{FF2B5EF4-FFF2-40B4-BE49-F238E27FC236}">
                <a16:creationId xmlns:a16="http://schemas.microsoft.com/office/drawing/2014/main" id="{F60CF005-926D-523B-A865-06758024F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249872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F7CA-1307-F475-46A7-B25EFFBB58BE}"/>
              </a:ext>
            </a:extLst>
          </p:cNvPr>
          <p:cNvSpPr>
            <a:spLocks noGrp="1"/>
          </p:cNvSpPr>
          <p:nvPr>
            <p:ph type="title"/>
          </p:nvPr>
        </p:nvSpPr>
        <p:spPr>
          <a:xfrm>
            <a:off x="838200" y="18255"/>
            <a:ext cx="10515600" cy="1325563"/>
          </a:xfrm>
        </p:spPr>
        <p:txBody>
          <a:bodyPr/>
          <a:lstStyle/>
          <a:p>
            <a:r>
              <a:rPr lang="en-US" b="0" i="0" dirty="0">
                <a:solidFill>
                  <a:srgbClr val="0D0D0D"/>
                </a:solidFill>
                <a:effectLst/>
                <a:latin typeface="Söhne"/>
              </a:rPr>
              <a:t>Empowering Local Content and Businesses</a:t>
            </a:r>
            <a:endParaRPr lang="en-US" dirty="0"/>
          </a:p>
        </p:txBody>
      </p:sp>
      <p:sp>
        <p:nvSpPr>
          <p:cNvPr id="3" name="Content Placeholder 2">
            <a:extLst>
              <a:ext uri="{FF2B5EF4-FFF2-40B4-BE49-F238E27FC236}">
                <a16:creationId xmlns:a16="http://schemas.microsoft.com/office/drawing/2014/main" id="{CECCB742-07D3-6D27-96D0-E4EBC6C1D352}"/>
              </a:ext>
            </a:extLst>
          </p:cNvPr>
          <p:cNvSpPr>
            <a:spLocks noGrp="1"/>
          </p:cNvSpPr>
          <p:nvPr>
            <p:ph idx="1"/>
          </p:nvPr>
        </p:nvSpPr>
        <p:spPr>
          <a:xfrm>
            <a:off x="268405" y="1362073"/>
            <a:ext cx="11441373" cy="5257149"/>
          </a:xfrm>
        </p:spPr>
        <p:txBody>
          <a:bodyPr>
            <a:normAutofit fontScale="92500" lnSpcReduction="10000"/>
          </a:bodyPr>
          <a:lstStyle/>
          <a:p>
            <a:pPr algn="just"/>
            <a:r>
              <a:rPr lang="en-US" b="0" i="0" dirty="0">
                <a:solidFill>
                  <a:srgbClr val="0D0D0D"/>
                </a:solidFill>
                <a:effectLst/>
                <a:latin typeface="Söhne"/>
              </a:rPr>
              <a:t>Swahili-Llama stands at the forefront of a transformative journey, breaking new ground by localizing AI technology for millions of Swahili speakers. Its development is pivotal in making advanced AI tools accessible and relevant to the East and Southern African communities.</a:t>
            </a:r>
          </a:p>
          <a:p>
            <a:pPr algn="l">
              <a:buFont typeface="Wingdings" panose="05000000000000000000" pitchFamily="2" charset="2"/>
              <a:buChar char="q"/>
            </a:pPr>
            <a:r>
              <a:rPr lang="en-US" b="1" i="0" dirty="0">
                <a:solidFill>
                  <a:srgbClr val="0D0D0D"/>
                </a:solidFill>
                <a:effectLst/>
                <a:latin typeface="Söhne"/>
              </a:rPr>
              <a:t>Key Use Cases:</a:t>
            </a:r>
          </a:p>
          <a:p>
            <a:pPr algn="l"/>
            <a:r>
              <a:rPr lang="en-US" b="1" i="0" dirty="0">
                <a:solidFill>
                  <a:srgbClr val="0D0D0D"/>
                </a:solidFill>
                <a:effectLst/>
                <a:latin typeface="Söhne"/>
              </a:rPr>
              <a:t>Small Business Support</a:t>
            </a:r>
            <a:r>
              <a:rPr lang="en-US" b="0" i="0" dirty="0">
                <a:solidFill>
                  <a:srgbClr val="0D0D0D"/>
                </a:solidFill>
                <a:effectLst/>
                <a:latin typeface="Söhne"/>
              </a:rPr>
              <a:t>: Swahili-Llama enables small businesses to leverage AI to enhance customer service, conduct market analysis, and create local content that resonates with their target audience. </a:t>
            </a:r>
          </a:p>
          <a:p>
            <a:pPr algn="just">
              <a:buFont typeface="Arial" panose="020B0604020202020204" pitchFamily="34" charset="0"/>
              <a:buChar char="•"/>
            </a:pPr>
            <a:r>
              <a:rPr lang="en-US" b="1" i="0" dirty="0">
                <a:solidFill>
                  <a:srgbClr val="0D0D0D"/>
                </a:solidFill>
                <a:effectLst/>
                <a:latin typeface="Söhne"/>
              </a:rPr>
              <a:t>Education</a:t>
            </a:r>
            <a:r>
              <a:rPr lang="en-US" b="0" i="0" dirty="0">
                <a:solidFill>
                  <a:srgbClr val="0D0D0D"/>
                </a:solidFill>
                <a:effectLst/>
                <a:latin typeface="Söhne"/>
              </a:rPr>
              <a:t>: By providing educational content in Swahili, the model can help overcome language barriers in learning, making education more inclusive and accessible.</a:t>
            </a:r>
          </a:p>
          <a:p>
            <a:pPr algn="l">
              <a:buFont typeface="Arial" panose="020B0604020202020204" pitchFamily="34" charset="0"/>
              <a:buChar char="•"/>
            </a:pPr>
            <a:r>
              <a:rPr lang="en-US" b="1" i="0" dirty="0">
                <a:solidFill>
                  <a:srgbClr val="0D0D0D"/>
                </a:solidFill>
                <a:effectLst/>
                <a:latin typeface="Söhne"/>
              </a:rPr>
              <a:t>Public Services</a:t>
            </a:r>
            <a:r>
              <a:rPr lang="en-US" b="0" i="0" dirty="0">
                <a:solidFill>
                  <a:srgbClr val="0D0D0D"/>
                </a:solidFill>
                <a:effectLst/>
                <a:latin typeface="Söhne"/>
              </a:rPr>
              <a:t>: Government and public service applications can use Swahili-Llama to develop sophisticated applications that ensure security and efficiency since it is open source.</a:t>
            </a:r>
          </a:p>
          <a:p>
            <a:pPr algn="just"/>
            <a:endParaRPr lang="en-US" dirty="0"/>
          </a:p>
        </p:txBody>
      </p:sp>
      <p:pic>
        <p:nvPicPr>
          <p:cNvPr id="4" name="Picture 3">
            <a:extLst>
              <a:ext uri="{FF2B5EF4-FFF2-40B4-BE49-F238E27FC236}">
                <a16:creationId xmlns:a16="http://schemas.microsoft.com/office/drawing/2014/main" id="{5184F7D6-01D0-AA53-FF45-78907C4C5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88585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BF7CA-1307-F475-46A7-B25EFFBB58BE}"/>
              </a:ext>
            </a:extLst>
          </p:cNvPr>
          <p:cNvSpPr>
            <a:spLocks noGrp="1"/>
          </p:cNvSpPr>
          <p:nvPr>
            <p:ph type="title"/>
          </p:nvPr>
        </p:nvSpPr>
        <p:spPr>
          <a:xfrm>
            <a:off x="838200" y="18255"/>
            <a:ext cx="10515600" cy="1325563"/>
          </a:xfrm>
        </p:spPr>
        <p:txBody>
          <a:bodyPr/>
          <a:lstStyle/>
          <a:p>
            <a:r>
              <a:rPr lang="en-US" b="0" i="0" dirty="0">
                <a:solidFill>
                  <a:srgbClr val="0D0D0D"/>
                </a:solidFill>
                <a:effectLst/>
                <a:latin typeface="Söhne"/>
              </a:rPr>
              <a:t>Empowering Local Content and Businesses</a:t>
            </a:r>
            <a:endParaRPr lang="en-US" dirty="0"/>
          </a:p>
        </p:txBody>
      </p:sp>
      <p:sp>
        <p:nvSpPr>
          <p:cNvPr id="3" name="Content Placeholder 2">
            <a:extLst>
              <a:ext uri="{FF2B5EF4-FFF2-40B4-BE49-F238E27FC236}">
                <a16:creationId xmlns:a16="http://schemas.microsoft.com/office/drawing/2014/main" id="{CECCB742-07D3-6D27-96D0-E4EBC6C1D352}"/>
              </a:ext>
            </a:extLst>
          </p:cNvPr>
          <p:cNvSpPr>
            <a:spLocks noGrp="1"/>
          </p:cNvSpPr>
          <p:nvPr>
            <p:ph idx="1"/>
          </p:nvPr>
        </p:nvSpPr>
        <p:spPr>
          <a:xfrm>
            <a:off x="268405" y="1362073"/>
            <a:ext cx="11441373" cy="5257149"/>
          </a:xfrm>
        </p:spPr>
        <p:txBody>
          <a:bodyPr>
            <a:normAutofit/>
          </a:bodyPr>
          <a:lstStyle/>
          <a:p>
            <a:pPr algn="just">
              <a:buFont typeface="Wingdings" panose="05000000000000000000" pitchFamily="2" charset="2"/>
              <a:buChar char="q"/>
            </a:pPr>
            <a:r>
              <a:rPr lang="en-US" b="1" i="0" dirty="0">
                <a:solidFill>
                  <a:srgbClr val="0D0D0D"/>
                </a:solidFill>
                <a:effectLst/>
                <a:latin typeface="Söhne"/>
              </a:rPr>
              <a:t>Driving Innovation and Inclusivity:</a:t>
            </a:r>
            <a:endParaRPr lang="en-US" b="0" i="0" dirty="0">
              <a:solidFill>
                <a:srgbClr val="0D0D0D"/>
              </a:solidFill>
              <a:effectLst/>
              <a:latin typeface="Söhne"/>
            </a:endParaRPr>
          </a:p>
          <a:p>
            <a:pPr algn="just">
              <a:buFont typeface="Arial" panose="020B0604020202020204" pitchFamily="34" charset="0"/>
              <a:buChar char="•"/>
            </a:pPr>
            <a:r>
              <a:rPr lang="en-US" b="1" i="0" dirty="0">
                <a:solidFill>
                  <a:srgbClr val="0D0D0D"/>
                </a:solidFill>
                <a:effectLst/>
                <a:latin typeface="Söhne"/>
              </a:rPr>
              <a:t>Technological Advancement</a:t>
            </a:r>
            <a:r>
              <a:rPr lang="en-US" b="0" i="0" dirty="0">
                <a:solidFill>
                  <a:srgbClr val="0D0D0D"/>
                </a:solidFill>
                <a:effectLst/>
                <a:latin typeface="Söhne"/>
              </a:rPr>
              <a:t>: Swahili-Llama's sophisticated understanding of Swahili demonstrates a significant leap in AI, particularly in handling the language's nuances more efficiently than ever.</a:t>
            </a:r>
          </a:p>
          <a:p>
            <a:pPr algn="just">
              <a:buFont typeface="Arial" panose="020B0604020202020204" pitchFamily="34" charset="0"/>
              <a:buChar char="•"/>
            </a:pPr>
            <a:r>
              <a:rPr lang="en-US" b="1" i="0" dirty="0">
                <a:solidFill>
                  <a:srgbClr val="0D0D0D"/>
                </a:solidFill>
                <a:effectLst/>
                <a:latin typeface="Söhne"/>
              </a:rPr>
              <a:t>Community Empowerment</a:t>
            </a:r>
            <a:r>
              <a:rPr lang="en-US" b="0" i="0" dirty="0">
                <a:solidFill>
                  <a:srgbClr val="0D0D0D"/>
                </a:solidFill>
                <a:effectLst/>
                <a:latin typeface="Söhne"/>
              </a:rPr>
              <a:t>: This model empowers communities by enhancing digital literacy, fostering local content creation, and enabling a more inclusive digital economy.</a:t>
            </a:r>
          </a:p>
          <a:p>
            <a:pPr algn="just">
              <a:buFont typeface="Arial" panose="020B0604020202020204" pitchFamily="34" charset="0"/>
              <a:buChar char="•"/>
            </a:pPr>
            <a:endParaRPr lang="en-US" dirty="0">
              <a:solidFill>
                <a:srgbClr val="0D0D0D"/>
              </a:solidFill>
              <a:latin typeface="Söhne"/>
            </a:endParaRPr>
          </a:p>
          <a:p>
            <a:pPr algn="just">
              <a:buFont typeface="Wingdings" panose="05000000000000000000" pitchFamily="2" charset="2"/>
              <a:buChar char="v"/>
            </a:pPr>
            <a:r>
              <a:rPr lang="en-US" b="1" i="0" dirty="0">
                <a:solidFill>
                  <a:srgbClr val="0D0D0D"/>
                </a:solidFill>
                <a:effectLst/>
                <a:latin typeface="Söhne"/>
              </a:rPr>
              <a:t>The Vision:</a:t>
            </a:r>
            <a:r>
              <a:rPr lang="en-US" b="0" i="0" dirty="0">
                <a:solidFill>
                  <a:srgbClr val="0D0D0D"/>
                </a:solidFill>
                <a:effectLst/>
                <a:latin typeface="Söhne"/>
              </a:rPr>
              <a:t> </a:t>
            </a:r>
            <a:r>
              <a:rPr lang="en-US" sz="2400" b="0" i="0" dirty="0">
                <a:solidFill>
                  <a:schemeClr val="accent1"/>
                </a:solidFill>
                <a:effectLst/>
                <a:latin typeface="Söhne"/>
              </a:rPr>
              <a:t>Our vision with Swahili-Llama is to create a tool and ignite a movement towards more linguistically inclusive technologies. We aim to inspire innovation that respects and uplifts local cultures and languages, making technology a true enabler of progress for all.</a:t>
            </a:r>
          </a:p>
          <a:p>
            <a:pPr algn="just"/>
            <a:endParaRPr lang="en-US" dirty="0"/>
          </a:p>
        </p:txBody>
      </p:sp>
      <p:pic>
        <p:nvPicPr>
          <p:cNvPr id="4" name="Picture 3">
            <a:extLst>
              <a:ext uri="{FF2B5EF4-FFF2-40B4-BE49-F238E27FC236}">
                <a16:creationId xmlns:a16="http://schemas.microsoft.com/office/drawing/2014/main" id="{5184F7D6-01D0-AA53-FF45-78907C4C5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3658" y="0"/>
            <a:ext cx="1152000" cy="1152000"/>
          </a:xfrm>
          <a:prstGeom prst="rect">
            <a:avLst/>
          </a:prstGeom>
        </p:spPr>
      </p:pic>
    </p:spTree>
    <p:extLst>
      <p:ext uri="{BB962C8B-B14F-4D97-AF65-F5344CB8AC3E}">
        <p14:creationId xmlns:p14="http://schemas.microsoft.com/office/powerpoint/2010/main" val="4172824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670</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Söhne</vt:lpstr>
      <vt:lpstr>Wingdings</vt:lpstr>
      <vt:lpstr>Office Theme</vt:lpstr>
      <vt:lpstr>Introduction to Reinforcement Learning</vt:lpstr>
      <vt:lpstr>Bridging Language Gaps in AI</vt:lpstr>
      <vt:lpstr>Swahili-Llama</vt:lpstr>
      <vt:lpstr>Swahili-Llama: Why Swahili LLaMA</vt:lpstr>
      <vt:lpstr>Empowering Local Content and Businesses</vt:lpstr>
      <vt:lpstr>Empowering Local Content and Businesses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Swahili - LLaMA</dc:title>
  <dc:creator>Michael Mollel</dc:creator>
  <cp:lastModifiedBy>Michael Mollel</cp:lastModifiedBy>
  <cp:revision>5</cp:revision>
  <dcterms:created xsi:type="dcterms:W3CDTF">2024-03-17T21:29:48Z</dcterms:created>
  <dcterms:modified xsi:type="dcterms:W3CDTF">2024-04-23T13:36:13Z</dcterms:modified>
</cp:coreProperties>
</file>