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54"/>
  </p:handoutMasterIdLst>
  <p:sldIdLst>
    <p:sldId id="256" r:id="rId5"/>
    <p:sldId id="297" r:id="rId6"/>
    <p:sldId id="258" r:id="rId7"/>
    <p:sldId id="263" r:id="rId8"/>
    <p:sldId id="262" r:id="rId9"/>
    <p:sldId id="261" r:id="rId10"/>
    <p:sldId id="291" r:id="rId11"/>
    <p:sldId id="275" r:id="rId12"/>
    <p:sldId id="273" r:id="rId13"/>
    <p:sldId id="372" r:id="rId14"/>
    <p:sldId id="347" r:id="rId15"/>
    <p:sldId id="348" r:id="rId16"/>
    <p:sldId id="361" r:id="rId17"/>
    <p:sldId id="269" r:id="rId18"/>
    <p:sldId id="357" r:id="rId19"/>
    <p:sldId id="351" r:id="rId20"/>
    <p:sldId id="281" r:id="rId21"/>
    <p:sldId id="282" r:id="rId22"/>
    <p:sldId id="283" r:id="rId23"/>
    <p:sldId id="366" r:id="rId24"/>
    <p:sldId id="367" r:id="rId25"/>
    <p:sldId id="295" r:id="rId26"/>
    <p:sldId id="371" r:id="rId27"/>
    <p:sldId id="296" r:id="rId28"/>
    <p:sldId id="284" r:id="rId29"/>
    <p:sldId id="264" r:id="rId30"/>
    <p:sldId id="278" r:id="rId31"/>
    <p:sldId id="279" r:id="rId32"/>
    <p:sldId id="280" r:id="rId33"/>
    <p:sldId id="266" r:id="rId34"/>
    <p:sldId id="267" r:id="rId35"/>
    <p:sldId id="358" r:id="rId36"/>
    <p:sldId id="289" r:id="rId37"/>
    <p:sldId id="265" r:id="rId38"/>
    <p:sldId id="374" r:id="rId39"/>
    <p:sldId id="377" r:id="rId40"/>
    <p:sldId id="373" r:id="rId41"/>
    <p:sldId id="375" r:id="rId42"/>
    <p:sldId id="290" r:id="rId43"/>
    <p:sldId id="286" r:id="rId44"/>
    <p:sldId id="294" r:id="rId45"/>
    <p:sldId id="369" r:id="rId46"/>
    <p:sldId id="268" r:id="rId47"/>
    <p:sldId id="293" r:id="rId48"/>
    <p:sldId id="370" r:id="rId49"/>
    <p:sldId id="365" r:id="rId50"/>
    <p:sldId id="368" r:id="rId51"/>
    <p:sldId id="292" r:id="rId52"/>
    <p:sldId id="37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158" d="100"/>
          <a:sy n="158" d="100"/>
        </p:scale>
        <p:origin x="774" y="150"/>
      </p:cViewPr>
      <p:guideLst>
        <p:guide orient="horz" pos="2160"/>
        <p:guide pos="3840"/>
      </p:guideLst>
    </p:cSldViewPr>
  </p:slideViewPr>
  <p:notesTextViewPr>
    <p:cViewPr>
      <p:scale>
        <a:sx n="3" d="2"/>
        <a:sy n="3" d="2"/>
      </p:scale>
      <p:origin x="0" y="0"/>
    </p:cViewPr>
  </p:notesTextViewPr>
  <p:notesViewPr>
    <p:cSldViewPr snapToGrid="0">
      <p:cViewPr varScale="1">
        <p:scale>
          <a:sx n="106" d="100"/>
          <a:sy n="106" d="100"/>
        </p:scale>
        <p:origin x="4044"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114827-7F35-46C7-A0F9-9F7E5192D7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a:extLst>
              <a:ext uri="{FF2B5EF4-FFF2-40B4-BE49-F238E27FC236}">
                <a16:creationId xmlns:a16="http://schemas.microsoft.com/office/drawing/2014/main" id="{D46993E9-A27F-475B-B4F7-D05454926A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E78533-FDC9-4923-9DE9-D995CAC73258}" type="datetimeFigureOut">
              <a:rPr lang="nb-NO" smtClean="0"/>
              <a:t>30.06.2021</a:t>
            </a:fld>
            <a:endParaRPr lang="nb-NO"/>
          </a:p>
        </p:txBody>
      </p:sp>
      <p:sp>
        <p:nvSpPr>
          <p:cNvPr id="4" name="Footer Placeholder 3">
            <a:extLst>
              <a:ext uri="{FF2B5EF4-FFF2-40B4-BE49-F238E27FC236}">
                <a16:creationId xmlns:a16="http://schemas.microsoft.com/office/drawing/2014/main" id="{755C010F-B2CD-4559-B7CD-189D971E26E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a:extLst>
              <a:ext uri="{FF2B5EF4-FFF2-40B4-BE49-F238E27FC236}">
                <a16:creationId xmlns:a16="http://schemas.microsoft.com/office/drawing/2014/main" id="{CA2DF865-D40F-42ED-AEEB-E084D49C22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6C2C8C-798B-41AA-8C9C-607A42B0BFE9}" type="slidenum">
              <a:rPr lang="nb-NO" smtClean="0"/>
              <a:t>‹#›</a:t>
            </a:fld>
            <a:endParaRPr lang="nb-NO"/>
          </a:p>
        </p:txBody>
      </p:sp>
    </p:spTree>
    <p:extLst>
      <p:ext uri="{BB962C8B-B14F-4D97-AF65-F5344CB8AC3E}">
        <p14:creationId xmlns:p14="http://schemas.microsoft.com/office/powerpoint/2010/main" val="342633331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Slide">
    <p:spTree>
      <p:nvGrpSpPr>
        <p:cNvPr id="1" name=""/>
        <p:cNvGrpSpPr/>
        <p:nvPr/>
      </p:nvGrpSpPr>
      <p:grpSpPr>
        <a:xfrm>
          <a:off x="0" y="0"/>
          <a:ext cx="0" cy="0"/>
          <a:chOff x="0" y="0"/>
          <a:chExt cx="0" cy="0"/>
        </a:xfrm>
      </p:grpSpPr>
      <p:pic>
        <p:nvPicPr>
          <p:cNvPr id="8" name="Picture 7" descr="Logo, company name&#10;&#10;Description automatically generated">
            <a:extLst>
              <a:ext uri="{FF2B5EF4-FFF2-40B4-BE49-F238E27FC236}">
                <a16:creationId xmlns:a16="http://schemas.microsoft.com/office/drawing/2014/main" id="{05BCA376-8A3F-4153-8E10-AB94C00081AA}"/>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l="25913" t="30113" r="25027" b="40869"/>
          <a:stretch/>
        </p:blipFill>
        <p:spPr>
          <a:xfrm rot="5400000">
            <a:off x="1222271" y="-1426706"/>
            <a:ext cx="5873935" cy="8594269"/>
          </a:xfrm>
          <a:prstGeom prst="rect">
            <a:avLst/>
          </a:prstGeom>
        </p:spPr>
      </p:pic>
      <p:sp>
        <p:nvSpPr>
          <p:cNvPr id="5" name="Rectangle 4">
            <a:extLst>
              <a:ext uri="{FF2B5EF4-FFF2-40B4-BE49-F238E27FC236}">
                <a16:creationId xmlns:a16="http://schemas.microsoft.com/office/drawing/2014/main" id="{691CF7E9-0850-4651-9D26-ABD2F6A30D4E}"/>
              </a:ext>
            </a:extLst>
          </p:cNvPr>
          <p:cNvSpPr/>
          <p:nvPr userDrawn="1"/>
        </p:nvSpPr>
        <p:spPr>
          <a:xfrm>
            <a:off x="0" y="0"/>
            <a:ext cx="8375904" cy="5807394"/>
          </a:xfrm>
          <a:prstGeom prst="rect">
            <a:avLst/>
          </a:prstGeom>
          <a:gradFill flip="none" rotWithShape="1">
            <a:gsLst>
              <a:gs pos="0">
                <a:schemeClr val="accent3">
                  <a:alpha val="0"/>
                  <a:lumMod val="0"/>
                </a:schemeClr>
              </a:gs>
              <a:gs pos="98000">
                <a:srgbClr val="25252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3" name="Picture 2" descr="Logo, company name&#10;&#10;Description automatically generated">
            <a:extLst>
              <a:ext uri="{FF2B5EF4-FFF2-40B4-BE49-F238E27FC236}">
                <a16:creationId xmlns:a16="http://schemas.microsoft.com/office/drawing/2014/main" id="{61DC97A6-4B88-4433-9307-C67133F0A9D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3426" t="59392" r="20151" b="30238"/>
          <a:stretch/>
        </p:blipFill>
        <p:spPr>
          <a:xfrm>
            <a:off x="323848" y="5807394"/>
            <a:ext cx="4933949" cy="906780"/>
          </a:xfrm>
          <a:prstGeom prst="rect">
            <a:avLst/>
          </a:prstGeom>
        </p:spPr>
      </p:pic>
      <p:pic>
        <p:nvPicPr>
          <p:cNvPr id="9" name="Picture 8" descr="Logo, company name&#10;&#10;Description automatically generated">
            <a:extLst>
              <a:ext uri="{FF2B5EF4-FFF2-40B4-BE49-F238E27FC236}">
                <a16:creationId xmlns:a16="http://schemas.microsoft.com/office/drawing/2014/main" id="{3C65C851-3C58-4028-BEE0-92A381D7D68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3426" t="69490" r="20151" b="23800"/>
          <a:stretch/>
        </p:blipFill>
        <p:spPr>
          <a:xfrm>
            <a:off x="5661760" y="5882947"/>
            <a:ext cx="5970078" cy="709955"/>
          </a:xfrm>
          <a:prstGeom prst="rect">
            <a:avLst/>
          </a:prstGeom>
        </p:spPr>
      </p:pic>
      <p:sp>
        <p:nvSpPr>
          <p:cNvPr id="2" name="TextBox 1">
            <a:extLst>
              <a:ext uri="{FF2B5EF4-FFF2-40B4-BE49-F238E27FC236}">
                <a16:creationId xmlns:a16="http://schemas.microsoft.com/office/drawing/2014/main" id="{3DD2C695-D4E9-4646-A7CA-B00C8C144565}"/>
              </a:ext>
            </a:extLst>
          </p:cNvPr>
          <p:cNvSpPr txBox="1"/>
          <p:nvPr userDrawn="1"/>
        </p:nvSpPr>
        <p:spPr>
          <a:xfrm>
            <a:off x="0" y="0"/>
            <a:ext cx="3250623" cy="523220"/>
          </a:xfrm>
          <a:prstGeom prst="rect">
            <a:avLst/>
          </a:prstGeom>
          <a:solidFill>
            <a:srgbClr val="252525">
              <a:alpha val="50000"/>
            </a:srgbClr>
          </a:solidFill>
        </p:spPr>
        <p:txBody>
          <a:bodyPr wrap="square" rtlCol="0">
            <a:spAutoFit/>
          </a:bodyPr>
          <a:lstStyle/>
          <a:p>
            <a:r>
              <a:rPr lang="nb-NO" sz="2800" b="1" dirty="0">
                <a:solidFill>
                  <a:schemeClr val="bg1"/>
                </a:solidFill>
              </a:rPr>
              <a:t>#NVSummit2021</a:t>
            </a:r>
          </a:p>
        </p:txBody>
      </p:sp>
      <p:sp>
        <p:nvSpPr>
          <p:cNvPr id="10" name="Title 1">
            <a:extLst>
              <a:ext uri="{FF2B5EF4-FFF2-40B4-BE49-F238E27FC236}">
                <a16:creationId xmlns:a16="http://schemas.microsoft.com/office/drawing/2014/main" id="{E12502CA-E090-406D-A946-73B0A390ABF8}"/>
              </a:ext>
            </a:extLst>
          </p:cNvPr>
          <p:cNvSpPr>
            <a:spLocks noGrp="1"/>
          </p:cNvSpPr>
          <p:nvPr>
            <p:ph type="ctrTitle" hasCustomPrompt="1"/>
          </p:nvPr>
        </p:nvSpPr>
        <p:spPr>
          <a:xfrm>
            <a:off x="3710940" y="256291"/>
            <a:ext cx="8237220" cy="1742757"/>
          </a:xfrm>
        </p:spPr>
        <p:txBody>
          <a:bodyPr anchor="b"/>
          <a:lstStyle>
            <a:lvl1pPr algn="l">
              <a:defRPr sz="6000"/>
            </a:lvl1pPr>
          </a:lstStyle>
          <a:p>
            <a:r>
              <a:rPr lang="en-US" dirty="0"/>
              <a:t>Name of Presentation</a:t>
            </a:r>
            <a:endParaRPr lang="nb-NO" dirty="0"/>
          </a:p>
        </p:txBody>
      </p:sp>
      <p:sp>
        <p:nvSpPr>
          <p:cNvPr id="11" name="Subtitle 2">
            <a:extLst>
              <a:ext uri="{FF2B5EF4-FFF2-40B4-BE49-F238E27FC236}">
                <a16:creationId xmlns:a16="http://schemas.microsoft.com/office/drawing/2014/main" id="{0B00A99B-F34A-4DB8-B6E4-9FFF9C0FA340}"/>
              </a:ext>
            </a:extLst>
          </p:cNvPr>
          <p:cNvSpPr>
            <a:spLocks noGrp="1"/>
          </p:cNvSpPr>
          <p:nvPr>
            <p:ph type="subTitle" idx="1" hasCustomPrompt="1"/>
          </p:nvPr>
        </p:nvSpPr>
        <p:spPr>
          <a:xfrm>
            <a:off x="3710940" y="2247459"/>
            <a:ext cx="8237220" cy="1988624"/>
          </a:xfrm>
        </p:spPr>
        <p:txBody>
          <a:bodyPr/>
          <a:lstStyle>
            <a:lvl1pPr marL="342900" indent="-342900" algn="l">
              <a:buFont typeface="Arial" panose="020B0604020202020204" pitchFamily="34" charset="0"/>
              <a:buChar char="•"/>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Speaker Info (Name, Title, Company, Twitter)</a:t>
            </a:r>
          </a:p>
        </p:txBody>
      </p:sp>
    </p:spTree>
    <p:extLst>
      <p:ext uri="{BB962C8B-B14F-4D97-AF65-F5344CB8AC3E}">
        <p14:creationId xmlns:p14="http://schemas.microsoft.com/office/powerpoint/2010/main" val="2022166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5888-2B45-46B2-A7E7-D25ACCC3D4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9BE2CB33-D032-40A0-A68D-AEF985275E2B}"/>
              </a:ext>
            </a:extLst>
          </p:cNvPr>
          <p:cNvSpPr>
            <a:spLocks noGrp="1"/>
          </p:cNvSpPr>
          <p:nvPr>
            <p:ph type="body" idx="1"/>
          </p:nvPr>
        </p:nvSpPr>
        <p:spPr>
          <a:xfrm>
            <a:off x="831850" y="4589463"/>
            <a:ext cx="10515600" cy="1500187"/>
          </a:xfrm>
        </p:spPr>
        <p:txBody>
          <a:bodyPr/>
          <a:lstStyle>
            <a:lvl1pPr marL="0" indent="0">
              <a:buNone/>
              <a:defRPr sz="2400">
                <a:solidFill>
                  <a:schemeClr val="bg1">
                    <a:lumMod val="9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7" name="Picture 6" descr="Logo, company name&#10;&#10;Description automatically generated">
            <a:extLst>
              <a:ext uri="{FF2B5EF4-FFF2-40B4-BE49-F238E27FC236}">
                <a16:creationId xmlns:a16="http://schemas.microsoft.com/office/drawing/2014/main" id="{507D27A9-140C-4FA5-9B98-4F5FE661CC1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117179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DB3B-B047-4C92-99F4-9C9E49B6A366}"/>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C7C0319-8A5D-4957-8ACB-36AC0B8795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pic>
        <p:nvPicPr>
          <p:cNvPr id="7" name="Picture 6" descr="Logo, company name&#10;&#10;Description automatically generated">
            <a:extLst>
              <a:ext uri="{FF2B5EF4-FFF2-40B4-BE49-F238E27FC236}">
                <a16:creationId xmlns:a16="http://schemas.microsoft.com/office/drawing/2014/main" id="{2E20657A-BD32-407A-A7D7-D58BC121B2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3901936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8DA3-444C-4D5A-BEEF-F1427BE7DDCE}"/>
              </a:ext>
            </a:extLst>
          </p:cNvPr>
          <p:cNvSpPr>
            <a:spLocks noGrp="1"/>
          </p:cNvSpPr>
          <p:nvPr>
            <p:ph type="title"/>
          </p:nvPr>
        </p:nvSpPr>
        <p:spPr/>
        <p:txBody>
          <a:bodyPr/>
          <a:lstStyle/>
          <a:p>
            <a:r>
              <a:rPr lang="en-US"/>
              <a:t>Click to edit Master title style</a:t>
            </a:r>
            <a:endParaRPr lang="nb-NO"/>
          </a:p>
        </p:txBody>
      </p:sp>
      <p:pic>
        <p:nvPicPr>
          <p:cNvPr id="6" name="Picture 5" descr="Logo, company name&#10;&#10;Description automatically generated">
            <a:extLst>
              <a:ext uri="{FF2B5EF4-FFF2-40B4-BE49-F238E27FC236}">
                <a16:creationId xmlns:a16="http://schemas.microsoft.com/office/drawing/2014/main" id="{7BFEA8D3-2C18-4C62-B257-89BD823BD64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109607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5BB1A5AF-4BE8-4B8F-A306-A53EFFE735E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414043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33D4-4F54-4E27-93C1-A69E2783AF5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002B936B-FEDF-4033-A846-3A57E08640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83EEADD5-BCC1-4F65-9B30-F20589F02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pic>
        <p:nvPicPr>
          <p:cNvPr id="8" name="Picture 7" descr="Logo, company name&#10;&#10;Description automatically generated">
            <a:extLst>
              <a:ext uri="{FF2B5EF4-FFF2-40B4-BE49-F238E27FC236}">
                <a16:creationId xmlns:a16="http://schemas.microsoft.com/office/drawing/2014/main" id="{879332AD-DC8A-46CB-B310-2B6B86F855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4142910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CBA1-EF98-4CEF-A015-31D6999765D9}"/>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A5967191-8F5E-4F74-A64C-49A7F3263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B95513-D6B9-47D7-B9F3-6FAAA1D66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8E12175E-53F5-4B6C-98E0-84D21030E7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D9E5F5-C59E-444D-9BA0-72D497D04B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pic>
        <p:nvPicPr>
          <p:cNvPr id="10" name="Picture 9" descr="Logo, company name&#10;&#10;Description automatically generated">
            <a:extLst>
              <a:ext uri="{FF2B5EF4-FFF2-40B4-BE49-F238E27FC236}">
                <a16:creationId xmlns:a16="http://schemas.microsoft.com/office/drawing/2014/main" id="{768BDEC2-A836-455E-BAF4-C996A2FCDB5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426" t="27488" r="20151" b="22134"/>
          <a:stretch/>
        </p:blipFill>
        <p:spPr>
          <a:xfrm>
            <a:off x="10553700" y="-38419"/>
            <a:ext cx="1706880" cy="1524001"/>
          </a:xfrm>
          <a:prstGeom prst="rect">
            <a:avLst/>
          </a:prstGeom>
        </p:spPr>
      </p:pic>
    </p:spTree>
    <p:extLst>
      <p:ext uri="{BB962C8B-B14F-4D97-AF65-F5344CB8AC3E}">
        <p14:creationId xmlns:p14="http://schemas.microsoft.com/office/powerpoint/2010/main" val="3586254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252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C95E00-7B9F-4FE4-A4F1-9B15570DCCD7}"/>
              </a:ext>
            </a:extLst>
          </p:cNvPr>
          <p:cNvSpPr>
            <a:spLocks noGrp="1"/>
          </p:cNvSpPr>
          <p:nvPr>
            <p:ph type="title"/>
          </p:nvPr>
        </p:nvSpPr>
        <p:spPr>
          <a:xfrm>
            <a:off x="838200" y="365125"/>
            <a:ext cx="9060180" cy="793115"/>
          </a:xfrm>
          <a:prstGeom prst="rect">
            <a:avLst/>
          </a:prstGeom>
        </p:spPr>
        <p:txBody>
          <a:bodyPr vert="horz" lIns="91440" tIns="45720" rIns="91440" bIns="45720" rtlCol="0" anchor="ctr">
            <a:normAutofit/>
          </a:bodyPr>
          <a:lstStyle/>
          <a:p>
            <a:r>
              <a:rPr lang="en-US" dirty="0"/>
              <a:t>Click to edit Master title style</a:t>
            </a:r>
            <a:endParaRPr lang="nb-NO" dirty="0"/>
          </a:p>
        </p:txBody>
      </p:sp>
      <p:sp>
        <p:nvSpPr>
          <p:cNvPr id="3" name="Text Placeholder 2">
            <a:extLst>
              <a:ext uri="{FF2B5EF4-FFF2-40B4-BE49-F238E27FC236}">
                <a16:creationId xmlns:a16="http://schemas.microsoft.com/office/drawing/2014/main" id="{E004CF17-5D7C-4083-89BC-49FE69F903C8}"/>
              </a:ext>
            </a:extLst>
          </p:cNvPr>
          <p:cNvSpPr>
            <a:spLocks noGrp="1"/>
          </p:cNvSpPr>
          <p:nvPr>
            <p:ph type="body" idx="1"/>
          </p:nvPr>
        </p:nvSpPr>
        <p:spPr>
          <a:xfrm>
            <a:off x="838200" y="1485582"/>
            <a:ext cx="10515600" cy="46913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b-NO" dirty="0"/>
          </a:p>
        </p:txBody>
      </p:sp>
    </p:spTree>
    <p:extLst>
      <p:ext uri="{BB962C8B-B14F-4D97-AF65-F5344CB8AC3E}">
        <p14:creationId xmlns:p14="http://schemas.microsoft.com/office/powerpoint/2010/main" val="4288184243"/>
      </p:ext>
    </p:extLst>
  </p:cSld>
  <p:clrMap bg1="lt1" tx1="dk1" bg2="lt2" tx2="dk2" accent1="accent1" accent2="accent2" accent3="accent3" accent4="accent4" accent5="accent5" accent6="accent6" hlink="hlink" folHlink="folHlink"/>
  <p:sldLayoutIdLst>
    <p:sldLayoutId id="2147483655" r:id="rId1"/>
    <p:sldLayoutId id="2147483651" r:id="rId2"/>
    <p:sldLayoutId id="2147483650" r:id="rId3"/>
    <p:sldLayoutId id="2147483654" r:id="rId4"/>
    <p:sldLayoutId id="2147483656" r:id="rId5"/>
    <p:sldLayoutId id="2147483652" r:id="rId6"/>
    <p:sldLayoutId id="2147483653" r:id="rId7"/>
  </p:sldLayoutIdLst>
  <p:txStyles>
    <p:title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sandbu/community" TargetMode="External"/><Relationship Id="rId2" Type="http://schemas.openxmlformats.org/officeDocument/2006/relationships/hyperlink" Target="https://msandbu.org/"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7.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msandbu.org/changing-log-retention-on-a-specific-table-in-log-analytics/"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9.emf"/></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0.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zure/azure-rest-api-specs/issues/9424" TargetMode="External"/><Relationship Id="rId2" Type="http://schemas.openxmlformats.org/officeDocument/2006/relationships/hyperlink" Target="https://github.com/Azure/Azure-Sentinel/tree/master/Hunting%20Queries"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sandbu/azuread/blob/main/azuread.md" TargetMode="Externa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msandbu.org/automating-azure-itsm-connector-with-service-now/" TargetMode="External"/><Relationship Id="rId2" Type="http://schemas.openxmlformats.org/officeDocument/2006/relationships/image" Target="../media/image42.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cs.microsoft.com/en-us/azure/virtual-desktop/azure-monitor-glossary"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logic-apps/quickstart-create-logic-apps-visual-studio-code" TargetMode="External"/><Relationship Id="rId2" Type="http://schemas.openxmlformats.org/officeDocument/2006/relationships/hyperlink" Target="https://github.com/Azure/Azure-Sentinel/tree/master/Hunting%20Queries"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Azure/azure-policy/tree/master/built-in-policies/policyDefinitions"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msandbu.org/azure-monitoring-alerting-rule-to-notify-on-non-compliant-resources/" TargetMode="External"/><Relationship Id="rId2" Type="http://schemas.openxmlformats.org/officeDocument/2006/relationships/image" Target="../media/image48.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github.com/terraform-providers/terraform-provider-azurerm/issues/9543"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52.wmf"/></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3" Type="http://schemas.openxmlformats.org/officeDocument/2006/relationships/image" Target="../media/image9.emf"/><Relationship Id="rId18" Type="http://schemas.openxmlformats.org/officeDocument/2006/relationships/hyperlink" Target="https://docs.microsoft.com/en-us/azure/active-directory/active-directory-b2b-what-is-azure-ad-b2b" TargetMode="External"/><Relationship Id="rId26" Type="http://schemas.openxmlformats.org/officeDocument/2006/relationships/image" Target="../media/image13.png"/><Relationship Id="rId39" Type="http://schemas.openxmlformats.org/officeDocument/2006/relationships/image" Target="../media/image22.png"/><Relationship Id="rId21" Type="http://schemas.openxmlformats.org/officeDocument/2006/relationships/hyperlink" Target="https://www.microsoft.com/security/blog/2019/01/17/windows-defender-atp-integrates-with-microsoft-information-protection-to-discover-protect-and-monitor-sensitive-data-on-windows-devices/" TargetMode="External"/><Relationship Id="rId34" Type="http://schemas.openxmlformats.org/officeDocument/2006/relationships/image" Target="../media/image17.png"/><Relationship Id="rId42" Type="http://schemas.openxmlformats.org/officeDocument/2006/relationships/image" Target="../media/image25.svg"/><Relationship Id="rId47" Type="http://schemas.openxmlformats.org/officeDocument/2006/relationships/hyperlink" Target="https://docs.microsoft.com/en-us/azure/security-center/security-center-monitoring" TargetMode="External"/><Relationship Id="rId50" Type="http://schemas.openxmlformats.org/officeDocument/2006/relationships/image" Target="../media/image28.png"/><Relationship Id="rId55" Type="http://schemas.openxmlformats.org/officeDocument/2006/relationships/image" Target="../media/image30.png"/><Relationship Id="rId6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hyperlink" Target="https://docs.microsoft.com/en-us/azure/security-center/security-center-intro" TargetMode="External"/><Relationship Id="rId16" Type="http://schemas.openxmlformats.org/officeDocument/2006/relationships/hyperlink" Target="https://docs.microsoft.com/en-us/azure/active-directory/active-directory-privileged-identity-management-configure" TargetMode="External"/><Relationship Id="rId29" Type="http://schemas.openxmlformats.org/officeDocument/2006/relationships/hyperlink" Target="https://blogs.office.com/2013/10/28/office-365-compliance-controls-data-loss-prevention/" TargetMode="External"/><Relationship Id="rId11" Type="http://schemas.openxmlformats.org/officeDocument/2006/relationships/hyperlink" Target="https://aka.ms/AzureSentinel" TargetMode="External"/><Relationship Id="rId24" Type="http://schemas.openxmlformats.org/officeDocument/2006/relationships/image" Target="../media/image12.png"/><Relationship Id="rId32" Type="http://schemas.openxmlformats.org/officeDocument/2006/relationships/image" Target="../media/image15.png"/><Relationship Id="rId37" Type="http://schemas.openxmlformats.org/officeDocument/2006/relationships/image" Target="../media/image20.png"/><Relationship Id="rId40" Type="http://schemas.openxmlformats.org/officeDocument/2006/relationships/image" Target="../media/image23.svg"/><Relationship Id="rId45" Type="http://schemas.openxmlformats.org/officeDocument/2006/relationships/image" Target="../media/image27.svg"/><Relationship Id="rId53" Type="http://schemas.openxmlformats.org/officeDocument/2006/relationships/image" Target="../media/image29.png"/><Relationship Id="rId58" Type="http://schemas.openxmlformats.org/officeDocument/2006/relationships/hyperlink" Target="https://azure.microsoft.com/en-us/services/site-recovery/" TargetMode="External"/><Relationship Id="rId5" Type="http://schemas.openxmlformats.org/officeDocument/2006/relationships/hyperlink" Target="https://docs.microsoft.com/en-us/azure-advanced-threat-protection/" TargetMode="External"/><Relationship Id="rId61" Type="http://schemas.openxmlformats.org/officeDocument/2006/relationships/hyperlink" Target="https://azure.microsoft.com/en-us/blog/azure-confidential-computing/" TargetMode="External"/><Relationship Id="rId19" Type="http://schemas.openxmlformats.org/officeDocument/2006/relationships/hyperlink" Target="https://www.microsoft.com/en-us/cloud-platform/azure-information-protection" TargetMode="External"/><Relationship Id="rId14" Type="http://schemas.openxmlformats.org/officeDocument/2006/relationships/hyperlink" Target="https://docs.microsoft.com/en-us/azure/active-directory/authentication/multi-factor-authentication" TargetMode="External"/><Relationship Id="rId22" Type="http://schemas.openxmlformats.org/officeDocument/2006/relationships/image" Target="../media/image11.jpg"/><Relationship Id="rId27" Type="http://schemas.openxmlformats.org/officeDocument/2006/relationships/hyperlink" Target="https://msdn.microsoft.com/en-us/library/dn948096.aspx" TargetMode="External"/><Relationship Id="rId30" Type="http://schemas.openxmlformats.org/officeDocument/2006/relationships/image" Target="../media/image14.png"/><Relationship Id="rId35" Type="http://schemas.openxmlformats.org/officeDocument/2006/relationships/image" Target="../media/image18.png"/><Relationship Id="rId43" Type="http://schemas.openxmlformats.org/officeDocument/2006/relationships/hyperlink" Target="https://docs.microsoft.com/en-us/azure/firewall/overview" TargetMode="External"/><Relationship Id="rId48" Type="http://schemas.openxmlformats.org/officeDocument/2006/relationships/hyperlink" Target="https://docs.microsoft.com/en-us/azure/security-center/security-center-adaptive-application" TargetMode="External"/><Relationship Id="rId56" Type="http://schemas.openxmlformats.org/officeDocument/2006/relationships/hyperlink" Target="https://docs.microsoft.com/en-us/azure/security/azure-security-disk-encryption" TargetMode="External"/><Relationship Id="rId8" Type="http://schemas.openxmlformats.org/officeDocument/2006/relationships/hyperlink" Target="https://aka.ms/graphsecuritydocs" TargetMode="External"/><Relationship Id="rId51" Type="http://schemas.openxmlformats.org/officeDocument/2006/relationships/hyperlink" Target="https://docs.microsoft.com/en-us/azure/virtual-network/security-overview" TargetMode="External"/><Relationship Id="rId3" Type="http://schemas.openxmlformats.org/officeDocument/2006/relationships/hyperlink" Target="https://docs.microsoft.com/en-us/windows/security/threat-protection/windows-defender-atp/windows-defender-advanced-threat-protection" TargetMode="External"/><Relationship Id="rId12" Type="http://schemas.openxmlformats.org/officeDocument/2006/relationships/hyperlink" Target="https://docs.microsoft.com/en-us/azure/active-directory/" TargetMode="External"/><Relationship Id="rId17" Type="http://schemas.openxmlformats.org/officeDocument/2006/relationships/hyperlink" Target="https://docs.microsoft.com/en-us/azure/active-directory/active-directory-identityprotection" TargetMode="External"/><Relationship Id="rId25" Type="http://schemas.openxmlformats.org/officeDocument/2006/relationships/hyperlink" Target="https://docs.microsoft.com/en-us/azure/sql-database/sql-database-threat-detection" TargetMode="External"/><Relationship Id="rId33" Type="http://schemas.openxmlformats.org/officeDocument/2006/relationships/image" Target="../media/image16.png"/><Relationship Id="rId38" Type="http://schemas.openxmlformats.org/officeDocument/2006/relationships/image" Target="../media/image21.emf"/><Relationship Id="rId46" Type="http://schemas.openxmlformats.org/officeDocument/2006/relationships/hyperlink" Target="https://docs.microsoft.com/en-us/azure/security-center/security-center-just-in-time" TargetMode="External"/><Relationship Id="rId59" Type="http://schemas.openxmlformats.org/officeDocument/2006/relationships/image" Target="../media/image31.png"/><Relationship Id="rId20" Type="http://schemas.openxmlformats.org/officeDocument/2006/relationships/hyperlink" Target="http://aka.ms/pam" TargetMode="External"/><Relationship Id="rId41" Type="http://schemas.openxmlformats.org/officeDocument/2006/relationships/image" Target="../media/image24.png"/><Relationship Id="rId54" Type="http://schemas.openxmlformats.org/officeDocument/2006/relationships/hyperlink" Target="https://docs.microsoft.com/en-us/azure/security/azure-security-antimalware" TargetMode="External"/><Relationship Id="rId6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hyperlink" Target="https://www.microsoft.com/en-us/cloud-platform/cloud-app-security" TargetMode="External"/><Relationship Id="rId15" Type="http://schemas.openxmlformats.org/officeDocument/2006/relationships/image" Target="../media/image10.png"/><Relationship Id="rId23" Type="http://schemas.openxmlformats.org/officeDocument/2006/relationships/hyperlink" Target="https://docs.microsoft.com/en-us/azure/active-directory/active-directory-conditional-access-azure-portal" TargetMode="External"/><Relationship Id="rId28" Type="http://schemas.openxmlformats.org/officeDocument/2006/relationships/hyperlink" Target="https://azure.microsoft.com/en-us/blog/introducing-sql-information-protection-for-azure-sql-database-and-on-premises-sql-server/" TargetMode="External"/><Relationship Id="rId36" Type="http://schemas.openxmlformats.org/officeDocument/2006/relationships/image" Target="../media/image19.png"/><Relationship Id="rId49" Type="http://schemas.openxmlformats.org/officeDocument/2006/relationships/hyperlink" Target="https://docs.microsoft.com/en-us/azure/key-vault/key-vault-overview" TargetMode="External"/><Relationship Id="rId57" Type="http://schemas.openxmlformats.org/officeDocument/2006/relationships/hyperlink" Target="https://docs.microsoft.com/en-us/azure/virtual-network/ddos-protection-overview" TargetMode="External"/><Relationship Id="rId10" Type="http://schemas.openxmlformats.org/officeDocument/2006/relationships/image" Target="../media/image8.png"/><Relationship Id="rId31" Type="http://schemas.openxmlformats.org/officeDocument/2006/relationships/hyperlink" Target="https://azure.microsoft.com/en-us/marketplace/" TargetMode="External"/><Relationship Id="rId44" Type="http://schemas.openxmlformats.org/officeDocument/2006/relationships/image" Target="../media/image26.png"/><Relationship Id="rId52" Type="http://schemas.openxmlformats.org/officeDocument/2006/relationships/hyperlink" Target="https://docs.microsoft.com/en-us/azure/application-gateway/application-gateway-web-application-firewall-overview" TargetMode="External"/><Relationship Id="rId60" Type="http://schemas.openxmlformats.org/officeDocument/2006/relationships/hyperlink" Target="https://docs.microsoft.com/en-us/azure/azure-policy/azure-policy-introduction" TargetMode="External"/><Relationship Id="rId4" Type="http://schemas.openxmlformats.org/officeDocument/2006/relationships/hyperlink" Target="https://support.office.com/en-us/article/Office-365-ATP-for-SharePoint-OneDrive-and-Microsoft-Teams-26261670-db33-4c53-b125-af0662c34607" TargetMode="External"/><Relationship Id="rId9" Type="http://schemas.openxmlformats.org/officeDocument/2006/relationships/hyperlink" Target="https://www.microsoft.com/en-us/security/threat-protection"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msandbu.org/windows-11-is-tpm-required-and-how-it-will-work-in-the-cloud/" TargetMode="External"/><Relationship Id="rId2" Type="http://schemas.openxmlformats.org/officeDocument/2006/relationships/hyperlink" Target="https://docs.microsoft.com/en-us/windows/security/information-protection/tpm/trusted-platform-module-overview" TargetMode="External"/><Relationship Id="rId1" Type="http://schemas.openxmlformats.org/officeDocument/2006/relationships/slideLayout" Target="../slideLayouts/slideLayout3.xml"/><Relationship Id="rId5" Type="http://schemas.openxmlformats.org/officeDocument/2006/relationships/image" Target="../media/image62.jpe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docs.microsoft.com/en-us/windows-server/identity/ad-ds/plan/security-best-practices/audit-policy-recommendations"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sandbu.org/azure-monitoring-alerting-rule-to-notify-on-non-compliant-resources/" TargetMode="External"/><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sandbu.org/why-is-my-vm-running-so-slow-in-azure/" TargetMode="External"/><Relationship Id="rId1" Type="http://schemas.openxmlformats.org/officeDocument/2006/relationships/slideLayout" Target="../slideLayouts/slideLayout3.xml"/><Relationship Id="rId4" Type="http://schemas.openxmlformats.org/officeDocument/2006/relationships/image" Target="../media/image65.emf"/></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msandbu.org/printnightmare-cve-2021-1675/" TargetMode="External"/><Relationship Id="rId1" Type="http://schemas.openxmlformats.org/officeDocument/2006/relationships/slideLayout" Target="../slideLayouts/slideLayout3.xml"/><Relationship Id="rId4" Type="http://schemas.openxmlformats.org/officeDocument/2006/relationships/image" Target="../media/image66.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3.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zure/developer/terraform/get-started-cloud-shel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4.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itle 12">
            <a:extLst>
              <a:ext uri="{FF2B5EF4-FFF2-40B4-BE49-F238E27FC236}">
                <a16:creationId xmlns:a16="http://schemas.microsoft.com/office/drawing/2014/main" id="{0D828EDE-2E97-40C7-98D7-201C34653DA5}"/>
              </a:ext>
            </a:extLst>
          </p:cNvPr>
          <p:cNvSpPr>
            <a:spLocks noGrp="1"/>
          </p:cNvSpPr>
          <p:nvPr>
            <p:ph type="ctrTitle"/>
          </p:nvPr>
        </p:nvSpPr>
        <p:spPr>
          <a:xfrm>
            <a:off x="838200" y="448721"/>
            <a:ext cx="4707671" cy="1225650"/>
          </a:xfrm>
        </p:spPr>
        <p:txBody>
          <a:bodyPr vert="horz" lIns="91440" tIns="45720" rIns="91440" bIns="45720" rtlCol="0" anchor="b">
            <a:normAutofit/>
          </a:bodyPr>
          <a:lstStyle/>
          <a:p>
            <a:r>
              <a:rPr lang="en-US" sz="2900" kern="1200">
                <a:solidFill>
                  <a:schemeClr val="bg1"/>
                </a:solidFill>
                <a:latin typeface="+mj-lt"/>
                <a:ea typeface="+mj-ea"/>
                <a:cs typeface="+mj-cs"/>
              </a:rPr>
              <a:t>Securing and Monitoring your AVD enviroment</a:t>
            </a:r>
          </a:p>
        </p:txBody>
      </p:sp>
      <p:cxnSp>
        <p:nvCxnSpPr>
          <p:cNvPr id="139" name="Straight Connector 138">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Subtitle 13">
            <a:extLst>
              <a:ext uri="{FF2B5EF4-FFF2-40B4-BE49-F238E27FC236}">
                <a16:creationId xmlns:a16="http://schemas.microsoft.com/office/drawing/2014/main" id="{18A349FC-9AF7-4022-92CB-998533C40BB4}"/>
              </a:ext>
            </a:extLst>
          </p:cNvPr>
          <p:cNvSpPr>
            <a:spLocks noGrp="1"/>
          </p:cNvSpPr>
          <p:nvPr>
            <p:ph type="subTitle" idx="1"/>
          </p:nvPr>
        </p:nvSpPr>
        <p:spPr>
          <a:xfrm>
            <a:off x="897768" y="1909192"/>
            <a:ext cx="5636035" cy="3647710"/>
          </a:xfrm>
        </p:spPr>
        <p:txBody>
          <a:bodyPr vert="horz" lIns="91440" tIns="45720" rIns="91440" bIns="45720" rtlCol="0">
            <a:normAutofit/>
          </a:bodyPr>
          <a:lstStyle/>
          <a:p>
            <a:pPr indent="-228600"/>
            <a:r>
              <a:rPr lang="en-US" sz="2000" b="1" dirty="0">
                <a:solidFill>
                  <a:schemeClr val="bg1"/>
                </a:solidFill>
              </a:rPr>
              <a:t>Marius  Sandbu</a:t>
            </a:r>
          </a:p>
          <a:p>
            <a:pPr indent="-228600"/>
            <a:r>
              <a:rPr lang="en-US" sz="2000" b="1" dirty="0">
                <a:solidFill>
                  <a:schemeClr val="bg1"/>
                </a:solidFill>
              </a:rPr>
              <a:t>Guild Lead Public Cloud @ TietoEVRY</a:t>
            </a:r>
          </a:p>
          <a:p>
            <a:pPr indent="-228600"/>
            <a:r>
              <a:rPr lang="en-US" sz="2000" b="1" dirty="0">
                <a:solidFill>
                  <a:schemeClr val="bg1"/>
                </a:solidFill>
              </a:rPr>
              <a:t>Twitter @msandbu</a:t>
            </a:r>
          </a:p>
          <a:p>
            <a:pPr indent="-228600"/>
            <a:r>
              <a:rPr lang="en-US" sz="2000" b="1" dirty="0">
                <a:solidFill>
                  <a:schemeClr val="bg1"/>
                </a:solidFill>
              </a:rPr>
              <a:t>msandbu@gmail.com</a:t>
            </a:r>
          </a:p>
          <a:p>
            <a:pPr indent="-228600"/>
            <a:r>
              <a:rPr lang="en-US" sz="2000" b="1" dirty="0">
                <a:solidFill>
                  <a:schemeClr val="bg1"/>
                </a:solidFill>
              </a:rPr>
              <a:t>Blog </a:t>
            </a:r>
            <a:r>
              <a:rPr lang="en-US" sz="2000" b="1" dirty="0">
                <a:solidFill>
                  <a:schemeClr val="bg1"/>
                </a:solidFill>
                <a:sym typeface="Wingdings" panose="05000000000000000000" pitchFamily="2" charset="2"/>
              </a:rPr>
              <a:t> </a:t>
            </a:r>
            <a:r>
              <a:rPr lang="en-US" sz="2000" b="1" dirty="0">
                <a:solidFill>
                  <a:schemeClr val="bg1"/>
                </a:solidFill>
                <a:hlinkClick r:id="rId2"/>
              </a:rPr>
              <a:t>https://msandbu.org</a:t>
            </a:r>
            <a:endParaRPr lang="en-US" sz="2000" b="1" dirty="0">
              <a:solidFill>
                <a:schemeClr val="bg1"/>
              </a:solidFill>
            </a:endParaRPr>
          </a:p>
          <a:p>
            <a:pPr indent="-228600"/>
            <a:r>
              <a:rPr lang="en-US" sz="2000" b="1" dirty="0">
                <a:solidFill>
                  <a:schemeClr val="bg1"/>
                </a:solidFill>
              </a:rPr>
              <a:t>Code/Script/Visuals/Presentation repo for this session </a:t>
            </a:r>
            <a:r>
              <a:rPr lang="en-US" sz="2000" dirty="0">
                <a:solidFill>
                  <a:schemeClr val="bg1"/>
                </a:solidFill>
                <a:sym typeface="Wingdings" panose="05000000000000000000" pitchFamily="2" charset="2"/>
              </a:rPr>
              <a:t> </a:t>
            </a:r>
            <a:r>
              <a:rPr lang="en-US" sz="2000" b="1" dirty="0">
                <a:solidFill>
                  <a:schemeClr val="bg1"/>
                </a:solidFill>
                <a:sym typeface="Wingdings" panose="05000000000000000000" pitchFamily="2" charset="2"/>
                <a:hlinkClick r:id="rId3"/>
              </a:rPr>
              <a:t>https://</a:t>
            </a:r>
            <a:r>
              <a:rPr lang="en-US" sz="2000" b="1" dirty="0">
                <a:hlinkClick r:id="rId3"/>
              </a:rPr>
              <a:t>github.com/msandbu/community</a:t>
            </a:r>
            <a:r>
              <a:rPr lang="en-US" sz="2000" b="1" dirty="0"/>
              <a:t> </a:t>
            </a:r>
            <a:endParaRPr lang="en-US" sz="2000" b="1" dirty="0">
              <a:solidFill>
                <a:schemeClr val="bg1"/>
              </a:solidFill>
            </a:endParaRPr>
          </a:p>
        </p:txBody>
      </p:sp>
      <p:cxnSp>
        <p:nvCxnSpPr>
          <p:cNvPr id="141" name="Straight Connector 140">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076" name="Picture 4" descr="GitHub Logos and Usage · GitHub">
            <a:extLst>
              <a:ext uri="{FF2B5EF4-FFF2-40B4-BE49-F238E27FC236}">
                <a16:creationId xmlns:a16="http://schemas.microsoft.com/office/drawing/2014/main" id="{B6F9A614-A080-4500-8AB4-5D9241A8B82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61387" y="2285212"/>
            <a:ext cx="2687515" cy="223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47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200" y="365125"/>
            <a:ext cx="9814560" cy="793115"/>
          </a:xfrm>
        </p:spPr>
        <p:txBody>
          <a:bodyPr>
            <a:normAutofit/>
          </a:bodyPr>
          <a:lstStyle/>
          <a:p>
            <a:r>
              <a:rPr lang="nb-NO" dirty="0">
                <a:cs typeface="Segoe UI Semibold"/>
              </a:rPr>
              <a:t>Many things that can go wrong</a:t>
            </a:r>
            <a:endParaRPr lang="nb-NO" dirty="0"/>
          </a:p>
        </p:txBody>
      </p:sp>
      <p:pic>
        <p:nvPicPr>
          <p:cNvPr id="6" name="Picture 5">
            <a:extLst>
              <a:ext uri="{FF2B5EF4-FFF2-40B4-BE49-F238E27FC236}">
                <a16:creationId xmlns:a16="http://schemas.microsoft.com/office/drawing/2014/main" id="{7F518DBF-E32F-4A5A-A1E6-E030F856463E}"/>
              </a:ext>
            </a:extLst>
          </p:cNvPr>
          <p:cNvPicPr>
            <a:picLocks noChangeAspect="1"/>
          </p:cNvPicPr>
          <p:nvPr/>
        </p:nvPicPr>
        <p:blipFill>
          <a:blip r:embed="rId2"/>
          <a:stretch>
            <a:fillRect/>
          </a:stretch>
        </p:blipFill>
        <p:spPr>
          <a:xfrm>
            <a:off x="10371909" y="91032"/>
            <a:ext cx="1820091" cy="1372008"/>
          </a:xfrm>
          <a:prstGeom prst="rect">
            <a:avLst/>
          </a:prstGeom>
        </p:spPr>
      </p:pic>
      <p:pic>
        <p:nvPicPr>
          <p:cNvPr id="20" name="Picture 19">
            <a:extLst>
              <a:ext uri="{FF2B5EF4-FFF2-40B4-BE49-F238E27FC236}">
                <a16:creationId xmlns:a16="http://schemas.microsoft.com/office/drawing/2014/main" id="{811BC035-541E-42E6-B00F-D298F8FCDADC}"/>
              </a:ext>
            </a:extLst>
          </p:cNvPr>
          <p:cNvPicPr>
            <a:picLocks noChangeAspect="1"/>
          </p:cNvPicPr>
          <p:nvPr/>
        </p:nvPicPr>
        <p:blipFill>
          <a:blip r:embed="rId3"/>
          <a:stretch>
            <a:fillRect/>
          </a:stretch>
        </p:blipFill>
        <p:spPr>
          <a:xfrm>
            <a:off x="5925230" y="1107830"/>
            <a:ext cx="6071978" cy="5635869"/>
          </a:xfrm>
          <a:prstGeom prst="rect">
            <a:avLst/>
          </a:prstGeom>
        </p:spPr>
      </p:pic>
      <p:sp>
        <p:nvSpPr>
          <p:cNvPr id="2" name="TextBox 1">
            <a:extLst>
              <a:ext uri="{FF2B5EF4-FFF2-40B4-BE49-F238E27FC236}">
                <a16:creationId xmlns:a16="http://schemas.microsoft.com/office/drawing/2014/main" id="{B16CBEF9-B8B2-4409-8D85-E162A1D8D5A5}"/>
              </a:ext>
            </a:extLst>
          </p:cNvPr>
          <p:cNvSpPr txBox="1"/>
          <p:nvPr/>
        </p:nvSpPr>
        <p:spPr>
          <a:xfrm>
            <a:off x="889462" y="1579419"/>
            <a:ext cx="5079077" cy="5078313"/>
          </a:xfrm>
          <a:prstGeom prst="rect">
            <a:avLst/>
          </a:prstGeom>
          <a:noFill/>
        </p:spPr>
        <p:txBody>
          <a:bodyPr wrap="square" rtlCol="0">
            <a:spAutoFit/>
          </a:bodyPr>
          <a:lstStyle/>
          <a:p>
            <a:pPr marL="285750" indent="-285750">
              <a:buFont typeface="Arial" panose="020B0604020202020204" pitchFamily="34" charset="0"/>
              <a:buChar char="•"/>
            </a:pPr>
            <a:r>
              <a:rPr lang="nb-NO" b="1" dirty="0">
                <a:solidFill>
                  <a:schemeClr val="bg1"/>
                </a:solidFill>
              </a:rPr>
              <a:t>Error with session host(s)</a:t>
            </a:r>
          </a:p>
          <a:p>
            <a:pPr marL="285750" indent="-285750">
              <a:buFont typeface="Arial" panose="020B0604020202020204" pitchFamily="34" charset="0"/>
              <a:buChar char="•"/>
            </a:pPr>
            <a:endParaRPr lang="nb-NO" dirty="0">
              <a:solidFill>
                <a:schemeClr val="bg1"/>
              </a:solidFill>
            </a:endParaRPr>
          </a:p>
          <a:p>
            <a:pPr marL="285750" indent="-285750">
              <a:buFont typeface="Arial" panose="020B0604020202020204" pitchFamily="34" charset="0"/>
              <a:buChar char="•"/>
            </a:pPr>
            <a:r>
              <a:rPr lang="nb-NO" b="1" dirty="0">
                <a:solidFill>
                  <a:schemeClr val="bg1"/>
                </a:solidFill>
              </a:rPr>
              <a:t>Error with networking (affecting latency and reliability)</a:t>
            </a:r>
          </a:p>
          <a:p>
            <a:pPr marL="285750" indent="-285750">
              <a:buFont typeface="Arial" panose="020B0604020202020204" pitchFamily="34" charset="0"/>
              <a:buChar char="•"/>
            </a:pPr>
            <a:endParaRPr lang="nb-NO" dirty="0">
              <a:solidFill>
                <a:schemeClr val="bg1"/>
              </a:solidFill>
            </a:endParaRPr>
          </a:p>
          <a:p>
            <a:pPr marL="285750" indent="-285750">
              <a:buFont typeface="Arial" panose="020B0604020202020204" pitchFamily="34" charset="0"/>
              <a:buChar char="•"/>
            </a:pPr>
            <a:r>
              <a:rPr lang="nb-NO" b="1" dirty="0">
                <a:solidFill>
                  <a:schemeClr val="bg1"/>
                </a:solidFill>
              </a:rPr>
              <a:t>Error with underlying service (RD Gateway)</a:t>
            </a:r>
          </a:p>
          <a:p>
            <a:pPr marL="285750" indent="-285750">
              <a:buFont typeface="Arial" panose="020B0604020202020204" pitchFamily="34" charset="0"/>
              <a:buChar char="•"/>
            </a:pPr>
            <a:endParaRPr lang="nb-NO" dirty="0">
              <a:solidFill>
                <a:schemeClr val="bg1"/>
              </a:solidFill>
            </a:endParaRPr>
          </a:p>
          <a:p>
            <a:pPr marL="285750" indent="-285750">
              <a:buFont typeface="Arial" panose="020B0604020202020204" pitchFamily="34" charset="0"/>
              <a:buChar char="•"/>
            </a:pPr>
            <a:r>
              <a:rPr lang="nb-NO" b="1" dirty="0">
                <a:solidFill>
                  <a:schemeClr val="bg1"/>
                </a:solidFill>
              </a:rPr>
              <a:t>Error with supporting services (Azure AD or AADDC)</a:t>
            </a:r>
          </a:p>
          <a:p>
            <a:pPr marL="285750" indent="-285750">
              <a:buFont typeface="Arial" panose="020B0604020202020204" pitchFamily="34" charset="0"/>
              <a:buChar char="•"/>
            </a:pPr>
            <a:endParaRPr lang="nb-NO" dirty="0">
              <a:solidFill>
                <a:schemeClr val="bg1"/>
              </a:solidFill>
            </a:endParaRPr>
          </a:p>
          <a:p>
            <a:pPr marL="285750" indent="-285750">
              <a:buFont typeface="Arial" panose="020B0604020202020204" pitchFamily="34" charset="0"/>
              <a:buChar char="•"/>
            </a:pPr>
            <a:r>
              <a:rPr lang="nb-NO" b="1" dirty="0">
                <a:solidFill>
                  <a:schemeClr val="bg1"/>
                </a:solidFill>
              </a:rPr>
              <a:t>Error with a region or availabilty zone (West Europe)</a:t>
            </a:r>
          </a:p>
          <a:p>
            <a:pPr marL="285750" indent="-285750">
              <a:buFont typeface="Arial" panose="020B0604020202020204" pitchFamily="34" charset="0"/>
              <a:buChar char="•"/>
            </a:pPr>
            <a:endParaRPr lang="nb-NO" dirty="0">
              <a:solidFill>
                <a:schemeClr val="bg1"/>
              </a:solidFill>
            </a:endParaRPr>
          </a:p>
          <a:p>
            <a:pPr marL="285750" indent="-285750">
              <a:buFont typeface="Arial" panose="020B0604020202020204" pitchFamily="34" charset="0"/>
              <a:buChar char="•"/>
            </a:pPr>
            <a:r>
              <a:rPr lang="nb-NO" b="1" dirty="0">
                <a:solidFill>
                  <a:schemeClr val="bg1"/>
                </a:solidFill>
              </a:rPr>
              <a:t>Intermittent issues (Network, Internet, Endpoint Availability)</a:t>
            </a:r>
          </a:p>
          <a:p>
            <a:pPr marL="285750" indent="-285750">
              <a:buFont typeface="Arial" panose="020B0604020202020204" pitchFamily="34" charset="0"/>
              <a:buChar char="•"/>
            </a:pPr>
            <a:endParaRPr lang="nb-NO"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4059196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pPr>
              <a:lnSpc>
                <a:spcPct val="150000"/>
              </a:lnSpc>
            </a:pPr>
            <a:r>
              <a:rPr lang="nb-NO" sz="4400" dirty="0">
                <a:cs typeface="Segoe UI"/>
              </a:rPr>
              <a:t>Some Log Sources </a:t>
            </a:r>
          </a:p>
        </p:txBody>
      </p:sp>
      <p:graphicFrame>
        <p:nvGraphicFramePr>
          <p:cNvPr id="6" name="Table 1">
            <a:extLst>
              <a:ext uri="{FF2B5EF4-FFF2-40B4-BE49-F238E27FC236}">
                <a16:creationId xmlns:a16="http://schemas.microsoft.com/office/drawing/2014/main" id="{6A9F775D-C980-4AC3-A27C-B0DB429E2C6C}"/>
              </a:ext>
            </a:extLst>
          </p:cNvPr>
          <p:cNvGraphicFramePr>
            <a:graphicFrameLocks noGrp="1"/>
          </p:cNvGraphicFramePr>
          <p:nvPr>
            <p:extLst>
              <p:ext uri="{D42A27DB-BD31-4B8C-83A1-F6EECF244321}">
                <p14:modId xmlns:p14="http://schemas.microsoft.com/office/powerpoint/2010/main" val="2894067867"/>
              </p:ext>
            </p:extLst>
          </p:nvPr>
        </p:nvGraphicFramePr>
        <p:xfrm>
          <a:off x="838200" y="1485582"/>
          <a:ext cx="10372292" cy="4276653"/>
        </p:xfrm>
        <a:graphic>
          <a:graphicData uri="http://schemas.openxmlformats.org/drawingml/2006/table">
            <a:tbl>
              <a:tblPr firstRow="1" bandRow="1"/>
              <a:tblGrid>
                <a:gridCol w="2593073">
                  <a:extLst>
                    <a:ext uri="{9D8B030D-6E8A-4147-A177-3AD203B41FA5}">
                      <a16:colId xmlns:a16="http://schemas.microsoft.com/office/drawing/2014/main" val="3680454339"/>
                    </a:ext>
                  </a:extLst>
                </a:gridCol>
                <a:gridCol w="2593073">
                  <a:extLst>
                    <a:ext uri="{9D8B030D-6E8A-4147-A177-3AD203B41FA5}">
                      <a16:colId xmlns:a16="http://schemas.microsoft.com/office/drawing/2014/main" val="897638882"/>
                    </a:ext>
                  </a:extLst>
                </a:gridCol>
                <a:gridCol w="2593073">
                  <a:extLst>
                    <a:ext uri="{9D8B030D-6E8A-4147-A177-3AD203B41FA5}">
                      <a16:colId xmlns:a16="http://schemas.microsoft.com/office/drawing/2014/main" val="898253443"/>
                    </a:ext>
                  </a:extLst>
                </a:gridCol>
                <a:gridCol w="2593073">
                  <a:extLst>
                    <a:ext uri="{9D8B030D-6E8A-4147-A177-3AD203B41FA5}">
                      <a16:colId xmlns:a16="http://schemas.microsoft.com/office/drawing/2014/main" val="2403709729"/>
                    </a:ext>
                  </a:extLst>
                </a:gridCol>
              </a:tblGrid>
              <a:tr h="418537">
                <a:tc>
                  <a:txBody>
                    <a:bodyPr/>
                    <a:lstStyle/>
                    <a:p>
                      <a:r>
                        <a:rPr lang="nb-NO" dirty="0">
                          <a:solidFill>
                            <a:schemeClr val="tx1"/>
                          </a:solidFill>
                          <a:latin typeface="Segoe UI Semibold" panose="020B0702040204020203" pitchFamily="34" charset="0"/>
                          <a:cs typeface="Segoe UI Semibold" panose="020B0702040204020203" pitchFamily="34" charset="0"/>
                        </a:rPr>
                        <a:t>Audit Item</a:t>
                      </a:r>
                      <a:endParaRPr lang="en-US" dirty="0">
                        <a:solidFill>
                          <a:schemeClr val="tx1"/>
                        </a:solidFill>
                        <a:latin typeface="Segoe UI Semibold" panose="020B0702040204020203" pitchFamily="34" charset="0"/>
                        <a:cs typeface="Segoe UI Semibold" panose="020B0702040204020203" pitchFamily="34" charset="0"/>
                      </a:endParaRPr>
                    </a:p>
                  </a:txBody>
                  <a:tcPr>
                    <a:solidFill>
                      <a:schemeClr val="accent5"/>
                    </a:solidFill>
                  </a:tcPr>
                </a:tc>
                <a:tc>
                  <a:txBody>
                    <a:bodyPr/>
                    <a:lstStyle/>
                    <a:p>
                      <a:r>
                        <a:rPr lang="nb-NO" err="1">
                          <a:solidFill>
                            <a:schemeClr val="tx1"/>
                          </a:solidFill>
                          <a:latin typeface="Segoe UI Semibold" panose="020B0702040204020203" pitchFamily="34" charset="0"/>
                          <a:cs typeface="Segoe UI Semibold" panose="020B0702040204020203" pitchFamily="34" charset="0"/>
                        </a:rPr>
                        <a:t>Category</a:t>
                      </a:r>
                      <a:endParaRPr lang="en-US">
                        <a:solidFill>
                          <a:schemeClr val="tx1"/>
                        </a:solidFill>
                        <a:latin typeface="Segoe UI Semibold" panose="020B0702040204020203" pitchFamily="34" charset="0"/>
                        <a:cs typeface="Segoe UI Semibold" panose="020B0702040204020203" pitchFamily="34" charset="0"/>
                      </a:endParaRPr>
                    </a:p>
                  </a:txBody>
                  <a:tcPr>
                    <a:solidFill>
                      <a:schemeClr val="accent5"/>
                    </a:solidFill>
                  </a:tcPr>
                </a:tc>
                <a:tc>
                  <a:txBody>
                    <a:bodyPr/>
                    <a:lstStyle/>
                    <a:p>
                      <a:r>
                        <a:rPr lang="nb-NO" dirty="0">
                          <a:solidFill>
                            <a:schemeClr val="tx1"/>
                          </a:solidFill>
                          <a:latin typeface="Segoe UI Semibold" panose="020B0702040204020203" pitchFamily="34" charset="0"/>
                          <a:cs typeface="Segoe UI Semibold" panose="020B0702040204020203" pitchFamily="34" charset="0"/>
                        </a:rPr>
                        <a:t>Enabled by </a:t>
                      </a:r>
                      <a:r>
                        <a:rPr lang="nb-NO" dirty="0" err="1">
                          <a:solidFill>
                            <a:schemeClr val="tx1"/>
                          </a:solidFill>
                          <a:latin typeface="Segoe UI Semibold" panose="020B0702040204020203" pitchFamily="34" charset="0"/>
                          <a:cs typeface="Segoe UI Semibold" panose="020B0702040204020203" pitchFamily="34" charset="0"/>
                        </a:rPr>
                        <a:t>Default</a:t>
                      </a:r>
                      <a:endParaRPr lang="en-US" dirty="0">
                        <a:solidFill>
                          <a:schemeClr val="tx1"/>
                        </a:solidFill>
                        <a:latin typeface="Segoe UI Semibold" panose="020B0702040204020203" pitchFamily="34" charset="0"/>
                        <a:cs typeface="Segoe UI Semibold" panose="020B0702040204020203" pitchFamily="34" charset="0"/>
                      </a:endParaRPr>
                    </a:p>
                  </a:txBody>
                  <a:tcPr>
                    <a:solidFill>
                      <a:schemeClr val="accent5"/>
                    </a:solidFill>
                  </a:tcPr>
                </a:tc>
                <a:tc>
                  <a:txBody>
                    <a:bodyPr/>
                    <a:lstStyle/>
                    <a:p>
                      <a:r>
                        <a:rPr lang="nb-NO" dirty="0">
                          <a:solidFill>
                            <a:schemeClr val="tx1"/>
                          </a:solidFill>
                          <a:latin typeface="Segoe UI Semibold" panose="020B0702040204020203" pitchFamily="34" charset="0"/>
                          <a:cs typeface="Segoe UI Semibold" panose="020B0702040204020203" pitchFamily="34" charset="0"/>
                        </a:rPr>
                        <a:t>Retention</a:t>
                      </a:r>
                      <a:endParaRPr lang="en-US" dirty="0">
                        <a:solidFill>
                          <a:schemeClr val="tx1"/>
                        </a:solidFill>
                        <a:latin typeface="Segoe UI Semibold" panose="020B0702040204020203" pitchFamily="34" charset="0"/>
                        <a:cs typeface="Segoe UI Semibold" panose="020B0702040204020203" pitchFamily="34" charset="0"/>
                      </a:endParaRPr>
                    </a:p>
                  </a:txBody>
                  <a:tcPr>
                    <a:solidFill>
                      <a:schemeClr val="accent5"/>
                    </a:solidFill>
                  </a:tcPr>
                </a:tc>
                <a:extLst>
                  <a:ext uri="{0D108BD9-81ED-4DB2-BD59-A6C34878D82A}">
                    <a16:rowId xmlns:a16="http://schemas.microsoft.com/office/drawing/2014/main" val="1959681576"/>
                  </a:ext>
                </a:extLst>
              </a:tr>
              <a:tr h="387815">
                <a:tc>
                  <a:txBody>
                    <a:bodyPr/>
                    <a:lstStyle/>
                    <a:p>
                      <a:r>
                        <a:rPr lang="nb-NO" sz="1200" b="1" dirty="0">
                          <a:solidFill>
                            <a:schemeClr val="tx1"/>
                          </a:solidFill>
                          <a:latin typeface="Segoe UI Semibold" panose="020B0702040204020203" pitchFamily="34" charset="0"/>
                          <a:cs typeface="Segoe UI Semibold" panose="020B0702040204020203" pitchFamily="34" charset="0"/>
                        </a:rPr>
                        <a:t>User Activity</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dirty="0">
                          <a:solidFill>
                            <a:schemeClr val="tx1"/>
                          </a:solidFill>
                          <a:latin typeface="Segoe UI Semibold" panose="020B0702040204020203" pitchFamily="34" charset="0"/>
                          <a:cs typeface="Segoe UI Semibold" panose="020B0702040204020203" pitchFamily="34" charset="0"/>
                        </a:rPr>
                        <a:t>Microsoft 365 Security</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a:solidFill>
                            <a:schemeClr val="tx1"/>
                          </a:solidFill>
                          <a:latin typeface="Segoe UI Semibold" panose="020B0702040204020203" pitchFamily="34" charset="0"/>
                          <a:cs typeface="Segoe UI Semibold" panose="020B0702040204020203" pitchFamily="34" charset="0"/>
                        </a:rPr>
                        <a:t>No</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dirty="0">
                          <a:solidFill>
                            <a:schemeClr val="tx1"/>
                          </a:solidFill>
                          <a:latin typeface="Segoe UI Semibold" panose="020B0702040204020203" pitchFamily="34" charset="0"/>
                          <a:cs typeface="Segoe UI Semibold" panose="020B0702040204020203" pitchFamily="34" charset="0"/>
                        </a:rPr>
                        <a:t>90 Days (1 year for P2)</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3910050608"/>
                  </a:ext>
                </a:extLst>
              </a:tr>
              <a:tr h="387815">
                <a:tc>
                  <a:txBody>
                    <a:bodyPr/>
                    <a:lstStyle/>
                    <a:p>
                      <a:r>
                        <a:rPr lang="nb-NO" sz="1200" b="1" dirty="0">
                          <a:solidFill>
                            <a:schemeClr val="tx1"/>
                          </a:solidFill>
                          <a:latin typeface="Segoe UI Semibold" panose="020B0702040204020203" pitchFamily="34" charset="0"/>
                          <a:cs typeface="Segoe UI Semibold" panose="020B0702040204020203" pitchFamily="34" charset="0"/>
                        </a:rPr>
                        <a:t>Admin Activity</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b="1" dirty="0">
                          <a:solidFill>
                            <a:schemeClr val="tx1"/>
                          </a:solidFill>
                          <a:latin typeface="Segoe UI Semibold" panose="020B0702040204020203" pitchFamily="34" charset="0"/>
                          <a:cs typeface="Segoe UI Semibold" panose="020B0702040204020203" pitchFamily="34" charset="0"/>
                        </a:rPr>
                        <a:t>Microsoft 365 Security</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a:solidFill>
                            <a:schemeClr val="tx1"/>
                          </a:solidFill>
                          <a:latin typeface="Segoe UI Semibold" panose="020B0702040204020203" pitchFamily="34" charset="0"/>
                          <a:cs typeface="Segoe UI Semibold" panose="020B0702040204020203" pitchFamily="34" charset="0"/>
                        </a:rPr>
                        <a:t>No</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dirty="0">
                          <a:solidFill>
                            <a:schemeClr val="tx1"/>
                          </a:solidFill>
                          <a:latin typeface="Segoe UI Semibold" panose="020B0702040204020203" pitchFamily="34" charset="0"/>
                          <a:cs typeface="Segoe UI Semibold" panose="020B0702040204020203" pitchFamily="34" charset="0"/>
                        </a:rPr>
                        <a:t>90 Days (1 year for P2)</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4238637081"/>
                  </a:ext>
                </a:extLst>
              </a:tr>
              <a:tr h="387815">
                <a:tc>
                  <a:txBody>
                    <a:bodyPr/>
                    <a:lstStyle/>
                    <a:p>
                      <a:r>
                        <a:rPr lang="nb-NO" sz="1200" b="1" dirty="0">
                          <a:solidFill>
                            <a:schemeClr val="tx1"/>
                          </a:solidFill>
                          <a:latin typeface="Segoe UI Semibold" panose="020B0702040204020203" pitchFamily="34" charset="0"/>
                          <a:cs typeface="Segoe UI Semibold" panose="020B0702040204020203" pitchFamily="34" charset="0"/>
                        </a:rPr>
                        <a:t>Mailbox Audit</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b="1">
                          <a:solidFill>
                            <a:schemeClr val="tx1"/>
                          </a:solidFill>
                          <a:latin typeface="Segoe UI Semibold" panose="020B0702040204020203" pitchFamily="34" charset="0"/>
                          <a:cs typeface="Segoe UI Semibold" panose="020B0702040204020203" pitchFamily="34" charset="0"/>
                        </a:rPr>
                        <a:t>Exchange Online</a:t>
                      </a:r>
                      <a:endParaRPr lang="en-US" sz="1200" b="1">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err="1">
                          <a:solidFill>
                            <a:schemeClr val="tx1"/>
                          </a:solidFill>
                          <a:latin typeface="Segoe UI Semibold" panose="020B0702040204020203" pitchFamily="34" charset="0"/>
                          <a:cs typeface="Segoe UI Semibold" panose="020B0702040204020203" pitchFamily="34" charset="0"/>
                        </a:rPr>
                        <a:t>Yes</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dirty="0">
                          <a:solidFill>
                            <a:schemeClr val="tx1"/>
                          </a:solidFill>
                          <a:latin typeface="Segoe UI Semibold" panose="020B0702040204020203" pitchFamily="34" charset="0"/>
                          <a:cs typeface="Segoe UI Semibold" panose="020B0702040204020203" pitchFamily="34" charset="0"/>
                        </a:rPr>
                        <a:t>90 Days</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351776732"/>
                  </a:ext>
                </a:extLst>
              </a:tr>
              <a:tr h="387815">
                <a:tc>
                  <a:txBody>
                    <a:bodyPr/>
                    <a:lstStyle/>
                    <a:p>
                      <a:r>
                        <a:rPr lang="nb-NO" sz="1200" b="1" dirty="0" err="1">
                          <a:solidFill>
                            <a:schemeClr val="tx1"/>
                          </a:solidFill>
                          <a:latin typeface="Segoe UI Semibold" panose="020B0702040204020203" pitchFamily="34" charset="0"/>
                          <a:cs typeface="Segoe UI Semibold" panose="020B0702040204020203" pitchFamily="34" charset="0"/>
                        </a:rPr>
                        <a:t>Sign</a:t>
                      </a:r>
                      <a:r>
                        <a:rPr lang="nb-NO" sz="1200" b="1" dirty="0">
                          <a:solidFill>
                            <a:schemeClr val="tx1"/>
                          </a:solidFill>
                          <a:latin typeface="Segoe UI Semibold" panose="020B0702040204020203" pitchFamily="34" charset="0"/>
                          <a:cs typeface="Segoe UI Semibold" panose="020B0702040204020203" pitchFamily="34" charset="0"/>
                        </a:rPr>
                        <a:t>-In Activity</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b="1">
                          <a:solidFill>
                            <a:schemeClr val="tx1"/>
                          </a:solidFill>
                          <a:latin typeface="Segoe UI Semibold" panose="020B0702040204020203" pitchFamily="34" charset="0"/>
                          <a:cs typeface="Segoe UI Semibold" panose="020B0702040204020203" pitchFamily="34" charset="0"/>
                        </a:rPr>
                        <a:t>Azure AD</a:t>
                      </a:r>
                      <a:endParaRPr lang="en-US" sz="1200" b="1">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err="1">
                          <a:solidFill>
                            <a:schemeClr val="tx1"/>
                          </a:solidFill>
                          <a:latin typeface="Segoe UI Semibold" panose="020B0702040204020203" pitchFamily="34" charset="0"/>
                          <a:cs typeface="Segoe UI Semibold" panose="020B0702040204020203" pitchFamily="34" charset="0"/>
                        </a:rPr>
                        <a:t>Yes</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a:solidFill>
                            <a:schemeClr val="tx1"/>
                          </a:solidFill>
                          <a:latin typeface="Segoe UI Semibold" panose="020B0702040204020203" pitchFamily="34" charset="0"/>
                          <a:cs typeface="Segoe UI Semibold" panose="020B0702040204020203" pitchFamily="34" charset="0"/>
                        </a:rPr>
                        <a:t>30 Days (AAD P1)</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2697387040"/>
                  </a:ext>
                </a:extLst>
              </a:tr>
              <a:tr h="466155">
                <a:tc>
                  <a:txBody>
                    <a:bodyPr/>
                    <a:lstStyle/>
                    <a:p>
                      <a:r>
                        <a:rPr lang="nb-NO" sz="1200" b="1" dirty="0">
                          <a:solidFill>
                            <a:schemeClr val="tx1"/>
                          </a:solidFill>
                          <a:latin typeface="Segoe UI Semibold" panose="020B0702040204020203" pitchFamily="34" charset="0"/>
                          <a:cs typeface="Segoe UI Semibold" panose="020B0702040204020203" pitchFamily="34" charset="0"/>
                        </a:rPr>
                        <a:t>Users at Risk</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a:solidFill>
                            <a:schemeClr val="tx1"/>
                          </a:solidFill>
                          <a:latin typeface="Segoe UI Semibold" panose="020B0702040204020203" pitchFamily="34" charset="0"/>
                          <a:cs typeface="Segoe UI Semibold" panose="020B0702040204020203" pitchFamily="34" charset="0"/>
                        </a:rPr>
                        <a:t>Azure AD</a:t>
                      </a:r>
                      <a:endParaRPr lang="en-US" sz="1200" b="1">
                        <a:solidFill>
                          <a:schemeClr val="tx1"/>
                        </a:solidFill>
                        <a:latin typeface="Segoe UI Semibold" panose="020B0702040204020203" pitchFamily="34" charset="0"/>
                        <a:cs typeface="Segoe UI Semibold" panose="020B0702040204020203" pitchFamily="34" charset="0"/>
                      </a:endParaRPr>
                    </a:p>
                    <a:p>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err="1">
                          <a:solidFill>
                            <a:schemeClr val="tx1"/>
                          </a:solidFill>
                          <a:latin typeface="Segoe UI Semibold" panose="020B0702040204020203" pitchFamily="34" charset="0"/>
                          <a:cs typeface="Segoe UI Semibold" panose="020B0702040204020203" pitchFamily="34" charset="0"/>
                        </a:rPr>
                        <a:t>Yes</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a:solidFill>
                            <a:schemeClr val="tx1"/>
                          </a:solidFill>
                          <a:latin typeface="Segoe UI Semibold" panose="020B0702040204020203" pitchFamily="34" charset="0"/>
                          <a:cs typeface="Segoe UI Semibold" panose="020B0702040204020203" pitchFamily="34" charset="0"/>
                        </a:rPr>
                        <a:t>7 Days (30 Days, P1/P2)</a:t>
                      </a:r>
                      <a:endParaRPr lang="en-US" sz="1200">
                        <a:solidFill>
                          <a:schemeClr val="tx1"/>
                        </a:solidFill>
                        <a:latin typeface="Segoe UI Semibold" panose="020B0702040204020203" pitchFamily="34" charset="0"/>
                        <a:cs typeface="Segoe UI Semibold" panose="020B0702040204020203" pitchFamily="34" charset="0"/>
                      </a:endParaRPr>
                    </a:p>
                    <a:p>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1739551764"/>
                  </a:ext>
                </a:extLst>
              </a:tr>
              <a:tr h="466155">
                <a:tc>
                  <a:txBody>
                    <a:bodyPr/>
                    <a:lstStyle/>
                    <a:p>
                      <a:r>
                        <a:rPr lang="nb-NO" sz="1200" b="1" dirty="0">
                          <a:solidFill>
                            <a:schemeClr val="tx1"/>
                          </a:solidFill>
                          <a:latin typeface="Segoe UI Semibold" panose="020B0702040204020203" pitchFamily="34" charset="0"/>
                          <a:cs typeface="Segoe UI Semibold" panose="020B0702040204020203" pitchFamily="34" charset="0"/>
                        </a:rPr>
                        <a:t>Risky Sign-ins</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a:solidFill>
                            <a:schemeClr val="tx1"/>
                          </a:solidFill>
                          <a:latin typeface="Segoe UI Semibold" panose="020B0702040204020203" pitchFamily="34" charset="0"/>
                          <a:cs typeface="Segoe UI Semibold" panose="020B0702040204020203" pitchFamily="34" charset="0"/>
                        </a:rPr>
                        <a:t>Azure AD</a:t>
                      </a:r>
                      <a:endParaRPr lang="en-US" sz="1200" b="1">
                        <a:solidFill>
                          <a:schemeClr val="tx1"/>
                        </a:solidFill>
                        <a:latin typeface="Segoe UI Semibold" panose="020B0702040204020203" pitchFamily="34" charset="0"/>
                        <a:cs typeface="Segoe UI Semibold" panose="020B0702040204020203" pitchFamily="34" charset="0"/>
                      </a:endParaRPr>
                    </a:p>
                    <a:p>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err="1">
                          <a:solidFill>
                            <a:schemeClr val="tx1"/>
                          </a:solidFill>
                          <a:latin typeface="Segoe UI Semibold" panose="020B0702040204020203" pitchFamily="34" charset="0"/>
                          <a:cs typeface="Segoe UI Semibold" panose="020B0702040204020203" pitchFamily="34" charset="0"/>
                        </a:rPr>
                        <a:t>Yes</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a:solidFill>
                            <a:schemeClr val="tx1"/>
                          </a:solidFill>
                          <a:latin typeface="Segoe UI Semibold" panose="020B0702040204020203" pitchFamily="34" charset="0"/>
                          <a:cs typeface="Segoe UI Semibold" panose="020B0702040204020203" pitchFamily="34" charset="0"/>
                        </a:rPr>
                        <a:t>7 Days (30 Days, P1/P2)</a:t>
                      </a:r>
                      <a:endParaRPr lang="en-US" sz="1200">
                        <a:solidFill>
                          <a:schemeClr val="tx1"/>
                        </a:solidFill>
                        <a:latin typeface="Segoe UI Semibold" panose="020B0702040204020203" pitchFamily="34" charset="0"/>
                        <a:cs typeface="Segoe UI Semibold" panose="020B0702040204020203" pitchFamily="34" charset="0"/>
                      </a:endParaRPr>
                    </a:p>
                    <a:p>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1111579214"/>
                  </a:ext>
                </a:extLst>
              </a:tr>
              <a:tr h="466155">
                <a:tc>
                  <a:txBody>
                    <a:bodyPr/>
                    <a:lstStyle/>
                    <a:p>
                      <a:r>
                        <a:rPr lang="nb-NO" sz="1200" b="1" dirty="0">
                          <a:solidFill>
                            <a:schemeClr val="tx1"/>
                          </a:solidFill>
                          <a:latin typeface="Segoe UI Semibold" panose="020B0702040204020203" pitchFamily="34" charset="0"/>
                          <a:cs typeface="Segoe UI Semibold" panose="020B0702040204020203" pitchFamily="34" charset="0"/>
                        </a:rPr>
                        <a:t>Azure MFA Usage</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a:solidFill>
                            <a:schemeClr val="tx1"/>
                          </a:solidFill>
                          <a:latin typeface="Segoe UI Semibold" panose="020B0702040204020203" pitchFamily="34" charset="0"/>
                          <a:cs typeface="Segoe UI Semibold" panose="020B0702040204020203" pitchFamily="34" charset="0"/>
                        </a:rPr>
                        <a:t>Azure AD</a:t>
                      </a:r>
                      <a:endParaRPr lang="en-US" sz="1200" b="1">
                        <a:solidFill>
                          <a:schemeClr val="tx1"/>
                        </a:solidFill>
                        <a:latin typeface="Segoe UI Semibold" panose="020B0702040204020203" pitchFamily="34" charset="0"/>
                        <a:cs typeface="Segoe UI Semibold" panose="020B0702040204020203" pitchFamily="34" charset="0"/>
                      </a:endParaRPr>
                    </a:p>
                    <a:p>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err="1">
                          <a:solidFill>
                            <a:schemeClr val="tx1"/>
                          </a:solidFill>
                          <a:latin typeface="Segoe UI Semibold" panose="020B0702040204020203" pitchFamily="34" charset="0"/>
                          <a:cs typeface="Segoe UI Semibold" panose="020B0702040204020203" pitchFamily="34" charset="0"/>
                        </a:rPr>
                        <a:t>Yes</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dirty="0">
                          <a:solidFill>
                            <a:schemeClr val="tx1"/>
                          </a:solidFill>
                          <a:latin typeface="Segoe UI Semibold" panose="020B0702040204020203" pitchFamily="34" charset="0"/>
                          <a:cs typeface="Segoe UI Semibold" panose="020B0702040204020203" pitchFamily="34" charset="0"/>
                        </a:rPr>
                        <a:t>30 Days </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2246871757"/>
                  </a:ext>
                </a:extLst>
              </a:tr>
              <a:tr h="466155">
                <a:tc>
                  <a:txBody>
                    <a:bodyPr/>
                    <a:lstStyle/>
                    <a:p>
                      <a:r>
                        <a:rPr lang="nb-NO" sz="1200" b="1" dirty="0">
                          <a:solidFill>
                            <a:schemeClr val="tx1"/>
                          </a:solidFill>
                          <a:latin typeface="Segoe UI Semibold" panose="020B0702040204020203" pitchFamily="34" charset="0"/>
                          <a:cs typeface="Segoe UI Semibold" panose="020B0702040204020203" pitchFamily="34" charset="0"/>
                        </a:rPr>
                        <a:t>Directory Audit</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a:solidFill>
                            <a:schemeClr val="tx1"/>
                          </a:solidFill>
                          <a:latin typeface="Segoe UI Semibold" panose="020B0702040204020203" pitchFamily="34" charset="0"/>
                          <a:cs typeface="Segoe UI Semibold" panose="020B0702040204020203" pitchFamily="34" charset="0"/>
                        </a:rPr>
                        <a:t>Azure AD</a:t>
                      </a:r>
                      <a:endParaRPr lang="en-US" sz="1200" b="1">
                        <a:solidFill>
                          <a:schemeClr val="tx1"/>
                        </a:solidFill>
                        <a:latin typeface="Segoe UI Semibold" panose="020B0702040204020203" pitchFamily="34" charset="0"/>
                        <a:cs typeface="Segoe UI Semibold" panose="020B0702040204020203" pitchFamily="34" charset="0"/>
                      </a:endParaRPr>
                    </a:p>
                    <a:p>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err="1">
                          <a:solidFill>
                            <a:schemeClr val="tx1"/>
                          </a:solidFill>
                          <a:latin typeface="Segoe UI Semibold" panose="020B0702040204020203" pitchFamily="34" charset="0"/>
                          <a:cs typeface="Segoe UI Semibold" panose="020B0702040204020203" pitchFamily="34" charset="0"/>
                        </a:rPr>
                        <a:t>Yes</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a:solidFill>
                            <a:schemeClr val="tx1"/>
                          </a:solidFill>
                          <a:latin typeface="Segoe UI Semibold" panose="020B0702040204020203" pitchFamily="34" charset="0"/>
                          <a:cs typeface="Segoe UI Semibold" panose="020B0702040204020203" pitchFamily="34" charset="0"/>
                        </a:rPr>
                        <a:t>7 Days (30 Days, P1/P2)</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22234245"/>
                  </a:ext>
                </a:extLst>
              </a:tr>
              <a:tr h="442236">
                <a:tc>
                  <a:txBody>
                    <a:bodyPr/>
                    <a:lstStyle/>
                    <a:p>
                      <a:r>
                        <a:rPr lang="nb-NO" sz="1200" b="1" dirty="0" err="1">
                          <a:solidFill>
                            <a:schemeClr val="tx1"/>
                          </a:solidFill>
                          <a:latin typeface="Segoe UI Semibold" panose="020B0702040204020203" pitchFamily="34" charset="0"/>
                          <a:cs typeface="Segoe UI Semibold" panose="020B0702040204020203" pitchFamily="34" charset="0"/>
                        </a:rPr>
                        <a:t>Intune</a:t>
                      </a:r>
                      <a:r>
                        <a:rPr lang="nb-NO" sz="1200" b="1" dirty="0">
                          <a:solidFill>
                            <a:schemeClr val="tx1"/>
                          </a:solidFill>
                          <a:latin typeface="Segoe UI Semibold" panose="020B0702040204020203" pitchFamily="34" charset="0"/>
                          <a:cs typeface="Segoe UI Semibold" panose="020B0702040204020203" pitchFamily="34" charset="0"/>
                        </a:rPr>
                        <a:t> Activity Log</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b="1" err="1">
                          <a:solidFill>
                            <a:schemeClr val="tx1"/>
                          </a:solidFill>
                          <a:latin typeface="Segoe UI Semibold" panose="020B0702040204020203" pitchFamily="34" charset="0"/>
                          <a:cs typeface="Segoe UI Semibold" panose="020B0702040204020203" pitchFamily="34" charset="0"/>
                        </a:rPr>
                        <a:t>Intune</a:t>
                      </a:r>
                      <a:endParaRPr lang="en-US" sz="1200" b="1">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err="1">
                          <a:solidFill>
                            <a:schemeClr val="tx1"/>
                          </a:solidFill>
                          <a:latin typeface="Segoe UI Semibold" panose="020B0702040204020203" pitchFamily="34" charset="0"/>
                          <a:cs typeface="Segoe UI Semibold" panose="020B0702040204020203" pitchFamily="34" charset="0"/>
                        </a:rPr>
                        <a:t>Yes</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dirty="0">
                          <a:solidFill>
                            <a:schemeClr val="tx1"/>
                          </a:solidFill>
                          <a:latin typeface="Segoe UI Semibold" panose="020B0702040204020203" pitchFamily="34" charset="0"/>
                          <a:cs typeface="Segoe UI Semibold" panose="020B0702040204020203" pitchFamily="34" charset="0"/>
                        </a:rPr>
                        <a:t>1 </a:t>
                      </a:r>
                      <a:r>
                        <a:rPr lang="nb-NO" sz="1200" dirty="0" err="1">
                          <a:solidFill>
                            <a:schemeClr val="tx1"/>
                          </a:solidFill>
                          <a:latin typeface="Segoe UI Semibold" panose="020B0702040204020203" pitchFamily="34" charset="0"/>
                          <a:cs typeface="Segoe UI Semibold" panose="020B0702040204020203" pitchFamily="34" charset="0"/>
                        </a:rPr>
                        <a:t>Year</a:t>
                      </a:r>
                      <a:r>
                        <a:rPr lang="nb-NO" sz="1200" dirty="0">
                          <a:solidFill>
                            <a:schemeClr val="tx1"/>
                          </a:solidFill>
                          <a:latin typeface="Segoe UI Semibold" panose="020B0702040204020203" pitchFamily="34" charset="0"/>
                          <a:cs typeface="Segoe UI Semibold" panose="020B0702040204020203" pitchFamily="34" charset="0"/>
                        </a:rPr>
                        <a:t> (Graph API)</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2093592134"/>
                  </a:ext>
                </a:extLst>
              </a:tr>
            </a:tbl>
          </a:graphicData>
        </a:graphic>
      </p:graphicFrame>
      <p:pic>
        <p:nvPicPr>
          <p:cNvPr id="5" name="Picture 4">
            <a:extLst>
              <a:ext uri="{FF2B5EF4-FFF2-40B4-BE49-F238E27FC236}">
                <a16:creationId xmlns:a16="http://schemas.microsoft.com/office/drawing/2014/main" id="{C42B91D6-5F21-4D64-875B-58C011BD7930}"/>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76478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pPr>
              <a:lnSpc>
                <a:spcPct val="150000"/>
              </a:lnSpc>
            </a:pPr>
            <a:r>
              <a:rPr lang="nb-NO" sz="4400" dirty="0">
                <a:cs typeface="Segoe UI"/>
              </a:rPr>
              <a:t>More Log Sources</a:t>
            </a:r>
          </a:p>
        </p:txBody>
      </p:sp>
      <p:graphicFrame>
        <p:nvGraphicFramePr>
          <p:cNvPr id="7" name="Table 1">
            <a:extLst>
              <a:ext uri="{FF2B5EF4-FFF2-40B4-BE49-F238E27FC236}">
                <a16:creationId xmlns:a16="http://schemas.microsoft.com/office/drawing/2014/main" id="{D1E62F14-F3CA-411D-9054-F1B98CD5EED8}"/>
              </a:ext>
            </a:extLst>
          </p:cNvPr>
          <p:cNvGraphicFramePr>
            <a:graphicFrameLocks noGrp="1"/>
          </p:cNvGraphicFramePr>
          <p:nvPr>
            <p:extLst>
              <p:ext uri="{D42A27DB-BD31-4B8C-83A1-F6EECF244321}">
                <p14:modId xmlns:p14="http://schemas.microsoft.com/office/powerpoint/2010/main" val="1263109702"/>
              </p:ext>
            </p:extLst>
          </p:nvPr>
        </p:nvGraphicFramePr>
        <p:xfrm>
          <a:off x="838200" y="1535547"/>
          <a:ext cx="10406968" cy="3633036"/>
        </p:xfrm>
        <a:graphic>
          <a:graphicData uri="http://schemas.openxmlformats.org/drawingml/2006/table">
            <a:tbl>
              <a:tblPr firstRow="1" bandRow="1"/>
              <a:tblGrid>
                <a:gridCol w="2601742">
                  <a:extLst>
                    <a:ext uri="{9D8B030D-6E8A-4147-A177-3AD203B41FA5}">
                      <a16:colId xmlns:a16="http://schemas.microsoft.com/office/drawing/2014/main" val="3680454339"/>
                    </a:ext>
                  </a:extLst>
                </a:gridCol>
                <a:gridCol w="2601742">
                  <a:extLst>
                    <a:ext uri="{9D8B030D-6E8A-4147-A177-3AD203B41FA5}">
                      <a16:colId xmlns:a16="http://schemas.microsoft.com/office/drawing/2014/main" val="897638882"/>
                    </a:ext>
                  </a:extLst>
                </a:gridCol>
                <a:gridCol w="2601742">
                  <a:extLst>
                    <a:ext uri="{9D8B030D-6E8A-4147-A177-3AD203B41FA5}">
                      <a16:colId xmlns:a16="http://schemas.microsoft.com/office/drawing/2014/main" val="898253443"/>
                    </a:ext>
                  </a:extLst>
                </a:gridCol>
                <a:gridCol w="2601742">
                  <a:extLst>
                    <a:ext uri="{9D8B030D-6E8A-4147-A177-3AD203B41FA5}">
                      <a16:colId xmlns:a16="http://schemas.microsoft.com/office/drawing/2014/main" val="2403709729"/>
                    </a:ext>
                  </a:extLst>
                </a:gridCol>
              </a:tblGrid>
              <a:tr h="380365">
                <a:tc>
                  <a:txBody>
                    <a:bodyPr/>
                    <a:lstStyle/>
                    <a:p>
                      <a:r>
                        <a:rPr lang="nb-NO" dirty="0">
                          <a:solidFill>
                            <a:schemeClr val="tx1"/>
                          </a:solidFill>
                          <a:latin typeface="Segoe UI Semibold" panose="020B0702040204020203" pitchFamily="34" charset="0"/>
                          <a:cs typeface="Segoe UI Semibold" panose="020B0702040204020203" pitchFamily="34" charset="0"/>
                        </a:rPr>
                        <a:t>Audit Item</a:t>
                      </a:r>
                      <a:endParaRPr lang="en-US" dirty="0">
                        <a:solidFill>
                          <a:schemeClr val="tx1"/>
                        </a:solidFill>
                        <a:latin typeface="Segoe UI Semibold" panose="020B0702040204020203" pitchFamily="34" charset="0"/>
                        <a:cs typeface="Segoe UI Semibold" panose="020B0702040204020203" pitchFamily="34" charset="0"/>
                      </a:endParaRPr>
                    </a:p>
                  </a:txBody>
                  <a:tcPr>
                    <a:solidFill>
                      <a:schemeClr val="accent5"/>
                    </a:solidFill>
                  </a:tcPr>
                </a:tc>
                <a:tc>
                  <a:txBody>
                    <a:bodyPr/>
                    <a:lstStyle/>
                    <a:p>
                      <a:r>
                        <a:rPr lang="nb-NO" err="1">
                          <a:solidFill>
                            <a:schemeClr val="tx1"/>
                          </a:solidFill>
                          <a:latin typeface="Segoe UI Semibold" panose="020B0702040204020203" pitchFamily="34" charset="0"/>
                          <a:cs typeface="Segoe UI Semibold" panose="020B0702040204020203" pitchFamily="34" charset="0"/>
                        </a:rPr>
                        <a:t>Category</a:t>
                      </a:r>
                      <a:endParaRPr lang="en-US">
                        <a:solidFill>
                          <a:schemeClr val="tx1"/>
                        </a:solidFill>
                        <a:latin typeface="Segoe UI Semibold" panose="020B0702040204020203" pitchFamily="34" charset="0"/>
                        <a:cs typeface="Segoe UI Semibold" panose="020B0702040204020203" pitchFamily="34" charset="0"/>
                      </a:endParaRPr>
                    </a:p>
                  </a:txBody>
                  <a:tcPr>
                    <a:solidFill>
                      <a:schemeClr val="accent5"/>
                    </a:solidFill>
                  </a:tcPr>
                </a:tc>
                <a:tc>
                  <a:txBody>
                    <a:bodyPr/>
                    <a:lstStyle/>
                    <a:p>
                      <a:r>
                        <a:rPr lang="nb-NO" dirty="0">
                          <a:solidFill>
                            <a:schemeClr val="tx1"/>
                          </a:solidFill>
                          <a:latin typeface="Segoe UI Semibold" panose="020B0702040204020203" pitchFamily="34" charset="0"/>
                          <a:cs typeface="Segoe UI Semibold" panose="020B0702040204020203" pitchFamily="34" charset="0"/>
                        </a:rPr>
                        <a:t>Enabled by </a:t>
                      </a:r>
                      <a:r>
                        <a:rPr lang="nb-NO" dirty="0" err="1">
                          <a:solidFill>
                            <a:schemeClr val="tx1"/>
                          </a:solidFill>
                          <a:latin typeface="Segoe UI Semibold" panose="020B0702040204020203" pitchFamily="34" charset="0"/>
                          <a:cs typeface="Segoe UI Semibold" panose="020B0702040204020203" pitchFamily="34" charset="0"/>
                        </a:rPr>
                        <a:t>Default</a:t>
                      </a:r>
                      <a:endParaRPr lang="en-US" dirty="0">
                        <a:solidFill>
                          <a:schemeClr val="tx1"/>
                        </a:solidFill>
                        <a:latin typeface="Segoe UI Semibold" panose="020B0702040204020203" pitchFamily="34" charset="0"/>
                        <a:cs typeface="Segoe UI Semibold" panose="020B0702040204020203" pitchFamily="34" charset="0"/>
                      </a:endParaRPr>
                    </a:p>
                  </a:txBody>
                  <a:tcPr>
                    <a:solidFill>
                      <a:schemeClr val="accent5"/>
                    </a:solidFill>
                  </a:tcPr>
                </a:tc>
                <a:tc>
                  <a:txBody>
                    <a:bodyPr/>
                    <a:lstStyle/>
                    <a:p>
                      <a:r>
                        <a:rPr lang="nb-NO" dirty="0">
                          <a:solidFill>
                            <a:schemeClr val="tx1"/>
                          </a:solidFill>
                          <a:latin typeface="Segoe UI Semibold" panose="020B0702040204020203" pitchFamily="34" charset="0"/>
                          <a:cs typeface="Segoe UI Semibold" panose="020B0702040204020203" pitchFamily="34" charset="0"/>
                        </a:rPr>
                        <a:t>Retention</a:t>
                      </a:r>
                      <a:endParaRPr lang="en-US" dirty="0">
                        <a:solidFill>
                          <a:schemeClr val="tx1"/>
                        </a:solidFill>
                        <a:latin typeface="Segoe UI Semibold" panose="020B0702040204020203" pitchFamily="34" charset="0"/>
                        <a:cs typeface="Segoe UI Semibold" panose="020B0702040204020203" pitchFamily="34" charset="0"/>
                      </a:endParaRPr>
                    </a:p>
                  </a:txBody>
                  <a:tcPr>
                    <a:solidFill>
                      <a:schemeClr val="accent5"/>
                    </a:solidFill>
                  </a:tcPr>
                </a:tc>
                <a:extLst>
                  <a:ext uri="{0D108BD9-81ED-4DB2-BD59-A6C34878D82A}">
                    <a16:rowId xmlns:a16="http://schemas.microsoft.com/office/drawing/2014/main" val="1959681576"/>
                  </a:ext>
                </a:extLst>
              </a:tr>
              <a:tr h="380365">
                <a:tc>
                  <a:txBody>
                    <a:bodyPr/>
                    <a:lstStyle/>
                    <a:p>
                      <a:r>
                        <a:rPr lang="nb-NO" sz="1200" b="1" dirty="0">
                          <a:solidFill>
                            <a:schemeClr val="tx1"/>
                          </a:solidFill>
                          <a:latin typeface="Segoe UI Semibold" panose="020B0702040204020203" pitchFamily="34" charset="0"/>
                          <a:cs typeface="Segoe UI Semibold" panose="020B0702040204020203" pitchFamily="34" charset="0"/>
                        </a:rPr>
                        <a:t>Azure Resource Manager</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b="1">
                          <a:solidFill>
                            <a:schemeClr val="tx1"/>
                          </a:solidFill>
                          <a:latin typeface="Segoe UI Semibold" panose="020B0702040204020203" pitchFamily="34" charset="0"/>
                          <a:cs typeface="Segoe UI Semibold" panose="020B0702040204020203" pitchFamily="34" charset="0"/>
                        </a:rPr>
                        <a:t>Azure</a:t>
                      </a:r>
                      <a:endParaRPr lang="en-US" sz="1200" b="1">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err="1">
                          <a:solidFill>
                            <a:schemeClr val="tx1"/>
                          </a:solidFill>
                          <a:latin typeface="Segoe UI Semibold" panose="020B0702040204020203" pitchFamily="34" charset="0"/>
                          <a:cs typeface="Segoe UI Semibold" panose="020B0702040204020203" pitchFamily="34" charset="0"/>
                        </a:rPr>
                        <a:t>Yes</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dirty="0">
                          <a:solidFill>
                            <a:schemeClr val="tx1"/>
                          </a:solidFill>
                          <a:latin typeface="Segoe UI Semibold" panose="020B0702040204020203" pitchFamily="34" charset="0"/>
                          <a:cs typeface="Segoe UI Semibold" panose="020B0702040204020203" pitchFamily="34" charset="0"/>
                        </a:rPr>
                        <a:t>30 Days</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3910050608"/>
                  </a:ext>
                </a:extLst>
              </a:tr>
              <a:tr h="380365">
                <a:tc>
                  <a:txBody>
                    <a:bodyPr/>
                    <a:lstStyle/>
                    <a:p>
                      <a:r>
                        <a:rPr lang="nb-NO" sz="1200" b="1" dirty="0">
                          <a:solidFill>
                            <a:schemeClr val="tx1"/>
                          </a:solidFill>
                          <a:latin typeface="Segoe UI Semibold" panose="020B0702040204020203" pitchFamily="34" charset="0"/>
                          <a:cs typeface="Segoe UI Semibold" panose="020B0702040204020203" pitchFamily="34" charset="0"/>
                        </a:rPr>
                        <a:t>Network Security Group Flow Logs</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b="1">
                          <a:solidFill>
                            <a:schemeClr val="tx1"/>
                          </a:solidFill>
                          <a:latin typeface="Segoe UI Semibold" panose="020B0702040204020203" pitchFamily="34" charset="0"/>
                          <a:cs typeface="Segoe UI Semibold" panose="020B0702040204020203" pitchFamily="34" charset="0"/>
                        </a:rPr>
                        <a:t>Azure</a:t>
                      </a:r>
                      <a:endParaRPr lang="en-US" sz="1200" b="1">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a:solidFill>
                            <a:schemeClr val="tx1"/>
                          </a:solidFill>
                          <a:latin typeface="Segoe UI Semibold" panose="020B0702040204020203" pitchFamily="34" charset="0"/>
                          <a:cs typeface="Segoe UI Semibold" panose="020B0702040204020203" pitchFamily="34" charset="0"/>
                        </a:rPr>
                        <a:t>No</a:t>
                      </a:r>
                      <a:endParaRPr lang="en-US" sz="120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Segoe UI Semibold" panose="020B0702040204020203" pitchFamily="34" charset="0"/>
                          <a:cs typeface="Segoe UI Semibold" panose="020B0702040204020203" pitchFamily="34" charset="0"/>
                        </a:rPr>
                        <a:t>Depending on Configuration</a:t>
                      </a:r>
                    </a:p>
                  </a:txBody>
                  <a:tcPr>
                    <a:solidFill>
                      <a:schemeClr val="bg1"/>
                    </a:solidFill>
                  </a:tcPr>
                </a:tc>
                <a:extLst>
                  <a:ext uri="{0D108BD9-81ED-4DB2-BD59-A6C34878D82A}">
                    <a16:rowId xmlns:a16="http://schemas.microsoft.com/office/drawing/2014/main" val="4238637081"/>
                  </a:ext>
                </a:extLst>
              </a:tr>
              <a:tr h="345958">
                <a:tc>
                  <a:txBody>
                    <a:bodyPr/>
                    <a:lstStyle/>
                    <a:p>
                      <a:r>
                        <a:rPr lang="en-US" sz="1200" b="1" dirty="0">
                          <a:solidFill>
                            <a:schemeClr val="tx1"/>
                          </a:solidFill>
                          <a:latin typeface="Segoe UI Semibold" panose="020B0702040204020203" pitchFamily="34" charset="0"/>
                          <a:cs typeface="Segoe UI Semibold" panose="020B0702040204020203" pitchFamily="34" charset="0"/>
                        </a:rPr>
                        <a:t>Azure Diagnostics Logs</a:t>
                      </a:r>
                    </a:p>
                  </a:txBody>
                  <a:tcPr>
                    <a:solidFill>
                      <a:schemeClr val="bg1"/>
                    </a:solidFill>
                  </a:tcPr>
                </a:tc>
                <a:tc>
                  <a:txBody>
                    <a:bodyPr/>
                    <a:lstStyle/>
                    <a:p>
                      <a:r>
                        <a:rPr lang="en-US" sz="1200" b="1">
                          <a:solidFill>
                            <a:schemeClr val="tx1"/>
                          </a:solidFill>
                          <a:latin typeface="Segoe UI Semibold" panose="020B0702040204020203" pitchFamily="34" charset="0"/>
                          <a:cs typeface="Segoe UI Semibold" panose="020B0702040204020203" pitchFamily="34" charset="0"/>
                        </a:rPr>
                        <a:t>Azure</a:t>
                      </a:r>
                    </a:p>
                  </a:txBody>
                  <a:tcPr>
                    <a:solidFill>
                      <a:schemeClr val="bg1"/>
                    </a:solidFill>
                  </a:tcPr>
                </a:tc>
                <a:tc>
                  <a:txBody>
                    <a:bodyPr/>
                    <a:lstStyle/>
                    <a:p>
                      <a:r>
                        <a:rPr lang="en-US" sz="1200">
                          <a:solidFill>
                            <a:schemeClr val="tx1"/>
                          </a:solidFill>
                          <a:latin typeface="Segoe UI Semibold" panose="020B0702040204020203" pitchFamily="34" charset="0"/>
                          <a:cs typeface="Segoe UI Semibold" panose="020B0702040204020203" pitchFamily="34" charset="0"/>
                        </a:rPr>
                        <a:t>No</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egoe UI Semibold" panose="020B0702040204020203" pitchFamily="34" charset="0"/>
                          <a:cs typeface="Segoe UI Semibold" panose="020B0702040204020203" pitchFamily="34" charset="0"/>
                        </a:rPr>
                        <a:t>Depending on Configuration</a:t>
                      </a:r>
                    </a:p>
                  </a:txBody>
                  <a:tcPr>
                    <a:solidFill>
                      <a:schemeClr val="bg1"/>
                    </a:solidFill>
                  </a:tcPr>
                </a:tc>
                <a:extLst>
                  <a:ext uri="{0D108BD9-81ED-4DB2-BD59-A6C34878D82A}">
                    <a16:rowId xmlns:a16="http://schemas.microsoft.com/office/drawing/2014/main" val="1665983490"/>
                  </a:ext>
                </a:extLst>
              </a:tr>
              <a:tr h="380365">
                <a:tc>
                  <a:txBody>
                    <a:bodyPr/>
                    <a:lstStyle/>
                    <a:p>
                      <a:r>
                        <a:rPr lang="en-US" sz="1200" b="1" dirty="0">
                          <a:solidFill>
                            <a:schemeClr val="tx1"/>
                          </a:solidFill>
                          <a:latin typeface="Segoe UI Semibold" panose="020B0702040204020203" pitchFamily="34" charset="0"/>
                          <a:cs typeface="Segoe UI Semibold" panose="020B0702040204020203" pitchFamily="34" charset="0"/>
                        </a:rPr>
                        <a:t>Azure Application Insight</a:t>
                      </a:r>
                    </a:p>
                  </a:txBody>
                  <a:tcPr>
                    <a:solidFill>
                      <a:schemeClr val="bg1"/>
                    </a:solidFill>
                  </a:tcPr>
                </a:tc>
                <a:tc>
                  <a:txBody>
                    <a:bodyPr/>
                    <a:lstStyle/>
                    <a:p>
                      <a:r>
                        <a:rPr lang="en-US" sz="1200" b="1">
                          <a:solidFill>
                            <a:schemeClr val="tx1"/>
                          </a:solidFill>
                          <a:latin typeface="Segoe UI Semibold" panose="020B0702040204020203" pitchFamily="34" charset="0"/>
                          <a:cs typeface="Segoe UI Semibold" panose="020B0702040204020203" pitchFamily="34" charset="0"/>
                        </a:rPr>
                        <a:t>Azure</a:t>
                      </a:r>
                    </a:p>
                  </a:txBody>
                  <a:tcPr>
                    <a:solidFill>
                      <a:schemeClr val="bg1"/>
                    </a:solidFill>
                  </a:tcPr>
                </a:tc>
                <a:tc>
                  <a:txBody>
                    <a:bodyPr/>
                    <a:lstStyle/>
                    <a:p>
                      <a:r>
                        <a:rPr lang="en-US" sz="1200">
                          <a:solidFill>
                            <a:schemeClr val="tx1"/>
                          </a:solidFill>
                          <a:latin typeface="Segoe UI Semibold" panose="020B0702040204020203" pitchFamily="34" charset="0"/>
                          <a:cs typeface="Segoe UI Semibold" panose="020B0702040204020203" pitchFamily="34" charset="0"/>
                        </a:rPr>
                        <a:t>No</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latin typeface="Segoe UI Semibold" panose="020B0702040204020203" pitchFamily="34" charset="0"/>
                          <a:cs typeface="Segoe UI Semibold" panose="020B0702040204020203" pitchFamily="34" charset="0"/>
                        </a:rPr>
                        <a:t>Depending on Configuration</a:t>
                      </a:r>
                    </a:p>
                  </a:txBody>
                  <a:tcPr>
                    <a:solidFill>
                      <a:schemeClr val="bg1"/>
                    </a:solidFill>
                  </a:tcPr>
                </a:tc>
                <a:extLst>
                  <a:ext uri="{0D108BD9-81ED-4DB2-BD59-A6C34878D82A}">
                    <a16:rowId xmlns:a16="http://schemas.microsoft.com/office/drawing/2014/main" val="1927718910"/>
                  </a:ext>
                </a:extLst>
              </a:tr>
              <a:tr h="380365">
                <a:tc>
                  <a:txBody>
                    <a:bodyPr/>
                    <a:lstStyle/>
                    <a:p>
                      <a:r>
                        <a:rPr lang="en-US" sz="1200" b="1" dirty="0">
                          <a:solidFill>
                            <a:schemeClr val="tx1"/>
                          </a:solidFill>
                          <a:latin typeface="Segoe UI Semibold" panose="020B0702040204020203" pitchFamily="34" charset="0"/>
                          <a:cs typeface="Segoe UI Semibold" panose="020B0702040204020203" pitchFamily="34" charset="0"/>
                        </a:rPr>
                        <a:t>VM Event Logs</a:t>
                      </a:r>
                    </a:p>
                  </a:txBody>
                  <a:tcPr>
                    <a:solidFill>
                      <a:schemeClr val="bg1"/>
                    </a:solidFill>
                  </a:tcPr>
                </a:tc>
                <a:tc>
                  <a:txBody>
                    <a:bodyPr/>
                    <a:lstStyle/>
                    <a:p>
                      <a:r>
                        <a:rPr lang="en-US" sz="1200" b="1">
                          <a:solidFill>
                            <a:schemeClr val="tx1"/>
                          </a:solidFill>
                          <a:latin typeface="Segoe UI Semibold" panose="020B0702040204020203" pitchFamily="34" charset="0"/>
                          <a:cs typeface="Segoe UI Semibold" panose="020B0702040204020203" pitchFamily="34" charset="0"/>
                        </a:rPr>
                        <a:t>OS</a:t>
                      </a:r>
                    </a:p>
                  </a:txBody>
                  <a:tcPr>
                    <a:solidFill>
                      <a:schemeClr val="bg1"/>
                    </a:solidFill>
                  </a:tcPr>
                </a:tc>
                <a:tc>
                  <a:txBody>
                    <a:bodyPr/>
                    <a:lstStyle/>
                    <a:p>
                      <a:r>
                        <a:rPr lang="en-US" sz="1200">
                          <a:solidFill>
                            <a:schemeClr val="tx1"/>
                          </a:solidFill>
                          <a:latin typeface="Segoe UI Semibold" panose="020B0702040204020203" pitchFamily="34" charset="0"/>
                          <a:cs typeface="Segoe UI Semibold" panose="020B0702040204020203" pitchFamily="34" charset="0"/>
                        </a:rPr>
                        <a:t>Yes</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egoe UI Semibold" panose="020B0702040204020203" pitchFamily="34" charset="0"/>
                          <a:cs typeface="Segoe UI Semibold" panose="020B0702040204020203" pitchFamily="34" charset="0"/>
                        </a:rPr>
                        <a:t>Size defined in Group Policy</a:t>
                      </a:r>
                    </a:p>
                  </a:txBody>
                  <a:tcPr>
                    <a:solidFill>
                      <a:schemeClr val="bg1"/>
                    </a:solidFill>
                  </a:tcPr>
                </a:tc>
                <a:extLst>
                  <a:ext uri="{0D108BD9-81ED-4DB2-BD59-A6C34878D82A}">
                    <a16:rowId xmlns:a16="http://schemas.microsoft.com/office/drawing/2014/main" val="3065463595"/>
                  </a:ext>
                </a:extLst>
              </a:tr>
              <a:tr h="380365">
                <a:tc>
                  <a:txBody>
                    <a:bodyPr/>
                    <a:lstStyle/>
                    <a:p>
                      <a:r>
                        <a:rPr lang="en-US" sz="1200" b="1" dirty="0">
                          <a:solidFill>
                            <a:schemeClr val="tx1"/>
                          </a:solidFill>
                          <a:latin typeface="Segoe UI Semibold" panose="020B0702040204020203" pitchFamily="34" charset="0"/>
                          <a:cs typeface="Segoe UI Semibold" panose="020B0702040204020203" pitchFamily="34" charset="0"/>
                        </a:rPr>
                        <a:t>Custom Logs</a:t>
                      </a:r>
                    </a:p>
                  </a:txBody>
                  <a:tcPr>
                    <a:solidFill>
                      <a:schemeClr val="bg1"/>
                    </a:solidFill>
                  </a:tcPr>
                </a:tc>
                <a:tc>
                  <a:txBody>
                    <a:bodyPr/>
                    <a:lstStyle/>
                    <a:p>
                      <a:r>
                        <a:rPr lang="en-US" sz="1200" b="1" dirty="0">
                          <a:solidFill>
                            <a:schemeClr val="tx1"/>
                          </a:solidFill>
                          <a:latin typeface="Segoe UI Semibold" panose="020B0702040204020203" pitchFamily="34" charset="0"/>
                          <a:cs typeface="Segoe UI Semibold" panose="020B0702040204020203" pitchFamily="34" charset="0"/>
                        </a:rPr>
                        <a:t>OS</a:t>
                      </a:r>
                    </a:p>
                  </a:txBody>
                  <a:tcPr>
                    <a:solidFill>
                      <a:schemeClr val="bg1"/>
                    </a:solidFill>
                  </a:tcPr>
                </a:tc>
                <a:tc>
                  <a:txBody>
                    <a:bodyPr/>
                    <a:lstStyle/>
                    <a:p>
                      <a:r>
                        <a:rPr lang="en-US" sz="1200" dirty="0">
                          <a:solidFill>
                            <a:schemeClr val="tx1"/>
                          </a:solidFill>
                          <a:latin typeface="Segoe UI Semibold" panose="020B0702040204020203" pitchFamily="34" charset="0"/>
                          <a:cs typeface="Segoe UI Semibold" panose="020B0702040204020203" pitchFamily="34" charset="0"/>
                        </a:rPr>
                        <a:t>N/A</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egoe UI Semibold" panose="020B0702040204020203" pitchFamily="34" charset="0"/>
                          <a:cs typeface="Segoe UI Semibold" panose="020B0702040204020203" pitchFamily="34" charset="0"/>
                        </a:rPr>
                        <a:t>Application specific logs</a:t>
                      </a:r>
                    </a:p>
                  </a:txBody>
                  <a:tcPr>
                    <a:solidFill>
                      <a:schemeClr val="bg1"/>
                    </a:solidFill>
                  </a:tcPr>
                </a:tc>
                <a:extLst>
                  <a:ext uri="{0D108BD9-81ED-4DB2-BD59-A6C34878D82A}">
                    <a16:rowId xmlns:a16="http://schemas.microsoft.com/office/drawing/2014/main" val="1168416217"/>
                  </a:ext>
                </a:extLst>
              </a:tr>
              <a:tr h="380365">
                <a:tc>
                  <a:txBody>
                    <a:bodyPr/>
                    <a:lstStyle/>
                    <a:p>
                      <a:r>
                        <a:rPr lang="en-US" sz="1200" b="1" dirty="0">
                          <a:solidFill>
                            <a:schemeClr val="tx1"/>
                          </a:solidFill>
                          <a:latin typeface="Segoe UI Semibold" panose="020B0702040204020203" pitchFamily="34" charset="0"/>
                          <a:cs typeface="Segoe UI Semibold" panose="020B0702040204020203" pitchFamily="34" charset="0"/>
                        </a:rPr>
                        <a:t>Azure Security Center</a:t>
                      </a:r>
                    </a:p>
                  </a:txBody>
                  <a:tcPr>
                    <a:solidFill>
                      <a:schemeClr val="bg1"/>
                    </a:solidFill>
                  </a:tcPr>
                </a:tc>
                <a:tc>
                  <a:txBody>
                    <a:bodyPr/>
                    <a:lstStyle/>
                    <a:p>
                      <a:r>
                        <a:rPr lang="en-US" sz="1200" b="1" dirty="0">
                          <a:solidFill>
                            <a:schemeClr val="tx1"/>
                          </a:solidFill>
                          <a:latin typeface="Segoe UI Semibold" panose="020B0702040204020203" pitchFamily="34" charset="0"/>
                          <a:cs typeface="Segoe UI Semibold" panose="020B0702040204020203" pitchFamily="34" charset="0"/>
                        </a:rPr>
                        <a:t>Azure</a:t>
                      </a:r>
                    </a:p>
                  </a:txBody>
                  <a:tcPr>
                    <a:solidFill>
                      <a:schemeClr val="bg1"/>
                    </a:solidFill>
                  </a:tcPr>
                </a:tc>
                <a:tc>
                  <a:txBody>
                    <a:bodyPr/>
                    <a:lstStyle/>
                    <a:p>
                      <a:r>
                        <a:rPr lang="en-US" sz="1200" dirty="0">
                          <a:solidFill>
                            <a:schemeClr val="tx1"/>
                          </a:solidFill>
                          <a:latin typeface="Segoe UI Semibold" panose="020B0702040204020203" pitchFamily="34" charset="0"/>
                          <a:cs typeface="Segoe UI Semibold" panose="020B0702040204020203" pitchFamily="34" charset="0"/>
                        </a:rPr>
                        <a:t>No (Cost per host/PaaS)</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dirty="0">
                          <a:solidFill>
                            <a:schemeClr val="tx1"/>
                          </a:solidFill>
                          <a:latin typeface="Segoe UI Semibold" panose="020B0702040204020203" pitchFamily="34" charset="0"/>
                          <a:cs typeface="Segoe UI Semibold" panose="020B0702040204020203" pitchFamily="34" charset="0"/>
                        </a:rPr>
                        <a:t>Depending on Log Analytics</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2004020389"/>
                  </a:ext>
                </a:extLst>
              </a:tr>
              <a:tr h="350203">
                <a:tc>
                  <a:txBody>
                    <a:bodyPr/>
                    <a:lstStyle/>
                    <a:p>
                      <a:r>
                        <a:rPr lang="en-US" sz="1200" b="1">
                          <a:solidFill>
                            <a:schemeClr val="tx1"/>
                          </a:solidFill>
                          <a:latin typeface="Segoe UI Semibold" panose="020B0702040204020203" pitchFamily="34" charset="0"/>
                          <a:cs typeface="Segoe UI Semibold" panose="020B0702040204020203" pitchFamily="34" charset="0"/>
                        </a:rPr>
                        <a:t>SaaS Usage</a:t>
                      </a:r>
                    </a:p>
                  </a:txBody>
                  <a:tcPr>
                    <a:solidFill>
                      <a:schemeClr val="bg1"/>
                    </a:solidFill>
                  </a:tcPr>
                </a:tc>
                <a:tc>
                  <a:txBody>
                    <a:bodyPr/>
                    <a:lstStyle/>
                    <a:p>
                      <a:r>
                        <a:rPr lang="en-US" sz="1200" b="1">
                          <a:solidFill>
                            <a:schemeClr val="tx1"/>
                          </a:solidFill>
                          <a:latin typeface="Segoe UI Semibold" panose="020B0702040204020203" pitchFamily="34" charset="0"/>
                          <a:cs typeface="Segoe UI Semibold" panose="020B0702040204020203" pitchFamily="34" charset="0"/>
                        </a:rPr>
                        <a:t>N/A</a:t>
                      </a:r>
                    </a:p>
                  </a:txBody>
                  <a:tcPr>
                    <a:solidFill>
                      <a:schemeClr val="bg1"/>
                    </a:solidFill>
                  </a:tcPr>
                </a:tc>
                <a:tc>
                  <a:txBody>
                    <a:bodyPr/>
                    <a:lstStyle/>
                    <a:p>
                      <a:r>
                        <a:rPr lang="en-US" sz="1200">
                          <a:solidFill>
                            <a:schemeClr val="tx1"/>
                          </a:solidFill>
                          <a:latin typeface="Segoe UI Semibold" panose="020B0702040204020203" pitchFamily="34" charset="0"/>
                          <a:cs typeface="Segoe UI Semibold" panose="020B0702040204020203" pitchFamily="34" charset="0"/>
                        </a:rPr>
                        <a:t>No</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Segoe UI Semibold" panose="020B0702040204020203" pitchFamily="34" charset="0"/>
                          <a:cs typeface="Segoe UI Semibold" panose="020B0702040204020203" pitchFamily="34" charset="0"/>
                        </a:rPr>
                        <a:t>Requires Cloud App Discovery</a:t>
                      </a:r>
                    </a:p>
                  </a:txBody>
                  <a:tcPr>
                    <a:solidFill>
                      <a:schemeClr val="bg1"/>
                    </a:solidFill>
                  </a:tcPr>
                </a:tc>
                <a:extLst>
                  <a:ext uri="{0D108BD9-81ED-4DB2-BD59-A6C34878D82A}">
                    <a16:rowId xmlns:a16="http://schemas.microsoft.com/office/drawing/2014/main" val="336481102"/>
                  </a:ext>
                </a:extLst>
              </a:tr>
              <a:tr h="190183">
                <a:tc>
                  <a:txBody>
                    <a:bodyPr/>
                    <a:lstStyle/>
                    <a:p>
                      <a:r>
                        <a:rPr lang="nb-NO" sz="1200" b="1" dirty="0" err="1">
                          <a:solidFill>
                            <a:schemeClr val="tx1"/>
                          </a:solidFill>
                          <a:latin typeface="Segoe UI Semibold" panose="020B0702040204020203" pitchFamily="34" charset="0"/>
                          <a:cs typeface="Segoe UI Semibold" panose="020B0702040204020203" pitchFamily="34" charset="0"/>
                        </a:rPr>
                        <a:t>Custom</a:t>
                      </a:r>
                      <a:r>
                        <a:rPr lang="nb-NO" sz="1200" b="1" dirty="0">
                          <a:solidFill>
                            <a:schemeClr val="tx1"/>
                          </a:solidFill>
                          <a:latin typeface="Segoe UI Semibold" panose="020B0702040204020203" pitchFamily="34" charset="0"/>
                          <a:cs typeface="Segoe UI Semibold" panose="020B0702040204020203" pitchFamily="34" charset="0"/>
                        </a:rPr>
                        <a:t> Sources**</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b="1" dirty="0">
                          <a:solidFill>
                            <a:schemeClr val="tx1"/>
                          </a:solidFill>
                          <a:latin typeface="Segoe UI Semibold" panose="020B0702040204020203" pitchFamily="34" charset="0"/>
                          <a:cs typeface="Segoe UI Semibold" panose="020B0702040204020203" pitchFamily="34" charset="0"/>
                        </a:rPr>
                        <a:t>N/A</a:t>
                      </a:r>
                      <a:endParaRPr lang="en-US" sz="1200" b="1"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r>
                        <a:rPr lang="nb-NO" sz="1200" dirty="0">
                          <a:solidFill>
                            <a:schemeClr val="tx1"/>
                          </a:solidFill>
                          <a:latin typeface="Segoe UI Semibold" panose="020B0702040204020203" pitchFamily="34" charset="0"/>
                          <a:cs typeface="Segoe UI Semibold" panose="020B0702040204020203" pitchFamily="34" charset="0"/>
                        </a:rPr>
                        <a:t>No</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sz="1200" dirty="0" err="1">
                          <a:solidFill>
                            <a:schemeClr val="tx1"/>
                          </a:solidFill>
                          <a:latin typeface="Segoe UI Semibold" panose="020B0702040204020203" pitchFamily="34" charset="0"/>
                          <a:cs typeface="Segoe UI Semibold" panose="020B0702040204020203" pitchFamily="34" charset="0"/>
                        </a:rPr>
                        <a:t>Depending</a:t>
                      </a:r>
                      <a:r>
                        <a:rPr lang="nb-NO" sz="1200" dirty="0">
                          <a:solidFill>
                            <a:schemeClr val="tx1"/>
                          </a:solidFill>
                          <a:latin typeface="Segoe UI Semibold" panose="020B0702040204020203" pitchFamily="34" charset="0"/>
                          <a:cs typeface="Segoe UI Semibold" panose="020B0702040204020203" pitchFamily="34" charset="0"/>
                        </a:rPr>
                        <a:t> </a:t>
                      </a:r>
                      <a:r>
                        <a:rPr lang="nb-NO" sz="1200" dirty="0" err="1">
                          <a:solidFill>
                            <a:schemeClr val="tx1"/>
                          </a:solidFill>
                          <a:latin typeface="Segoe UI Semibold" panose="020B0702040204020203" pitchFamily="34" charset="0"/>
                          <a:cs typeface="Segoe UI Semibold" panose="020B0702040204020203" pitchFamily="34" charset="0"/>
                        </a:rPr>
                        <a:t>on</a:t>
                      </a:r>
                      <a:r>
                        <a:rPr lang="nb-NO" sz="1200" dirty="0">
                          <a:solidFill>
                            <a:schemeClr val="tx1"/>
                          </a:solidFill>
                          <a:latin typeface="Segoe UI Semibold" panose="020B0702040204020203" pitchFamily="34" charset="0"/>
                          <a:cs typeface="Segoe UI Semibold" panose="020B0702040204020203" pitchFamily="34" charset="0"/>
                        </a:rPr>
                        <a:t> </a:t>
                      </a:r>
                      <a:r>
                        <a:rPr lang="nb-NO" sz="1200" dirty="0" err="1">
                          <a:solidFill>
                            <a:schemeClr val="tx1"/>
                          </a:solidFill>
                          <a:latin typeface="Segoe UI Semibold" panose="020B0702040204020203" pitchFamily="34" charset="0"/>
                          <a:cs typeface="Segoe UI Semibold" panose="020B0702040204020203" pitchFamily="34" charset="0"/>
                        </a:rPr>
                        <a:t>Configuration</a:t>
                      </a:r>
                      <a:endParaRPr lang="en-US" sz="1200" dirty="0">
                        <a:solidFill>
                          <a:schemeClr val="tx1"/>
                        </a:solidFill>
                        <a:latin typeface="Segoe UI Semibold" panose="020B0702040204020203" pitchFamily="34" charset="0"/>
                        <a:cs typeface="Segoe UI Semibold" panose="020B0702040204020203" pitchFamily="34" charset="0"/>
                      </a:endParaRPr>
                    </a:p>
                  </a:txBody>
                  <a:tcPr>
                    <a:solidFill>
                      <a:schemeClr val="bg1"/>
                    </a:solidFill>
                  </a:tcPr>
                </a:tc>
                <a:extLst>
                  <a:ext uri="{0D108BD9-81ED-4DB2-BD59-A6C34878D82A}">
                    <a16:rowId xmlns:a16="http://schemas.microsoft.com/office/drawing/2014/main" val="931089281"/>
                  </a:ext>
                </a:extLst>
              </a:tr>
            </a:tbl>
          </a:graphicData>
        </a:graphic>
      </p:graphicFrame>
      <p:pic>
        <p:nvPicPr>
          <p:cNvPr id="5" name="Picture 4">
            <a:extLst>
              <a:ext uri="{FF2B5EF4-FFF2-40B4-BE49-F238E27FC236}">
                <a16:creationId xmlns:a16="http://schemas.microsoft.com/office/drawing/2014/main" id="{5C0A35ED-0E3D-4A12-84C4-1BE562DA9FDD}"/>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96518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pPr>
              <a:lnSpc>
                <a:spcPct val="150000"/>
              </a:lnSpc>
            </a:pPr>
            <a:r>
              <a:rPr lang="nb-NO" dirty="0">
                <a:cs typeface="Segoe UI"/>
              </a:rPr>
              <a:t>Understanding what data is collected</a:t>
            </a:r>
            <a:endParaRPr lang="nb-NO" sz="4400" dirty="0">
              <a:cs typeface="Segoe UI"/>
            </a:endParaRPr>
          </a:p>
        </p:txBody>
      </p:sp>
      <p:sp>
        <p:nvSpPr>
          <p:cNvPr id="3" name="Content Placeholder 2">
            <a:extLst>
              <a:ext uri="{FF2B5EF4-FFF2-40B4-BE49-F238E27FC236}">
                <a16:creationId xmlns:a16="http://schemas.microsoft.com/office/drawing/2014/main" id="{B67A1BEE-B044-4A7F-A099-82EB34633EA6}"/>
              </a:ext>
            </a:extLst>
          </p:cNvPr>
          <p:cNvSpPr>
            <a:spLocks noGrp="1"/>
          </p:cNvSpPr>
          <p:nvPr>
            <p:ph idx="1"/>
          </p:nvPr>
        </p:nvSpPr>
        <p:spPr>
          <a:xfrm>
            <a:off x="393700" y="1387904"/>
            <a:ext cx="10515600" cy="5104971"/>
          </a:xfrm>
        </p:spPr>
        <p:txBody>
          <a:bodyPr>
            <a:normAutofit/>
          </a:bodyPr>
          <a:lstStyle/>
          <a:p>
            <a:r>
              <a:rPr lang="nb-NO" sz="2400" b="1" dirty="0"/>
              <a:t>To see the full picture you need</a:t>
            </a:r>
            <a:br>
              <a:rPr lang="nb-NO" sz="2400" b="1" dirty="0"/>
            </a:br>
            <a:r>
              <a:rPr lang="nb-NO" sz="2400" b="1" dirty="0"/>
              <a:t>multiple datasets</a:t>
            </a:r>
          </a:p>
          <a:p>
            <a:r>
              <a:rPr lang="nb-NO" sz="2400" dirty="0"/>
              <a:t>Example:</a:t>
            </a:r>
          </a:p>
          <a:p>
            <a:pPr lvl="1"/>
            <a:r>
              <a:rPr lang="nb-NO" sz="1800" dirty="0"/>
              <a:t>Azure Defender</a:t>
            </a:r>
          </a:p>
          <a:p>
            <a:pPr lvl="1"/>
            <a:r>
              <a:rPr lang="nb-NO" sz="1800" dirty="0"/>
              <a:t>Flow Logs NSG</a:t>
            </a:r>
          </a:p>
          <a:p>
            <a:pPr lvl="1"/>
            <a:r>
              <a:rPr lang="nb-NO" sz="1800" dirty="0"/>
              <a:t>VMConnection – Service Map</a:t>
            </a:r>
          </a:p>
          <a:p>
            <a:pPr lvl="1"/>
            <a:r>
              <a:rPr lang="nb-NO" sz="1800" dirty="0"/>
              <a:t>Event Logs </a:t>
            </a:r>
          </a:p>
          <a:p>
            <a:pPr lvl="1"/>
            <a:endParaRPr lang="nb-NO" sz="2000" dirty="0">
              <a:solidFill>
                <a:schemeClr val="bg1"/>
              </a:solidFill>
            </a:endParaRPr>
          </a:p>
          <a:p>
            <a:r>
              <a:rPr lang="nb-NO" sz="1600" b="1" dirty="0">
                <a:solidFill>
                  <a:schemeClr val="bg1"/>
                </a:solidFill>
              </a:rPr>
              <a:t>Defender: </a:t>
            </a:r>
            <a:r>
              <a:rPr lang="nb-NO" sz="1400" i="1" dirty="0">
                <a:solidFill>
                  <a:schemeClr val="bg1"/>
                </a:solidFill>
              </a:rPr>
              <a:t>Malicious traffic from 8.8.8.8</a:t>
            </a:r>
          </a:p>
          <a:p>
            <a:r>
              <a:rPr lang="nb-NO" sz="1600" b="1" dirty="0">
                <a:solidFill>
                  <a:schemeClr val="bg1"/>
                </a:solidFill>
              </a:rPr>
              <a:t>Flow Logs: </a:t>
            </a:r>
            <a:r>
              <a:rPr lang="nb-NO" sz="1400" i="1" dirty="0">
                <a:solidFill>
                  <a:schemeClr val="bg1"/>
                </a:solidFill>
              </a:rPr>
              <a:t>Traffic from 8.8.8.8 going to</a:t>
            </a:r>
            <a:br>
              <a:rPr lang="nb-NO" sz="1400" i="1" dirty="0">
                <a:solidFill>
                  <a:schemeClr val="bg1"/>
                </a:solidFill>
              </a:rPr>
            </a:br>
            <a:r>
              <a:rPr lang="nb-NO" sz="1400" i="1" dirty="0">
                <a:solidFill>
                  <a:schemeClr val="bg1"/>
                </a:solidFill>
              </a:rPr>
              <a:t>IP 1.1.1.1 on Port 3389 and was allowed</a:t>
            </a:r>
          </a:p>
          <a:p>
            <a:r>
              <a:rPr lang="nb-NO" sz="1600" b="1" dirty="0">
                <a:solidFill>
                  <a:schemeClr val="bg1"/>
                </a:solidFill>
              </a:rPr>
              <a:t>VMConnect: </a:t>
            </a:r>
            <a:r>
              <a:rPr lang="nb-NO" sz="1400" i="1" dirty="0">
                <a:solidFill>
                  <a:schemeClr val="bg1"/>
                </a:solidFill>
              </a:rPr>
              <a:t>svchost.exe accepted connection</a:t>
            </a:r>
            <a:br>
              <a:rPr lang="nb-NO" sz="1400" i="1" dirty="0">
                <a:solidFill>
                  <a:schemeClr val="bg1"/>
                </a:solidFill>
              </a:rPr>
            </a:br>
            <a:r>
              <a:rPr lang="nb-NO" sz="1400" i="1" dirty="0">
                <a:solidFill>
                  <a:schemeClr val="bg1"/>
                </a:solidFill>
              </a:rPr>
              <a:t>on port 3389 currently established</a:t>
            </a:r>
          </a:p>
          <a:p>
            <a:r>
              <a:rPr lang="nb-NO" sz="1600" b="1" dirty="0">
                <a:solidFill>
                  <a:schemeClr val="bg1"/>
                </a:solidFill>
              </a:rPr>
              <a:t>Event Logs: </a:t>
            </a:r>
            <a:r>
              <a:rPr lang="nb-NO" sz="1400" i="1" dirty="0">
                <a:solidFill>
                  <a:schemeClr val="bg1"/>
                </a:solidFill>
              </a:rPr>
              <a:t>Successful logged on AD user </a:t>
            </a:r>
            <a:br>
              <a:rPr lang="nb-NO" sz="1400" i="1" dirty="0">
                <a:solidFill>
                  <a:schemeClr val="bg1"/>
                </a:solidFill>
              </a:rPr>
            </a:br>
            <a:r>
              <a:rPr lang="nb-NO" sz="1400" i="1" dirty="0">
                <a:solidFill>
                  <a:schemeClr val="bg1"/>
                </a:solidFill>
              </a:rPr>
              <a:t>with username domain\administrator from IP</a:t>
            </a:r>
            <a:br>
              <a:rPr lang="nb-NO" sz="1400" i="1" dirty="0">
                <a:solidFill>
                  <a:schemeClr val="bg1"/>
                </a:solidFill>
              </a:rPr>
            </a:br>
            <a:r>
              <a:rPr lang="nb-NO" sz="1400" i="1" dirty="0">
                <a:solidFill>
                  <a:schemeClr val="bg1"/>
                </a:solidFill>
              </a:rPr>
              <a:t>8.8.8.8</a:t>
            </a:r>
          </a:p>
          <a:p>
            <a:pPr lvl="1"/>
            <a:endParaRPr lang="nb-NO" sz="2000" dirty="0"/>
          </a:p>
        </p:txBody>
      </p:sp>
      <p:pic>
        <p:nvPicPr>
          <p:cNvPr id="7" name="Picture 6">
            <a:extLst>
              <a:ext uri="{FF2B5EF4-FFF2-40B4-BE49-F238E27FC236}">
                <a16:creationId xmlns:a16="http://schemas.microsoft.com/office/drawing/2014/main" id="{F630543C-6455-4C56-BA6C-F5438C0A6234}"/>
              </a:ext>
            </a:extLst>
          </p:cNvPr>
          <p:cNvPicPr>
            <a:picLocks noChangeAspect="1"/>
          </p:cNvPicPr>
          <p:nvPr/>
        </p:nvPicPr>
        <p:blipFill>
          <a:blip r:embed="rId2"/>
          <a:stretch>
            <a:fillRect/>
          </a:stretch>
        </p:blipFill>
        <p:spPr>
          <a:xfrm>
            <a:off x="5096919" y="1931283"/>
            <a:ext cx="6630395" cy="4018212"/>
          </a:xfrm>
          <a:prstGeom prst="rect">
            <a:avLst/>
          </a:prstGeom>
        </p:spPr>
      </p:pic>
    </p:spTree>
    <p:extLst>
      <p:ext uri="{BB962C8B-B14F-4D97-AF65-F5344CB8AC3E}">
        <p14:creationId xmlns:p14="http://schemas.microsoft.com/office/powerpoint/2010/main" val="3513548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Log Analytics and Sentinel</a:t>
            </a:r>
            <a:endParaRPr lang="nb-NO" dirty="0"/>
          </a:p>
        </p:txBody>
      </p:sp>
      <p:pic>
        <p:nvPicPr>
          <p:cNvPr id="6" name="Picture 5">
            <a:extLst>
              <a:ext uri="{FF2B5EF4-FFF2-40B4-BE49-F238E27FC236}">
                <a16:creationId xmlns:a16="http://schemas.microsoft.com/office/drawing/2014/main" id="{11A96836-5CE2-4AF5-A99F-1C78835EDA21}"/>
              </a:ext>
            </a:extLst>
          </p:cNvPr>
          <p:cNvPicPr>
            <a:picLocks noChangeAspect="1"/>
          </p:cNvPicPr>
          <p:nvPr/>
        </p:nvPicPr>
        <p:blipFill>
          <a:blip r:embed="rId2"/>
          <a:stretch>
            <a:fillRect/>
          </a:stretch>
        </p:blipFill>
        <p:spPr>
          <a:xfrm>
            <a:off x="6908145" y="1308025"/>
            <a:ext cx="3937265" cy="5046494"/>
          </a:xfrm>
          <a:prstGeom prst="rect">
            <a:avLst/>
          </a:prstGeom>
        </p:spPr>
      </p:pic>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sz="2000" b="1" dirty="0"/>
              <a:t>Log Analytics is a log collection service</a:t>
            </a:r>
          </a:p>
          <a:p>
            <a:pPr lvl="1"/>
            <a:r>
              <a:rPr lang="nb-NO" sz="1600" dirty="0"/>
              <a:t>Data and processing within a region</a:t>
            </a:r>
          </a:p>
          <a:p>
            <a:pPr lvl="1"/>
            <a:r>
              <a:rPr lang="nb-NO" sz="1600" dirty="0"/>
              <a:t>Default retention 30 days (for entire database)</a:t>
            </a:r>
          </a:p>
          <a:p>
            <a:pPr lvl="1"/>
            <a:r>
              <a:rPr lang="nb-NO" sz="1600" dirty="0"/>
              <a:t>Also used for Azure Monitor</a:t>
            </a:r>
          </a:p>
          <a:p>
            <a:endParaRPr lang="nb-NO" sz="2000" b="1" dirty="0"/>
          </a:p>
          <a:p>
            <a:r>
              <a:rPr lang="nb-NO" sz="2000" b="1" dirty="0"/>
              <a:t>Data stored in different tables</a:t>
            </a:r>
          </a:p>
          <a:p>
            <a:pPr lvl="1"/>
            <a:r>
              <a:rPr lang="nb-NO" sz="1600" dirty="0"/>
              <a:t>Depending on data source</a:t>
            </a:r>
          </a:p>
          <a:p>
            <a:endParaRPr lang="nb-NO" sz="2000" b="1" dirty="0"/>
          </a:p>
          <a:p>
            <a:r>
              <a:rPr lang="nb-NO" sz="2000" b="1" dirty="0"/>
              <a:t>Can collect «any» type of data</a:t>
            </a:r>
          </a:p>
          <a:p>
            <a:pPr lvl="1"/>
            <a:r>
              <a:rPr lang="nb-NO" sz="1600" dirty="0"/>
              <a:t>Different time intervals for each solution</a:t>
            </a:r>
          </a:p>
          <a:p>
            <a:endParaRPr lang="nb-NO" sz="2000" b="1" dirty="0"/>
          </a:p>
          <a:p>
            <a:r>
              <a:rPr lang="nb-NO" sz="2000" b="1" dirty="0"/>
              <a:t>Sentinel is an addon solution </a:t>
            </a:r>
            <a:br>
              <a:rPr lang="nb-NO" sz="2000" b="1" dirty="0"/>
            </a:br>
            <a:r>
              <a:rPr lang="nb-NO" sz="2000" b="1" dirty="0"/>
              <a:t>to Log Analytics</a:t>
            </a:r>
          </a:p>
          <a:p>
            <a:pPr lvl="1"/>
            <a:r>
              <a:rPr lang="nb-NO" sz="1600" dirty="0"/>
              <a:t>Log Analytics has a lot of different solutions</a:t>
            </a:r>
          </a:p>
          <a:p>
            <a:pPr lvl="1"/>
            <a:r>
              <a:rPr lang="nb-NO" sz="1600" dirty="0"/>
              <a:t>Provides data collection rules</a:t>
            </a:r>
          </a:p>
          <a:p>
            <a:endParaRPr lang="nb-NO" sz="2400" dirty="0"/>
          </a:p>
          <a:p>
            <a:pPr lvl="1"/>
            <a:endParaRPr lang="nb-NO" sz="2000" dirty="0"/>
          </a:p>
        </p:txBody>
      </p:sp>
      <p:pic>
        <p:nvPicPr>
          <p:cNvPr id="5" name="Picture 4">
            <a:extLst>
              <a:ext uri="{FF2B5EF4-FFF2-40B4-BE49-F238E27FC236}">
                <a16:creationId xmlns:a16="http://schemas.microsoft.com/office/drawing/2014/main" id="{868EC584-1F07-4B44-96D5-81D92D14EDBE}"/>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748971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pPr>
              <a:lnSpc>
                <a:spcPct val="150000"/>
              </a:lnSpc>
            </a:pPr>
            <a:r>
              <a:rPr lang="nb-NO" sz="4400" dirty="0">
                <a:cs typeface="Segoe UI"/>
              </a:rPr>
              <a:t>Log Analytics</a:t>
            </a:r>
          </a:p>
        </p:txBody>
      </p:sp>
      <p:sp>
        <p:nvSpPr>
          <p:cNvPr id="21" name="Content Placeholder 2">
            <a:extLst>
              <a:ext uri="{FF2B5EF4-FFF2-40B4-BE49-F238E27FC236}">
                <a16:creationId xmlns:a16="http://schemas.microsoft.com/office/drawing/2014/main" id="{E16DCDD7-EE3F-410D-B034-89CE28733FF8}"/>
              </a:ext>
            </a:extLst>
          </p:cNvPr>
          <p:cNvSpPr>
            <a:spLocks noGrp="1"/>
          </p:cNvSpPr>
          <p:nvPr>
            <p:ph idx="1"/>
          </p:nvPr>
        </p:nvSpPr>
        <p:spPr>
          <a:xfrm>
            <a:off x="838200" y="1485582"/>
            <a:ext cx="10515600" cy="4691381"/>
          </a:xfrm>
        </p:spPr>
        <p:txBody>
          <a:bodyPr>
            <a:normAutofit lnSpcReduction="10000"/>
          </a:bodyPr>
          <a:lstStyle/>
          <a:p>
            <a:r>
              <a:rPr lang="nb-NO" sz="2400" b="1" dirty="0"/>
              <a:t>Can collect logs/metrics from native services</a:t>
            </a:r>
          </a:p>
          <a:p>
            <a:pPr lvl="1"/>
            <a:r>
              <a:rPr lang="nb-NO" sz="2000" dirty="0"/>
              <a:t>Azure AD, Microsoft 365, Microsoft Azure</a:t>
            </a:r>
          </a:p>
          <a:p>
            <a:pPr lvl="1"/>
            <a:r>
              <a:rPr lang="nb-NO" sz="2000" dirty="0"/>
              <a:t>OS Events, Syslog </a:t>
            </a:r>
          </a:p>
          <a:p>
            <a:pPr lvl="1"/>
            <a:r>
              <a:rPr lang="nb-NO" sz="2000" dirty="0"/>
              <a:t>Change tracking</a:t>
            </a:r>
          </a:p>
          <a:p>
            <a:pPr lvl="1"/>
            <a:r>
              <a:rPr lang="nb-NO" sz="2000" dirty="0"/>
              <a:t>(</a:t>
            </a:r>
            <a:r>
              <a:rPr lang="nb-NO" sz="2000" b="1" u="sng" dirty="0"/>
              <a:t>NOT</a:t>
            </a:r>
            <a:r>
              <a:rPr lang="nb-NO" sz="2000" dirty="0"/>
              <a:t> Security Events from VM’s by default)</a:t>
            </a:r>
          </a:p>
          <a:p>
            <a:pPr lvl="2"/>
            <a:r>
              <a:rPr lang="nb-NO" sz="1600" dirty="0"/>
              <a:t>Can be configured in Sentinel or Defender (not both) </a:t>
            </a:r>
          </a:p>
          <a:p>
            <a:r>
              <a:rPr lang="nb-NO" sz="2400" b="1" dirty="0"/>
              <a:t>Data collection enhanced by solutions</a:t>
            </a:r>
          </a:p>
          <a:p>
            <a:r>
              <a:rPr lang="nb-NO" sz="2400" b="1" dirty="0"/>
              <a:t>Two types of Agents</a:t>
            </a:r>
          </a:p>
          <a:p>
            <a:pPr lvl="1"/>
            <a:r>
              <a:rPr lang="nb-NO" sz="2000" dirty="0"/>
              <a:t>Log Analytics Agent (Based upon SCOM agent)</a:t>
            </a:r>
          </a:p>
          <a:p>
            <a:pPr lvl="1"/>
            <a:r>
              <a:rPr lang="nb-NO" sz="2000" dirty="0"/>
              <a:t>MMA Agent (New way to define data collection)</a:t>
            </a:r>
          </a:p>
          <a:p>
            <a:pPr lvl="2"/>
            <a:r>
              <a:rPr lang="nb-NO" sz="1600" dirty="0"/>
              <a:t>Now GA from last week! </a:t>
            </a:r>
          </a:p>
          <a:p>
            <a:r>
              <a:rPr lang="nb-NO" sz="2400" b="1" dirty="0"/>
              <a:t>Retention is defined on Workspace</a:t>
            </a:r>
          </a:p>
          <a:p>
            <a:pPr lvl="1"/>
            <a:r>
              <a:rPr lang="nb-NO" sz="2000" dirty="0"/>
              <a:t>Can also be defined custom retention per table</a:t>
            </a:r>
          </a:p>
          <a:p>
            <a:pPr lvl="1"/>
            <a:r>
              <a:rPr lang="en-US" sz="1600" dirty="0">
                <a:hlinkClick r:id="rId2"/>
              </a:rPr>
              <a:t>Changing log retention on a specific table in Log Analytics</a:t>
            </a:r>
            <a:endParaRPr lang="nb-NO" sz="2000" dirty="0"/>
          </a:p>
          <a:p>
            <a:endParaRPr lang="nb-NO" sz="2400" dirty="0"/>
          </a:p>
          <a:p>
            <a:pPr lvl="1"/>
            <a:endParaRPr lang="nb-NO" sz="2000" dirty="0"/>
          </a:p>
        </p:txBody>
      </p:sp>
      <p:pic>
        <p:nvPicPr>
          <p:cNvPr id="6" name="Picture 5">
            <a:extLst>
              <a:ext uri="{FF2B5EF4-FFF2-40B4-BE49-F238E27FC236}">
                <a16:creationId xmlns:a16="http://schemas.microsoft.com/office/drawing/2014/main" id="{4E3752E0-7A8F-425F-8BF9-5AF35C8D09B0}"/>
              </a:ext>
            </a:extLst>
          </p:cNvPr>
          <p:cNvPicPr>
            <a:picLocks noChangeAspect="1"/>
          </p:cNvPicPr>
          <p:nvPr/>
        </p:nvPicPr>
        <p:blipFill>
          <a:blip r:embed="rId3"/>
          <a:stretch>
            <a:fillRect/>
          </a:stretch>
        </p:blipFill>
        <p:spPr>
          <a:xfrm>
            <a:off x="8989454" y="1705844"/>
            <a:ext cx="2296012" cy="1950662"/>
          </a:xfrm>
          <a:prstGeom prst="rect">
            <a:avLst/>
          </a:prstGeom>
        </p:spPr>
      </p:pic>
      <p:sp>
        <p:nvSpPr>
          <p:cNvPr id="7" name="Arrow: Right 6">
            <a:extLst>
              <a:ext uri="{FF2B5EF4-FFF2-40B4-BE49-F238E27FC236}">
                <a16:creationId xmlns:a16="http://schemas.microsoft.com/office/drawing/2014/main" id="{549FA047-2C32-4A77-8173-D749C37BCDEF}"/>
              </a:ext>
            </a:extLst>
          </p:cNvPr>
          <p:cNvSpPr/>
          <p:nvPr/>
        </p:nvSpPr>
        <p:spPr>
          <a:xfrm>
            <a:off x="6887361" y="2865549"/>
            <a:ext cx="1883152" cy="4185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98FB54A-C3DC-4848-89AC-B391C18E1923}"/>
              </a:ext>
            </a:extLst>
          </p:cNvPr>
          <p:cNvPicPr>
            <a:picLocks noChangeAspect="1"/>
          </p:cNvPicPr>
          <p:nvPr/>
        </p:nvPicPr>
        <p:blipFill>
          <a:blip r:embed="rId4"/>
          <a:stretch>
            <a:fillRect/>
          </a:stretch>
        </p:blipFill>
        <p:spPr>
          <a:xfrm>
            <a:off x="7346995" y="3656506"/>
            <a:ext cx="4688379" cy="2602089"/>
          </a:xfrm>
          <a:prstGeom prst="rect">
            <a:avLst/>
          </a:prstGeom>
        </p:spPr>
      </p:pic>
      <p:pic>
        <p:nvPicPr>
          <p:cNvPr id="8" name="Picture 7">
            <a:extLst>
              <a:ext uri="{FF2B5EF4-FFF2-40B4-BE49-F238E27FC236}">
                <a16:creationId xmlns:a16="http://schemas.microsoft.com/office/drawing/2014/main" id="{798BFE4B-6BFA-4A54-89CA-644EC0725039}"/>
              </a:ext>
            </a:extLst>
          </p:cNvPr>
          <p:cNvPicPr>
            <a:picLocks noChangeAspect="1"/>
          </p:cNvPicPr>
          <p:nvPr/>
        </p:nvPicPr>
        <p:blipFill>
          <a:blip r:embed="rId5"/>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874504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pPr>
              <a:lnSpc>
                <a:spcPct val="150000"/>
              </a:lnSpc>
            </a:pPr>
            <a:r>
              <a:rPr lang="nb-NO" sz="4400" dirty="0">
                <a:cs typeface="Segoe UI"/>
              </a:rPr>
              <a:t>Log Sources in Azure</a:t>
            </a:r>
          </a:p>
        </p:txBody>
      </p:sp>
      <p:pic>
        <p:nvPicPr>
          <p:cNvPr id="6" name="Picture 5">
            <a:extLst>
              <a:ext uri="{FF2B5EF4-FFF2-40B4-BE49-F238E27FC236}">
                <a16:creationId xmlns:a16="http://schemas.microsoft.com/office/drawing/2014/main" id="{3ACD031B-63D0-483A-91EE-35AB71B45592}"/>
              </a:ext>
            </a:extLst>
          </p:cNvPr>
          <p:cNvPicPr>
            <a:picLocks noChangeAspect="1"/>
          </p:cNvPicPr>
          <p:nvPr/>
        </p:nvPicPr>
        <p:blipFill>
          <a:blip r:embed="rId2"/>
          <a:stretch>
            <a:fillRect/>
          </a:stretch>
        </p:blipFill>
        <p:spPr>
          <a:xfrm>
            <a:off x="5033747" y="1564935"/>
            <a:ext cx="7049196" cy="5004334"/>
          </a:xfrm>
          <a:prstGeom prst="rect">
            <a:avLst/>
          </a:prstGeom>
        </p:spPr>
      </p:pic>
      <p:sp>
        <p:nvSpPr>
          <p:cNvPr id="9" name="TextBox 8">
            <a:extLst>
              <a:ext uri="{FF2B5EF4-FFF2-40B4-BE49-F238E27FC236}">
                <a16:creationId xmlns:a16="http://schemas.microsoft.com/office/drawing/2014/main" id="{C5CACC69-8658-40BD-97E4-13CDDCE07179}"/>
              </a:ext>
            </a:extLst>
          </p:cNvPr>
          <p:cNvSpPr txBox="1"/>
          <p:nvPr/>
        </p:nvSpPr>
        <p:spPr>
          <a:xfrm>
            <a:off x="736600" y="1625600"/>
            <a:ext cx="4229100" cy="4062651"/>
          </a:xfrm>
          <a:prstGeom prst="rect">
            <a:avLst/>
          </a:prstGeom>
          <a:noFill/>
        </p:spPr>
        <p:txBody>
          <a:bodyPr wrap="square" rtlCol="0">
            <a:spAutoFit/>
          </a:bodyPr>
          <a:lstStyle/>
          <a:p>
            <a:pPr marL="285750" indent="-285750">
              <a:buFont typeface="Arial" panose="020B0604020202020204" pitchFamily="34" charset="0"/>
              <a:buChar char="•"/>
            </a:pPr>
            <a:r>
              <a:rPr lang="nb-NO" b="1" dirty="0">
                <a:solidFill>
                  <a:schemeClr val="bg1"/>
                </a:solidFill>
              </a:rPr>
              <a:t>Different services in Azure have its own log structure and format </a:t>
            </a:r>
          </a:p>
          <a:p>
            <a:pPr marL="285750" indent="-285750">
              <a:buFont typeface="Arial" panose="020B0604020202020204" pitchFamily="34" charset="0"/>
              <a:buChar char="•"/>
            </a:pPr>
            <a:endParaRPr lang="nb-NO" b="1" dirty="0">
              <a:solidFill>
                <a:schemeClr val="bg1"/>
              </a:solidFill>
            </a:endParaRPr>
          </a:p>
          <a:p>
            <a:pPr marL="285750" indent="-285750">
              <a:buFont typeface="Arial" panose="020B0604020202020204" pitchFamily="34" charset="0"/>
              <a:buChar char="•"/>
            </a:pPr>
            <a:r>
              <a:rPr lang="nb-NO" b="1" dirty="0">
                <a:solidFill>
                  <a:schemeClr val="bg1"/>
                </a:solidFill>
              </a:rPr>
              <a:t>Logging can be configured using</a:t>
            </a:r>
            <a:br>
              <a:rPr lang="nb-NO" b="1" dirty="0">
                <a:solidFill>
                  <a:schemeClr val="bg1"/>
                </a:solidFill>
              </a:rPr>
            </a:br>
            <a:r>
              <a:rPr lang="nb-NO" b="1" dirty="0">
                <a:solidFill>
                  <a:schemeClr val="bg1"/>
                </a:solidFill>
              </a:rPr>
              <a:t>Diagnostics settings in Azure</a:t>
            </a:r>
          </a:p>
          <a:p>
            <a:pPr marL="285750" indent="-285750">
              <a:buFont typeface="Arial" panose="020B0604020202020204" pitchFamily="34" charset="0"/>
              <a:buChar char="•"/>
            </a:pPr>
            <a:endParaRPr lang="nb-NO" b="1" dirty="0">
              <a:solidFill>
                <a:schemeClr val="bg1"/>
              </a:solidFill>
            </a:endParaRPr>
          </a:p>
          <a:p>
            <a:pPr marL="285750" indent="-285750">
              <a:buFont typeface="Arial" panose="020B0604020202020204" pitchFamily="34" charset="0"/>
              <a:buChar char="•"/>
            </a:pPr>
            <a:r>
              <a:rPr lang="nb-NO" b="1" dirty="0">
                <a:solidFill>
                  <a:schemeClr val="bg1"/>
                </a:solidFill>
              </a:rPr>
              <a:t>Data can be exported to</a:t>
            </a:r>
          </a:p>
          <a:p>
            <a:pPr marL="742950" lvl="1" indent="-285750">
              <a:buFont typeface="Arial" panose="020B0604020202020204" pitchFamily="34" charset="0"/>
              <a:buChar char="•"/>
            </a:pPr>
            <a:r>
              <a:rPr lang="nb-NO" sz="1600" b="1" dirty="0">
                <a:solidFill>
                  <a:schemeClr val="bg1"/>
                </a:solidFill>
              </a:rPr>
              <a:t>Log Analytics (w/Sentinel)</a:t>
            </a:r>
          </a:p>
          <a:p>
            <a:pPr marL="742950" lvl="1" indent="-285750">
              <a:buFont typeface="Arial" panose="020B0604020202020204" pitchFamily="34" charset="0"/>
              <a:buChar char="•"/>
            </a:pPr>
            <a:r>
              <a:rPr lang="nb-NO" sz="1600" dirty="0">
                <a:solidFill>
                  <a:schemeClr val="bg1"/>
                </a:solidFill>
              </a:rPr>
              <a:t>Event Hub</a:t>
            </a:r>
          </a:p>
          <a:p>
            <a:pPr marL="742950" lvl="1" indent="-285750">
              <a:buFont typeface="Arial" panose="020B0604020202020204" pitchFamily="34" charset="0"/>
              <a:buChar char="•"/>
            </a:pPr>
            <a:r>
              <a:rPr lang="nb-NO" sz="1600" dirty="0">
                <a:solidFill>
                  <a:schemeClr val="bg1"/>
                </a:solidFill>
              </a:rPr>
              <a:t>Storage Account</a:t>
            </a:r>
          </a:p>
          <a:p>
            <a:pPr marL="742950" lvl="1" indent="-285750">
              <a:buFont typeface="Arial" panose="020B0604020202020204" pitchFamily="34" charset="0"/>
              <a:buChar char="•"/>
            </a:pPr>
            <a:endParaRPr lang="nb-NO" sz="1600" dirty="0">
              <a:solidFill>
                <a:schemeClr val="bg1"/>
              </a:solidFill>
            </a:endParaRPr>
          </a:p>
          <a:p>
            <a:pPr marL="285750" indent="-285750">
              <a:buFont typeface="Arial" panose="020B0604020202020204" pitchFamily="34" charset="0"/>
              <a:buChar char="•"/>
            </a:pPr>
            <a:r>
              <a:rPr lang="nb-NO" sz="1600" b="1" dirty="0">
                <a:solidFill>
                  <a:schemeClr val="bg1"/>
                </a:solidFill>
              </a:rPr>
              <a:t>NOTE: </a:t>
            </a:r>
            <a:r>
              <a:rPr lang="nb-NO" sz="1600" dirty="0">
                <a:solidFill>
                  <a:schemeClr val="bg1"/>
                </a:solidFill>
              </a:rPr>
              <a:t>Other SIEM tools often integrate with Event Hub to fetch logs and import</a:t>
            </a:r>
          </a:p>
          <a:p>
            <a:pPr marL="285750" indent="-285750">
              <a:buFont typeface="Arial" panose="020B0604020202020204" pitchFamily="34" charset="0"/>
              <a:buChar char="•"/>
            </a:pPr>
            <a:endParaRPr lang="nb-NO"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pic>
        <p:nvPicPr>
          <p:cNvPr id="5" name="Picture 4">
            <a:extLst>
              <a:ext uri="{FF2B5EF4-FFF2-40B4-BE49-F238E27FC236}">
                <a16:creationId xmlns:a16="http://schemas.microsoft.com/office/drawing/2014/main" id="{05B2BDB3-8DF6-4F3C-998A-FF6B153BB021}"/>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900033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Log Analytics and other solutions</a:t>
            </a:r>
            <a:endParaRPr lang="nb-NO" dirty="0"/>
          </a:p>
        </p:txBody>
      </p:sp>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sz="2400" b="1" dirty="0"/>
              <a:t>Log Analytics has many different addons</a:t>
            </a:r>
          </a:p>
          <a:p>
            <a:pPr lvl="1"/>
            <a:r>
              <a:rPr lang="nb-NO" sz="1800" dirty="0"/>
              <a:t>Sentinel</a:t>
            </a:r>
          </a:p>
          <a:p>
            <a:pPr lvl="1"/>
            <a:r>
              <a:rPr lang="nb-NO" sz="1800" dirty="0"/>
              <a:t>Update Management (Requires configuration)</a:t>
            </a:r>
          </a:p>
          <a:p>
            <a:pPr lvl="1"/>
            <a:r>
              <a:rPr lang="nb-NO" sz="1800" dirty="0"/>
              <a:t>AntiMalware (Requires config on VM)</a:t>
            </a:r>
          </a:p>
          <a:p>
            <a:pPr lvl="1"/>
            <a:r>
              <a:rPr lang="nb-NO" sz="1800" dirty="0"/>
              <a:t>Change Tracking (Requires configuration)</a:t>
            </a:r>
          </a:p>
          <a:p>
            <a:pPr lvl="1"/>
            <a:r>
              <a:rPr lang="nb-NO" sz="1800" dirty="0"/>
              <a:t>DNS Analytics (Requires configuration)</a:t>
            </a:r>
          </a:p>
          <a:p>
            <a:pPr lvl="1"/>
            <a:r>
              <a:rPr lang="nb-NO" sz="1800" dirty="0"/>
              <a:t>Infrastructure Insight</a:t>
            </a:r>
          </a:p>
          <a:p>
            <a:pPr lvl="1"/>
            <a:r>
              <a:rPr lang="nb-NO" sz="1800" dirty="0"/>
              <a:t>VM Insight</a:t>
            </a:r>
          </a:p>
          <a:p>
            <a:pPr lvl="1"/>
            <a:endParaRPr lang="nb-NO" sz="1800" dirty="0"/>
          </a:p>
          <a:p>
            <a:r>
              <a:rPr lang="nb-NO" sz="2000" b="1" dirty="0"/>
              <a:t>Adding a solution will </a:t>
            </a:r>
            <a:br>
              <a:rPr lang="nb-NO" sz="2000" b="1" dirty="0"/>
            </a:br>
            <a:r>
              <a:rPr lang="nb-NO" sz="2000" b="1" dirty="0"/>
              <a:t>update the client configuration</a:t>
            </a:r>
          </a:p>
          <a:p>
            <a:endParaRPr lang="nb-NO" sz="2000" dirty="0"/>
          </a:p>
          <a:p>
            <a:r>
              <a:rPr lang="nb-NO" sz="2000" b="1" dirty="0"/>
              <a:t>Adding other solutions requires</a:t>
            </a:r>
            <a:br>
              <a:rPr lang="nb-NO" sz="2000" b="1" dirty="0"/>
            </a:br>
            <a:r>
              <a:rPr lang="nb-NO" sz="2000" b="1" dirty="0"/>
              <a:t>only change to product name in code</a:t>
            </a:r>
          </a:p>
          <a:p>
            <a:pPr lvl="1"/>
            <a:endParaRPr lang="nb-NO" sz="1400" dirty="0"/>
          </a:p>
          <a:p>
            <a:endParaRPr lang="nb-NO" sz="2400" dirty="0"/>
          </a:p>
          <a:p>
            <a:pPr lvl="1"/>
            <a:endParaRPr lang="nb-NO" sz="2000" dirty="0"/>
          </a:p>
        </p:txBody>
      </p:sp>
      <p:pic>
        <p:nvPicPr>
          <p:cNvPr id="3" name="Picture 2">
            <a:extLst>
              <a:ext uri="{FF2B5EF4-FFF2-40B4-BE49-F238E27FC236}">
                <a16:creationId xmlns:a16="http://schemas.microsoft.com/office/drawing/2014/main" id="{643EE7C7-4C99-4EA9-A62F-E6D1D286086A}"/>
              </a:ext>
            </a:extLst>
          </p:cNvPr>
          <p:cNvPicPr>
            <a:picLocks noChangeAspect="1"/>
          </p:cNvPicPr>
          <p:nvPr/>
        </p:nvPicPr>
        <p:blipFill>
          <a:blip r:embed="rId2"/>
          <a:stretch>
            <a:fillRect/>
          </a:stretch>
        </p:blipFill>
        <p:spPr>
          <a:xfrm>
            <a:off x="8139448" y="1517829"/>
            <a:ext cx="2860536" cy="2212446"/>
          </a:xfrm>
          <a:prstGeom prst="rect">
            <a:avLst/>
          </a:prstGeom>
        </p:spPr>
      </p:pic>
      <p:sp>
        <p:nvSpPr>
          <p:cNvPr id="8" name="TextBox 7">
            <a:extLst>
              <a:ext uri="{FF2B5EF4-FFF2-40B4-BE49-F238E27FC236}">
                <a16:creationId xmlns:a16="http://schemas.microsoft.com/office/drawing/2014/main" id="{DB294B8A-898B-42C1-960D-84884B1B0238}"/>
              </a:ext>
            </a:extLst>
          </p:cNvPr>
          <p:cNvSpPr txBox="1"/>
          <p:nvPr/>
        </p:nvSpPr>
        <p:spPr>
          <a:xfrm>
            <a:off x="5512035" y="4099625"/>
            <a:ext cx="6679965" cy="2308324"/>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azurerm_log_analytics_solution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"la-antimalware"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solution_name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AntiMalware</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workspace_resource_id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AntiMalware</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59EC1A50-FEAE-411A-B0C3-8A08C67E2608}"/>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58986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Sentinel Configuration</a:t>
            </a:r>
            <a:endParaRPr lang="nb-NO" dirty="0"/>
          </a:p>
        </p:txBody>
      </p:sp>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50000"/>
              </a:lnSpc>
            </a:pPr>
            <a:r>
              <a:rPr lang="nb-NO" sz="2400" b="1" dirty="0"/>
              <a:t>Create Resource Group</a:t>
            </a:r>
          </a:p>
          <a:p>
            <a:pPr>
              <a:lnSpc>
                <a:spcPct val="250000"/>
              </a:lnSpc>
            </a:pPr>
            <a:r>
              <a:rPr lang="nb-NO" sz="2400" b="1" dirty="0"/>
              <a:t>Create Log Analytics Workspace</a:t>
            </a:r>
          </a:p>
          <a:p>
            <a:pPr>
              <a:lnSpc>
                <a:spcPct val="250000"/>
              </a:lnSpc>
            </a:pPr>
            <a:r>
              <a:rPr lang="nb-NO" sz="2400" b="1" dirty="0"/>
              <a:t>Add </a:t>
            </a:r>
            <a:r>
              <a:rPr lang="nb-NO" sz="2400" b="1" u="sng" dirty="0"/>
              <a:t>SecurityInsight</a:t>
            </a:r>
            <a:r>
              <a:rPr lang="nb-NO" sz="2400" b="1" dirty="0"/>
              <a:t> Solution</a:t>
            </a:r>
            <a:endParaRPr lang="nb-NO" sz="1400" b="1" dirty="0"/>
          </a:p>
          <a:p>
            <a:pPr lvl="1">
              <a:lnSpc>
                <a:spcPct val="100000"/>
              </a:lnSpc>
            </a:pPr>
            <a:r>
              <a:rPr lang="nb-NO" sz="1400" b="1" dirty="0"/>
              <a:t>Retention will automatically be extended to 90 days</a:t>
            </a:r>
            <a:endParaRPr lang="nb-NO" sz="1100" b="1" dirty="0"/>
          </a:p>
          <a:p>
            <a:endParaRPr lang="nb-NO" sz="2400" dirty="0"/>
          </a:p>
          <a:p>
            <a:pPr lvl="1"/>
            <a:endParaRPr lang="nb-NO" sz="2000" dirty="0"/>
          </a:p>
        </p:txBody>
      </p:sp>
      <p:sp>
        <p:nvSpPr>
          <p:cNvPr id="5" name="TextBox 4">
            <a:extLst>
              <a:ext uri="{FF2B5EF4-FFF2-40B4-BE49-F238E27FC236}">
                <a16:creationId xmlns:a16="http://schemas.microsoft.com/office/drawing/2014/main" id="{501319FC-4EE0-4D2F-883C-8A370B36686C}"/>
              </a:ext>
            </a:extLst>
          </p:cNvPr>
          <p:cNvSpPr txBox="1"/>
          <p:nvPr/>
        </p:nvSpPr>
        <p:spPr>
          <a:xfrm>
            <a:off x="5741056" y="1715344"/>
            <a:ext cx="6450944" cy="4893647"/>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azurerm_log_analytics_workspace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mainrg</a:t>
            </a:r>
            <a:r>
              <a:rPr lang="en-US" sz="1200" b="0" dirty="0">
                <a:solidFill>
                  <a:srgbClr val="CE9178"/>
                </a:solidFill>
                <a:effectLst/>
                <a:latin typeface="Consolas" panose="020B0609020204030204" pitchFamily="49" charset="0"/>
              </a:rPr>
              <a:t>-la"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"mms-workspace-demo"</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sku</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"PerGB2018“</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retention_in_days</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30</a:t>
            </a:r>
          </a:p>
          <a:p>
            <a:r>
              <a:rPr lang="en-US" sz="1200" b="0" dirty="0">
                <a:solidFill>
                  <a:srgbClr val="9CDCFE"/>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daily_quota_gb</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4</a:t>
            </a:r>
          </a:p>
          <a:p>
            <a:endParaRPr lang="en-US" sz="1200" b="0" dirty="0">
              <a:solidFill>
                <a:srgbClr val="CE9178"/>
              </a:solidFill>
              <a:effectLst/>
              <a:latin typeface="Consolas" panose="020B0609020204030204" pitchFamily="49" charset="0"/>
            </a:endParaRPr>
          </a:p>
          <a:p>
            <a:endParaRPr lang="en-US" sz="1200" b="0" dirty="0">
              <a:solidFill>
                <a:srgbClr val="CE9178"/>
              </a:solidFill>
              <a:effectLst/>
              <a:latin typeface="Consolas" panose="020B0609020204030204" pitchFamily="49" charset="0"/>
            </a:endParaRPr>
          </a:p>
          <a:p>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6A9955"/>
                </a:solidFill>
                <a:effectLst/>
                <a:latin typeface="Consolas" panose="020B0609020204030204" pitchFamily="49" charset="0"/>
              </a:rPr>
              <a:t>## Define Log Analytics Solutions</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azurerm_log_analytics_solution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la_sentinel</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solution_name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SecurityInsights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workspace_resource_id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SecurityInsights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5ED78034-D845-450B-8EF8-7D4C6DCC0D43}"/>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95158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Sentinel Analytics Rules</a:t>
            </a:r>
            <a:endParaRPr lang="nb-NO" dirty="0"/>
          </a:p>
        </p:txBody>
      </p:sp>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nb-NO" sz="2400" b="1" dirty="0"/>
              <a:t>Scheduled Query Rules</a:t>
            </a:r>
          </a:p>
          <a:p>
            <a:pPr marL="457200" lvl="1" indent="0">
              <a:lnSpc>
                <a:spcPct val="100000"/>
              </a:lnSpc>
              <a:buNone/>
            </a:pPr>
            <a:r>
              <a:rPr lang="nb-NO" sz="1400" b="1" dirty="0"/>
              <a:t>- Missing option to define Alert Rule action </a:t>
            </a:r>
            <a:r>
              <a:rPr lang="nb-NO" sz="1400" b="1" dirty="0">
                <a:sym typeface="Wingdings" panose="05000000000000000000" pitchFamily="2" charset="2"/>
              </a:rPr>
              <a:t></a:t>
            </a:r>
          </a:p>
          <a:p>
            <a:pPr marL="457200" lvl="1" indent="0">
              <a:lnSpc>
                <a:spcPct val="100000"/>
              </a:lnSpc>
              <a:buNone/>
            </a:pPr>
            <a:br>
              <a:rPr lang="nb-NO" sz="2000" b="1" dirty="0"/>
            </a:br>
            <a:endParaRPr lang="nb-NO" sz="2000" b="1" dirty="0"/>
          </a:p>
          <a:p>
            <a:pPr>
              <a:lnSpc>
                <a:spcPct val="100000"/>
              </a:lnSpc>
            </a:pPr>
            <a:endParaRPr lang="nb-NO" sz="2400" b="1" dirty="0"/>
          </a:p>
          <a:p>
            <a:r>
              <a:rPr lang="nb-NO" sz="2400" b="1" dirty="0"/>
              <a:t>Free samples for hunting queries</a:t>
            </a:r>
          </a:p>
          <a:p>
            <a:pPr lvl="1"/>
            <a:r>
              <a:rPr lang="en-US" sz="1400" dirty="0">
                <a:hlinkClick r:id="rId2"/>
              </a:rPr>
              <a:t>Azure-Sentinel/Hunting Queries GitHub</a:t>
            </a:r>
            <a:endParaRPr lang="nb-NO" dirty="0"/>
          </a:p>
          <a:p>
            <a:pPr>
              <a:lnSpc>
                <a:spcPct val="100000"/>
              </a:lnSpc>
            </a:pPr>
            <a:endParaRPr lang="nb-NO" sz="2400" b="1" dirty="0"/>
          </a:p>
          <a:p>
            <a:pPr>
              <a:lnSpc>
                <a:spcPct val="100000"/>
              </a:lnSpc>
            </a:pPr>
            <a:endParaRPr lang="nb-NO" sz="2400" b="1" dirty="0"/>
          </a:p>
          <a:p>
            <a:pPr>
              <a:lnSpc>
                <a:spcPct val="100000"/>
              </a:lnSpc>
            </a:pPr>
            <a:r>
              <a:rPr lang="nb-NO" sz="2400" b="1" dirty="0"/>
              <a:t>Microsoft Security Rules</a:t>
            </a:r>
            <a:br>
              <a:rPr lang="nb-NO" sz="2400" b="1" dirty="0"/>
            </a:br>
            <a:r>
              <a:rPr lang="en-US" sz="1400" dirty="0" err="1">
                <a:hlinkClick r:id="rId3"/>
              </a:rPr>
              <a:t>Asymmertic</a:t>
            </a:r>
            <a:r>
              <a:rPr lang="en-US" sz="1400" dirty="0">
                <a:hlinkClick r:id="rId3"/>
              </a:rPr>
              <a:t> API </a:t>
            </a:r>
            <a:r>
              <a:rPr lang="en-US" sz="1400" dirty="0" err="1">
                <a:hlinkClick r:id="rId3"/>
              </a:rPr>
              <a:t>SecurityInsight</a:t>
            </a:r>
            <a:r>
              <a:rPr lang="en-US" sz="1400" dirty="0">
                <a:hlinkClick r:id="rId3"/>
              </a:rPr>
              <a:t> GitHub</a:t>
            </a:r>
            <a:endParaRPr lang="nb-NO" sz="1400" b="1" dirty="0"/>
          </a:p>
          <a:p>
            <a:pPr lvl="1"/>
            <a:endParaRPr lang="nb-NO" sz="2000" dirty="0"/>
          </a:p>
        </p:txBody>
      </p:sp>
      <p:sp>
        <p:nvSpPr>
          <p:cNvPr id="6" name="TextBox 5">
            <a:extLst>
              <a:ext uri="{FF2B5EF4-FFF2-40B4-BE49-F238E27FC236}">
                <a16:creationId xmlns:a16="http://schemas.microsoft.com/office/drawing/2014/main" id="{FBD9C2B8-A87A-4EFD-B11F-6877A12218D9}"/>
              </a:ext>
            </a:extLst>
          </p:cNvPr>
          <p:cNvSpPr txBox="1"/>
          <p:nvPr/>
        </p:nvSpPr>
        <p:spPr>
          <a:xfrm>
            <a:off x="5823647" y="1545645"/>
            <a:ext cx="6206122" cy="3046988"/>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azurerm_sentinel_alert_rule_scheduled</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alert_ad_audit</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alert_ad_audit</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log_analytics_workspace_id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display_name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"Check AD Audit Logs for Failed Logon"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severity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"High"</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query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&lt;&lt;</a:t>
            </a:r>
            <a:r>
              <a:rPr lang="en-US" sz="1200" b="0" dirty="0">
                <a:solidFill>
                  <a:srgbClr val="C586C0"/>
                </a:solidFill>
                <a:effectLst/>
                <a:latin typeface="Consolas" panose="020B0609020204030204" pitchFamily="49" charset="0"/>
              </a:rPr>
              <a:t>QUERY</a:t>
            </a:r>
            <a:endParaRPr lang="en-US" sz="1200" b="0" dirty="0">
              <a:solidFill>
                <a:srgbClr val="D4D4D4"/>
              </a:solidFill>
              <a:effectLst/>
              <a:latin typeface="Consolas" panose="020B0609020204030204" pitchFamily="49" charset="0"/>
            </a:endParaRPr>
          </a:p>
          <a:p>
            <a:r>
              <a:rPr lang="en-US" sz="1200" b="0" dirty="0" err="1">
                <a:solidFill>
                  <a:srgbClr val="CE9178"/>
                </a:solidFill>
                <a:effectLst/>
                <a:latin typeface="Consolas" panose="020B0609020204030204" pitchFamily="49" charset="0"/>
              </a:rPr>
              <a:t>AzureActivity</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where </a:t>
            </a:r>
            <a:r>
              <a:rPr lang="en-US" sz="1200" b="0" dirty="0" err="1">
                <a:solidFill>
                  <a:srgbClr val="CE9178"/>
                </a:solidFill>
                <a:effectLst/>
                <a:latin typeface="Consolas" panose="020B0609020204030204" pitchFamily="49" charset="0"/>
              </a:rPr>
              <a:t>OperationName</a:t>
            </a:r>
            <a:r>
              <a:rPr lang="en-US" sz="1200" b="0" dirty="0">
                <a:solidFill>
                  <a:srgbClr val="CE9178"/>
                </a:solidFill>
                <a:effectLst/>
                <a:latin typeface="Consolas" panose="020B0609020204030204" pitchFamily="49" charset="0"/>
              </a:rPr>
              <a:t> == "Create or Update Virtual Machine" or </a:t>
            </a:r>
            <a:r>
              <a:rPr lang="en-US" sz="1200" b="0" dirty="0" err="1">
                <a:solidFill>
                  <a:srgbClr val="CE9178"/>
                </a:solidFill>
                <a:effectLst/>
                <a:latin typeface="Consolas" panose="020B0609020204030204" pitchFamily="49" charset="0"/>
              </a:rPr>
              <a:t>OperationName</a:t>
            </a:r>
            <a:r>
              <a:rPr lang="en-US" sz="1200" b="0" dirty="0">
                <a:solidFill>
                  <a:srgbClr val="CE9178"/>
                </a:solidFill>
                <a:effectLst/>
                <a:latin typeface="Consolas" panose="020B0609020204030204" pitchFamily="49" charset="0"/>
              </a:rPr>
              <a:t> =="Create Deployment"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where </a:t>
            </a:r>
            <a:r>
              <a:rPr lang="en-US" sz="1200" b="0" dirty="0" err="1">
                <a:solidFill>
                  <a:srgbClr val="CE9178"/>
                </a:solidFill>
                <a:effectLst/>
                <a:latin typeface="Consolas" panose="020B0609020204030204" pitchFamily="49" charset="0"/>
              </a:rPr>
              <a:t>ActivityStatus</a:t>
            </a:r>
            <a:r>
              <a:rPr lang="en-US" sz="1200" b="0" dirty="0">
                <a:solidFill>
                  <a:srgbClr val="CE9178"/>
                </a:solidFill>
                <a:effectLst/>
                <a:latin typeface="Consolas" panose="020B0609020204030204" pitchFamily="49" charset="0"/>
              </a:rPr>
              <a:t> == "Succeeded"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make-series </a:t>
            </a:r>
            <a:r>
              <a:rPr lang="en-US" sz="1200" b="0" dirty="0" err="1">
                <a:solidFill>
                  <a:srgbClr val="CE9178"/>
                </a:solidFill>
                <a:effectLst/>
                <a:latin typeface="Consolas" panose="020B0609020204030204" pitchFamily="49" charset="0"/>
              </a:rPr>
              <a:t>dcount</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ResourceId</a:t>
            </a:r>
            <a:r>
              <a:rPr lang="en-US" sz="1200" b="0" dirty="0">
                <a:solidFill>
                  <a:srgbClr val="CE9178"/>
                </a:solidFill>
                <a:effectLst/>
                <a:latin typeface="Consolas" panose="020B0609020204030204" pitchFamily="49" charset="0"/>
              </a:rPr>
              <a:t>) default=0 on </a:t>
            </a:r>
            <a:r>
              <a:rPr lang="en-US" sz="1200" b="0" dirty="0" err="1">
                <a:solidFill>
                  <a:srgbClr val="CE9178"/>
                </a:solidFill>
                <a:effectLst/>
                <a:latin typeface="Consolas" panose="020B0609020204030204" pitchFamily="49" charset="0"/>
              </a:rPr>
              <a:t>EventSubmissionTimestamp</a:t>
            </a:r>
            <a:r>
              <a:rPr lang="en-US" sz="1200" b="0" dirty="0">
                <a:solidFill>
                  <a:srgbClr val="CE9178"/>
                </a:solidFill>
                <a:effectLst/>
                <a:latin typeface="Consolas" panose="020B0609020204030204" pitchFamily="49" charset="0"/>
              </a:rPr>
              <a:t> in range(ago(7d), now(), 1d) by Caller</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QUERY</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3E617C88-C6AA-4609-8D56-BA8AC817D1DC}"/>
              </a:ext>
            </a:extLst>
          </p:cNvPr>
          <p:cNvSpPr txBox="1"/>
          <p:nvPr/>
        </p:nvSpPr>
        <p:spPr>
          <a:xfrm>
            <a:off x="5761131" y="4781959"/>
            <a:ext cx="6165850" cy="1277273"/>
          </a:xfrm>
          <a:prstGeom prst="rect">
            <a:avLst/>
          </a:prstGeom>
          <a:noFill/>
        </p:spPr>
        <p:txBody>
          <a:bodyPr wrap="square">
            <a:spAutoFit/>
          </a:bodyPr>
          <a:lstStyle/>
          <a:p>
            <a:r>
              <a:rPr lang="en-US" sz="1100" b="0" dirty="0">
                <a:solidFill>
                  <a:srgbClr val="4EC9B0"/>
                </a:solidFill>
                <a:effectLst/>
                <a:latin typeface="Consolas" panose="020B0609020204030204" pitchFamily="49" charset="0"/>
              </a:rPr>
              <a:t>resource</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azurerm_sentinel_alert_rule_ms_security_incident</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azsen_mcas</a:t>
            </a:r>
            <a:r>
              <a:rPr lang="en-US" sz="1100" b="0" dirty="0">
                <a:solidFill>
                  <a:srgbClr val="CE9178"/>
                </a:solidFill>
                <a:effectLst/>
                <a:latin typeface="Consolas" panose="020B0609020204030204" pitchFamily="49" charset="0"/>
              </a:rPr>
              <a:t>" {</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name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CE9178"/>
                </a:solidFill>
                <a:effectLst/>
                <a:latin typeface="Consolas" panose="020B0609020204030204" pitchFamily="49" charset="0"/>
              </a:rPr>
              <a:t>"</a:t>
            </a:r>
            <a:r>
              <a:rPr lang="en-US" sz="1100" b="0" dirty="0" err="1">
                <a:solidFill>
                  <a:srgbClr val="CE9178"/>
                </a:solidFill>
                <a:effectLst/>
                <a:latin typeface="Consolas" panose="020B0609020204030204" pitchFamily="49" charset="0"/>
              </a:rPr>
              <a:t>mcas</a:t>
            </a:r>
            <a:r>
              <a:rPr lang="en-US" sz="1100" b="0" dirty="0">
                <a:solidFill>
                  <a:srgbClr val="CE9178"/>
                </a:solidFill>
                <a:effectLst/>
                <a:latin typeface="Consolas" panose="020B0609020204030204" pitchFamily="49" charset="0"/>
              </a:rPr>
              <a:t>-incident-alert-rule"</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log_analytics_workspace_id</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azurerm_log_analytics_workspace.</a:t>
            </a:r>
            <a:r>
              <a:rPr lang="en-US" sz="1100" b="0" dirty="0">
                <a:solidFill>
                  <a:srgbClr val="9CDCFE"/>
                </a:solidFill>
                <a:effectLst/>
                <a:latin typeface="Consolas" panose="020B0609020204030204" pitchFamily="49" charset="0"/>
              </a:rPr>
              <a:t>mainrg</a:t>
            </a:r>
            <a:r>
              <a:rPr lang="en-US" sz="1100" b="0" dirty="0">
                <a:solidFill>
                  <a:srgbClr val="D4D4D4"/>
                </a:solidFill>
                <a:effectLst/>
                <a:latin typeface="Consolas" panose="020B0609020204030204" pitchFamily="49" charset="0"/>
              </a:rPr>
              <a:t>-la.</a:t>
            </a:r>
            <a:r>
              <a:rPr lang="en-US" sz="1100" b="0" dirty="0">
                <a:solidFill>
                  <a:srgbClr val="9CDCFE"/>
                </a:solidFill>
                <a:effectLst/>
                <a:latin typeface="Consolas" panose="020B0609020204030204" pitchFamily="49" charset="0"/>
              </a:rPr>
              <a:t>id</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product_filter</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CE9178"/>
                </a:solidFill>
                <a:effectLst/>
                <a:latin typeface="Consolas" panose="020B0609020204030204" pitchFamily="49" charset="0"/>
              </a:rPr>
              <a:t>"Microsoft Cloud App Security"</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display_name</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CE9178"/>
                </a:solidFill>
                <a:effectLst/>
                <a:latin typeface="Consolas" panose="020B0609020204030204" pitchFamily="49" charset="0"/>
              </a:rPr>
              <a:t>"MCAS Incidents"</a:t>
            </a:r>
            <a:endParaRPr lang="en-US" sz="1100" b="0" dirty="0">
              <a:solidFill>
                <a:srgbClr val="D4D4D4"/>
              </a:solidFill>
              <a:effectLst/>
              <a:latin typeface="Consolas" panose="020B0609020204030204" pitchFamily="49" charset="0"/>
            </a:endParaRPr>
          </a:p>
          <a:p>
            <a:r>
              <a:rPr lang="en-US" sz="1100" b="0" dirty="0">
                <a:solidFill>
                  <a:srgbClr val="D4D4D4"/>
                </a:solidFill>
                <a:effectLst/>
                <a:latin typeface="Consolas" panose="020B0609020204030204" pitchFamily="49" charset="0"/>
              </a:rPr>
              <a:t>  </a:t>
            </a:r>
            <a:r>
              <a:rPr lang="en-US" sz="1100" b="0" dirty="0" err="1">
                <a:solidFill>
                  <a:srgbClr val="9CDCFE"/>
                </a:solidFill>
                <a:effectLst/>
                <a:latin typeface="Consolas" panose="020B0609020204030204" pitchFamily="49" charset="0"/>
              </a:rPr>
              <a:t>severity_filter</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 </a:t>
            </a:r>
            <a:r>
              <a:rPr lang="en-US" sz="1100" b="0" dirty="0">
                <a:solidFill>
                  <a:srgbClr val="D4D4D4"/>
                </a:solidFill>
                <a:effectLst/>
                <a:latin typeface="Consolas" panose="020B0609020204030204" pitchFamily="49" charset="0"/>
              </a:rPr>
              <a:t>[</a:t>
            </a:r>
            <a:r>
              <a:rPr lang="en-US" sz="1100" b="0" dirty="0">
                <a:solidFill>
                  <a:srgbClr val="CE9178"/>
                </a:solidFill>
                <a:effectLst/>
                <a:latin typeface="Consolas" panose="020B0609020204030204" pitchFamily="49" charset="0"/>
              </a:rPr>
              <a:t>"High"</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C3A97B94-D20E-468F-B397-CD95585B85B5}"/>
              </a:ext>
            </a:extLst>
          </p:cNvPr>
          <p:cNvPicPr>
            <a:picLocks noChangeAspect="1"/>
          </p:cNvPicPr>
          <p:nvPr/>
        </p:nvPicPr>
        <p:blipFill>
          <a:blip r:embed="rId4"/>
          <a:stretch>
            <a:fillRect/>
          </a:stretch>
        </p:blipFill>
        <p:spPr>
          <a:xfrm>
            <a:off x="10371909" y="32841"/>
            <a:ext cx="1820091" cy="1372008"/>
          </a:xfrm>
          <a:prstGeom prst="rect">
            <a:avLst/>
          </a:prstGeom>
        </p:spPr>
      </p:pic>
    </p:spTree>
    <p:extLst>
      <p:ext uri="{BB962C8B-B14F-4D97-AF65-F5344CB8AC3E}">
        <p14:creationId xmlns:p14="http://schemas.microsoft.com/office/powerpoint/2010/main" val="1453588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10299F-D4BF-4BD7-9A15-4602AC1B2FD0}"/>
              </a:ext>
            </a:extLst>
          </p:cNvPr>
          <p:cNvSpPr>
            <a:spLocks noGrp="1"/>
          </p:cNvSpPr>
          <p:nvPr>
            <p:ph type="title"/>
          </p:nvPr>
        </p:nvSpPr>
        <p:spPr>
          <a:xfrm>
            <a:off x="749259" y="140510"/>
            <a:ext cx="4448073" cy="2852737"/>
          </a:xfrm>
        </p:spPr>
        <p:txBody>
          <a:bodyPr/>
          <a:lstStyle/>
          <a:p>
            <a:r>
              <a:rPr lang="nb-NO" dirty="0">
                <a:cs typeface="Segoe UI Semibold"/>
              </a:rPr>
              <a:t>What I’m going to cover</a:t>
            </a:r>
            <a:endParaRPr lang="nb-NO" dirty="0"/>
          </a:p>
        </p:txBody>
      </p:sp>
      <p:pic>
        <p:nvPicPr>
          <p:cNvPr id="7" name="Picture 6">
            <a:extLst>
              <a:ext uri="{FF2B5EF4-FFF2-40B4-BE49-F238E27FC236}">
                <a16:creationId xmlns:a16="http://schemas.microsoft.com/office/drawing/2014/main" id="{ECC7E07B-1CBE-4AC1-9EA6-DD3417D7053B}"/>
              </a:ext>
            </a:extLst>
          </p:cNvPr>
          <p:cNvPicPr>
            <a:picLocks noChangeAspect="1"/>
          </p:cNvPicPr>
          <p:nvPr/>
        </p:nvPicPr>
        <p:blipFill>
          <a:blip r:embed="rId2"/>
          <a:stretch>
            <a:fillRect/>
          </a:stretch>
        </p:blipFill>
        <p:spPr>
          <a:xfrm>
            <a:off x="4577900" y="1671964"/>
            <a:ext cx="7197138" cy="5186036"/>
          </a:xfrm>
          <a:prstGeom prst="rect">
            <a:avLst/>
          </a:prstGeom>
        </p:spPr>
      </p:pic>
      <p:sp>
        <p:nvSpPr>
          <p:cNvPr id="10" name="Arrow: Right 9">
            <a:extLst>
              <a:ext uri="{FF2B5EF4-FFF2-40B4-BE49-F238E27FC236}">
                <a16:creationId xmlns:a16="http://schemas.microsoft.com/office/drawing/2014/main" id="{4140139C-7D86-4E8E-BBA8-CA6941457BD4}"/>
              </a:ext>
            </a:extLst>
          </p:cNvPr>
          <p:cNvSpPr/>
          <p:nvPr/>
        </p:nvSpPr>
        <p:spPr>
          <a:xfrm>
            <a:off x="3055886" y="3628103"/>
            <a:ext cx="2501327" cy="1250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6 Expert Tips to Avoid Getting Hacked | Inc.com">
            <a:extLst>
              <a:ext uri="{FF2B5EF4-FFF2-40B4-BE49-F238E27FC236}">
                <a16:creationId xmlns:a16="http://schemas.microsoft.com/office/drawing/2014/main" id="{73235B22-9985-4B64-8D46-D123AFE97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259" y="3527224"/>
            <a:ext cx="2634848" cy="147551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09EB6B0-29E4-4A38-81EA-2D37F7BAAAF1}"/>
              </a:ext>
            </a:extLst>
          </p:cNvPr>
          <p:cNvSpPr txBox="1"/>
          <p:nvPr/>
        </p:nvSpPr>
        <p:spPr>
          <a:xfrm>
            <a:off x="938039" y="5103618"/>
            <a:ext cx="2634848" cy="646331"/>
          </a:xfrm>
          <a:prstGeom prst="rect">
            <a:avLst/>
          </a:prstGeom>
          <a:noFill/>
        </p:spPr>
        <p:txBody>
          <a:bodyPr wrap="square" rtlCol="0">
            <a:spAutoFit/>
          </a:bodyPr>
          <a:lstStyle/>
          <a:p>
            <a:r>
              <a:rPr lang="nb-NO" dirty="0">
                <a:solidFill>
                  <a:schemeClr val="bg1"/>
                </a:solidFill>
              </a:rPr>
              <a:t>How to stop people in hoodies</a:t>
            </a:r>
            <a:endParaRPr lang="en-US" dirty="0">
              <a:solidFill>
                <a:schemeClr val="bg1"/>
              </a:solidFill>
            </a:endParaRPr>
          </a:p>
        </p:txBody>
      </p:sp>
      <p:sp>
        <p:nvSpPr>
          <p:cNvPr id="13" name="TextBox 12">
            <a:extLst>
              <a:ext uri="{FF2B5EF4-FFF2-40B4-BE49-F238E27FC236}">
                <a16:creationId xmlns:a16="http://schemas.microsoft.com/office/drawing/2014/main" id="{AC30C9A8-1E5B-4193-BBA2-BD10D3AE768F}"/>
              </a:ext>
            </a:extLst>
          </p:cNvPr>
          <p:cNvSpPr txBox="1"/>
          <p:nvPr/>
        </p:nvSpPr>
        <p:spPr>
          <a:xfrm>
            <a:off x="4577900" y="1262446"/>
            <a:ext cx="2634848" cy="369332"/>
          </a:xfrm>
          <a:prstGeom prst="rect">
            <a:avLst/>
          </a:prstGeom>
          <a:noFill/>
        </p:spPr>
        <p:txBody>
          <a:bodyPr wrap="square" rtlCol="0">
            <a:spAutoFit/>
          </a:bodyPr>
          <a:lstStyle/>
          <a:p>
            <a:r>
              <a:rPr lang="nb-NO" dirty="0">
                <a:solidFill>
                  <a:schemeClr val="bg1"/>
                </a:solidFill>
              </a:rPr>
              <a:t>With this (hopefully...)</a:t>
            </a:r>
          </a:p>
        </p:txBody>
      </p:sp>
      <p:sp>
        <p:nvSpPr>
          <p:cNvPr id="14" name="TextBox 13">
            <a:extLst>
              <a:ext uri="{FF2B5EF4-FFF2-40B4-BE49-F238E27FC236}">
                <a16:creationId xmlns:a16="http://schemas.microsoft.com/office/drawing/2014/main" id="{7FE9F3A5-C3E8-4257-A9A0-E8D4479292B4}"/>
              </a:ext>
            </a:extLst>
          </p:cNvPr>
          <p:cNvSpPr txBox="1"/>
          <p:nvPr/>
        </p:nvSpPr>
        <p:spPr>
          <a:xfrm>
            <a:off x="3055886" y="2830453"/>
            <a:ext cx="2634848" cy="646331"/>
          </a:xfrm>
          <a:prstGeom prst="rect">
            <a:avLst/>
          </a:prstGeom>
          <a:noFill/>
        </p:spPr>
        <p:txBody>
          <a:bodyPr wrap="square" rtlCol="0">
            <a:spAutoFit/>
          </a:bodyPr>
          <a:lstStyle/>
          <a:p>
            <a:r>
              <a:rPr lang="nb-NO" dirty="0">
                <a:solidFill>
                  <a:schemeClr val="bg1"/>
                </a:solidFill>
              </a:rPr>
              <a:t>From getting </a:t>
            </a:r>
            <a:br>
              <a:rPr lang="nb-NO" dirty="0">
                <a:solidFill>
                  <a:schemeClr val="bg1"/>
                </a:solidFill>
              </a:rPr>
            </a:br>
            <a:r>
              <a:rPr lang="nb-NO" dirty="0">
                <a:solidFill>
                  <a:schemeClr val="bg1"/>
                </a:solidFill>
              </a:rPr>
              <a:t>in here</a:t>
            </a:r>
            <a:endParaRPr lang="en-US" dirty="0">
              <a:solidFill>
                <a:schemeClr val="bg1"/>
              </a:solidFill>
            </a:endParaRPr>
          </a:p>
        </p:txBody>
      </p:sp>
      <p:sp>
        <p:nvSpPr>
          <p:cNvPr id="12" name="TextBox 11">
            <a:extLst>
              <a:ext uri="{FF2B5EF4-FFF2-40B4-BE49-F238E27FC236}">
                <a16:creationId xmlns:a16="http://schemas.microsoft.com/office/drawing/2014/main" id="{B0500B3E-06C0-4B1F-B845-7F0B90FAACB3}"/>
              </a:ext>
            </a:extLst>
          </p:cNvPr>
          <p:cNvSpPr txBox="1"/>
          <p:nvPr/>
        </p:nvSpPr>
        <p:spPr>
          <a:xfrm>
            <a:off x="5583748" y="965884"/>
            <a:ext cx="6129428" cy="369332"/>
          </a:xfrm>
          <a:prstGeom prst="rect">
            <a:avLst/>
          </a:prstGeom>
          <a:noFill/>
        </p:spPr>
        <p:txBody>
          <a:bodyPr wrap="square">
            <a:spAutoFit/>
          </a:bodyPr>
          <a:lstStyle/>
          <a:p>
            <a:r>
              <a:rPr lang="nb-NO" dirty="0">
                <a:solidFill>
                  <a:schemeClr val="bg1"/>
                </a:solidFill>
              </a:rPr>
              <a:t>Also how to monitor... Stuff in here</a:t>
            </a:r>
            <a:endParaRPr lang="en-US" dirty="0">
              <a:solidFill>
                <a:schemeClr val="bg1"/>
              </a:solidFill>
            </a:endParaRPr>
          </a:p>
        </p:txBody>
      </p:sp>
      <p:pic>
        <p:nvPicPr>
          <p:cNvPr id="3" name="Picture 2">
            <a:extLst>
              <a:ext uri="{FF2B5EF4-FFF2-40B4-BE49-F238E27FC236}">
                <a16:creationId xmlns:a16="http://schemas.microsoft.com/office/drawing/2014/main" id="{68F5EAE2-5A38-4721-92AF-5B114B458A04}"/>
              </a:ext>
            </a:extLst>
          </p:cNvPr>
          <p:cNvPicPr>
            <a:picLocks noChangeAspect="1"/>
          </p:cNvPicPr>
          <p:nvPr/>
        </p:nvPicPr>
        <p:blipFill>
          <a:blip r:embed="rId4"/>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223745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Autofit/>
          </a:bodyPr>
          <a:lstStyle/>
          <a:p>
            <a:pPr>
              <a:lnSpc>
                <a:spcPct val="150000"/>
              </a:lnSpc>
            </a:pPr>
            <a:r>
              <a:rPr lang="nb-NO" sz="3600" dirty="0">
                <a:cs typeface="Segoe UI"/>
              </a:rPr>
              <a:t>Example hunting queries – Wrong logon</a:t>
            </a:r>
          </a:p>
        </p:txBody>
      </p:sp>
      <p:sp>
        <p:nvSpPr>
          <p:cNvPr id="5" name="TextBox 4">
            <a:extLst>
              <a:ext uri="{FF2B5EF4-FFF2-40B4-BE49-F238E27FC236}">
                <a16:creationId xmlns:a16="http://schemas.microsoft.com/office/drawing/2014/main" id="{2B8472E9-5F5F-49DA-8B43-DD03F15A36F7}"/>
              </a:ext>
            </a:extLst>
          </p:cNvPr>
          <p:cNvSpPr txBox="1"/>
          <p:nvPr/>
        </p:nvSpPr>
        <p:spPr>
          <a:xfrm>
            <a:off x="2849880" y="1494434"/>
            <a:ext cx="9060180" cy="5262979"/>
          </a:xfrm>
          <a:prstGeom prst="rect">
            <a:avLst/>
          </a:prstGeom>
          <a:noFill/>
        </p:spPr>
        <p:txBody>
          <a:bodyPr wrap="square">
            <a:spAutoFit/>
          </a:bodyPr>
          <a:lstStyle/>
          <a:p>
            <a:r>
              <a:rPr lang="en-US" sz="1600" b="0" dirty="0">
                <a:solidFill>
                  <a:srgbClr val="D4D4D4"/>
                </a:solidFill>
                <a:effectLst/>
                <a:latin typeface="Consolas" panose="020B0609020204030204" pitchFamily="49" charset="0"/>
              </a:rPr>
              <a:t>  let </a:t>
            </a:r>
            <a:r>
              <a:rPr lang="en-US" sz="1600" b="0" dirty="0" err="1">
                <a:solidFill>
                  <a:srgbClr val="D4D4D4"/>
                </a:solidFill>
                <a:effectLst/>
                <a:latin typeface="Consolas" panose="020B0609020204030204" pitchFamily="49" charset="0"/>
              </a:rPr>
              <a:t>timeRange</a:t>
            </a:r>
            <a:r>
              <a:rPr lang="en-US" sz="1600" b="0" dirty="0">
                <a:solidFill>
                  <a:srgbClr val="D4D4D4"/>
                </a:solidFill>
                <a:effectLst/>
                <a:latin typeface="Consolas" panose="020B0609020204030204" pitchFamily="49" charset="0"/>
              </a:rPr>
              <a:t>=ago</a:t>
            </a:r>
            <a:r>
              <a:rPr lang="en-US" sz="1600" b="0" dirty="0">
                <a:solidFill>
                  <a:srgbClr val="DCDCDC"/>
                </a:solidFill>
                <a:effectLst/>
                <a:latin typeface="Consolas" panose="020B0609020204030204" pitchFamily="49" charset="0"/>
              </a:rPr>
              <a:t>(</a:t>
            </a:r>
            <a:r>
              <a:rPr lang="en-US" sz="1600" b="0" dirty="0">
                <a:solidFill>
                  <a:srgbClr val="B5CEA8"/>
                </a:solidFill>
                <a:effectLst/>
                <a:latin typeface="Consolas" panose="020B0609020204030204" pitchFamily="49" charset="0"/>
              </a:rPr>
              <a:t>14</a:t>
            </a:r>
            <a:r>
              <a:rPr lang="en-US" sz="1600" b="0" dirty="0">
                <a:solidFill>
                  <a:srgbClr val="D4D4D4"/>
                </a:solidFill>
                <a:effectLst/>
                <a:latin typeface="Consolas" panose="020B0609020204030204" pitchFamily="49" charset="0"/>
              </a:rPr>
              <a:t>d</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SigninLogs</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where</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TimeGenerated</a:t>
            </a:r>
            <a:r>
              <a:rPr lang="en-US" sz="1600" b="0" dirty="0">
                <a:solidFill>
                  <a:srgbClr val="D4D4D4"/>
                </a:solidFill>
                <a:effectLst/>
                <a:latin typeface="Consolas" panose="020B0609020204030204" pitchFamily="49" charset="0"/>
              </a:rPr>
              <a:t> &gt;= </a:t>
            </a:r>
            <a:r>
              <a:rPr lang="en-US" sz="1600" b="0" dirty="0" err="1">
                <a:solidFill>
                  <a:srgbClr val="D4D4D4"/>
                </a:solidFill>
                <a:effectLst/>
                <a:latin typeface="Consolas" panose="020B0609020204030204" pitchFamily="49" charset="0"/>
              </a:rPr>
              <a:t>timeRange</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where</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AppDisplayName</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contains</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"Azure Portal" , "Windows Virtual Desktop Client"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608B4E"/>
                </a:solidFill>
                <a:effectLst/>
                <a:latin typeface="Consolas" panose="020B0609020204030204" pitchFamily="49" charset="0"/>
              </a:rPr>
              <a:t>// 50126 - Invalid username or password, or invalid on-premises username or password.</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a:t>
            </a:r>
            <a:r>
              <a:rPr lang="en-US" sz="1600" b="0" dirty="0">
                <a:solidFill>
                  <a:srgbClr val="608B4E"/>
                </a:solidFill>
                <a:effectLst/>
                <a:latin typeface="Consolas" panose="020B0609020204030204" pitchFamily="49" charset="0"/>
              </a:rPr>
              <a:t>// 50020? - The user doesn't exist in the tenant.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where</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ResultType</a:t>
            </a:r>
            <a:r>
              <a:rPr lang="en-US" sz="1600" b="0" dirty="0">
                <a:solidFill>
                  <a:srgbClr val="D4D4D4"/>
                </a:solidFill>
                <a:effectLst/>
                <a:latin typeface="Consolas" panose="020B0609020204030204" pitchFamily="49" charset="0"/>
              </a:rPr>
              <a:t> in </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"50126"</a:t>
            </a:r>
            <a:r>
              <a:rPr lang="en-US" sz="1600" b="0" dirty="0">
                <a:solidFill>
                  <a:srgbClr val="D4D4D4"/>
                </a:solidFill>
                <a:effectLst/>
                <a:latin typeface="Consolas" panose="020B0609020204030204" pitchFamily="49" charset="0"/>
              </a:rPr>
              <a:t> </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"50020"</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extend</a:t>
            </a:r>
            <a:r>
              <a:rPr lang="en-US" sz="1600" b="0" dirty="0">
                <a:solidFill>
                  <a:srgbClr val="D4D4D4"/>
                </a:solidFill>
                <a:effectLst/>
                <a:latin typeface="Consolas" panose="020B0609020204030204" pitchFamily="49" charset="0"/>
              </a:rPr>
              <a:t> OS = </a:t>
            </a:r>
            <a:r>
              <a:rPr lang="en-US" sz="1600" b="0" dirty="0" err="1">
                <a:solidFill>
                  <a:srgbClr val="D4D4D4"/>
                </a:solidFill>
                <a:effectLst/>
                <a:latin typeface="Consolas" panose="020B0609020204030204" pitchFamily="49" charset="0"/>
              </a:rPr>
              <a:t>DeviceDetail</a:t>
            </a:r>
            <a:r>
              <a:rPr lang="en-US" sz="1600" b="0" dirty="0" err="1">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operatingSystem</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Browser = </a:t>
            </a:r>
            <a:r>
              <a:rPr lang="en-US" sz="1600" b="0" dirty="0" err="1">
                <a:solidFill>
                  <a:srgbClr val="D4D4D4"/>
                </a:solidFill>
                <a:effectLst/>
                <a:latin typeface="Consolas" panose="020B0609020204030204" pitchFamily="49" charset="0"/>
              </a:rPr>
              <a:t>DeviceDetail</a:t>
            </a:r>
            <a:r>
              <a:rPr lang="en-US" sz="1600" b="0" dirty="0" err="1">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browser</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extend</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StatusCode</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tostring</a:t>
            </a:r>
            <a:r>
              <a:rPr lang="en-US" sz="1600" b="0" dirty="0">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Status</a:t>
            </a:r>
            <a:r>
              <a:rPr lang="en-US" sz="1600" b="0" dirty="0" err="1">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errorCode</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StatusDetails</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tostring</a:t>
            </a:r>
            <a:r>
              <a:rPr lang="en-US" sz="1600" b="0" dirty="0">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Status</a:t>
            </a:r>
            <a:r>
              <a:rPr lang="en-US" sz="1600" b="0" dirty="0" err="1">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additionalDetails</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extend</a:t>
            </a:r>
            <a:r>
              <a:rPr lang="en-US" sz="1600" b="0" dirty="0">
                <a:solidFill>
                  <a:srgbClr val="D4D4D4"/>
                </a:solidFill>
                <a:effectLst/>
                <a:latin typeface="Consolas" panose="020B0609020204030204" pitchFamily="49" charset="0"/>
              </a:rPr>
              <a:t> State = </a:t>
            </a:r>
            <a:r>
              <a:rPr lang="en-US" sz="1600" b="0" dirty="0" err="1">
                <a:solidFill>
                  <a:srgbClr val="D4D4D4"/>
                </a:solidFill>
                <a:effectLst/>
                <a:latin typeface="Consolas" panose="020B0609020204030204" pitchFamily="49" charset="0"/>
              </a:rPr>
              <a:t>tostring</a:t>
            </a:r>
            <a:r>
              <a:rPr lang="en-US" sz="1600" b="0" dirty="0">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LocationDetails</a:t>
            </a:r>
            <a:r>
              <a:rPr lang="en-US" sz="1600" b="0" dirty="0" err="1">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state</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City = </a:t>
            </a:r>
            <a:r>
              <a:rPr lang="en-US" sz="1600" b="0" dirty="0" err="1">
                <a:solidFill>
                  <a:srgbClr val="D4D4D4"/>
                </a:solidFill>
                <a:effectLst/>
                <a:latin typeface="Consolas" panose="020B0609020204030204" pitchFamily="49" charset="0"/>
              </a:rPr>
              <a:t>tostring</a:t>
            </a:r>
            <a:r>
              <a:rPr lang="en-US" sz="1600" b="0" dirty="0">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LocationDetails</a:t>
            </a:r>
            <a:r>
              <a:rPr lang="en-US" sz="1600" b="0" dirty="0" err="1">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city</a:t>
            </a:r>
            <a:r>
              <a:rPr lang="en-US" sz="1600" b="0" dirty="0">
                <a:solidFill>
                  <a:srgbClr val="DCDCDC"/>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summarize</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StartTimeUtc</a:t>
            </a:r>
            <a:r>
              <a:rPr lang="en-US" sz="1600" b="0" dirty="0">
                <a:solidFill>
                  <a:srgbClr val="D4D4D4"/>
                </a:solidFill>
                <a:effectLst/>
                <a:latin typeface="Consolas" panose="020B0609020204030204" pitchFamily="49" charset="0"/>
              </a:rPr>
              <a:t> = min</a:t>
            </a:r>
            <a:r>
              <a:rPr lang="en-US" sz="1600" b="0" dirty="0">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TimeGenerated</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EndTimeUtc</a:t>
            </a:r>
            <a:r>
              <a:rPr lang="en-US" sz="1600" b="0" dirty="0">
                <a:solidFill>
                  <a:srgbClr val="D4D4D4"/>
                </a:solidFill>
                <a:effectLst/>
                <a:latin typeface="Consolas" panose="020B0609020204030204" pitchFamily="49" charset="0"/>
              </a:rPr>
              <a:t> = max</a:t>
            </a:r>
            <a:r>
              <a:rPr lang="en-US" sz="1600" b="0" dirty="0">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TimeGenerated</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IPAddresses</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makeset</a:t>
            </a:r>
            <a:r>
              <a:rPr lang="en-US" sz="1600" b="0" dirty="0">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IPAddress</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DistinctIPCount</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dcount</a:t>
            </a:r>
            <a:r>
              <a:rPr lang="en-US" sz="1600" b="0" dirty="0">
                <a:solidFill>
                  <a:srgbClr val="DCDCDC"/>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IPAddress</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makeset</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OS</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makeset</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Browser</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makeset</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City</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AttemptCount</a:t>
            </a:r>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count</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by</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UserDisplayName</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UserPrincipalName</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AppDisplayName</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ResultType</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ResultDescription</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StatusCode</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StatusDetails</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Location</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State</a:t>
            </a: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extend</a:t>
            </a:r>
            <a:r>
              <a:rPr lang="en-US" sz="1600" b="0" dirty="0">
                <a:solidFill>
                  <a:srgbClr val="D4D4D4"/>
                </a:solidFill>
                <a:effectLst/>
                <a:latin typeface="Consolas" panose="020B0609020204030204" pitchFamily="49" charset="0"/>
              </a:rPr>
              <a:t> timestamp = </a:t>
            </a:r>
            <a:r>
              <a:rPr lang="en-US" sz="1600" b="0" dirty="0" err="1">
                <a:solidFill>
                  <a:srgbClr val="D4D4D4"/>
                </a:solidFill>
                <a:effectLst/>
                <a:latin typeface="Consolas" panose="020B0609020204030204" pitchFamily="49" charset="0"/>
              </a:rPr>
              <a:t>StartTimeUtc</a:t>
            </a:r>
            <a:r>
              <a:rPr lang="en-US" sz="1600" b="0" dirty="0">
                <a:solidFill>
                  <a:srgbClr val="DCDCDC"/>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AccountCustomEntity</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UserPrincipalName</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 </a:t>
            </a:r>
            <a:r>
              <a:rPr lang="en-US" sz="1600" b="0" dirty="0">
                <a:solidFill>
                  <a:srgbClr val="778899"/>
                </a:solidFill>
                <a:effectLst/>
                <a:latin typeface="Consolas" panose="020B0609020204030204" pitchFamily="49" charset="0"/>
              </a:rPr>
              <a:t>sort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by</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AttemptCount</a:t>
            </a:r>
            <a:endParaRPr lang="en-US" sz="1600" b="0" dirty="0">
              <a:solidFill>
                <a:srgbClr val="D4D4D4"/>
              </a:solidFill>
              <a:effectLst/>
              <a:latin typeface="Consolas" panose="020B0609020204030204" pitchFamily="49" charset="0"/>
            </a:endParaRPr>
          </a:p>
        </p:txBody>
      </p:sp>
      <p:sp>
        <p:nvSpPr>
          <p:cNvPr id="2" name="Rectangle 1">
            <a:extLst>
              <a:ext uri="{FF2B5EF4-FFF2-40B4-BE49-F238E27FC236}">
                <a16:creationId xmlns:a16="http://schemas.microsoft.com/office/drawing/2014/main" id="{15EFA4E5-43D9-4C96-BA06-E2E2F7A6EF18}"/>
              </a:ext>
            </a:extLst>
          </p:cNvPr>
          <p:cNvSpPr/>
          <p:nvPr/>
        </p:nvSpPr>
        <p:spPr>
          <a:xfrm>
            <a:off x="799609" y="1494434"/>
            <a:ext cx="2029378"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a:t>Define Source table</a:t>
            </a:r>
            <a:endParaRPr lang="en-US" sz="1400" dirty="0"/>
          </a:p>
        </p:txBody>
      </p:sp>
      <p:sp>
        <p:nvSpPr>
          <p:cNvPr id="8" name="Rectangle 7">
            <a:extLst>
              <a:ext uri="{FF2B5EF4-FFF2-40B4-BE49-F238E27FC236}">
                <a16:creationId xmlns:a16="http://schemas.microsoft.com/office/drawing/2014/main" id="{929DCD94-FF82-4D8D-9868-57CCEF806064}"/>
              </a:ext>
            </a:extLst>
          </p:cNvPr>
          <p:cNvSpPr/>
          <p:nvPr/>
        </p:nvSpPr>
        <p:spPr>
          <a:xfrm>
            <a:off x="799609" y="2230867"/>
            <a:ext cx="2029378"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a:t>Filter based upon AppDisplayName</a:t>
            </a:r>
            <a:endParaRPr lang="en-US" sz="1400" dirty="0"/>
          </a:p>
        </p:txBody>
      </p:sp>
      <p:sp>
        <p:nvSpPr>
          <p:cNvPr id="10" name="Rectangle 9">
            <a:extLst>
              <a:ext uri="{FF2B5EF4-FFF2-40B4-BE49-F238E27FC236}">
                <a16:creationId xmlns:a16="http://schemas.microsoft.com/office/drawing/2014/main" id="{A7646F45-6CF2-4E0B-8E71-381AF59C6D3A}"/>
              </a:ext>
            </a:extLst>
          </p:cNvPr>
          <p:cNvSpPr/>
          <p:nvPr/>
        </p:nvSpPr>
        <p:spPr>
          <a:xfrm>
            <a:off x="799609" y="3049898"/>
            <a:ext cx="2029378"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a:t>Filter based upon EventID</a:t>
            </a:r>
            <a:endParaRPr lang="en-US" sz="1400" dirty="0"/>
          </a:p>
        </p:txBody>
      </p:sp>
      <p:sp>
        <p:nvSpPr>
          <p:cNvPr id="12" name="Rectangle 11">
            <a:extLst>
              <a:ext uri="{FF2B5EF4-FFF2-40B4-BE49-F238E27FC236}">
                <a16:creationId xmlns:a16="http://schemas.microsoft.com/office/drawing/2014/main" id="{51E91366-245D-4837-A25B-0486704A382A}"/>
              </a:ext>
            </a:extLst>
          </p:cNvPr>
          <p:cNvSpPr/>
          <p:nvPr/>
        </p:nvSpPr>
        <p:spPr>
          <a:xfrm>
            <a:off x="799609" y="4087202"/>
            <a:ext cx="2029378"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a:t>Filter based upon EventID</a:t>
            </a:r>
            <a:endParaRPr lang="en-US" sz="1400" dirty="0"/>
          </a:p>
        </p:txBody>
      </p:sp>
      <p:pic>
        <p:nvPicPr>
          <p:cNvPr id="9" name="Picture 8">
            <a:extLst>
              <a:ext uri="{FF2B5EF4-FFF2-40B4-BE49-F238E27FC236}">
                <a16:creationId xmlns:a16="http://schemas.microsoft.com/office/drawing/2014/main" id="{3F19DDD6-D39B-4DB1-A061-F09A7CE51538}"/>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340347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Autofit/>
          </a:bodyPr>
          <a:lstStyle/>
          <a:p>
            <a:pPr>
              <a:lnSpc>
                <a:spcPct val="150000"/>
              </a:lnSpc>
            </a:pPr>
            <a:r>
              <a:rPr lang="nb-NO" sz="3600" dirty="0">
                <a:cs typeface="Segoe UI"/>
              </a:rPr>
              <a:t>Example hunting queries - Externaldata</a:t>
            </a:r>
          </a:p>
        </p:txBody>
      </p:sp>
      <p:sp>
        <p:nvSpPr>
          <p:cNvPr id="5" name="TextBox 4">
            <a:extLst>
              <a:ext uri="{FF2B5EF4-FFF2-40B4-BE49-F238E27FC236}">
                <a16:creationId xmlns:a16="http://schemas.microsoft.com/office/drawing/2014/main" id="{2B8472E9-5F5F-49DA-8B43-DD03F15A36F7}"/>
              </a:ext>
            </a:extLst>
          </p:cNvPr>
          <p:cNvSpPr txBox="1"/>
          <p:nvPr/>
        </p:nvSpPr>
        <p:spPr>
          <a:xfrm>
            <a:off x="2849880" y="1494434"/>
            <a:ext cx="9060180" cy="4031873"/>
          </a:xfrm>
          <a:prstGeom prst="rect">
            <a:avLst/>
          </a:prstGeom>
          <a:noFill/>
        </p:spPr>
        <p:txBody>
          <a:bodyPr wrap="square">
            <a:spAutoFit/>
          </a:bodyPr>
          <a:lstStyle/>
          <a:p>
            <a:r>
              <a:rPr lang="en-US" sz="1600" b="0" dirty="0">
                <a:solidFill>
                  <a:srgbClr val="D4D4D4"/>
                </a:solidFill>
                <a:effectLst/>
                <a:latin typeface="Consolas" panose="020B0609020204030204" pitchFamily="49" charset="0"/>
              </a:rPr>
              <a:t>let </a:t>
            </a:r>
            <a:r>
              <a:rPr lang="en-US" sz="1600" b="0" dirty="0" err="1">
                <a:solidFill>
                  <a:srgbClr val="D4D4D4"/>
                </a:solidFill>
                <a:effectLst/>
                <a:latin typeface="Consolas" panose="020B0609020204030204" pitchFamily="49" charset="0"/>
              </a:rPr>
              <a:t>BlockList</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externaldata</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ip:string</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[@"https://rules.emergingthreats.net/blockrules/compromised-ips.txt",</a:t>
            </a:r>
          </a:p>
          <a:p>
            <a:r>
              <a:rPr lang="en-US" sz="1600" b="0" dirty="0">
                <a:solidFill>
                  <a:srgbClr val="D4D4D4"/>
                </a:solidFill>
                <a:effectLst/>
                <a:latin typeface="Consolas" panose="020B0609020204030204" pitchFamily="49" charset="0"/>
              </a:rPr>
              <a:t>@"https://raw.githubusercontent.com/stamparm/ipsum/master/levels/5.txt",</a:t>
            </a:r>
          </a:p>
          <a:p>
            <a:r>
              <a:rPr lang="en-US" sz="1600" b="0" dirty="0">
                <a:solidFill>
                  <a:srgbClr val="D4D4D4"/>
                </a:solidFill>
                <a:effectLst/>
                <a:latin typeface="Consolas" panose="020B0609020204030204" pitchFamily="49" charset="0"/>
              </a:rPr>
              <a:t>@"https://cinsscore.com/list/ci-badguys.txt",</a:t>
            </a:r>
          </a:p>
          <a:p>
            <a:r>
              <a:rPr lang="en-US" sz="1600" b="0" dirty="0">
                <a:solidFill>
                  <a:srgbClr val="D4D4D4"/>
                </a:solidFill>
                <a:effectLst/>
                <a:latin typeface="Consolas" panose="020B0609020204030204" pitchFamily="49" charset="0"/>
              </a:rPr>
              <a:t>@"https://infosec.cert-pa.it/analyze/listip.txt",</a:t>
            </a:r>
          </a:p>
          <a:p>
            <a:r>
              <a:rPr lang="en-US" sz="1600" b="0" dirty="0">
                <a:solidFill>
                  <a:srgbClr val="D4D4D4"/>
                </a:solidFill>
                <a:effectLst/>
                <a:latin typeface="Consolas" panose="020B0609020204030204" pitchFamily="49" charset="0"/>
              </a:rPr>
              <a:t>@"https://feodotracker.abuse.ch/downloads/ipblocklist_recommended.txt"</a:t>
            </a:r>
          </a:p>
          <a:p>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with(format="csv")</a:t>
            </a:r>
          </a:p>
          <a:p>
            <a:r>
              <a:rPr lang="en-US" sz="1600" b="0" dirty="0">
                <a:solidFill>
                  <a:srgbClr val="D4D4D4"/>
                </a:solidFill>
                <a:effectLst/>
                <a:latin typeface="Consolas" panose="020B0609020204030204" pitchFamily="49" charset="0"/>
              </a:rPr>
              <a:t>| where </a:t>
            </a:r>
            <a:r>
              <a:rPr lang="en-US" sz="1600" b="0" dirty="0" err="1">
                <a:solidFill>
                  <a:srgbClr val="D4D4D4"/>
                </a:solidFill>
                <a:effectLst/>
                <a:latin typeface="Consolas" panose="020B0609020204030204" pitchFamily="49" charset="0"/>
              </a:rPr>
              <a:t>ip</a:t>
            </a:r>
            <a:r>
              <a:rPr lang="en-US" sz="1600" b="0" dirty="0">
                <a:solidFill>
                  <a:srgbClr val="D4D4D4"/>
                </a:solidFill>
                <a:effectLst/>
                <a:latin typeface="Consolas" panose="020B0609020204030204" pitchFamily="49" charset="0"/>
              </a:rPr>
              <a:t> matches regex "(^(25[0-5]|2[0-4][0-9]|[01]?[0-9][0-9]?)\\.(25[0-5]|2[0-4][0-9]|[01]?[0-9][0-9]?)\\.(25[0-5]|2[0-4][0-9]|[01]?[0-9][0-9]?)\\.(25[0-5]|2[0-4][0-9]|[01]?[0-9][0-9]?)$)"</a:t>
            </a:r>
          </a:p>
          <a:p>
            <a:r>
              <a:rPr lang="en-US" sz="1600" b="0" dirty="0">
                <a:solidFill>
                  <a:srgbClr val="D4D4D4"/>
                </a:solidFill>
                <a:effectLst/>
                <a:latin typeface="Consolas" panose="020B0609020204030204" pitchFamily="49" charset="0"/>
              </a:rPr>
              <a:t>| distinct </a:t>
            </a:r>
            <a:r>
              <a:rPr lang="en-US" sz="1600" b="0" dirty="0" err="1">
                <a:solidFill>
                  <a:srgbClr val="D4D4D4"/>
                </a:solidFill>
                <a:effectLst/>
                <a:latin typeface="Consolas" panose="020B0609020204030204" pitchFamily="49" charset="0"/>
              </a:rPr>
              <a:t>ip</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a:t>
            </a:r>
          </a:p>
          <a:p>
            <a:r>
              <a:rPr lang="en-US" sz="1600" b="0" dirty="0" err="1">
                <a:solidFill>
                  <a:srgbClr val="D4D4D4"/>
                </a:solidFill>
                <a:effectLst/>
                <a:latin typeface="Consolas" panose="020B0609020204030204" pitchFamily="49" charset="0"/>
              </a:rPr>
              <a:t>SigninLogs</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where </a:t>
            </a:r>
            <a:r>
              <a:rPr lang="en-US" sz="1600" b="0" dirty="0" err="1">
                <a:solidFill>
                  <a:srgbClr val="D4D4D4"/>
                </a:solidFill>
                <a:effectLst/>
                <a:latin typeface="Consolas" panose="020B0609020204030204" pitchFamily="49" charset="0"/>
              </a:rPr>
              <a:t>IPAddress</a:t>
            </a:r>
            <a:r>
              <a:rPr lang="en-US" sz="1600" b="0" dirty="0">
                <a:solidFill>
                  <a:srgbClr val="D4D4D4"/>
                </a:solidFill>
                <a:effectLst/>
                <a:latin typeface="Consolas" panose="020B0609020204030204" pitchFamily="49" charset="0"/>
              </a:rPr>
              <a:t> in (</a:t>
            </a:r>
            <a:r>
              <a:rPr lang="en-US" sz="1600" b="0" dirty="0" err="1">
                <a:solidFill>
                  <a:srgbClr val="D4D4D4"/>
                </a:solidFill>
                <a:effectLst/>
                <a:latin typeface="Consolas" panose="020B0609020204030204" pitchFamily="49" charset="0"/>
              </a:rPr>
              <a:t>BlockList</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where </a:t>
            </a:r>
            <a:r>
              <a:rPr lang="en-US" sz="1600" b="0" dirty="0" err="1">
                <a:solidFill>
                  <a:srgbClr val="D4D4D4"/>
                </a:solidFill>
                <a:effectLst/>
                <a:latin typeface="Consolas" panose="020B0609020204030204" pitchFamily="49" charset="0"/>
              </a:rPr>
              <a:t>ResultType</a:t>
            </a:r>
            <a:r>
              <a:rPr lang="en-US" sz="1600" b="0" dirty="0">
                <a:solidFill>
                  <a:srgbClr val="D4D4D4"/>
                </a:solidFill>
                <a:effectLst/>
                <a:latin typeface="Consolas" panose="020B0609020204030204" pitchFamily="49" charset="0"/>
              </a:rPr>
              <a:t> == "0"</a:t>
            </a:r>
          </a:p>
        </p:txBody>
      </p:sp>
      <p:sp>
        <p:nvSpPr>
          <p:cNvPr id="2" name="Rectangle 1">
            <a:extLst>
              <a:ext uri="{FF2B5EF4-FFF2-40B4-BE49-F238E27FC236}">
                <a16:creationId xmlns:a16="http://schemas.microsoft.com/office/drawing/2014/main" id="{15EFA4E5-43D9-4C96-BA06-E2E2F7A6EF18}"/>
              </a:ext>
            </a:extLst>
          </p:cNvPr>
          <p:cNvSpPr/>
          <p:nvPr/>
        </p:nvSpPr>
        <p:spPr>
          <a:xfrm>
            <a:off x="799609" y="1494434"/>
            <a:ext cx="2029378"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a:t>Externaldata Operator</a:t>
            </a:r>
            <a:endParaRPr lang="en-US" sz="1400" dirty="0"/>
          </a:p>
        </p:txBody>
      </p:sp>
      <p:sp>
        <p:nvSpPr>
          <p:cNvPr id="8" name="Rectangle 7">
            <a:extLst>
              <a:ext uri="{FF2B5EF4-FFF2-40B4-BE49-F238E27FC236}">
                <a16:creationId xmlns:a16="http://schemas.microsoft.com/office/drawing/2014/main" id="{929DCD94-FF82-4D8D-9868-57CCEF806064}"/>
              </a:ext>
            </a:extLst>
          </p:cNvPr>
          <p:cNvSpPr/>
          <p:nvPr/>
        </p:nvSpPr>
        <p:spPr>
          <a:xfrm>
            <a:off x="799609" y="2242666"/>
            <a:ext cx="2029378"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a:t>Data Sources - CSV</a:t>
            </a:r>
            <a:endParaRPr lang="en-US" sz="1400" dirty="0"/>
          </a:p>
        </p:txBody>
      </p:sp>
      <p:sp>
        <p:nvSpPr>
          <p:cNvPr id="10" name="Rectangle 9">
            <a:extLst>
              <a:ext uri="{FF2B5EF4-FFF2-40B4-BE49-F238E27FC236}">
                <a16:creationId xmlns:a16="http://schemas.microsoft.com/office/drawing/2014/main" id="{A7646F45-6CF2-4E0B-8E71-381AF59C6D3A}"/>
              </a:ext>
            </a:extLst>
          </p:cNvPr>
          <p:cNvSpPr/>
          <p:nvPr/>
        </p:nvSpPr>
        <p:spPr>
          <a:xfrm>
            <a:off x="799609" y="3049898"/>
            <a:ext cx="2029378"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a:t>Filter based upon Regex</a:t>
            </a:r>
            <a:endParaRPr lang="en-US" sz="1400" dirty="0"/>
          </a:p>
        </p:txBody>
      </p:sp>
      <p:sp>
        <p:nvSpPr>
          <p:cNvPr id="12" name="Rectangle 11">
            <a:extLst>
              <a:ext uri="{FF2B5EF4-FFF2-40B4-BE49-F238E27FC236}">
                <a16:creationId xmlns:a16="http://schemas.microsoft.com/office/drawing/2014/main" id="{51E91366-245D-4837-A25B-0486704A382A}"/>
              </a:ext>
            </a:extLst>
          </p:cNvPr>
          <p:cNvSpPr/>
          <p:nvPr/>
        </p:nvSpPr>
        <p:spPr>
          <a:xfrm>
            <a:off x="799609" y="4683037"/>
            <a:ext cx="2029378" cy="56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a:t>Data Source and filter based upon data</a:t>
            </a:r>
            <a:endParaRPr lang="en-US" sz="1400" dirty="0"/>
          </a:p>
        </p:txBody>
      </p:sp>
      <p:pic>
        <p:nvPicPr>
          <p:cNvPr id="9" name="Picture 8">
            <a:extLst>
              <a:ext uri="{FF2B5EF4-FFF2-40B4-BE49-F238E27FC236}">
                <a16:creationId xmlns:a16="http://schemas.microsoft.com/office/drawing/2014/main" id="{92AEF0AF-3FE4-4B25-A183-BBE65AA25826}"/>
              </a:ext>
            </a:extLst>
          </p:cNvPr>
          <p:cNvPicPr>
            <a:picLocks noChangeAspect="1"/>
          </p:cNvPicPr>
          <p:nvPr/>
        </p:nvPicPr>
        <p:blipFill>
          <a:blip r:embed="rId2"/>
          <a:stretch>
            <a:fillRect/>
          </a:stretch>
        </p:blipFill>
        <p:spPr>
          <a:xfrm>
            <a:off x="10371909" y="91032"/>
            <a:ext cx="1820091" cy="1372008"/>
          </a:xfrm>
          <a:prstGeom prst="rect">
            <a:avLst/>
          </a:prstGeom>
        </p:spPr>
      </p:pic>
      <p:sp>
        <p:nvSpPr>
          <p:cNvPr id="11" name="TextBox 10">
            <a:extLst>
              <a:ext uri="{FF2B5EF4-FFF2-40B4-BE49-F238E27FC236}">
                <a16:creationId xmlns:a16="http://schemas.microsoft.com/office/drawing/2014/main" id="{4B80FD9F-6846-4E63-8E2D-C76FC4B49AC7}"/>
              </a:ext>
            </a:extLst>
          </p:cNvPr>
          <p:cNvSpPr txBox="1"/>
          <p:nvPr/>
        </p:nvSpPr>
        <p:spPr>
          <a:xfrm>
            <a:off x="2865813" y="5720188"/>
            <a:ext cx="7907482" cy="369332"/>
          </a:xfrm>
          <a:prstGeom prst="rect">
            <a:avLst/>
          </a:prstGeom>
          <a:noFill/>
        </p:spPr>
        <p:txBody>
          <a:bodyPr wrap="square">
            <a:spAutoFit/>
          </a:bodyPr>
          <a:lstStyle/>
          <a:p>
            <a:r>
              <a:rPr lang="en-US" dirty="0">
                <a:hlinkClick r:id="rId3"/>
              </a:rPr>
              <a:t>All Azure AD Event ID’s</a:t>
            </a:r>
            <a:endParaRPr lang="en-US" dirty="0"/>
          </a:p>
        </p:txBody>
      </p:sp>
    </p:spTree>
    <p:extLst>
      <p:ext uri="{BB962C8B-B14F-4D97-AF65-F5344CB8AC3E}">
        <p14:creationId xmlns:p14="http://schemas.microsoft.com/office/powerpoint/2010/main" val="1385144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Monitor – Action Groups</a:t>
            </a:r>
            <a:endParaRPr lang="nb-NO" dirty="0"/>
          </a:p>
        </p:txBody>
      </p:sp>
      <p:sp>
        <p:nvSpPr>
          <p:cNvPr id="6" name="Rectangle 5">
            <a:extLst>
              <a:ext uri="{FF2B5EF4-FFF2-40B4-BE49-F238E27FC236}">
                <a16:creationId xmlns:a16="http://schemas.microsoft.com/office/drawing/2014/main" id="{1171F05A-9CA8-4979-AB3B-17E1E8EED1AE}"/>
              </a:ext>
            </a:extLst>
          </p:cNvPr>
          <p:cNvSpPr/>
          <p:nvPr/>
        </p:nvSpPr>
        <p:spPr>
          <a:xfrm>
            <a:off x="7626027" y="1797031"/>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Resource</a:t>
            </a:r>
            <a:endParaRPr lang="en-US" sz="1600" dirty="0"/>
          </a:p>
        </p:txBody>
      </p:sp>
      <p:sp>
        <p:nvSpPr>
          <p:cNvPr id="7" name="Rectangle 6">
            <a:extLst>
              <a:ext uri="{FF2B5EF4-FFF2-40B4-BE49-F238E27FC236}">
                <a16:creationId xmlns:a16="http://schemas.microsoft.com/office/drawing/2014/main" id="{90677E90-ACAF-4C8F-B2AC-3E6EA537DFA7}"/>
              </a:ext>
            </a:extLst>
          </p:cNvPr>
          <p:cNvSpPr/>
          <p:nvPr/>
        </p:nvSpPr>
        <p:spPr>
          <a:xfrm>
            <a:off x="5506768" y="2513983"/>
            <a:ext cx="1736521" cy="968181"/>
          </a:xfrm>
          <a:prstGeom prst="rect">
            <a:avLst/>
          </a:prstGeom>
          <a:solidFill>
            <a:schemeClr val="accent5">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dirty="0"/>
              <a:t>Alert Rule</a:t>
            </a:r>
          </a:p>
          <a:p>
            <a:pPr algn="ctr"/>
            <a:r>
              <a:rPr lang="nb-NO" sz="1400" dirty="0"/>
              <a:t>«Network Flow over 90%»</a:t>
            </a:r>
          </a:p>
          <a:p>
            <a:pPr algn="ctr"/>
            <a:r>
              <a:rPr lang="nb-NO" sz="1400" dirty="0"/>
              <a:t>Severity 1</a:t>
            </a:r>
            <a:endParaRPr lang="en-US" sz="1400" dirty="0"/>
          </a:p>
        </p:txBody>
      </p:sp>
      <p:sp>
        <p:nvSpPr>
          <p:cNvPr id="8" name="Rectangle 7">
            <a:extLst>
              <a:ext uri="{FF2B5EF4-FFF2-40B4-BE49-F238E27FC236}">
                <a16:creationId xmlns:a16="http://schemas.microsoft.com/office/drawing/2014/main" id="{CAC9224E-79B0-4328-9E0B-5721B0A7F442}"/>
              </a:ext>
            </a:extLst>
          </p:cNvPr>
          <p:cNvSpPr/>
          <p:nvPr/>
        </p:nvSpPr>
        <p:spPr>
          <a:xfrm>
            <a:off x="7626027" y="2770288"/>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Condition</a:t>
            </a:r>
            <a:endParaRPr lang="en-US" sz="1600" dirty="0"/>
          </a:p>
        </p:txBody>
      </p:sp>
      <p:sp>
        <p:nvSpPr>
          <p:cNvPr id="9" name="Rectangle 8">
            <a:extLst>
              <a:ext uri="{FF2B5EF4-FFF2-40B4-BE49-F238E27FC236}">
                <a16:creationId xmlns:a16="http://schemas.microsoft.com/office/drawing/2014/main" id="{8F9416F7-3B85-4A7B-8F4A-2E09211F9BA0}"/>
              </a:ext>
            </a:extLst>
          </p:cNvPr>
          <p:cNvSpPr/>
          <p:nvPr/>
        </p:nvSpPr>
        <p:spPr>
          <a:xfrm>
            <a:off x="7832009" y="4911491"/>
            <a:ext cx="1215439" cy="4875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200" dirty="0"/>
              <a:t>Action</a:t>
            </a:r>
            <a:endParaRPr lang="en-US" sz="1200" dirty="0"/>
          </a:p>
        </p:txBody>
      </p:sp>
      <p:sp>
        <p:nvSpPr>
          <p:cNvPr id="10" name="Left Brace 9">
            <a:extLst>
              <a:ext uri="{FF2B5EF4-FFF2-40B4-BE49-F238E27FC236}">
                <a16:creationId xmlns:a16="http://schemas.microsoft.com/office/drawing/2014/main" id="{C761D519-19BF-4B8A-AB1A-16F126D2B7B5}"/>
              </a:ext>
            </a:extLst>
          </p:cNvPr>
          <p:cNvSpPr/>
          <p:nvPr/>
        </p:nvSpPr>
        <p:spPr>
          <a:xfrm>
            <a:off x="7307247" y="1690688"/>
            <a:ext cx="318780" cy="2672017"/>
          </a:xfrm>
          <a:prstGeom prst="leftBrace">
            <a:avLst>
              <a:gd name="adj1" fmla="val 76755"/>
              <a:gd name="adj2" fmla="val 502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a:extLst>
              <a:ext uri="{FF2B5EF4-FFF2-40B4-BE49-F238E27FC236}">
                <a16:creationId xmlns:a16="http://schemas.microsoft.com/office/drawing/2014/main" id="{4D3F6AEB-3708-462B-B0D3-EE9A5D716BB8}"/>
              </a:ext>
            </a:extLst>
          </p:cNvPr>
          <p:cNvSpPr/>
          <p:nvPr/>
        </p:nvSpPr>
        <p:spPr>
          <a:xfrm>
            <a:off x="9946793" y="1797031"/>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All VM’s</a:t>
            </a:r>
            <a:endParaRPr lang="en-US" sz="1600" dirty="0"/>
          </a:p>
        </p:txBody>
      </p:sp>
      <p:cxnSp>
        <p:nvCxnSpPr>
          <p:cNvPr id="12" name="Straight Arrow Connector 11">
            <a:extLst>
              <a:ext uri="{FF2B5EF4-FFF2-40B4-BE49-F238E27FC236}">
                <a16:creationId xmlns:a16="http://schemas.microsoft.com/office/drawing/2014/main" id="{C4D0AE5E-9849-435A-BD62-F9C4974F38E3}"/>
              </a:ext>
            </a:extLst>
          </p:cNvPr>
          <p:cNvCxnSpPr>
            <a:stCxn id="6" idx="3"/>
            <a:endCxn id="11" idx="1"/>
          </p:cNvCxnSpPr>
          <p:nvPr/>
        </p:nvCxnSpPr>
        <p:spPr>
          <a:xfrm>
            <a:off x="9362548" y="2155507"/>
            <a:ext cx="584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40BA364-7F45-47C4-910D-5C238DA06C77}"/>
              </a:ext>
            </a:extLst>
          </p:cNvPr>
          <p:cNvSpPr/>
          <p:nvPr/>
        </p:nvSpPr>
        <p:spPr>
          <a:xfrm>
            <a:off x="9946793" y="2765212"/>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400" i="1" dirty="0"/>
              <a:t>Inbound Flow Greater then 50/s</a:t>
            </a:r>
            <a:endParaRPr lang="en-US" sz="1400" i="1" dirty="0"/>
          </a:p>
        </p:txBody>
      </p:sp>
      <p:cxnSp>
        <p:nvCxnSpPr>
          <p:cNvPr id="14" name="Straight Arrow Connector 13">
            <a:extLst>
              <a:ext uri="{FF2B5EF4-FFF2-40B4-BE49-F238E27FC236}">
                <a16:creationId xmlns:a16="http://schemas.microsoft.com/office/drawing/2014/main" id="{A8690D75-7BCD-47C5-9C29-8E7D6200BA61}"/>
              </a:ext>
            </a:extLst>
          </p:cNvPr>
          <p:cNvCxnSpPr>
            <a:stCxn id="8" idx="3"/>
            <a:endCxn id="13" idx="1"/>
          </p:cNvCxnSpPr>
          <p:nvPr/>
        </p:nvCxnSpPr>
        <p:spPr>
          <a:xfrm flipV="1">
            <a:off x="9362548" y="3123688"/>
            <a:ext cx="584245" cy="5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C014CEA-2D97-400B-839A-0BF519164AE0}"/>
              </a:ext>
            </a:extLst>
          </p:cNvPr>
          <p:cNvSpPr/>
          <p:nvPr/>
        </p:nvSpPr>
        <p:spPr>
          <a:xfrm>
            <a:off x="10097174" y="4911491"/>
            <a:ext cx="1215439" cy="4875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200" dirty="0"/>
              <a:t>Logic App</a:t>
            </a:r>
            <a:endParaRPr lang="en-US" sz="1200" dirty="0"/>
          </a:p>
        </p:txBody>
      </p:sp>
      <p:sp>
        <p:nvSpPr>
          <p:cNvPr id="16" name="Rectangle 15">
            <a:extLst>
              <a:ext uri="{FF2B5EF4-FFF2-40B4-BE49-F238E27FC236}">
                <a16:creationId xmlns:a16="http://schemas.microsoft.com/office/drawing/2014/main" id="{AD0BAB60-1B09-4C11-B711-9C7FEF5B4C57}"/>
              </a:ext>
            </a:extLst>
          </p:cNvPr>
          <p:cNvSpPr/>
          <p:nvPr/>
        </p:nvSpPr>
        <p:spPr>
          <a:xfrm>
            <a:off x="7832010" y="5602872"/>
            <a:ext cx="1215439" cy="4875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200" dirty="0"/>
              <a:t>Notification</a:t>
            </a:r>
            <a:endParaRPr lang="en-US" sz="1200" dirty="0"/>
          </a:p>
        </p:txBody>
      </p:sp>
      <p:sp>
        <p:nvSpPr>
          <p:cNvPr id="17" name="Rectangle 16">
            <a:extLst>
              <a:ext uri="{FF2B5EF4-FFF2-40B4-BE49-F238E27FC236}">
                <a16:creationId xmlns:a16="http://schemas.microsoft.com/office/drawing/2014/main" id="{720CC212-1417-4F60-A4F4-C8DC4FB75BEB}"/>
              </a:ext>
            </a:extLst>
          </p:cNvPr>
          <p:cNvSpPr/>
          <p:nvPr/>
        </p:nvSpPr>
        <p:spPr>
          <a:xfrm>
            <a:off x="10097175" y="5591653"/>
            <a:ext cx="1215439" cy="4875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200" dirty="0"/>
              <a:t>Email</a:t>
            </a:r>
            <a:endParaRPr lang="en-US" sz="1200" dirty="0"/>
          </a:p>
        </p:txBody>
      </p:sp>
      <p:sp>
        <p:nvSpPr>
          <p:cNvPr id="18" name="Rectangle 17">
            <a:extLst>
              <a:ext uri="{FF2B5EF4-FFF2-40B4-BE49-F238E27FC236}">
                <a16:creationId xmlns:a16="http://schemas.microsoft.com/office/drawing/2014/main" id="{440C865E-C466-412D-86CD-C5D2837BC071}"/>
              </a:ext>
            </a:extLst>
          </p:cNvPr>
          <p:cNvSpPr/>
          <p:nvPr/>
        </p:nvSpPr>
        <p:spPr>
          <a:xfrm>
            <a:off x="8736074" y="3635308"/>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Action Group</a:t>
            </a:r>
            <a:endParaRPr lang="en-US" sz="1600" dirty="0"/>
          </a:p>
        </p:txBody>
      </p:sp>
      <p:sp>
        <p:nvSpPr>
          <p:cNvPr id="19" name="Left Brace 18">
            <a:extLst>
              <a:ext uri="{FF2B5EF4-FFF2-40B4-BE49-F238E27FC236}">
                <a16:creationId xmlns:a16="http://schemas.microsoft.com/office/drawing/2014/main" id="{CE720EFB-25D4-45BE-AC1A-3D21EA15F976}"/>
              </a:ext>
            </a:extLst>
          </p:cNvPr>
          <p:cNvSpPr/>
          <p:nvPr/>
        </p:nvSpPr>
        <p:spPr>
          <a:xfrm rot="5400000">
            <a:off x="9212748" y="2824832"/>
            <a:ext cx="716953" cy="3886201"/>
          </a:xfrm>
          <a:prstGeom prst="leftBrace">
            <a:avLst>
              <a:gd name="adj1" fmla="val 76755"/>
              <a:gd name="adj2" fmla="val 49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C18CD735-6284-4843-BA70-F606CC1CE809}"/>
              </a:ext>
            </a:extLst>
          </p:cNvPr>
          <p:cNvCxnSpPr>
            <a:stCxn id="9" idx="3"/>
            <a:endCxn id="15" idx="1"/>
          </p:cNvCxnSpPr>
          <p:nvPr/>
        </p:nvCxnSpPr>
        <p:spPr>
          <a:xfrm>
            <a:off x="9047448" y="5155283"/>
            <a:ext cx="1049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5B721A7-673D-4A0D-A439-8E4229816C10}"/>
              </a:ext>
            </a:extLst>
          </p:cNvPr>
          <p:cNvCxnSpPr>
            <a:stCxn id="16" idx="3"/>
            <a:endCxn id="17" idx="1"/>
          </p:cNvCxnSpPr>
          <p:nvPr/>
        </p:nvCxnSpPr>
        <p:spPr>
          <a:xfrm flipV="1">
            <a:off x="9047449" y="5835445"/>
            <a:ext cx="1049726" cy="1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7635B06-9C02-4668-8BBB-62E991C29C97}"/>
              </a:ext>
            </a:extLst>
          </p:cNvPr>
          <p:cNvCxnSpPr>
            <a:stCxn id="7" idx="2"/>
          </p:cNvCxnSpPr>
          <p:nvPr/>
        </p:nvCxnSpPr>
        <p:spPr>
          <a:xfrm flipH="1">
            <a:off x="6367735" y="3482164"/>
            <a:ext cx="7294" cy="651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 descr="Azure Resource Groups - Visual Studio Marketplace">
            <a:extLst>
              <a:ext uri="{FF2B5EF4-FFF2-40B4-BE49-F238E27FC236}">
                <a16:creationId xmlns:a16="http://schemas.microsoft.com/office/drawing/2014/main" id="{CCD7EE4A-9BE7-4A42-9D37-95DAD4E02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434" y="4095264"/>
            <a:ext cx="743051" cy="743051"/>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2">
            <a:extLst>
              <a:ext uri="{FF2B5EF4-FFF2-40B4-BE49-F238E27FC236}">
                <a16:creationId xmlns:a16="http://schemas.microsoft.com/office/drawing/2014/main" id="{64419969-48D3-435F-B993-743AC833623B}"/>
              </a:ext>
            </a:extLst>
          </p:cNvPr>
          <p:cNvSpPr txBox="1">
            <a:spLocks/>
          </p:cNvSpPr>
          <p:nvPr/>
        </p:nvSpPr>
        <p:spPr>
          <a:xfrm>
            <a:off x="248968" y="1399074"/>
            <a:ext cx="10515600" cy="52197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nb-NO" sz="1800" b="1" dirty="0">
                <a:cs typeface="Segoe UI Semibold" panose="020B0702040204020203" pitchFamily="34" charset="0"/>
              </a:rPr>
              <a:t>Alert Rule used to create monitoring based upon metrics/events</a:t>
            </a:r>
          </a:p>
          <a:p>
            <a:pPr lvl="1"/>
            <a:endParaRPr lang="nb-NO" sz="1600" dirty="0">
              <a:cs typeface="Segoe UI Semibold" panose="020B0702040204020203" pitchFamily="34" charset="0"/>
            </a:endParaRPr>
          </a:p>
          <a:p>
            <a:pPr lvl="1"/>
            <a:r>
              <a:rPr lang="nb-NO" sz="1800" b="1" dirty="0">
                <a:cs typeface="Segoe UI Semibold" panose="020B0702040204020203" pitchFamily="34" charset="0"/>
              </a:rPr>
              <a:t>Resource</a:t>
            </a:r>
            <a:r>
              <a:rPr lang="nb-NO" sz="1800" dirty="0">
                <a:cs typeface="Segoe UI Semibold" panose="020B0702040204020203" pitchFamily="34" charset="0"/>
              </a:rPr>
              <a:t> – </a:t>
            </a:r>
            <a:r>
              <a:rPr lang="nb-NO" sz="1400" dirty="0">
                <a:cs typeface="Segoe UI Semibold" panose="020B0702040204020203" pitchFamily="34" charset="0"/>
              </a:rPr>
              <a:t>Subscription, Resource Group or Resource</a:t>
            </a:r>
            <a:r>
              <a:rPr lang="nb-NO" sz="1800" dirty="0">
                <a:cs typeface="Segoe UI Semibold" panose="020B0702040204020203" pitchFamily="34" charset="0"/>
              </a:rPr>
              <a:t>	</a:t>
            </a:r>
          </a:p>
          <a:p>
            <a:pPr lvl="1"/>
            <a:endParaRPr lang="nb-NO" sz="1800" dirty="0">
              <a:cs typeface="Segoe UI Semibold" panose="020B0702040204020203" pitchFamily="34" charset="0"/>
            </a:endParaRPr>
          </a:p>
          <a:p>
            <a:pPr lvl="1"/>
            <a:r>
              <a:rPr lang="nb-NO" sz="1800" b="1" dirty="0">
                <a:cs typeface="Segoe UI Semibold" panose="020B0702040204020203" pitchFamily="34" charset="0"/>
              </a:rPr>
              <a:t>Condition</a:t>
            </a:r>
            <a:r>
              <a:rPr lang="nb-NO" sz="1800" dirty="0">
                <a:cs typeface="Segoe UI Semibold" panose="020B0702040204020203" pitchFamily="34" charset="0"/>
              </a:rPr>
              <a:t> – </a:t>
            </a:r>
            <a:r>
              <a:rPr lang="nb-NO" sz="1400" dirty="0">
                <a:cs typeface="Segoe UI Semibold" panose="020B0702040204020203" pitchFamily="34" charset="0"/>
              </a:rPr>
              <a:t>Metric or Log Activity</a:t>
            </a:r>
          </a:p>
          <a:p>
            <a:pPr lvl="1"/>
            <a:endParaRPr lang="nb-NO" sz="1800" dirty="0">
              <a:cs typeface="Segoe UI Semibold" panose="020B0702040204020203" pitchFamily="34" charset="0"/>
            </a:endParaRPr>
          </a:p>
          <a:p>
            <a:pPr lvl="1"/>
            <a:r>
              <a:rPr lang="nb-NO" sz="1800" b="1" dirty="0">
                <a:cs typeface="Segoe UI Semibold" panose="020B0702040204020203" pitchFamily="34" charset="0"/>
              </a:rPr>
              <a:t>Action Group </a:t>
            </a:r>
            <a:r>
              <a:rPr lang="nb-NO" sz="1800" dirty="0">
                <a:cs typeface="Segoe UI Semibold" panose="020B0702040204020203" pitchFamily="34" charset="0"/>
              </a:rPr>
              <a:t>– </a:t>
            </a:r>
            <a:r>
              <a:rPr lang="nb-NO" sz="1400" dirty="0">
                <a:cs typeface="Segoe UI Semibold" panose="020B0702040204020203" pitchFamily="34" charset="0"/>
              </a:rPr>
              <a:t>Notification or Action</a:t>
            </a:r>
            <a:endParaRPr lang="nb-NO" sz="1800" dirty="0">
              <a:cs typeface="Segoe UI Semibold" panose="020B0702040204020203" pitchFamily="34" charset="0"/>
            </a:endParaRPr>
          </a:p>
          <a:p>
            <a:pPr lvl="1"/>
            <a:endParaRPr lang="nb-NO" sz="1200" dirty="0">
              <a:cs typeface="Segoe UI Semibold" panose="020B0702040204020203" pitchFamily="34" charset="0"/>
            </a:endParaRPr>
          </a:p>
          <a:p>
            <a:pPr lvl="1"/>
            <a:r>
              <a:rPr lang="nb-NO" sz="1800" b="1" dirty="0">
                <a:cs typeface="Segoe UI Semibold" panose="020B0702040204020203" pitchFamily="34" charset="0"/>
              </a:rPr>
              <a:t>Notification</a:t>
            </a:r>
            <a:r>
              <a:rPr lang="nb-NO" sz="1800" dirty="0">
                <a:cs typeface="Segoe UI Semibold" panose="020B0702040204020203" pitchFamily="34" charset="0"/>
              </a:rPr>
              <a:t> – </a:t>
            </a:r>
            <a:r>
              <a:rPr lang="nb-NO" sz="1400" dirty="0">
                <a:cs typeface="Segoe UI Semibold" panose="020B0702040204020203" pitchFamily="34" charset="0"/>
              </a:rPr>
              <a:t>Email, SMS, Voice</a:t>
            </a:r>
          </a:p>
          <a:p>
            <a:pPr lvl="2"/>
            <a:r>
              <a:rPr lang="nb-NO" sz="1000" dirty="0">
                <a:cs typeface="Segoe UI Semibold" panose="020B0702040204020203" pitchFamily="34" charset="0"/>
              </a:rPr>
              <a:t>Can be a mix of multiple channels</a:t>
            </a:r>
          </a:p>
          <a:p>
            <a:pPr lvl="1"/>
            <a:endParaRPr lang="nb-NO" sz="1800" dirty="0">
              <a:cs typeface="Segoe UI Semibold" panose="020B0702040204020203" pitchFamily="34" charset="0"/>
            </a:endParaRPr>
          </a:p>
          <a:p>
            <a:pPr lvl="1"/>
            <a:r>
              <a:rPr lang="nb-NO" sz="1800" b="1" dirty="0">
                <a:cs typeface="Segoe UI Semibold" panose="020B0702040204020203" pitchFamily="34" charset="0"/>
              </a:rPr>
              <a:t>Action</a:t>
            </a:r>
            <a:r>
              <a:rPr lang="nb-NO" sz="1800" dirty="0">
                <a:cs typeface="Segoe UI Semibold" panose="020B0702040204020203" pitchFamily="34" charset="0"/>
              </a:rPr>
              <a:t> – </a:t>
            </a:r>
            <a:r>
              <a:rPr lang="nb-NO" sz="1200" dirty="0">
                <a:cs typeface="Segoe UI Semibold" panose="020B0702040204020203" pitchFamily="34" charset="0"/>
              </a:rPr>
              <a:t>Azure Function, ITSM, Logic App, Webhook, Automation</a:t>
            </a:r>
          </a:p>
          <a:p>
            <a:pPr lvl="2"/>
            <a:r>
              <a:rPr lang="nb-NO" sz="1000" dirty="0">
                <a:cs typeface="Segoe UI Semibold" panose="020B0702040204020203" pitchFamily="34" charset="0"/>
              </a:rPr>
              <a:t>Can be a mix of multiple actions that can be triggered</a:t>
            </a:r>
          </a:p>
          <a:p>
            <a:pPr lvl="2"/>
            <a:r>
              <a:rPr lang="nb-NO" sz="1000" dirty="0">
                <a:cs typeface="Segoe UI Semibold" panose="020B0702040204020203" pitchFamily="34" charset="0"/>
              </a:rPr>
              <a:t>Integrate with Service Now (</a:t>
            </a:r>
            <a:r>
              <a:rPr lang="en-US" sz="900" dirty="0">
                <a:hlinkClick r:id="rId3"/>
              </a:rPr>
              <a:t>Automating Azure ITSM Connector with Service Now</a:t>
            </a:r>
            <a:r>
              <a:rPr lang="en-US" sz="900" dirty="0"/>
              <a:t>)</a:t>
            </a:r>
            <a:endParaRPr lang="nb-NO" sz="1000" dirty="0">
              <a:cs typeface="Segoe UI Semibold" panose="020B0702040204020203" pitchFamily="34" charset="0"/>
            </a:endParaRPr>
          </a:p>
          <a:p>
            <a:pPr lvl="1"/>
            <a:endParaRPr lang="nb-NO" sz="1800" dirty="0">
              <a:cs typeface="Segoe UI Semibold" panose="020B0702040204020203" pitchFamily="34" charset="0"/>
            </a:endParaRPr>
          </a:p>
          <a:p>
            <a:pPr lvl="1"/>
            <a:r>
              <a:rPr lang="nb-NO" sz="1800" b="1" dirty="0">
                <a:cs typeface="Segoe UI Semibold" panose="020B0702040204020203" pitchFamily="34" charset="0"/>
              </a:rPr>
              <a:t>Alert Rule stored in a Resource Group</a:t>
            </a:r>
          </a:p>
          <a:p>
            <a:pPr lvl="2"/>
            <a:r>
              <a:rPr lang="nb-NO" sz="1400" dirty="0">
                <a:cs typeface="Segoe UI Semibold" panose="020B0702040204020203" pitchFamily="34" charset="0"/>
              </a:rPr>
              <a:t>Should be stored with the resource (lives/dies with service)</a:t>
            </a:r>
          </a:p>
          <a:p>
            <a:pPr lvl="2"/>
            <a:r>
              <a:rPr lang="nb-NO" sz="1400" dirty="0">
                <a:cs typeface="Segoe UI Semibold" panose="020B0702040204020203" pitchFamily="34" charset="0"/>
              </a:rPr>
              <a:t>Action Group should be stored within management group</a:t>
            </a:r>
          </a:p>
          <a:p>
            <a:pPr lvl="2"/>
            <a:endParaRPr lang="nb-NO" sz="1400" dirty="0">
              <a:cs typeface="Segoe UI Semibold" panose="020B0702040204020203" pitchFamily="34" charset="0"/>
            </a:endParaRPr>
          </a:p>
          <a:p>
            <a:pPr lvl="2"/>
            <a:r>
              <a:rPr lang="en-US" sz="1200" b="1" dirty="0">
                <a:hlinkClick r:id="rId4"/>
              </a:rPr>
              <a:t>Monitor Azure Virtual Desktop glossary - Azure | Microsoft Docs</a:t>
            </a:r>
            <a:endParaRPr lang="nb-NO" sz="1400" b="1" dirty="0">
              <a:cs typeface="Segoe UI Semibold" panose="020B0702040204020203" pitchFamily="34" charset="0"/>
            </a:endParaRPr>
          </a:p>
          <a:p>
            <a:pPr lvl="1"/>
            <a:endParaRPr lang="nb-NO" sz="1800" dirty="0">
              <a:cs typeface="Segoe UI Semibold" panose="020B0702040204020203" pitchFamily="34" charset="0"/>
            </a:endParaRPr>
          </a:p>
          <a:p>
            <a:pPr lvl="1"/>
            <a:endParaRPr lang="nb-NO" sz="1600" dirty="0">
              <a:cs typeface="Segoe UI Semibold" panose="020B0702040204020203" pitchFamily="34" charset="0"/>
            </a:endParaRPr>
          </a:p>
          <a:p>
            <a:endParaRPr lang="nb-NO" sz="2000" dirty="0"/>
          </a:p>
          <a:p>
            <a:endParaRPr lang="nb-NO" sz="2000" dirty="0"/>
          </a:p>
          <a:p>
            <a:endParaRPr lang="nb-NO" sz="2000" dirty="0"/>
          </a:p>
          <a:p>
            <a:endParaRPr lang="nb-NO" sz="2400" dirty="0"/>
          </a:p>
          <a:p>
            <a:endParaRPr lang="nb-NO" sz="3200" dirty="0"/>
          </a:p>
          <a:p>
            <a:pPr lvl="1"/>
            <a:endParaRPr lang="nb-NO" sz="2000" dirty="0"/>
          </a:p>
        </p:txBody>
      </p:sp>
      <p:pic>
        <p:nvPicPr>
          <p:cNvPr id="24" name="Picture 23">
            <a:extLst>
              <a:ext uri="{FF2B5EF4-FFF2-40B4-BE49-F238E27FC236}">
                <a16:creationId xmlns:a16="http://schemas.microsoft.com/office/drawing/2014/main" id="{690A56B6-93D4-4D8F-A44D-7F273F8F6135}"/>
              </a:ext>
            </a:extLst>
          </p:cNvPr>
          <p:cNvPicPr>
            <a:picLocks noChangeAspect="1"/>
          </p:cNvPicPr>
          <p:nvPr/>
        </p:nvPicPr>
        <p:blipFill>
          <a:blip r:embed="rId5"/>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359461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Monitor – for AVD</a:t>
            </a:r>
            <a:endParaRPr lang="nb-NO" dirty="0"/>
          </a:p>
        </p:txBody>
      </p:sp>
      <p:sp>
        <p:nvSpPr>
          <p:cNvPr id="25" name="Content Placeholder 2">
            <a:extLst>
              <a:ext uri="{FF2B5EF4-FFF2-40B4-BE49-F238E27FC236}">
                <a16:creationId xmlns:a16="http://schemas.microsoft.com/office/drawing/2014/main" id="{64419969-48D3-435F-B993-743AC833623B}"/>
              </a:ext>
            </a:extLst>
          </p:cNvPr>
          <p:cNvSpPr txBox="1">
            <a:spLocks/>
          </p:cNvSpPr>
          <p:nvPr/>
        </p:nvSpPr>
        <p:spPr>
          <a:xfrm>
            <a:off x="275094" y="1355531"/>
            <a:ext cx="10515600" cy="5286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nb-NO" sz="1800" b="1" dirty="0">
                <a:cs typeface="Segoe UI Semibold" panose="020B0702040204020203" pitchFamily="34" charset="0"/>
              </a:rPr>
              <a:t>Remember to Enable Diagnostics on resources</a:t>
            </a:r>
          </a:p>
          <a:p>
            <a:pPr lvl="1"/>
            <a:endParaRPr lang="nb-NO" sz="1800" b="1" dirty="0">
              <a:cs typeface="Segoe UI Semibold" panose="020B0702040204020203" pitchFamily="34" charset="0"/>
            </a:endParaRPr>
          </a:p>
          <a:p>
            <a:pPr lvl="1"/>
            <a:r>
              <a:rPr lang="nb-NO" sz="1800" b="1" dirty="0">
                <a:cs typeface="Segoe UI Semibold" panose="020B0702040204020203" pitchFamily="34" charset="0"/>
              </a:rPr>
              <a:t>For Host Pools</a:t>
            </a:r>
          </a:p>
          <a:p>
            <a:pPr lvl="2"/>
            <a:r>
              <a:rPr lang="en-US" sz="1400" b="1" i="0" dirty="0">
                <a:solidFill>
                  <a:schemeClr val="bg1"/>
                </a:solidFill>
                <a:effectLst/>
                <a:latin typeface="Segoe UI" panose="020B0502040204020203" pitchFamily="34" charset="0"/>
              </a:rPr>
              <a:t>Management Activities:</a:t>
            </a:r>
          </a:p>
          <a:p>
            <a:pPr marL="1371600" lvl="3" indent="0">
              <a:buNone/>
            </a:pPr>
            <a:r>
              <a:rPr lang="en-US" sz="1400" i="0" dirty="0">
                <a:solidFill>
                  <a:schemeClr val="bg1"/>
                </a:solidFill>
                <a:effectLst/>
                <a:latin typeface="Segoe UI" panose="020B0502040204020203" pitchFamily="34" charset="0"/>
              </a:rPr>
              <a:t>Find out </a:t>
            </a:r>
            <a:r>
              <a:rPr lang="en-US" sz="1400" dirty="0">
                <a:solidFill>
                  <a:schemeClr val="bg1"/>
                </a:solidFill>
                <a:latin typeface="Segoe UI" panose="020B0502040204020203" pitchFamily="34" charset="0"/>
              </a:rPr>
              <a:t>who </a:t>
            </a:r>
            <a:r>
              <a:rPr lang="en-US" sz="1400" i="0" dirty="0">
                <a:solidFill>
                  <a:schemeClr val="bg1"/>
                </a:solidFill>
                <a:effectLst/>
                <a:latin typeface="Segoe UI" panose="020B0502040204020203" pitchFamily="34" charset="0"/>
              </a:rPr>
              <a:t>managed to delete a Host Pool </a:t>
            </a:r>
            <a:r>
              <a:rPr lang="en-US" sz="1400" dirty="0">
                <a:solidFill>
                  <a:schemeClr val="bg1"/>
                </a:solidFill>
                <a:latin typeface="Segoe UI" panose="020B0502040204020203" pitchFamily="34" charset="0"/>
              </a:rPr>
              <a:t>during the day?!</a:t>
            </a:r>
            <a:endParaRPr lang="en-US" sz="1400" i="0" dirty="0">
              <a:solidFill>
                <a:schemeClr val="bg1"/>
              </a:solidFill>
              <a:effectLst/>
              <a:latin typeface="Segoe UI" panose="020B0502040204020203" pitchFamily="34" charset="0"/>
            </a:endParaRPr>
          </a:p>
          <a:p>
            <a:pPr lvl="2"/>
            <a:r>
              <a:rPr lang="en-US" sz="1400" b="1" i="0" dirty="0">
                <a:solidFill>
                  <a:schemeClr val="bg1"/>
                </a:solidFill>
                <a:effectLst/>
                <a:latin typeface="Segoe UI" panose="020B0502040204020203" pitchFamily="34" charset="0"/>
              </a:rPr>
              <a:t>Feed:</a:t>
            </a:r>
          </a:p>
          <a:p>
            <a:pPr marL="1371600" lvl="3" indent="0">
              <a:buNone/>
            </a:pPr>
            <a:r>
              <a:rPr lang="en-US" sz="1400" i="0" dirty="0">
                <a:solidFill>
                  <a:schemeClr val="bg1"/>
                </a:solidFill>
                <a:effectLst/>
                <a:latin typeface="Segoe UI" panose="020B0502040204020203" pitchFamily="34" charset="0"/>
              </a:rPr>
              <a:t>If users can use the Client Feed</a:t>
            </a:r>
          </a:p>
          <a:p>
            <a:pPr lvl="2"/>
            <a:r>
              <a:rPr lang="en-US" sz="1400" b="1" i="0" dirty="0">
                <a:solidFill>
                  <a:schemeClr val="bg1"/>
                </a:solidFill>
                <a:effectLst/>
                <a:latin typeface="Segoe UI" panose="020B0502040204020203" pitchFamily="34" charset="0"/>
              </a:rPr>
              <a:t>Connections:</a:t>
            </a:r>
          </a:p>
          <a:p>
            <a:pPr marL="1371600" lvl="3" indent="0">
              <a:buNone/>
            </a:pPr>
            <a:r>
              <a:rPr lang="en-US" sz="1400" i="0" dirty="0">
                <a:solidFill>
                  <a:schemeClr val="bg1"/>
                </a:solidFill>
                <a:effectLst/>
                <a:latin typeface="Segoe UI" panose="020B0502040204020203" pitchFamily="34" charset="0"/>
              </a:rPr>
              <a:t>When users initiate and complete connections to the service.</a:t>
            </a:r>
          </a:p>
          <a:p>
            <a:pPr lvl="2"/>
            <a:r>
              <a:rPr lang="en-US" sz="1400" b="1" i="0" dirty="0">
                <a:solidFill>
                  <a:schemeClr val="bg1"/>
                </a:solidFill>
                <a:effectLst/>
                <a:latin typeface="Segoe UI" panose="020B0502040204020203" pitchFamily="34" charset="0"/>
              </a:rPr>
              <a:t>Host registration:</a:t>
            </a:r>
          </a:p>
          <a:p>
            <a:pPr marL="1371600" lvl="3" indent="0">
              <a:buNone/>
            </a:pPr>
            <a:r>
              <a:rPr lang="en-US" sz="1400" i="0" dirty="0">
                <a:solidFill>
                  <a:schemeClr val="bg1"/>
                </a:solidFill>
                <a:effectLst/>
                <a:latin typeface="Segoe UI" panose="020B0502040204020203" pitchFamily="34" charset="0"/>
              </a:rPr>
              <a:t>Was the session host successfully registered? </a:t>
            </a:r>
            <a:br>
              <a:rPr lang="en-US" sz="1400" i="0" dirty="0">
                <a:solidFill>
                  <a:schemeClr val="bg1"/>
                </a:solidFill>
                <a:effectLst/>
                <a:latin typeface="Segoe UI" panose="020B0502040204020203" pitchFamily="34" charset="0"/>
              </a:rPr>
            </a:br>
            <a:r>
              <a:rPr lang="en-US" sz="1400" i="0" dirty="0">
                <a:solidFill>
                  <a:schemeClr val="bg1"/>
                </a:solidFill>
                <a:effectLst/>
                <a:latin typeface="Segoe UI" panose="020B0502040204020203" pitchFamily="34" charset="0"/>
              </a:rPr>
              <a:t>Or did we forget to type the right UPN?</a:t>
            </a:r>
          </a:p>
          <a:p>
            <a:pPr lvl="2"/>
            <a:r>
              <a:rPr lang="en-US" sz="1400" b="1" i="0" dirty="0">
                <a:solidFill>
                  <a:schemeClr val="bg1"/>
                </a:solidFill>
                <a:effectLst/>
                <a:latin typeface="Segoe UI" panose="020B0502040204020203" pitchFamily="34" charset="0"/>
              </a:rPr>
              <a:t>Errors:</a:t>
            </a:r>
          </a:p>
          <a:p>
            <a:pPr marL="1371600" lvl="3" indent="0">
              <a:buNone/>
            </a:pPr>
            <a:r>
              <a:rPr lang="en-US" sz="1400" i="0" dirty="0">
                <a:solidFill>
                  <a:schemeClr val="bg1"/>
                </a:solidFill>
                <a:effectLst/>
                <a:latin typeface="Segoe UI" panose="020B0502040204020203" pitchFamily="34" charset="0"/>
              </a:rPr>
              <a:t>Users struggling with connections, (such as 3G on the cabin trying to use CAD</a:t>
            </a:r>
          </a:p>
          <a:p>
            <a:pPr lvl="2"/>
            <a:r>
              <a:rPr lang="en-US" sz="1400" b="1" i="0" dirty="0">
                <a:solidFill>
                  <a:schemeClr val="bg1"/>
                </a:solidFill>
                <a:effectLst/>
                <a:latin typeface="Segoe UI" panose="020B0502040204020203" pitchFamily="34" charset="0"/>
              </a:rPr>
              <a:t>Checkpoints:</a:t>
            </a:r>
          </a:p>
          <a:p>
            <a:pPr marL="1371600" lvl="3" indent="0">
              <a:buNone/>
            </a:pPr>
            <a:r>
              <a:rPr lang="en-US" sz="1400" i="0" dirty="0">
                <a:solidFill>
                  <a:schemeClr val="bg1"/>
                </a:solidFill>
                <a:effectLst/>
                <a:latin typeface="Segoe UI" panose="020B0502040204020203" pitchFamily="34" charset="0"/>
              </a:rPr>
              <a:t>Intermediate steps while establishing and running a connection</a:t>
            </a:r>
          </a:p>
          <a:p>
            <a:pPr marL="1657350" lvl="3" indent="-285750"/>
            <a:endParaRPr lang="nb-NO" sz="1400" b="1" dirty="0">
              <a:cs typeface="Segoe UI Semibold" panose="020B0702040204020203" pitchFamily="34" charset="0"/>
            </a:endParaRPr>
          </a:p>
          <a:p>
            <a:pPr lvl="1"/>
            <a:r>
              <a:rPr lang="nb-NO" sz="1600" b="1" dirty="0">
                <a:cs typeface="Segoe UI Semibold" panose="020B0702040204020203" pitchFamily="34" charset="0"/>
              </a:rPr>
              <a:t>All data stored in Log Analytics using table prefix with WVD</a:t>
            </a:r>
          </a:p>
          <a:p>
            <a:pPr lvl="1"/>
            <a:endParaRPr lang="nb-NO" sz="1600" b="1" dirty="0">
              <a:cs typeface="Segoe UI Semibold" panose="020B0702040204020203" pitchFamily="34" charset="0"/>
            </a:endParaRPr>
          </a:p>
          <a:p>
            <a:pPr lvl="1"/>
            <a:r>
              <a:rPr lang="nb-NO" sz="1600" b="1" dirty="0">
                <a:cs typeface="Segoe UI Semibold" panose="020B0702040204020203" pitchFamily="34" charset="0"/>
              </a:rPr>
              <a:t>NOTE: Sessions using full desktop is not tracked in WVDCheckpoints Table</a:t>
            </a:r>
          </a:p>
          <a:p>
            <a:pPr lvl="1"/>
            <a:r>
              <a:rPr lang="nb-NO" sz="1600" b="1" dirty="0">
                <a:cs typeface="Segoe UI Semibold" panose="020B0702040204020203" pitchFamily="34" charset="0"/>
              </a:rPr>
              <a:t>NOTE: Entries in WVDErrors with ServiceError=True, go to Microsoft Support</a:t>
            </a:r>
          </a:p>
          <a:p>
            <a:pPr lvl="1"/>
            <a:endParaRPr lang="nb-NO" sz="1800" dirty="0">
              <a:cs typeface="Segoe UI Semibold" panose="020B0702040204020203" pitchFamily="34" charset="0"/>
            </a:endParaRPr>
          </a:p>
          <a:p>
            <a:pPr lvl="1"/>
            <a:endParaRPr lang="nb-NO" sz="1600" dirty="0">
              <a:cs typeface="Segoe UI Semibold" panose="020B0702040204020203" pitchFamily="34" charset="0"/>
            </a:endParaRPr>
          </a:p>
          <a:p>
            <a:endParaRPr lang="nb-NO" sz="2000" dirty="0"/>
          </a:p>
          <a:p>
            <a:endParaRPr lang="nb-NO" sz="2000" dirty="0"/>
          </a:p>
          <a:p>
            <a:endParaRPr lang="nb-NO" sz="2000" dirty="0"/>
          </a:p>
          <a:p>
            <a:endParaRPr lang="nb-NO" sz="2400" dirty="0"/>
          </a:p>
          <a:p>
            <a:endParaRPr lang="nb-NO" sz="3200" dirty="0"/>
          </a:p>
          <a:p>
            <a:pPr lvl="1"/>
            <a:endParaRPr lang="nb-NO" sz="2000" dirty="0"/>
          </a:p>
        </p:txBody>
      </p:sp>
      <p:pic>
        <p:nvPicPr>
          <p:cNvPr id="24" name="Picture 23">
            <a:extLst>
              <a:ext uri="{FF2B5EF4-FFF2-40B4-BE49-F238E27FC236}">
                <a16:creationId xmlns:a16="http://schemas.microsoft.com/office/drawing/2014/main" id="{690A56B6-93D4-4D8F-A44D-7F273F8F6135}"/>
              </a:ext>
            </a:extLst>
          </p:cNvPr>
          <p:cNvPicPr>
            <a:picLocks noChangeAspect="1"/>
          </p:cNvPicPr>
          <p:nvPr/>
        </p:nvPicPr>
        <p:blipFill>
          <a:blip r:embed="rId2"/>
          <a:stretch>
            <a:fillRect/>
          </a:stretch>
        </p:blipFill>
        <p:spPr>
          <a:xfrm>
            <a:off x="10371909" y="91032"/>
            <a:ext cx="1820091" cy="1372008"/>
          </a:xfrm>
          <a:prstGeom prst="rect">
            <a:avLst/>
          </a:prstGeom>
        </p:spPr>
      </p:pic>
      <p:pic>
        <p:nvPicPr>
          <p:cNvPr id="3" name="Picture 2">
            <a:extLst>
              <a:ext uri="{FF2B5EF4-FFF2-40B4-BE49-F238E27FC236}">
                <a16:creationId xmlns:a16="http://schemas.microsoft.com/office/drawing/2014/main" id="{ADD0D485-294C-4CB3-B21A-88FDF801CC9F}"/>
              </a:ext>
            </a:extLst>
          </p:cNvPr>
          <p:cNvPicPr>
            <a:picLocks noChangeAspect="1"/>
          </p:cNvPicPr>
          <p:nvPr/>
        </p:nvPicPr>
        <p:blipFill>
          <a:blip r:embed="rId3"/>
          <a:stretch>
            <a:fillRect/>
          </a:stretch>
        </p:blipFill>
        <p:spPr>
          <a:xfrm>
            <a:off x="7992927" y="1019908"/>
            <a:ext cx="3664642" cy="4677508"/>
          </a:xfrm>
          <a:prstGeom prst="rect">
            <a:avLst/>
          </a:prstGeom>
        </p:spPr>
      </p:pic>
    </p:spTree>
    <p:extLst>
      <p:ext uri="{BB962C8B-B14F-4D97-AF65-F5344CB8AC3E}">
        <p14:creationId xmlns:p14="http://schemas.microsoft.com/office/powerpoint/2010/main" val="262632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Alert Rule Example</a:t>
            </a:r>
            <a:endParaRPr lang="nb-NO" dirty="0"/>
          </a:p>
        </p:txBody>
      </p:sp>
      <p:sp>
        <p:nvSpPr>
          <p:cNvPr id="25" name="Content Placeholder 2">
            <a:extLst>
              <a:ext uri="{FF2B5EF4-FFF2-40B4-BE49-F238E27FC236}">
                <a16:creationId xmlns:a16="http://schemas.microsoft.com/office/drawing/2014/main" id="{64419969-48D3-435F-B993-743AC833623B}"/>
              </a:ext>
            </a:extLst>
          </p:cNvPr>
          <p:cNvSpPr txBox="1">
            <a:spLocks/>
          </p:cNvSpPr>
          <p:nvPr/>
        </p:nvSpPr>
        <p:spPr>
          <a:xfrm>
            <a:off x="248968" y="139907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nb-NO" sz="1800" dirty="0">
              <a:latin typeface="Segoe UI Semibold" panose="020B0702040204020203" pitchFamily="34" charset="0"/>
              <a:cs typeface="Segoe UI Semibold" panose="020B0702040204020203" pitchFamily="34" charset="0"/>
            </a:endParaRPr>
          </a:p>
          <a:p>
            <a:pPr lvl="1"/>
            <a:endParaRPr lang="nb-NO" sz="1600" dirty="0">
              <a:latin typeface="Segoe UI Semibold" panose="020B0702040204020203" pitchFamily="34" charset="0"/>
              <a:cs typeface="Segoe UI Semibold" panose="020B0702040204020203" pitchFamily="34" charset="0"/>
            </a:endParaRPr>
          </a:p>
          <a:p>
            <a:endParaRPr lang="nb-NO" sz="2000" dirty="0"/>
          </a:p>
          <a:p>
            <a:endParaRPr lang="nb-NO" sz="2000" dirty="0"/>
          </a:p>
          <a:p>
            <a:endParaRPr lang="nb-NO" sz="2000" dirty="0"/>
          </a:p>
          <a:p>
            <a:endParaRPr lang="nb-NO" sz="2400" dirty="0"/>
          </a:p>
          <a:p>
            <a:endParaRPr lang="nb-NO" sz="3200" dirty="0"/>
          </a:p>
          <a:p>
            <a:pPr lvl="1"/>
            <a:endParaRPr lang="nb-NO" sz="2000" dirty="0"/>
          </a:p>
        </p:txBody>
      </p:sp>
      <p:sp>
        <p:nvSpPr>
          <p:cNvPr id="24" name="TextBox 23">
            <a:extLst>
              <a:ext uri="{FF2B5EF4-FFF2-40B4-BE49-F238E27FC236}">
                <a16:creationId xmlns:a16="http://schemas.microsoft.com/office/drawing/2014/main" id="{A0382E09-9F1C-4AD7-AA3C-AA2506849B28}"/>
              </a:ext>
            </a:extLst>
          </p:cNvPr>
          <p:cNvSpPr txBox="1"/>
          <p:nvPr/>
        </p:nvSpPr>
        <p:spPr>
          <a:xfrm>
            <a:off x="2900756" y="1783894"/>
            <a:ext cx="8157053" cy="4893647"/>
          </a:xfrm>
          <a:prstGeom prst="rect">
            <a:avLst/>
          </a:prstGeom>
          <a:noFill/>
        </p:spPr>
        <p:txBody>
          <a:bodyPr wrap="square">
            <a:spAutoFit/>
          </a:bodyPr>
          <a:lstStyle/>
          <a:p>
            <a:br>
              <a:rPr lang="en-US" sz="1200" b="0" dirty="0">
                <a:solidFill>
                  <a:srgbClr val="D4D4D4"/>
                </a:solidFill>
                <a:effectLst/>
                <a:latin typeface="Consolas" panose="020B0609020204030204" pitchFamily="49" charset="0"/>
              </a:rPr>
            </a:br>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azurerm_monitor_scheduled_query_rules_alert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"example"</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“awesomerule1"</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example</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example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action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action_group</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azurerm_monitor_action_rule_action_group</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example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id</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data_source_id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description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"Alert when blocked traffic with more then X entries"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enabled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6A9955"/>
                </a:solidFill>
                <a:effectLst/>
                <a:latin typeface="Consolas" panose="020B0609020204030204" pitchFamily="49" charset="0"/>
              </a:rPr>
              <a:t># Count all requests with server error result code grouped into 5-minute bins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query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&lt;&lt;-</a:t>
            </a:r>
            <a:r>
              <a:rPr lang="en-US" sz="1200" b="0" dirty="0">
                <a:solidFill>
                  <a:srgbClr val="C586C0"/>
                </a:solidFill>
                <a:effectLst/>
                <a:latin typeface="Consolas" panose="020B0609020204030204" pitchFamily="49" charset="0"/>
              </a:rPr>
              <a:t>QUERY</a:t>
            </a:r>
            <a:endParaRPr lang="en-US" sz="1200" b="0" dirty="0">
              <a:solidFill>
                <a:srgbClr val="D4D4D4"/>
              </a:solidFill>
              <a:effectLst/>
              <a:latin typeface="Consolas" panose="020B0609020204030204" pitchFamily="49" charset="0"/>
            </a:endParaRPr>
          </a:p>
          <a:p>
            <a:r>
              <a:rPr lang="en-US" sz="1200" dirty="0" err="1">
                <a:solidFill>
                  <a:srgbClr val="CE9178"/>
                </a:solidFill>
                <a:latin typeface="Consolas" panose="020B0609020204030204" pitchFamily="49" charset="0"/>
              </a:rPr>
              <a:t>AzureDiagnostics</a:t>
            </a:r>
            <a:r>
              <a:rPr lang="en-US" sz="1200" dirty="0">
                <a:solidFill>
                  <a:srgbClr val="CE9178"/>
                </a:solidFill>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where </a:t>
            </a:r>
            <a:r>
              <a:rPr lang="en-US" sz="1200" b="0" dirty="0" err="1">
                <a:solidFill>
                  <a:srgbClr val="CE9178"/>
                </a:solidFill>
                <a:effectLst/>
                <a:latin typeface="Consolas" panose="020B0609020204030204" pitchFamily="49" charset="0"/>
              </a:rPr>
              <a:t>OperationsName</a:t>
            </a:r>
            <a:r>
              <a:rPr lang="en-US" sz="1200" b="0" dirty="0">
                <a:solidFill>
                  <a:srgbClr val="CE9178"/>
                </a:solidFill>
                <a:effectLst/>
                <a:latin typeface="Consolas" panose="020B0609020204030204" pitchFamily="49" charset="0"/>
              </a:rPr>
              <a:t> == “</a:t>
            </a:r>
            <a:r>
              <a:rPr lang="en-US" sz="1200" b="0" dirty="0" err="1">
                <a:solidFill>
                  <a:srgbClr val="CE9178"/>
                </a:solidFill>
                <a:effectLst/>
                <a:latin typeface="Consolas" panose="020B0609020204030204" pitchFamily="49" charset="0"/>
              </a:rPr>
              <a:t>AzureFirewallNetworkRuleLog</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CE9178"/>
                </a:solidFill>
                <a:effectLst/>
                <a:latin typeface="Consolas" panose="020B0609020204030204" pitchFamily="49" charset="0"/>
              </a:rPr>
              <a:t>| summarize count () by </a:t>
            </a:r>
            <a:r>
              <a:rPr lang="en-US" sz="1200" b="0" dirty="0" err="1">
                <a:solidFill>
                  <a:srgbClr val="CE9178"/>
                </a:solidFill>
                <a:effectLst/>
                <a:latin typeface="Consolas" panose="020B0609020204030204" pitchFamily="49" charset="0"/>
              </a:rPr>
              <a:t>msg_s</a:t>
            </a:r>
            <a:endParaRPr lang="en-US" sz="1200" b="0" dirty="0">
              <a:solidFill>
                <a:srgbClr val="CE9178"/>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  QUERY</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severity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frequency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5</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time_window</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30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trigger</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operator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GreaterThan</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threshold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dirty="0">
                <a:solidFill>
                  <a:srgbClr val="B5CEA8"/>
                </a:solidFill>
                <a:latin typeface="Consolas" panose="020B0609020204030204" pitchFamily="49" charset="0"/>
              </a:rPr>
              <a:t>10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sp>
        <p:nvSpPr>
          <p:cNvPr id="26" name="Rectangle 25">
            <a:extLst>
              <a:ext uri="{FF2B5EF4-FFF2-40B4-BE49-F238E27FC236}">
                <a16:creationId xmlns:a16="http://schemas.microsoft.com/office/drawing/2014/main" id="{5D65D145-0535-4A15-BC52-D215A70A939A}"/>
              </a:ext>
            </a:extLst>
          </p:cNvPr>
          <p:cNvSpPr/>
          <p:nvPr/>
        </p:nvSpPr>
        <p:spPr>
          <a:xfrm>
            <a:off x="921813" y="2035975"/>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Alert Rule</a:t>
            </a:r>
            <a:endParaRPr lang="en-US" sz="1600" dirty="0"/>
          </a:p>
        </p:txBody>
      </p:sp>
      <p:sp>
        <p:nvSpPr>
          <p:cNvPr id="27" name="Rectangle 26">
            <a:extLst>
              <a:ext uri="{FF2B5EF4-FFF2-40B4-BE49-F238E27FC236}">
                <a16:creationId xmlns:a16="http://schemas.microsoft.com/office/drawing/2014/main" id="{BEE36AA3-2D4C-4072-B58B-14DEA0CABC10}"/>
              </a:ext>
            </a:extLst>
          </p:cNvPr>
          <p:cNvSpPr/>
          <p:nvPr/>
        </p:nvSpPr>
        <p:spPr>
          <a:xfrm>
            <a:off x="921813" y="3282069"/>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Source from Log Analytics</a:t>
            </a:r>
            <a:endParaRPr lang="en-US" sz="1600" dirty="0"/>
          </a:p>
        </p:txBody>
      </p:sp>
      <p:sp>
        <p:nvSpPr>
          <p:cNvPr id="28" name="Rectangle 27">
            <a:extLst>
              <a:ext uri="{FF2B5EF4-FFF2-40B4-BE49-F238E27FC236}">
                <a16:creationId xmlns:a16="http://schemas.microsoft.com/office/drawing/2014/main" id="{70DD4981-9B05-4EA6-8DDC-B7E6C33EDDDD}"/>
              </a:ext>
            </a:extLst>
          </p:cNvPr>
          <p:cNvSpPr/>
          <p:nvPr/>
        </p:nvSpPr>
        <p:spPr>
          <a:xfrm>
            <a:off x="921812" y="4390465"/>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Kusto Query</a:t>
            </a:r>
            <a:endParaRPr lang="en-US" sz="1600" dirty="0"/>
          </a:p>
        </p:txBody>
      </p:sp>
      <p:sp>
        <p:nvSpPr>
          <p:cNvPr id="29" name="Rectangle 28">
            <a:extLst>
              <a:ext uri="{FF2B5EF4-FFF2-40B4-BE49-F238E27FC236}">
                <a16:creationId xmlns:a16="http://schemas.microsoft.com/office/drawing/2014/main" id="{235A4BCD-B853-419C-948D-AF5B5A2512C0}"/>
              </a:ext>
            </a:extLst>
          </p:cNvPr>
          <p:cNvSpPr/>
          <p:nvPr/>
        </p:nvSpPr>
        <p:spPr>
          <a:xfrm>
            <a:off x="921812" y="5498861"/>
            <a:ext cx="1736521" cy="7169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b-NO" sz="1600" dirty="0"/>
              <a:t>Severity of alert and trigger</a:t>
            </a:r>
            <a:endParaRPr lang="en-US" sz="1600" dirty="0"/>
          </a:p>
        </p:txBody>
      </p:sp>
      <p:sp>
        <p:nvSpPr>
          <p:cNvPr id="3" name="TextBox 2">
            <a:extLst>
              <a:ext uri="{FF2B5EF4-FFF2-40B4-BE49-F238E27FC236}">
                <a16:creationId xmlns:a16="http://schemas.microsoft.com/office/drawing/2014/main" id="{31A9A183-BC42-454A-BA1B-B3C873050DE1}"/>
              </a:ext>
            </a:extLst>
          </p:cNvPr>
          <p:cNvSpPr txBox="1"/>
          <p:nvPr/>
        </p:nvSpPr>
        <p:spPr>
          <a:xfrm>
            <a:off x="921812" y="1425809"/>
            <a:ext cx="8062905" cy="369332"/>
          </a:xfrm>
          <a:prstGeom prst="rect">
            <a:avLst/>
          </a:prstGeom>
          <a:noFill/>
        </p:spPr>
        <p:txBody>
          <a:bodyPr wrap="square" rtlCol="0">
            <a:spAutoFit/>
          </a:bodyPr>
          <a:lstStyle/>
          <a:p>
            <a:pPr marL="285750" indent="-285750">
              <a:buFont typeface="Arial" panose="020B0604020202020204" pitchFamily="34" charset="0"/>
              <a:buChar char="•"/>
            </a:pPr>
            <a:r>
              <a:rPr lang="nb-NO" dirty="0">
                <a:solidFill>
                  <a:schemeClr val="bg1"/>
                </a:solidFill>
              </a:rPr>
              <a:t>Needs to have Resource Group, Workspace and Action Group defined first</a:t>
            </a:r>
            <a:endParaRPr lang="en-US" dirty="0">
              <a:solidFill>
                <a:schemeClr val="bg1"/>
              </a:solidFill>
            </a:endParaRPr>
          </a:p>
        </p:txBody>
      </p:sp>
      <p:pic>
        <p:nvPicPr>
          <p:cNvPr id="10" name="Picture 9">
            <a:extLst>
              <a:ext uri="{FF2B5EF4-FFF2-40B4-BE49-F238E27FC236}">
                <a16:creationId xmlns:a16="http://schemas.microsoft.com/office/drawing/2014/main" id="{AEDBEBFC-05B7-4651-B2EB-962BB75B6F3D}"/>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897472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Logic App deployment</a:t>
            </a:r>
            <a:endParaRPr lang="nb-NO" dirty="0"/>
          </a:p>
        </p:txBody>
      </p:sp>
      <p:sp>
        <p:nvSpPr>
          <p:cNvPr id="7" name="Content Placeholder 2">
            <a:extLst>
              <a:ext uri="{FF2B5EF4-FFF2-40B4-BE49-F238E27FC236}">
                <a16:creationId xmlns:a16="http://schemas.microsoft.com/office/drawing/2014/main" id="{CD4F6B85-555C-4DB2-BA8D-AFF456A93F47}"/>
              </a:ext>
            </a:extLst>
          </p:cNvPr>
          <p:cNvSpPr txBox="1">
            <a:spLocks/>
          </p:cNvSpPr>
          <p:nvPr/>
        </p:nvSpPr>
        <p:spPr>
          <a:xfrm>
            <a:off x="624840" y="1437404"/>
            <a:ext cx="10515600" cy="469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nb-NO" sz="2000" b="1" dirty="0"/>
              <a:t>Logic App used for automated</a:t>
            </a:r>
            <a:br>
              <a:rPr lang="nb-NO" sz="2000" b="1" dirty="0"/>
            </a:br>
            <a:r>
              <a:rPr lang="nb-NO" sz="2000" b="1" dirty="0"/>
              <a:t>remediation for Sentinel and Security Center</a:t>
            </a:r>
          </a:p>
          <a:p>
            <a:pPr>
              <a:lnSpc>
                <a:spcPct val="100000"/>
              </a:lnSpc>
            </a:pPr>
            <a:endParaRPr lang="nb-NO" sz="2000" b="1" dirty="0"/>
          </a:p>
          <a:p>
            <a:pPr>
              <a:lnSpc>
                <a:spcPct val="100000"/>
              </a:lnSpc>
            </a:pPr>
            <a:r>
              <a:rPr lang="nb-NO" sz="2000" b="1" dirty="0"/>
              <a:t>Not straightforward deployed using Terraform</a:t>
            </a:r>
          </a:p>
          <a:p>
            <a:pPr lvl="1">
              <a:lnSpc>
                <a:spcPct val="100000"/>
              </a:lnSpc>
            </a:pPr>
            <a:r>
              <a:rPr lang="nb-NO" sz="1600" dirty="0"/>
              <a:t>Simplest is ARM based deployment via Terraform or just ARM</a:t>
            </a:r>
          </a:p>
          <a:p>
            <a:pPr lvl="1">
              <a:lnSpc>
                <a:spcPct val="100000"/>
              </a:lnSpc>
            </a:pPr>
            <a:r>
              <a:rPr lang="en-US" sz="1200" dirty="0">
                <a:hlinkClick r:id="rId2"/>
              </a:rPr>
              <a:t>Azure-Sentinel/Hunting Queries at master · Azure/Azure-Sentinel (github.com)</a:t>
            </a:r>
            <a:endParaRPr lang="nb-NO" sz="1600" dirty="0"/>
          </a:p>
          <a:p>
            <a:pPr lvl="1">
              <a:lnSpc>
                <a:spcPct val="100000"/>
              </a:lnSpc>
            </a:pPr>
            <a:endParaRPr lang="nb-NO" sz="1600" dirty="0"/>
          </a:p>
          <a:p>
            <a:pPr>
              <a:lnSpc>
                <a:spcPct val="100000"/>
              </a:lnSpc>
            </a:pPr>
            <a:r>
              <a:rPr lang="nb-NO" sz="2000" b="1" dirty="0"/>
              <a:t>Proper deployment using SystemManagedIdentity</a:t>
            </a:r>
          </a:p>
          <a:p>
            <a:pPr marL="0" indent="0">
              <a:buNone/>
            </a:pPr>
            <a:r>
              <a:rPr lang="en-US" sz="1400" b="0" dirty="0">
                <a:solidFill>
                  <a:srgbClr val="CE9178"/>
                </a:solidFill>
                <a:effectLst/>
                <a:latin typeface="Consolas" panose="020B0609020204030204" pitchFamily="49" charset="0"/>
              </a:rPr>
              <a:t>          "identity": {</a:t>
            </a:r>
            <a:endParaRPr lang="en-US" sz="1400" b="0" dirty="0">
              <a:solidFill>
                <a:srgbClr val="D4D4D4"/>
              </a:solidFill>
              <a:effectLst/>
              <a:latin typeface="Consolas" panose="020B0609020204030204" pitchFamily="49" charset="0"/>
            </a:endParaRPr>
          </a:p>
          <a:p>
            <a:pPr marL="0" indent="0">
              <a:buNone/>
            </a:pPr>
            <a:r>
              <a:rPr lang="en-US" sz="1400" b="0" dirty="0">
                <a:solidFill>
                  <a:srgbClr val="CE9178"/>
                </a:solidFill>
                <a:effectLst/>
                <a:latin typeface="Consolas" panose="020B0609020204030204" pitchFamily="49" charset="0"/>
              </a:rPr>
              <a:t>                "type": "</a:t>
            </a:r>
            <a:r>
              <a:rPr lang="en-US" sz="1400" b="0" dirty="0" err="1">
                <a:solidFill>
                  <a:srgbClr val="CE9178"/>
                </a:solidFill>
                <a:effectLst/>
                <a:latin typeface="Consolas" panose="020B0609020204030204" pitchFamily="49" charset="0"/>
              </a:rPr>
              <a:t>SystemAssigned</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pPr marL="0" indent="0">
              <a:lnSpc>
                <a:spcPct val="100000"/>
              </a:lnSpc>
              <a:buNone/>
            </a:pPr>
            <a:r>
              <a:rPr lang="nb-NO" sz="2000" b="1" dirty="0"/>
              <a:t> </a:t>
            </a:r>
          </a:p>
          <a:p>
            <a:pPr>
              <a:lnSpc>
                <a:spcPct val="100000"/>
              </a:lnSpc>
            </a:pPr>
            <a:r>
              <a:rPr lang="nb-NO" sz="2000" b="1" dirty="0"/>
              <a:t>Logic Apps can be created directly in VS Code</a:t>
            </a:r>
          </a:p>
          <a:p>
            <a:pPr lvl="1">
              <a:lnSpc>
                <a:spcPct val="100000"/>
              </a:lnSpc>
            </a:pPr>
            <a:r>
              <a:rPr lang="it-IT" sz="1200" dirty="0">
                <a:hlinkClick r:id="rId3"/>
              </a:rPr>
              <a:t> Visual Studio Code - Azure Logic Apps</a:t>
            </a:r>
            <a:endParaRPr lang="nb-NO" dirty="0"/>
          </a:p>
        </p:txBody>
      </p:sp>
      <p:pic>
        <p:nvPicPr>
          <p:cNvPr id="3" name="Picture 2">
            <a:extLst>
              <a:ext uri="{FF2B5EF4-FFF2-40B4-BE49-F238E27FC236}">
                <a16:creationId xmlns:a16="http://schemas.microsoft.com/office/drawing/2014/main" id="{46F08AF0-D011-4769-A646-E46DB17DBFE7}"/>
              </a:ext>
            </a:extLst>
          </p:cNvPr>
          <p:cNvPicPr>
            <a:picLocks noChangeAspect="1"/>
          </p:cNvPicPr>
          <p:nvPr/>
        </p:nvPicPr>
        <p:blipFill>
          <a:blip r:embed="rId4"/>
          <a:stretch>
            <a:fillRect/>
          </a:stretch>
        </p:blipFill>
        <p:spPr>
          <a:xfrm>
            <a:off x="7281644" y="1756264"/>
            <a:ext cx="4655839" cy="3175321"/>
          </a:xfrm>
          <a:prstGeom prst="rect">
            <a:avLst/>
          </a:prstGeom>
        </p:spPr>
      </p:pic>
      <p:pic>
        <p:nvPicPr>
          <p:cNvPr id="5" name="Picture 4">
            <a:extLst>
              <a:ext uri="{FF2B5EF4-FFF2-40B4-BE49-F238E27FC236}">
                <a16:creationId xmlns:a16="http://schemas.microsoft.com/office/drawing/2014/main" id="{FAB83330-C5A7-4741-8627-07CA81F50876}"/>
              </a:ext>
            </a:extLst>
          </p:cNvPr>
          <p:cNvPicPr>
            <a:picLocks noChangeAspect="1"/>
          </p:cNvPicPr>
          <p:nvPr/>
        </p:nvPicPr>
        <p:blipFill>
          <a:blip r:embed="rId5"/>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887796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Policies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1800" b="1" i="0" dirty="0">
                <a:solidFill>
                  <a:schemeClr val="bg1"/>
                </a:solidFill>
                <a:effectLst/>
                <a:cs typeface="Segoe UI" panose="020B0502040204020203" pitchFamily="34" charset="0"/>
              </a:rPr>
              <a:t>Provides evaluation of Azure resources compared to business rul</a:t>
            </a:r>
            <a:r>
              <a:rPr lang="en-US" sz="1800" b="1" dirty="0">
                <a:solidFill>
                  <a:schemeClr val="bg1"/>
                </a:solidFill>
                <a:cs typeface="Segoe UI" panose="020B0502040204020203" pitchFamily="34" charset="0"/>
              </a:rPr>
              <a:t>es</a:t>
            </a:r>
          </a:p>
          <a:p>
            <a:pPr lvl="1">
              <a:lnSpc>
                <a:spcPct val="150000"/>
              </a:lnSpc>
            </a:pPr>
            <a:r>
              <a:rPr lang="en-US" sz="1200" b="1" dirty="0">
                <a:solidFill>
                  <a:schemeClr val="bg1"/>
                </a:solidFill>
                <a:cs typeface="Segoe UI" panose="020B0502040204020203" pitchFamily="34" charset="0"/>
              </a:rPr>
              <a:t>If X deny creation = </a:t>
            </a:r>
            <a:r>
              <a:rPr lang="en-US" sz="1200" dirty="0">
                <a:solidFill>
                  <a:schemeClr val="bg1"/>
                </a:solidFill>
                <a:cs typeface="Segoe UI" panose="020B0502040204020203" pitchFamily="34" charset="0"/>
              </a:rPr>
              <a:t>Creating Azure Resources in Non-approved region</a:t>
            </a:r>
          </a:p>
          <a:p>
            <a:pPr lvl="1">
              <a:lnSpc>
                <a:spcPct val="150000"/>
              </a:lnSpc>
            </a:pPr>
            <a:r>
              <a:rPr lang="en-US" sz="1200" b="1" dirty="0">
                <a:solidFill>
                  <a:schemeClr val="bg1"/>
                </a:solidFill>
                <a:cs typeface="Segoe UI" panose="020B0502040204020203" pitchFamily="34" charset="0"/>
              </a:rPr>
              <a:t>If X property equals Z, then do Y = </a:t>
            </a:r>
            <a:r>
              <a:rPr lang="en-US" sz="1200" dirty="0">
                <a:solidFill>
                  <a:schemeClr val="bg1"/>
                </a:solidFill>
                <a:cs typeface="Segoe UI" panose="020B0502040204020203" pitchFamily="34" charset="0"/>
              </a:rPr>
              <a:t>If Virtual Machine is new then install agent</a:t>
            </a:r>
          </a:p>
          <a:p>
            <a:pPr>
              <a:lnSpc>
                <a:spcPct val="150000"/>
              </a:lnSpc>
            </a:pPr>
            <a:r>
              <a:rPr lang="en-US" sz="1800" b="1" dirty="0">
                <a:solidFill>
                  <a:schemeClr val="bg1"/>
                </a:solidFill>
                <a:cs typeface="Segoe UI" panose="020B0502040204020203" pitchFamily="34" charset="0"/>
              </a:rPr>
              <a:t>Azure Policy Logic can apply at</a:t>
            </a:r>
          </a:p>
          <a:p>
            <a:pPr lvl="1">
              <a:lnSpc>
                <a:spcPct val="150000"/>
              </a:lnSpc>
            </a:pPr>
            <a:r>
              <a:rPr lang="en-US" sz="1400" dirty="0">
                <a:solidFill>
                  <a:schemeClr val="bg1"/>
                </a:solidFill>
                <a:cs typeface="Segoe UI" panose="020B0502040204020203" pitchFamily="34" charset="0"/>
              </a:rPr>
              <a:t>At resource creation or evaluated after creation</a:t>
            </a:r>
          </a:p>
          <a:p>
            <a:pPr lvl="1">
              <a:lnSpc>
                <a:spcPct val="150000"/>
              </a:lnSpc>
            </a:pPr>
            <a:r>
              <a:rPr lang="en-US" sz="1400" dirty="0">
                <a:solidFill>
                  <a:schemeClr val="bg1"/>
                </a:solidFill>
                <a:cs typeface="Segoe UI" panose="020B0502040204020203" pitchFamily="34" charset="0"/>
              </a:rPr>
              <a:t>After creation evaluation</a:t>
            </a:r>
          </a:p>
          <a:p>
            <a:pPr lvl="2">
              <a:lnSpc>
                <a:spcPct val="150000"/>
              </a:lnSpc>
            </a:pPr>
            <a:r>
              <a:rPr lang="en-US" sz="1200" dirty="0" err="1">
                <a:solidFill>
                  <a:schemeClr val="bg1"/>
                </a:solidFill>
                <a:cs typeface="Segoe UI" panose="020B0502040204020203" pitchFamily="34" charset="0"/>
              </a:rPr>
              <a:t>AuditifnotExists</a:t>
            </a:r>
            <a:r>
              <a:rPr lang="en-US" sz="1200" dirty="0">
                <a:solidFill>
                  <a:schemeClr val="bg1"/>
                </a:solidFill>
                <a:cs typeface="Segoe UI" panose="020B0502040204020203" pitchFamily="34" charset="0"/>
              </a:rPr>
              <a:t>, </a:t>
            </a:r>
            <a:r>
              <a:rPr lang="en-US" sz="1200" dirty="0" err="1">
                <a:solidFill>
                  <a:schemeClr val="bg1"/>
                </a:solidFill>
                <a:cs typeface="Segoe UI" panose="020B0502040204020203" pitchFamily="34" charset="0"/>
              </a:rPr>
              <a:t>DeployIfNotExists</a:t>
            </a:r>
            <a:endParaRPr lang="en-US" sz="1200" dirty="0">
              <a:solidFill>
                <a:schemeClr val="bg1"/>
              </a:solidFill>
              <a:cs typeface="Segoe UI" panose="020B0502040204020203" pitchFamily="34" charset="0"/>
            </a:endParaRPr>
          </a:p>
          <a:p>
            <a:pPr>
              <a:lnSpc>
                <a:spcPct val="150000"/>
              </a:lnSpc>
            </a:pPr>
            <a:r>
              <a:rPr lang="en-US" sz="1800" b="1" dirty="0">
                <a:solidFill>
                  <a:schemeClr val="bg1"/>
                </a:solidFill>
                <a:cs typeface="Segoe UI" panose="020B0502040204020203" pitchFamily="34" charset="0"/>
              </a:rPr>
              <a:t>Policies can be assigned to (or part of an initiative) </a:t>
            </a:r>
          </a:p>
          <a:p>
            <a:pPr lvl="1">
              <a:lnSpc>
                <a:spcPct val="150000"/>
              </a:lnSpc>
            </a:pPr>
            <a:r>
              <a:rPr lang="en-US" sz="1400" dirty="0">
                <a:solidFill>
                  <a:schemeClr val="bg1"/>
                </a:solidFill>
                <a:cs typeface="Segoe UI" panose="020B0502040204020203" pitchFamily="34" charset="0"/>
              </a:rPr>
              <a:t>Management Group, Subscription, Resource Group or Resource</a:t>
            </a: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8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3" name="Picture 2">
            <a:extLst>
              <a:ext uri="{FF2B5EF4-FFF2-40B4-BE49-F238E27FC236}">
                <a16:creationId xmlns:a16="http://schemas.microsoft.com/office/drawing/2014/main" id="{9E83D26C-1BF6-439E-9385-2FBB8AC11DE7}"/>
              </a:ext>
            </a:extLst>
          </p:cNvPr>
          <p:cNvPicPr>
            <a:picLocks noChangeAspect="1"/>
          </p:cNvPicPr>
          <p:nvPr/>
        </p:nvPicPr>
        <p:blipFill>
          <a:blip r:embed="rId2"/>
          <a:stretch>
            <a:fillRect/>
          </a:stretch>
        </p:blipFill>
        <p:spPr>
          <a:xfrm>
            <a:off x="8131579" y="4919964"/>
            <a:ext cx="3190875" cy="1019175"/>
          </a:xfrm>
          <a:prstGeom prst="rect">
            <a:avLst/>
          </a:prstGeom>
        </p:spPr>
      </p:pic>
      <p:pic>
        <p:nvPicPr>
          <p:cNvPr id="7" name="Picture 6">
            <a:extLst>
              <a:ext uri="{FF2B5EF4-FFF2-40B4-BE49-F238E27FC236}">
                <a16:creationId xmlns:a16="http://schemas.microsoft.com/office/drawing/2014/main" id="{9605EFDF-0725-4524-9046-4ADA2C73C55F}"/>
              </a:ext>
            </a:extLst>
          </p:cNvPr>
          <p:cNvPicPr>
            <a:picLocks noChangeAspect="1"/>
          </p:cNvPicPr>
          <p:nvPr/>
        </p:nvPicPr>
        <p:blipFill>
          <a:blip r:embed="rId3"/>
          <a:stretch>
            <a:fillRect/>
          </a:stretch>
        </p:blipFill>
        <p:spPr>
          <a:xfrm>
            <a:off x="7430454" y="2037555"/>
            <a:ext cx="4329526" cy="2718738"/>
          </a:xfrm>
          <a:prstGeom prst="rect">
            <a:avLst/>
          </a:prstGeom>
        </p:spPr>
      </p:pic>
      <p:pic>
        <p:nvPicPr>
          <p:cNvPr id="6" name="Picture 5">
            <a:extLst>
              <a:ext uri="{FF2B5EF4-FFF2-40B4-BE49-F238E27FC236}">
                <a16:creationId xmlns:a16="http://schemas.microsoft.com/office/drawing/2014/main" id="{DD49A75E-72D0-43B3-9C9A-0173A21A659B}"/>
              </a:ext>
            </a:extLst>
          </p:cNvPr>
          <p:cNvPicPr>
            <a:picLocks noChangeAspect="1"/>
          </p:cNvPicPr>
          <p:nvPr/>
        </p:nvPicPr>
        <p:blipFill>
          <a:blip r:embed="rId4"/>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409027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Deployment of Azure Policies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519138"/>
            <a:ext cx="9840985" cy="4691381"/>
          </a:xfrm>
        </p:spPr>
        <p:txBody>
          <a:bodyPr vert="horz" lIns="91440" tIns="45720" rIns="91440" bIns="45720" rtlCol="0" anchor="t">
            <a:normAutofit lnSpcReduction="10000"/>
          </a:bodyPr>
          <a:lstStyle/>
          <a:p>
            <a:pPr>
              <a:lnSpc>
                <a:spcPct val="150000"/>
              </a:lnSpc>
            </a:pPr>
            <a:r>
              <a:rPr lang="en-US" sz="2000" b="1" dirty="0">
                <a:solidFill>
                  <a:schemeClr val="bg1"/>
                </a:solidFill>
                <a:latin typeface="+mj-lt"/>
              </a:rPr>
              <a:t>Check if Built-in Policies provide enough control</a:t>
            </a:r>
          </a:p>
          <a:p>
            <a:pPr>
              <a:lnSpc>
                <a:spcPct val="150000"/>
              </a:lnSpc>
            </a:pPr>
            <a:r>
              <a:rPr lang="en-US" sz="1400" dirty="0">
                <a:hlinkClick r:id="rId2"/>
              </a:rPr>
              <a:t>azure-policy/built-in-policies/</a:t>
            </a:r>
            <a:r>
              <a:rPr lang="en-US" sz="1400" dirty="0" err="1">
                <a:hlinkClick r:id="rId2"/>
              </a:rPr>
              <a:t>policyDefinitions</a:t>
            </a:r>
            <a:r>
              <a:rPr lang="en-US" sz="1400" dirty="0">
                <a:hlinkClick r:id="rId2"/>
              </a:rPr>
              <a:t> at master · Azure/azure-policy (github.com)</a:t>
            </a:r>
            <a:endParaRPr lang="en-US" sz="2000" b="1" dirty="0">
              <a:solidFill>
                <a:schemeClr val="bg1"/>
              </a:solidFill>
              <a:latin typeface="+mj-lt"/>
            </a:endParaRPr>
          </a:p>
          <a:p>
            <a:pPr lvl="1">
              <a:lnSpc>
                <a:spcPct val="150000"/>
              </a:lnSpc>
            </a:pPr>
            <a:r>
              <a:rPr lang="en-US" sz="1600" b="1" dirty="0">
                <a:solidFill>
                  <a:schemeClr val="bg1"/>
                </a:solidFill>
                <a:latin typeface="+mj-lt"/>
              </a:rPr>
              <a:t>o</a:t>
            </a:r>
            <a:r>
              <a:rPr lang="en-US" sz="1600" b="1" i="0" dirty="0">
                <a:solidFill>
                  <a:schemeClr val="bg1"/>
                </a:solidFill>
                <a:effectLst/>
                <a:latin typeface="+mj-lt"/>
              </a:rPr>
              <a:t>r </a:t>
            </a:r>
            <a:r>
              <a:rPr lang="en-US" sz="1600" b="1" dirty="0">
                <a:solidFill>
                  <a:schemeClr val="bg1"/>
                </a:solidFill>
                <a:latin typeface="+mj-lt"/>
              </a:rPr>
              <a:t>b</a:t>
            </a:r>
            <a:r>
              <a:rPr lang="en-US" sz="1600" b="1" i="0" dirty="0">
                <a:solidFill>
                  <a:schemeClr val="bg1"/>
                </a:solidFill>
                <a:effectLst/>
                <a:latin typeface="+mj-lt"/>
              </a:rPr>
              <a:t>uild Custom Policies</a:t>
            </a:r>
          </a:p>
          <a:p>
            <a:pPr>
              <a:lnSpc>
                <a:spcPct val="150000"/>
              </a:lnSpc>
            </a:pPr>
            <a:r>
              <a:rPr lang="en-US" sz="2000" b="1" i="0" dirty="0">
                <a:solidFill>
                  <a:schemeClr val="bg1"/>
                </a:solidFill>
                <a:effectLst/>
                <a:latin typeface="+mj-lt"/>
              </a:rPr>
              <a:t>Azure Security Center Defaults</a:t>
            </a:r>
            <a:br>
              <a:rPr lang="en-US" sz="2000" b="1" i="0" dirty="0">
                <a:solidFill>
                  <a:schemeClr val="bg1"/>
                </a:solidFill>
                <a:effectLst/>
                <a:latin typeface="+mj-lt"/>
              </a:rPr>
            </a:br>
            <a:endParaRPr lang="en-US" sz="2000" b="1" dirty="0">
              <a:solidFill>
                <a:schemeClr val="bg1"/>
              </a:solidFill>
              <a:latin typeface="+mj-lt"/>
            </a:endParaRPr>
          </a:p>
          <a:p>
            <a:pPr marL="0" indent="0">
              <a:lnSpc>
                <a:spcPct val="150000"/>
              </a:lnSpc>
              <a:buNone/>
            </a:pPr>
            <a:r>
              <a:rPr lang="en-US" sz="2000" b="1" i="0" dirty="0">
                <a:solidFill>
                  <a:schemeClr val="bg1"/>
                </a:solidFill>
                <a:effectLst/>
                <a:latin typeface="+mj-lt"/>
              </a:rPr>
              <a:t>PowerShell</a:t>
            </a:r>
          </a:p>
          <a:p>
            <a:pPr marL="0" indent="0">
              <a:lnSpc>
                <a:spcPct val="150000"/>
              </a:lnSpc>
              <a:buNone/>
            </a:pPr>
            <a:r>
              <a:rPr lang="en-US" sz="1400" b="0" i="0" dirty="0">
                <a:solidFill>
                  <a:schemeClr val="bg1"/>
                </a:solidFill>
                <a:effectLst/>
              </a:rPr>
              <a:t>$</a:t>
            </a:r>
            <a:r>
              <a:rPr lang="en-US" sz="1400" b="0" i="0" dirty="0" err="1">
                <a:solidFill>
                  <a:schemeClr val="bg1"/>
                </a:solidFill>
                <a:effectLst/>
              </a:rPr>
              <a:t>rg</a:t>
            </a:r>
            <a:r>
              <a:rPr lang="en-US" sz="1400" b="0" i="0" dirty="0">
                <a:solidFill>
                  <a:schemeClr val="bg1"/>
                </a:solidFill>
                <a:effectLst/>
              </a:rPr>
              <a:t> = Get-</a:t>
            </a:r>
            <a:r>
              <a:rPr lang="en-US" sz="1400" b="0" i="0" dirty="0" err="1">
                <a:solidFill>
                  <a:schemeClr val="bg1"/>
                </a:solidFill>
                <a:effectLst/>
              </a:rPr>
              <a:t>AzResourceGroup</a:t>
            </a:r>
            <a:r>
              <a:rPr lang="en-US" sz="1400" b="0" i="0" dirty="0">
                <a:solidFill>
                  <a:schemeClr val="bg1"/>
                </a:solidFill>
                <a:effectLst/>
              </a:rPr>
              <a:t> -Name '&lt;</a:t>
            </a:r>
            <a:r>
              <a:rPr lang="en-US" sz="1400" b="0" i="0" dirty="0" err="1">
                <a:solidFill>
                  <a:schemeClr val="bg1"/>
                </a:solidFill>
                <a:effectLst/>
              </a:rPr>
              <a:t>resourceGroupName</a:t>
            </a:r>
            <a:r>
              <a:rPr lang="en-US" sz="1400" b="0" i="0" dirty="0">
                <a:solidFill>
                  <a:schemeClr val="bg1"/>
                </a:solidFill>
                <a:effectLst/>
              </a:rPr>
              <a:t>&gt;’</a:t>
            </a:r>
            <a:br>
              <a:rPr lang="en-US" sz="1400" b="0" i="0" dirty="0">
                <a:solidFill>
                  <a:schemeClr val="bg1"/>
                </a:solidFill>
                <a:effectLst/>
              </a:rPr>
            </a:br>
            <a:r>
              <a:rPr lang="en-US" sz="1400" b="0" i="0" dirty="0">
                <a:solidFill>
                  <a:schemeClr val="bg1"/>
                </a:solidFill>
                <a:effectLst/>
              </a:rPr>
              <a:t>$definition = Get-</a:t>
            </a:r>
            <a:r>
              <a:rPr lang="en-US" sz="1400" b="0" i="0" dirty="0" err="1">
                <a:solidFill>
                  <a:schemeClr val="bg1"/>
                </a:solidFill>
                <a:effectLst/>
              </a:rPr>
              <a:t>AzPolicyDefinition</a:t>
            </a:r>
            <a:r>
              <a:rPr lang="en-US" sz="1400" b="0" i="0" dirty="0">
                <a:solidFill>
                  <a:schemeClr val="bg1"/>
                </a:solidFill>
                <a:effectLst/>
              </a:rPr>
              <a:t> | Where-Object { $_.</a:t>
            </a:r>
            <a:r>
              <a:rPr lang="en-US" sz="1400" b="0" i="0" dirty="0" err="1">
                <a:solidFill>
                  <a:schemeClr val="bg1"/>
                </a:solidFill>
                <a:effectLst/>
              </a:rPr>
              <a:t>Properties.DisplayName</a:t>
            </a:r>
            <a:r>
              <a:rPr lang="en-US" sz="1400" b="0" i="0" dirty="0">
                <a:solidFill>
                  <a:schemeClr val="bg1"/>
                </a:solidFill>
                <a:effectLst/>
              </a:rPr>
              <a:t> -eq 'Audit VMs that do not use managed disks’ }</a:t>
            </a:r>
            <a:br>
              <a:rPr lang="en-US" sz="1400" b="0" i="0" dirty="0">
                <a:solidFill>
                  <a:schemeClr val="bg1"/>
                </a:solidFill>
                <a:effectLst/>
              </a:rPr>
            </a:br>
            <a:r>
              <a:rPr lang="en-US" sz="1400" b="0" i="0" dirty="0">
                <a:solidFill>
                  <a:schemeClr val="bg1"/>
                </a:solidFill>
                <a:effectLst/>
              </a:rPr>
              <a:t>New-</a:t>
            </a:r>
            <a:r>
              <a:rPr lang="en-US" sz="1400" b="0" i="0" dirty="0" err="1">
                <a:solidFill>
                  <a:schemeClr val="bg1"/>
                </a:solidFill>
                <a:effectLst/>
              </a:rPr>
              <a:t>AzPolicyAssignment</a:t>
            </a:r>
            <a:r>
              <a:rPr lang="en-US" sz="1400" b="0" i="0" dirty="0">
                <a:solidFill>
                  <a:schemeClr val="bg1"/>
                </a:solidFill>
                <a:effectLst/>
              </a:rPr>
              <a:t> -Name 'audit-vm-</a:t>
            </a:r>
            <a:r>
              <a:rPr lang="en-US" sz="1400" b="0" i="0" dirty="0" err="1">
                <a:solidFill>
                  <a:schemeClr val="bg1"/>
                </a:solidFill>
                <a:effectLst/>
              </a:rPr>
              <a:t>manageddisks</a:t>
            </a:r>
            <a:r>
              <a:rPr lang="en-US" sz="1400" b="0" i="0" dirty="0">
                <a:solidFill>
                  <a:schemeClr val="bg1"/>
                </a:solidFill>
                <a:effectLst/>
              </a:rPr>
              <a:t>' -DisplayName 'Audit VMs without managed disks Assignment' -Scope $</a:t>
            </a:r>
            <a:r>
              <a:rPr lang="en-US" sz="1400" b="0" i="0" dirty="0" err="1">
                <a:solidFill>
                  <a:schemeClr val="bg1"/>
                </a:solidFill>
                <a:effectLst/>
              </a:rPr>
              <a:t>rg.ResourceId</a:t>
            </a:r>
            <a:r>
              <a:rPr lang="en-US" sz="1400" b="0" i="0" dirty="0">
                <a:solidFill>
                  <a:schemeClr val="bg1"/>
                </a:solidFill>
                <a:effectLst/>
              </a:rPr>
              <a:t> -</a:t>
            </a:r>
            <a:r>
              <a:rPr lang="en-US" sz="1400" b="0" i="0" dirty="0" err="1">
                <a:solidFill>
                  <a:schemeClr val="bg1"/>
                </a:solidFill>
                <a:effectLst/>
              </a:rPr>
              <a:t>PolicyDefinition</a:t>
            </a:r>
            <a:r>
              <a:rPr lang="en-US" sz="1400" b="0" i="0" dirty="0">
                <a:solidFill>
                  <a:schemeClr val="bg1"/>
                </a:solidFill>
                <a:effectLst/>
              </a:rPr>
              <a:t> $definition</a:t>
            </a:r>
            <a:endParaRPr lang="en-US" sz="2000"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8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6" name="Picture 5">
            <a:extLst>
              <a:ext uri="{FF2B5EF4-FFF2-40B4-BE49-F238E27FC236}">
                <a16:creationId xmlns:a16="http://schemas.microsoft.com/office/drawing/2014/main" id="{4356D156-4998-4DA2-A7D0-CC8377C72712}"/>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352121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Deployment of Azure Policies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519138"/>
            <a:ext cx="8481969" cy="4691381"/>
          </a:xfrm>
        </p:spPr>
        <p:txBody>
          <a:bodyPr vert="horz" lIns="91440" tIns="45720" rIns="91440" bIns="45720" rtlCol="0" anchor="t">
            <a:normAutofit/>
          </a:bodyPr>
          <a:lstStyle/>
          <a:p>
            <a:pPr marL="0" indent="0">
              <a:lnSpc>
                <a:spcPct val="150000"/>
              </a:lnSpc>
              <a:buNone/>
            </a:pPr>
            <a:r>
              <a:rPr lang="en-US" sz="2000" b="1" i="0" dirty="0">
                <a:solidFill>
                  <a:schemeClr val="bg1"/>
                </a:solidFill>
                <a:effectLst/>
                <a:latin typeface="+mj-lt"/>
              </a:rPr>
              <a:t>Terraform with built-in policies (Just referencing definition ID)</a:t>
            </a:r>
          </a:p>
          <a:p>
            <a:pPr marL="0" indent="0">
              <a:buNone/>
            </a:pPr>
            <a:r>
              <a:rPr lang="en-US" sz="1400" b="0" dirty="0">
                <a:solidFill>
                  <a:srgbClr val="4EC9B0"/>
                </a:solidFill>
                <a:effectLst/>
                <a:latin typeface="Consolas" panose="020B0609020204030204" pitchFamily="49" charset="0"/>
              </a:rPr>
              <a:t>resource</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azurerm_policy_assignment</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auditvms</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name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"Audit Disk without Managed Disks"</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scope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"/subscriptions/00000000-0000-0000-000000000000"</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policy_definition_id</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"/providers/</a:t>
            </a:r>
            <a:r>
              <a:rPr lang="en-US" sz="1400" b="0" dirty="0" err="1">
                <a:solidFill>
                  <a:srgbClr val="CE9178"/>
                </a:solidFill>
                <a:effectLst/>
                <a:latin typeface="Consolas" panose="020B0609020204030204" pitchFamily="49" charset="0"/>
              </a:rPr>
              <a:t>Microsoft.Authorization</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policyDefinitions</a:t>
            </a:r>
            <a:r>
              <a:rPr lang="en-US" sz="1400" b="0" dirty="0">
                <a:solidFill>
                  <a:srgbClr val="CE9178"/>
                </a:solidFill>
                <a:effectLst/>
                <a:latin typeface="Consolas" panose="020B0609020204030204" pitchFamily="49" charset="0"/>
              </a:rPr>
              <a:t>/06a78e20-9358-41c9-923c-fb736d382a4d"</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description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"Shows all virtual machines not using managed disks"</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display_name</a:t>
            </a:r>
            <a:r>
              <a:rPr lang="en-US" sz="1400" b="0" dirty="0">
                <a:solidFill>
                  <a:srgbClr val="9CDCFE"/>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 </a:t>
            </a:r>
            <a:r>
              <a:rPr lang="en-US" sz="1400" b="0" dirty="0">
                <a:solidFill>
                  <a:srgbClr val="CE9178"/>
                </a:solidFill>
                <a:effectLst/>
                <a:latin typeface="Consolas" panose="020B0609020204030204" pitchFamily="49" charset="0"/>
              </a:rPr>
              <a:t>"Audit VMs without managed disks Assignment"</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a:t>
            </a:r>
          </a:p>
          <a:p>
            <a:pPr marL="0" indent="0">
              <a:buNone/>
            </a:pPr>
            <a:br>
              <a:rPr lang="en-US" sz="1050" b="0" dirty="0">
                <a:solidFill>
                  <a:srgbClr val="D4D4D4"/>
                </a:solidFill>
                <a:effectLst/>
                <a:latin typeface="Consolas" panose="020B0609020204030204" pitchFamily="49" charset="0"/>
              </a:rPr>
            </a:br>
            <a:endParaRPr lang="en-US" sz="1050" b="0" dirty="0">
              <a:solidFill>
                <a:srgbClr val="D4D4D4"/>
              </a:solidFill>
              <a:effectLst/>
              <a:latin typeface="Consolas" panose="020B0609020204030204" pitchFamily="49" charset="0"/>
            </a:endParaRPr>
          </a:p>
          <a:p>
            <a:pPr marL="0" indent="0">
              <a:lnSpc>
                <a:spcPct val="150000"/>
              </a:lnSpc>
              <a:buNone/>
            </a:pPr>
            <a:endParaRPr lang="en-US" sz="1400" b="1" dirty="0">
              <a:solidFill>
                <a:schemeClr val="bg1"/>
              </a:solidFill>
              <a:cs typeface="Segoe UI" panose="020B0502040204020203" pitchFamily="34" charset="0"/>
            </a:endParaRP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8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3" name="Picture 2">
            <a:extLst>
              <a:ext uri="{FF2B5EF4-FFF2-40B4-BE49-F238E27FC236}">
                <a16:creationId xmlns:a16="http://schemas.microsoft.com/office/drawing/2014/main" id="{9AF087DE-42F6-4D16-A400-ECCBAF6E5C4E}"/>
              </a:ext>
            </a:extLst>
          </p:cNvPr>
          <p:cNvPicPr>
            <a:picLocks noChangeAspect="1"/>
          </p:cNvPicPr>
          <p:nvPr/>
        </p:nvPicPr>
        <p:blipFill>
          <a:blip r:embed="rId2"/>
          <a:stretch>
            <a:fillRect/>
          </a:stretch>
        </p:blipFill>
        <p:spPr>
          <a:xfrm>
            <a:off x="838200" y="4707630"/>
            <a:ext cx="7515225" cy="1152525"/>
          </a:xfrm>
          <a:prstGeom prst="rect">
            <a:avLst/>
          </a:prstGeom>
        </p:spPr>
      </p:pic>
      <p:pic>
        <p:nvPicPr>
          <p:cNvPr id="6" name="Picture 5">
            <a:extLst>
              <a:ext uri="{FF2B5EF4-FFF2-40B4-BE49-F238E27FC236}">
                <a16:creationId xmlns:a16="http://schemas.microsoft.com/office/drawing/2014/main" id="{B0F4F247-3668-4A98-9F38-7FD2BDF7A848}"/>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4206025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Deployment of Azure Policies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519138"/>
            <a:ext cx="8481969" cy="4691381"/>
          </a:xfrm>
        </p:spPr>
        <p:txBody>
          <a:bodyPr vert="horz" lIns="91440" tIns="45720" rIns="91440" bIns="45720" rtlCol="0" anchor="t">
            <a:normAutofit/>
          </a:bodyPr>
          <a:lstStyle/>
          <a:p>
            <a:pPr marL="0" indent="0">
              <a:lnSpc>
                <a:spcPct val="150000"/>
              </a:lnSpc>
              <a:buNone/>
            </a:pPr>
            <a:r>
              <a:rPr lang="en-US" sz="2000" b="1" i="0" dirty="0">
                <a:solidFill>
                  <a:schemeClr val="bg1"/>
                </a:solidFill>
                <a:effectLst/>
                <a:latin typeface="+mj-lt"/>
              </a:rPr>
              <a:t>Terraform with custom policy</a:t>
            </a:r>
            <a:endParaRPr lang="en-US" sz="2000" b="1" dirty="0">
              <a:solidFill>
                <a:schemeClr val="bg1"/>
              </a:solidFill>
              <a:latin typeface="+mj-lt"/>
            </a:endParaRPr>
          </a:p>
          <a:p>
            <a:pPr lvl="1">
              <a:lnSpc>
                <a:spcPct val="150000"/>
              </a:lnSpc>
            </a:pPr>
            <a:r>
              <a:rPr lang="en-US" sz="1400" b="1" dirty="0">
                <a:solidFill>
                  <a:schemeClr val="bg1"/>
                </a:solidFill>
                <a:cs typeface="Segoe UI" panose="020B0502040204020203" pitchFamily="34" charset="0"/>
              </a:rPr>
              <a:t>Create a policy definition</a:t>
            </a:r>
          </a:p>
          <a:p>
            <a:pPr lvl="1">
              <a:lnSpc>
                <a:spcPct val="150000"/>
              </a:lnSpc>
            </a:pPr>
            <a:r>
              <a:rPr lang="en-US" sz="1400" b="1" dirty="0">
                <a:solidFill>
                  <a:schemeClr val="bg1"/>
                </a:solidFill>
                <a:cs typeface="Segoe UI" panose="020B0502040204020203" pitchFamily="34" charset="0"/>
              </a:rPr>
              <a:t>Create an Azure Policy </a:t>
            </a:r>
            <a:r>
              <a:rPr lang="en-US" sz="1400" b="1" dirty="0" err="1">
                <a:solidFill>
                  <a:schemeClr val="bg1"/>
                </a:solidFill>
                <a:cs typeface="Segoe UI" panose="020B0502040204020203" pitchFamily="34" charset="0"/>
              </a:rPr>
              <a:t>Assigment</a:t>
            </a:r>
            <a:endParaRPr lang="en-US" sz="1400" b="1" dirty="0">
              <a:solidFill>
                <a:schemeClr val="bg1"/>
              </a:solidFill>
              <a:cs typeface="Segoe UI" panose="020B0502040204020203" pitchFamily="34" charset="0"/>
            </a:endParaRPr>
          </a:p>
          <a:p>
            <a:pPr lvl="1">
              <a:lnSpc>
                <a:spcPct val="150000"/>
              </a:lnSpc>
            </a:pPr>
            <a:r>
              <a:rPr lang="en-US" sz="1400" b="1" dirty="0">
                <a:solidFill>
                  <a:schemeClr val="bg1"/>
                </a:solidFill>
                <a:cs typeface="Segoe UI" panose="020B0502040204020203" pitchFamily="34" charset="0"/>
              </a:rPr>
              <a:t>Reference definition as part of assignment</a:t>
            </a:r>
          </a:p>
          <a:p>
            <a:pPr lvl="1">
              <a:lnSpc>
                <a:spcPct val="150000"/>
              </a:lnSpc>
            </a:pPr>
            <a:r>
              <a:rPr lang="en-US" sz="1400" dirty="0">
                <a:solidFill>
                  <a:schemeClr val="bg1"/>
                </a:solidFill>
                <a:cs typeface="Segoe UI" panose="020B0502040204020203" pitchFamily="34" charset="0"/>
              </a:rPr>
              <a:t>NOTE: Policies with </a:t>
            </a:r>
            <a:r>
              <a:rPr lang="en-US" sz="1400" dirty="0" err="1">
                <a:solidFill>
                  <a:schemeClr val="bg1"/>
                </a:solidFill>
                <a:cs typeface="Segoe UI" panose="020B0502040204020203" pitchFamily="34" charset="0"/>
              </a:rPr>
              <a:t>deployifnotexists</a:t>
            </a:r>
            <a:br>
              <a:rPr lang="en-US" sz="1400" dirty="0">
                <a:solidFill>
                  <a:schemeClr val="bg1"/>
                </a:solidFill>
                <a:cs typeface="Segoe UI" panose="020B0502040204020203" pitchFamily="34" charset="0"/>
              </a:rPr>
            </a:br>
            <a:r>
              <a:rPr lang="en-US" sz="1400" dirty="0">
                <a:solidFill>
                  <a:schemeClr val="bg1"/>
                </a:solidFill>
                <a:cs typeface="Segoe UI" panose="020B0502040204020203" pitchFamily="34" charset="0"/>
              </a:rPr>
              <a:t>requires a management identity</a:t>
            </a:r>
          </a:p>
          <a:p>
            <a:pPr lvl="1">
              <a:lnSpc>
                <a:spcPct val="150000"/>
              </a:lnSpc>
            </a:pPr>
            <a:endParaRPr lang="en-US" sz="1400" dirty="0">
              <a:solidFill>
                <a:schemeClr val="bg1"/>
              </a:solidFill>
              <a:cs typeface="Segoe UI" panose="020B0502040204020203" pitchFamily="34" charset="0"/>
            </a:endParaRPr>
          </a:p>
          <a:p>
            <a:pPr lvl="1">
              <a:lnSpc>
                <a:spcPct val="150000"/>
              </a:lnSpc>
            </a:pPr>
            <a:r>
              <a:rPr lang="en-US" sz="1400" b="1" dirty="0">
                <a:solidFill>
                  <a:schemeClr val="bg1"/>
                </a:solidFill>
                <a:cs typeface="Segoe UI" panose="020B0502040204020203" pitchFamily="34" charset="0"/>
              </a:rPr>
              <a:t>Use the built-in definitions, </a:t>
            </a:r>
            <a:br>
              <a:rPr lang="en-US" sz="1400" b="1" dirty="0">
                <a:solidFill>
                  <a:schemeClr val="bg1"/>
                </a:solidFill>
                <a:cs typeface="Segoe UI" panose="020B0502040204020203" pitchFamily="34" charset="0"/>
              </a:rPr>
            </a:br>
            <a:r>
              <a:rPr lang="en-US" sz="1400" b="1" dirty="0">
                <a:solidFill>
                  <a:schemeClr val="bg1"/>
                </a:solidFill>
                <a:cs typeface="Segoe UI" panose="020B0502040204020203" pitchFamily="34" charset="0"/>
              </a:rPr>
              <a:t>saves a lot of time</a:t>
            </a:r>
          </a:p>
          <a:p>
            <a:pPr lvl="1">
              <a:lnSpc>
                <a:spcPct val="150000"/>
              </a:lnSpc>
            </a:pPr>
            <a:endParaRPr lang="en-US" sz="1400" b="1" dirty="0">
              <a:solidFill>
                <a:schemeClr val="bg1"/>
              </a:solidFill>
              <a:cs typeface="Segoe UI" panose="020B0502040204020203" pitchFamily="34" charset="0"/>
            </a:endParaRPr>
          </a:p>
          <a:p>
            <a:pPr lvl="1">
              <a:lnSpc>
                <a:spcPct val="150000"/>
              </a:lnSpc>
            </a:pPr>
            <a:endParaRPr lang="en-US" sz="8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6D4C025D-ABA6-4068-89E3-D34BE6CA6D34}"/>
              </a:ext>
            </a:extLst>
          </p:cNvPr>
          <p:cNvSpPr txBox="1"/>
          <p:nvPr/>
        </p:nvSpPr>
        <p:spPr>
          <a:xfrm>
            <a:off x="5138215" y="1674674"/>
            <a:ext cx="6129428" cy="1754326"/>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azurerm_policy_definition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policy_type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"Custom"</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mode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"All"</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display_name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"Get antimalware checked"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policy_rule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&lt;&lt;</a:t>
            </a:r>
            <a:r>
              <a:rPr lang="en-US" sz="1200" b="0" dirty="0">
                <a:solidFill>
                  <a:srgbClr val="C586C0"/>
                </a:solidFill>
                <a:effectLst/>
                <a:latin typeface="Consolas" panose="020B0609020204030204" pitchFamily="49" charset="0"/>
              </a:rPr>
              <a:t>POLICY_RULE</a:t>
            </a:r>
          </a:p>
          <a:p>
            <a:r>
              <a:rPr lang="en-US" sz="1200" dirty="0">
                <a:solidFill>
                  <a:srgbClr val="C586C0"/>
                </a:solidFill>
                <a:latin typeface="Consolas" panose="020B0609020204030204" pitchFamily="49" charset="0"/>
              </a:rPr>
              <a:t>	{</a:t>
            </a:r>
          </a:p>
          <a:p>
            <a:r>
              <a:rPr lang="en-US" sz="1200" b="0" dirty="0">
                <a:solidFill>
                  <a:srgbClr val="C586C0"/>
                </a:solidFill>
                <a:effectLst/>
                <a:latin typeface="Consolas" panose="020B0609020204030204" pitchFamily="49" charset="0"/>
              </a:rPr>
              <a:t>	“if”:</a:t>
            </a:r>
          </a:p>
          <a:p>
            <a:r>
              <a:rPr lang="en-US" sz="1200" dirty="0">
                <a:solidFill>
                  <a:srgbClr val="C586C0"/>
                </a:solidFill>
                <a:latin typeface="Consolas" panose="020B0609020204030204" pitchFamily="49" charset="0"/>
              </a:rPr>
              <a:t>	“then”: “Effect”</a:t>
            </a:r>
            <a:r>
              <a:rPr lang="en-US" sz="1200" b="0" dirty="0">
                <a:solidFill>
                  <a:srgbClr val="C586C0"/>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p:txBody>
      </p:sp>
      <p:sp>
        <p:nvSpPr>
          <p:cNvPr id="8" name="TextBox 7">
            <a:extLst>
              <a:ext uri="{FF2B5EF4-FFF2-40B4-BE49-F238E27FC236}">
                <a16:creationId xmlns:a16="http://schemas.microsoft.com/office/drawing/2014/main" id="{824E34F2-4FA6-4F99-972D-49306EA74913}"/>
              </a:ext>
            </a:extLst>
          </p:cNvPr>
          <p:cNvSpPr txBox="1"/>
          <p:nvPr/>
        </p:nvSpPr>
        <p:spPr>
          <a:xfrm>
            <a:off x="5203071" y="3739892"/>
            <a:ext cx="6843127" cy="2492990"/>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azurerm_policy_assignment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IaaSAntiMalwarePolicyAssignment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IaaSAntiMalwarePolicyAssignment</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scope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"/subscriptions/00000000-0000-0000-000000000000"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policy_definition_id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azurerm_policy_definition.</a:t>
            </a:r>
            <a:r>
              <a:rPr lang="en-US" sz="1200" b="0" dirty="0">
                <a:solidFill>
                  <a:srgbClr val="9CDCFE"/>
                </a:solidFill>
                <a:effectLst/>
                <a:latin typeface="Consolas" panose="020B0609020204030204" pitchFamily="49" charset="0"/>
              </a:rPr>
              <a:t>IaaSAntiMalwarePolicy</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description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"Policy Assignment created via an Acceptance Test"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display_name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IaaSAntiMalwarePolicyAssignment</a:t>
            </a:r>
            <a:r>
              <a:rPr lang="en-US" sz="1200" b="0" dirty="0">
                <a:solidFill>
                  <a:srgbClr val="CE9178"/>
                </a:solidFill>
                <a:effectLst/>
                <a:latin typeface="Consolas" panose="020B0609020204030204" pitchFamily="49" charset="0"/>
              </a:rPr>
              <a:t>“</a:t>
            </a:r>
          </a:p>
          <a:p>
            <a:endParaRPr lang="en-US" sz="1200" dirty="0">
              <a:solidFill>
                <a:srgbClr val="CE9178"/>
              </a:solidFill>
              <a:latin typeface="Consolas" panose="020B0609020204030204" pitchFamily="49" charset="0"/>
            </a:endParaRPr>
          </a:p>
          <a:p>
            <a:r>
              <a:rPr lang="en-US" sz="1200" b="0" dirty="0">
                <a:solidFill>
                  <a:srgbClr val="C586C0"/>
                </a:solidFill>
                <a:effectLst/>
                <a:latin typeface="Consolas" panose="020B0609020204030204" pitchFamily="49" charset="0"/>
              </a:rPr>
              <a:t>PARAMETERS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westeurope</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identity</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type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SystemAssigned</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endParaRPr lang="en-US" sz="1200" b="0" dirty="0">
              <a:solidFill>
                <a:srgbClr val="D4D4D4"/>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E3162294-A6CA-4007-ABE9-D93F505AB242}"/>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63913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lstStyle/>
          <a:p>
            <a:r>
              <a:rPr lang="nb-NO" dirty="0">
                <a:cs typeface="Segoe UI Semibold"/>
              </a:rPr>
              <a:t>Agenda</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nb-NO" sz="2400" b="1" dirty="0">
                <a:cs typeface="Segoe UI"/>
              </a:rPr>
              <a:t>The Microsoft Security Ecosystem</a:t>
            </a:r>
          </a:p>
          <a:p>
            <a:pPr>
              <a:lnSpc>
                <a:spcPct val="150000"/>
              </a:lnSpc>
            </a:pPr>
            <a:r>
              <a:rPr lang="nb-NO" sz="2400" b="1" dirty="0">
                <a:cs typeface="Segoe UI"/>
              </a:rPr>
              <a:t>Azure Monitoring Capabilities (and log sources)</a:t>
            </a:r>
          </a:p>
          <a:p>
            <a:pPr>
              <a:lnSpc>
                <a:spcPct val="150000"/>
              </a:lnSpc>
            </a:pPr>
            <a:r>
              <a:rPr lang="nb-NO" sz="2400" b="1" dirty="0">
                <a:cs typeface="Segoe UI"/>
              </a:rPr>
              <a:t>Azure Sentinel, Defender and other goodies </a:t>
            </a:r>
          </a:p>
          <a:p>
            <a:pPr>
              <a:lnSpc>
                <a:spcPct val="150000"/>
              </a:lnSpc>
            </a:pPr>
            <a:r>
              <a:rPr lang="nb-NO" sz="2400" b="1" dirty="0">
                <a:cs typeface="Segoe UI"/>
              </a:rPr>
              <a:t>Building Security and Governance in Azure</a:t>
            </a:r>
          </a:p>
          <a:p>
            <a:pPr>
              <a:lnSpc>
                <a:spcPct val="150000"/>
              </a:lnSpc>
            </a:pPr>
            <a:r>
              <a:rPr lang="nb-NO" sz="2400" b="1" dirty="0">
                <a:cs typeface="Segoe UI"/>
              </a:rPr>
              <a:t>Managing your keetle in AVD</a:t>
            </a:r>
          </a:p>
          <a:p>
            <a:pPr>
              <a:lnSpc>
                <a:spcPct val="150000"/>
              </a:lnSpc>
            </a:pPr>
            <a:r>
              <a:rPr lang="nb-NO" sz="2400" b="1" dirty="0">
                <a:cs typeface="Segoe UI"/>
              </a:rPr>
              <a:t>Automate all the things! </a:t>
            </a:r>
          </a:p>
          <a:p>
            <a:pPr>
              <a:lnSpc>
                <a:spcPct val="150000"/>
              </a:lnSpc>
            </a:pPr>
            <a:endParaRPr lang="nb-NO" sz="2400" dirty="0">
              <a:cs typeface="Segoe UI"/>
            </a:endParaRPr>
          </a:p>
          <a:p>
            <a:endParaRPr lang="nb-NO" dirty="0"/>
          </a:p>
        </p:txBody>
      </p:sp>
      <p:pic>
        <p:nvPicPr>
          <p:cNvPr id="6" name="Picture 5">
            <a:extLst>
              <a:ext uri="{FF2B5EF4-FFF2-40B4-BE49-F238E27FC236}">
                <a16:creationId xmlns:a16="http://schemas.microsoft.com/office/drawing/2014/main" id="{5326193C-E3BD-4339-8D24-31A6DB99CD20}"/>
              </a:ext>
            </a:extLst>
          </p:cNvPr>
          <p:cNvPicPr>
            <a:picLocks noChangeAspect="1"/>
          </p:cNvPicPr>
          <p:nvPr/>
        </p:nvPicPr>
        <p:blipFill>
          <a:blip r:embed="rId2"/>
          <a:stretch>
            <a:fillRect/>
          </a:stretch>
        </p:blipFill>
        <p:spPr>
          <a:xfrm>
            <a:off x="10371909" y="91032"/>
            <a:ext cx="1820091" cy="1372008"/>
          </a:xfrm>
          <a:prstGeom prst="rect">
            <a:avLst/>
          </a:prstGeom>
        </p:spPr>
      </p:pic>
      <p:sp>
        <p:nvSpPr>
          <p:cNvPr id="2" name="TextBox 1">
            <a:extLst>
              <a:ext uri="{FF2B5EF4-FFF2-40B4-BE49-F238E27FC236}">
                <a16:creationId xmlns:a16="http://schemas.microsoft.com/office/drawing/2014/main" id="{7C78FDA1-444D-4DF6-98BC-C5C382833A10}"/>
              </a:ext>
            </a:extLst>
          </p:cNvPr>
          <p:cNvSpPr txBox="1"/>
          <p:nvPr/>
        </p:nvSpPr>
        <p:spPr>
          <a:xfrm rot="20769502">
            <a:off x="8021782" y="2705487"/>
            <a:ext cx="3000895" cy="1631216"/>
          </a:xfrm>
          <a:prstGeom prst="rect">
            <a:avLst/>
          </a:prstGeom>
          <a:noFill/>
        </p:spPr>
        <p:txBody>
          <a:bodyPr wrap="square" rtlCol="0">
            <a:spAutoFit/>
          </a:bodyPr>
          <a:lstStyle/>
          <a:p>
            <a:r>
              <a:rPr lang="nb-NO" sz="2000" b="1" dirty="0">
                <a:solidFill>
                  <a:schemeClr val="bg1"/>
                </a:solidFill>
              </a:rPr>
              <a:t>N.B:! Most Services mentioned are </a:t>
            </a:r>
            <a:r>
              <a:rPr lang="nb-NO" sz="2000" b="1" u="sng" dirty="0">
                <a:solidFill>
                  <a:schemeClr val="bg1"/>
                </a:solidFill>
              </a:rPr>
              <a:t>not</a:t>
            </a:r>
            <a:r>
              <a:rPr lang="nb-NO" sz="2000" b="1" dirty="0">
                <a:solidFill>
                  <a:schemeClr val="bg1"/>
                </a:solidFill>
              </a:rPr>
              <a:t> free so....use with caution unless you have black belt in Azure pricing :D </a:t>
            </a:r>
            <a:endParaRPr lang="en-US" sz="2000" b="1" dirty="0">
              <a:solidFill>
                <a:schemeClr val="bg1"/>
              </a:solidFill>
            </a:endParaRPr>
          </a:p>
        </p:txBody>
      </p:sp>
    </p:spTree>
    <p:extLst>
      <p:ext uri="{BB962C8B-B14F-4D97-AF65-F5344CB8AC3E}">
        <p14:creationId xmlns:p14="http://schemas.microsoft.com/office/powerpoint/2010/main" val="174913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r>
              <a:rPr lang="nb-NO" dirty="0">
                <a:cs typeface="Segoe UI Semibold"/>
              </a:rPr>
              <a:t>Azure Policies and monitoring compliance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1600" b="1" i="0" dirty="0">
                <a:solidFill>
                  <a:schemeClr val="bg1"/>
                </a:solidFill>
                <a:effectLst/>
                <a:cs typeface="Segoe UI" panose="020B0502040204020203" pitchFamily="34" charset="0"/>
              </a:rPr>
              <a:t>Problem with Non-compliant resources is visibility</a:t>
            </a:r>
          </a:p>
          <a:p>
            <a:pPr>
              <a:lnSpc>
                <a:spcPct val="150000"/>
              </a:lnSpc>
            </a:pPr>
            <a:r>
              <a:rPr lang="en-US" sz="1600" b="1" dirty="0">
                <a:solidFill>
                  <a:schemeClr val="bg1"/>
                </a:solidFill>
                <a:cs typeface="Segoe UI" panose="020B0502040204020203" pitchFamily="34" charset="0"/>
              </a:rPr>
              <a:t>Policy evaluation is logged into Azure Monitor/LA</a:t>
            </a: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3" name="Rectangle 2">
            <a:extLst>
              <a:ext uri="{FF2B5EF4-FFF2-40B4-BE49-F238E27FC236}">
                <a16:creationId xmlns:a16="http://schemas.microsoft.com/office/drawing/2014/main" id="{F9D69242-67C4-4EA1-AF0C-D5DE516B0A1C}"/>
              </a:ext>
            </a:extLst>
          </p:cNvPr>
          <p:cNvSpPr>
            <a:spLocks noChangeArrowheads="1"/>
          </p:cNvSpPr>
          <p:nvPr/>
        </p:nvSpPr>
        <p:spPr bwMode="auto">
          <a:xfrm>
            <a:off x="838200" y="4623644"/>
            <a:ext cx="4163736" cy="106755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rPr>
              <a:t>Kusto Query (Show case Compliance Check History)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333333"/>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333333"/>
                </a:solidFill>
                <a:effectLst/>
              </a:rPr>
              <a:t>AzureActivity</a:t>
            </a:r>
            <a:r>
              <a:rPr kumimoji="0" lang="en-US" altLang="en-US" sz="1200" b="0" i="0" u="none" strike="noStrike" cap="none" normalizeH="0" baseline="0" dirty="0">
                <a:ln>
                  <a:noFill/>
                </a:ln>
                <a:solidFill>
                  <a:srgbClr val="333333"/>
                </a:solidFill>
                <a:effectLst/>
              </a:rPr>
              <a:t> | where </a:t>
            </a:r>
            <a:r>
              <a:rPr kumimoji="0" lang="en-US" altLang="en-US" sz="1200" b="0" i="0" u="none" strike="noStrike" cap="none" normalizeH="0" baseline="0" dirty="0" err="1">
                <a:ln>
                  <a:noFill/>
                </a:ln>
                <a:solidFill>
                  <a:srgbClr val="333333"/>
                </a:solidFill>
                <a:effectLst/>
              </a:rPr>
              <a:t>CategoryValue</a:t>
            </a:r>
            <a:r>
              <a:rPr kumimoji="0" lang="en-US" altLang="en-US" sz="1200" b="0" i="0" u="none" strike="noStrike" cap="none" normalizeH="0" baseline="0" dirty="0">
                <a:ln>
                  <a:noFill/>
                </a:ln>
                <a:solidFill>
                  <a:srgbClr val="333333"/>
                </a:solidFill>
                <a:effectLst/>
              </a:rPr>
              <a:t> == "Policy" | where </a:t>
            </a:r>
            <a:r>
              <a:rPr kumimoji="0" lang="en-US" altLang="en-US" sz="1200" b="0" i="0" u="none" strike="noStrike" cap="none" normalizeH="0" baseline="0" dirty="0" err="1">
                <a:ln>
                  <a:noFill/>
                </a:ln>
                <a:solidFill>
                  <a:srgbClr val="333333"/>
                </a:solidFill>
                <a:effectLst/>
              </a:rPr>
              <a:t>parse_json</a:t>
            </a:r>
            <a:r>
              <a:rPr kumimoji="0" lang="en-US" altLang="en-US" sz="1200" b="0" i="0" u="none" strike="noStrike" cap="none" normalizeH="0" baseline="0" dirty="0">
                <a:ln>
                  <a:noFill/>
                </a:ln>
                <a:solidFill>
                  <a:srgbClr val="333333"/>
                </a:solidFill>
                <a:effectLst/>
              </a:rPr>
              <a:t>(Properties).</a:t>
            </a:r>
            <a:r>
              <a:rPr kumimoji="0" lang="en-US" altLang="en-US" sz="1200" b="0" i="0" u="none" strike="noStrike" cap="none" normalizeH="0" baseline="0" dirty="0" err="1">
                <a:ln>
                  <a:noFill/>
                </a:ln>
                <a:solidFill>
                  <a:srgbClr val="333333"/>
                </a:solidFill>
                <a:effectLst/>
              </a:rPr>
              <a:t>isComplianceCheck</a:t>
            </a:r>
            <a:r>
              <a:rPr kumimoji="0" lang="en-US" altLang="en-US" sz="1200" b="0" i="0" u="none" strike="noStrike" cap="none" normalizeH="0" baseline="0" dirty="0">
                <a:ln>
                  <a:noFill/>
                </a:ln>
                <a:solidFill>
                  <a:srgbClr val="333333"/>
                </a:solidFill>
                <a:effectLst/>
              </a:rPr>
              <a:t> == "False" | extend resource_ = </a:t>
            </a:r>
            <a:r>
              <a:rPr kumimoji="0" lang="en-US" altLang="en-US" sz="1200" b="0" i="0" u="none" strike="noStrike" cap="none" normalizeH="0" baseline="0" dirty="0" err="1">
                <a:ln>
                  <a:noFill/>
                </a:ln>
                <a:solidFill>
                  <a:srgbClr val="333333"/>
                </a:solidFill>
                <a:effectLst/>
              </a:rPr>
              <a:t>tostring</a:t>
            </a:r>
            <a:r>
              <a:rPr kumimoji="0" lang="en-US" altLang="en-US" sz="1200" b="0" i="0" u="none" strike="noStrike" cap="none" normalizeH="0" baseline="0" dirty="0">
                <a:ln>
                  <a:noFill/>
                </a:ln>
                <a:solidFill>
                  <a:srgbClr val="333333"/>
                </a:solidFill>
                <a:effectLst/>
              </a:rPr>
              <a:t>(</a:t>
            </a:r>
            <a:r>
              <a:rPr kumimoji="0" lang="en-US" altLang="en-US" sz="1200" b="0" i="0" u="none" strike="noStrike" cap="none" normalizeH="0" baseline="0" dirty="0" err="1">
                <a:ln>
                  <a:noFill/>
                </a:ln>
                <a:solidFill>
                  <a:srgbClr val="333333"/>
                </a:solidFill>
                <a:effectLst/>
              </a:rPr>
              <a:t>Properties_d.resource</a:t>
            </a:r>
            <a:r>
              <a:rPr kumimoji="0" lang="en-US" altLang="en-US" sz="1200" b="0" i="0" u="none" strike="noStrike" cap="none" normalizeH="0" baseline="0" dirty="0">
                <a:ln>
                  <a:noFill/>
                </a:ln>
                <a:solidFill>
                  <a:srgbClr val="333333"/>
                </a:solidFill>
                <a:effectLst/>
              </a:rPr>
              <a:t>)</a:t>
            </a:r>
            <a:r>
              <a:rPr kumimoji="0" lang="en-US" altLang="en-US" sz="1200" b="0" i="0" u="none" strike="noStrike" cap="none" normalizeH="0" baseline="0" dirty="0">
                <a:ln>
                  <a:noFill/>
                </a:ln>
                <a:solidFill>
                  <a:schemeClr val="tx1"/>
                </a:solidFill>
                <a:effectLst/>
              </a:rPr>
              <a:t> </a:t>
            </a:r>
          </a:p>
        </p:txBody>
      </p:sp>
      <p:sp>
        <p:nvSpPr>
          <p:cNvPr id="6" name="Rectangle 3">
            <a:extLst>
              <a:ext uri="{FF2B5EF4-FFF2-40B4-BE49-F238E27FC236}">
                <a16:creationId xmlns:a16="http://schemas.microsoft.com/office/drawing/2014/main" id="{5585B7D4-E00B-4C30-9ACD-1DDECAD9B91B}"/>
              </a:ext>
            </a:extLst>
          </p:cNvPr>
          <p:cNvSpPr>
            <a:spLocks noChangeArrowheads="1"/>
          </p:cNvSpPr>
          <p:nvPr/>
        </p:nvSpPr>
        <p:spPr bwMode="auto">
          <a:xfrm>
            <a:off x="5917119" y="4623644"/>
            <a:ext cx="2964110" cy="106755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333333"/>
                </a:solidFill>
                <a:effectLst/>
              </a:rPr>
              <a:t>PowerShell (Get actual Compliance State)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333333"/>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rPr>
              <a:t>Get-</a:t>
            </a:r>
            <a:r>
              <a:rPr kumimoji="0" lang="en-US" altLang="en-US" sz="1200" b="0" i="0" u="none" strike="noStrike" cap="none" normalizeH="0" baseline="0" dirty="0" err="1">
                <a:ln>
                  <a:noFill/>
                </a:ln>
                <a:solidFill>
                  <a:srgbClr val="333333"/>
                </a:solidFill>
                <a:effectLst/>
              </a:rPr>
              <a:t>AzPolicyState</a:t>
            </a:r>
            <a:r>
              <a:rPr kumimoji="0" lang="en-US" altLang="en-US" sz="1200" b="0" i="0" u="none" strike="noStrike" cap="none" normalizeH="0" baseline="0" dirty="0">
                <a:ln>
                  <a:noFill/>
                </a:ln>
                <a:solidFill>
                  <a:srgbClr val="333333"/>
                </a:solidFill>
                <a:effectLst/>
              </a:rPr>
              <a:t> -filter "</a:t>
            </a:r>
            <a:r>
              <a:rPr kumimoji="0" lang="en-US" altLang="en-US" sz="1200" b="0" i="0" u="none" strike="noStrike" cap="none" normalizeH="0" baseline="0" dirty="0" err="1">
                <a:ln>
                  <a:noFill/>
                </a:ln>
                <a:solidFill>
                  <a:srgbClr val="333333"/>
                </a:solidFill>
                <a:effectLst/>
              </a:rPr>
              <a:t>ComplianceState</a:t>
            </a:r>
            <a:r>
              <a:rPr kumimoji="0" lang="en-US" altLang="en-US" sz="1200" b="0" i="0" u="none" strike="noStrike" cap="none" normalizeH="0" baseline="0" dirty="0">
                <a:ln>
                  <a:noFill/>
                </a:ln>
                <a:solidFill>
                  <a:srgbClr val="333333"/>
                </a:solidFill>
                <a:effectLst/>
              </a:rPr>
              <a:t> eq '</a:t>
            </a:r>
            <a:r>
              <a:rPr kumimoji="0" lang="en-US" altLang="en-US" sz="1200" b="0" i="0" u="none" strike="noStrike" cap="none" normalizeH="0" baseline="0" dirty="0" err="1">
                <a:ln>
                  <a:noFill/>
                </a:ln>
                <a:solidFill>
                  <a:srgbClr val="333333"/>
                </a:solidFill>
                <a:effectLst/>
              </a:rPr>
              <a:t>NonCompliant</a:t>
            </a:r>
            <a:r>
              <a:rPr kumimoji="0" lang="en-US" altLang="en-US" sz="1200" b="0" i="0" u="none" strike="noStrike" cap="none" normalizeH="0" baseline="0" dirty="0">
                <a:ln>
                  <a:noFill/>
                </a:ln>
                <a:solidFill>
                  <a:srgbClr val="333333"/>
                </a:solidFill>
                <a:effectLst/>
              </a:rPr>
              <a:t>'" -Apply "</a:t>
            </a:r>
            <a:r>
              <a:rPr kumimoji="0" lang="en-US" altLang="en-US" sz="1200" b="0" i="0" u="none" strike="noStrike" cap="none" normalizeH="0" baseline="0" dirty="0" err="1">
                <a:ln>
                  <a:noFill/>
                </a:ln>
                <a:solidFill>
                  <a:srgbClr val="333333"/>
                </a:solidFill>
                <a:effectLst/>
              </a:rPr>
              <a:t>groupby</a:t>
            </a:r>
            <a:r>
              <a:rPr kumimoji="0" lang="en-US" altLang="en-US" sz="1200" b="0" i="0" u="none" strike="noStrike" cap="none" normalizeH="0" baseline="0" dirty="0">
                <a:ln>
                  <a:noFill/>
                </a:ln>
                <a:solidFill>
                  <a:srgbClr val="333333"/>
                </a:solidFill>
                <a:effectLst/>
              </a:rPr>
              <a:t>((</a:t>
            </a:r>
            <a:r>
              <a:rPr kumimoji="0" lang="en-US" altLang="en-US" sz="1200" b="0" i="0" u="none" strike="noStrike" cap="none" normalizeH="0" baseline="0" dirty="0" err="1">
                <a:ln>
                  <a:noFill/>
                </a:ln>
                <a:solidFill>
                  <a:srgbClr val="333333"/>
                </a:solidFill>
                <a:effectLst/>
              </a:rPr>
              <a:t>ResourceId</a:t>
            </a:r>
            <a:r>
              <a:rPr kumimoji="0" lang="en-US" altLang="en-US" sz="1200" b="0" i="0" u="none" strike="noStrike" cap="none" normalizeH="0" baseline="0" dirty="0">
                <a:ln>
                  <a:noFill/>
                </a:ln>
                <a:solidFill>
                  <a:srgbClr val="333333"/>
                </a:solidFill>
                <a:effectLst/>
              </a:rPr>
              <a:t>))"</a:t>
            </a:r>
            <a:r>
              <a:rPr kumimoji="0" lang="en-US" altLang="en-US" sz="1200" b="0" i="0" u="none" strike="noStrike" cap="none" normalizeH="0" baseline="0" dirty="0">
                <a:ln>
                  <a:noFill/>
                </a:ln>
                <a:solidFill>
                  <a:schemeClr val="tx1"/>
                </a:solidFill>
                <a:effectLst/>
              </a:rPr>
              <a:t> </a:t>
            </a:r>
          </a:p>
        </p:txBody>
      </p:sp>
      <p:pic>
        <p:nvPicPr>
          <p:cNvPr id="8" name="Picture 7">
            <a:extLst>
              <a:ext uri="{FF2B5EF4-FFF2-40B4-BE49-F238E27FC236}">
                <a16:creationId xmlns:a16="http://schemas.microsoft.com/office/drawing/2014/main" id="{D1EC33C8-094A-4DF9-9339-331D3CB160A4}"/>
              </a:ext>
            </a:extLst>
          </p:cNvPr>
          <p:cNvPicPr>
            <a:picLocks noChangeAspect="1"/>
          </p:cNvPicPr>
          <p:nvPr/>
        </p:nvPicPr>
        <p:blipFill>
          <a:blip r:embed="rId2"/>
          <a:stretch>
            <a:fillRect/>
          </a:stretch>
        </p:blipFill>
        <p:spPr>
          <a:xfrm>
            <a:off x="838200" y="2707328"/>
            <a:ext cx="8782050" cy="1762125"/>
          </a:xfrm>
          <a:prstGeom prst="rect">
            <a:avLst/>
          </a:prstGeom>
        </p:spPr>
      </p:pic>
      <p:sp>
        <p:nvSpPr>
          <p:cNvPr id="10" name="TextBox 9">
            <a:extLst>
              <a:ext uri="{FF2B5EF4-FFF2-40B4-BE49-F238E27FC236}">
                <a16:creationId xmlns:a16="http://schemas.microsoft.com/office/drawing/2014/main" id="{C70807F0-6104-49DE-B8B1-4D52D34837DD}"/>
              </a:ext>
            </a:extLst>
          </p:cNvPr>
          <p:cNvSpPr txBox="1"/>
          <p:nvPr/>
        </p:nvSpPr>
        <p:spPr>
          <a:xfrm>
            <a:off x="724997" y="5773514"/>
            <a:ext cx="8156232" cy="584775"/>
          </a:xfrm>
          <a:prstGeom prst="rect">
            <a:avLst/>
          </a:prstGeom>
          <a:noFill/>
        </p:spPr>
        <p:txBody>
          <a:bodyPr wrap="square">
            <a:spAutoFit/>
          </a:bodyPr>
          <a:lstStyle/>
          <a:p>
            <a:r>
              <a:rPr lang="en-US" sz="1600" b="1" dirty="0">
                <a:hlinkClick r:id="rId3"/>
              </a:rPr>
              <a:t>Azure Monitoring alerting rule to notify on non-compliant resources | Marius Sandbu (msandbu.org)</a:t>
            </a:r>
            <a:endParaRPr lang="en-US" sz="1600" b="1" dirty="0"/>
          </a:p>
        </p:txBody>
      </p:sp>
      <p:pic>
        <p:nvPicPr>
          <p:cNvPr id="9" name="Picture 8">
            <a:extLst>
              <a:ext uri="{FF2B5EF4-FFF2-40B4-BE49-F238E27FC236}">
                <a16:creationId xmlns:a16="http://schemas.microsoft.com/office/drawing/2014/main" id="{6A1DF401-8A5D-4AEE-8517-AAD5D8C0347C}"/>
              </a:ext>
            </a:extLst>
          </p:cNvPr>
          <p:cNvPicPr>
            <a:picLocks noChangeAspect="1"/>
          </p:cNvPicPr>
          <p:nvPr/>
        </p:nvPicPr>
        <p:blipFill>
          <a:blip r:embed="rId4"/>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252552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Defender</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fontScale="92500" lnSpcReduction="10000"/>
          </a:bodyPr>
          <a:lstStyle/>
          <a:p>
            <a:pPr>
              <a:lnSpc>
                <a:spcPct val="150000"/>
              </a:lnSpc>
            </a:pPr>
            <a:r>
              <a:rPr lang="en-US" sz="2000" b="1" dirty="0">
                <a:solidFill>
                  <a:schemeClr val="bg1"/>
                </a:solidFill>
                <a:cs typeface="Segoe UI" panose="020B0502040204020203" pitchFamily="34" charset="0"/>
              </a:rPr>
              <a:t>Threat detection against multiple resources</a:t>
            </a:r>
          </a:p>
          <a:p>
            <a:pPr lvl="1">
              <a:lnSpc>
                <a:spcPct val="150000"/>
              </a:lnSpc>
            </a:pPr>
            <a:r>
              <a:rPr lang="en-US" sz="1200" dirty="0">
                <a:solidFill>
                  <a:schemeClr val="bg1"/>
                </a:solidFill>
                <a:cs typeface="Segoe UI" panose="020B0502040204020203" pitchFamily="34" charset="0"/>
              </a:rPr>
              <a:t>VM’s, SQL, Web App, Storage Accounts, ARM, DNS and IoT</a:t>
            </a:r>
          </a:p>
          <a:p>
            <a:pPr lvl="1">
              <a:lnSpc>
                <a:spcPct val="150000"/>
              </a:lnSpc>
            </a:pPr>
            <a:r>
              <a:rPr lang="en-US" sz="1200" dirty="0">
                <a:solidFill>
                  <a:schemeClr val="bg1"/>
                </a:solidFill>
                <a:cs typeface="Segoe UI" panose="020B0502040204020203" pitchFamily="34" charset="0"/>
              </a:rPr>
              <a:t>Can be added per resource on a global level</a:t>
            </a:r>
          </a:p>
          <a:p>
            <a:pPr>
              <a:lnSpc>
                <a:spcPct val="150000"/>
              </a:lnSpc>
            </a:pPr>
            <a:r>
              <a:rPr lang="en-US" sz="2000" b="1" dirty="0">
                <a:solidFill>
                  <a:schemeClr val="bg1"/>
                </a:solidFill>
                <a:cs typeface="Segoe UI" panose="020B0502040204020203" pitchFamily="34" charset="0"/>
              </a:rPr>
              <a:t>Security Assessments</a:t>
            </a:r>
          </a:p>
          <a:p>
            <a:pPr lvl="1">
              <a:lnSpc>
                <a:spcPct val="150000"/>
              </a:lnSpc>
            </a:pPr>
            <a:r>
              <a:rPr lang="en-US" sz="1200" dirty="0">
                <a:solidFill>
                  <a:schemeClr val="bg1"/>
                </a:solidFill>
                <a:cs typeface="Segoe UI" panose="020B0502040204020203" pitchFamily="34" charset="0"/>
              </a:rPr>
              <a:t>Secure Score, Compliance</a:t>
            </a:r>
          </a:p>
          <a:p>
            <a:pPr lvl="1">
              <a:lnSpc>
                <a:spcPct val="150000"/>
              </a:lnSpc>
            </a:pPr>
            <a:r>
              <a:rPr lang="en-US" sz="1200" dirty="0">
                <a:solidFill>
                  <a:schemeClr val="bg1"/>
                </a:solidFill>
                <a:cs typeface="Segoe UI" panose="020B0502040204020203" pitchFamily="34" charset="0"/>
              </a:rPr>
              <a:t>Assessment and Alerts can be exported to Log Analytics</a:t>
            </a:r>
          </a:p>
          <a:p>
            <a:pPr>
              <a:lnSpc>
                <a:spcPct val="150000"/>
              </a:lnSpc>
            </a:pPr>
            <a:r>
              <a:rPr lang="en-US" sz="2000" b="1" dirty="0">
                <a:solidFill>
                  <a:schemeClr val="bg1"/>
                </a:solidFill>
                <a:cs typeface="Segoe UI" panose="020B0502040204020203" pitchFamily="34" charset="0"/>
              </a:rPr>
              <a:t>EDR for Servers</a:t>
            </a:r>
          </a:p>
          <a:p>
            <a:pPr>
              <a:lnSpc>
                <a:spcPct val="150000"/>
              </a:lnSpc>
            </a:pPr>
            <a:r>
              <a:rPr lang="en-US" sz="2000" b="1" dirty="0">
                <a:solidFill>
                  <a:schemeClr val="bg1"/>
                </a:solidFill>
                <a:cs typeface="Segoe UI" panose="020B0502040204020203" pitchFamily="34" charset="0"/>
              </a:rPr>
              <a:t>Vulnerability Scanning (Qualys)</a:t>
            </a:r>
          </a:p>
          <a:p>
            <a:pPr lvl="1">
              <a:lnSpc>
                <a:spcPct val="150000"/>
              </a:lnSpc>
            </a:pPr>
            <a:r>
              <a:rPr lang="en-US" sz="1600" b="1" dirty="0">
                <a:solidFill>
                  <a:schemeClr val="bg1"/>
                </a:solidFill>
                <a:cs typeface="Segoe UI" panose="020B0502040204020203" pitchFamily="34" charset="0"/>
              </a:rPr>
              <a:t>For Server only</a:t>
            </a:r>
          </a:p>
          <a:p>
            <a:pPr>
              <a:lnSpc>
                <a:spcPct val="150000"/>
              </a:lnSpc>
            </a:pPr>
            <a:r>
              <a:rPr lang="en-US" sz="2000" b="1" dirty="0">
                <a:solidFill>
                  <a:schemeClr val="bg1"/>
                </a:solidFill>
                <a:cs typeface="Segoe UI" panose="020B0502040204020203" pitchFamily="34" charset="0"/>
              </a:rPr>
              <a:t>Just-in-time access (public endpoints)</a:t>
            </a:r>
          </a:p>
          <a:p>
            <a:pPr lvl="1">
              <a:lnSpc>
                <a:spcPct val="150000"/>
              </a:lnSpc>
            </a:pPr>
            <a:r>
              <a:rPr lang="en-US" sz="1600" b="1" dirty="0">
                <a:solidFill>
                  <a:schemeClr val="bg1"/>
                </a:solidFill>
                <a:cs typeface="Segoe UI" panose="020B0502040204020203" pitchFamily="34" charset="0"/>
              </a:rPr>
              <a:t>Please use Bastion instead…</a:t>
            </a: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914C7CD4-ED88-497B-A280-E168C7F6B831}"/>
              </a:ext>
            </a:extLst>
          </p:cNvPr>
          <p:cNvSpPr txBox="1"/>
          <p:nvPr/>
        </p:nvSpPr>
        <p:spPr>
          <a:xfrm>
            <a:off x="6711192" y="1950034"/>
            <a:ext cx="4920841" cy="1384995"/>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azurerm_security_center_subscription_pricing</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asc_pricing</a:t>
            </a:r>
            <a:r>
              <a:rPr lang="en-US" sz="1200" b="0" dirty="0">
                <a:solidFill>
                  <a:srgbClr val="CE9178"/>
                </a:solidFill>
                <a:effectLst/>
                <a:latin typeface="Consolas" panose="020B0609020204030204" pitchFamily="49" charset="0"/>
              </a:rPr>
              <a:t>"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tier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"Standard"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resource_type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VirtualMachines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sp>
        <p:nvSpPr>
          <p:cNvPr id="3" name="Arrow: Right 2">
            <a:extLst>
              <a:ext uri="{FF2B5EF4-FFF2-40B4-BE49-F238E27FC236}">
                <a16:creationId xmlns:a16="http://schemas.microsoft.com/office/drawing/2014/main" id="{405C9B6A-2261-42E5-84E4-8284E4075174}"/>
              </a:ext>
            </a:extLst>
          </p:cNvPr>
          <p:cNvSpPr/>
          <p:nvPr/>
        </p:nvSpPr>
        <p:spPr>
          <a:xfrm>
            <a:off x="4748168" y="2407640"/>
            <a:ext cx="1837189"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A523846-234D-4F54-9F97-6298ACA2A9E1}"/>
              </a:ext>
            </a:extLst>
          </p:cNvPr>
          <p:cNvSpPr txBox="1"/>
          <p:nvPr/>
        </p:nvSpPr>
        <p:spPr>
          <a:xfrm>
            <a:off x="6727271" y="3258528"/>
            <a:ext cx="4904762" cy="1200329"/>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azurerm_security_center_workspace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"example" {</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scope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"/subscriptions/e081f6b1-78ea-4640-baa6-c67dd1d71cf8"</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p:txBody>
      </p:sp>
      <p:sp>
        <p:nvSpPr>
          <p:cNvPr id="10" name="Arrow: Right 9">
            <a:extLst>
              <a:ext uri="{FF2B5EF4-FFF2-40B4-BE49-F238E27FC236}">
                <a16:creationId xmlns:a16="http://schemas.microsoft.com/office/drawing/2014/main" id="{A308F6FA-A8A0-4C09-87A3-E56CD062D422}"/>
              </a:ext>
            </a:extLst>
          </p:cNvPr>
          <p:cNvSpPr/>
          <p:nvPr/>
        </p:nvSpPr>
        <p:spPr>
          <a:xfrm>
            <a:off x="5469622" y="3631702"/>
            <a:ext cx="1115735" cy="361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3FAB03A-8BF2-4407-A140-5BFD57310167}"/>
              </a:ext>
            </a:extLst>
          </p:cNvPr>
          <p:cNvSpPr txBox="1"/>
          <p:nvPr/>
        </p:nvSpPr>
        <p:spPr>
          <a:xfrm>
            <a:off x="6632550" y="4618046"/>
            <a:ext cx="5559450" cy="1384995"/>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azurerm_virtual_machine_extension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qualys</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qualys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virtual_machine_id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azurerm_windows_virtual_machine.</a:t>
            </a:r>
            <a:r>
              <a:rPr lang="en-US" sz="1200" b="0" dirty="0">
                <a:solidFill>
                  <a:srgbClr val="9CDCFE"/>
                </a:solidFill>
                <a:effectLst/>
                <a:latin typeface="Consolas" panose="020B0609020204030204" pitchFamily="49" charset="0"/>
              </a:rPr>
              <a:t>vm.id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"Qualys"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type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WindowsAgent.AzureSecurityCenter</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type_handler_version</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"1.0"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auto_upgrade_minor_version</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p:txBody>
      </p:sp>
      <p:sp>
        <p:nvSpPr>
          <p:cNvPr id="13" name="Arrow: Right 12">
            <a:extLst>
              <a:ext uri="{FF2B5EF4-FFF2-40B4-BE49-F238E27FC236}">
                <a16:creationId xmlns:a16="http://schemas.microsoft.com/office/drawing/2014/main" id="{FA9E6005-7F79-4660-8521-2A4D45482DF2}"/>
              </a:ext>
            </a:extLst>
          </p:cNvPr>
          <p:cNvSpPr/>
          <p:nvPr/>
        </p:nvSpPr>
        <p:spPr>
          <a:xfrm>
            <a:off x="5516815" y="4723603"/>
            <a:ext cx="1115735" cy="361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A57B913-6F99-4F44-8C6E-6B4CFB8AE84F}"/>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094794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pPr>
              <a:lnSpc>
                <a:spcPct val="150000"/>
              </a:lnSpc>
            </a:pPr>
            <a:r>
              <a:rPr lang="nb-NO" sz="4400" dirty="0">
                <a:cs typeface="Segoe UI"/>
              </a:rPr>
              <a:t>Azure Sentinel vs Azure Defender</a:t>
            </a:r>
          </a:p>
        </p:txBody>
      </p:sp>
      <p:sp>
        <p:nvSpPr>
          <p:cNvPr id="21" name="Content Placeholder 2">
            <a:extLst>
              <a:ext uri="{FF2B5EF4-FFF2-40B4-BE49-F238E27FC236}">
                <a16:creationId xmlns:a16="http://schemas.microsoft.com/office/drawing/2014/main" id="{E16DCDD7-EE3F-410D-B034-89CE28733FF8}"/>
              </a:ext>
            </a:extLst>
          </p:cNvPr>
          <p:cNvSpPr>
            <a:spLocks noGrp="1"/>
          </p:cNvSpPr>
          <p:nvPr>
            <p:ph idx="1"/>
          </p:nvPr>
        </p:nvSpPr>
        <p:spPr>
          <a:xfrm>
            <a:off x="869950" y="1453832"/>
            <a:ext cx="10515600" cy="4691381"/>
          </a:xfrm>
        </p:spPr>
        <p:txBody>
          <a:bodyPr>
            <a:normAutofit fontScale="92500" lnSpcReduction="10000"/>
          </a:bodyPr>
          <a:lstStyle/>
          <a:p>
            <a:r>
              <a:rPr lang="nb-NO" sz="2400" b="1" dirty="0"/>
              <a:t>Azure Defender</a:t>
            </a:r>
          </a:p>
          <a:p>
            <a:pPr lvl="1">
              <a:lnSpc>
                <a:spcPct val="150000"/>
              </a:lnSpc>
            </a:pPr>
            <a:r>
              <a:rPr lang="nb-NO" sz="1600" dirty="0"/>
              <a:t>Threat Intelligence – Intelligent Security Graph API</a:t>
            </a:r>
          </a:p>
          <a:p>
            <a:pPr lvl="1">
              <a:lnSpc>
                <a:spcPct val="150000"/>
              </a:lnSpc>
            </a:pPr>
            <a:r>
              <a:rPr lang="nb-NO" sz="1600" dirty="0"/>
              <a:t>Many predefined Security Alerts / Best-pratices</a:t>
            </a:r>
          </a:p>
          <a:p>
            <a:pPr lvl="1">
              <a:lnSpc>
                <a:spcPct val="150000"/>
              </a:lnSpc>
            </a:pPr>
            <a:r>
              <a:rPr lang="nb-NO" sz="1600" dirty="0"/>
              <a:t>3.party vulnerability assessment (Qualys)</a:t>
            </a:r>
          </a:p>
          <a:p>
            <a:pPr lvl="1">
              <a:lnSpc>
                <a:spcPct val="150000"/>
              </a:lnSpc>
            </a:pPr>
            <a:r>
              <a:rPr lang="nb-NO" sz="1600" dirty="0"/>
              <a:t>IPFIX based samples enriched with Security Graph</a:t>
            </a:r>
          </a:p>
          <a:p>
            <a:pPr lvl="1">
              <a:lnSpc>
                <a:spcPct val="150000"/>
              </a:lnSpc>
            </a:pPr>
            <a:r>
              <a:rPr lang="nb-NO" sz="1600" dirty="0"/>
              <a:t>PaaS services Threat Protection (ARM, DNS, App Services)</a:t>
            </a:r>
          </a:p>
          <a:p>
            <a:r>
              <a:rPr lang="nb-NO" sz="2400" b="1" dirty="0"/>
              <a:t>EDR for virtual machines</a:t>
            </a:r>
          </a:p>
          <a:p>
            <a:pPr lvl="1">
              <a:lnSpc>
                <a:spcPct val="150000"/>
              </a:lnSpc>
            </a:pPr>
            <a:r>
              <a:rPr lang="nb-NO" sz="1600" dirty="0"/>
              <a:t>File integrity Monitoring</a:t>
            </a:r>
          </a:p>
          <a:p>
            <a:pPr lvl="1">
              <a:lnSpc>
                <a:spcPct val="150000"/>
              </a:lnSpc>
            </a:pPr>
            <a:r>
              <a:rPr lang="nb-NO" sz="1600" dirty="0"/>
              <a:t>Fileless attack detection</a:t>
            </a:r>
          </a:p>
          <a:p>
            <a:pPr lvl="1">
              <a:lnSpc>
                <a:spcPct val="150000"/>
              </a:lnSpc>
            </a:pPr>
            <a:r>
              <a:rPr lang="nb-NO" sz="1600" dirty="0"/>
              <a:t>Monitors for changes to</a:t>
            </a:r>
            <a:br>
              <a:rPr lang="nb-NO" sz="1600" dirty="0"/>
            </a:br>
            <a:r>
              <a:rPr lang="nb-NO" sz="1600" dirty="0"/>
              <a:t>Registry, Processes, Files</a:t>
            </a:r>
          </a:p>
          <a:p>
            <a:pPr lvl="1">
              <a:lnSpc>
                <a:spcPct val="150000"/>
              </a:lnSpc>
            </a:pPr>
            <a:r>
              <a:rPr lang="nb-NO" sz="1600" dirty="0"/>
              <a:t>Monitors for running processes, network communication</a:t>
            </a:r>
          </a:p>
          <a:p>
            <a:pPr marL="0" indent="0">
              <a:buNone/>
            </a:pPr>
            <a:endParaRPr lang="nb-NO" sz="2000" dirty="0"/>
          </a:p>
          <a:p>
            <a:pPr lvl="1"/>
            <a:endParaRPr lang="nb-NO" sz="1600" b="1" dirty="0"/>
          </a:p>
          <a:p>
            <a:pPr lvl="1"/>
            <a:endParaRPr lang="nb-NO" sz="1600" dirty="0"/>
          </a:p>
          <a:p>
            <a:pPr lvl="1"/>
            <a:endParaRPr lang="nb-NO" sz="2000" dirty="0"/>
          </a:p>
          <a:p>
            <a:pPr lvl="1"/>
            <a:endParaRPr lang="nb-NO" sz="2000" dirty="0"/>
          </a:p>
        </p:txBody>
      </p:sp>
      <p:pic>
        <p:nvPicPr>
          <p:cNvPr id="4098" name="Picture 2" descr="Image">
            <a:extLst>
              <a:ext uri="{FF2B5EF4-FFF2-40B4-BE49-F238E27FC236}">
                <a16:creationId xmlns:a16="http://schemas.microsoft.com/office/drawing/2014/main" id="{6CA52F98-1B16-4570-AFFA-041396E04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0905" y="1763837"/>
            <a:ext cx="2657475" cy="3330325"/>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92DFC05F-8F1A-4CE8-8E8D-60D7B909A5F9}"/>
              </a:ext>
            </a:extLst>
          </p:cNvPr>
          <p:cNvSpPr/>
          <p:nvPr/>
        </p:nvSpPr>
        <p:spPr>
          <a:xfrm>
            <a:off x="6127750" y="2965450"/>
            <a:ext cx="869950" cy="406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98BFCFB-693C-4B8B-9DAD-8D1ABC1AC67E}"/>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817049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Update Management </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788323" y="1178011"/>
            <a:ext cx="10515600" cy="4691381"/>
          </a:xfrm>
        </p:spPr>
        <p:txBody>
          <a:bodyPr vert="horz" lIns="91440" tIns="45720" rIns="91440" bIns="45720" rtlCol="0" anchor="t">
            <a:normAutofit/>
          </a:bodyPr>
          <a:lstStyle/>
          <a:p>
            <a:pPr>
              <a:lnSpc>
                <a:spcPct val="150000"/>
              </a:lnSpc>
            </a:pPr>
            <a:r>
              <a:rPr lang="en-US" sz="2000" b="1" dirty="0">
                <a:solidFill>
                  <a:schemeClr val="bg1"/>
                </a:solidFill>
                <a:cs typeface="Segoe UI" panose="020B0502040204020203" pitchFamily="34" charset="0"/>
              </a:rPr>
              <a:t>Uses Log Analytics and Azure Automation</a:t>
            </a:r>
          </a:p>
          <a:p>
            <a:pPr lvl="1">
              <a:lnSpc>
                <a:spcPct val="150000"/>
              </a:lnSpc>
            </a:pPr>
            <a:r>
              <a:rPr lang="en-US" sz="1400" dirty="0">
                <a:solidFill>
                  <a:schemeClr val="bg1"/>
                </a:solidFill>
                <a:cs typeface="Segoe UI" panose="020B0502040204020203" pitchFamily="34" charset="0"/>
              </a:rPr>
              <a:t>Configures Guest VM’s running as Hybrid Workers</a:t>
            </a:r>
          </a:p>
          <a:p>
            <a:pPr lvl="1">
              <a:lnSpc>
                <a:spcPct val="150000"/>
              </a:lnSpc>
            </a:pPr>
            <a:r>
              <a:rPr lang="en-US" sz="1400" dirty="0">
                <a:solidFill>
                  <a:schemeClr val="bg1"/>
                </a:solidFill>
                <a:cs typeface="Segoe UI" panose="020B0502040204020203" pitchFamily="34" charset="0"/>
              </a:rPr>
              <a:t>Supported for Windows Server</a:t>
            </a:r>
          </a:p>
          <a:p>
            <a:pPr>
              <a:lnSpc>
                <a:spcPct val="150000"/>
              </a:lnSpc>
            </a:pPr>
            <a:r>
              <a:rPr lang="nb-NO" sz="1600" dirty="0">
                <a:solidFill>
                  <a:schemeClr val="bg1"/>
                </a:solidFill>
              </a:rPr>
              <a:t>Must install Update Management Solution on Log Analytics</a:t>
            </a:r>
          </a:p>
          <a:p>
            <a:pPr lvl="1">
              <a:lnSpc>
                <a:spcPct val="150000"/>
              </a:lnSpc>
            </a:pPr>
            <a:r>
              <a:rPr lang="nb-NO" sz="1400" dirty="0">
                <a:solidFill>
                  <a:schemeClr val="bg1"/>
                </a:solidFill>
              </a:rPr>
              <a:t>Then link Automation account and Log Analytics Workspace</a:t>
            </a:r>
          </a:p>
          <a:p>
            <a:pPr lvl="1">
              <a:lnSpc>
                <a:spcPct val="150000"/>
              </a:lnSpc>
            </a:pPr>
            <a:r>
              <a:rPr lang="nb-NO" sz="1400" dirty="0">
                <a:solidFill>
                  <a:schemeClr val="bg1"/>
                </a:solidFill>
              </a:rPr>
              <a:t>Guest VM’s need to have Log Analytics Agent installed</a:t>
            </a:r>
          </a:p>
          <a:p>
            <a:pPr lvl="1">
              <a:lnSpc>
                <a:spcPct val="150000"/>
              </a:lnSpc>
            </a:pPr>
            <a:r>
              <a:rPr lang="nb-NO" sz="1400" dirty="0">
                <a:solidFill>
                  <a:schemeClr val="bg1"/>
                </a:solidFill>
              </a:rPr>
              <a:t>Schedules coming in Terraform soon! </a:t>
            </a:r>
          </a:p>
          <a:p>
            <a:pPr lvl="2">
              <a:lnSpc>
                <a:spcPct val="150000"/>
              </a:lnSpc>
            </a:pPr>
            <a:r>
              <a:rPr lang="en-US" sz="1400" dirty="0" err="1">
                <a:hlinkClick r:id="rId2"/>
              </a:rPr>
              <a:t>azurerm_automation</a:t>
            </a:r>
            <a:r>
              <a:rPr lang="en-US" sz="1400" dirty="0">
                <a:hlinkClick r:id="rId2"/>
              </a:rPr>
              <a:t> update management</a:t>
            </a:r>
            <a:endParaRPr lang="nb-NO" sz="1600" dirty="0">
              <a:solidFill>
                <a:schemeClr val="bg1"/>
              </a:solidFill>
            </a:endParaRPr>
          </a:p>
        </p:txBody>
      </p:sp>
      <p:sp>
        <p:nvSpPr>
          <p:cNvPr id="15" name="TextBox 14">
            <a:extLst>
              <a:ext uri="{FF2B5EF4-FFF2-40B4-BE49-F238E27FC236}">
                <a16:creationId xmlns:a16="http://schemas.microsoft.com/office/drawing/2014/main" id="{E2C054D7-CCE6-408D-94EA-DD2E0B38BD6C}"/>
              </a:ext>
            </a:extLst>
          </p:cNvPr>
          <p:cNvSpPr txBox="1"/>
          <p:nvPr/>
        </p:nvSpPr>
        <p:spPr>
          <a:xfrm>
            <a:off x="6707319" y="1358036"/>
            <a:ext cx="5371855" cy="1200329"/>
          </a:xfrm>
          <a:prstGeom prst="rect">
            <a:avLst/>
          </a:prstGeom>
          <a:noFill/>
        </p:spPr>
        <p:txBody>
          <a:bodyPr wrap="square">
            <a:spAutoFit/>
          </a:bodyPr>
          <a:lstStyle/>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/Updates"</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F7136DB0-157B-4F28-9BC6-AB102E818032}"/>
              </a:ext>
            </a:extLst>
          </p:cNvPr>
          <p:cNvSpPr txBox="1"/>
          <p:nvPr/>
        </p:nvSpPr>
        <p:spPr>
          <a:xfrm>
            <a:off x="6178903" y="3348003"/>
            <a:ext cx="6129428" cy="3231654"/>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azurerm_automation_account</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aaa</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aaa</a:t>
            </a:r>
            <a:r>
              <a:rPr lang="en-US" sz="1200" b="0" dirty="0">
                <a:solidFill>
                  <a:srgbClr val="CE9178"/>
                </a:solidFill>
                <a:effectLst/>
                <a:latin typeface="Consolas" panose="020B0609020204030204" pitchFamily="49" charset="0"/>
              </a:rPr>
              <a:t>-prod-we"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azurerm_resource_group.</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sku_name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"Basic"</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tags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environment</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"development"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azurerm_log_analytics_linked_service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aaa</a:t>
            </a:r>
            <a:r>
              <a:rPr lang="en-US" sz="1200" b="0" dirty="0">
                <a:solidFill>
                  <a:srgbClr val="CE9178"/>
                </a:solidFill>
                <a:effectLst/>
                <a:latin typeface="Consolas" panose="020B0609020204030204" pitchFamily="49" charset="0"/>
              </a:rPr>
              <a:t>-la-link"</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read_access_id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azurerm_automation_account.</a:t>
            </a:r>
            <a:r>
              <a:rPr lang="en-US" sz="1200" b="0" dirty="0">
                <a:solidFill>
                  <a:srgbClr val="9CDCFE"/>
                </a:solidFill>
                <a:effectLst/>
                <a:latin typeface="Consolas" panose="020B0609020204030204" pitchFamily="49" charset="0"/>
              </a:rPr>
              <a:t>aaa</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p:txBody>
      </p:sp>
      <p:pic>
        <p:nvPicPr>
          <p:cNvPr id="18" name="Picture 17">
            <a:extLst>
              <a:ext uri="{FF2B5EF4-FFF2-40B4-BE49-F238E27FC236}">
                <a16:creationId xmlns:a16="http://schemas.microsoft.com/office/drawing/2014/main" id="{49B20D45-FC5E-4E80-9A93-734621767BB4}"/>
              </a:ext>
            </a:extLst>
          </p:cNvPr>
          <p:cNvPicPr>
            <a:picLocks noChangeAspect="1"/>
          </p:cNvPicPr>
          <p:nvPr/>
        </p:nvPicPr>
        <p:blipFill>
          <a:blip r:embed="rId3"/>
          <a:stretch>
            <a:fillRect/>
          </a:stretch>
        </p:blipFill>
        <p:spPr>
          <a:xfrm>
            <a:off x="414522" y="4645233"/>
            <a:ext cx="5473035" cy="1590724"/>
          </a:xfrm>
          <a:prstGeom prst="rect">
            <a:avLst/>
          </a:prstGeom>
        </p:spPr>
      </p:pic>
      <p:pic>
        <p:nvPicPr>
          <p:cNvPr id="7" name="Picture 6">
            <a:extLst>
              <a:ext uri="{FF2B5EF4-FFF2-40B4-BE49-F238E27FC236}">
                <a16:creationId xmlns:a16="http://schemas.microsoft.com/office/drawing/2014/main" id="{805CD4ED-A45E-4745-8416-1EBAEC2BBEC4}"/>
              </a:ext>
            </a:extLst>
          </p:cNvPr>
          <p:cNvPicPr>
            <a:picLocks noChangeAspect="1"/>
          </p:cNvPicPr>
          <p:nvPr/>
        </p:nvPicPr>
        <p:blipFill>
          <a:blip r:embed="rId4"/>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531162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VM Guest Security</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796637" y="1286076"/>
            <a:ext cx="10515600" cy="5007293"/>
          </a:xfrm>
        </p:spPr>
        <p:txBody>
          <a:bodyPr vert="horz" lIns="91440" tIns="45720" rIns="91440" bIns="45720" rtlCol="0" anchor="t">
            <a:normAutofit/>
          </a:bodyPr>
          <a:lstStyle/>
          <a:p>
            <a:pPr>
              <a:lnSpc>
                <a:spcPct val="150000"/>
              </a:lnSpc>
            </a:pPr>
            <a:r>
              <a:rPr lang="en-US" sz="2000" b="1" dirty="0">
                <a:solidFill>
                  <a:schemeClr val="bg1"/>
                </a:solidFill>
                <a:cs typeface="Segoe UI" panose="020B0502040204020203" pitchFamily="34" charset="0"/>
              </a:rPr>
              <a:t>Boot Diagnostics </a:t>
            </a:r>
          </a:p>
          <a:p>
            <a:pPr>
              <a:lnSpc>
                <a:spcPct val="150000"/>
              </a:lnSpc>
            </a:pPr>
            <a:r>
              <a:rPr lang="en-US" sz="2000" b="1" i="0" dirty="0">
                <a:solidFill>
                  <a:schemeClr val="bg1"/>
                </a:solidFill>
                <a:effectLst/>
                <a:cs typeface="Segoe UI" panose="020B0502040204020203" pitchFamily="34" charset="0"/>
              </a:rPr>
              <a:t>Install Antimalware Extension</a:t>
            </a:r>
          </a:p>
          <a:p>
            <a:pPr lvl="1">
              <a:lnSpc>
                <a:spcPct val="150000"/>
              </a:lnSpc>
            </a:pPr>
            <a:r>
              <a:rPr lang="en-US" sz="1400" b="1" i="0" dirty="0">
                <a:solidFill>
                  <a:schemeClr val="bg1"/>
                </a:solidFill>
                <a:effectLst/>
                <a:cs typeface="Segoe UI" panose="020B0502040204020203" pitchFamily="34" charset="0"/>
              </a:rPr>
              <a:t>Install Antimalware Solution on Log Analytics first</a:t>
            </a:r>
          </a:p>
          <a:p>
            <a:pPr>
              <a:lnSpc>
                <a:spcPct val="150000"/>
              </a:lnSpc>
            </a:pPr>
            <a:r>
              <a:rPr lang="en-US" sz="2000" b="1" dirty="0">
                <a:solidFill>
                  <a:schemeClr val="bg1"/>
                </a:solidFill>
                <a:cs typeface="Segoe UI" panose="020B0502040204020203" pitchFamily="34" charset="0"/>
              </a:rPr>
              <a:t>Update Management</a:t>
            </a:r>
          </a:p>
          <a:p>
            <a:pPr lvl="1">
              <a:lnSpc>
                <a:spcPct val="150000"/>
              </a:lnSpc>
            </a:pPr>
            <a:r>
              <a:rPr lang="en-US" sz="1600" b="1" dirty="0">
                <a:solidFill>
                  <a:schemeClr val="bg1"/>
                </a:solidFill>
                <a:cs typeface="Segoe UI" panose="020B0502040204020203" pitchFamily="34" charset="0"/>
              </a:rPr>
              <a:t>By Update Management</a:t>
            </a:r>
          </a:p>
          <a:p>
            <a:pPr lvl="1">
              <a:lnSpc>
                <a:spcPct val="150000"/>
              </a:lnSpc>
            </a:pPr>
            <a:r>
              <a:rPr lang="en-US" sz="1600" b="1" dirty="0">
                <a:solidFill>
                  <a:schemeClr val="bg1"/>
                </a:solidFill>
                <a:cs typeface="Segoe UI" panose="020B0502040204020203" pitchFamily="34" charset="0"/>
              </a:rPr>
              <a:t>Or by Platform</a:t>
            </a:r>
          </a:p>
          <a:p>
            <a:pPr>
              <a:lnSpc>
                <a:spcPct val="150000"/>
              </a:lnSpc>
            </a:pPr>
            <a:r>
              <a:rPr lang="en-US" sz="2000" b="1" i="0" dirty="0">
                <a:solidFill>
                  <a:schemeClr val="bg1"/>
                </a:solidFill>
                <a:effectLst/>
                <a:cs typeface="Segoe UI" panose="020B0502040204020203" pitchFamily="34" charset="0"/>
              </a:rPr>
              <a:t>Install VM Insight </a:t>
            </a:r>
          </a:p>
          <a:p>
            <a:pPr>
              <a:lnSpc>
                <a:spcPct val="150000"/>
              </a:lnSpc>
            </a:pPr>
            <a:r>
              <a:rPr lang="en-US" sz="2000" b="1" dirty="0">
                <a:solidFill>
                  <a:schemeClr val="bg1"/>
                </a:solidFill>
                <a:cs typeface="Segoe UI" panose="020B0502040204020203" pitchFamily="34" charset="0"/>
              </a:rPr>
              <a:t>Apply VM Backup</a:t>
            </a:r>
          </a:p>
          <a:p>
            <a:pPr lvl="1">
              <a:lnSpc>
                <a:spcPct val="150000"/>
              </a:lnSpc>
            </a:pPr>
            <a:r>
              <a:rPr lang="en-US" sz="1400" b="1" i="0" dirty="0">
                <a:solidFill>
                  <a:schemeClr val="bg1"/>
                </a:solidFill>
                <a:effectLst/>
                <a:cs typeface="Segoe UI" panose="020B0502040204020203" pitchFamily="34" charset="0"/>
              </a:rPr>
              <a:t>Backup Center </a:t>
            </a:r>
          </a:p>
          <a:p>
            <a:pPr lvl="1">
              <a:lnSpc>
                <a:spcPct val="150000"/>
              </a:lnSpc>
            </a:pPr>
            <a:r>
              <a:rPr lang="en-US" sz="1400" b="1" i="0" dirty="0">
                <a:solidFill>
                  <a:schemeClr val="bg1"/>
                </a:solidFill>
                <a:effectLst/>
                <a:cs typeface="Segoe UI" panose="020B0502040204020203" pitchFamily="34" charset="0"/>
              </a:rPr>
              <a:t>(Supports tag-based backup) in Preview - Policy</a:t>
            </a:r>
          </a:p>
          <a:p>
            <a:pPr>
              <a:lnSpc>
                <a:spcPct val="150000"/>
              </a:lnSpc>
            </a:pPr>
            <a:endParaRPr lang="en-US" sz="20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F88B854B-6160-4CD0-8FE2-9F1086DAFFB4}"/>
              </a:ext>
            </a:extLst>
          </p:cNvPr>
          <p:cNvSpPr txBox="1"/>
          <p:nvPr/>
        </p:nvSpPr>
        <p:spPr>
          <a:xfrm>
            <a:off x="5911689" y="1415949"/>
            <a:ext cx="5530645" cy="1569660"/>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azurerm_windows_virtual_machine</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"winvm01-vm"</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name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"winvm01"</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winvm01</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location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winvm01</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size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"Standard_F2"</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C8C8C8"/>
                </a:solidFill>
                <a:effectLst/>
                <a:latin typeface="Consolas" panose="020B0609020204030204" pitchFamily="49" charset="0"/>
              </a:rPr>
              <a:t>boot_diagnostics</a:t>
            </a:r>
            <a:r>
              <a:rPr lang="en-US" sz="1200" b="0" dirty="0">
                <a:solidFill>
                  <a:srgbClr val="D4D4D4"/>
                </a:solidFill>
                <a:effectLst/>
                <a:latin typeface="Consolas" panose="020B0609020204030204" pitchFamily="49" charset="0"/>
              </a:rPr>
              <a:t> {} ## Sets Boot Diagnostics using Managed</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patch_mode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AutomaticByPlatform</a:t>
            </a:r>
            <a:r>
              <a:rPr lang="en-US" sz="1200" dirty="0">
                <a:solidFill>
                  <a:srgbClr val="CE9178"/>
                </a:solidFill>
                <a:latin typeface="Consolas" panose="020B0609020204030204" pitchFamily="49" charset="0"/>
              </a:rPr>
              <a:t>”</a:t>
            </a:r>
            <a:r>
              <a:rPr lang="en-US" sz="1200" b="0" dirty="0">
                <a:solidFill>
                  <a:srgbClr val="CE9178"/>
                </a:solidFill>
                <a:effectLst/>
                <a:latin typeface="Consolas" panose="020B0609020204030204" pitchFamily="49" charset="0"/>
              </a:rPr>
              <a:t> ##Default to </a:t>
            </a:r>
            <a:r>
              <a:rPr lang="en-US" sz="1200" b="0" dirty="0" err="1">
                <a:solidFill>
                  <a:srgbClr val="CE9178"/>
                </a:solidFill>
                <a:effectLst/>
                <a:latin typeface="Consolas" panose="020B0609020204030204" pitchFamily="49" charset="0"/>
              </a:rPr>
              <a:t>ByOS</a:t>
            </a:r>
            <a:endParaRPr lang="en-US" sz="1200" b="0" dirty="0">
              <a:solidFill>
                <a:srgbClr val="D4D4D4"/>
              </a:solidFill>
              <a:effectLst/>
              <a:latin typeface="Consolas" panose="020B0609020204030204" pitchFamily="49" charset="0"/>
            </a:endParaRPr>
          </a:p>
          <a:p>
            <a:endParaRPr lang="en-US" sz="12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50AB795F-5429-4189-A2A7-F6362600F4B2}"/>
              </a:ext>
            </a:extLst>
          </p:cNvPr>
          <p:cNvSpPr txBox="1"/>
          <p:nvPr/>
        </p:nvSpPr>
        <p:spPr>
          <a:xfrm>
            <a:off x="5817568" y="3076194"/>
            <a:ext cx="6129428" cy="830997"/>
          </a:xfrm>
          <a:prstGeom prst="rect">
            <a:avLst/>
          </a:prstGeom>
          <a:noFill/>
        </p:spPr>
        <p:txBody>
          <a:bodyPr wrap="square">
            <a:spAutoFit/>
          </a:bodyPr>
          <a:lstStyle/>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 ## Defined on Log Analytics Workspace Solutions</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AntiMalware</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51085C4C-3902-4932-95CB-A7000999D295}"/>
              </a:ext>
            </a:extLst>
          </p:cNvPr>
          <p:cNvSpPr txBox="1"/>
          <p:nvPr/>
        </p:nvSpPr>
        <p:spPr>
          <a:xfrm>
            <a:off x="5870394" y="5084728"/>
            <a:ext cx="6129428" cy="1200329"/>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azurerm_backup_protected_vm</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"vm1"</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rgrv01</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recovery_vault_name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azurerm_recovery_services_vault.</a:t>
            </a:r>
            <a:r>
              <a:rPr lang="en-US" sz="1200" b="0" dirty="0">
                <a:solidFill>
                  <a:srgbClr val="9CDCFE"/>
                </a:solidFill>
                <a:effectLst/>
                <a:latin typeface="Consolas" panose="020B0609020204030204" pitchFamily="49" charset="0"/>
              </a:rPr>
              <a:t>arsv</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source_vm_id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azurerm_windows_virtual_machine.</a:t>
            </a:r>
            <a:r>
              <a:rPr lang="en-US" sz="1200" b="0" dirty="0">
                <a:solidFill>
                  <a:srgbClr val="9CDCFE"/>
                </a:solidFill>
                <a:effectLst/>
                <a:latin typeface="Consolas" panose="020B0609020204030204" pitchFamily="49" charset="0"/>
              </a:rPr>
              <a:t>winvm01</a:t>
            </a:r>
            <a:r>
              <a:rPr lang="en-US" sz="1200" b="0" dirty="0">
                <a:solidFill>
                  <a:srgbClr val="D4D4D4"/>
                </a:solidFill>
                <a:effectLst/>
                <a:latin typeface="Consolas" panose="020B0609020204030204" pitchFamily="49" charset="0"/>
              </a:rPr>
              <a:t>-vm.</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backup_policy_id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azurerm_backup_policy_vm.</a:t>
            </a:r>
            <a:r>
              <a:rPr lang="en-US" sz="1200" b="0" dirty="0">
                <a:solidFill>
                  <a:srgbClr val="9CDCFE"/>
                </a:solidFill>
                <a:effectLst/>
                <a:latin typeface="Consolas" panose="020B0609020204030204" pitchFamily="49" charset="0"/>
              </a:rPr>
              <a:t>bp01</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67DB9DE7-D5BA-48E4-8140-20C75FC8A5EA}"/>
              </a:ext>
            </a:extLst>
          </p:cNvPr>
          <p:cNvSpPr txBox="1"/>
          <p:nvPr/>
        </p:nvSpPr>
        <p:spPr>
          <a:xfrm>
            <a:off x="5726128" y="4080461"/>
            <a:ext cx="6129428" cy="830997"/>
          </a:xfrm>
          <a:prstGeom prst="rect">
            <a:avLst/>
          </a:prstGeom>
          <a:noFill/>
        </p:spPr>
        <p:txBody>
          <a:bodyPr wrap="square">
            <a:spAutoFit/>
          </a:bodyPr>
          <a:lstStyle/>
          <a:p>
            <a:r>
              <a:rPr lang="en-US" sz="1200" b="0" dirty="0">
                <a:solidFill>
                  <a:srgbClr val="D4D4D4"/>
                </a:solidFill>
                <a:effectLst/>
                <a:latin typeface="Consolas" panose="020B0609020204030204" pitchFamily="49" charset="0"/>
              </a:rPr>
              <a:t>  </a:t>
            </a:r>
            <a:r>
              <a:rPr lang="en-US" sz="1200" b="0" dirty="0">
                <a:solidFill>
                  <a:srgbClr val="C8C8C8"/>
                </a:solidFill>
                <a:effectLst/>
                <a:latin typeface="Consolas" panose="020B0609020204030204" pitchFamily="49" charset="0"/>
              </a:rPr>
              <a:t>plan</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publisher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"Microsoft"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product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OMSGallery</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VMInsights</a:t>
            </a:r>
            <a:r>
              <a:rPr lang="en-US" sz="1200" b="0" dirty="0">
                <a:solidFill>
                  <a:srgbClr val="CE9178"/>
                </a:solidFill>
                <a:effectLst/>
                <a:latin typeface="Consolas" panose="020B0609020204030204" pitchFamily="49" charset="0"/>
              </a:rPr>
              <a: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p:txBody>
      </p:sp>
      <p:pic>
        <p:nvPicPr>
          <p:cNvPr id="8" name="Picture 7">
            <a:extLst>
              <a:ext uri="{FF2B5EF4-FFF2-40B4-BE49-F238E27FC236}">
                <a16:creationId xmlns:a16="http://schemas.microsoft.com/office/drawing/2014/main" id="{CB0490A7-5A3E-47B8-80FF-572ECA9DC569}"/>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468790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Monitoring AVD Azure VM</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134355"/>
            <a:ext cx="10515600" cy="5575282"/>
          </a:xfrm>
        </p:spPr>
        <p:txBody>
          <a:bodyPr vert="horz" lIns="91440" tIns="45720" rIns="91440" bIns="45720" rtlCol="0" anchor="t">
            <a:normAutofit lnSpcReduction="10000"/>
          </a:bodyPr>
          <a:lstStyle/>
          <a:p>
            <a:pPr>
              <a:lnSpc>
                <a:spcPct val="150000"/>
              </a:lnSpc>
            </a:pPr>
            <a:r>
              <a:rPr lang="en-US" sz="2000" b="1" dirty="0">
                <a:solidFill>
                  <a:schemeClr val="bg1"/>
                </a:solidFill>
                <a:cs typeface="Segoe UI" panose="020B0502040204020203" pitchFamily="34" charset="0"/>
              </a:rPr>
              <a:t>VM Insight</a:t>
            </a:r>
          </a:p>
          <a:p>
            <a:pPr lvl="1">
              <a:lnSpc>
                <a:spcPct val="150000"/>
              </a:lnSpc>
            </a:pPr>
            <a:r>
              <a:rPr lang="en-US" sz="1400" i="0" dirty="0">
                <a:solidFill>
                  <a:schemeClr val="bg1"/>
                </a:solidFill>
                <a:effectLst/>
                <a:cs typeface="Segoe UI" panose="020B0502040204020203" pitchFamily="34" charset="0"/>
              </a:rPr>
              <a:t>Traffic flow mapped to processes</a:t>
            </a:r>
          </a:p>
          <a:p>
            <a:pPr lvl="1">
              <a:lnSpc>
                <a:spcPct val="150000"/>
              </a:lnSpc>
            </a:pPr>
            <a:r>
              <a:rPr lang="en-US" sz="1400" dirty="0">
                <a:solidFill>
                  <a:schemeClr val="bg1"/>
                </a:solidFill>
                <a:cs typeface="Segoe UI" panose="020B0502040204020203" pitchFamily="34" charset="0"/>
              </a:rPr>
              <a:t>Data stored in Log Analytics</a:t>
            </a:r>
          </a:p>
          <a:p>
            <a:pPr lvl="1">
              <a:lnSpc>
                <a:spcPct val="150000"/>
              </a:lnSpc>
            </a:pPr>
            <a:r>
              <a:rPr lang="en-US" sz="1400" i="0" dirty="0">
                <a:solidFill>
                  <a:schemeClr val="bg1"/>
                </a:solidFill>
                <a:effectLst/>
                <a:cs typeface="Segoe UI" panose="020B0502040204020203" pitchFamily="34" charset="0"/>
              </a:rPr>
              <a:t>Useful to show traffic flow</a:t>
            </a:r>
          </a:p>
          <a:p>
            <a:pPr>
              <a:lnSpc>
                <a:spcPct val="150000"/>
              </a:lnSpc>
            </a:pPr>
            <a:r>
              <a:rPr lang="en-US" sz="2000" b="1" dirty="0">
                <a:solidFill>
                  <a:schemeClr val="bg1"/>
                </a:solidFill>
                <a:cs typeface="Segoe UI" panose="020B0502040204020203" pitchFamily="34" charset="0"/>
              </a:rPr>
              <a:t>VM Performance metrics</a:t>
            </a:r>
          </a:p>
          <a:p>
            <a:pPr lvl="1">
              <a:lnSpc>
                <a:spcPct val="150000"/>
              </a:lnSpc>
            </a:pPr>
            <a:r>
              <a:rPr lang="en-US" sz="1600" b="1" i="0" dirty="0">
                <a:solidFill>
                  <a:schemeClr val="bg1"/>
                </a:solidFill>
                <a:effectLst/>
                <a:cs typeface="Segoe UI" panose="020B0502040204020203" pitchFamily="34" charset="0"/>
              </a:rPr>
              <a:t>Network flows / Bandwidth</a:t>
            </a:r>
            <a:endParaRPr lang="en-US" sz="1600" i="0" dirty="0">
              <a:solidFill>
                <a:schemeClr val="bg1"/>
              </a:solidFill>
              <a:effectLst/>
              <a:cs typeface="Segoe UI" panose="020B0502040204020203" pitchFamily="34" charset="0"/>
            </a:endParaRPr>
          </a:p>
          <a:p>
            <a:pPr lvl="1">
              <a:lnSpc>
                <a:spcPct val="150000"/>
              </a:lnSpc>
            </a:pPr>
            <a:r>
              <a:rPr lang="en-US" sz="1600" b="1" dirty="0">
                <a:solidFill>
                  <a:schemeClr val="bg1"/>
                </a:solidFill>
                <a:cs typeface="Segoe UI" panose="020B0502040204020203" pitchFamily="34" charset="0"/>
              </a:rPr>
              <a:t>Disk metrics</a:t>
            </a:r>
          </a:p>
          <a:p>
            <a:pPr lvl="2">
              <a:lnSpc>
                <a:spcPct val="150000"/>
              </a:lnSpc>
            </a:pPr>
            <a:r>
              <a:rPr lang="en-US" sz="1400" i="0" dirty="0">
                <a:solidFill>
                  <a:schemeClr val="bg1"/>
                </a:solidFill>
                <a:effectLst/>
                <a:cs typeface="Segoe UI" panose="020B0502040204020203" pitchFamily="34" charset="0"/>
              </a:rPr>
              <a:t>Disk Burst / Disk Baseline</a:t>
            </a:r>
          </a:p>
          <a:p>
            <a:pPr lvl="2">
              <a:lnSpc>
                <a:spcPct val="150000"/>
              </a:lnSpc>
            </a:pPr>
            <a:r>
              <a:rPr lang="en-US" sz="1400" dirty="0">
                <a:solidFill>
                  <a:schemeClr val="bg1"/>
                </a:solidFill>
                <a:cs typeface="Segoe UI" panose="020B0502040204020203" pitchFamily="34" charset="0"/>
              </a:rPr>
              <a:t>Cache Hit / Cache </a:t>
            </a:r>
          </a:p>
          <a:p>
            <a:pPr lvl="2">
              <a:lnSpc>
                <a:spcPct val="150000"/>
              </a:lnSpc>
            </a:pPr>
            <a:r>
              <a:rPr lang="en-US" sz="1400" i="0" dirty="0">
                <a:solidFill>
                  <a:schemeClr val="bg1"/>
                </a:solidFill>
                <a:effectLst/>
                <a:cs typeface="Segoe UI" panose="020B0502040204020203" pitchFamily="34" charset="0"/>
              </a:rPr>
              <a:t>VM Uncached IOPS</a:t>
            </a:r>
          </a:p>
          <a:p>
            <a:pPr>
              <a:lnSpc>
                <a:spcPct val="150000"/>
              </a:lnSpc>
            </a:pPr>
            <a:r>
              <a:rPr lang="en-US" sz="2000" b="1" dirty="0">
                <a:solidFill>
                  <a:schemeClr val="bg1"/>
                </a:solidFill>
                <a:cs typeface="Segoe UI" panose="020B0502040204020203" pitchFamily="34" charset="0"/>
              </a:rPr>
              <a:t>Process monitoring</a:t>
            </a:r>
          </a:p>
          <a:p>
            <a:pPr lvl="1">
              <a:lnSpc>
                <a:spcPct val="150000"/>
              </a:lnSpc>
            </a:pPr>
            <a:r>
              <a:rPr lang="en-US" sz="1400" dirty="0">
                <a:solidFill>
                  <a:schemeClr val="bg1"/>
                </a:solidFill>
                <a:cs typeface="Segoe UI" panose="020B0502040204020203" pitchFamily="34" charset="0"/>
              </a:rPr>
              <a:t>Sysmon with predefined filters upload to Log Analytics</a:t>
            </a:r>
          </a:p>
          <a:p>
            <a:pPr lvl="1">
              <a:lnSpc>
                <a:spcPct val="150000"/>
              </a:lnSpc>
            </a:pPr>
            <a:r>
              <a:rPr lang="en-US" sz="1400" dirty="0">
                <a:solidFill>
                  <a:schemeClr val="bg1"/>
                </a:solidFill>
                <a:cs typeface="Segoe UI" panose="020B0502040204020203" pitchFamily="34" charset="0"/>
              </a:rPr>
              <a:t>Custom alert rule based upon events</a:t>
            </a:r>
            <a:endParaRPr lang="en-US" sz="1400" i="0" dirty="0">
              <a:solidFill>
                <a:schemeClr val="bg1"/>
              </a:solidFill>
              <a:effectLst/>
              <a:cs typeface="Segoe UI" panose="020B0502040204020203" pitchFamily="34" charset="0"/>
            </a:endParaRPr>
          </a:p>
          <a:p>
            <a:pPr>
              <a:lnSpc>
                <a:spcPct val="150000"/>
              </a:lnSpc>
            </a:pPr>
            <a:endParaRPr lang="en-US" sz="20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8" name="Picture 7">
            <a:extLst>
              <a:ext uri="{FF2B5EF4-FFF2-40B4-BE49-F238E27FC236}">
                <a16:creationId xmlns:a16="http://schemas.microsoft.com/office/drawing/2014/main" id="{CB0490A7-5A3E-47B8-80FF-572ECA9DC569}"/>
              </a:ext>
            </a:extLst>
          </p:cNvPr>
          <p:cNvPicPr>
            <a:picLocks noChangeAspect="1"/>
          </p:cNvPicPr>
          <p:nvPr/>
        </p:nvPicPr>
        <p:blipFill>
          <a:blip r:embed="rId2"/>
          <a:stretch>
            <a:fillRect/>
          </a:stretch>
        </p:blipFill>
        <p:spPr>
          <a:xfrm>
            <a:off x="10371909" y="91032"/>
            <a:ext cx="1820091" cy="1372008"/>
          </a:xfrm>
          <a:prstGeom prst="rect">
            <a:avLst/>
          </a:prstGeom>
        </p:spPr>
      </p:pic>
      <p:pic>
        <p:nvPicPr>
          <p:cNvPr id="4100" name="Picture 4">
            <a:extLst>
              <a:ext uri="{FF2B5EF4-FFF2-40B4-BE49-F238E27FC236}">
                <a16:creationId xmlns:a16="http://schemas.microsoft.com/office/drawing/2014/main" id="{7AE273D3-2140-4532-A0FA-EC28C7CD1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6186" y="1316996"/>
            <a:ext cx="6157958" cy="432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352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200" y="365125"/>
            <a:ext cx="10001376" cy="793115"/>
          </a:xfrm>
        </p:spPr>
        <p:txBody>
          <a:bodyPr>
            <a:normAutofit/>
          </a:bodyPr>
          <a:lstStyle/>
          <a:p>
            <a:r>
              <a:rPr lang="nb-NO" dirty="0">
                <a:cs typeface="Segoe UI Semibold"/>
              </a:rPr>
              <a:t>Monitoring AVD – Using Workbook</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134355"/>
            <a:ext cx="10515600" cy="5575282"/>
          </a:xfrm>
        </p:spPr>
        <p:txBody>
          <a:bodyPr vert="horz" lIns="91440" tIns="45720" rIns="91440" bIns="45720" rtlCol="0" anchor="t">
            <a:normAutofit/>
          </a:bodyPr>
          <a:lstStyle/>
          <a:p>
            <a:pPr>
              <a:lnSpc>
                <a:spcPct val="150000"/>
              </a:lnSpc>
            </a:pPr>
            <a:r>
              <a:rPr lang="en-US" sz="2000" b="1" dirty="0">
                <a:solidFill>
                  <a:schemeClr val="bg1"/>
                </a:solidFill>
                <a:cs typeface="Segoe UI" panose="020B0502040204020203" pitchFamily="34" charset="0"/>
              </a:rPr>
              <a:t>Predefined Azure Workbook</a:t>
            </a:r>
          </a:p>
          <a:p>
            <a:pPr lvl="1">
              <a:lnSpc>
                <a:spcPct val="150000"/>
              </a:lnSpc>
            </a:pPr>
            <a:r>
              <a:rPr lang="en-US" sz="1400" b="1" i="0" dirty="0">
                <a:solidFill>
                  <a:schemeClr val="bg1"/>
                </a:solidFill>
                <a:effectLst/>
                <a:cs typeface="Segoe UI" panose="020B0502040204020203" pitchFamily="34" charset="0"/>
              </a:rPr>
              <a:t>Collection of Kusto Queries</a:t>
            </a:r>
            <a:r>
              <a:rPr lang="en-US" sz="1400" b="1" dirty="0">
                <a:solidFill>
                  <a:schemeClr val="bg1"/>
                </a:solidFill>
                <a:cs typeface="Segoe UI" panose="020B0502040204020203" pitchFamily="34" charset="0"/>
              </a:rPr>
              <a:t> / Dashboard / Event Collection rules</a:t>
            </a:r>
          </a:p>
          <a:p>
            <a:pPr lvl="1">
              <a:lnSpc>
                <a:spcPct val="150000"/>
              </a:lnSpc>
            </a:pPr>
            <a:r>
              <a:rPr lang="en-US" sz="1400" b="1" dirty="0">
                <a:solidFill>
                  <a:schemeClr val="bg1"/>
                </a:solidFill>
                <a:cs typeface="Segoe UI" panose="020B0502040204020203" pitchFamily="34" charset="0"/>
              </a:rPr>
              <a:t>Collects AVD WVD Events </a:t>
            </a:r>
          </a:p>
          <a:p>
            <a:pPr lvl="1">
              <a:lnSpc>
                <a:spcPct val="150000"/>
              </a:lnSpc>
            </a:pPr>
            <a:r>
              <a:rPr lang="en-US" sz="1400" b="1" dirty="0">
                <a:solidFill>
                  <a:schemeClr val="bg1"/>
                </a:solidFill>
                <a:cs typeface="Segoe UI" panose="020B0502040204020203" pitchFamily="34" charset="0"/>
              </a:rPr>
              <a:t>Collects Host Metrics</a:t>
            </a:r>
          </a:p>
          <a:p>
            <a:pPr lvl="1">
              <a:lnSpc>
                <a:spcPct val="150000"/>
              </a:lnSpc>
            </a:pPr>
            <a:r>
              <a:rPr lang="en-US" sz="1400" b="1" dirty="0">
                <a:solidFill>
                  <a:schemeClr val="bg1"/>
                </a:solidFill>
                <a:cs typeface="Segoe UI" panose="020B0502040204020203" pitchFamily="34" charset="0"/>
              </a:rPr>
              <a:t>Collect Host Event Logs</a:t>
            </a:r>
          </a:p>
          <a:p>
            <a:pPr lvl="2">
              <a:lnSpc>
                <a:spcPct val="150000"/>
              </a:lnSpc>
            </a:pPr>
            <a:r>
              <a:rPr lang="en-US" sz="1200" dirty="0" err="1">
                <a:solidFill>
                  <a:schemeClr val="bg1"/>
                </a:solidFill>
                <a:cs typeface="Segoe UI" panose="020B0502040204020203" pitchFamily="34" charset="0"/>
              </a:rPr>
              <a:t>PrintServices</a:t>
            </a:r>
            <a:r>
              <a:rPr lang="en-US" sz="1200" dirty="0">
                <a:solidFill>
                  <a:schemeClr val="bg1"/>
                </a:solidFill>
                <a:cs typeface="Segoe UI" panose="020B0502040204020203" pitchFamily="34" charset="0"/>
              </a:rPr>
              <a:t> </a:t>
            </a:r>
          </a:p>
          <a:p>
            <a:pPr lvl="2">
              <a:lnSpc>
                <a:spcPct val="150000"/>
              </a:lnSpc>
            </a:pPr>
            <a:r>
              <a:rPr lang="en-US" sz="1200" dirty="0" err="1">
                <a:solidFill>
                  <a:schemeClr val="bg1"/>
                </a:solidFill>
                <a:cs typeface="Segoe UI" panose="020B0502040204020203" pitchFamily="34" charset="0"/>
              </a:rPr>
              <a:t>TerminalServices</a:t>
            </a:r>
            <a:endParaRPr lang="en-US" sz="1200" dirty="0">
              <a:solidFill>
                <a:schemeClr val="bg1"/>
              </a:solidFill>
              <a:cs typeface="Segoe UI" panose="020B0502040204020203" pitchFamily="34" charset="0"/>
            </a:endParaRPr>
          </a:p>
          <a:p>
            <a:pPr lvl="2">
              <a:lnSpc>
                <a:spcPct val="150000"/>
              </a:lnSpc>
            </a:pPr>
            <a:r>
              <a:rPr lang="en-US" sz="1200" dirty="0" err="1">
                <a:solidFill>
                  <a:schemeClr val="bg1"/>
                </a:solidFill>
                <a:cs typeface="Segoe UI" panose="020B0502040204020203" pitchFamily="34" charset="0"/>
              </a:rPr>
              <a:t>FSLogix</a:t>
            </a:r>
            <a:endParaRPr lang="en-US" sz="1200" dirty="0">
              <a:solidFill>
                <a:schemeClr val="bg1"/>
              </a:solidFill>
              <a:cs typeface="Segoe UI" panose="020B0502040204020203" pitchFamily="34" charset="0"/>
            </a:endParaRPr>
          </a:p>
          <a:p>
            <a:pPr lvl="2">
              <a:lnSpc>
                <a:spcPct val="150000"/>
              </a:lnSpc>
            </a:pPr>
            <a:r>
              <a:rPr lang="en-US" sz="1200" dirty="0">
                <a:solidFill>
                  <a:schemeClr val="bg1"/>
                </a:solidFill>
                <a:cs typeface="Segoe UI" panose="020B0502040204020203" pitchFamily="34" charset="0"/>
              </a:rPr>
              <a:t>Application </a:t>
            </a:r>
          </a:p>
          <a:p>
            <a:pPr lvl="1">
              <a:lnSpc>
                <a:spcPct val="150000"/>
              </a:lnSpc>
            </a:pPr>
            <a:r>
              <a:rPr lang="en-US" sz="1600" b="1" dirty="0">
                <a:solidFill>
                  <a:schemeClr val="bg1"/>
                </a:solidFill>
                <a:cs typeface="Segoe UI" panose="020B0502040204020203" pitchFamily="34" charset="0"/>
              </a:rPr>
              <a:t>NOTE: </a:t>
            </a:r>
            <a:r>
              <a:rPr lang="en-US" sz="1600" dirty="0">
                <a:solidFill>
                  <a:schemeClr val="bg1"/>
                </a:solidFill>
                <a:cs typeface="Segoe UI" panose="020B0502040204020203" pitchFamily="34" charset="0"/>
              </a:rPr>
              <a:t>You can configure </a:t>
            </a:r>
            <a:br>
              <a:rPr lang="en-US" sz="1600" dirty="0">
                <a:solidFill>
                  <a:schemeClr val="bg1"/>
                </a:solidFill>
                <a:cs typeface="Segoe UI" panose="020B0502040204020203" pitchFamily="34" charset="0"/>
              </a:rPr>
            </a:br>
            <a:r>
              <a:rPr lang="en-US" sz="1600" dirty="0">
                <a:solidFill>
                  <a:schemeClr val="bg1"/>
                </a:solidFill>
                <a:cs typeface="Segoe UI" panose="020B0502040204020203" pitchFamily="34" charset="0"/>
              </a:rPr>
              <a:t>custom event log collection as well</a:t>
            </a:r>
          </a:p>
          <a:p>
            <a:pPr lvl="1" algn="ctr">
              <a:lnSpc>
                <a:spcPct val="150000"/>
              </a:lnSpc>
            </a:pPr>
            <a:endParaRPr lang="en-US" sz="1000" i="0" dirty="0">
              <a:solidFill>
                <a:schemeClr val="bg1"/>
              </a:solidFill>
              <a:effectLst/>
              <a:cs typeface="Segoe UI" panose="020B0502040204020203" pitchFamily="34" charset="0"/>
            </a:endParaRPr>
          </a:p>
          <a:p>
            <a:pPr>
              <a:lnSpc>
                <a:spcPct val="150000"/>
              </a:lnSpc>
            </a:pPr>
            <a:endParaRPr lang="en-US" sz="20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8" name="Picture 7">
            <a:extLst>
              <a:ext uri="{FF2B5EF4-FFF2-40B4-BE49-F238E27FC236}">
                <a16:creationId xmlns:a16="http://schemas.microsoft.com/office/drawing/2014/main" id="{CB0490A7-5A3E-47B8-80FF-572ECA9DC569}"/>
              </a:ext>
            </a:extLst>
          </p:cNvPr>
          <p:cNvPicPr>
            <a:picLocks noChangeAspect="1"/>
          </p:cNvPicPr>
          <p:nvPr/>
        </p:nvPicPr>
        <p:blipFill>
          <a:blip r:embed="rId2"/>
          <a:stretch>
            <a:fillRect/>
          </a:stretch>
        </p:blipFill>
        <p:spPr>
          <a:xfrm>
            <a:off x="10371909" y="91032"/>
            <a:ext cx="1820091" cy="1372008"/>
          </a:xfrm>
          <a:prstGeom prst="rect">
            <a:avLst/>
          </a:prstGeom>
        </p:spPr>
      </p:pic>
      <p:graphicFrame>
        <p:nvGraphicFramePr>
          <p:cNvPr id="2" name="Object 1">
            <a:extLst>
              <a:ext uri="{FF2B5EF4-FFF2-40B4-BE49-F238E27FC236}">
                <a16:creationId xmlns:a16="http://schemas.microsoft.com/office/drawing/2014/main" id="{450665F2-3DCB-4AF0-BB43-DF4D07632321}"/>
              </a:ext>
            </a:extLst>
          </p:cNvPr>
          <p:cNvGraphicFramePr>
            <a:graphicFrameLocks noChangeAspect="1"/>
          </p:cNvGraphicFramePr>
          <p:nvPr>
            <p:extLst>
              <p:ext uri="{D42A27DB-BD31-4B8C-83A1-F6EECF244321}">
                <p14:modId xmlns:p14="http://schemas.microsoft.com/office/powerpoint/2010/main" val="895653377"/>
              </p:ext>
            </p:extLst>
          </p:nvPr>
        </p:nvGraphicFramePr>
        <p:xfrm>
          <a:off x="4886892" y="2133205"/>
          <a:ext cx="6407507" cy="4294741"/>
        </p:xfrm>
        <a:graphic>
          <a:graphicData uri="http://schemas.openxmlformats.org/presentationml/2006/ole">
            <mc:AlternateContent xmlns:mc="http://schemas.openxmlformats.org/markup-compatibility/2006">
              <mc:Choice xmlns:v="urn:schemas-microsoft-com:vml" Requires="v">
                <p:oleObj name="Bitmap Image" r:id="rId3" imgW="12449160" imgH="8344080" progId="Paint.Picture.1">
                  <p:embed/>
                </p:oleObj>
              </mc:Choice>
              <mc:Fallback>
                <p:oleObj name="Bitmap Image" r:id="rId3" imgW="12449160" imgH="8344080" progId="Paint.Picture.1">
                  <p:embed/>
                  <p:pic>
                    <p:nvPicPr>
                      <p:cNvPr id="0" name=""/>
                      <p:cNvPicPr/>
                      <p:nvPr/>
                    </p:nvPicPr>
                    <p:blipFill>
                      <a:blip r:embed="rId4"/>
                      <a:stretch>
                        <a:fillRect/>
                      </a:stretch>
                    </p:blipFill>
                    <p:spPr>
                      <a:xfrm>
                        <a:off x="4886892" y="2133205"/>
                        <a:ext cx="6407507" cy="4294741"/>
                      </a:xfrm>
                      <a:prstGeom prst="rect">
                        <a:avLst/>
                      </a:prstGeom>
                    </p:spPr>
                  </p:pic>
                </p:oleObj>
              </mc:Fallback>
            </mc:AlternateContent>
          </a:graphicData>
        </a:graphic>
      </p:graphicFrame>
    </p:spTree>
    <p:extLst>
      <p:ext uri="{BB962C8B-B14F-4D97-AF65-F5344CB8AC3E}">
        <p14:creationId xmlns:p14="http://schemas.microsoft.com/office/powerpoint/2010/main" val="3903947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Automanage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485582"/>
            <a:ext cx="10515600" cy="5007293"/>
          </a:xfrm>
        </p:spPr>
        <p:txBody>
          <a:bodyPr vert="horz" lIns="91440" tIns="45720" rIns="91440" bIns="45720" rtlCol="0" anchor="t">
            <a:normAutofit/>
          </a:bodyPr>
          <a:lstStyle/>
          <a:p>
            <a:pPr>
              <a:lnSpc>
                <a:spcPct val="150000"/>
              </a:lnSpc>
            </a:pPr>
            <a:r>
              <a:rPr lang="en-US" sz="2000" b="1" dirty="0">
                <a:solidFill>
                  <a:schemeClr val="bg1"/>
                </a:solidFill>
                <a:cs typeface="Segoe UI" panose="020B0502040204020203" pitchFamily="34" charset="0"/>
              </a:rPr>
              <a:t>Configures automatically much of the settings</a:t>
            </a:r>
          </a:p>
          <a:p>
            <a:pPr lvl="1">
              <a:lnSpc>
                <a:spcPct val="150000"/>
              </a:lnSpc>
            </a:pPr>
            <a:r>
              <a:rPr lang="en-US" sz="1600" dirty="0">
                <a:solidFill>
                  <a:schemeClr val="bg1"/>
                </a:solidFill>
                <a:cs typeface="Segoe UI" panose="020B0502040204020203" pitchFamily="34" charset="0"/>
              </a:rPr>
              <a:t>DSC Guest Baseline (Windows Security baseline)</a:t>
            </a:r>
          </a:p>
          <a:p>
            <a:pPr lvl="1">
              <a:lnSpc>
                <a:spcPct val="150000"/>
              </a:lnSpc>
            </a:pPr>
            <a:r>
              <a:rPr lang="en-US" sz="1600" dirty="0">
                <a:solidFill>
                  <a:schemeClr val="bg1"/>
                </a:solidFill>
                <a:cs typeface="Segoe UI" panose="020B0502040204020203" pitchFamily="34" charset="0"/>
              </a:rPr>
              <a:t>Change Tracking, Automatic Patching</a:t>
            </a:r>
          </a:p>
          <a:p>
            <a:pPr lvl="1">
              <a:lnSpc>
                <a:spcPct val="150000"/>
              </a:lnSpc>
            </a:pPr>
            <a:r>
              <a:rPr lang="en-US" sz="1600" dirty="0">
                <a:solidFill>
                  <a:schemeClr val="bg1"/>
                </a:solidFill>
                <a:cs typeface="Segoe UI" panose="020B0502040204020203" pitchFamily="34" charset="0"/>
              </a:rPr>
              <a:t>Security Center / Defender / Antimalware</a:t>
            </a:r>
          </a:p>
          <a:p>
            <a:pPr lvl="1">
              <a:lnSpc>
                <a:spcPct val="150000"/>
              </a:lnSpc>
            </a:pPr>
            <a:r>
              <a:rPr lang="en-US" sz="1600" dirty="0">
                <a:solidFill>
                  <a:schemeClr val="bg1"/>
                </a:solidFill>
                <a:cs typeface="Segoe UI" panose="020B0502040204020203" pitchFamily="34" charset="0"/>
              </a:rPr>
              <a:t>Boot Diagnostics</a:t>
            </a:r>
          </a:p>
          <a:p>
            <a:pPr>
              <a:lnSpc>
                <a:spcPct val="150000"/>
              </a:lnSpc>
            </a:pPr>
            <a:r>
              <a:rPr lang="en-US" sz="2000" b="1" i="0" dirty="0">
                <a:solidFill>
                  <a:schemeClr val="bg1"/>
                </a:solidFill>
                <a:effectLst/>
                <a:cs typeface="Segoe UI" panose="020B0502040204020203" pitchFamily="34" charset="0"/>
              </a:rPr>
              <a:t>Supported for Server OS </a:t>
            </a:r>
          </a:p>
          <a:p>
            <a:pPr>
              <a:lnSpc>
                <a:spcPct val="150000"/>
              </a:lnSpc>
            </a:pPr>
            <a:r>
              <a:rPr lang="en-US" sz="2000" b="1" dirty="0">
                <a:solidFill>
                  <a:schemeClr val="bg1"/>
                </a:solidFill>
                <a:cs typeface="Segoe UI" panose="020B0502040204020203" pitchFamily="34" charset="0"/>
              </a:rPr>
              <a:t>Backup, Anti-virus, Automated patching</a:t>
            </a:r>
          </a:p>
          <a:p>
            <a:pPr lvl="1">
              <a:lnSpc>
                <a:spcPct val="150000"/>
              </a:lnSpc>
            </a:pPr>
            <a:r>
              <a:rPr lang="en-US" sz="1600" dirty="0">
                <a:solidFill>
                  <a:schemeClr val="bg1"/>
                </a:solidFill>
                <a:cs typeface="Segoe UI" panose="020B0502040204020203" pitchFamily="34" charset="0"/>
              </a:rPr>
              <a:t>Can only customize backup retention and antimalware policy</a:t>
            </a:r>
            <a:endParaRPr lang="en-US" sz="1600" dirty="0">
              <a:solidFill>
                <a:schemeClr val="bg1"/>
              </a:solidFill>
              <a:cs typeface="Segoe UI" panose="020B0502040204020203" pitchFamily="34" charset="0"/>
              <a:sym typeface="Wingdings" panose="05000000000000000000" pitchFamily="2" charset="2"/>
            </a:endParaRPr>
          </a:p>
          <a:p>
            <a:pPr lvl="1">
              <a:lnSpc>
                <a:spcPct val="150000"/>
              </a:lnSpc>
            </a:pPr>
            <a:endParaRPr lang="en-US" sz="1600" b="1" dirty="0">
              <a:solidFill>
                <a:schemeClr val="bg1"/>
              </a:solidFill>
              <a:cs typeface="Segoe UI" panose="020B0502040204020203" pitchFamily="34" charset="0"/>
            </a:endParaRPr>
          </a:p>
          <a:p>
            <a:pPr>
              <a:lnSpc>
                <a:spcPct val="150000"/>
              </a:lnSpc>
            </a:pPr>
            <a:endParaRPr lang="en-US" sz="1400" b="1" i="0" dirty="0">
              <a:solidFill>
                <a:schemeClr val="bg1"/>
              </a:solidFill>
              <a:effectLst/>
              <a:cs typeface="Segoe UI" panose="020B0502040204020203" pitchFamily="34" charset="0"/>
            </a:endParaRPr>
          </a:p>
          <a:p>
            <a:pPr>
              <a:lnSpc>
                <a:spcPct val="150000"/>
              </a:lnSpc>
            </a:pPr>
            <a:endParaRPr lang="en-US" sz="20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8" name="Picture 7">
            <a:extLst>
              <a:ext uri="{FF2B5EF4-FFF2-40B4-BE49-F238E27FC236}">
                <a16:creationId xmlns:a16="http://schemas.microsoft.com/office/drawing/2014/main" id="{CB0490A7-5A3E-47B8-80FF-572ECA9DC569}"/>
              </a:ext>
            </a:extLst>
          </p:cNvPr>
          <p:cNvPicPr>
            <a:picLocks noChangeAspect="1"/>
          </p:cNvPicPr>
          <p:nvPr/>
        </p:nvPicPr>
        <p:blipFill>
          <a:blip r:embed="rId2"/>
          <a:stretch>
            <a:fillRect/>
          </a:stretch>
        </p:blipFill>
        <p:spPr>
          <a:xfrm>
            <a:off x="10371909" y="91032"/>
            <a:ext cx="1820091" cy="1372008"/>
          </a:xfrm>
          <a:prstGeom prst="rect">
            <a:avLst/>
          </a:prstGeom>
        </p:spPr>
      </p:pic>
      <p:pic>
        <p:nvPicPr>
          <p:cNvPr id="1026" name="Picture 2" descr="Intelligently onboard services.">
            <a:extLst>
              <a:ext uri="{FF2B5EF4-FFF2-40B4-BE49-F238E27FC236}">
                <a16:creationId xmlns:a16="http://schemas.microsoft.com/office/drawing/2014/main" id="{4F317FC2-6C20-4633-A595-47B8154F4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261" y="1614655"/>
            <a:ext cx="4378290" cy="3068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458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Monitoring Network</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763386" y="1277764"/>
            <a:ext cx="10515600" cy="5007293"/>
          </a:xfrm>
        </p:spPr>
        <p:txBody>
          <a:bodyPr vert="horz" lIns="91440" tIns="45720" rIns="91440" bIns="45720" rtlCol="0" anchor="t">
            <a:normAutofit lnSpcReduction="10000"/>
          </a:bodyPr>
          <a:lstStyle/>
          <a:p>
            <a:pPr>
              <a:lnSpc>
                <a:spcPct val="150000"/>
              </a:lnSpc>
            </a:pPr>
            <a:r>
              <a:rPr lang="en-US" sz="2000" b="1" dirty="0">
                <a:solidFill>
                  <a:schemeClr val="bg1"/>
                </a:solidFill>
                <a:cs typeface="Segoe UI" panose="020B0502040204020203" pitchFamily="34" charset="0"/>
              </a:rPr>
              <a:t>Network Performance Monitor</a:t>
            </a:r>
          </a:p>
          <a:p>
            <a:pPr lvl="1">
              <a:lnSpc>
                <a:spcPct val="150000"/>
              </a:lnSpc>
            </a:pPr>
            <a:r>
              <a:rPr lang="en-US" sz="1400" i="0" dirty="0">
                <a:solidFill>
                  <a:schemeClr val="bg1"/>
                </a:solidFill>
                <a:effectLst/>
                <a:cs typeface="Segoe UI" panose="020B0502040204020203" pitchFamily="34" charset="0"/>
              </a:rPr>
              <a:t>Between hosts and outside / on-premises</a:t>
            </a:r>
          </a:p>
          <a:p>
            <a:pPr lvl="1">
              <a:lnSpc>
                <a:spcPct val="150000"/>
              </a:lnSpc>
            </a:pPr>
            <a:r>
              <a:rPr lang="en-US" sz="1400" dirty="0">
                <a:solidFill>
                  <a:schemeClr val="bg1"/>
                </a:solidFill>
                <a:cs typeface="Segoe UI" panose="020B0502040204020203" pitchFamily="34" charset="0"/>
              </a:rPr>
              <a:t>Built-in health checks for O365 / Dynamics</a:t>
            </a:r>
          </a:p>
          <a:p>
            <a:pPr lvl="1">
              <a:lnSpc>
                <a:spcPct val="150000"/>
              </a:lnSpc>
            </a:pPr>
            <a:r>
              <a:rPr lang="en-US" sz="1400" i="0" dirty="0">
                <a:solidFill>
                  <a:schemeClr val="bg1"/>
                </a:solidFill>
                <a:effectLst/>
                <a:cs typeface="Segoe UI" panose="020B0502040204020203" pitchFamily="34" charset="0"/>
              </a:rPr>
              <a:t>Custom </a:t>
            </a:r>
            <a:r>
              <a:rPr lang="en-US" sz="1400" dirty="0">
                <a:solidFill>
                  <a:schemeClr val="bg1"/>
                </a:solidFill>
                <a:cs typeface="Segoe UI" panose="020B0502040204020203" pitchFamily="34" charset="0"/>
              </a:rPr>
              <a:t>Probes as well</a:t>
            </a:r>
          </a:p>
          <a:p>
            <a:pPr lvl="1">
              <a:lnSpc>
                <a:spcPct val="150000"/>
              </a:lnSpc>
            </a:pPr>
            <a:r>
              <a:rPr lang="en-US" sz="1400" i="0" dirty="0">
                <a:solidFill>
                  <a:schemeClr val="bg1"/>
                </a:solidFill>
                <a:effectLst/>
                <a:cs typeface="Segoe UI" panose="020B0502040204020203" pitchFamily="34" charset="0"/>
              </a:rPr>
              <a:t>Monitor Packet Loss / Latency</a:t>
            </a:r>
          </a:p>
          <a:p>
            <a:pPr>
              <a:lnSpc>
                <a:spcPct val="150000"/>
              </a:lnSpc>
            </a:pPr>
            <a:r>
              <a:rPr lang="en-US" sz="2000" b="1" dirty="0">
                <a:solidFill>
                  <a:schemeClr val="bg1"/>
                </a:solidFill>
                <a:cs typeface="Arial" panose="020B0604020202020204" pitchFamily="34" charset="0"/>
              </a:rPr>
              <a:t>Monitoring VPN Health </a:t>
            </a:r>
          </a:p>
          <a:p>
            <a:pPr lvl="1">
              <a:lnSpc>
                <a:spcPct val="150000"/>
              </a:lnSpc>
            </a:pPr>
            <a:r>
              <a:rPr lang="en-US" sz="1400" i="0" dirty="0">
                <a:solidFill>
                  <a:schemeClr val="bg1"/>
                </a:solidFill>
                <a:effectLst/>
              </a:rPr>
              <a:t>https://&lt;YourVirtualNetworkGatewayIP&gt;:8081/healthprobe</a:t>
            </a:r>
          </a:p>
          <a:p>
            <a:pPr>
              <a:lnSpc>
                <a:spcPct val="150000"/>
              </a:lnSpc>
            </a:pPr>
            <a:r>
              <a:rPr lang="en-US" sz="2000" b="1" dirty="0">
                <a:solidFill>
                  <a:schemeClr val="bg1"/>
                </a:solidFill>
                <a:cs typeface="Arial" panose="020B0604020202020204" pitchFamily="34" charset="0"/>
              </a:rPr>
              <a:t>Monitoring AVD components (should be done from a third-party service)</a:t>
            </a:r>
          </a:p>
          <a:p>
            <a:pPr lvl="1">
              <a:lnSpc>
                <a:spcPct val="150000"/>
              </a:lnSpc>
            </a:pPr>
            <a:r>
              <a:rPr lang="en-US" sz="1400" dirty="0">
                <a:solidFill>
                  <a:schemeClr val="bg1"/>
                </a:solidFill>
                <a:cs typeface="Arial" panose="020B0604020202020204" pitchFamily="34" charset="0"/>
              </a:rPr>
              <a:t>Monitor latency and availability on TCP/443</a:t>
            </a:r>
          </a:p>
          <a:p>
            <a:pPr lvl="1">
              <a:lnSpc>
                <a:spcPct val="150000"/>
              </a:lnSpc>
            </a:pPr>
            <a:r>
              <a:rPr lang="en-US" sz="1400" dirty="0">
                <a:solidFill>
                  <a:schemeClr val="bg1"/>
                </a:solidFill>
                <a:cs typeface="Arial" panose="020B0604020202020204" pitchFamily="34" charset="0"/>
              </a:rPr>
              <a:t>rdgateway.wvd.microsoft.com (Usually hosted in all datacenters) </a:t>
            </a:r>
          </a:p>
          <a:p>
            <a:pPr lvl="1">
              <a:lnSpc>
                <a:spcPct val="150000"/>
              </a:lnSpc>
            </a:pPr>
            <a:r>
              <a:rPr lang="en-US" sz="1400" dirty="0">
                <a:solidFill>
                  <a:schemeClr val="bg1"/>
                </a:solidFill>
                <a:cs typeface="Arial" panose="020B0604020202020204" pitchFamily="34" charset="0"/>
              </a:rPr>
              <a:t>rdbroker.wvd.microsoft.com (Usually hosted in West Europe)</a:t>
            </a:r>
          </a:p>
          <a:p>
            <a:pPr lvl="1">
              <a:lnSpc>
                <a:spcPct val="150000"/>
              </a:lnSpc>
            </a:pPr>
            <a:r>
              <a:rPr lang="en-US" sz="1400" dirty="0">
                <a:solidFill>
                  <a:schemeClr val="bg1"/>
                </a:solidFill>
                <a:cs typeface="Arial" panose="020B0604020202020204" pitchFamily="34" charset="0"/>
              </a:rPr>
              <a:t>rdweb.wvd.microsoft.com (Usually hosted in West Europe)</a:t>
            </a:r>
          </a:p>
          <a:p>
            <a:pPr lvl="1">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8" name="Picture 7">
            <a:extLst>
              <a:ext uri="{FF2B5EF4-FFF2-40B4-BE49-F238E27FC236}">
                <a16:creationId xmlns:a16="http://schemas.microsoft.com/office/drawing/2014/main" id="{CB0490A7-5A3E-47B8-80FF-572ECA9DC569}"/>
              </a:ext>
            </a:extLst>
          </p:cNvPr>
          <p:cNvPicPr>
            <a:picLocks noChangeAspect="1"/>
          </p:cNvPicPr>
          <p:nvPr/>
        </p:nvPicPr>
        <p:blipFill>
          <a:blip r:embed="rId2"/>
          <a:stretch>
            <a:fillRect/>
          </a:stretch>
        </p:blipFill>
        <p:spPr>
          <a:xfrm>
            <a:off x="10371909" y="91032"/>
            <a:ext cx="1820091" cy="1372008"/>
          </a:xfrm>
          <a:prstGeom prst="rect">
            <a:avLst/>
          </a:prstGeom>
        </p:spPr>
      </p:pic>
      <p:pic>
        <p:nvPicPr>
          <p:cNvPr id="6" name="Picture 5">
            <a:extLst>
              <a:ext uri="{FF2B5EF4-FFF2-40B4-BE49-F238E27FC236}">
                <a16:creationId xmlns:a16="http://schemas.microsoft.com/office/drawing/2014/main" id="{26E355AA-E4FD-4429-A7C3-FF24AD966A64}"/>
              </a:ext>
            </a:extLst>
          </p:cNvPr>
          <p:cNvPicPr>
            <a:picLocks noChangeAspect="1"/>
          </p:cNvPicPr>
          <p:nvPr/>
        </p:nvPicPr>
        <p:blipFill>
          <a:blip r:embed="rId3"/>
          <a:stretch>
            <a:fillRect/>
          </a:stretch>
        </p:blipFill>
        <p:spPr>
          <a:xfrm>
            <a:off x="6691745" y="1323321"/>
            <a:ext cx="5145029" cy="2736806"/>
          </a:xfrm>
          <a:prstGeom prst="rect">
            <a:avLst/>
          </a:prstGeom>
        </p:spPr>
      </p:pic>
    </p:spTree>
    <p:extLst>
      <p:ext uri="{BB962C8B-B14F-4D97-AF65-F5344CB8AC3E}">
        <p14:creationId xmlns:p14="http://schemas.microsoft.com/office/powerpoint/2010/main" val="3932994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Storage + Disk Encryption</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2000" b="1" dirty="0">
                <a:solidFill>
                  <a:schemeClr val="bg1"/>
                </a:solidFill>
                <a:cs typeface="Arial" panose="020B0604020202020204" pitchFamily="34" charset="0"/>
              </a:rPr>
              <a:t>Provides different ways to encrypt data</a:t>
            </a:r>
            <a:r>
              <a:rPr lang="en-US" sz="2000" dirty="0">
                <a:solidFill>
                  <a:schemeClr val="bg1"/>
                </a:solidFill>
                <a:cs typeface="Arial" panose="020B0604020202020204" pitchFamily="34" charset="0"/>
              </a:rPr>
              <a:t> </a:t>
            </a:r>
          </a:p>
          <a:p>
            <a:pPr lvl="1">
              <a:lnSpc>
                <a:spcPct val="150000"/>
              </a:lnSpc>
            </a:pPr>
            <a:r>
              <a:rPr lang="en-US" sz="1600" dirty="0">
                <a:solidFill>
                  <a:schemeClr val="bg1"/>
                </a:solidFill>
                <a:cs typeface="Arial" panose="020B0604020202020204" pitchFamily="34" charset="0"/>
              </a:rPr>
              <a:t>At-Rest or Disk based</a:t>
            </a:r>
          </a:p>
          <a:p>
            <a:pPr>
              <a:lnSpc>
                <a:spcPct val="150000"/>
              </a:lnSpc>
            </a:pPr>
            <a:r>
              <a:rPr lang="en-US" sz="2000" b="1" dirty="0">
                <a:solidFill>
                  <a:schemeClr val="bg1"/>
                </a:solidFill>
                <a:cs typeface="Arial" panose="020B0604020202020204" pitchFamily="34" charset="0"/>
              </a:rPr>
              <a:t>SSE (At-rest) is default</a:t>
            </a:r>
          </a:p>
          <a:p>
            <a:pPr>
              <a:lnSpc>
                <a:spcPct val="150000"/>
              </a:lnSpc>
            </a:pPr>
            <a:r>
              <a:rPr lang="en-US" sz="2000" dirty="0">
                <a:solidFill>
                  <a:schemeClr val="bg1"/>
                </a:solidFill>
                <a:cs typeface="Arial" panose="020B0604020202020204" pitchFamily="34" charset="0"/>
              </a:rPr>
              <a:t>SSE + CMK cannot be used with ADE</a:t>
            </a:r>
          </a:p>
          <a:p>
            <a:pPr>
              <a:lnSpc>
                <a:spcPct val="150000"/>
              </a:lnSpc>
            </a:pPr>
            <a:r>
              <a:rPr lang="nb-NO" sz="1600" dirty="0">
                <a:solidFill>
                  <a:schemeClr val="bg1"/>
                </a:solidFill>
              </a:rPr>
              <a:t>Disk Encryption is not availble for VM’s without temp disk</a:t>
            </a:r>
          </a:p>
          <a:p>
            <a:pPr>
              <a:lnSpc>
                <a:spcPct val="150000"/>
              </a:lnSpc>
            </a:pPr>
            <a:r>
              <a:rPr lang="nb-NO" sz="1600" dirty="0">
                <a:solidFill>
                  <a:schemeClr val="bg1"/>
                </a:solidFill>
              </a:rPr>
              <a:t>Using in-guest encryption (example bitlocker)</a:t>
            </a:r>
          </a:p>
          <a:p>
            <a:pPr>
              <a:lnSpc>
                <a:spcPct val="150000"/>
              </a:lnSpc>
            </a:pPr>
            <a:r>
              <a:rPr lang="nb-NO" sz="1600" dirty="0">
                <a:solidFill>
                  <a:schemeClr val="bg1"/>
                </a:solidFill>
              </a:rPr>
              <a:t>Requires KeyVault configured </a:t>
            </a:r>
          </a:p>
        </p:txBody>
      </p:sp>
      <p:pic>
        <p:nvPicPr>
          <p:cNvPr id="2050" name="Picture 2">
            <a:extLst>
              <a:ext uri="{FF2B5EF4-FFF2-40B4-BE49-F238E27FC236}">
                <a16:creationId xmlns:a16="http://schemas.microsoft.com/office/drawing/2014/main" id="{81F4D922-57A9-497C-926C-D6034AC466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5528" y="2103607"/>
            <a:ext cx="6062460" cy="12177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D469576-E6AD-45C4-B0E1-EC6ABD8721AC}"/>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9395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lstStyle/>
          <a:p>
            <a:r>
              <a:rPr lang="nb-NO" dirty="0">
                <a:cs typeface="Segoe UI Semibold"/>
              </a:rPr>
              <a:t>Microsoft Security Ecosystem</a:t>
            </a:r>
            <a:endParaRPr lang="nb-NO" dirty="0"/>
          </a:p>
        </p:txBody>
      </p:sp>
      <p:cxnSp>
        <p:nvCxnSpPr>
          <p:cNvPr id="6" name="Straight Connector 5">
            <a:extLst>
              <a:ext uri="{FF2B5EF4-FFF2-40B4-BE49-F238E27FC236}">
                <a16:creationId xmlns:a16="http://schemas.microsoft.com/office/drawing/2014/main" id="{3F3B76DE-5AEE-4119-977D-8C3C6355E433}"/>
              </a:ext>
            </a:extLst>
          </p:cNvPr>
          <p:cNvCxnSpPr>
            <a:cxnSpLocks/>
          </p:cNvCxnSpPr>
          <p:nvPr/>
        </p:nvCxnSpPr>
        <p:spPr>
          <a:xfrm>
            <a:off x="3071712" y="1937868"/>
            <a:ext cx="0" cy="1024687"/>
          </a:xfrm>
          <a:prstGeom prst="line">
            <a:avLst/>
          </a:prstGeom>
          <a:noFill/>
          <a:ln w="38100" cap="flat" cmpd="sng" algn="ctr">
            <a:solidFill>
              <a:srgbClr val="505050"/>
            </a:solidFill>
            <a:prstDash val="solid"/>
            <a:headEnd type="none"/>
            <a:tailEnd type="none"/>
          </a:ln>
          <a:effectLst/>
        </p:spPr>
      </p:cxnSp>
      <p:cxnSp>
        <p:nvCxnSpPr>
          <p:cNvPr id="7" name="Straight Connector 6">
            <a:extLst>
              <a:ext uri="{FF2B5EF4-FFF2-40B4-BE49-F238E27FC236}">
                <a16:creationId xmlns:a16="http://schemas.microsoft.com/office/drawing/2014/main" id="{D18E98A3-830E-4ADC-9737-8DA0774B8786}"/>
              </a:ext>
            </a:extLst>
          </p:cNvPr>
          <p:cNvCxnSpPr>
            <a:cxnSpLocks/>
          </p:cNvCxnSpPr>
          <p:nvPr/>
        </p:nvCxnSpPr>
        <p:spPr>
          <a:xfrm>
            <a:off x="4160949" y="1971188"/>
            <a:ext cx="0" cy="1030975"/>
          </a:xfrm>
          <a:prstGeom prst="line">
            <a:avLst/>
          </a:prstGeom>
          <a:noFill/>
          <a:ln w="38100" cap="flat" cmpd="sng" algn="ctr">
            <a:solidFill>
              <a:srgbClr val="505050"/>
            </a:solidFill>
            <a:prstDash val="solid"/>
            <a:headEnd type="none"/>
            <a:tailEnd type="none"/>
          </a:ln>
          <a:effectLst/>
        </p:spPr>
      </p:cxnSp>
      <p:cxnSp>
        <p:nvCxnSpPr>
          <p:cNvPr id="8" name="Straight Connector 7">
            <a:extLst>
              <a:ext uri="{FF2B5EF4-FFF2-40B4-BE49-F238E27FC236}">
                <a16:creationId xmlns:a16="http://schemas.microsoft.com/office/drawing/2014/main" id="{67A40C09-AC6F-4373-80A8-9B4813322267}"/>
              </a:ext>
            </a:extLst>
          </p:cNvPr>
          <p:cNvCxnSpPr>
            <a:cxnSpLocks/>
          </p:cNvCxnSpPr>
          <p:nvPr/>
        </p:nvCxnSpPr>
        <p:spPr>
          <a:xfrm>
            <a:off x="5102638" y="1963756"/>
            <a:ext cx="0" cy="1024687"/>
          </a:xfrm>
          <a:prstGeom prst="line">
            <a:avLst/>
          </a:prstGeom>
          <a:noFill/>
          <a:ln w="38100" cap="flat" cmpd="sng" algn="ctr">
            <a:solidFill>
              <a:srgbClr val="505050"/>
            </a:solidFill>
            <a:prstDash val="solid"/>
            <a:headEnd type="none"/>
            <a:tailEnd type="none"/>
          </a:ln>
          <a:effectLst/>
        </p:spPr>
      </p:cxnSp>
      <p:cxnSp>
        <p:nvCxnSpPr>
          <p:cNvPr id="9" name="Straight Connector 8">
            <a:extLst>
              <a:ext uri="{FF2B5EF4-FFF2-40B4-BE49-F238E27FC236}">
                <a16:creationId xmlns:a16="http://schemas.microsoft.com/office/drawing/2014/main" id="{8CA18001-0605-4858-BCBF-AF7BE289F30B}"/>
              </a:ext>
            </a:extLst>
          </p:cNvPr>
          <p:cNvCxnSpPr>
            <a:cxnSpLocks/>
          </p:cNvCxnSpPr>
          <p:nvPr/>
        </p:nvCxnSpPr>
        <p:spPr>
          <a:xfrm>
            <a:off x="6016012" y="2417263"/>
            <a:ext cx="0" cy="562712"/>
          </a:xfrm>
          <a:prstGeom prst="line">
            <a:avLst/>
          </a:prstGeom>
          <a:noFill/>
          <a:ln w="38100" cap="flat" cmpd="sng" algn="ctr">
            <a:solidFill>
              <a:srgbClr val="505050"/>
            </a:solidFill>
            <a:prstDash val="solid"/>
            <a:headEnd type="none"/>
            <a:tailEnd type="none"/>
          </a:ln>
          <a:effectLst/>
        </p:spPr>
      </p:cxnSp>
      <p:cxnSp>
        <p:nvCxnSpPr>
          <p:cNvPr id="10" name="Straight Connector 9">
            <a:extLst>
              <a:ext uri="{FF2B5EF4-FFF2-40B4-BE49-F238E27FC236}">
                <a16:creationId xmlns:a16="http://schemas.microsoft.com/office/drawing/2014/main" id="{0BFE6A33-3EF0-4F59-9DF5-2735D2A1D891}"/>
              </a:ext>
            </a:extLst>
          </p:cNvPr>
          <p:cNvCxnSpPr>
            <a:cxnSpLocks/>
          </p:cNvCxnSpPr>
          <p:nvPr/>
        </p:nvCxnSpPr>
        <p:spPr>
          <a:xfrm>
            <a:off x="934109" y="1743127"/>
            <a:ext cx="0" cy="1428317"/>
          </a:xfrm>
          <a:prstGeom prst="line">
            <a:avLst/>
          </a:prstGeom>
          <a:noFill/>
          <a:ln w="38100" cap="flat" cmpd="sng" algn="ctr">
            <a:solidFill>
              <a:srgbClr val="505050"/>
            </a:solidFill>
            <a:prstDash val="solid"/>
            <a:headEnd type="none"/>
            <a:tailEnd type="none"/>
          </a:ln>
          <a:effectLst/>
        </p:spPr>
      </p:cxnSp>
      <p:sp>
        <p:nvSpPr>
          <p:cNvPr id="11" name="Rectangle 10">
            <a:hlinkClick r:id="rId2" tooltip="Azure Security Center is built into the Azure platform and provides cross-platform threat protection and detection across clouds and on-premises."/>
            <a:extLst>
              <a:ext uri="{FF2B5EF4-FFF2-40B4-BE49-F238E27FC236}">
                <a16:creationId xmlns:a16="http://schemas.microsoft.com/office/drawing/2014/main" id="{BA7FF102-92B9-43ED-9115-12F3665F398C}"/>
              </a:ext>
            </a:extLst>
          </p:cNvPr>
          <p:cNvSpPr/>
          <p:nvPr/>
        </p:nvSpPr>
        <p:spPr>
          <a:xfrm>
            <a:off x="2628814" y="2008418"/>
            <a:ext cx="933431" cy="749869"/>
          </a:xfrm>
          <a:prstGeom prst="rect">
            <a:avLst/>
          </a:prstGeom>
          <a:solidFill>
            <a:schemeClr val="bg1"/>
          </a:solidFill>
          <a:ln w="14224" cap="flat" cmpd="sng" algn="ctr">
            <a:solidFill>
              <a:srgbClr val="008272"/>
            </a:solidFill>
            <a:prstDash val="solid"/>
          </a:ln>
          <a:effectLst/>
        </p:spPr>
        <p:txBody>
          <a:bodyPr lIns="60960" rIns="60960" rtlCol="0" anchor="t"/>
          <a:lstStyle/>
          <a:p>
            <a:pPr marL="60958" defTabSz="1219170">
              <a:lnSpc>
                <a:spcPct val="97000"/>
              </a:lnSpc>
              <a:defRPr/>
            </a:pPr>
            <a:r>
              <a:rPr lang="en-US" sz="1200" b="1" kern="0"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a:t>
            </a:r>
          </a:p>
          <a:p>
            <a:pPr marL="60958" defTabSz="1219170">
              <a:lnSpc>
                <a:spcPct val="97000"/>
              </a:lnSpc>
              <a:defRPr/>
            </a:pPr>
            <a:r>
              <a:rPr lang="en-US" sz="800" b="1" kern="0"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Defender</a:t>
            </a:r>
          </a:p>
        </p:txBody>
      </p:sp>
      <p:sp>
        <p:nvSpPr>
          <p:cNvPr id="12" name="Rectangle 11">
            <a:hlinkClick r:id="rId3" tooltip="Microsoft Defender Advanced Threat Protection (ATP) provides powerful Windows 10 protections, Endpoint Detection and Response (EDR) across platforms, and Automated Incident Response Services"/>
            <a:extLst>
              <a:ext uri="{FF2B5EF4-FFF2-40B4-BE49-F238E27FC236}">
                <a16:creationId xmlns:a16="http://schemas.microsoft.com/office/drawing/2014/main" id="{F605C138-506A-4136-B795-93F0853206CD}"/>
              </a:ext>
            </a:extLst>
          </p:cNvPr>
          <p:cNvSpPr/>
          <p:nvPr/>
        </p:nvSpPr>
        <p:spPr>
          <a:xfrm>
            <a:off x="3612072" y="2008417"/>
            <a:ext cx="962144" cy="749869"/>
          </a:xfrm>
          <a:prstGeom prst="rect">
            <a:avLst/>
          </a:prstGeom>
          <a:solidFill>
            <a:schemeClr val="bg1"/>
          </a:solidFill>
          <a:ln w="14224" cap="flat" cmpd="sng" algn="ctr">
            <a:solidFill>
              <a:srgbClr val="0078D7"/>
            </a:solidFill>
            <a:prstDash val="solid"/>
          </a:ln>
          <a:effectLst/>
        </p:spPr>
        <p:txBody>
          <a:bodyPr lIns="24384" rIns="60960" rtlCol="0" anchor="t" anchorCtr="0">
            <a:noAutofit/>
          </a:bodyPr>
          <a:lstStyle/>
          <a:p>
            <a:pPr marL="60958" defTabSz="1219170">
              <a:lnSpc>
                <a:spcPct val="97000"/>
              </a:lnSpc>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Microsoft</a:t>
            </a:r>
            <a:b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br>
            <a:r>
              <a:rPr lang="en-US" sz="8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Defender</a:t>
            </a:r>
          </a:p>
          <a:p>
            <a:pPr marL="60958" defTabSz="1219170">
              <a:lnSpc>
                <a:spcPct val="97000"/>
              </a:lnSpc>
              <a:defRPr/>
            </a:pPr>
            <a:b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br>
            <a:endPar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sp>
        <p:nvSpPr>
          <p:cNvPr id="13" name="Rectangle 12">
            <a:hlinkClick r:id="rId4" tooltip="Collaborate more securely with sophisticated attack protection including sandbox detonation, integrated threat intelligence, attack simulation &amp; more across Email, SharePoint Online, OneDrive for Business, Teams, etc. "/>
            <a:extLst>
              <a:ext uri="{FF2B5EF4-FFF2-40B4-BE49-F238E27FC236}">
                <a16:creationId xmlns:a16="http://schemas.microsoft.com/office/drawing/2014/main" id="{AB01A74E-2BDA-4B1E-AE9C-76BB0B43B9E8}"/>
              </a:ext>
            </a:extLst>
          </p:cNvPr>
          <p:cNvSpPr/>
          <p:nvPr/>
        </p:nvSpPr>
        <p:spPr>
          <a:xfrm>
            <a:off x="4624045" y="2008418"/>
            <a:ext cx="972669" cy="749869"/>
          </a:xfrm>
          <a:prstGeom prst="rect">
            <a:avLst/>
          </a:prstGeom>
          <a:solidFill>
            <a:schemeClr val="bg1"/>
          </a:solidFill>
          <a:ln w="14224" cap="flat" cmpd="sng" algn="ctr">
            <a:solidFill>
              <a:srgbClr val="EB3C00"/>
            </a:solidFill>
            <a:prstDash val="solid"/>
          </a:ln>
          <a:effectLst/>
        </p:spPr>
        <p:txBody>
          <a:bodyPr lIns="24384" rIns="24384" rtlCol="0" anchor="t" anchorCtr="0"/>
          <a:lstStyle/>
          <a:p>
            <a:pPr marL="60958" defTabSz="1219170">
              <a:lnSpc>
                <a:spcPct val="97000"/>
              </a:lnSpc>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Office 365</a:t>
            </a:r>
          </a:p>
        </p:txBody>
      </p:sp>
      <p:sp>
        <p:nvSpPr>
          <p:cNvPr id="14" name="Rectangle 13">
            <a:hlinkClick r:id="rId5"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ABCC19F0-8129-4206-89FC-6884F797C29A}"/>
              </a:ext>
            </a:extLst>
          </p:cNvPr>
          <p:cNvSpPr/>
          <p:nvPr/>
        </p:nvSpPr>
        <p:spPr>
          <a:xfrm>
            <a:off x="5634273" y="2008418"/>
            <a:ext cx="820203" cy="749869"/>
          </a:xfrm>
          <a:prstGeom prst="rect">
            <a:avLst/>
          </a:prstGeom>
          <a:solidFill>
            <a:schemeClr val="bg1"/>
          </a:solidFill>
          <a:ln w="14224" cap="flat" cmpd="sng" algn="ctr">
            <a:solidFill>
              <a:srgbClr val="008272"/>
            </a:solidFill>
            <a:prstDash val="solid"/>
          </a:ln>
          <a:effectLst/>
        </p:spPr>
        <p:txBody>
          <a:bodyPr lIns="60960" rIns="60960" rtlCol="0" anchor="t"/>
          <a:lstStyle/>
          <a:p>
            <a:pPr marL="60958" defTabSz="1219170">
              <a:lnSpc>
                <a:spcPct val="97000"/>
              </a:lnSpc>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a:t>
            </a:r>
          </a:p>
        </p:txBody>
      </p:sp>
      <p:cxnSp>
        <p:nvCxnSpPr>
          <p:cNvPr id="15" name="Straight Connector 14">
            <a:extLst>
              <a:ext uri="{FF2B5EF4-FFF2-40B4-BE49-F238E27FC236}">
                <a16:creationId xmlns:a16="http://schemas.microsoft.com/office/drawing/2014/main" id="{222819FF-C9F7-4831-B760-16BC38DEF47E}"/>
              </a:ext>
            </a:extLst>
          </p:cNvPr>
          <p:cNvCxnSpPr>
            <a:cxnSpLocks/>
          </p:cNvCxnSpPr>
          <p:nvPr/>
        </p:nvCxnSpPr>
        <p:spPr>
          <a:xfrm>
            <a:off x="2140438" y="2441687"/>
            <a:ext cx="0" cy="562712"/>
          </a:xfrm>
          <a:prstGeom prst="line">
            <a:avLst/>
          </a:prstGeom>
          <a:noFill/>
          <a:ln w="38100" cap="flat" cmpd="sng" algn="ctr">
            <a:solidFill>
              <a:srgbClr val="505050"/>
            </a:solidFill>
            <a:prstDash val="solid"/>
            <a:headEnd type="none"/>
            <a:tailEnd type="none"/>
          </a:ln>
          <a:effectLst/>
        </p:spPr>
      </p:cxnSp>
      <p:grpSp>
        <p:nvGrpSpPr>
          <p:cNvPr id="16" name="Group 15">
            <a:extLst>
              <a:ext uri="{FF2B5EF4-FFF2-40B4-BE49-F238E27FC236}">
                <a16:creationId xmlns:a16="http://schemas.microsoft.com/office/drawing/2014/main" id="{06FD2600-2A4D-4B54-AAB6-D017AC4643F3}"/>
              </a:ext>
            </a:extLst>
          </p:cNvPr>
          <p:cNvGrpSpPr/>
          <p:nvPr/>
        </p:nvGrpSpPr>
        <p:grpSpPr>
          <a:xfrm>
            <a:off x="1680899" y="2015133"/>
            <a:ext cx="907719" cy="741300"/>
            <a:chOff x="910629" y="1103797"/>
            <a:chExt cx="611226" cy="658409"/>
          </a:xfrm>
        </p:grpSpPr>
        <p:sp>
          <p:nvSpPr>
            <p:cNvPr id="17" name="Rectangle 16">
              <a:hlinkClick r:id="rId6"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313459B8-3BD5-4694-B480-A69D52C47092}"/>
                </a:ext>
              </a:extLst>
            </p:cNvPr>
            <p:cNvSpPr/>
            <p:nvPr/>
          </p:nvSpPr>
          <p:spPr>
            <a:xfrm>
              <a:off x="910629" y="1103797"/>
              <a:ext cx="611226" cy="658409"/>
            </a:xfrm>
            <a:prstGeom prst="rect">
              <a:avLst/>
            </a:prstGeom>
            <a:solidFill>
              <a:schemeClr val="bg1"/>
            </a:solidFill>
            <a:ln w="14224">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wrap="square" lIns="60960" tIns="24384" rIns="60960" bIns="24384" rtlCol="0" anchor="t">
              <a:noAutofit/>
            </a:bodyPr>
            <a:lstStyle/>
            <a:p>
              <a:pPr defTabSz="1219170">
                <a:lnSpc>
                  <a:spcPct val="97000"/>
                </a:lnSpc>
                <a:defRPr/>
              </a:pPr>
              <a:r>
                <a:rPr lang="en-US" sz="1067"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Cloud App </a:t>
              </a:r>
            </a:p>
            <a:p>
              <a:pPr defTabSz="1219170">
                <a:lnSpc>
                  <a:spcPct val="97000"/>
                </a:lnSpc>
                <a:defRPr/>
              </a:pPr>
              <a:r>
                <a:rPr lang="en-US" sz="1067"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Security</a:t>
              </a:r>
              <a:endParaRPr lang="en-US" sz="1133"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pic>
          <p:nvPicPr>
            <p:cNvPr id="18" name="Picture 17">
              <a:extLst>
                <a:ext uri="{FF2B5EF4-FFF2-40B4-BE49-F238E27FC236}">
                  <a16:creationId xmlns:a16="http://schemas.microsoft.com/office/drawing/2014/main" id="{7C8BA392-5D20-4C20-82DD-2C03DAB51A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3730" y="1503515"/>
              <a:ext cx="157492" cy="151328"/>
            </a:xfrm>
            <a:prstGeom prst="rect">
              <a:avLst/>
            </a:prstGeom>
            <a:noFill/>
          </p:spPr>
        </p:pic>
      </p:grpSp>
      <p:sp>
        <p:nvSpPr>
          <p:cNvPr id="19" name="Rectangle 18">
            <a:hlinkClick r:id="rId8" tooltip="The Security API for the Microsoft Graph acts as a backplane or “Bus” for security operations centers by providing a standard interface and common schema to integrate security solutions from Microsoft and partners. "/>
            <a:extLst>
              <a:ext uri="{FF2B5EF4-FFF2-40B4-BE49-F238E27FC236}">
                <a16:creationId xmlns:a16="http://schemas.microsoft.com/office/drawing/2014/main" id="{FB3F04A5-3997-439B-A85F-95CC7AE935A2}"/>
              </a:ext>
            </a:extLst>
          </p:cNvPr>
          <p:cNvSpPr/>
          <p:nvPr/>
        </p:nvSpPr>
        <p:spPr>
          <a:xfrm>
            <a:off x="751640" y="2854556"/>
            <a:ext cx="5668216" cy="236640"/>
          </a:xfrm>
          <a:prstGeom prst="rect">
            <a:avLst/>
          </a:prstGeom>
          <a:solidFill>
            <a:schemeClr val="bg1">
              <a:lumMod val="95000"/>
            </a:schemeClr>
          </a:solidFill>
          <a:ln w="19050" cap="flat" cmpd="sng" algn="ctr">
            <a:solidFill>
              <a:srgbClr val="505050"/>
            </a:solidFill>
            <a:prstDash val="solid"/>
          </a:ln>
          <a:effectLst/>
        </p:spPr>
        <p:txBody>
          <a:bodyPr lIns="60960" rIns="60960" rtlCol="0" anchor="ctr"/>
          <a:lstStyle/>
          <a:p>
            <a:pPr algn="ctr" defTabSz="1219170">
              <a:lnSpc>
                <a:spcPct val="97000"/>
              </a:lnSpc>
              <a:spcAft>
                <a:spcPts val="133"/>
              </a:spcAft>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Graph Security API – </a:t>
            </a:r>
            <a:r>
              <a:rPr lang="en-US" sz="1200"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3</a:t>
            </a:r>
            <a:r>
              <a:rPr lang="en-US" sz="1200" kern="0" baseline="300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rd</a:t>
            </a:r>
            <a:r>
              <a:rPr lang="en-US" sz="1200"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 Party Integration</a:t>
            </a:r>
            <a:endParaRPr lang="en-US" sz="1200" i="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sp>
        <p:nvSpPr>
          <p:cNvPr id="20" name="Rectangle 19">
            <a:hlinkClick r:id="rId9" tooltip="Microsoft’s Advanced Threat Protection (ATP) capabilities provide an integrated analyst experience for investigation, response, recovery across devices, identities, and email/collaboration tools. "/>
            <a:extLst>
              <a:ext uri="{FF2B5EF4-FFF2-40B4-BE49-F238E27FC236}">
                <a16:creationId xmlns:a16="http://schemas.microsoft.com/office/drawing/2014/main" id="{9BC084E7-FDD1-400D-ADD7-36776216AFC1}"/>
              </a:ext>
            </a:extLst>
          </p:cNvPr>
          <p:cNvSpPr/>
          <p:nvPr/>
        </p:nvSpPr>
        <p:spPr>
          <a:xfrm>
            <a:off x="2116062" y="2403244"/>
            <a:ext cx="4332873" cy="243840"/>
          </a:xfrm>
          <a:prstGeom prst="rect">
            <a:avLst/>
          </a:prstGeom>
          <a:solidFill>
            <a:schemeClr val="bg1"/>
          </a:solidFill>
          <a:ln w="14224" cap="flat" cmpd="sng" algn="ctr">
            <a:solidFill>
              <a:schemeClr val="tx1"/>
            </a:solidFill>
            <a:prstDash val="solid"/>
          </a:ln>
          <a:effectLst/>
        </p:spPr>
        <p:txBody>
          <a:bodyPr lIns="60960" rIns="60960" rtlCol="0" anchor="ctr"/>
          <a:lstStyle/>
          <a:p>
            <a:pPr marL="1145089" algn="ctr" defTabSz="1219170">
              <a:lnSpc>
                <a:spcPct val="97000"/>
              </a:lnSpc>
              <a:spcAft>
                <a:spcPts val="133"/>
              </a:spcAft>
              <a:defRPr/>
            </a:pPr>
            <a:r>
              <a:rPr lang="en-US" sz="12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Advanced Threat Protection (ATP)</a:t>
            </a:r>
          </a:p>
        </p:txBody>
      </p:sp>
      <p:pic>
        <p:nvPicPr>
          <p:cNvPr id="21" name="Picture 20">
            <a:extLst>
              <a:ext uri="{FF2B5EF4-FFF2-40B4-BE49-F238E27FC236}">
                <a16:creationId xmlns:a16="http://schemas.microsoft.com/office/drawing/2014/main" id="{FDF950E7-B2C7-41B5-992C-55768183D082}"/>
              </a:ext>
            </a:extLst>
          </p:cNvPr>
          <p:cNvPicPr>
            <a:picLocks noChangeAspect="1"/>
          </p:cNvPicPr>
          <p:nvPr/>
        </p:nvPicPr>
        <p:blipFill>
          <a:blip r:embed="rId10"/>
          <a:stretch>
            <a:fillRect/>
          </a:stretch>
        </p:blipFill>
        <p:spPr>
          <a:xfrm>
            <a:off x="5863696" y="2232143"/>
            <a:ext cx="206916" cy="137944"/>
          </a:xfrm>
          <a:prstGeom prst="rect">
            <a:avLst/>
          </a:prstGeom>
        </p:spPr>
      </p:pic>
      <p:grpSp>
        <p:nvGrpSpPr>
          <p:cNvPr id="22" name="Group 21">
            <a:extLst>
              <a:ext uri="{FF2B5EF4-FFF2-40B4-BE49-F238E27FC236}">
                <a16:creationId xmlns:a16="http://schemas.microsoft.com/office/drawing/2014/main" id="{D0E7DC51-688E-438B-AAD1-3F3FC7E6F9C7}"/>
              </a:ext>
            </a:extLst>
          </p:cNvPr>
          <p:cNvGrpSpPr/>
          <p:nvPr/>
        </p:nvGrpSpPr>
        <p:grpSpPr>
          <a:xfrm>
            <a:off x="782082" y="1664674"/>
            <a:ext cx="3796027" cy="269540"/>
            <a:chOff x="246686" y="908004"/>
            <a:chExt cx="4259648" cy="202155"/>
          </a:xfrm>
        </p:grpSpPr>
        <p:sp>
          <p:nvSpPr>
            <p:cNvPr id="23" name="Rectangle 22">
              <a:extLst>
                <a:ext uri="{FF2B5EF4-FFF2-40B4-BE49-F238E27FC236}">
                  <a16:creationId xmlns:a16="http://schemas.microsoft.com/office/drawing/2014/main" id="{0B5A4FB0-B23E-4C28-BB55-08750E7923A8}"/>
                </a:ext>
              </a:extLst>
            </p:cNvPr>
            <p:cNvSpPr/>
            <p:nvPr/>
          </p:nvSpPr>
          <p:spPr>
            <a:xfrm>
              <a:off x="246686" y="908004"/>
              <a:ext cx="4259648" cy="20215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0" bIns="12192" rtlCol="0" anchor="ctr">
              <a:noAutofit/>
            </a:bodyPr>
            <a:lstStyle/>
            <a:p>
              <a:pPr marL="76198"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Security Information and Event Management (SIEM)</a:t>
              </a:r>
            </a:p>
          </p:txBody>
        </p:sp>
        <p:sp>
          <p:nvSpPr>
            <p:cNvPr id="24" name="Commitments_EC4D">
              <a:extLst>
                <a:ext uri="{FF2B5EF4-FFF2-40B4-BE49-F238E27FC236}">
                  <a16:creationId xmlns:a16="http://schemas.microsoft.com/office/drawing/2014/main" id="{C7DFDB3A-DE62-4D40-ABC9-E9A9F2DB7FD8}"/>
                </a:ext>
              </a:extLst>
            </p:cNvPr>
            <p:cNvSpPr>
              <a:spLocks noChangeAspect="1" noEditPoints="1"/>
            </p:cNvSpPr>
            <p:nvPr/>
          </p:nvSpPr>
          <p:spPr bwMode="auto">
            <a:xfrm>
              <a:off x="303282" y="973152"/>
              <a:ext cx="179489"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2400" kern="0">
                <a:gradFill>
                  <a:gsLst>
                    <a:gs pos="0">
                      <a:srgbClr val="505050"/>
                    </a:gs>
                    <a:gs pos="100000">
                      <a:srgbClr val="505050"/>
                    </a:gs>
                  </a:gsLst>
                  <a:lin ang="5400000" scaled="1"/>
                </a:gradFill>
                <a:latin typeface="Segoe UI"/>
                <a:cs typeface="Arial"/>
                <a:sym typeface="Arial"/>
              </a:endParaRPr>
            </a:p>
          </p:txBody>
        </p:sp>
      </p:grpSp>
      <p:grpSp>
        <p:nvGrpSpPr>
          <p:cNvPr id="25" name="Group 24">
            <a:extLst>
              <a:ext uri="{FF2B5EF4-FFF2-40B4-BE49-F238E27FC236}">
                <a16:creationId xmlns:a16="http://schemas.microsoft.com/office/drawing/2014/main" id="{10313174-A7E2-44F6-A679-90180973698B}"/>
              </a:ext>
            </a:extLst>
          </p:cNvPr>
          <p:cNvGrpSpPr/>
          <p:nvPr/>
        </p:nvGrpSpPr>
        <p:grpSpPr>
          <a:xfrm>
            <a:off x="4671891" y="1664130"/>
            <a:ext cx="1807081" cy="269540"/>
            <a:chOff x="3162427" y="638098"/>
            <a:chExt cx="1355311" cy="202155"/>
          </a:xfrm>
        </p:grpSpPr>
        <p:sp>
          <p:nvSpPr>
            <p:cNvPr id="26" name="Rectangle 25">
              <a:extLst>
                <a:ext uri="{FF2B5EF4-FFF2-40B4-BE49-F238E27FC236}">
                  <a16:creationId xmlns:a16="http://schemas.microsoft.com/office/drawing/2014/main" id="{204E56F5-8350-44B9-B500-72FBE4FAECDC}"/>
                </a:ext>
              </a:extLst>
            </p:cNvPr>
            <p:cNvSpPr/>
            <p:nvPr/>
          </p:nvSpPr>
          <p:spPr>
            <a:xfrm>
              <a:off x="3162427" y="638098"/>
              <a:ext cx="1355311" cy="20215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0" tIns="12192" rIns="60960" bIns="12192" rtlCol="0" anchor="ctr">
              <a:noAutofit/>
            </a:bodyPr>
            <a:lstStyle/>
            <a:p>
              <a:pPr algn="r"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Analytics/Automation</a:t>
              </a:r>
            </a:p>
          </p:txBody>
        </p:sp>
        <p:sp>
          <p:nvSpPr>
            <p:cNvPr id="27" name="Commitments_EC4D">
              <a:extLst>
                <a:ext uri="{FF2B5EF4-FFF2-40B4-BE49-F238E27FC236}">
                  <a16:creationId xmlns:a16="http://schemas.microsoft.com/office/drawing/2014/main" id="{9068B2AC-0A09-47FA-BE0A-A7B96A698EA1}"/>
                </a:ext>
              </a:extLst>
            </p:cNvPr>
            <p:cNvSpPr>
              <a:spLocks noChangeAspect="1" noEditPoints="1"/>
            </p:cNvSpPr>
            <p:nvPr/>
          </p:nvSpPr>
          <p:spPr bwMode="auto">
            <a:xfrm>
              <a:off x="3212737" y="701536"/>
              <a:ext cx="119965"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2400" kern="0">
                <a:gradFill>
                  <a:gsLst>
                    <a:gs pos="0">
                      <a:srgbClr val="505050"/>
                    </a:gs>
                    <a:gs pos="100000">
                      <a:srgbClr val="505050"/>
                    </a:gs>
                  </a:gsLst>
                  <a:lin ang="5400000" scaled="1"/>
                </a:gradFill>
                <a:latin typeface="Segoe UI"/>
                <a:cs typeface="Arial"/>
                <a:sym typeface="Arial"/>
              </a:endParaRPr>
            </a:p>
          </p:txBody>
        </p:sp>
      </p:grpSp>
      <p:sp>
        <p:nvSpPr>
          <p:cNvPr id="28" name="Rectangle 27">
            <a:hlinkClick r:id="rId11" tooltip="Microsoft Azure Sentinel is a cloud native SIEM+SOAR solution that helps your SOC to rapidly detect and remediate threats across your enterprise. ASI includes cloud-native security analytics and automation across all security data in your hybrid enterprise"/>
            <a:extLst>
              <a:ext uri="{FF2B5EF4-FFF2-40B4-BE49-F238E27FC236}">
                <a16:creationId xmlns:a16="http://schemas.microsoft.com/office/drawing/2014/main" id="{5A2AABCF-AA89-4CEB-8AA6-A5DC93024024}"/>
              </a:ext>
            </a:extLst>
          </p:cNvPr>
          <p:cNvSpPr/>
          <p:nvPr/>
        </p:nvSpPr>
        <p:spPr>
          <a:xfrm>
            <a:off x="791217" y="1665652"/>
            <a:ext cx="5679531" cy="269540"/>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bIns="60960" rtlCol="0" anchor="ctr"/>
          <a:lstStyle/>
          <a:p>
            <a:pPr algn="ctr" defTabSz="1219170">
              <a:defRPr/>
            </a:pPr>
            <a:r>
              <a:rPr lang="nb-NO" sz="1200" b="1" dirty="0">
                <a:solidFill>
                  <a:sysClr val="windowText" lastClr="000000"/>
                </a:solidFill>
                <a:latin typeface="Segoe UI" panose="020B0502040204020203" pitchFamily="34" charset="0"/>
                <a:cs typeface="Segoe UI" panose="020B0502040204020203" pitchFamily="34" charset="0"/>
                <a:sym typeface="Arial"/>
              </a:rPr>
              <a:t>Azure </a:t>
            </a:r>
            <a:r>
              <a:rPr lang="en-US" sz="1200" b="1" dirty="0">
                <a:solidFill>
                  <a:sysClr val="windowText" lastClr="000000"/>
                </a:solidFill>
                <a:latin typeface="Segoe UI" panose="020B0502040204020203" pitchFamily="34" charset="0"/>
                <a:cs typeface="Segoe UI" panose="020B0502040204020203" pitchFamily="34" charset="0"/>
                <a:sym typeface="Arial"/>
              </a:rPr>
              <a:t>Sentinel</a:t>
            </a:r>
          </a:p>
        </p:txBody>
      </p:sp>
      <p:sp>
        <p:nvSpPr>
          <p:cNvPr id="29" name="Rectangle 28">
            <a:extLst>
              <a:ext uri="{FF2B5EF4-FFF2-40B4-BE49-F238E27FC236}">
                <a16:creationId xmlns:a16="http://schemas.microsoft.com/office/drawing/2014/main" id="{8C73307F-9EF7-4D97-B60B-ED34D9CE5B38}"/>
              </a:ext>
            </a:extLst>
          </p:cNvPr>
          <p:cNvSpPr/>
          <p:nvPr/>
        </p:nvSpPr>
        <p:spPr bwMode="auto">
          <a:xfrm>
            <a:off x="6741633" y="1660706"/>
            <a:ext cx="2170176" cy="3910715"/>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cxnSp>
        <p:nvCxnSpPr>
          <p:cNvPr id="30" name="Connector: Elbow 29">
            <a:extLst>
              <a:ext uri="{FF2B5EF4-FFF2-40B4-BE49-F238E27FC236}">
                <a16:creationId xmlns:a16="http://schemas.microsoft.com/office/drawing/2014/main" id="{5571CF57-E1F7-42E2-ADD8-3ECE17923798}"/>
              </a:ext>
            </a:extLst>
          </p:cNvPr>
          <p:cNvCxnSpPr>
            <a:cxnSpLocks/>
          </p:cNvCxnSpPr>
          <p:nvPr/>
        </p:nvCxnSpPr>
        <p:spPr>
          <a:xfrm rot="16200000" flipH="1">
            <a:off x="5358478" y="3964399"/>
            <a:ext cx="2948420" cy="8597"/>
          </a:xfrm>
          <a:prstGeom prst="bentConnector3">
            <a:avLst>
              <a:gd name="adj1" fmla="val 50000"/>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1E39781-7060-42A2-B818-BE0491615742}"/>
              </a:ext>
            </a:extLst>
          </p:cNvPr>
          <p:cNvCxnSpPr>
            <a:cxnSpLocks/>
          </p:cNvCxnSpPr>
          <p:nvPr/>
        </p:nvCxnSpPr>
        <p:spPr>
          <a:xfrm rot="16200000" flipH="1">
            <a:off x="7640207" y="3555739"/>
            <a:ext cx="2994189" cy="237291"/>
          </a:xfrm>
          <a:prstGeom prst="bentConnector2">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3776CA9-B3B3-4173-8384-B7DA436A5CF6}"/>
              </a:ext>
            </a:extLst>
          </p:cNvPr>
          <p:cNvSpPr/>
          <p:nvPr/>
        </p:nvSpPr>
        <p:spPr bwMode="auto">
          <a:xfrm>
            <a:off x="9242290" y="1698142"/>
            <a:ext cx="2133600" cy="4019312"/>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33" name="Rectangle 32">
            <a:hlinkClick r:id="rId12" tooltip="Azure Active Directory (Azure AD) is Microsoft’s multi-tenant, cloud-based directory, and identity management service that combines core directory services, application access management, and identity protection into a single solution."/>
            <a:extLst>
              <a:ext uri="{FF2B5EF4-FFF2-40B4-BE49-F238E27FC236}">
                <a16:creationId xmlns:a16="http://schemas.microsoft.com/office/drawing/2014/main" id="{806C26DB-92C1-4834-8D08-468A1C21C63C}"/>
              </a:ext>
            </a:extLst>
          </p:cNvPr>
          <p:cNvSpPr/>
          <p:nvPr/>
        </p:nvSpPr>
        <p:spPr>
          <a:xfrm>
            <a:off x="9331997" y="1823020"/>
            <a:ext cx="1999488" cy="523865"/>
          </a:xfrm>
          <a:prstGeom prst="rect">
            <a:avLst/>
          </a:prstGeom>
          <a:solidFill>
            <a:schemeClr val="bg1"/>
          </a:solidFill>
          <a:ln w="14224">
            <a:noFill/>
          </a:ln>
        </p:spPr>
        <p:style>
          <a:lnRef idx="2">
            <a:schemeClr val="accent1">
              <a:shade val="50000"/>
            </a:schemeClr>
          </a:lnRef>
          <a:fillRef idx="1">
            <a:schemeClr val="accent1"/>
          </a:fillRef>
          <a:effectRef idx="0">
            <a:schemeClr val="accent1"/>
          </a:effectRef>
          <a:fontRef idx="minor">
            <a:schemeClr val="lt1"/>
          </a:fontRef>
        </p:style>
        <p:txBody>
          <a:bodyPr lIns="487680" rtlCol="0" anchor="t" anchorCtr="0">
            <a:noAutofit/>
          </a:bodyPr>
          <a:lstStyle/>
          <a:p>
            <a:pPr defTabSz="1219170">
              <a:spcAft>
                <a:spcPts val="267"/>
              </a:spcAft>
              <a:defRPr/>
            </a:pP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Active</a:t>
            </a:r>
            <a:b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b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Directory</a:t>
            </a:r>
          </a:p>
        </p:txBody>
      </p:sp>
      <p:sp>
        <p:nvSpPr>
          <p:cNvPr id="34" name="Rectangle 33">
            <a:hlinkClick r:id="rId5"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D4C2896F-ED42-42B0-9378-D095E59BDD06}"/>
              </a:ext>
            </a:extLst>
          </p:cNvPr>
          <p:cNvSpPr/>
          <p:nvPr/>
        </p:nvSpPr>
        <p:spPr>
          <a:xfrm>
            <a:off x="10041131" y="5041759"/>
            <a:ext cx="1031429" cy="251607"/>
          </a:xfrm>
          <a:prstGeom prst="rect">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60960" rIns="60960" rtlCol="0" anchor="ctr">
            <a:spAutoFit/>
          </a:bodyPr>
          <a:lstStyle/>
          <a:p>
            <a:pPr algn="ctr" defTabSz="1219170">
              <a:lnSpc>
                <a:spcPct val="97000"/>
              </a:lnSpc>
              <a:defRPr/>
            </a:pPr>
            <a:r>
              <a:rPr lang="en-US" sz="1067"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ATP</a:t>
            </a:r>
          </a:p>
        </p:txBody>
      </p:sp>
      <p:cxnSp>
        <p:nvCxnSpPr>
          <p:cNvPr id="35" name="Straight Connector 34">
            <a:extLst>
              <a:ext uri="{FF2B5EF4-FFF2-40B4-BE49-F238E27FC236}">
                <a16:creationId xmlns:a16="http://schemas.microsoft.com/office/drawing/2014/main" id="{E4D616D7-032B-4D48-87D6-C1EC50C43963}"/>
              </a:ext>
            </a:extLst>
          </p:cNvPr>
          <p:cNvCxnSpPr>
            <a:cxnSpLocks/>
          </p:cNvCxnSpPr>
          <p:nvPr/>
        </p:nvCxnSpPr>
        <p:spPr>
          <a:xfrm flipH="1">
            <a:off x="9657174" y="5187868"/>
            <a:ext cx="343039" cy="0"/>
          </a:xfrm>
          <a:prstGeom prst="line">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DEBBC16-EEB0-40A6-B533-16FFE9A9C1CD}"/>
              </a:ext>
            </a:extLst>
          </p:cNvPr>
          <p:cNvSpPr/>
          <p:nvPr/>
        </p:nvSpPr>
        <p:spPr>
          <a:xfrm>
            <a:off x="6741633" y="1686106"/>
            <a:ext cx="2170176" cy="312843"/>
          </a:xfrm>
          <a:prstGeom prst="rect">
            <a:avLst/>
          </a:prstGeom>
          <a:solidFill>
            <a:schemeClr val="accent2"/>
          </a:solidFill>
        </p:spPr>
        <p:txBody>
          <a:bodyPr wrap="square" rIns="12192">
            <a:spAutoFit/>
          </a:bodyPr>
          <a:lstStyle/>
          <a:p>
            <a:pPr defTabSz="1219170">
              <a:defRPr/>
            </a:pPr>
            <a:r>
              <a:rPr lang="en-US" sz="1433" b="1">
                <a:gradFill>
                  <a:gsLst>
                    <a:gs pos="0">
                      <a:srgbClr val="FFFFFF"/>
                    </a:gs>
                    <a:gs pos="100000">
                      <a:srgbClr val="FFFFFF"/>
                    </a:gs>
                  </a:gsLst>
                  <a:lin ang="5400000" scaled="1"/>
                </a:gradFill>
                <a:latin typeface="Segoe"/>
                <a:cs typeface="Arial"/>
                <a:sym typeface="Arial"/>
              </a:rPr>
              <a:t>Information Protection</a:t>
            </a:r>
          </a:p>
        </p:txBody>
      </p:sp>
      <p:sp>
        <p:nvSpPr>
          <p:cNvPr id="37" name="Rectangle 36">
            <a:extLst>
              <a:ext uri="{FF2B5EF4-FFF2-40B4-BE49-F238E27FC236}">
                <a16:creationId xmlns:a16="http://schemas.microsoft.com/office/drawing/2014/main" id="{DC038609-709C-401C-9574-7A9FECD90656}"/>
              </a:ext>
            </a:extLst>
          </p:cNvPr>
          <p:cNvSpPr/>
          <p:nvPr/>
        </p:nvSpPr>
        <p:spPr>
          <a:xfrm>
            <a:off x="9686154" y="5409678"/>
            <a:ext cx="1988720" cy="276999"/>
          </a:xfrm>
          <a:prstGeom prst="rect">
            <a:avLst/>
          </a:prstGeom>
        </p:spPr>
        <p:txBody>
          <a:bodyPr wrap="square">
            <a:spAutoFit/>
          </a:bodyPr>
          <a:lstStyle/>
          <a:p>
            <a:pPr defTabSz="1219170">
              <a:spcAft>
                <a:spcPts val="267"/>
              </a:spcAft>
              <a:defRPr/>
            </a:pP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Active Directory</a:t>
            </a:r>
          </a:p>
        </p:txBody>
      </p:sp>
      <p:sp>
        <p:nvSpPr>
          <p:cNvPr id="38" name="Rectangle 37">
            <a:extLst>
              <a:ext uri="{FF2B5EF4-FFF2-40B4-BE49-F238E27FC236}">
                <a16:creationId xmlns:a16="http://schemas.microsoft.com/office/drawing/2014/main" id="{461167FC-CF0D-42BB-A3AC-CEB0F230BE9D}"/>
              </a:ext>
            </a:extLst>
          </p:cNvPr>
          <p:cNvSpPr/>
          <p:nvPr/>
        </p:nvSpPr>
        <p:spPr>
          <a:xfrm>
            <a:off x="9239282" y="1515324"/>
            <a:ext cx="2133600" cy="328231"/>
          </a:xfrm>
          <a:prstGeom prst="rect">
            <a:avLst/>
          </a:prstGeom>
          <a:solidFill>
            <a:schemeClr val="accent4"/>
          </a:solidFill>
        </p:spPr>
        <p:txBody>
          <a:bodyPr wrap="square" tIns="60960">
            <a:spAutoFit/>
          </a:bodyPr>
          <a:lstStyle/>
          <a:p>
            <a:pPr defTabSz="1219170">
              <a:defRPr/>
            </a:pPr>
            <a:r>
              <a:rPr lang="en-US" sz="1433" b="1">
                <a:gradFill>
                  <a:gsLst>
                    <a:gs pos="0">
                      <a:srgbClr val="FFFFFF"/>
                    </a:gs>
                    <a:gs pos="100000">
                      <a:srgbClr val="FFFFFF"/>
                    </a:gs>
                  </a:gsLst>
                  <a:lin ang="5400000" scaled="1"/>
                </a:gradFill>
                <a:latin typeface="Segoe"/>
                <a:cs typeface="Arial"/>
                <a:sym typeface="Arial"/>
              </a:rPr>
              <a:t>Identity &amp; Access</a:t>
            </a:r>
          </a:p>
        </p:txBody>
      </p:sp>
      <p:cxnSp>
        <p:nvCxnSpPr>
          <p:cNvPr id="39" name="Straight Connector 38">
            <a:extLst>
              <a:ext uri="{FF2B5EF4-FFF2-40B4-BE49-F238E27FC236}">
                <a16:creationId xmlns:a16="http://schemas.microsoft.com/office/drawing/2014/main" id="{13910EA2-073F-4136-8842-DCC9C2CFA1B6}"/>
              </a:ext>
            </a:extLst>
          </p:cNvPr>
          <p:cNvCxnSpPr>
            <a:cxnSpLocks/>
          </p:cNvCxnSpPr>
          <p:nvPr/>
        </p:nvCxnSpPr>
        <p:spPr>
          <a:xfrm flipV="1">
            <a:off x="9032045" y="4426716"/>
            <a:ext cx="0" cy="139696"/>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C201956B-58C2-4961-BF54-807F3A2E465C}"/>
              </a:ext>
            </a:extLst>
          </p:cNvPr>
          <p:cNvPicPr>
            <a:picLocks noChangeAspect="1"/>
          </p:cNvPicPr>
          <p:nvPr/>
        </p:nvPicPr>
        <p:blipFill>
          <a:blip r:embed="rId13">
            <a:duotone>
              <a:schemeClr val="accent1">
                <a:shade val="45000"/>
                <a:satMod val="135000"/>
              </a:schemeClr>
              <a:prstClr val="white"/>
            </a:duotone>
            <a:lum bright="-20000" contrast="40000"/>
          </a:blip>
          <a:stretch>
            <a:fillRect/>
          </a:stretch>
        </p:blipFill>
        <p:spPr>
          <a:xfrm>
            <a:off x="9305666" y="1894814"/>
            <a:ext cx="371775" cy="371776"/>
          </a:xfrm>
          <a:prstGeom prst="rect">
            <a:avLst/>
          </a:prstGeom>
        </p:spPr>
      </p:pic>
      <p:pic>
        <p:nvPicPr>
          <p:cNvPr id="41" name="Picture 40">
            <a:extLst>
              <a:ext uri="{FF2B5EF4-FFF2-40B4-BE49-F238E27FC236}">
                <a16:creationId xmlns:a16="http://schemas.microsoft.com/office/drawing/2014/main" id="{E145BD9E-CD77-4241-AC78-93AD2EDDE40D}"/>
              </a:ext>
            </a:extLst>
          </p:cNvPr>
          <p:cNvPicPr>
            <a:picLocks noChangeAspect="1"/>
          </p:cNvPicPr>
          <p:nvPr/>
        </p:nvPicPr>
        <p:blipFill>
          <a:blip r:embed="rId10"/>
          <a:stretch>
            <a:fillRect/>
          </a:stretch>
        </p:blipFill>
        <p:spPr>
          <a:xfrm>
            <a:off x="9255947" y="5090848"/>
            <a:ext cx="394293" cy="262863"/>
          </a:xfrm>
          <a:prstGeom prst="rect">
            <a:avLst/>
          </a:prstGeom>
        </p:spPr>
      </p:pic>
      <p:grpSp>
        <p:nvGrpSpPr>
          <p:cNvPr id="42" name="Group 41">
            <a:extLst>
              <a:ext uri="{FF2B5EF4-FFF2-40B4-BE49-F238E27FC236}">
                <a16:creationId xmlns:a16="http://schemas.microsoft.com/office/drawing/2014/main" id="{1140E773-52A3-43F3-AF24-6AA17C208D42}"/>
              </a:ext>
            </a:extLst>
          </p:cNvPr>
          <p:cNvGrpSpPr/>
          <p:nvPr/>
        </p:nvGrpSpPr>
        <p:grpSpPr>
          <a:xfrm>
            <a:off x="9524365" y="2681500"/>
            <a:ext cx="1778885" cy="1974623"/>
            <a:chOff x="10564273" y="2261078"/>
            <a:chExt cx="1334164" cy="1480967"/>
          </a:xfrm>
        </p:grpSpPr>
        <p:sp>
          <p:nvSpPr>
            <p:cNvPr id="43" name="Rectangle 42">
              <a:hlinkClick r:id="rId14" tooltip="Azure MFA helps safeguard access to data and applications while meeting user demand for a simple sign-in process. It delivers strong authentication via a range of verification methods, including phone call, text message, or mobile app verification."/>
              <a:extLst>
                <a:ext uri="{FF2B5EF4-FFF2-40B4-BE49-F238E27FC236}">
                  <a16:creationId xmlns:a16="http://schemas.microsoft.com/office/drawing/2014/main" id="{B2691633-F92A-4B65-87E5-5853D796D424}"/>
                </a:ext>
              </a:extLst>
            </p:cNvPr>
            <p:cNvSpPr/>
            <p:nvPr/>
          </p:nvSpPr>
          <p:spPr>
            <a:xfrm>
              <a:off x="10564273" y="3171752"/>
              <a:ext cx="1295428" cy="370896"/>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Multi-Factor Authentication</a:t>
              </a:r>
            </a:p>
          </p:txBody>
        </p:sp>
        <p:pic>
          <p:nvPicPr>
            <p:cNvPr id="44" name="Picture 195" descr="Multi-Factor Authentication.png">
              <a:extLst>
                <a:ext uri="{FF2B5EF4-FFF2-40B4-BE49-F238E27FC236}">
                  <a16:creationId xmlns:a16="http://schemas.microsoft.com/office/drawing/2014/main" id="{49FB0140-78AF-4DF8-9733-A9696DFA6B01}"/>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0582964" y="3262107"/>
              <a:ext cx="186875" cy="18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44">
              <a:hlinkClick r:id="rId16" tooltip="Azure AD Privileged Identity Management allows you to manage, control, and monitor privileged access using approval workflows. This includes access to resources in Azure AD, Azure Resources (Preview), and other Microsoft Online Services like Office 365"/>
              <a:extLst>
                <a:ext uri="{FF2B5EF4-FFF2-40B4-BE49-F238E27FC236}">
                  <a16:creationId xmlns:a16="http://schemas.microsoft.com/office/drawing/2014/main" id="{3DAC0084-AD5B-4B68-B47F-88F59834CDF5}"/>
                </a:ext>
              </a:extLst>
            </p:cNvPr>
            <p:cNvSpPr/>
            <p:nvPr/>
          </p:nvSpPr>
          <p:spPr>
            <a:xfrm>
              <a:off x="10564273" y="2972649"/>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AD PIM</a:t>
              </a:r>
            </a:p>
          </p:txBody>
        </p:sp>
        <p:sp>
          <p:nvSpPr>
            <p:cNvPr id="46" name="Freeform 113">
              <a:extLst>
                <a:ext uri="{FF2B5EF4-FFF2-40B4-BE49-F238E27FC236}">
                  <a16:creationId xmlns:a16="http://schemas.microsoft.com/office/drawing/2014/main" id="{F360F579-115E-4852-B908-CC8AE312F208}"/>
                </a:ext>
              </a:extLst>
            </p:cNvPr>
            <p:cNvSpPr>
              <a:spLocks noChangeAspect="1" noEditPoints="1"/>
            </p:cNvSpPr>
            <p:nvPr/>
          </p:nvSpPr>
          <p:spPr bwMode="black">
            <a:xfrm>
              <a:off x="10625798" y="3022782"/>
              <a:ext cx="101207" cy="100027"/>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62517" tIns="81259" rIns="162517" bIns="81259" numCol="1" anchor="t" anchorCtr="0" compatLnSpc="1">
              <a:prstTxWarp prst="textNoShape">
                <a:avLst/>
              </a:prstTxWarp>
            </a:bodyPr>
            <a:lstStyle/>
            <a:p>
              <a:pPr defTabSz="812577">
                <a:defRPr/>
              </a:pPr>
              <a:endParaRPr lang="en-US" sz="3199">
                <a:solidFill>
                  <a:srgbClr val="FFFFFF"/>
                </a:solidFill>
                <a:latin typeface="Calibri" panose="020F0502020204030204"/>
                <a:cs typeface="Arial"/>
                <a:sym typeface="Arial"/>
              </a:endParaRPr>
            </a:p>
          </p:txBody>
        </p:sp>
        <p:sp>
          <p:nvSpPr>
            <p:cNvPr id="47" name="Rectangle 46">
              <a:hlinkClick r:id="rId17" tooltip="Azure Active Directory Identity Protection provides you with a consolidated view into risk events and potential vulnerabilities affecting your organization’s identities."/>
              <a:extLst>
                <a:ext uri="{FF2B5EF4-FFF2-40B4-BE49-F238E27FC236}">
                  <a16:creationId xmlns:a16="http://schemas.microsoft.com/office/drawing/2014/main" id="{D9BCBCF3-85E2-4571-B060-2DE517AE0A32}"/>
                </a:ext>
              </a:extLst>
            </p:cNvPr>
            <p:cNvSpPr/>
            <p:nvPr/>
          </p:nvSpPr>
          <p:spPr>
            <a:xfrm>
              <a:off x="10565861" y="2302099"/>
              <a:ext cx="1293608" cy="67690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t"/>
            <a:lstStyle/>
            <a:p>
              <a:pPr defTabSz="1219170">
                <a:defRPr/>
              </a:pPr>
              <a:endPar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sp>
          <p:nvSpPr>
            <p:cNvPr id="48" name="Rectangle 47">
              <a:hlinkClick r:id="rId18" tooltip="Azure AD business-to-business (B2B) collaboration enables working with users in other organizations. Enabling this scenario reduces risk by moving partner accounts (and risk) out of your enterprise directory(ies)."/>
              <a:extLst>
                <a:ext uri="{FF2B5EF4-FFF2-40B4-BE49-F238E27FC236}">
                  <a16:creationId xmlns:a16="http://schemas.microsoft.com/office/drawing/2014/main" id="{0B3BBCF3-7BC4-4E7A-A2B7-DD8A2053F3C0}"/>
                </a:ext>
              </a:extLst>
            </p:cNvPr>
            <p:cNvSpPr/>
            <p:nvPr/>
          </p:nvSpPr>
          <p:spPr>
            <a:xfrm>
              <a:off x="10564273" y="3543194"/>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AD B2B</a:t>
              </a:r>
            </a:p>
          </p:txBody>
        </p:sp>
        <p:pic>
          <p:nvPicPr>
            <p:cNvPr id="49" name="Picture 48">
              <a:extLst>
                <a:ext uri="{FF2B5EF4-FFF2-40B4-BE49-F238E27FC236}">
                  <a16:creationId xmlns:a16="http://schemas.microsoft.com/office/drawing/2014/main" id="{47EAA207-CB73-4224-BB93-D6BF23F49B2B}"/>
                </a:ext>
              </a:extLst>
            </p:cNvPr>
            <p:cNvPicPr>
              <a:picLocks noChangeAspect="1"/>
            </p:cNvPicPr>
            <p:nvPr/>
          </p:nvPicPr>
          <p:blipFill>
            <a:blip r:embed="rId13">
              <a:duotone>
                <a:schemeClr val="accent1">
                  <a:shade val="45000"/>
                  <a:satMod val="135000"/>
                </a:schemeClr>
                <a:prstClr val="white"/>
              </a:duotone>
              <a:lum bright="-20000" contrast="40000"/>
            </a:blip>
            <a:stretch>
              <a:fillRect/>
            </a:stretch>
          </p:blipFill>
          <p:spPr>
            <a:xfrm>
              <a:off x="10603951" y="2333054"/>
              <a:ext cx="168121" cy="168122"/>
            </a:xfrm>
            <a:prstGeom prst="rect">
              <a:avLst/>
            </a:prstGeom>
          </p:spPr>
        </p:pic>
        <p:pic>
          <p:nvPicPr>
            <p:cNvPr id="50" name="Picture 49">
              <a:extLst>
                <a:ext uri="{FF2B5EF4-FFF2-40B4-BE49-F238E27FC236}">
                  <a16:creationId xmlns:a16="http://schemas.microsoft.com/office/drawing/2014/main" id="{EC9FDF91-BF1B-4710-B4FB-D3D916548467}"/>
                </a:ext>
              </a:extLst>
            </p:cNvPr>
            <p:cNvPicPr>
              <a:picLocks noChangeAspect="1"/>
            </p:cNvPicPr>
            <p:nvPr/>
          </p:nvPicPr>
          <p:blipFill>
            <a:blip r:embed="rId13">
              <a:duotone>
                <a:schemeClr val="accent1">
                  <a:shade val="45000"/>
                  <a:satMod val="135000"/>
                </a:schemeClr>
                <a:prstClr val="white"/>
              </a:duotone>
              <a:lum bright="-20000" contrast="40000"/>
            </a:blip>
            <a:stretch>
              <a:fillRect/>
            </a:stretch>
          </p:blipFill>
          <p:spPr>
            <a:xfrm>
              <a:off x="10600066" y="3558263"/>
              <a:ext cx="168121" cy="168122"/>
            </a:xfrm>
            <a:prstGeom prst="rect">
              <a:avLst/>
            </a:prstGeom>
          </p:spPr>
        </p:pic>
        <p:sp>
          <p:nvSpPr>
            <p:cNvPr id="51" name="Rectangle 50">
              <a:extLst>
                <a:ext uri="{FF2B5EF4-FFF2-40B4-BE49-F238E27FC236}">
                  <a16:creationId xmlns:a16="http://schemas.microsoft.com/office/drawing/2014/main" id="{2E97D4B3-3D4C-40D1-8551-B23B8789D1B7}"/>
                </a:ext>
              </a:extLst>
            </p:cNvPr>
            <p:cNvSpPr/>
            <p:nvPr/>
          </p:nvSpPr>
          <p:spPr>
            <a:xfrm>
              <a:off x="10724854" y="2261078"/>
              <a:ext cx="1173583" cy="628922"/>
            </a:xfrm>
            <a:prstGeom prst="rect">
              <a:avLst/>
            </a:prstGeom>
          </p:spPr>
          <p:txBody>
            <a:bodyPr wrap="square">
              <a:spAutoFit/>
            </a:bodyP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AD Identity Protection</a:t>
              </a:r>
            </a:p>
            <a:p>
              <a:pPr marL="76198" defTabSz="1219170">
                <a:spcBef>
                  <a:spcPts val="267"/>
                </a:spcBef>
                <a:spcAft>
                  <a:spcPts val="133"/>
                </a:spcAft>
                <a:defRPr/>
              </a:pPr>
              <a:r>
                <a:rPr lang="en-US" sz="933">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Leaked cred protection</a:t>
              </a:r>
            </a:p>
            <a:p>
              <a:pPr marL="76198" defTabSz="1219170">
                <a:spcBef>
                  <a:spcPts val="267"/>
                </a:spcBef>
                <a:spcAft>
                  <a:spcPts val="133"/>
                </a:spcAft>
                <a:defRPr/>
              </a:pPr>
              <a:r>
                <a:rPr lang="en-US" sz="933">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Behavioral Analytics</a:t>
              </a:r>
              <a:endParaRPr lang="en-US" sz="1867">
                <a:solidFill>
                  <a:srgbClr val="505050"/>
                </a:solidFill>
                <a:latin typeface="Segoe UI"/>
                <a:cs typeface="Arial"/>
                <a:sym typeface="Arial"/>
              </a:endParaRPr>
            </a:p>
          </p:txBody>
        </p:sp>
        <p:grpSp>
          <p:nvGrpSpPr>
            <p:cNvPr id="52" name="Group 51">
              <a:extLst>
                <a:ext uri="{FF2B5EF4-FFF2-40B4-BE49-F238E27FC236}">
                  <a16:creationId xmlns:a16="http://schemas.microsoft.com/office/drawing/2014/main" id="{CDBAFBB0-DEA1-4162-A461-A20069269490}"/>
                </a:ext>
              </a:extLst>
            </p:cNvPr>
            <p:cNvGrpSpPr/>
            <p:nvPr/>
          </p:nvGrpSpPr>
          <p:grpSpPr>
            <a:xfrm>
              <a:off x="10882847" y="2889403"/>
              <a:ext cx="188672" cy="45719"/>
              <a:chOff x="6660452" y="3094221"/>
              <a:chExt cx="188672" cy="45719"/>
            </a:xfrm>
          </p:grpSpPr>
          <p:sp>
            <p:nvSpPr>
              <p:cNvPr id="53" name="Oval 52">
                <a:extLst>
                  <a:ext uri="{FF2B5EF4-FFF2-40B4-BE49-F238E27FC236}">
                    <a16:creationId xmlns:a16="http://schemas.microsoft.com/office/drawing/2014/main" id="{39BF36AC-3258-4EF4-BEBB-1EE0FDEE36C4}"/>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54" name="Oval 53">
                <a:extLst>
                  <a:ext uri="{FF2B5EF4-FFF2-40B4-BE49-F238E27FC236}">
                    <a16:creationId xmlns:a16="http://schemas.microsoft.com/office/drawing/2014/main" id="{006D66C1-EB85-4E09-86DE-632E52598A24}"/>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55" name="Oval 54">
                <a:extLst>
                  <a:ext uri="{FF2B5EF4-FFF2-40B4-BE49-F238E27FC236}">
                    <a16:creationId xmlns:a16="http://schemas.microsoft.com/office/drawing/2014/main" id="{C60CAC03-BB30-4EFB-A425-8DD5798A32BF}"/>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grpSp>
      </p:grpSp>
      <p:grpSp>
        <p:nvGrpSpPr>
          <p:cNvPr id="56" name="Group 55">
            <a:extLst>
              <a:ext uri="{FF2B5EF4-FFF2-40B4-BE49-F238E27FC236}">
                <a16:creationId xmlns:a16="http://schemas.microsoft.com/office/drawing/2014/main" id="{2AECC44D-27EC-4760-91B5-CE4B254686A3}"/>
              </a:ext>
            </a:extLst>
          </p:cNvPr>
          <p:cNvGrpSpPr/>
          <p:nvPr/>
        </p:nvGrpSpPr>
        <p:grpSpPr>
          <a:xfrm>
            <a:off x="6989527" y="2980674"/>
            <a:ext cx="1753705" cy="520175"/>
            <a:chOff x="8693832" y="2865441"/>
            <a:chExt cx="1315279" cy="1638528"/>
          </a:xfrm>
        </p:grpSpPr>
        <p:sp>
          <p:nvSpPr>
            <p:cNvPr id="57" name="Rectangle 56">
              <a:hlinkClick r:id="rId19" tooltip="AIP helps you control and secure email, documents, and sensitive data inside and outside of your organization. From easy classification to embedded labels and permissions to enhanced data protection/reporting on your data anywhere it goes."/>
              <a:extLst>
                <a:ext uri="{FF2B5EF4-FFF2-40B4-BE49-F238E27FC236}">
                  <a16:creationId xmlns:a16="http://schemas.microsoft.com/office/drawing/2014/main" id="{D57F3062-6CB7-4541-BA6F-7091CB793462}"/>
                </a:ext>
              </a:extLst>
            </p:cNvPr>
            <p:cNvSpPr/>
            <p:nvPr/>
          </p:nvSpPr>
          <p:spPr>
            <a:xfrm>
              <a:off x="8693832" y="2865441"/>
              <a:ext cx="1315279" cy="1638528"/>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defTabSz="1219170">
                <a:spcAft>
                  <a:spcPts val="267"/>
                </a:spcAft>
                <a:defRPr/>
              </a:pP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Information Protection (AIP)</a:t>
              </a:r>
            </a:p>
          </p:txBody>
        </p:sp>
        <p:grpSp>
          <p:nvGrpSpPr>
            <p:cNvPr id="58" name="Group 57">
              <a:extLst>
                <a:ext uri="{FF2B5EF4-FFF2-40B4-BE49-F238E27FC236}">
                  <a16:creationId xmlns:a16="http://schemas.microsoft.com/office/drawing/2014/main" id="{8125A81E-3C74-416A-B4E3-34A868E4DF28}"/>
                </a:ext>
              </a:extLst>
            </p:cNvPr>
            <p:cNvGrpSpPr/>
            <p:nvPr/>
          </p:nvGrpSpPr>
          <p:grpSpPr>
            <a:xfrm>
              <a:off x="9545924" y="4390438"/>
              <a:ext cx="204504" cy="30971"/>
              <a:chOff x="11508869" y="4237877"/>
              <a:chExt cx="204504" cy="30971"/>
            </a:xfrm>
          </p:grpSpPr>
          <p:sp>
            <p:nvSpPr>
              <p:cNvPr id="59" name="Freeform 30">
                <a:extLst>
                  <a:ext uri="{FF2B5EF4-FFF2-40B4-BE49-F238E27FC236}">
                    <a16:creationId xmlns:a16="http://schemas.microsoft.com/office/drawing/2014/main" id="{7A918F03-528D-4C14-BA9D-F90623FA091A}"/>
                  </a:ext>
                </a:extLst>
              </p:cNvPr>
              <p:cNvSpPr>
                <a:spLocks/>
              </p:cNvSpPr>
              <p:nvPr/>
            </p:nvSpPr>
            <p:spPr bwMode="black">
              <a:xfrm>
                <a:off x="11508869" y="4241708"/>
                <a:ext cx="13572" cy="27140"/>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solidFill>
                <a:schemeClr val="tx1"/>
              </a:solidFill>
              <a:ln>
                <a:noFill/>
              </a:ln>
            </p:spPr>
            <p:txBody>
              <a:bodyPr vert="horz" wrap="square" lIns="162517" tIns="81259" rIns="162517" bIns="81259" numCol="1" anchor="t" anchorCtr="0" compatLnSpc="1">
                <a:prstTxWarp prst="textNoShape">
                  <a:avLst/>
                </a:prstTxWarp>
              </a:bodyPr>
              <a:lstStyle/>
              <a:p>
                <a:pPr defTabSz="812577">
                  <a:defRPr/>
                </a:pPr>
                <a:endParaRPr lang="en-US" sz="2400">
                  <a:solidFill>
                    <a:srgbClr val="FFFFFF"/>
                  </a:solidFill>
                  <a:latin typeface="Calibri" panose="020F0502020204030204"/>
                  <a:cs typeface="Arial"/>
                  <a:sym typeface="Arial"/>
                </a:endParaRPr>
              </a:p>
            </p:txBody>
          </p:sp>
          <p:grpSp>
            <p:nvGrpSpPr>
              <p:cNvPr id="60" name="Group 59">
                <a:extLst>
                  <a:ext uri="{FF2B5EF4-FFF2-40B4-BE49-F238E27FC236}">
                    <a16:creationId xmlns:a16="http://schemas.microsoft.com/office/drawing/2014/main" id="{42F99F8A-3C0E-41F8-A9A5-FE9061C7AF20}"/>
                  </a:ext>
                </a:extLst>
              </p:cNvPr>
              <p:cNvGrpSpPr/>
              <p:nvPr/>
            </p:nvGrpSpPr>
            <p:grpSpPr bwMode="black">
              <a:xfrm>
                <a:off x="11638296" y="4237877"/>
                <a:ext cx="75077" cy="27138"/>
                <a:chOff x="10387012" y="4206346"/>
                <a:chExt cx="974726" cy="352425"/>
              </a:xfrm>
              <a:solidFill>
                <a:schemeClr val="tx1"/>
              </a:solidFill>
            </p:grpSpPr>
            <p:sp>
              <p:nvSpPr>
                <p:cNvPr id="61" name="Freeform 29">
                  <a:extLst>
                    <a:ext uri="{FF2B5EF4-FFF2-40B4-BE49-F238E27FC236}">
                      <a16:creationId xmlns:a16="http://schemas.microsoft.com/office/drawing/2014/main" id="{AC5BF74E-989E-4CEE-96C7-018BB0195B11}"/>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62517" tIns="81259" rIns="162517" bIns="81259" numCol="1" anchor="t" anchorCtr="0" compatLnSpc="1">
                  <a:prstTxWarp prst="textNoShape">
                    <a:avLst/>
                  </a:prstTxWarp>
                </a:bodyPr>
                <a:lstStyle/>
                <a:p>
                  <a:pPr defTabSz="812577">
                    <a:defRPr/>
                  </a:pPr>
                  <a:endParaRPr lang="en-US" sz="2400">
                    <a:solidFill>
                      <a:srgbClr val="FFFFFF"/>
                    </a:solidFill>
                    <a:latin typeface="Calibri" panose="020F0502020204030204"/>
                    <a:cs typeface="Arial"/>
                    <a:sym typeface="Arial"/>
                  </a:endParaRPr>
                </a:p>
              </p:txBody>
            </p:sp>
            <p:sp>
              <p:nvSpPr>
                <p:cNvPr id="62" name="Freeform 30">
                  <a:extLst>
                    <a:ext uri="{FF2B5EF4-FFF2-40B4-BE49-F238E27FC236}">
                      <a16:creationId xmlns:a16="http://schemas.microsoft.com/office/drawing/2014/main" id="{8B450F26-602E-44AB-B438-D14EA57BE9FD}"/>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62517" tIns="81259" rIns="162517" bIns="81259" numCol="1" anchor="t" anchorCtr="0" compatLnSpc="1">
                  <a:prstTxWarp prst="textNoShape">
                    <a:avLst/>
                  </a:prstTxWarp>
                </a:bodyPr>
                <a:lstStyle/>
                <a:p>
                  <a:pPr defTabSz="812577">
                    <a:defRPr/>
                  </a:pPr>
                  <a:endParaRPr lang="en-US" sz="2400">
                    <a:solidFill>
                      <a:srgbClr val="FFFFFF"/>
                    </a:solidFill>
                    <a:latin typeface="Calibri" panose="020F0502020204030204"/>
                    <a:cs typeface="Arial"/>
                    <a:sym typeface="Arial"/>
                  </a:endParaRPr>
                </a:p>
              </p:txBody>
            </p:sp>
          </p:grpSp>
        </p:grpSp>
      </p:grpSp>
      <p:sp>
        <p:nvSpPr>
          <p:cNvPr id="63" name="Rectangle 62">
            <a:extLst>
              <a:ext uri="{FF2B5EF4-FFF2-40B4-BE49-F238E27FC236}">
                <a16:creationId xmlns:a16="http://schemas.microsoft.com/office/drawing/2014/main" id="{7B889729-C3E5-4A92-9427-9C6AA47806D5}"/>
              </a:ext>
            </a:extLst>
          </p:cNvPr>
          <p:cNvSpPr/>
          <p:nvPr/>
        </p:nvSpPr>
        <p:spPr bwMode="auto">
          <a:xfrm>
            <a:off x="6741633" y="2032867"/>
            <a:ext cx="2170176" cy="190459"/>
          </a:xfrm>
          <a:prstGeom prst="rect">
            <a:avLst/>
          </a:prstGeom>
          <a:solidFill>
            <a:srgbClr val="FFFFFF">
              <a:alpha val="7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grpSp>
        <p:nvGrpSpPr>
          <p:cNvPr id="64" name="Group 63">
            <a:extLst>
              <a:ext uri="{FF2B5EF4-FFF2-40B4-BE49-F238E27FC236}">
                <a16:creationId xmlns:a16="http://schemas.microsoft.com/office/drawing/2014/main" id="{4B4357B1-3366-4DF2-AC36-1E29D957343C}"/>
              </a:ext>
            </a:extLst>
          </p:cNvPr>
          <p:cNvGrpSpPr/>
          <p:nvPr/>
        </p:nvGrpSpPr>
        <p:grpSpPr>
          <a:xfrm>
            <a:off x="9524366" y="4688664"/>
            <a:ext cx="1731161" cy="875184"/>
            <a:chOff x="10582650" y="3762736"/>
            <a:chExt cx="1300623" cy="656388"/>
          </a:xfrm>
        </p:grpSpPr>
        <p:sp>
          <p:nvSpPr>
            <p:cNvPr id="65" name="Rectangle 64">
              <a:hlinkClick r:id="rId20" tooltip="Privileged Access Management (PAM) is a component of Microsoft Identity Manager 2016 (MIM) that helps organizations restrict privileged access for on-premises Active Directory environments to mitigate unauthorized privilege escalation attacks."/>
              <a:extLst>
                <a:ext uri="{FF2B5EF4-FFF2-40B4-BE49-F238E27FC236}">
                  <a16:creationId xmlns:a16="http://schemas.microsoft.com/office/drawing/2014/main" id="{54EA11E4-6354-4551-BECE-1ED5ADDD9506}"/>
                </a:ext>
              </a:extLst>
            </p:cNvPr>
            <p:cNvSpPr/>
            <p:nvPr/>
          </p:nvSpPr>
          <p:spPr>
            <a:xfrm>
              <a:off x="10582650" y="3762736"/>
              <a:ext cx="1300623"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MIM PAM</a:t>
              </a:r>
            </a:p>
          </p:txBody>
        </p:sp>
        <p:sp>
          <p:nvSpPr>
            <p:cNvPr id="66" name="Freeform 113">
              <a:extLst>
                <a:ext uri="{FF2B5EF4-FFF2-40B4-BE49-F238E27FC236}">
                  <a16:creationId xmlns:a16="http://schemas.microsoft.com/office/drawing/2014/main" id="{C9FE4847-57AB-4B9F-AB29-4E350CBF734F}"/>
                </a:ext>
              </a:extLst>
            </p:cNvPr>
            <p:cNvSpPr>
              <a:spLocks noChangeAspect="1" noEditPoints="1"/>
            </p:cNvSpPr>
            <p:nvPr/>
          </p:nvSpPr>
          <p:spPr bwMode="black">
            <a:xfrm>
              <a:off x="10617440" y="4308458"/>
              <a:ext cx="111972" cy="110666"/>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62517" tIns="81259" rIns="162517" bIns="81259" numCol="1" anchor="t" anchorCtr="0" compatLnSpc="1">
              <a:prstTxWarp prst="textNoShape">
                <a:avLst/>
              </a:prstTxWarp>
            </a:bodyPr>
            <a:lstStyle/>
            <a:p>
              <a:pPr defTabSz="812577">
                <a:defRPr/>
              </a:pPr>
              <a:endParaRPr lang="en-US" sz="3199">
                <a:solidFill>
                  <a:srgbClr val="FFFFFF"/>
                </a:solidFill>
                <a:latin typeface="Calibri" panose="020F0502020204030204"/>
                <a:cs typeface="Arial"/>
                <a:sym typeface="Arial"/>
              </a:endParaRPr>
            </a:p>
          </p:txBody>
        </p:sp>
      </p:grpSp>
      <p:grpSp>
        <p:nvGrpSpPr>
          <p:cNvPr id="67" name="Group 66">
            <a:extLst>
              <a:ext uri="{FF2B5EF4-FFF2-40B4-BE49-F238E27FC236}">
                <a16:creationId xmlns:a16="http://schemas.microsoft.com/office/drawing/2014/main" id="{40CAE210-4109-4309-AF02-FE2B558CC719}"/>
              </a:ext>
            </a:extLst>
          </p:cNvPr>
          <p:cNvGrpSpPr/>
          <p:nvPr/>
        </p:nvGrpSpPr>
        <p:grpSpPr>
          <a:xfrm>
            <a:off x="6986829" y="5146062"/>
            <a:ext cx="1752365" cy="311837"/>
            <a:chOff x="8682587" y="5857898"/>
            <a:chExt cx="1316736" cy="233878"/>
          </a:xfrm>
        </p:grpSpPr>
        <p:sp>
          <p:nvSpPr>
            <p:cNvPr id="68" name="Rectangle 67">
              <a:hlinkClick r:id="rId21" tooltip="Microsoft Defender ATP extends Azure Information Protection (AIP) discovery/reporting of labeled data. Microsoft Defender ATP also extends Cloud Discovery for Microsoft Cloud App Security beyond your corporate network."/>
              <a:extLst>
                <a:ext uri="{FF2B5EF4-FFF2-40B4-BE49-F238E27FC236}">
                  <a16:creationId xmlns:a16="http://schemas.microsoft.com/office/drawing/2014/main" id="{A12C8DC6-5E20-4754-BD2F-57B08E3D0AAE}"/>
                </a:ext>
              </a:extLst>
            </p:cNvPr>
            <p:cNvSpPr/>
            <p:nvPr/>
          </p:nvSpPr>
          <p:spPr>
            <a:xfrm>
              <a:off x="8682587" y="5857898"/>
              <a:ext cx="1316736" cy="233878"/>
            </a:xfrm>
            <a:prstGeom prst="rect">
              <a:avLst/>
            </a:prstGeom>
            <a:solidFill>
              <a:schemeClr val="bg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68224" rIns="0" rtlCol="0" anchor="ctr"/>
            <a:lstStyle/>
            <a:p>
              <a:pPr defTabSz="1219170">
                <a:defRPr/>
              </a:pPr>
              <a:r>
                <a:rPr lang="en-US" altLang="en-US" sz="1067" dirty="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Microsoft Defender ATP</a:t>
              </a:r>
            </a:p>
          </p:txBody>
        </p:sp>
        <p:pic>
          <p:nvPicPr>
            <p:cNvPr id="69" name="Picture 68">
              <a:extLst>
                <a:ext uri="{FF2B5EF4-FFF2-40B4-BE49-F238E27FC236}">
                  <a16:creationId xmlns:a16="http://schemas.microsoft.com/office/drawing/2014/main" id="{73F02A7A-4D0D-4240-B914-39AD5546DB22}"/>
                </a:ext>
              </a:extLst>
            </p:cNvPr>
            <p:cNvPicPr>
              <a:picLocks noChangeAspect="1"/>
            </p:cNvPicPr>
            <p:nvPr/>
          </p:nvPicPr>
          <p:blipFill>
            <a:blip r:embed="rId2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36511" y="5919556"/>
              <a:ext cx="117209" cy="117209"/>
            </a:xfrm>
            <a:prstGeom prst="rect">
              <a:avLst/>
            </a:prstGeom>
          </p:spPr>
        </p:pic>
      </p:grpSp>
      <p:cxnSp>
        <p:nvCxnSpPr>
          <p:cNvPr id="70" name="Connector: Elbow 799">
            <a:extLst>
              <a:ext uri="{FF2B5EF4-FFF2-40B4-BE49-F238E27FC236}">
                <a16:creationId xmlns:a16="http://schemas.microsoft.com/office/drawing/2014/main" id="{2DF1BEA4-9D57-4FEF-A285-DC0C3397210B}"/>
              </a:ext>
            </a:extLst>
          </p:cNvPr>
          <p:cNvCxnSpPr>
            <a:cxnSpLocks/>
            <a:stCxn id="85" idx="1"/>
          </p:cNvCxnSpPr>
          <p:nvPr/>
        </p:nvCxnSpPr>
        <p:spPr>
          <a:xfrm flipH="1">
            <a:off x="6848435" y="2787112"/>
            <a:ext cx="146861" cy="0"/>
          </a:xfrm>
          <a:prstGeom prst="straightConnector1">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F8CFF90F-3143-4E52-9F4B-89E67DBB15D5}"/>
              </a:ext>
            </a:extLst>
          </p:cNvPr>
          <p:cNvGrpSpPr/>
          <p:nvPr/>
        </p:nvGrpSpPr>
        <p:grpSpPr>
          <a:xfrm>
            <a:off x="6791577" y="2319586"/>
            <a:ext cx="4423745" cy="274704"/>
            <a:chOff x="9721483" y="1839445"/>
            <a:chExt cx="3317809" cy="206028"/>
          </a:xfrm>
        </p:grpSpPr>
        <p:sp>
          <p:nvSpPr>
            <p:cNvPr id="72" name="Rectangle 71">
              <a:hlinkClick r:id="rId23" tooltip="Conditional Access provides centralized policy control for data and applications by enforcing conditions on account authentication, network location, device health/compliance, and other risk factors. "/>
              <a:extLst>
                <a:ext uri="{FF2B5EF4-FFF2-40B4-BE49-F238E27FC236}">
                  <a16:creationId xmlns:a16="http://schemas.microsoft.com/office/drawing/2014/main" id="{E562247E-9C11-4057-8C8B-10201EF93DFB}"/>
                </a:ext>
              </a:extLst>
            </p:cNvPr>
            <p:cNvSpPr/>
            <p:nvPr/>
          </p:nvSpPr>
          <p:spPr>
            <a:xfrm>
              <a:off x="9721483" y="1839445"/>
              <a:ext cx="3317809" cy="206028"/>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87680" rtlCol="0" anchor="ctr"/>
            <a:lstStyle/>
            <a:p>
              <a:pPr defTabSz="1219170">
                <a:defRPr/>
              </a:pPr>
              <a:r>
                <a:rPr lang="en-US" sz="12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Conditional Access </a:t>
              </a: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 Identity Perimeter Management</a:t>
              </a:r>
            </a:p>
          </p:txBody>
        </p:sp>
        <p:pic>
          <p:nvPicPr>
            <p:cNvPr id="73" name="Picture 72">
              <a:extLst>
                <a:ext uri="{FF2B5EF4-FFF2-40B4-BE49-F238E27FC236}">
                  <a16:creationId xmlns:a16="http://schemas.microsoft.com/office/drawing/2014/main" id="{4D8C9552-0F13-4FC8-803F-3150BB7F50EC}"/>
                </a:ext>
              </a:extLst>
            </p:cNvPr>
            <p:cNvPicPr>
              <a:picLocks noChangeAspect="1"/>
            </p:cNvPicPr>
            <p:nvPr/>
          </p:nvPicPr>
          <p:blipFill rotWithShape="1">
            <a:blip r:embed="rId24"/>
            <a:srcRect l="22948" t="1" b="1811"/>
            <a:stretch/>
          </p:blipFill>
          <p:spPr>
            <a:xfrm flipV="1">
              <a:off x="9764127" y="1889446"/>
              <a:ext cx="268951" cy="108569"/>
            </a:xfrm>
            <a:prstGeom prst="rect">
              <a:avLst/>
            </a:prstGeom>
          </p:spPr>
        </p:pic>
      </p:grpSp>
      <p:grpSp>
        <p:nvGrpSpPr>
          <p:cNvPr id="74" name="Group 73">
            <a:extLst>
              <a:ext uri="{FF2B5EF4-FFF2-40B4-BE49-F238E27FC236}">
                <a16:creationId xmlns:a16="http://schemas.microsoft.com/office/drawing/2014/main" id="{F797D0EA-C051-4659-A27F-0E6D223013AF}"/>
              </a:ext>
            </a:extLst>
          </p:cNvPr>
          <p:cNvGrpSpPr/>
          <p:nvPr/>
        </p:nvGrpSpPr>
        <p:grpSpPr>
          <a:xfrm>
            <a:off x="6980931" y="3891428"/>
            <a:ext cx="1756975" cy="1192539"/>
            <a:chOff x="8682587" y="4878829"/>
            <a:chExt cx="1317731" cy="894404"/>
          </a:xfrm>
        </p:grpSpPr>
        <p:grpSp>
          <p:nvGrpSpPr>
            <p:cNvPr id="75" name="Group 74">
              <a:extLst>
                <a:ext uri="{FF2B5EF4-FFF2-40B4-BE49-F238E27FC236}">
                  <a16:creationId xmlns:a16="http://schemas.microsoft.com/office/drawing/2014/main" id="{12BF5BE8-161B-4871-B69A-F24A5E3572C6}"/>
                </a:ext>
              </a:extLst>
            </p:cNvPr>
            <p:cNvGrpSpPr/>
            <p:nvPr/>
          </p:nvGrpSpPr>
          <p:grpSpPr>
            <a:xfrm>
              <a:off x="8682587" y="4878829"/>
              <a:ext cx="1316736" cy="301712"/>
              <a:chOff x="8985201" y="5090630"/>
              <a:chExt cx="1316736" cy="301712"/>
            </a:xfrm>
          </p:grpSpPr>
          <p:sp>
            <p:nvSpPr>
              <p:cNvPr id="82" name="Rectangle 81">
                <a:hlinkClick r:id="rId25" tooltip="Enables you to detect and respond to potential threats as they occur with alerts for suspicious database activities, potential vulnerabilities, and SQL injection attacks, as well as anomalous database access patterns. "/>
                <a:extLst>
                  <a:ext uri="{FF2B5EF4-FFF2-40B4-BE49-F238E27FC236}">
                    <a16:creationId xmlns:a16="http://schemas.microsoft.com/office/drawing/2014/main" id="{274952DD-A49E-414B-A1B5-3E41AB650153}"/>
                  </a:ext>
                </a:extLst>
              </p:cNvPr>
              <p:cNvSpPr/>
              <p:nvPr/>
            </p:nvSpPr>
            <p:spPr>
              <a:xfrm>
                <a:off x="8985201" y="5090630"/>
                <a:ext cx="1316736" cy="301712"/>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SQL </a:t>
                </a:r>
              </a:p>
              <a:p>
                <a:pPr defTabSz="1219170">
                  <a:defRPr/>
                </a:pPr>
                <a:r>
                  <a:rPr lang="en-US" alt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Threat Detection</a:t>
                </a:r>
              </a:p>
            </p:txBody>
          </p:sp>
          <p:pic>
            <p:nvPicPr>
              <p:cNvPr id="83" name="Picture 171">
                <a:extLst>
                  <a:ext uri="{FF2B5EF4-FFF2-40B4-BE49-F238E27FC236}">
                    <a16:creationId xmlns:a16="http://schemas.microsoft.com/office/drawing/2014/main" id="{52EEDD09-215A-46EC-A9A7-334C127FF1A2}"/>
                  </a:ext>
                </a:extLst>
              </p:cNvPr>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9031999" y="515489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6" name="Group 75">
              <a:extLst>
                <a:ext uri="{FF2B5EF4-FFF2-40B4-BE49-F238E27FC236}">
                  <a16:creationId xmlns:a16="http://schemas.microsoft.com/office/drawing/2014/main" id="{4627EBDD-D0D4-4F00-A2F2-70CA73C8E7CA}"/>
                </a:ext>
              </a:extLst>
            </p:cNvPr>
            <p:cNvGrpSpPr/>
            <p:nvPr/>
          </p:nvGrpSpPr>
          <p:grpSpPr>
            <a:xfrm>
              <a:off x="8683582" y="5180541"/>
              <a:ext cx="1316736" cy="297521"/>
              <a:chOff x="8983735" y="5463141"/>
              <a:chExt cx="1316736" cy="297521"/>
            </a:xfrm>
          </p:grpSpPr>
          <p:sp>
            <p:nvSpPr>
              <p:cNvPr id="80" name="Rectangle 79">
                <a:hlinkClick r:id="rId27" tooltip="Transparent data encryption helps protect against the threat of malicious activity by performing real-time encryption and decryption of the database, associated backups, and transaction log files at rest without requiring changes to the application"/>
                <a:extLst>
                  <a:ext uri="{FF2B5EF4-FFF2-40B4-BE49-F238E27FC236}">
                    <a16:creationId xmlns:a16="http://schemas.microsoft.com/office/drawing/2014/main" id="{91ECD9F7-5AFE-476D-AECC-79833F2383FB}"/>
                  </a:ext>
                </a:extLst>
              </p:cNvPr>
              <p:cNvSpPr/>
              <p:nvPr/>
            </p:nvSpPr>
            <p:spPr>
              <a:xfrm>
                <a:off x="8983735" y="5463141"/>
                <a:ext cx="1316736" cy="2975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200">
                    <a:solidFill>
                      <a:srgbClr val="000000"/>
                    </a:solidFill>
                    <a:latin typeface="Segoe UI" panose="020B0502040204020203" pitchFamily="34" charset="0"/>
                    <a:cs typeface="Segoe UI" panose="020B0502040204020203" pitchFamily="34" charset="0"/>
                    <a:sym typeface="Arial"/>
                  </a:rPr>
                  <a:t>SQL Encryption &amp;</a:t>
                </a:r>
                <a:br>
                  <a:rPr lang="en-US" altLang="en-US" sz="1200">
                    <a:solidFill>
                      <a:srgbClr val="000000"/>
                    </a:solidFill>
                    <a:latin typeface="Segoe UI" panose="020B0502040204020203" pitchFamily="34" charset="0"/>
                    <a:cs typeface="Segoe UI" panose="020B0502040204020203" pitchFamily="34" charset="0"/>
                    <a:sym typeface="Arial"/>
                  </a:rPr>
                </a:br>
                <a:r>
                  <a:rPr lang="en-US" altLang="en-US" sz="1200">
                    <a:solidFill>
                      <a:srgbClr val="000000"/>
                    </a:solidFill>
                    <a:latin typeface="Segoe UI" panose="020B0502040204020203" pitchFamily="34" charset="0"/>
                    <a:cs typeface="Segoe UI" panose="020B0502040204020203" pitchFamily="34" charset="0"/>
                    <a:sym typeface="Arial"/>
                  </a:rPr>
                  <a:t> Data Masking</a:t>
                </a:r>
              </a:p>
            </p:txBody>
          </p:sp>
          <p:pic>
            <p:nvPicPr>
              <p:cNvPr id="81" name="Picture 171">
                <a:extLst>
                  <a:ext uri="{FF2B5EF4-FFF2-40B4-BE49-F238E27FC236}">
                    <a16:creationId xmlns:a16="http://schemas.microsoft.com/office/drawing/2014/main" id="{60AE7D00-6B82-4D02-80DE-BF7714E02E69}"/>
                  </a:ext>
                </a:extLst>
              </p:cNvPr>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9038293" y="5516946"/>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7" name="Group 76">
              <a:extLst>
                <a:ext uri="{FF2B5EF4-FFF2-40B4-BE49-F238E27FC236}">
                  <a16:creationId xmlns:a16="http://schemas.microsoft.com/office/drawing/2014/main" id="{B1232053-0D8A-404E-9EDD-7790F28BACDA}"/>
                </a:ext>
              </a:extLst>
            </p:cNvPr>
            <p:cNvGrpSpPr/>
            <p:nvPr/>
          </p:nvGrpSpPr>
          <p:grpSpPr>
            <a:xfrm>
              <a:off x="8685048" y="5481028"/>
              <a:ext cx="1314275" cy="292205"/>
              <a:chOff x="8685048" y="5481028"/>
              <a:chExt cx="1314275" cy="292205"/>
            </a:xfrm>
          </p:grpSpPr>
          <p:sp>
            <p:nvSpPr>
              <p:cNvPr id="78" name="Rectangle 77">
                <a:hlinkClick r:id="rId28" tooltip="(PREVIEW) Provides advanced capabilities built into Azure SQL Database for discovering, classifying, labeling, and protecting sensitive data in your databases. Similar capabilities are also being introduced for on-premises SQL Server."/>
                <a:extLst>
                  <a:ext uri="{FF2B5EF4-FFF2-40B4-BE49-F238E27FC236}">
                    <a16:creationId xmlns:a16="http://schemas.microsoft.com/office/drawing/2014/main" id="{4C54D18B-4D32-4FD7-9EAA-5C6F4ADFAE44}"/>
                  </a:ext>
                </a:extLst>
              </p:cNvPr>
              <p:cNvSpPr/>
              <p:nvPr/>
            </p:nvSpPr>
            <p:spPr>
              <a:xfrm>
                <a:off x="8685048" y="5481028"/>
                <a:ext cx="1314275" cy="292205"/>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SQL Info Protection</a:t>
                </a:r>
                <a:endParaRPr lang="en-US" altLang="en-US" sz="1067" i="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endParaRPr>
              </a:p>
            </p:txBody>
          </p:sp>
          <p:pic>
            <p:nvPicPr>
              <p:cNvPr id="79" name="Picture 171">
                <a:extLst>
                  <a:ext uri="{FF2B5EF4-FFF2-40B4-BE49-F238E27FC236}">
                    <a16:creationId xmlns:a16="http://schemas.microsoft.com/office/drawing/2014/main" id="{247DE486-A918-43CD-920B-9111E81B4044}"/>
                  </a:ext>
                </a:extLst>
              </p:cNvPr>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8738140" y="555612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4" name="Group 83">
            <a:extLst>
              <a:ext uri="{FF2B5EF4-FFF2-40B4-BE49-F238E27FC236}">
                <a16:creationId xmlns:a16="http://schemas.microsoft.com/office/drawing/2014/main" id="{7FC2C427-5245-4745-8C5E-E5AC0FDF16D7}"/>
              </a:ext>
            </a:extLst>
          </p:cNvPr>
          <p:cNvGrpSpPr/>
          <p:nvPr/>
        </p:nvGrpSpPr>
        <p:grpSpPr>
          <a:xfrm>
            <a:off x="6995297" y="2626394"/>
            <a:ext cx="1747249" cy="321436"/>
            <a:chOff x="116752" y="2955527"/>
            <a:chExt cx="1310437" cy="241077"/>
          </a:xfrm>
          <a:solidFill>
            <a:schemeClr val="bg1"/>
          </a:solidFill>
        </p:grpSpPr>
        <p:sp>
          <p:nvSpPr>
            <p:cNvPr id="85" name="Rectangle 84">
              <a:hlinkClick r:id="rId6"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1867CAA8-FC35-49F6-BD69-C57A4AD938D9}"/>
                </a:ext>
              </a:extLst>
            </p:cNvPr>
            <p:cNvSpPr/>
            <p:nvPr/>
          </p:nvSpPr>
          <p:spPr>
            <a:xfrm>
              <a:off x="116752" y="2955527"/>
              <a:ext cx="1310437" cy="241077"/>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Cloud App Security</a:t>
              </a:r>
            </a:p>
          </p:txBody>
        </p:sp>
        <p:pic>
          <p:nvPicPr>
            <p:cNvPr id="86" name="Picture 85">
              <a:extLst>
                <a:ext uri="{FF2B5EF4-FFF2-40B4-BE49-F238E27FC236}">
                  <a16:creationId xmlns:a16="http://schemas.microsoft.com/office/drawing/2014/main" id="{8EEB8E28-A2CF-4450-9ED6-1A85D96A36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7915" y="3011955"/>
              <a:ext cx="157492" cy="127696"/>
            </a:xfrm>
            <a:prstGeom prst="rect">
              <a:avLst/>
            </a:prstGeom>
            <a:grpFill/>
          </p:spPr>
        </p:pic>
      </p:grpSp>
      <p:grpSp>
        <p:nvGrpSpPr>
          <p:cNvPr id="87" name="Group 86">
            <a:extLst>
              <a:ext uri="{FF2B5EF4-FFF2-40B4-BE49-F238E27FC236}">
                <a16:creationId xmlns:a16="http://schemas.microsoft.com/office/drawing/2014/main" id="{F466733E-FD11-4EEF-9CE1-F28F7B2C166B}"/>
              </a:ext>
            </a:extLst>
          </p:cNvPr>
          <p:cNvGrpSpPr/>
          <p:nvPr/>
        </p:nvGrpSpPr>
        <p:grpSpPr>
          <a:xfrm>
            <a:off x="6987164" y="3554186"/>
            <a:ext cx="1755648" cy="290419"/>
            <a:chOff x="10885121" y="2166658"/>
            <a:chExt cx="1211600" cy="182056"/>
          </a:xfrm>
          <a:solidFill>
            <a:schemeClr val="bg1"/>
          </a:solidFill>
        </p:grpSpPr>
        <p:sp>
          <p:nvSpPr>
            <p:cNvPr id="88" name="Rectangle 87">
              <a:hlinkClick r:id="rId29" tooltip="Office 365 DLP capabilities including Outlook Policy Tips, rule application via Exchange Transport rules, automatic protection via SharePoint location, and more. "/>
              <a:extLst>
                <a:ext uri="{FF2B5EF4-FFF2-40B4-BE49-F238E27FC236}">
                  <a16:creationId xmlns:a16="http://schemas.microsoft.com/office/drawing/2014/main" id="{85A7065D-5702-4F71-9E8B-55520B89BDC3}"/>
                </a:ext>
              </a:extLst>
            </p:cNvPr>
            <p:cNvSpPr/>
            <p:nvPr/>
          </p:nvSpPr>
          <p:spPr>
            <a:xfrm>
              <a:off x="10885121" y="2166658"/>
              <a:ext cx="1211600" cy="182056"/>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16992" tIns="24384" rtlCol="0" anchor="t"/>
            <a:lstStyle/>
            <a:p>
              <a:pPr defTabSz="1219170">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Office 365</a:t>
              </a:r>
            </a:p>
          </p:txBody>
        </p:sp>
        <p:pic>
          <p:nvPicPr>
            <p:cNvPr id="89" name="Picture 88">
              <a:extLst>
                <a:ext uri="{FF2B5EF4-FFF2-40B4-BE49-F238E27FC236}">
                  <a16:creationId xmlns:a16="http://schemas.microsoft.com/office/drawing/2014/main" id="{F3C45D3A-3CB9-46B1-90E8-2A8FBD777F52}"/>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0950100" y="2182979"/>
              <a:ext cx="116904" cy="138531"/>
            </a:xfrm>
            <a:prstGeom prst="rect">
              <a:avLst/>
            </a:prstGeom>
            <a:grpFill/>
          </p:spPr>
        </p:pic>
      </p:grpSp>
      <p:sp>
        <p:nvSpPr>
          <p:cNvPr id="90" name="Rectangle 89">
            <a:extLst>
              <a:ext uri="{FF2B5EF4-FFF2-40B4-BE49-F238E27FC236}">
                <a16:creationId xmlns:a16="http://schemas.microsoft.com/office/drawing/2014/main" id="{2D5F9466-7BF0-4F78-BD20-10D17B983015}"/>
              </a:ext>
            </a:extLst>
          </p:cNvPr>
          <p:cNvSpPr/>
          <p:nvPr/>
        </p:nvSpPr>
        <p:spPr bwMode="auto">
          <a:xfrm>
            <a:off x="705489" y="3704432"/>
            <a:ext cx="3928753" cy="1231900"/>
          </a:xfrm>
          <a:prstGeom prst="rect">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grpSp>
        <p:nvGrpSpPr>
          <p:cNvPr id="91" name="Group 90">
            <a:extLst>
              <a:ext uri="{FF2B5EF4-FFF2-40B4-BE49-F238E27FC236}">
                <a16:creationId xmlns:a16="http://schemas.microsoft.com/office/drawing/2014/main" id="{C1CB4C4E-D8AD-4F07-B127-CE377BF73398}"/>
              </a:ext>
            </a:extLst>
          </p:cNvPr>
          <p:cNvGrpSpPr/>
          <p:nvPr/>
        </p:nvGrpSpPr>
        <p:grpSpPr>
          <a:xfrm>
            <a:off x="3477393" y="3754895"/>
            <a:ext cx="985977" cy="925817"/>
            <a:chOff x="4978097" y="3102396"/>
            <a:chExt cx="739483" cy="694363"/>
          </a:xfrm>
        </p:grpSpPr>
        <p:sp>
          <p:nvSpPr>
            <p:cNvPr id="92" name="Rectangle 91">
              <a:hlinkClick r:id="rId31" tooltip="Azure Marketplace includes many security appliances from leading vendors among the thousands of certified, open source, and community software applications and developer services— all pre-configured for Microsoft Azure. "/>
              <a:extLst>
                <a:ext uri="{FF2B5EF4-FFF2-40B4-BE49-F238E27FC236}">
                  <a16:creationId xmlns:a16="http://schemas.microsoft.com/office/drawing/2014/main" id="{595972D9-E65C-4BC9-8433-54B0F2F34811}"/>
                </a:ext>
              </a:extLst>
            </p:cNvPr>
            <p:cNvSpPr/>
            <p:nvPr/>
          </p:nvSpPr>
          <p:spPr>
            <a:xfrm>
              <a:off x="4978097" y="3102396"/>
              <a:ext cx="739483" cy="694363"/>
            </a:xfrm>
            <a:prstGeom prst="rect">
              <a:avLst/>
            </a:prstGeom>
            <a:solidFill>
              <a:schemeClr val="bg1"/>
            </a:solidFill>
            <a:ln w="14224">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24384" rIns="24384" rtlCol="0" anchor="t"/>
            <a:lstStyle/>
            <a:p>
              <a:pPr defTabSz="1219170">
                <a:defRPr/>
              </a:pPr>
              <a:r>
                <a:rPr lang="en-US" sz="1133"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Security </a:t>
              </a:r>
              <a:br>
                <a:rPr lang="en-US" sz="1133"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br>
              <a:r>
                <a:rPr lang="en-US" sz="1133"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Appliances</a:t>
              </a:r>
            </a:p>
          </p:txBody>
        </p:sp>
        <p:grpSp>
          <p:nvGrpSpPr>
            <p:cNvPr id="93" name="Group 92">
              <a:extLst>
                <a:ext uri="{FF2B5EF4-FFF2-40B4-BE49-F238E27FC236}">
                  <a16:creationId xmlns:a16="http://schemas.microsoft.com/office/drawing/2014/main" id="{4D9F2A3A-2BA0-4C66-8E15-92CFE4DAB94C}"/>
                </a:ext>
              </a:extLst>
            </p:cNvPr>
            <p:cNvGrpSpPr/>
            <p:nvPr/>
          </p:nvGrpSpPr>
          <p:grpSpPr>
            <a:xfrm>
              <a:off x="5030265" y="3420535"/>
              <a:ext cx="627485" cy="363499"/>
              <a:chOff x="6109711" y="3090710"/>
              <a:chExt cx="627485" cy="363499"/>
            </a:xfrm>
          </p:grpSpPr>
          <p:pic>
            <p:nvPicPr>
              <p:cNvPr id="94" name="Picture 93">
                <a:extLst>
                  <a:ext uri="{FF2B5EF4-FFF2-40B4-BE49-F238E27FC236}">
                    <a16:creationId xmlns:a16="http://schemas.microsoft.com/office/drawing/2014/main" id="{F8D09830-4EC6-48E6-B5BE-ADEF3EA9AB47}"/>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110502" y="3310834"/>
                <a:ext cx="143375" cy="143375"/>
              </a:xfrm>
              <a:prstGeom prst="rect">
                <a:avLst/>
              </a:prstGeom>
            </p:spPr>
          </p:pic>
          <p:pic>
            <p:nvPicPr>
              <p:cNvPr id="95" name="Picture 94">
                <a:extLst>
                  <a:ext uri="{FF2B5EF4-FFF2-40B4-BE49-F238E27FC236}">
                    <a16:creationId xmlns:a16="http://schemas.microsoft.com/office/drawing/2014/main" id="{AED3DB98-AA7F-43E7-AEE2-F53A31B3D3F1}"/>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6335864" y="3281630"/>
                <a:ext cx="140760" cy="140760"/>
              </a:xfrm>
              <a:prstGeom prst="rect">
                <a:avLst/>
              </a:prstGeom>
            </p:spPr>
          </p:pic>
          <p:pic>
            <p:nvPicPr>
              <p:cNvPr id="96" name="Picture 95">
                <a:extLst>
                  <a:ext uri="{FF2B5EF4-FFF2-40B4-BE49-F238E27FC236}">
                    <a16:creationId xmlns:a16="http://schemas.microsoft.com/office/drawing/2014/main" id="{FB4DA77F-66EC-44E9-AA97-B54D1DA45863}"/>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6109711" y="3096167"/>
                <a:ext cx="144712" cy="144712"/>
              </a:xfrm>
              <a:prstGeom prst="rect">
                <a:avLst/>
              </a:prstGeom>
            </p:spPr>
          </p:pic>
          <p:pic>
            <p:nvPicPr>
              <p:cNvPr id="97" name="Picture 96">
                <a:extLst>
                  <a:ext uri="{FF2B5EF4-FFF2-40B4-BE49-F238E27FC236}">
                    <a16:creationId xmlns:a16="http://schemas.microsoft.com/office/drawing/2014/main" id="{9D72EA0E-928E-48FF-9EEC-8510AB7BB218}"/>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6325693" y="3090710"/>
                <a:ext cx="143375" cy="143375"/>
              </a:xfrm>
              <a:prstGeom prst="rect">
                <a:avLst/>
              </a:prstGeom>
            </p:spPr>
          </p:pic>
          <p:grpSp>
            <p:nvGrpSpPr>
              <p:cNvPr id="98" name="Group 97">
                <a:extLst>
                  <a:ext uri="{FF2B5EF4-FFF2-40B4-BE49-F238E27FC236}">
                    <a16:creationId xmlns:a16="http://schemas.microsoft.com/office/drawing/2014/main" id="{5CB816A0-5053-4AFF-967C-841336D030F1}"/>
                  </a:ext>
                </a:extLst>
              </p:cNvPr>
              <p:cNvGrpSpPr/>
              <p:nvPr/>
            </p:nvGrpSpPr>
            <p:grpSpPr>
              <a:xfrm>
                <a:off x="6548524" y="3342843"/>
                <a:ext cx="188672" cy="45740"/>
                <a:chOff x="1287209" y="960836"/>
                <a:chExt cx="418504" cy="101463"/>
              </a:xfrm>
              <a:solidFill>
                <a:schemeClr val="tx1">
                  <a:lumMod val="65000"/>
                  <a:lumOff val="35000"/>
                </a:schemeClr>
              </a:solidFill>
            </p:grpSpPr>
            <p:sp>
              <p:nvSpPr>
                <p:cNvPr id="100" name="Oval 99">
                  <a:extLst>
                    <a:ext uri="{FF2B5EF4-FFF2-40B4-BE49-F238E27FC236}">
                      <a16:creationId xmlns:a16="http://schemas.microsoft.com/office/drawing/2014/main" id="{4C69255D-1BAC-4ABE-ACF2-58D446810F36}"/>
                    </a:ext>
                  </a:extLst>
                </p:cNvPr>
                <p:cNvSpPr/>
                <p:nvPr/>
              </p:nvSpPr>
              <p:spPr bwMode="auto">
                <a:xfrm>
                  <a:off x="1287209" y="960836"/>
                  <a:ext cx="101414"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01" name="Oval 100">
                  <a:extLst>
                    <a:ext uri="{FF2B5EF4-FFF2-40B4-BE49-F238E27FC236}">
                      <a16:creationId xmlns:a16="http://schemas.microsoft.com/office/drawing/2014/main" id="{A2F88A8B-2AB4-46C2-8C92-C01CAB9D5C86}"/>
                    </a:ext>
                  </a:extLst>
                </p:cNvPr>
                <p:cNvSpPr/>
                <p:nvPr/>
              </p:nvSpPr>
              <p:spPr bwMode="auto">
                <a:xfrm>
                  <a:off x="1445754" y="960845"/>
                  <a:ext cx="101414" cy="101413"/>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02" name="Oval 101">
                  <a:extLst>
                    <a:ext uri="{FF2B5EF4-FFF2-40B4-BE49-F238E27FC236}">
                      <a16:creationId xmlns:a16="http://schemas.microsoft.com/office/drawing/2014/main" id="{955BD7CD-6FF9-4A86-B7CE-63FC83F9714F}"/>
                    </a:ext>
                  </a:extLst>
                </p:cNvPr>
                <p:cNvSpPr/>
                <p:nvPr/>
              </p:nvSpPr>
              <p:spPr bwMode="auto">
                <a:xfrm>
                  <a:off x="1604299" y="960883"/>
                  <a:ext cx="101414"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3200"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grpSp>
          <p:pic>
            <p:nvPicPr>
              <p:cNvPr id="99" name="Picture 98">
                <a:extLst>
                  <a:ext uri="{FF2B5EF4-FFF2-40B4-BE49-F238E27FC236}">
                    <a16:creationId xmlns:a16="http://schemas.microsoft.com/office/drawing/2014/main" id="{B7487649-E9C1-4FA0-B7C3-7D26A8E51569}"/>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6574513" y="3095267"/>
                <a:ext cx="140332" cy="140332"/>
              </a:xfrm>
              <a:prstGeom prst="rect">
                <a:avLst/>
              </a:prstGeom>
            </p:spPr>
          </p:pic>
        </p:grpSp>
      </p:grpSp>
      <p:grpSp>
        <p:nvGrpSpPr>
          <p:cNvPr id="103" name="Group 102">
            <a:extLst>
              <a:ext uri="{FF2B5EF4-FFF2-40B4-BE49-F238E27FC236}">
                <a16:creationId xmlns:a16="http://schemas.microsoft.com/office/drawing/2014/main" id="{050FE336-48D4-4E30-BCB4-63E4EE727679}"/>
              </a:ext>
            </a:extLst>
          </p:cNvPr>
          <p:cNvGrpSpPr/>
          <p:nvPr/>
        </p:nvGrpSpPr>
        <p:grpSpPr>
          <a:xfrm>
            <a:off x="2061368" y="4250409"/>
            <a:ext cx="493784" cy="437029"/>
            <a:chOff x="4723767" y="3080378"/>
            <a:chExt cx="439858" cy="389301"/>
          </a:xfrm>
        </p:grpSpPr>
        <p:pic>
          <p:nvPicPr>
            <p:cNvPr id="104" name="Picture 103">
              <a:extLst>
                <a:ext uri="{FF2B5EF4-FFF2-40B4-BE49-F238E27FC236}">
                  <a16:creationId xmlns:a16="http://schemas.microsoft.com/office/drawing/2014/main" id="{3DBAC252-54C1-4AE9-9F09-9B2BBA2531DF}"/>
                </a:ext>
              </a:extLst>
            </p:cNvPr>
            <p:cNvPicPr>
              <a:picLocks noChangeAspect="1"/>
            </p:cNvPicPr>
            <p:nvPr/>
          </p:nvPicPr>
          <p:blipFill rotWithShape="1">
            <a:blip r:embed="rId3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05" name="Group 104">
              <a:extLst>
                <a:ext uri="{FF2B5EF4-FFF2-40B4-BE49-F238E27FC236}">
                  <a16:creationId xmlns:a16="http://schemas.microsoft.com/office/drawing/2014/main" id="{378AD7F8-C780-4B91-B681-05C502D17576}"/>
                </a:ext>
              </a:extLst>
            </p:cNvPr>
            <p:cNvGrpSpPr/>
            <p:nvPr/>
          </p:nvGrpSpPr>
          <p:grpSpPr>
            <a:xfrm>
              <a:off x="4723767" y="3080378"/>
              <a:ext cx="439858" cy="389301"/>
              <a:chOff x="3131835" y="4047725"/>
              <a:chExt cx="439858" cy="389301"/>
            </a:xfrm>
          </p:grpSpPr>
          <p:grpSp>
            <p:nvGrpSpPr>
              <p:cNvPr id="106" name="Group 105">
                <a:extLst>
                  <a:ext uri="{FF2B5EF4-FFF2-40B4-BE49-F238E27FC236}">
                    <a16:creationId xmlns:a16="http://schemas.microsoft.com/office/drawing/2014/main" id="{22E49637-1A65-45B6-9BEE-12D3A8D0F050}"/>
                  </a:ext>
                </a:extLst>
              </p:cNvPr>
              <p:cNvGrpSpPr/>
              <p:nvPr/>
            </p:nvGrpSpPr>
            <p:grpSpPr>
              <a:xfrm>
                <a:off x="3131835" y="4047725"/>
                <a:ext cx="182560" cy="348911"/>
                <a:chOff x="2136298" y="4226790"/>
                <a:chExt cx="196678" cy="375893"/>
              </a:xfrm>
            </p:grpSpPr>
            <p:sp>
              <p:nvSpPr>
                <p:cNvPr id="110" name="Rectangle 109">
                  <a:extLst>
                    <a:ext uri="{FF2B5EF4-FFF2-40B4-BE49-F238E27FC236}">
                      <a16:creationId xmlns:a16="http://schemas.microsoft.com/office/drawing/2014/main" id="{0FE2C47E-FB83-4E07-9BE0-4579C1E18FC9}"/>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11" name="server">
                  <a:extLst>
                    <a:ext uri="{FF2B5EF4-FFF2-40B4-BE49-F238E27FC236}">
                      <a16:creationId xmlns:a16="http://schemas.microsoft.com/office/drawing/2014/main" id="{4C8179C2-692F-4340-9408-E2D5D3DC638D}"/>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1200">
                    <a:gradFill>
                      <a:gsLst>
                        <a:gs pos="0">
                          <a:srgbClr val="505050"/>
                        </a:gs>
                        <a:gs pos="100000">
                          <a:srgbClr val="505050"/>
                        </a:gs>
                      </a:gsLst>
                      <a:lin ang="5400000" scaled="1"/>
                    </a:gradFill>
                    <a:latin typeface="Segoe UI"/>
                    <a:cs typeface="Arial"/>
                    <a:sym typeface="Arial"/>
                  </a:endParaRPr>
                </a:p>
              </p:txBody>
            </p:sp>
          </p:grpSp>
          <p:sp>
            <p:nvSpPr>
              <p:cNvPr id="107" name="Oval 106">
                <a:extLst>
                  <a:ext uri="{FF2B5EF4-FFF2-40B4-BE49-F238E27FC236}">
                    <a16:creationId xmlns:a16="http://schemas.microsoft.com/office/drawing/2014/main" id="{A8A74615-1407-422C-B7EF-B20634B7E389}"/>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pic>
            <p:nvPicPr>
              <p:cNvPr id="108" name="Picture 107">
                <a:extLst>
                  <a:ext uri="{FF2B5EF4-FFF2-40B4-BE49-F238E27FC236}">
                    <a16:creationId xmlns:a16="http://schemas.microsoft.com/office/drawing/2014/main" id="{31DA9480-C18F-4811-A41E-B4CF79C6CF07}"/>
                  </a:ext>
                </a:extLst>
              </p:cNvPr>
              <p:cNvPicPr>
                <a:picLocks noChangeAspect="1"/>
              </p:cNvPicPr>
              <p:nvPr/>
            </p:nvPicPr>
            <p:blipFill rotWithShape="1">
              <a:blip r:embed="rId3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09" name="Freeform 6">
                <a:extLst>
                  <a:ext uri="{FF2B5EF4-FFF2-40B4-BE49-F238E27FC236}">
                    <a16:creationId xmlns:a16="http://schemas.microsoft.com/office/drawing/2014/main" id="{D0047FEF-02F4-407B-B3CD-B560C053A9DA}"/>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608" tIns="194887" rIns="243608" bIns="194887" numCol="1" spcCol="0" rtlCol="0" fromWordArt="0" anchor="t" anchorCtr="0" forceAA="0" compatLnSpc="1">
                <a:prstTxWarp prst="textNoShape">
                  <a:avLst/>
                </a:prstTxWarp>
                <a:noAutofit/>
              </a:bodyPr>
              <a:lstStyle/>
              <a:p>
                <a:pPr algn="ctr" defTabSz="1217451" fontAlgn="base">
                  <a:lnSpc>
                    <a:spcPct val="90000"/>
                  </a:lnSpc>
                  <a:spcBef>
                    <a:spcPct val="0"/>
                  </a:spcBef>
                  <a:spcAft>
                    <a:spcPct val="0"/>
                  </a:spcAft>
                  <a:defRPr/>
                </a:pPr>
                <a:endParaRPr lang="en-US" sz="2664" spc="-67">
                  <a:gradFill>
                    <a:gsLst>
                      <a:gs pos="1250">
                        <a:srgbClr val="EFEFEF"/>
                      </a:gs>
                      <a:gs pos="10417">
                        <a:srgbClr val="EFEFEF"/>
                      </a:gs>
                    </a:gsLst>
                    <a:lin ang="5400000" scaled="0"/>
                  </a:gradFill>
                  <a:latin typeface="Segoe UI Light"/>
                  <a:sym typeface="Arial"/>
                </a:endParaRPr>
              </a:p>
            </p:txBody>
          </p:sp>
        </p:grpSp>
      </p:grpSp>
      <p:sp>
        <p:nvSpPr>
          <p:cNvPr id="112" name="Rectangle 115">
            <a:extLst>
              <a:ext uri="{FF2B5EF4-FFF2-40B4-BE49-F238E27FC236}">
                <a16:creationId xmlns:a16="http://schemas.microsoft.com/office/drawing/2014/main" id="{7CAA981D-B16B-4E91-91E9-5163323F72C2}"/>
              </a:ext>
            </a:extLst>
          </p:cNvPr>
          <p:cNvSpPr/>
          <p:nvPr/>
        </p:nvSpPr>
        <p:spPr bwMode="auto">
          <a:xfrm>
            <a:off x="2591161" y="4188121"/>
            <a:ext cx="248832" cy="166152"/>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sp>
        <p:nvSpPr>
          <p:cNvPr id="113" name="Rectangle 115">
            <a:extLst>
              <a:ext uri="{FF2B5EF4-FFF2-40B4-BE49-F238E27FC236}">
                <a16:creationId xmlns:a16="http://schemas.microsoft.com/office/drawing/2014/main" id="{FEE8CEFD-CDDB-49DB-A52B-72C9D9F9B8A0}"/>
              </a:ext>
            </a:extLst>
          </p:cNvPr>
          <p:cNvSpPr/>
          <p:nvPr/>
        </p:nvSpPr>
        <p:spPr bwMode="auto">
          <a:xfrm flipH="1">
            <a:off x="2892416" y="4184956"/>
            <a:ext cx="1768155" cy="166152"/>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pic>
        <p:nvPicPr>
          <p:cNvPr id="114" name="Graphic 113">
            <a:extLst>
              <a:ext uri="{FF2B5EF4-FFF2-40B4-BE49-F238E27FC236}">
                <a16:creationId xmlns:a16="http://schemas.microsoft.com/office/drawing/2014/main" id="{E50787CC-7D2D-45DD-B610-F75457F323E3}"/>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rot="16200000">
            <a:off x="4487674" y="4673380"/>
            <a:ext cx="498608" cy="135985"/>
          </a:xfrm>
          <a:prstGeom prst="rect">
            <a:avLst/>
          </a:prstGeom>
        </p:spPr>
      </p:pic>
      <p:grpSp>
        <p:nvGrpSpPr>
          <p:cNvPr id="115" name="Group 114">
            <a:extLst>
              <a:ext uri="{FF2B5EF4-FFF2-40B4-BE49-F238E27FC236}">
                <a16:creationId xmlns:a16="http://schemas.microsoft.com/office/drawing/2014/main" id="{B1175E50-3EB1-4A26-A497-24525833C137}"/>
              </a:ext>
            </a:extLst>
          </p:cNvPr>
          <p:cNvGrpSpPr/>
          <p:nvPr/>
        </p:nvGrpSpPr>
        <p:grpSpPr>
          <a:xfrm>
            <a:off x="2826614" y="4250409"/>
            <a:ext cx="493784" cy="437029"/>
            <a:chOff x="4723767" y="3080378"/>
            <a:chExt cx="439858" cy="389301"/>
          </a:xfrm>
        </p:grpSpPr>
        <p:pic>
          <p:nvPicPr>
            <p:cNvPr id="116" name="Picture 115">
              <a:extLst>
                <a:ext uri="{FF2B5EF4-FFF2-40B4-BE49-F238E27FC236}">
                  <a16:creationId xmlns:a16="http://schemas.microsoft.com/office/drawing/2014/main" id="{917612FC-557A-4857-ADCE-A0194233FD71}"/>
                </a:ext>
              </a:extLst>
            </p:cNvPr>
            <p:cNvPicPr>
              <a:picLocks noChangeAspect="1"/>
            </p:cNvPicPr>
            <p:nvPr/>
          </p:nvPicPr>
          <p:blipFill rotWithShape="1">
            <a:blip r:embed="rId3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117" name="Group 116">
              <a:extLst>
                <a:ext uri="{FF2B5EF4-FFF2-40B4-BE49-F238E27FC236}">
                  <a16:creationId xmlns:a16="http://schemas.microsoft.com/office/drawing/2014/main" id="{8B3D81EC-CC61-4244-B608-AA8D70C095D4}"/>
                </a:ext>
              </a:extLst>
            </p:cNvPr>
            <p:cNvGrpSpPr/>
            <p:nvPr/>
          </p:nvGrpSpPr>
          <p:grpSpPr>
            <a:xfrm>
              <a:off x="4723767" y="3080378"/>
              <a:ext cx="439858" cy="389301"/>
              <a:chOff x="3131835" y="4047725"/>
              <a:chExt cx="439858" cy="389301"/>
            </a:xfrm>
          </p:grpSpPr>
          <p:grpSp>
            <p:nvGrpSpPr>
              <p:cNvPr id="118" name="Group 117">
                <a:extLst>
                  <a:ext uri="{FF2B5EF4-FFF2-40B4-BE49-F238E27FC236}">
                    <a16:creationId xmlns:a16="http://schemas.microsoft.com/office/drawing/2014/main" id="{42A8F714-88DB-4874-80EF-5EB06426BFF9}"/>
                  </a:ext>
                </a:extLst>
              </p:cNvPr>
              <p:cNvGrpSpPr/>
              <p:nvPr/>
            </p:nvGrpSpPr>
            <p:grpSpPr>
              <a:xfrm>
                <a:off x="3131835" y="4047725"/>
                <a:ext cx="182560" cy="348911"/>
                <a:chOff x="2136298" y="4226790"/>
                <a:chExt cx="196678" cy="375893"/>
              </a:xfrm>
            </p:grpSpPr>
            <p:sp>
              <p:nvSpPr>
                <p:cNvPr id="122" name="Rectangle 121">
                  <a:extLst>
                    <a:ext uri="{FF2B5EF4-FFF2-40B4-BE49-F238E27FC236}">
                      <a16:creationId xmlns:a16="http://schemas.microsoft.com/office/drawing/2014/main" id="{5B32B212-25D0-4A1D-B74D-04EC45910608}"/>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23" name="server">
                  <a:extLst>
                    <a:ext uri="{FF2B5EF4-FFF2-40B4-BE49-F238E27FC236}">
                      <a16:creationId xmlns:a16="http://schemas.microsoft.com/office/drawing/2014/main" id="{B7D65B28-3563-42AA-BCB4-CC2EC04D0267}"/>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1200">
                    <a:gradFill>
                      <a:gsLst>
                        <a:gs pos="0">
                          <a:srgbClr val="505050"/>
                        </a:gs>
                        <a:gs pos="100000">
                          <a:srgbClr val="505050"/>
                        </a:gs>
                      </a:gsLst>
                      <a:lin ang="5400000" scaled="1"/>
                    </a:gradFill>
                    <a:latin typeface="Segoe UI"/>
                    <a:cs typeface="Arial"/>
                    <a:sym typeface="Arial"/>
                  </a:endParaRPr>
                </a:p>
              </p:txBody>
            </p:sp>
          </p:grpSp>
          <p:sp>
            <p:nvSpPr>
              <p:cNvPr id="119" name="Oval 118">
                <a:extLst>
                  <a:ext uri="{FF2B5EF4-FFF2-40B4-BE49-F238E27FC236}">
                    <a16:creationId xmlns:a16="http://schemas.microsoft.com/office/drawing/2014/main" id="{FB590148-E163-46C7-A571-CD2F1419204B}"/>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pic>
            <p:nvPicPr>
              <p:cNvPr id="120" name="Picture 119">
                <a:extLst>
                  <a:ext uri="{FF2B5EF4-FFF2-40B4-BE49-F238E27FC236}">
                    <a16:creationId xmlns:a16="http://schemas.microsoft.com/office/drawing/2014/main" id="{AA253CC6-712E-4998-841F-F2706F5FBCC1}"/>
                  </a:ext>
                </a:extLst>
              </p:cNvPr>
              <p:cNvPicPr>
                <a:picLocks noChangeAspect="1"/>
              </p:cNvPicPr>
              <p:nvPr/>
            </p:nvPicPr>
            <p:blipFill rotWithShape="1">
              <a:blip r:embed="rId3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121" name="Freeform 6">
                <a:extLst>
                  <a:ext uri="{FF2B5EF4-FFF2-40B4-BE49-F238E27FC236}">
                    <a16:creationId xmlns:a16="http://schemas.microsoft.com/office/drawing/2014/main" id="{100A218A-BCEB-4647-856A-A5D8062918F4}"/>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3608" tIns="194887" rIns="243608" bIns="194887" numCol="1" spcCol="0" rtlCol="0" fromWordArt="0" anchor="t" anchorCtr="0" forceAA="0" compatLnSpc="1">
                <a:prstTxWarp prst="textNoShape">
                  <a:avLst/>
                </a:prstTxWarp>
                <a:noAutofit/>
              </a:bodyPr>
              <a:lstStyle/>
              <a:p>
                <a:pPr algn="ctr" defTabSz="1217451" fontAlgn="base">
                  <a:lnSpc>
                    <a:spcPct val="90000"/>
                  </a:lnSpc>
                  <a:spcBef>
                    <a:spcPct val="0"/>
                  </a:spcBef>
                  <a:spcAft>
                    <a:spcPct val="0"/>
                  </a:spcAft>
                  <a:defRPr/>
                </a:pPr>
                <a:endParaRPr lang="en-US" sz="2664" spc="-67">
                  <a:gradFill>
                    <a:gsLst>
                      <a:gs pos="1250">
                        <a:srgbClr val="EFEFEF"/>
                      </a:gs>
                      <a:gs pos="10417">
                        <a:srgbClr val="EFEFEF"/>
                      </a:gs>
                    </a:gsLst>
                    <a:lin ang="5400000" scaled="0"/>
                  </a:gradFill>
                  <a:latin typeface="Segoe UI Light"/>
                  <a:sym typeface="Arial"/>
                </a:endParaRPr>
              </a:p>
            </p:txBody>
          </p:sp>
        </p:grpSp>
      </p:grpSp>
      <p:sp>
        <p:nvSpPr>
          <p:cNvPr id="124" name="Rectangle 115">
            <a:extLst>
              <a:ext uri="{FF2B5EF4-FFF2-40B4-BE49-F238E27FC236}">
                <a16:creationId xmlns:a16="http://schemas.microsoft.com/office/drawing/2014/main" id="{5BB9FBAC-88C2-4449-B331-6E5CC39A32E4}"/>
              </a:ext>
            </a:extLst>
          </p:cNvPr>
          <p:cNvSpPr/>
          <p:nvPr/>
        </p:nvSpPr>
        <p:spPr bwMode="auto">
          <a:xfrm>
            <a:off x="4470171" y="3618816"/>
            <a:ext cx="229517" cy="598249"/>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sp>
        <p:nvSpPr>
          <p:cNvPr id="125" name="Rectangle 115">
            <a:extLst>
              <a:ext uri="{FF2B5EF4-FFF2-40B4-BE49-F238E27FC236}">
                <a16:creationId xmlns:a16="http://schemas.microsoft.com/office/drawing/2014/main" id="{A9EB660C-8426-4F76-A541-A1309B075BB3}"/>
              </a:ext>
            </a:extLst>
          </p:cNvPr>
          <p:cNvSpPr/>
          <p:nvPr/>
        </p:nvSpPr>
        <p:spPr bwMode="auto">
          <a:xfrm flipV="1">
            <a:off x="4467956" y="4278806"/>
            <a:ext cx="289971" cy="203639"/>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cs typeface="Segoe UI" pitchFamily="34" charset="0"/>
              <a:sym typeface="Arial"/>
            </a:endParaRPr>
          </a:p>
        </p:txBody>
      </p:sp>
      <p:pic>
        <p:nvPicPr>
          <p:cNvPr id="126" name="Graphic 125">
            <a:extLst>
              <a:ext uri="{FF2B5EF4-FFF2-40B4-BE49-F238E27FC236}">
                <a16:creationId xmlns:a16="http://schemas.microsoft.com/office/drawing/2014/main" id="{2F43B1E4-6282-42A9-9590-44FD4FF25100}"/>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4627396" y="4344291"/>
            <a:ext cx="207151" cy="192352"/>
          </a:xfrm>
          <a:prstGeom prst="rect">
            <a:avLst/>
          </a:prstGeom>
        </p:spPr>
      </p:pic>
      <p:grpSp>
        <p:nvGrpSpPr>
          <p:cNvPr id="127" name="Group 126">
            <a:extLst>
              <a:ext uri="{FF2B5EF4-FFF2-40B4-BE49-F238E27FC236}">
                <a16:creationId xmlns:a16="http://schemas.microsoft.com/office/drawing/2014/main" id="{ACC645A0-1E37-4B8A-8A19-247B1ED22478}"/>
              </a:ext>
            </a:extLst>
          </p:cNvPr>
          <p:cNvGrpSpPr/>
          <p:nvPr/>
        </p:nvGrpSpPr>
        <p:grpSpPr>
          <a:xfrm>
            <a:off x="849934" y="3817856"/>
            <a:ext cx="1552363" cy="250193"/>
            <a:chOff x="2479889" y="3223015"/>
            <a:chExt cx="1164272" cy="187645"/>
          </a:xfrm>
        </p:grpSpPr>
        <p:sp>
          <p:nvSpPr>
            <p:cNvPr id="128" name="Rectangle 127">
              <a:extLst>
                <a:ext uri="{FF2B5EF4-FFF2-40B4-BE49-F238E27FC236}">
                  <a16:creationId xmlns:a16="http://schemas.microsoft.com/office/drawing/2014/main" id="{2C38BEA3-63F2-4A85-8D3E-F12CAFB1F873}"/>
                </a:ext>
              </a:extLst>
            </p:cNvPr>
            <p:cNvSpPr/>
            <p:nvPr/>
          </p:nvSpPr>
          <p:spPr>
            <a:xfrm>
              <a:off x="2479889" y="3223015"/>
              <a:ext cx="1164272" cy="18764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60960" bIns="12192" rtlCol="0" anchor="ctr">
              <a:noAutofit/>
            </a:bodyPr>
            <a:lstStyle/>
            <a:p>
              <a:pPr marL="152396"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NGFW</a:t>
              </a:r>
            </a:p>
          </p:txBody>
        </p:sp>
        <p:pic>
          <p:nvPicPr>
            <p:cNvPr id="129" name="Graphic 128">
              <a:extLst>
                <a:ext uri="{FF2B5EF4-FFF2-40B4-BE49-F238E27FC236}">
                  <a16:creationId xmlns:a16="http://schemas.microsoft.com/office/drawing/2014/main" id="{86AA3849-F3D8-4744-A545-C62A26740A3E}"/>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3412268" y="3248214"/>
              <a:ext cx="155363" cy="144264"/>
            </a:xfrm>
            <a:prstGeom prst="rect">
              <a:avLst/>
            </a:prstGeom>
          </p:spPr>
        </p:pic>
        <p:sp>
          <p:nvSpPr>
            <p:cNvPr id="130" name="Commitments_EC4D">
              <a:extLst>
                <a:ext uri="{FF2B5EF4-FFF2-40B4-BE49-F238E27FC236}">
                  <a16:creationId xmlns:a16="http://schemas.microsoft.com/office/drawing/2014/main" id="{B22FA288-DF70-4474-A154-9D025EDDC31F}"/>
                </a:ext>
              </a:extLst>
            </p:cNvPr>
            <p:cNvSpPr>
              <a:spLocks noChangeAspect="1" noEditPoints="1"/>
            </p:cNvSpPr>
            <p:nvPr/>
          </p:nvSpPr>
          <p:spPr bwMode="auto">
            <a:xfrm>
              <a:off x="2541886" y="3261821"/>
              <a:ext cx="110871"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12192" rIns="121920" bIns="12192" numCol="1" anchor="t" anchorCtr="0" compatLnSpc="1">
              <a:prstTxWarp prst="textNoShape">
                <a:avLst/>
              </a:prstTxWarp>
            </a:bodyPr>
            <a:lstStyle/>
            <a:p>
              <a:pPr defTabSz="1219170">
                <a:defRPr/>
              </a:pPr>
              <a:endParaRPr lang="en-US" sz="2400">
                <a:gradFill>
                  <a:gsLst>
                    <a:gs pos="0">
                      <a:srgbClr val="505050"/>
                    </a:gs>
                    <a:gs pos="100000">
                      <a:srgbClr val="505050"/>
                    </a:gs>
                  </a:gsLst>
                  <a:lin ang="5400000" scaled="1"/>
                </a:gradFill>
                <a:latin typeface="Segoe UI"/>
                <a:cs typeface="Arial"/>
                <a:sym typeface="Arial"/>
              </a:endParaRPr>
            </a:p>
          </p:txBody>
        </p:sp>
      </p:grpSp>
      <p:pic>
        <p:nvPicPr>
          <p:cNvPr id="131" name="Graphic 130">
            <a:extLst>
              <a:ext uri="{FF2B5EF4-FFF2-40B4-BE49-F238E27FC236}">
                <a16:creationId xmlns:a16="http://schemas.microsoft.com/office/drawing/2014/main" id="{4FDF3641-082E-42CB-8EE6-F3125D0B9A77}"/>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4636783" y="3601808"/>
            <a:ext cx="207151" cy="192352"/>
          </a:xfrm>
          <a:prstGeom prst="rect">
            <a:avLst/>
          </a:prstGeom>
        </p:spPr>
      </p:pic>
      <p:grpSp>
        <p:nvGrpSpPr>
          <p:cNvPr id="132" name="Group 131">
            <a:extLst>
              <a:ext uri="{FF2B5EF4-FFF2-40B4-BE49-F238E27FC236}">
                <a16:creationId xmlns:a16="http://schemas.microsoft.com/office/drawing/2014/main" id="{9950F984-3100-44D2-BCE8-CE4FFC4007AA}"/>
              </a:ext>
            </a:extLst>
          </p:cNvPr>
          <p:cNvGrpSpPr/>
          <p:nvPr/>
        </p:nvGrpSpPr>
        <p:grpSpPr>
          <a:xfrm>
            <a:off x="840026" y="4131569"/>
            <a:ext cx="1110737" cy="703257"/>
            <a:chOff x="2144445" y="2968017"/>
            <a:chExt cx="879313" cy="527443"/>
          </a:xfrm>
        </p:grpSpPr>
        <p:sp>
          <p:nvSpPr>
            <p:cNvPr id="133" name="Rectangle 132">
              <a:extLst>
                <a:ext uri="{FF2B5EF4-FFF2-40B4-BE49-F238E27FC236}">
                  <a16:creationId xmlns:a16="http://schemas.microsoft.com/office/drawing/2014/main" id="{9D169F4E-A92F-4DCC-A31F-AA1F4251033A}"/>
                </a:ext>
              </a:extLst>
            </p:cNvPr>
            <p:cNvSpPr/>
            <p:nvPr/>
          </p:nvSpPr>
          <p:spPr>
            <a:xfrm>
              <a:off x="2144445" y="3342629"/>
              <a:ext cx="879312" cy="152831"/>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60960" bIns="12192" rtlCol="0" anchor="ctr">
              <a:spAutoFit/>
            </a:bodyPr>
            <a:lstStyle/>
            <a:p>
              <a:pPr marL="152396"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IPS/IDS</a:t>
              </a:r>
            </a:p>
          </p:txBody>
        </p:sp>
        <p:sp>
          <p:nvSpPr>
            <p:cNvPr id="134" name="Rectangle 133">
              <a:extLst>
                <a:ext uri="{FF2B5EF4-FFF2-40B4-BE49-F238E27FC236}">
                  <a16:creationId xmlns:a16="http://schemas.microsoft.com/office/drawing/2014/main" id="{8B3F79AC-C327-4E52-B0E9-CBE5FECAE1B1}"/>
                </a:ext>
              </a:extLst>
            </p:cNvPr>
            <p:cNvSpPr/>
            <p:nvPr/>
          </p:nvSpPr>
          <p:spPr>
            <a:xfrm>
              <a:off x="2144446" y="2968017"/>
              <a:ext cx="879312" cy="152831"/>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60960" bIns="12192" rtlCol="0" anchor="ctr">
              <a:spAutoFit/>
            </a:bodyPr>
            <a:lstStyle/>
            <a:p>
              <a:pPr marL="152396"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Edge DLP</a:t>
              </a:r>
            </a:p>
          </p:txBody>
        </p:sp>
        <p:sp>
          <p:nvSpPr>
            <p:cNvPr id="135" name="Rectangle 134">
              <a:extLst>
                <a:ext uri="{FF2B5EF4-FFF2-40B4-BE49-F238E27FC236}">
                  <a16:creationId xmlns:a16="http://schemas.microsoft.com/office/drawing/2014/main" id="{437EBF57-B8F0-4B03-A7AE-008D975F6E37}"/>
                </a:ext>
              </a:extLst>
            </p:cNvPr>
            <p:cNvSpPr/>
            <p:nvPr/>
          </p:nvSpPr>
          <p:spPr>
            <a:xfrm>
              <a:off x="2144446" y="3154647"/>
              <a:ext cx="879312" cy="152831"/>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82880" tIns="12192" rIns="60960" bIns="12192" rtlCol="0" anchor="ctr">
              <a:spAutoFit/>
            </a:bodyPr>
            <a:lstStyle/>
            <a:p>
              <a:pPr marL="152396" defTabSz="1219170">
                <a:lnSpc>
                  <a:spcPct val="97000"/>
                </a:lnSpc>
                <a:defRPr/>
              </a:pPr>
              <a:r>
                <a:rPr lang="en-US" sz="12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SSL Proxy</a:t>
              </a:r>
            </a:p>
          </p:txBody>
        </p:sp>
        <p:sp>
          <p:nvSpPr>
            <p:cNvPr id="136" name="Commitments_EC4D">
              <a:extLst>
                <a:ext uri="{FF2B5EF4-FFF2-40B4-BE49-F238E27FC236}">
                  <a16:creationId xmlns:a16="http://schemas.microsoft.com/office/drawing/2014/main" id="{1A265F37-1FAE-4843-AB2F-9AEA116CA63E}"/>
                </a:ext>
              </a:extLst>
            </p:cNvPr>
            <p:cNvSpPr>
              <a:spLocks noChangeAspect="1" noEditPoints="1"/>
            </p:cNvSpPr>
            <p:nvPr/>
          </p:nvSpPr>
          <p:spPr bwMode="auto">
            <a:xfrm>
              <a:off x="2223657" y="2986641"/>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12192" rIns="121920" bIns="12192" numCol="1" anchor="t" anchorCtr="0" compatLnSpc="1">
              <a:prstTxWarp prst="textNoShape">
                <a:avLst/>
              </a:prstTxWarp>
            </a:bodyPr>
            <a:lstStyle/>
            <a:p>
              <a:pPr defTabSz="1219170">
                <a:defRPr/>
              </a:pPr>
              <a:endParaRPr lang="en-US" sz="2400">
                <a:gradFill>
                  <a:gsLst>
                    <a:gs pos="0">
                      <a:srgbClr val="505050"/>
                    </a:gs>
                    <a:gs pos="100000">
                      <a:srgbClr val="505050"/>
                    </a:gs>
                  </a:gsLst>
                  <a:lin ang="5400000" scaled="1"/>
                </a:gradFill>
                <a:latin typeface="Segoe UI"/>
                <a:cs typeface="Arial"/>
                <a:sym typeface="Arial"/>
              </a:endParaRPr>
            </a:p>
          </p:txBody>
        </p:sp>
        <p:sp>
          <p:nvSpPr>
            <p:cNvPr id="137" name="Commitments_EC4D">
              <a:extLst>
                <a:ext uri="{FF2B5EF4-FFF2-40B4-BE49-F238E27FC236}">
                  <a16:creationId xmlns:a16="http://schemas.microsoft.com/office/drawing/2014/main" id="{543F8B16-7C5E-4761-8662-7AF506E90152}"/>
                </a:ext>
              </a:extLst>
            </p:cNvPr>
            <p:cNvSpPr>
              <a:spLocks noChangeAspect="1" noEditPoints="1"/>
            </p:cNvSpPr>
            <p:nvPr/>
          </p:nvSpPr>
          <p:spPr bwMode="auto">
            <a:xfrm>
              <a:off x="2210247" y="3186837"/>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12192" rIns="121920" bIns="12192" numCol="1" anchor="t" anchorCtr="0" compatLnSpc="1">
              <a:prstTxWarp prst="textNoShape">
                <a:avLst/>
              </a:prstTxWarp>
            </a:bodyPr>
            <a:lstStyle/>
            <a:p>
              <a:pPr defTabSz="1219170">
                <a:defRPr/>
              </a:pPr>
              <a:endParaRPr lang="en-US" sz="2400">
                <a:gradFill>
                  <a:gsLst>
                    <a:gs pos="0">
                      <a:srgbClr val="505050"/>
                    </a:gs>
                    <a:gs pos="100000">
                      <a:srgbClr val="505050"/>
                    </a:gs>
                  </a:gsLst>
                  <a:lin ang="5400000" scaled="1"/>
                </a:gradFill>
                <a:latin typeface="Segoe UI"/>
                <a:cs typeface="Arial"/>
                <a:sym typeface="Arial"/>
              </a:endParaRPr>
            </a:p>
          </p:txBody>
        </p:sp>
        <p:sp>
          <p:nvSpPr>
            <p:cNvPr id="138" name="Commitments_EC4D">
              <a:extLst>
                <a:ext uri="{FF2B5EF4-FFF2-40B4-BE49-F238E27FC236}">
                  <a16:creationId xmlns:a16="http://schemas.microsoft.com/office/drawing/2014/main" id="{D73FF319-CB9A-49A2-ADE4-88027FA0CEB1}"/>
                </a:ext>
              </a:extLst>
            </p:cNvPr>
            <p:cNvSpPr>
              <a:spLocks noChangeAspect="1" noEditPoints="1"/>
            </p:cNvSpPr>
            <p:nvPr/>
          </p:nvSpPr>
          <p:spPr bwMode="auto">
            <a:xfrm>
              <a:off x="2222036" y="3372522"/>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12192" rIns="121920" bIns="12192" numCol="1" anchor="t" anchorCtr="0" compatLnSpc="1">
              <a:prstTxWarp prst="textNoShape">
                <a:avLst/>
              </a:prstTxWarp>
            </a:bodyPr>
            <a:lstStyle/>
            <a:p>
              <a:pPr defTabSz="1219170">
                <a:defRPr/>
              </a:pPr>
              <a:endParaRPr lang="en-US" sz="2400">
                <a:gradFill>
                  <a:gsLst>
                    <a:gs pos="0">
                      <a:srgbClr val="505050"/>
                    </a:gs>
                    <a:gs pos="100000">
                      <a:srgbClr val="505050"/>
                    </a:gs>
                  </a:gsLst>
                  <a:lin ang="5400000" scaled="1"/>
                </a:gradFill>
                <a:latin typeface="Segoe UI"/>
                <a:cs typeface="Arial"/>
                <a:sym typeface="Arial"/>
              </a:endParaRPr>
            </a:p>
          </p:txBody>
        </p:sp>
      </p:grpSp>
      <p:grpSp>
        <p:nvGrpSpPr>
          <p:cNvPr id="139" name="Group 138">
            <a:extLst>
              <a:ext uri="{FF2B5EF4-FFF2-40B4-BE49-F238E27FC236}">
                <a16:creationId xmlns:a16="http://schemas.microsoft.com/office/drawing/2014/main" id="{33159D75-107F-407F-BB99-D2CB7EE53FAB}"/>
              </a:ext>
            </a:extLst>
          </p:cNvPr>
          <p:cNvGrpSpPr/>
          <p:nvPr/>
        </p:nvGrpSpPr>
        <p:grpSpPr>
          <a:xfrm>
            <a:off x="2728300" y="3760841"/>
            <a:ext cx="706692" cy="388561"/>
            <a:chOff x="13506469" y="2041633"/>
            <a:chExt cx="530019" cy="291421"/>
          </a:xfrm>
        </p:grpSpPr>
        <p:sp>
          <p:nvSpPr>
            <p:cNvPr id="140" name="Rectangle 139">
              <a:hlinkClick r:id="rId43" tooltip="Azure Firewall is a managed, cloud-based network security service that protects your Azure Virtual Network resources. It is a fully stateful firewall as a service with built-in high availability and unrestricted cloud scalability. "/>
              <a:extLst>
                <a:ext uri="{FF2B5EF4-FFF2-40B4-BE49-F238E27FC236}">
                  <a16:creationId xmlns:a16="http://schemas.microsoft.com/office/drawing/2014/main" id="{F353DE2D-FAAC-4BEE-B496-1DB4D32A8D5E}"/>
                </a:ext>
              </a:extLst>
            </p:cNvPr>
            <p:cNvSpPr/>
            <p:nvPr/>
          </p:nvSpPr>
          <p:spPr>
            <a:xfrm>
              <a:off x="13506469" y="2041633"/>
              <a:ext cx="530019" cy="2914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60960" rtlCol="0" anchor="ctr"/>
            <a:lstStyle/>
            <a:p>
              <a:pPr algn="r" defTabSz="1219170">
                <a:defRPr/>
              </a:pPr>
              <a:r>
                <a:rPr lang="en-US" altLang="en-US" sz="1200">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Azure Firewall</a:t>
              </a:r>
            </a:p>
          </p:txBody>
        </p:sp>
        <p:grpSp>
          <p:nvGrpSpPr>
            <p:cNvPr id="141" name="Group 140">
              <a:extLst>
                <a:ext uri="{FF2B5EF4-FFF2-40B4-BE49-F238E27FC236}">
                  <a16:creationId xmlns:a16="http://schemas.microsoft.com/office/drawing/2014/main" id="{397E0987-8B92-45FA-B0E2-A8A4B62DD808}"/>
                </a:ext>
              </a:extLst>
            </p:cNvPr>
            <p:cNvGrpSpPr/>
            <p:nvPr/>
          </p:nvGrpSpPr>
          <p:grpSpPr>
            <a:xfrm>
              <a:off x="13539555" y="2073977"/>
              <a:ext cx="144580" cy="106614"/>
              <a:chOff x="4787760" y="956202"/>
              <a:chExt cx="587793" cy="433438"/>
            </a:xfrm>
          </p:grpSpPr>
          <p:sp>
            <p:nvSpPr>
              <p:cNvPr id="142" name="cloud">
                <a:extLst>
                  <a:ext uri="{FF2B5EF4-FFF2-40B4-BE49-F238E27FC236}">
                    <a16:creationId xmlns:a16="http://schemas.microsoft.com/office/drawing/2014/main" id="{00897DD3-CF62-4392-AB7C-17D7F636B417}"/>
                  </a:ext>
                </a:extLst>
              </p:cNvPr>
              <p:cNvSpPr>
                <a:spLocks noChangeAspect="1"/>
              </p:cNvSpPr>
              <p:nvPr/>
            </p:nvSpPr>
            <p:spPr bwMode="auto">
              <a:xfrm>
                <a:off x="5003940" y="956202"/>
                <a:ext cx="371613" cy="236754"/>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rgbClr val="FFFFFF"/>
              </a:solidFill>
              <a:ln w="9525" cap="sq">
                <a:solidFill>
                  <a:schemeClr val="accent1"/>
                </a:solidFill>
                <a:prstDash val="solid"/>
                <a:miter lim="800000"/>
                <a:headEnd/>
                <a:tailEnd/>
              </a:ln>
            </p:spPr>
            <p:txBody>
              <a:bodyPr vert="horz" wrap="square" lIns="121920" tIns="60960" rIns="121920" bIns="60960" numCol="1" anchor="t" anchorCtr="0" compatLnSpc="1">
                <a:prstTxWarp prst="textNoShape">
                  <a:avLst/>
                </a:prstTxWarp>
              </a:bodyPr>
              <a:lstStyle/>
              <a:p>
                <a:pPr defTabSz="1219170">
                  <a:defRPr/>
                </a:pPr>
                <a:endParaRPr lang="en-US" sz="1200">
                  <a:gradFill>
                    <a:gsLst>
                      <a:gs pos="0">
                        <a:srgbClr val="505050"/>
                      </a:gs>
                      <a:gs pos="100000">
                        <a:srgbClr val="505050"/>
                      </a:gs>
                    </a:gsLst>
                  </a:gradFill>
                  <a:latin typeface="Segoe UI"/>
                  <a:cs typeface="Arial"/>
                  <a:sym typeface="Arial"/>
                </a:endParaRPr>
              </a:p>
            </p:txBody>
          </p:sp>
          <p:pic>
            <p:nvPicPr>
              <p:cNvPr id="143" name="Graphic 142">
                <a:extLst>
                  <a:ext uri="{FF2B5EF4-FFF2-40B4-BE49-F238E27FC236}">
                    <a16:creationId xmlns:a16="http://schemas.microsoft.com/office/drawing/2014/main" id="{A4DAC006-03B7-44E1-9941-C8561F7DB76E}"/>
                  </a:ext>
                </a:extLst>
              </p:cNvPr>
              <p:cNvPicPr>
                <a:picLocks noChangeAspect="1"/>
              </p:cNvPicPr>
              <p:nvPr/>
            </p:nvPicPr>
            <p:blipFill>
              <a:blip r:embed="rId44">
                <a:extLst>
                  <a:ext uri="{96DAC541-7B7A-43D3-8B79-37D633B846F1}">
                    <asvg:svgBlip xmlns:asvg="http://schemas.microsoft.com/office/drawing/2016/SVG/main" r:embed="rId45"/>
                  </a:ext>
                </a:extLst>
              </a:blip>
              <a:stretch>
                <a:fillRect/>
              </a:stretch>
            </p:blipFill>
            <p:spPr>
              <a:xfrm>
                <a:off x="4787760" y="1112170"/>
                <a:ext cx="371613" cy="277470"/>
              </a:xfrm>
              <a:prstGeom prst="rect">
                <a:avLst/>
              </a:prstGeom>
            </p:spPr>
          </p:pic>
        </p:grpSp>
      </p:grpSp>
      <p:grpSp>
        <p:nvGrpSpPr>
          <p:cNvPr id="144" name="Group 143">
            <a:extLst>
              <a:ext uri="{FF2B5EF4-FFF2-40B4-BE49-F238E27FC236}">
                <a16:creationId xmlns:a16="http://schemas.microsoft.com/office/drawing/2014/main" id="{8DA0D806-2F67-45AF-B06C-C3954A84E1F2}"/>
              </a:ext>
            </a:extLst>
          </p:cNvPr>
          <p:cNvGrpSpPr/>
          <p:nvPr/>
        </p:nvGrpSpPr>
        <p:grpSpPr>
          <a:xfrm>
            <a:off x="753215" y="3173379"/>
            <a:ext cx="5859469" cy="956880"/>
            <a:chOff x="3055941" y="2729987"/>
            <a:chExt cx="5228673" cy="717660"/>
          </a:xfrm>
        </p:grpSpPr>
        <p:sp>
          <p:nvSpPr>
            <p:cNvPr id="145" name="Rectangle 144">
              <a:hlinkClick r:id="rId2" tooltip="Azure Security Center is built into the Azure platform and provides cross-platform threat protection and detection across clouds and on-premises. "/>
              <a:extLst>
                <a:ext uri="{FF2B5EF4-FFF2-40B4-BE49-F238E27FC236}">
                  <a16:creationId xmlns:a16="http://schemas.microsoft.com/office/drawing/2014/main" id="{84511D54-288D-4EC3-933A-17D251E7FF62}"/>
                </a:ext>
              </a:extLst>
            </p:cNvPr>
            <p:cNvSpPr/>
            <p:nvPr/>
          </p:nvSpPr>
          <p:spPr>
            <a:xfrm>
              <a:off x="3055941" y="2729987"/>
              <a:ext cx="5228673" cy="265176"/>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bIns="60960" rtlCol="0" anchor="ctr"/>
            <a:lstStyle/>
            <a:p>
              <a:pPr defTabSz="1219170">
                <a:defRPr/>
              </a:pPr>
              <a:r>
                <a:rPr lang="en-US" sz="1200" b="1" dirty="0">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Azure Defender</a:t>
              </a:r>
              <a:endParaRPr lang="en-US" sz="1200" dirty="0">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endParaRPr>
            </a:p>
          </p:txBody>
        </p:sp>
        <p:sp>
          <p:nvSpPr>
            <p:cNvPr id="146" name="Rectangle 145">
              <a:hlinkClick r:id="rId2" tooltip="Azure Security Center is built into the Azure platform and provides cross-platform threat protection and detection across clouds and on-premises."/>
              <a:extLst>
                <a:ext uri="{FF2B5EF4-FFF2-40B4-BE49-F238E27FC236}">
                  <a16:creationId xmlns:a16="http://schemas.microsoft.com/office/drawing/2014/main" id="{75A9C955-2DD0-45F3-8E9F-B6978CF03F08}"/>
                </a:ext>
              </a:extLst>
            </p:cNvPr>
            <p:cNvSpPr/>
            <p:nvPr/>
          </p:nvSpPr>
          <p:spPr>
            <a:xfrm>
              <a:off x="6792541" y="2960895"/>
              <a:ext cx="1492073" cy="486752"/>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121920" tIns="24384" bIns="60960" rtlCol="0" anchor="ctr"/>
            <a:lstStyle/>
            <a:p>
              <a:pPr defTabSz="1219170">
                <a:defRPr/>
              </a:pPr>
              <a:endParaRPr lang="en-US" altLang="en-US" sz="1200" b="1">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endParaRPr>
            </a:p>
          </p:txBody>
        </p:sp>
        <p:sp>
          <p:nvSpPr>
            <p:cNvPr id="147" name="Rectangle 146">
              <a:extLst>
                <a:ext uri="{FF2B5EF4-FFF2-40B4-BE49-F238E27FC236}">
                  <a16:creationId xmlns:a16="http://schemas.microsoft.com/office/drawing/2014/main" id="{16F54785-8B41-4169-9440-CA82CE89410D}"/>
                </a:ext>
              </a:extLst>
            </p:cNvPr>
            <p:cNvSpPr/>
            <p:nvPr/>
          </p:nvSpPr>
          <p:spPr bwMode="auto">
            <a:xfrm>
              <a:off x="6766784" y="2928667"/>
              <a:ext cx="1505671" cy="54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defRPr/>
              </a:pPr>
              <a:endParaRPr lang="en-US" sz="320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48" name="Rectangle 147">
              <a:hlinkClick r:id="rId46" tooltip="Security Center Just in time virtual machine (VM) access can be used to lock down inbound traffic to your Azure VMs, reducing exposure to attacks while providing easy access to connect to VMs when needed."/>
              <a:extLst>
                <a:ext uri="{FF2B5EF4-FFF2-40B4-BE49-F238E27FC236}">
                  <a16:creationId xmlns:a16="http://schemas.microsoft.com/office/drawing/2014/main" id="{01C856B9-CF80-4E1C-A876-16FD0529CED2}"/>
                </a:ext>
              </a:extLst>
            </p:cNvPr>
            <p:cNvSpPr/>
            <p:nvPr/>
          </p:nvSpPr>
          <p:spPr>
            <a:xfrm>
              <a:off x="6854953" y="2965374"/>
              <a:ext cx="1352968" cy="17661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60" rIns="60960" rtlCol="0" anchor="ctr"/>
            <a:lstStyle/>
            <a:p>
              <a:pPr defTabSz="1219170">
                <a:defRPr/>
              </a:pPr>
              <a:r>
                <a:rPr lang="en-US" sz="1067">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Just in Time VM Access</a:t>
              </a:r>
            </a:p>
          </p:txBody>
        </p:sp>
        <p:sp>
          <p:nvSpPr>
            <p:cNvPr id="149" name="Rectangle 148">
              <a:hlinkClick r:id="rId47" tooltip="Security health monitoring provides continuous risk assessment and actionable recommendations for VMs, applications, networks, storage and data services to identify missing patches, AV updates, WAFs, and many more "/>
              <a:extLst>
                <a:ext uri="{FF2B5EF4-FFF2-40B4-BE49-F238E27FC236}">
                  <a16:creationId xmlns:a16="http://schemas.microsoft.com/office/drawing/2014/main" id="{2630E3B3-DE91-4F52-9634-964E8AD9A289}"/>
                </a:ext>
              </a:extLst>
            </p:cNvPr>
            <p:cNvSpPr/>
            <p:nvPr/>
          </p:nvSpPr>
          <p:spPr>
            <a:xfrm>
              <a:off x="6853771" y="2790131"/>
              <a:ext cx="1356178" cy="17661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60" rIns="6096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Configuration Hygiene</a:t>
              </a:r>
            </a:p>
          </p:txBody>
        </p:sp>
      </p:grpSp>
      <p:sp>
        <p:nvSpPr>
          <p:cNvPr id="150" name="Rectangle 149">
            <a:hlinkClick r:id="rId48" tooltip="Security Center builds recommended application whitelist policies for VMs in Azure by applying machine learning to applications running in the VM, greatly simplifying a powerful protection. "/>
            <a:extLst>
              <a:ext uri="{FF2B5EF4-FFF2-40B4-BE49-F238E27FC236}">
                <a16:creationId xmlns:a16="http://schemas.microsoft.com/office/drawing/2014/main" id="{4D529B64-2430-4EFB-A3E1-27C808ECFDD6}"/>
              </a:ext>
            </a:extLst>
          </p:cNvPr>
          <p:cNvSpPr/>
          <p:nvPr/>
        </p:nvSpPr>
        <p:spPr>
          <a:xfrm>
            <a:off x="5011170" y="3736824"/>
            <a:ext cx="1515568" cy="23145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60960" rIns="6096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Adaptive App Control</a:t>
            </a:r>
          </a:p>
        </p:txBody>
      </p:sp>
      <p:grpSp>
        <p:nvGrpSpPr>
          <p:cNvPr id="151" name="Group 150">
            <a:extLst>
              <a:ext uri="{FF2B5EF4-FFF2-40B4-BE49-F238E27FC236}">
                <a16:creationId xmlns:a16="http://schemas.microsoft.com/office/drawing/2014/main" id="{B9C7C927-FF69-4B2C-839A-6E9FE294C11E}"/>
              </a:ext>
            </a:extLst>
          </p:cNvPr>
          <p:cNvGrpSpPr/>
          <p:nvPr/>
        </p:nvGrpSpPr>
        <p:grpSpPr>
          <a:xfrm>
            <a:off x="712888" y="5036084"/>
            <a:ext cx="9363067" cy="3349487"/>
            <a:chOff x="504720" y="3607395"/>
            <a:chExt cx="7022300" cy="2512115"/>
          </a:xfrm>
          <a:solidFill>
            <a:schemeClr val="bg1"/>
          </a:solidFill>
        </p:grpSpPr>
        <p:sp>
          <p:nvSpPr>
            <p:cNvPr id="152" name="Rectangle 151">
              <a:hlinkClick r:id="rId49" tooltip="Key vault mitigates risk of compromised secrets (e.g. inadvertently publishing keys to GitHub) by ensuring they are safeguarded by hardware security modules (HSMs) and readily available to applications"/>
              <a:extLst>
                <a:ext uri="{FF2B5EF4-FFF2-40B4-BE49-F238E27FC236}">
                  <a16:creationId xmlns:a16="http://schemas.microsoft.com/office/drawing/2014/main" id="{AB651F49-5D54-43BF-9465-EC1A77FBFE9D}"/>
                </a:ext>
              </a:extLst>
            </p:cNvPr>
            <p:cNvSpPr/>
            <p:nvPr/>
          </p:nvSpPr>
          <p:spPr>
            <a:xfrm>
              <a:off x="1837809" y="3614480"/>
              <a:ext cx="1328356" cy="218551"/>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sz="1067">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Key Vault</a:t>
              </a:r>
            </a:p>
          </p:txBody>
        </p:sp>
        <p:pic>
          <p:nvPicPr>
            <p:cNvPr id="153" name="Picture 152">
              <a:extLst>
                <a:ext uri="{FF2B5EF4-FFF2-40B4-BE49-F238E27FC236}">
                  <a16:creationId xmlns:a16="http://schemas.microsoft.com/office/drawing/2014/main" id="{A17619EC-D205-448D-B21D-11C647AC3E8D}"/>
                </a:ext>
              </a:extLst>
            </p:cNvPr>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1907062" y="3662386"/>
              <a:ext cx="126336" cy="126336"/>
            </a:xfrm>
            <a:prstGeom prst="rect">
              <a:avLst/>
            </a:prstGeom>
            <a:grpFill/>
          </p:spPr>
        </p:pic>
        <p:sp>
          <p:nvSpPr>
            <p:cNvPr id="154" name="Rectangle 153">
              <a:hlinkClick r:id="rId51" tooltip="A network security group (NSG) provides access control list (ACL) rules to allow or deny network traffic. Application security groups significantly simplify network security by grouping virtual machines and assigning policies to them (vs. explicit IPs). "/>
              <a:extLst>
                <a:ext uri="{FF2B5EF4-FFF2-40B4-BE49-F238E27FC236}">
                  <a16:creationId xmlns:a16="http://schemas.microsoft.com/office/drawing/2014/main" id="{6B968EFA-B072-4ADA-9DFD-A00080EDCD10}"/>
                </a:ext>
              </a:extLst>
            </p:cNvPr>
            <p:cNvSpPr/>
            <p:nvPr/>
          </p:nvSpPr>
          <p:spPr>
            <a:xfrm>
              <a:off x="507895" y="4088037"/>
              <a:ext cx="1328356" cy="322253"/>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933">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Application &amp; Network Security Groups</a:t>
              </a:r>
            </a:p>
          </p:txBody>
        </p:sp>
        <p:sp>
          <p:nvSpPr>
            <p:cNvPr id="155" name="Rectangle 154">
              <a:hlinkClick r:id="rId52" tooltip="Feature of Application Gateway that provides centralized protection of your web applications from common exploits and vulnerabilities like SQL injection attacks, cross site scripting attacks using OWASP core rule sets 3.0 or 2.2.9. "/>
              <a:extLst>
                <a:ext uri="{FF2B5EF4-FFF2-40B4-BE49-F238E27FC236}">
                  <a16:creationId xmlns:a16="http://schemas.microsoft.com/office/drawing/2014/main" id="{36FFB3E9-6FC4-4832-AA71-875CF491E8DD}"/>
                </a:ext>
              </a:extLst>
            </p:cNvPr>
            <p:cNvSpPr/>
            <p:nvPr/>
          </p:nvSpPr>
          <p:spPr>
            <a:xfrm>
              <a:off x="504720" y="3851696"/>
              <a:ext cx="1328356" cy="214488"/>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Azure WAF</a:t>
              </a:r>
            </a:p>
          </p:txBody>
        </p:sp>
        <p:pic>
          <p:nvPicPr>
            <p:cNvPr id="156" name="Picture 155" descr="A picture containing text&#10;&#10;Description generated with high confidence">
              <a:extLst>
                <a:ext uri="{FF2B5EF4-FFF2-40B4-BE49-F238E27FC236}">
                  <a16:creationId xmlns:a16="http://schemas.microsoft.com/office/drawing/2014/main" id="{6340AAEC-7A9D-4FDE-B806-0A8BA9869D00}"/>
                </a:ext>
              </a:extLst>
            </p:cNvPr>
            <p:cNvPicPr>
              <a:picLocks noChangeAspect="1"/>
            </p:cNvPicPr>
            <p:nvPr/>
          </p:nvPicPr>
          <p:blipFill rotWithShape="1">
            <a:blip r:embed="rId5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516254" y="3887781"/>
              <a:ext cx="168314" cy="165488"/>
            </a:xfrm>
            <a:prstGeom prst="rect">
              <a:avLst/>
            </a:prstGeom>
            <a:grpFill/>
          </p:spPr>
        </p:pic>
        <p:sp>
          <p:nvSpPr>
            <p:cNvPr id="157" name="Rectangle 156">
              <a:hlinkClick r:id="rId54" tooltip="Azure includes real-time malware protection with advanced technology (including applied machine learning on clients and in the cloud) used in the antimalware component of Windows Defender ATP"/>
              <a:extLst>
                <a:ext uri="{FF2B5EF4-FFF2-40B4-BE49-F238E27FC236}">
                  <a16:creationId xmlns:a16="http://schemas.microsoft.com/office/drawing/2014/main" id="{E770F739-3772-4934-ADC2-32BBFAB0B1E9}"/>
                </a:ext>
              </a:extLst>
            </p:cNvPr>
            <p:cNvSpPr/>
            <p:nvPr/>
          </p:nvSpPr>
          <p:spPr>
            <a:xfrm>
              <a:off x="1837809" y="3851870"/>
              <a:ext cx="1328356" cy="214221"/>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dirty="0">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Azure Antimalware</a:t>
              </a:r>
            </a:p>
          </p:txBody>
        </p:sp>
        <p:pic>
          <p:nvPicPr>
            <p:cNvPr id="159" name="Picture 158">
              <a:extLst>
                <a:ext uri="{FF2B5EF4-FFF2-40B4-BE49-F238E27FC236}">
                  <a16:creationId xmlns:a16="http://schemas.microsoft.com/office/drawing/2014/main" id="{1CB0375E-CB24-4905-A38A-55AB46F59059}"/>
                </a:ext>
              </a:extLst>
            </p:cNvPr>
            <p:cNvPicPr>
              <a:picLocks noChangeAspect="1"/>
            </p:cNvPicPr>
            <p:nvPr/>
          </p:nvPicPr>
          <p:blipFill>
            <a:blip r:embed="rId55">
              <a:clrChange>
                <a:clrFrom>
                  <a:srgbClr val="FFFFFF"/>
                </a:clrFrom>
                <a:clrTo>
                  <a:srgbClr val="FFFFFF">
                    <a:alpha val="0"/>
                  </a:srgbClr>
                </a:clrTo>
              </a:clrChange>
            </a:blip>
            <a:stretch>
              <a:fillRect/>
            </a:stretch>
          </p:blipFill>
          <p:spPr>
            <a:xfrm>
              <a:off x="517359" y="4171754"/>
              <a:ext cx="167209" cy="143337"/>
            </a:xfrm>
            <a:prstGeom prst="rect">
              <a:avLst/>
            </a:prstGeom>
            <a:grpFill/>
            <a:ln w="14224">
              <a:noFill/>
            </a:ln>
          </p:spPr>
        </p:pic>
        <p:sp>
          <p:nvSpPr>
            <p:cNvPr id="160" name="Rectangle 159">
              <a:hlinkClick r:id="rId56" tooltip="In additional to encryption of all disks in the Azure fabric, you can also encrypt storage blobs, Windows VM disks, and Linux VM Disks"/>
              <a:extLst>
                <a:ext uri="{FF2B5EF4-FFF2-40B4-BE49-F238E27FC236}">
                  <a16:creationId xmlns:a16="http://schemas.microsoft.com/office/drawing/2014/main" id="{FADF2E96-22E0-481F-B65F-0B9201508F25}"/>
                </a:ext>
              </a:extLst>
            </p:cNvPr>
            <p:cNvSpPr/>
            <p:nvPr/>
          </p:nvSpPr>
          <p:spPr>
            <a:xfrm>
              <a:off x="3167493" y="3607395"/>
              <a:ext cx="1328356" cy="225299"/>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Storage Encryption</a:t>
              </a:r>
            </a:p>
          </p:txBody>
        </p:sp>
        <p:sp>
          <p:nvSpPr>
            <p:cNvPr id="161" name="Rectangle 160">
              <a:hlinkClick r:id="rId57" tooltip="Azure natively provides basic DDoS protection for all public IPs. You can increase protection with adaptive tuning of thresholds (with machine learning), real-time and historical telemetry, alerting, cost guarantee and more."/>
              <a:extLst>
                <a:ext uri="{FF2B5EF4-FFF2-40B4-BE49-F238E27FC236}">
                  <a16:creationId xmlns:a16="http://schemas.microsoft.com/office/drawing/2014/main" id="{1253FD40-714B-4C06-A32B-08CCAE13CF19}"/>
                </a:ext>
              </a:extLst>
            </p:cNvPr>
            <p:cNvSpPr/>
            <p:nvPr/>
          </p:nvSpPr>
          <p:spPr>
            <a:xfrm>
              <a:off x="3167493" y="3852361"/>
              <a:ext cx="1328356" cy="214005"/>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DDoS Mitigation</a:t>
              </a:r>
              <a:endParaRPr lang="en-US" altLang="en-US" sz="1067">
                <a:solidFill>
                  <a:srgbClr val="505050"/>
                </a:solidFill>
                <a:latin typeface="Segoe UI" panose="020B0502040204020203" pitchFamily="34" charset="0"/>
                <a:cs typeface="Segoe UI" panose="020B0502040204020203" pitchFamily="34" charset="0"/>
                <a:sym typeface="Arial"/>
              </a:endParaRPr>
            </a:p>
          </p:txBody>
        </p:sp>
        <p:sp>
          <p:nvSpPr>
            <p:cNvPr id="162" name="Rectangle 161">
              <a:hlinkClick r:id="rId58" tooltip="Protection against disasters &amp; ransomware attacks with simple and reliable cloud integrated backup as a service. Site Recovery can protect Hyper-V, VMware and physical servers and you can use Azure or your secondary datacenter as your recovery site"/>
              <a:extLst>
                <a:ext uri="{FF2B5EF4-FFF2-40B4-BE49-F238E27FC236}">
                  <a16:creationId xmlns:a16="http://schemas.microsoft.com/office/drawing/2014/main" id="{A74D4F10-7C01-48C3-85BA-28CA69AC8927}"/>
                </a:ext>
              </a:extLst>
            </p:cNvPr>
            <p:cNvSpPr/>
            <p:nvPr/>
          </p:nvSpPr>
          <p:spPr>
            <a:xfrm>
              <a:off x="1833839" y="4087649"/>
              <a:ext cx="1332323" cy="322642"/>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Backup &amp; Site Recovery</a:t>
              </a:r>
            </a:p>
          </p:txBody>
        </p:sp>
        <p:pic>
          <p:nvPicPr>
            <p:cNvPr id="163" name="Picture 232" descr="Storage blob.png">
              <a:extLst>
                <a:ext uri="{FF2B5EF4-FFF2-40B4-BE49-F238E27FC236}">
                  <a16:creationId xmlns:a16="http://schemas.microsoft.com/office/drawing/2014/main" id="{FE5BEEB8-8341-48B6-82DB-068DC864B1DD}"/>
                </a:ext>
              </a:extLst>
            </p:cNvPr>
            <p:cNvPicPr>
              <a:picLocks noChangeAspect="1"/>
            </p:cNvPicPr>
            <p:nvPr/>
          </p:nvPicPr>
          <p:blipFill>
            <a:blip r:embed="rId59">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3230656" y="3667992"/>
              <a:ext cx="136878" cy="126156"/>
            </a:xfrm>
            <a:prstGeom prst="rect">
              <a:avLst/>
            </a:prstGeom>
            <a:grpFill/>
            <a:ln w="9525">
              <a:noFill/>
              <a:miter lim="800000"/>
              <a:headEnd/>
              <a:tailEnd/>
            </a:ln>
          </p:spPr>
        </p:pic>
        <p:grpSp>
          <p:nvGrpSpPr>
            <p:cNvPr id="164" name="Group 163">
              <a:extLst>
                <a:ext uri="{FF2B5EF4-FFF2-40B4-BE49-F238E27FC236}">
                  <a16:creationId xmlns:a16="http://schemas.microsoft.com/office/drawing/2014/main" id="{C565570B-8386-4D1C-949A-DB57D4EF93D1}"/>
                </a:ext>
              </a:extLst>
            </p:cNvPr>
            <p:cNvGrpSpPr/>
            <p:nvPr/>
          </p:nvGrpSpPr>
          <p:grpSpPr>
            <a:xfrm>
              <a:off x="7338348" y="6073791"/>
              <a:ext cx="188672" cy="45719"/>
              <a:chOff x="6660452" y="3094221"/>
              <a:chExt cx="188672" cy="45719"/>
            </a:xfrm>
            <a:grpFill/>
          </p:grpSpPr>
          <p:sp>
            <p:nvSpPr>
              <p:cNvPr id="172" name="Oval 171">
                <a:extLst>
                  <a:ext uri="{FF2B5EF4-FFF2-40B4-BE49-F238E27FC236}">
                    <a16:creationId xmlns:a16="http://schemas.microsoft.com/office/drawing/2014/main" id="{03091787-F9DA-444D-8AFC-C905DCA2879A}"/>
                  </a:ext>
                </a:extLst>
              </p:cNvPr>
              <p:cNvSpPr/>
              <p:nvPr/>
            </p:nvSpPr>
            <p:spPr bwMode="auto">
              <a:xfrm>
                <a:off x="6660452" y="3094221"/>
                <a:ext cx="45720" cy="45719"/>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2667"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73" name="Oval 172">
                <a:extLst>
                  <a:ext uri="{FF2B5EF4-FFF2-40B4-BE49-F238E27FC236}">
                    <a16:creationId xmlns:a16="http://schemas.microsoft.com/office/drawing/2014/main" id="{39286FC4-FA4F-4B76-93DF-00947A234FFB}"/>
                  </a:ext>
                </a:extLst>
              </p:cNvPr>
              <p:cNvSpPr/>
              <p:nvPr/>
            </p:nvSpPr>
            <p:spPr bwMode="auto">
              <a:xfrm>
                <a:off x="6731928" y="3094221"/>
                <a:ext cx="45720" cy="45719"/>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2667"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sp>
            <p:nvSpPr>
              <p:cNvPr id="174" name="Oval 173">
                <a:extLst>
                  <a:ext uri="{FF2B5EF4-FFF2-40B4-BE49-F238E27FC236}">
                    <a16:creationId xmlns:a16="http://schemas.microsoft.com/office/drawing/2014/main" id="{BAF764E5-754E-4F5B-8C1E-819152DBB57B}"/>
                  </a:ext>
                </a:extLst>
              </p:cNvPr>
              <p:cNvSpPr/>
              <p:nvPr/>
            </p:nvSpPr>
            <p:spPr bwMode="auto">
              <a:xfrm>
                <a:off x="6803404" y="3094221"/>
                <a:ext cx="45720" cy="45719"/>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r" defTabSz="1243265" fontAlgn="base">
                  <a:lnSpc>
                    <a:spcPct val="90000"/>
                  </a:lnSpc>
                  <a:spcBef>
                    <a:spcPct val="0"/>
                  </a:spcBef>
                  <a:spcAft>
                    <a:spcPct val="0"/>
                  </a:spcAft>
                  <a:defRPr/>
                </a:pPr>
                <a:endParaRPr lang="en-US" sz="2667" kern="0" err="1">
                  <a:gradFill>
                    <a:gsLst>
                      <a:gs pos="0">
                        <a:srgbClr val="FFFFFF"/>
                      </a:gs>
                      <a:gs pos="100000">
                        <a:srgbClr val="FFFFFF"/>
                      </a:gs>
                    </a:gsLst>
                    <a:lin ang="5400000" scaled="0"/>
                  </a:gradFill>
                  <a:latin typeface="Segoe UI"/>
                  <a:ea typeface="Segoe UI" pitchFamily="34" charset="0"/>
                  <a:cs typeface="Segoe UI" pitchFamily="34" charset="0"/>
                  <a:sym typeface="Arial"/>
                </a:endParaRPr>
              </a:p>
            </p:txBody>
          </p:sp>
        </p:grpSp>
        <p:sp>
          <p:nvSpPr>
            <p:cNvPr id="165" name="Rectangle 164">
              <a:hlinkClick r:id="rId60"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0EBE6CAE-B542-4B85-A5A3-5F1974AAE736}"/>
                </a:ext>
              </a:extLst>
            </p:cNvPr>
            <p:cNvSpPr/>
            <p:nvPr/>
          </p:nvSpPr>
          <p:spPr>
            <a:xfrm>
              <a:off x="507895" y="3612803"/>
              <a:ext cx="1328356" cy="219445"/>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tlCol="0" anchor="ctr"/>
            <a:lstStyle/>
            <a:p>
              <a:pPr defTabSz="1219170">
                <a:defRPr/>
              </a:pPr>
              <a:r>
                <a:rPr lang="en-US" altLang="en-US" sz="1067">
                  <a:gradFill>
                    <a:gsLst>
                      <a:gs pos="0">
                        <a:srgbClr val="0078D7"/>
                      </a:gs>
                      <a:gs pos="100000">
                        <a:srgbClr val="0078D7"/>
                      </a:gs>
                    </a:gsLst>
                    <a:lin ang="5400000" scaled="1"/>
                  </a:gradFill>
                  <a:latin typeface="Segoe UI" panose="020B0502040204020203" pitchFamily="34" charset="0"/>
                  <a:cs typeface="Segoe UI" panose="020B0502040204020203" pitchFamily="34" charset="0"/>
                  <a:sym typeface="Arial"/>
                </a:rPr>
                <a:t>Azure Policy</a:t>
              </a:r>
            </a:p>
          </p:txBody>
        </p:sp>
        <p:sp>
          <p:nvSpPr>
            <p:cNvPr id="166" name="Rectangle 165">
              <a:hlinkClick r:id="rId61" tooltip="Azure confidential computing protects data being processed in the cloud with hardware based Trusted Execution Environments (TEEs) that isolate data while its being used. "/>
              <a:extLst>
                <a:ext uri="{FF2B5EF4-FFF2-40B4-BE49-F238E27FC236}">
                  <a16:creationId xmlns:a16="http://schemas.microsoft.com/office/drawing/2014/main" id="{68BA6154-9A99-4A97-B587-EB3C53068EE3}"/>
                </a:ext>
              </a:extLst>
            </p:cNvPr>
            <p:cNvSpPr/>
            <p:nvPr/>
          </p:nvSpPr>
          <p:spPr>
            <a:xfrm>
              <a:off x="3167493" y="4089526"/>
              <a:ext cx="1328356" cy="320763"/>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04800" rIns="121920" rtlCol="0" anchor="ctr"/>
            <a:lstStyle/>
            <a:p>
              <a:pPr defTabSz="1219170">
                <a:defRPr/>
              </a:pPr>
              <a:r>
                <a:rPr lang="en-US" altLang="en-US" sz="1067">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sym typeface="Arial"/>
                </a:rPr>
                <a:t>Confidential Computing</a:t>
              </a:r>
            </a:p>
          </p:txBody>
        </p:sp>
        <p:pic>
          <p:nvPicPr>
            <p:cNvPr id="167" name="Picture 166">
              <a:extLst>
                <a:ext uri="{FF2B5EF4-FFF2-40B4-BE49-F238E27FC236}">
                  <a16:creationId xmlns:a16="http://schemas.microsoft.com/office/drawing/2014/main" id="{CDD2B330-6477-4CFC-8971-9E7E74C7B492}"/>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3636" y="3671685"/>
              <a:ext cx="150932" cy="112545"/>
            </a:xfrm>
            <a:prstGeom prst="rect">
              <a:avLst/>
            </a:prstGeom>
            <a:grpFill/>
          </p:spPr>
        </p:pic>
        <p:pic>
          <p:nvPicPr>
            <p:cNvPr id="168" name="Picture 167">
              <a:extLst>
                <a:ext uri="{FF2B5EF4-FFF2-40B4-BE49-F238E27FC236}">
                  <a16:creationId xmlns:a16="http://schemas.microsoft.com/office/drawing/2014/main" id="{078F0980-4DB1-432D-849F-E139C635255F}"/>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74859" y="3910577"/>
              <a:ext cx="150932" cy="112545"/>
            </a:xfrm>
            <a:prstGeom prst="rect">
              <a:avLst/>
            </a:prstGeom>
            <a:grpFill/>
          </p:spPr>
        </p:pic>
        <p:pic>
          <p:nvPicPr>
            <p:cNvPr id="169" name="Picture 168">
              <a:extLst>
                <a:ext uri="{FF2B5EF4-FFF2-40B4-BE49-F238E27FC236}">
                  <a16:creationId xmlns:a16="http://schemas.microsoft.com/office/drawing/2014/main" id="{9C185844-4520-4EC9-8C8B-83676742F08D}"/>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1742" y="4187149"/>
              <a:ext cx="150932" cy="112545"/>
            </a:xfrm>
            <a:prstGeom prst="rect">
              <a:avLst/>
            </a:prstGeom>
            <a:grpFill/>
          </p:spPr>
        </p:pic>
        <p:pic>
          <p:nvPicPr>
            <p:cNvPr id="170" name="Picture 169">
              <a:extLst>
                <a:ext uri="{FF2B5EF4-FFF2-40B4-BE49-F238E27FC236}">
                  <a16:creationId xmlns:a16="http://schemas.microsoft.com/office/drawing/2014/main" id="{A59EB9B1-3CE4-45F3-8D93-B5344C85623D}"/>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31401" y="4193881"/>
              <a:ext cx="150932" cy="112545"/>
            </a:xfrm>
            <a:prstGeom prst="rect">
              <a:avLst/>
            </a:prstGeom>
            <a:grpFill/>
          </p:spPr>
        </p:pic>
        <p:pic>
          <p:nvPicPr>
            <p:cNvPr id="171" name="Picture 170">
              <a:extLst>
                <a:ext uri="{FF2B5EF4-FFF2-40B4-BE49-F238E27FC236}">
                  <a16:creationId xmlns:a16="http://schemas.microsoft.com/office/drawing/2014/main" id="{8885FC6C-E1B6-4FF7-A750-E62D4BE43AF0}"/>
                </a:ext>
              </a:extLst>
            </p:cNvPr>
            <p:cNvPicPr>
              <a:picLocks noChangeAspect="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28044" y="3903090"/>
              <a:ext cx="150932" cy="112545"/>
            </a:xfrm>
            <a:prstGeom prst="rect">
              <a:avLst/>
            </a:prstGeom>
            <a:grpFill/>
          </p:spPr>
        </p:pic>
      </p:grpSp>
      <p:pic>
        <p:nvPicPr>
          <p:cNvPr id="175" name="Picture 174">
            <a:extLst>
              <a:ext uri="{FF2B5EF4-FFF2-40B4-BE49-F238E27FC236}">
                <a16:creationId xmlns:a16="http://schemas.microsoft.com/office/drawing/2014/main" id="{4E33F961-F6E0-4A48-96B4-9C8FDEEBD2F0}"/>
              </a:ext>
            </a:extLst>
          </p:cNvPr>
          <p:cNvPicPr>
            <a:picLocks noChangeAspect="1"/>
          </p:cNvPicPr>
          <p:nvPr/>
        </p:nvPicPr>
        <p:blipFill>
          <a:blip r:embed="rId6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94594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Public Services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2000" b="1" i="0" dirty="0">
                <a:solidFill>
                  <a:schemeClr val="bg1"/>
                </a:solidFill>
                <a:effectLst/>
                <a:cs typeface="Segoe UI" panose="020B0502040204020203" pitchFamily="34" charset="0"/>
              </a:rPr>
              <a:t>Network Flow Logs applied on NSG level</a:t>
            </a:r>
          </a:p>
          <a:p>
            <a:pPr>
              <a:lnSpc>
                <a:spcPct val="150000"/>
              </a:lnSpc>
            </a:pPr>
            <a:r>
              <a:rPr lang="en-US" sz="2000" b="1" i="0" dirty="0">
                <a:solidFill>
                  <a:schemeClr val="bg1"/>
                </a:solidFill>
                <a:effectLst/>
                <a:cs typeface="Segoe UI" panose="020B0502040204020203" pitchFamily="34" charset="0"/>
              </a:rPr>
              <a:t>Should be enabled for Public Services</a:t>
            </a:r>
          </a:p>
          <a:p>
            <a:pPr>
              <a:lnSpc>
                <a:spcPct val="150000"/>
              </a:lnSpc>
            </a:pPr>
            <a:r>
              <a:rPr lang="en-US" sz="2000" dirty="0">
                <a:solidFill>
                  <a:schemeClr val="bg1"/>
                </a:solidFill>
                <a:cs typeface="Segoe UI" panose="020B0502040204020203" pitchFamily="34" charset="0"/>
              </a:rPr>
              <a:t>Enabled together with Network Watcher </a:t>
            </a:r>
            <a:br>
              <a:rPr lang="en-US" sz="2000" dirty="0">
                <a:solidFill>
                  <a:schemeClr val="bg1"/>
                </a:solidFill>
                <a:cs typeface="Segoe UI" panose="020B0502040204020203" pitchFamily="34" charset="0"/>
              </a:rPr>
            </a:br>
            <a:r>
              <a:rPr lang="en-US" sz="2000" dirty="0">
                <a:solidFill>
                  <a:schemeClr val="bg1"/>
                </a:solidFill>
                <a:cs typeface="Segoe UI" panose="020B0502040204020203" pitchFamily="34" charset="0"/>
              </a:rPr>
              <a:t>and Traffic Analytics </a:t>
            </a:r>
          </a:p>
          <a:p>
            <a:pPr>
              <a:lnSpc>
                <a:spcPct val="150000"/>
              </a:lnSpc>
            </a:pPr>
            <a:r>
              <a:rPr lang="en-US" sz="2000" i="0" dirty="0">
                <a:solidFill>
                  <a:schemeClr val="bg1"/>
                </a:solidFill>
                <a:effectLst/>
                <a:cs typeface="Segoe UI" panose="020B0502040204020203" pitchFamily="34" charset="0"/>
              </a:rPr>
              <a:t>Integrated into Log Analytics</a:t>
            </a:r>
          </a:p>
          <a:p>
            <a:pPr>
              <a:lnSpc>
                <a:spcPct val="150000"/>
              </a:lnSpc>
            </a:pPr>
            <a:endParaRPr lang="en-US" sz="2000" b="1" i="0" dirty="0">
              <a:solidFill>
                <a:schemeClr val="bg1"/>
              </a:solidFill>
              <a:effectLst/>
              <a:cs typeface="Segoe UI" panose="020B0502040204020203" pitchFamily="34" charset="0"/>
            </a:endParaRPr>
          </a:p>
          <a:p>
            <a:pPr>
              <a:lnSpc>
                <a:spcPct val="150000"/>
              </a:lnSpc>
            </a:pPr>
            <a:endParaRPr lang="en-US" sz="20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6" name="TextBox 5">
            <a:extLst>
              <a:ext uri="{FF2B5EF4-FFF2-40B4-BE49-F238E27FC236}">
                <a16:creationId xmlns:a16="http://schemas.microsoft.com/office/drawing/2014/main" id="{DC6DBC90-DF35-4A05-B22B-90D5AED93F37}"/>
              </a:ext>
            </a:extLst>
          </p:cNvPr>
          <p:cNvSpPr txBox="1"/>
          <p:nvPr/>
        </p:nvSpPr>
        <p:spPr>
          <a:xfrm>
            <a:off x="6192915" y="1837313"/>
            <a:ext cx="5855515" cy="4339650"/>
          </a:xfrm>
          <a:prstGeom prst="rect">
            <a:avLst/>
          </a:prstGeom>
          <a:noFill/>
        </p:spPr>
        <p:txBody>
          <a:bodyPr wrap="square">
            <a:spAutoFit/>
          </a:bodyPr>
          <a:lstStyle/>
          <a:p>
            <a:r>
              <a:rPr lang="en-US" sz="1200" b="0" dirty="0">
                <a:solidFill>
                  <a:srgbClr val="4EC9B0"/>
                </a:solidFill>
                <a:effectLst/>
                <a:latin typeface="Consolas" panose="020B0609020204030204" pitchFamily="49" charset="0"/>
              </a:rPr>
              <a:t>resource</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azurerm_network_watcher_flow_log</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a:t>
            </a:r>
            <a:r>
              <a:rPr lang="en-US" sz="1200" b="0" dirty="0" err="1">
                <a:solidFill>
                  <a:srgbClr val="CE9178"/>
                </a:solidFill>
                <a:effectLst/>
                <a:latin typeface="Consolas" panose="020B0609020204030204" pitchFamily="49" charset="0"/>
              </a:rPr>
              <a:t>nwfl</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network_watcher_name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azurerm_network_watcher.</a:t>
            </a:r>
            <a:r>
              <a:rPr lang="en-US" sz="1200" b="0" dirty="0">
                <a:solidFill>
                  <a:srgbClr val="9CDCFE"/>
                </a:solidFill>
                <a:effectLst/>
                <a:latin typeface="Consolas" panose="020B0609020204030204" pitchFamily="49" charset="0"/>
              </a:rPr>
              <a:t>nw</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resource_group_name</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azurerm_resource_group.</a:t>
            </a:r>
            <a:r>
              <a:rPr lang="en-US" sz="1200" b="0" dirty="0">
                <a:solidFill>
                  <a:srgbClr val="9CDCFE"/>
                </a:solidFill>
                <a:effectLst/>
                <a:latin typeface="Consolas" panose="020B0609020204030204" pitchFamily="49" charset="0"/>
              </a:rPr>
              <a:t>vnetprodrg</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name</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network_security_group_id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azurerm_network_security_group.</a:t>
            </a:r>
            <a:r>
              <a:rPr lang="en-US" sz="1200" b="0" dirty="0">
                <a:solidFill>
                  <a:srgbClr val="9CDCFE"/>
                </a:solidFill>
                <a:effectLst/>
                <a:latin typeface="Consolas" panose="020B0609020204030204" pitchFamily="49" charset="0"/>
              </a:rPr>
              <a:t>vnetprod</a:t>
            </a:r>
            <a:r>
              <a:rPr lang="en-US" sz="1200" b="0" dirty="0">
                <a:solidFill>
                  <a:srgbClr val="D4D4D4"/>
                </a:solidFill>
                <a:effectLst/>
                <a:latin typeface="Consolas" panose="020B0609020204030204" pitchFamily="49" charset="0"/>
              </a:rPr>
              <a:t>-nsg.</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storage_account_id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azurerm_storage_account.</a:t>
            </a:r>
            <a:r>
              <a:rPr lang="en-US" sz="1200" b="0" dirty="0">
                <a:solidFill>
                  <a:srgbClr val="9CDCFE"/>
                </a:solidFill>
                <a:effectLst/>
                <a:latin typeface="Consolas" panose="020B0609020204030204" pitchFamily="49" charset="0"/>
              </a:rPr>
              <a:t>sa</a:t>
            </a:r>
            <a:r>
              <a:rPr lang="en-US" sz="1200" b="0" dirty="0">
                <a:solidFill>
                  <a:srgbClr val="D4D4D4"/>
                </a:solidFill>
                <a:effectLst/>
                <a:latin typeface="Consolas" panose="020B0609020204030204" pitchFamily="49" charset="0"/>
              </a:rPr>
              <a:t>-we.</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enabled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retention_policy</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enabled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days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7</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traffic_analytics</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enabled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azurerm_log_analytics_workspace.</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-la.</a:t>
            </a:r>
            <a:r>
              <a:rPr lang="en-US" sz="1200" b="0" dirty="0" err="1">
                <a:solidFill>
                  <a:srgbClr val="9CDCFE"/>
                </a:solidFill>
                <a:effectLst/>
                <a:latin typeface="Consolas" panose="020B0609020204030204" pitchFamily="49" charset="0"/>
              </a:rPr>
              <a:t>workspace_id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workspace_region</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azurerm_log_analytics_workspace.</a:t>
            </a:r>
            <a:r>
              <a:rPr lang="en-US" sz="1200" b="0" dirty="0" err="1">
                <a:solidFill>
                  <a:srgbClr val="9CDCFE"/>
                </a:solidFill>
                <a:effectLst/>
                <a:latin typeface="Consolas" panose="020B0609020204030204" pitchFamily="49" charset="0"/>
              </a:rPr>
              <a:t>mainrg</a:t>
            </a:r>
            <a:r>
              <a:rPr lang="en-US" sz="1200" b="0" dirty="0" err="1">
                <a:solidFill>
                  <a:srgbClr val="D4D4D4"/>
                </a:solidFill>
                <a:effectLst/>
                <a:latin typeface="Consolas" panose="020B0609020204030204" pitchFamily="49" charset="0"/>
              </a:rPr>
              <a:t>-la.</a:t>
            </a:r>
            <a:r>
              <a:rPr lang="en-US" sz="1200" b="0" dirty="0" err="1">
                <a:solidFill>
                  <a:srgbClr val="9CDCFE"/>
                </a:solidFill>
                <a:effectLst/>
                <a:latin typeface="Consolas" panose="020B0609020204030204" pitchFamily="49" charset="0"/>
              </a:rPr>
              <a:t>location</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workspace_resource_id</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azurerm_log_analytics_workspace.</a:t>
            </a:r>
            <a:r>
              <a:rPr lang="en-US" sz="1200" b="0" dirty="0">
                <a:solidFill>
                  <a:srgbClr val="9CDCFE"/>
                </a:solidFill>
                <a:effectLst/>
                <a:latin typeface="Consolas" panose="020B0609020204030204" pitchFamily="49" charset="0"/>
              </a:rPr>
              <a:t>mainrg</a:t>
            </a:r>
            <a:r>
              <a:rPr lang="en-US" sz="1200" b="0" dirty="0">
                <a:solidFill>
                  <a:srgbClr val="D4D4D4"/>
                </a:solidFill>
                <a:effectLst/>
                <a:latin typeface="Consolas" panose="020B0609020204030204" pitchFamily="49" charset="0"/>
              </a:rPr>
              <a:t>-la.</a:t>
            </a:r>
            <a:r>
              <a:rPr lang="en-US" sz="1200" b="0" dirty="0">
                <a:solidFill>
                  <a:srgbClr val="9CDCFE"/>
                </a:solidFill>
                <a:effectLst/>
                <a:latin typeface="Consolas" panose="020B0609020204030204" pitchFamily="49" charset="0"/>
              </a:rPr>
              <a:t>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interval_in_minutes</a:t>
            </a:r>
            <a:r>
              <a:rPr lang="en-US" sz="1200" b="0" dirty="0">
                <a:solidFill>
                  <a:srgbClr val="9CDCFE"/>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 </a:t>
            </a:r>
            <a:r>
              <a:rPr lang="en-US" sz="1200" b="0" dirty="0">
                <a:solidFill>
                  <a:srgbClr val="B5CEA8"/>
                </a:solidFill>
                <a:effectLst/>
                <a:latin typeface="Consolas" panose="020B0609020204030204" pitchFamily="49" charset="0"/>
              </a:rPr>
              <a:t>10</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B938C96E-8187-495C-A076-1F8E1E8F24C5}"/>
              </a:ext>
            </a:extLst>
          </p:cNvPr>
          <p:cNvPicPr>
            <a:picLocks noChangeAspect="1"/>
          </p:cNvPicPr>
          <p:nvPr/>
        </p:nvPicPr>
        <p:blipFill>
          <a:blip r:embed="rId2"/>
          <a:stretch>
            <a:fillRect/>
          </a:stretch>
        </p:blipFill>
        <p:spPr>
          <a:xfrm>
            <a:off x="1056995" y="4321050"/>
            <a:ext cx="4633170" cy="2069483"/>
          </a:xfrm>
          <a:prstGeom prst="rect">
            <a:avLst/>
          </a:prstGeom>
        </p:spPr>
      </p:pic>
      <p:pic>
        <p:nvPicPr>
          <p:cNvPr id="8" name="Picture 7">
            <a:extLst>
              <a:ext uri="{FF2B5EF4-FFF2-40B4-BE49-F238E27FC236}">
                <a16:creationId xmlns:a16="http://schemas.microsoft.com/office/drawing/2014/main" id="{09B67ADD-6232-4EA8-AD3D-08D3C0B3E494}"/>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740312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Resource Graph</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477193"/>
            <a:ext cx="10515600" cy="4691381"/>
          </a:xfrm>
        </p:spPr>
        <p:txBody>
          <a:bodyPr vert="horz" lIns="91440" tIns="45720" rIns="91440" bIns="45720" rtlCol="0" anchor="t">
            <a:normAutofit/>
          </a:bodyPr>
          <a:lstStyle/>
          <a:p>
            <a:pPr>
              <a:lnSpc>
                <a:spcPct val="150000"/>
              </a:lnSpc>
            </a:pPr>
            <a:endParaRPr lang="en-US" sz="1600" b="1" dirty="0">
              <a:solidFill>
                <a:schemeClr val="bg1"/>
              </a:solidFill>
              <a:cs typeface="Arial" panose="020B0604020202020204"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7" name="Content Placeholder 4">
            <a:extLst>
              <a:ext uri="{FF2B5EF4-FFF2-40B4-BE49-F238E27FC236}">
                <a16:creationId xmlns:a16="http://schemas.microsoft.com/office/drawing/2014/main" id="{CB89A1E4-FB7B-4EF2-B103-D1165705AA5F}"/>
              </a:ext>
            </a:extLst>
          </p:cNvPr>
          <p:cNvSpPr txBox="1">
            <a:spLocks/>
          </p:cNvSpPr>
          <p:nvPr/>
        </p:nvSpPr>
        <p:spPr>
          <a:xfrm>
            <a:off x="838200" y="1485582"/>
            <a:ext cx="6429805" cy="46913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nb-NO" sz="1600" b="1" dirty="0">
                <a:solidFill>
                  <a:schemeClr val="bg1"/>
                </a:solidFill>
                <a:cs typeface="Segoe UI" panose="020B0502040204020203" pitchFamily="34" charset="0"/>
              </a:rPr>
              <a:t>Azure Resource Graph is a way to query Azure inventory</a:t>
            </a:r>
          </a:p>
          <a:p>
            <a:pPr>
              <a:lnSpc>
                <a:spcPct val="150000"/>
              </a:lnSpc>
            </a:pPr>
            <a:r>
              <a:rPr lang="nb-NO" sz="1600" b="1" dirty="0">
                <a:solidFill>
                  <a:schemeClr val="bg1"/>
                </a:solidFill>
                <a:cs typeface="Segoe UI" panose="020B0502040204020203" pitchFamily="34" charset="0"/>
              </a:rPr>
              <a:t>Can be used to show change history on ARM objects</a:t>
            </a:r>
          </a:p>
          <a:p>
            <a:pPr>
              <a:lnSpc>
                <a:spcPct val="150000"/>
              </a:lnSpc>
            </a:pPr>
            <a:r>
              <a:rPr lang="nb-NO" sz="1200" b="1" dirty="0">
                <a:solidFill>
                  <a:schemeClr val="bg1"/>
                </a:solidFill>
                <a:cs typeface="Segoe UI" panose="020B0502040204020203" pitchFamily="34" charset="0"/>
              </a:rPr>
              <a:t>Register-AzResourceProvider -ProviderNamespace "Microsoft.ChangeAnalysis"</a:t>
            </a:r>
          </a:p>
          <a:p>
            <a:pPr>
              <a:lnSpc>
                <a:spcPct val="150000"/>
              </a:lnSpc>
            </a:pPr>
            <a:r>
              <a:rPr lang="nb-NO" sz="1200" b="1" dirty="0">
                <a:solidFill>
                  <a:schemeClr val="bg1"/>
                </a:solidFill>
                <a:cs typeface="Segoe UI" panose="020B0502040204020203" pitchFamily="34" charset="0"/>
              </a:rPr>
              <a:t>Supported for: VM’s, App Services, AKS, Functions, Networking, Storage</a:t>
            </a:r>
            <a:endParaRPr lang="nb-NO" sz="800" b="1" dirty="0">
              <a:solidFill>
                <a:schemeClr val="bg1"/>
              </a:solidFill>
              <a:cs typeface="Segoe UI" panose="020B0502040204020203" pitchFamily="34" charset="0"/>
            </a:endParaRPr>
          </a:p>
          <a:p>
            <a:pPr>
              <a:lnSpc>
                <a:spcPct val="150000"/>
              </a:lnSpc>
            </a:pPr>
            <a:r>
              <a:rPr lang="nb-NO" sz="1600" b="1" dirty="0">
                <a:solidFill>
                  <a:schemeClr val="bg1"/>
                </a:solidFill>
                <a:cs typeface="Segoe UI" panose="020B0502040204020203" pitchFamily="34" charset="0"/>
              </a:rPr>
              <a:t>Kusto based queries</a:t>
            </a:r>
          </a:p>
          <a:p>
            <a:pPr>
              <a:lnSpc>
                <a:spcPct val="150000"/>
              </a:lnSpc>
            </a:pPr>
            <a:r>
              <a:rPr lang="nb-NO" sz="1600" b="1" dirty="0">
                <a:solidFill>
                  <a:schemeClr val="bg1"/>
                </a:solidFill>
                <a:cs typeface="Segoe UI" panose="020B0502040204020203" pitchFamily="34" charset="0"/>
              </a:rPr>
              <a:t>Easily way to find</a:t>
            </a:r>
          </a:p>
          <a:p>
            <a:pPr lvl="1">
              <a:lnSpc>
                <a:spcPct val="150000"/>
              </a:lnSpc>
            </a:pPr>
            <a:r>
              <a:rPr lang="nb-NO" sz="1200" b="1" dirty="0">
                <a:solidFill>
                  <a:schemeClr val="bg1"/>
                </a:solidFill>
              </a:rPr>
              <a:t>Azure Security Score</a:t>
            </a:r>
          </a:p>
          <a:p>
            <a:pPr lvl="1">
              <a:lnSpc>
                <a:spcPct val="150000"/>
              </a:lnSpc>
            </a:pPr>
            <a:r>
              <a:rPr lang="nb-NO" sz="1200" b="1" dirty="0">
                <a:solidFill>
                  <a:schemeClr val="bg1"/>
                </a:solidFill>
              </a:rPr>
              <a:t>Find list of Public IP addresses</a:t>
            </a:r>
          </a:p>
          <a:p>
            <a:pPr lvl="1">
              <a:lnSpc>
                <a:spcPct val="150000"/>
              </a:lnSpc>
            </a:pPr>
            <a:r>
              <a:rPr lang="nb-NO" sz="1200" b="1" dirty="0">
                <a:solidFill>
                  <a:schemeClr val="bg1"/>
                </a:solidFill>
              </a:rPr>
              <a:t>Find non-attached disks</a:t>
            </a:r>
          </a:p>
          <a:p>
            <a:pPr lvl="1">
              <a:lnSpc>
                <a:spcPct val="150000"/>
              </a:lnSpc>
            </a:pPr>
            <a:r>
              <a:rPr lang="nb-NO" sz="1200" b="1" dirty="0">
                <a:solidFill>
                  <a:schemeClr val="bg1"/>
                </a:solidFill>
              </a:rPr>
              <a:t>Advisor recommendations</a:t>
            </a:r>
          </a:p>
        </p:txBody>
      </p:sp>
      <p:sp>
        <p:nvSpPr>
          <p:cNvPr id="10" name="TextBox 9">
            <a:extLst>
              <a:ext uri="{FF2B5EF4-FFF2-40B4-BE49-F238E27FC236}">
                <a16:creationId xmlns:a16="http://schemas.microsoft.com/office/drawing/2014/main" id="{976E5F4A-86D0-45D0-A228-FE971C717DDA}"/>
              </a:ext>
            </a:extLst>
          </p:cNvPr>
          <p:cNvSpPr txBox="1"/>
          <p:nvPr/>
        </p:nvSpPr>
        <p:spPr>
          <a:xfrm>
            <a:off x="5409585" y="4240758"/>
            <a:ext cx="6483515" cy="2246769"/>
          </a:xfrm>
          <a:prstGeom prst="rect">
            <a:avLst/>
          </a:prstGeom>
          <a:noFill/>
        </p:spPr>
        <p:txBody>
          <a:bodyPr wrap="square">
            <a:spAutoFit/>
          </a:bodyPr>
          <a:lstStyle/>
          <a:p>
            <a:r>
              <a:rPr lang="en-US" sz="1400" b="1" dirty="0">
                <a:solidFill>
                  <a:schemeClr val="bg1"/>
                </a:solidFill>
              </a:rPr>
              <a:t>PowerShell</a:t>
            </a:r>
          </a:p>
          <a:p>
            <a:r>
              <a:rPr lang="en-US" sz="1400" dirty="0" err="1">
                <a:solidFill>
                  <a:schemeClr val="bg1"/>
                </a:solidFill>
              </a:rPr>
              <a:t>az</a:t>
            </a:r>
            <a:r>
              <a:rPr lang="en-US" sz="1400" dirty="0">
                <a:solidFill>
                  <a:schemeClr val="bg1"/>
                </a:solidFill>
              </a:rPr>
              <a:t> graph query -q "</a:t>
            </a:r>
            <a:r>
              <a:rPr lang="en-US" sz="1400" dirty="0" err="1">
                <a:solidFill>
                  <a:schemeClr val="bg1"/>
                </a:solidFill>
              </a:rPr>
              <a:t>advisorresources</a:t>
            </a:r>
            <a:r>
              <a:rPr lang="en-US" sz="1400" dirty="0">
                <a:solidFill>
                  <a:schemeClr val="bg1"/>
                </a:solidFill>
              </a:rPr>
              <a:t> </a:t>
            </a:r>
          </a:p>
          <a:p>
            <a:r>
              <a:rPr lang="en-US" sz="1400" dirty="0">
                <a:solidFill>
                  <a:schemeClr val="bg1"/>
                </a:solidFill>
              </a:rPr>
              <a:t>| where type == '</a:t>
            </a:r>
            <a:r>
              <a:rPr lang="en-US" sz="1400" dirty="0" err="1">
                <a:solidFill>
                  <a:schemeClr val="bg1"/>
                </a:solidFill>
              </a:rPr>
              <a:t>microsoft.advisor</a:t>
            </a:r>
            <a:r>
              <a:rPr lang="en-US" sz="1400" dirty="0">
                <a:solidFill>
                  <a:schemeClr val="bg1"/>
                </a:solidFill>
              </a:rPr>
              <a:t>/recommendations’ </a:t>
            </a:r>
          </a:p>
          <a:p>
            <a:r>
              <a:rPr lang="en-US" sz="1400" dirty="0">
                <a:solidFill>
                  <a:schemeClr val="bg1"/>
                </a:solidFill>
              </a:rPr>
              <a:t>| where </a:t>
            </a:r>
            <a:r>
              <a:rPr lang="en-US" sz="1400" dirty="0" err="1">
                <a:solidFill>
                  <a:schemeClr val="bg1"/>
                </a:solidFill>
              </a:rPr>
              <a:t>properties.category</a:t>
            </a:r>
            <a:r>
              <a:rPr lang="en-US" sz="1400" dirty="0">
                <a:solidFill>
                  <a:schemeClr val="bg1"/>
                </a:solidFill>
              </a:rPr>
              <a:t> == 'Cost’ </a:t>
            </a:r>
          </a:p>
          <a:p>
            <a:r>
              <a:rPr lang="en-US" sz="1400" dirty="0">
                <a:solidFill>
                  <a:schemeClr val="bg1"/>
                </a:solidFill>
              </a:rPr>
              <a:t>| extend resources = </a:t>
            </a:r>
            <a:r>
              <a:rPr lang="en-US" sz="1400" dirty="0" err="1">
                <a:solidFill>
                  <a:schemeClr val="bg1"/>
                </a:solidFill>
              </a:rPr>
              <a:t>tostring</a:t>
            </a:r>
            <a:r>
              <a:rPr lang="en-US" sz="1400" dirty="0">
                <a:solidFill>
                  <a:schemeClr val="bg1"/>
                </a:solidFill>
              </a:rPr>
              <a:t>(</a:t>
            </a:r>
            <a:r>
              <a:rPr lang="en-US" sz="1400" dirty="0" err="1">
                <a:solidFill>
                  <a:schemeClr val="bg1"/>
                </a:solidFill>
              </a:rPr>
              <a:t>properties.resourceMetadata.resourceId</a:t>
            </a:r>
            <a:r>
              <a:rPr lang="en-US" sz="1400" dirty="0">
                <a:solidFill>
                  <a:schemeClr val="bg1"/>
                </a:solidFill>
              </a:rPr>
              <a:t>), savings = </a:t>
            </a:r>
            <a:r>
              <a:rPr lang="en-US" sz="1400" dirty="0" err="1">
                <a:solidFill>
                  <a:schemeClr val="bg1"/>
                </a:solidFill>
              </a:rPr>
              <a:t>todouble</a:t>
            </a:r>
            <a:r>
              <a:rPr lang="en-US" sz="1400" dirty="0">
                <a:solidFill>
                  <a:schemeClr val="bg1"/>
                </a:solidFill>
              </a:rPr>
              <a:t>(</a:t>
            </a:r>
            <a:r>
              <a:rPr lang="en-US" sz="1400" dirty="0" err="1">
                <a:solidFill>
                  <a:schemeClr val="bg1"/>
                </a:solidFill>
              </a:rPr>
              <a:t>properties.extendedProperties.savingsAmount</a:t>
            </a:r>
            <a:r>
              <a:rPr lang="en-US" sz="1400" dirty="0">
                <a:solidFill>
                  <a:schemeClr val="bg1"/>
                </a:solidFill>
              </a:rPr>
              <a:t>), solution = </a:t>
            </a:r>
            <a:r>
              <a:rPr lang="en-US" sz="1400" dirty="0" err="1">
                <a:solidFill>
                  <a:schemeClr val="bg1"/>
                </a:solidFill>
              </a:rPr>
              <a:t>tostring</a:t>
            </a:r>
            <a:r>
              <a:rPr lang="en-US" sz="1400" dirty="0">
                <a:solidFill>
                  <a:schemeClr val="bg1"/>
                </a:solidFill>
              </a:rPr>
              <a:t>(</a:t>
            </a:r>
            <a:r>
              <a:rPr lang="en-US" sz="1400" dirty="0" err="1">
                <a:solidFill>
                  <a:schemeClr val="bg1"/>
                </a:solidFill>
              </a:rPr>
              <a:t>properties.shortDescription.solution</a:t>
            </a:r>
            <a:r>
              <a:rPr lang="en-US" sz="1400" dirty="0">
                <a:solidFill>
                  <a:schemeClr val="bg1"/>
                </a:solidFill>
              </a:rPr>
              <a:t>), currency = </a:t>
            </a:r>
            <a:r>
              <a:rPr lang="en-US" sz="1400" dirty="0" err="1">
                <a:solidFill>
                  <a:schemeClr val="bg1"/>
                </a:solidFill>
              </a:rPr>
              <a:t>tostring</a:t>
            </a:r>
            <a:r>
              <a:rPr lang="en-US" sz="1400" dirty="0">
                <a:solidFill>
                  <a:schemeClr val="bg1"/>
                </a:solidFill>
              </a:rPr>
              <a:t>(</a:t>
            </a:r>
            <a:r>
              <a:rPr lang="en-US" sz="1400" dirty="0" err="1">
                <a:solidFill>
                  <a:schemeClr val="bg1"/>
                </a:solidFill>
              </a:rPr>
              <a:t>properties.extendedProperties.savingsCurrency</a:t>
            </a:r>
            <a:r>
              <a:rPr lang="en-US" sz="1400" dirty="0">
                <a:solidFill>
                  <a:schemeClr val="bg1"/>
                </a:solidFill>
              </a:rPr>
              <a:t>) | summarize </a:t>
            </a:r>
            <a:r>
              <a:rPr lang="en-US" sz="1400" dirty="0" err="1">
                <a:solidFill>
                  <a:schemeClr val="bg1"/>
                </a:solidFill>
              </a:rPr>
              <a:t>dcount</a:t>
            </a:r>
            <a:r>
              <a:rPr lang="en-US" sz="1400" dirty="0">
                <a:solidFill>
                  <a:schemeClr val="bg1"/>
                </a:solidFill>
              </a:rPr>
              <a:t>(resources), bin(sum(savings), 0.01) by solution, currency | project solution, </a:t>
            </a:r>
            <a:r>
              <a:rPr lang="en-US" sz="1400" dirty="0" err="1">
                <a:solidFill>
                  <a:schemeClr val="bg1"/>
                </a:solidFill>
              </a:rPr>
              <a:t>dcount_resources</a:t>
            </a:r>
            <a:r>
              <a:rPr lang="en-US" sz="1400" dirty="0">
                <a:solidFill>
                  <a:schemeClr val="bg1"/>
                </a:solidFill>
              </a:rPr>
              <a:t>, </a:t>
            </a:r>
            <a:r>
              <a:rPr lang="en-US" sz="1400" dirty="0" err="1">
                <a:solidFill>
                  <a:schemeClr val="bg1"/>
                </a:solidFill>
              </a:rPr>
              <a:t>sum_savings</a:t>
            </a:r>
            <a:r>
              <a:rPr lang="en-US" sz="1400" dirty="0">
                <a:solidFill>
                  <a:schemeClr val="bg1"/>
                </a:solidFill>
              </a:rPr>
              <a:t>, currency | order by </a:t>
            </a:r>
            <a:r>
              <a:rPr lang="en-US" sz="1400" dirty="0" err="1">
                <a:solidFill>
                  <a:schemeClr val="bg1"/>
                </a:solidFill>
              </a:rPr>
              <a:t>sum_savings</a:t>
            </a:r>
            <a:r>
              <a:rPr lang="en-US" sz="1400" dirty="0">
                <a:solidFill>
                  <a:schemeClr val="bg1"/>
                </a:solidFill>
              </a:rPr>
              <a:t> desc"</a:t>
            </a:r>
          </a:p>
        </p:txBody>
      </p:sp>
      <p:sp>
        <p:nvSpPr>
          <p:cNvPr id="9" name="Arrow: Right 8">
            <a:extLst>
              <a:ext uri="{FF2B5EF4-FFF2-40B4-BE49-F238E27FC236}">
                <a16:creationId xmlns:a16="http://schemas.microsoft.com/office/drawing/2014/main" id="{9B5F6395-A6C8-4378-B2E8-77731350301A}"/>
              </a:ext>
            </a:extLst>
          </p:cNvPr>
          <p:cNvSpPr/>
          <p:nvPr/>
        </p:nvSpPr>
        <p:spPr>
          <a:xfrm>
            <a:off x="3663499" y="5121235"/>
            <a:ext cx="1590767" cy="5191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F82798A-19B3-4186-90CD-06C88E0F39CC}"/>
              </a:ext>
            </a:extLst>
          </p:cNvPr>
          <p:cNvPicPr>
            <a:picLocks noChangeAspect="1"/>
          </p:cNvPicPr>
          <p:nvPr/>
        </p:nvPicPr>
        <p:blipFill>
          <a:blip r:embed="rId2"/>
          <a:stretch>
            <a:fillRect/>
          </a:stretch>
        </p:blipFill>
        <p:spPr>
          <a:xfrm>
            <a:off x="7112687" y="1626101"/>
            <a:ext cx="4396432" cy="2606268"/>
          </a:xfrm>
          <a:prstGeom prst="rect">
            <a:avLst/>
          </a:prstGeom>
        </p:spPr>
      </p:pic>
      <p:pic>
        <p:nvPicPr>
          <p:cNvPr id="8" name="Picture 7">
            <a:extLst>
              <a:ext uri="{FF2B5EF4-FFF2-40B4-BE49-F238E27FC236}">
                <a16:creationId xmlns:a16="http://schemas.microsoft.com/office/drawing/2014/main" id="{1C07F846-744A-41FD-857F-9075D3EFB16A}"/>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277307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Azure Security Graph API </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38200" y="1477193"/>
            <a:ext cx="10515600" cy="4691381"/>
          </a:xfrm>
        </p:spPr>
        <p:txBody>
          <a:bodyPr vert="horz" lIns="91440" tIns="45720" rIns="91440" bIns="45720" rtlCol="0" anchor="t">
            <a:normAutofit/>
          </a:bodyPr>
          <a:lstStyle/>
          <a:p>
            <a:pPr>
              <a:lnSpc>
                <a:spcPct val="150000"/>
              </a:lnSpc>
            </a:pPr>
            <a:endParaRPr lang="en-US" sz="1600" b="1" dirty="0">
              <a:solidFill>
                <a:schemeClr val="bg1"/>
              </a:solidFill>
              <a:cs typeface="Arial" panose="020B0604020202020204"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sp>
        <p:nvSpPr>
          <p:cNvPr id="7" name="Content Placeholder 4">
            <a:extLst>
              <a:ext uri="{FF2B5EF4-FFF2-40B4-BE49-F238E27FC236}">
                <a16:creationId xmlns:a16="http://schemas.microsoft.com/office/drawing/2014/main" id="{CB89A1E4-FB7B-4EF2-B103-D1165705AA5F}"/>
              </a:ext>
            </a:extLst>
          </p:cNvPr>
          <p:cNvSpPr txBox="1">
            <a:spLocks/>
          </p:cNvSpPr>
          <p:nvPr/>
        </p:nvSpPr>
        <p:spPr>
          <a:xfrm>
            <a:off x="838200" y="1485582"/>
            <a:ext cx="6429805" cy="46913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b="1" dirty="0"/>
              <a:t>All security products in Security Ecosystem interact with the Security Graph API</a:t>
            </a:r>
          </a:p>
          <a:p>
            <a:pPr>
              <a:lnSpc>
                <a:spcPct val="150000"/>
              </a:lnSpc>
            </a:pPr>
            <a:r>
              <a:rPr lang="en-US" sz="2000" b="1" dirty="0"/>
              <a:t>Integration using the Security Graph API and ITSM/Monitoring tool </a:t>
            </a:r>
          </a:p>
          <a:p>
            <a:pPr>
              <a:lnSpc>
                <a:spcPct val="150000"/>
              </a:lnSpc>
            </a:pPr>
            <a:r>
              <a:rPr lang="en-US" sz="2000" b="1" dirty="0"/>
              <a:t>Use Logic App with built-in connectors. </a:t>
            </a:r>
          </a:p>
          <a:p>
            <a:pPr>
              <a:lnSpc>
                <a:spcPct val="150000"/>
              </a:lnSpc>
            </a:pPr>
            <a:r>
              <a:rPr lang="en-US" sz="2000" dirty="0"/>
              <a:t>Use the filter </a:t>
            </a:r>
          </a:p>
          <a:p>
            <a:pPr lvl="1">
              <a:lnSpc>
                <a:spcPct val="150000"/>
              </a:lnSpc>
            </a:pPr>
            <a:r>
              <a:rPr lang="en-US" sz="1600" dirty="0"/>
              <a:t>Status eq '</a:t>
            </a:r>
            <a:r>
              <a:rPr lang="en-US" sz="1600" dirty="0" err="1"/>
              <a:t>NewAlert</a:t>
            </a:r>
            <a:r>
              <a:rPr lang="en-US" sz="1600" dirty="0"/>
              <a:t>'</a:t>
            </a:r>
            <a:endParaRPr lang="nb-NO" sz="1600" b="1" dirty="0">
              <a:solidFill>
                <a:schemeClr val="bg1"/>
              </a:solidFill>
            </a:endParaRPr>
          </a:p>
        </p:txBody>
      </p:sp>
      <p:pic>
        <p:nvPicPr>
          <p:cNvPr id="3" name="Picture 2">
            <a:extLst>
              <a:ext uri="{FF2B5EF4-FFF2-40B4-BE49-F238E27FC236}">
                <a16:creationId xmlns:a16="http://schemas.microsoft.com/office/drawing/2014/main" id="{41EE2A8E-73BC-4BB7-8168-8D86C9FBE59A}"/>
              </a:ext>
            </a:extLst>
          </p:cNvPr>
          <p:cNvPicPr>
            <a:picLocks noChangeAspect="1"/>
          </p:cNvPicPr>
          <p:nvPr/>
        </p:nvPicPr>
        <p:blipFill>
          <a:blip r:embed="rId2"/>
          <a:stretch>
            <a:fillRect/>
          </a:stretch>
        </p:blipFill>
        <p:spPr>
          <a:xfrm>
            <a:off x="7745217" y="1189332"/>
            <a:ext cx="2417732" cy="1573228"/>
          </a:xfrm>
          <a:prstGeom prst="rect">
            <a:avLst/>
          </a:prstGeom>
        </p:spPr>
      </p:pic>
      <p:pic>
        <p:nvPicPr>
          <p:cNvPr id="8" name="Picture 7">
            <a:extLst>
              <a:ext uri="{FF2B5EF4-FFF2-40B4-BE49-F238E27FC236}">
                <a16:creationId xmlns:a16="http://schemas.microsoft.com/office/drawing/2014/main" id="{1FEC5F74-7B2E-44DF-A428-2CDCB5636D1C}"/>
              </a:ext>
            </a:extLst>
          </p:cNvPr>
          <p:cNvPicPr>
            <a:picLocks noChangeAspect="1"/>
          </p:cNvPicPr>
          <p:nvPr/>
        </p:nvPicPr>
        <p:blipFill>
          <a:blip r:embed="rId3"/>
          <a:stretch>
            <a:fillRect/>
          </a:stretch>
        </p:blipFill>
        <p:spPr>
          <a:xfrm>
            <a:off x="6910231" y="3059723"/>
            <a:ext cx="4245965" cy="2896780"/>
          </a:xfrm>
          <a:prstGeom prst="rect">
            <a:avLst/>
          </a:prstGeom>
        </p:spPr>
      </p:pic>
      <p:pic>
        <p:nvPicPr>
          <p:cNvPr id="9" name="Picture 8">
            <a:extLst>
              <a:ext uri="{FF2B5EF4-FFF2-40B4-BE49-F238E27FC236}">
                <a16:creationId xmlns:a16="http://schemas.microsoft.com/office/drawing/2014/main" id="{52C9637B-2355-44EC-92A3-72B4C9BB4E91}"/>
              </a:ext>
            </a:extLst>
          </p:cNvPr>
          <p:cNvPicPr>
            <a:picLocks noChangeAspect="1"/>
          </p:cNvPicPr>
          <p:nvPr/>
        </p:nvPicPr>
        <p:blipFill>
          <a:blip r:embed="rId4"/>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928898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200" y="365125"/>
            <a:ext cx="10083800" cy="793115"/>
          </a:xfrm>
        </p:spPr>
        <p:txBody>
          <a:bodyPr>
            <a:normAutofit/>
          </a:bodyPr>
          <a:lstStyle/>
          <a:p>
            <a:r>
              <a:rPr lang="nb-NO" sz="3600" dirty="0">
                <a:cs typeface="Segoe UI Semibold"/>
              </a:rPr>
              <a:t>Azure Active Directory Conditional Access</a:t>
            </a:r>
            <a:endParaRPr lang="nb-NO" sz="3600"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6095999" y="1650764"/>
            <a:ext cx="5216505" cy="4691381"/>
          </a:xfrm>
        </p:spPr>
        <p:txBody>
          <a:bodyPr vert="horz" lIns="91440" tIns="45720" rIns="91440" bIns="45720" rtlCol="0" anchor="t">
            <a:normAutofit/>
          </a:bodyPr>
          <a:lstStyle/>
          <a:p>
            <a:pPr marL="0" indent="0">
              <a:buNone/>
            </a:pPr>
            <a:r>
              <a:rPr lang="en-US" sz="1400" b="0" dirty="0">
                <a:solidFill>
                  <a:srgbClr val="DCDCAA"/>
                </a:solidFill>
                <a:effectLst/>
                <a:latin typeface="Consolas" panose="020B0609020204030204" pitchFamily="49" charset="0"/>
              </a:rPr>
              <a:t>New-</a:t>
            </a:r>
            <a:r>
              <a:rPr lang="en-US" sz="1400" b="0" dirty="0" err="1">
                <a:solidFill>
                  <a:srgbClr val="DCDCAA"/>
                </a:solidFill>
                <a:effectLst/>
                <a:latin typeface="Consolas" panose="020B0609020204030204" pitchFamily="49" charset="0"/>
              </a:rPr>
              <a:t>MgIdentityConditionalAccessPolicy</a:t>
            </a:r>
            <a:r>
              <a:rPr lang="en-US" sz="1400" b="0" dirty="0">
                <a:solidFill>
                  <a:srgbClr val="DCDCAA"/>
                </a:solidFill>
                <a:effectLst/>
                <a:latin typeface="Consolas" panose="020B0609020204030204" pitchFamily="49" charset="0"/>
              </a:rPr>
              <a:t> -DisplayName ’AVD CA Policy' `</a:t>
            </a:r>
          </a:p>
          <a:p>
            <a:pPr marL="0" indent="0">
              <a:buNone/>
            </a:pPr>
            <a:r>
              <a:rPr lang="en-US" sz="1400" b="0" dirty="0">
                <a:solidFill>
                  <a:srgbClr val="DCDCAA"/>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GrantControls</a:t>
            </a:r>
            <a:r>
              <a:rPr lang="en-US" sz="1400" b="0" dirty="0">
                <a:solidFill>
                  <a:srgbClr val="DCDCAA"/>
                </a:solidFill>
                <a:effectLst/>
                <a:latin typeface="Consolas" panose="020B0609020204030204" pitchFamily="49" charset="0"/>
              </a:rPr>
              <a:t> @{ `</a:t>
            </a:r>
          </a:p>
          <a:p>
            <a:pPr marL="0" indent="0">
              <a:buNone/>
            </a:pPr>
            <a:r>
              <a:rPr lang="en-US" sz="1400" b="0" dirty="0">
                <a:solidFill>
                  <a:srgbClr val="DCDCAA"/>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BuiltInControls</a:t>
            </a:r>
            <a:r>
              <a:rPr lang="en-US" sz="1400" b="0" dirty="0">
                <a:solidFill>
                  <a:srgbClr val="DCDCAA"/>
                </a:solidFill>
                <a:effectLst/>
                <a:latin typeface="Consolas" panose="020B0609020204030204" pitchFamily="49" charset="0"/>
              </a:rPr>
              <a:t> = @('mfa'); `</a:t>
            </a:r>
          </a:p>
          <a:p>
            <a:pPr marL="0" indent="0">
              <a:buNone/>
            </a:pPr>
            <a:r>
              <a:rPr lang="en-US" sz="1400" b="0" dirty="0">
                <a:solidFill>
                  <a:srgbClr val="DCDCAA"/>
                </a:solidFill>
                <a:effectLst/>
                <a:latin typeface="Consolas" panose="020B0609020204030204" pitchFamily="49" charset="0"/>
              </a:rPr>
              <a:t>   Operator = 'OR' `</a:t>
            </a:r>
          </a:p>
          <a:p>
            <a:pPr marL="0" indent="0">
              <a:buNone/>
            </a:pPr>
            <a:r>
              <a:rPr lang="en-US" sz="1400" b="0" dirty="0">
                <a:solidFill>
                  <a:srgbClr val="DCDCAA"/>
                </a:solidFill>
                <a:effectLst/>
                <a:latin typeface="Consolas" panose="020B0609020204030204" pitchFamily="49" charset="0"/>
              </a:rPr>
              <a:t> } `</a:t>
            </a:r>
          </a:p>
          <a:p>
            <a:pPr marL="0" indent="0">
              <a:buNone/>
            </a:pPr>
            <a:r>
              <a:rPr lang="en-US" sz="1400" b="0" dirty="0">
                <a:solidFill>
                  <a:srgbClr val="DCDCAA"/>
                </a:solidFill>
                <a:effectLst/>
                <a:latin typeface="Consolas" panose="020B0609020204030204" pitchFamily="49" charset="0"/>
              </a:rPr>
              <a:t> -State 'disabled' `</a:t>
            </a:r>
          </a:p>
          <a:p>
            <a:pPr marL="0" indent="0">
              <a:buNone/>
            </a:pPr>
            <a:r>
              <a:rPr lang="en-US" sz="1400" b="0" dirty="0">
                <a:solidFill>
                  <a:srgbClr val="DCDCAA"/>
                </a:solidFill>
                <a:effectLst/>
                <a:latin typeface="Consolas" panose="020B0609020204030204" pitchFamily="49" charset="0"/>
              </a:rPr>
              <a:t> -Conditions @{ `</a:t>
            </a:r>
          </a:p>
          <a:p>
            <a:pPr marL="0" indent="0">
              <a:buNone/>
            </a:pPr>
            <a:r>
              <a:rPr lang="en-US" sz="1400" b="0" dirty="0">
                <a:solidFill>
                  <a:srgbClr val="DCDCAA"/>
                </a:solidFill>
                <a:effectLst/>
                <a:latin typeface="Consolas" panose="020B0609020204030204" pitchFamily="49" charset="0"/>
              </a:rPr>
              <a:t> Applications = @{includeApplications = '9cdead84-a844-4324-93f2-b2e6bb768d07'}; `</a:t>
            </a:r>
          </a:p>
          <a:p>
            <a:pPr marL="0" indent="0">
              <a:buNone/>
            </a:pPr>
            <a:r>
              <a:rPr lang="en-US" sz="1400" b="0" dirty="0">
                <a:solidFill>
                  <a:srgbClr val="DCDCAA"/>
                </a:solidFill>
                <a:effectLst/>
                <a:latin typeface="Consolas" panose="020B0609020204030204" pitchFamily="49" charset="0"/>
              </a:rPr>
              <a:t> Users = @{includeUsers = 'none'} `</a:t>
            </a:r>
          </a:p>
          <a:p>
            <a:pPr marL="0" indent="0">
              <a:buNone/>
            </a:pPr>
            <a:r>
              <a:rPr lang="en-US" sz="1400" b="0" dirty="0">
                <a:solidFill>
                  <a:srgbClr val="DCDCAA"/>
                </a:solidFill>
                <a:effectLst/>
                <a:latin typeface="Consolas" panose="020B0609020204030204" pitchFamily="49" charset="0"/>
              </a:rPr>
              <a:t> }</a:t>
            </a:r>
            <a:br>
              <a:rPr lang="en-US" sz="1100" b="0" dirty="0">
                <a:solidFill>
                  <a:srgbClr val="D4D4D4"/>
                </a:solidFill>
                <a:effectLst/>
                <a:latin typeface="Consolas" panose="020B0609020204030204" pitchFamily="49" charset="0"/>
              </a:rPr>
            </a:br>
            <a:endParaRPr lang="en-US" sz="1100" b="0" dirty="0">
              <a:solidFill>
                <a:srgbClr val="D4D4D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8D76A218-80FF-49C4-8BD8-7D721F308EE3}"/>
              </a:ext>
            </a:extLst>
          </p:cNvPr>
          <p:cNvSpPr txBox="1"/>
          <p:nvPr/>
        </p:nvSpPr>
        <p:spPr>
          <a:xfrm>
            <a:off x="7741361" y="4917030"/>
            <a:ext cx="2100171" cy="1661993"/>
          </a:xfrm>
          <a:prstGeom prst="rect">
            <a:avLst/>
          </a:prstGeom>
          <a:solidFill>
            <a:schemeClr val="accent1"/>
          </a:solidFill>
        </p:spPr>
        <p:txBody>
          <a:bodyPr wrap="square" rtlCol="0">
            <a:spAutoFit/>
          </a:bodyPr>
          <a:lstStyle/>
          <a:p>
            <a:r>
              <a:rPr lang="nb-NO" sz="1600" dirty="0"/>
              <a:t>Conditions</a:t>
            </a:r>
            <a:endParaRPr lang="nb-NO" dirty="0"/>
          </a:p>
          <a:p>
            <a:pPr marL="285750" indent="-285750">
              <a:buFont typeface="Arial" panose="020B0604020202020204" pitchFamily="34" charset="0"/>
              <a:buChar char="•"/>
            </a:pPr>
            <a:r>
              <a:rPr lang="nb-NO" sz="1200" dirty="0"/>
              <a:t>userRiskLevels</a:t>
            </a:r>
          </a:p>
          <a:p>
            <a:pPr marL="285750" indent="-285750">
              <a:buFont typeface="Arial" panose="020B0604020202020204" pitchFamily="34" charset="0"/>
              <a:buChar char="•"/>
            </a:pPr>
            <a:r>
              <a:rPr lang="nb-NO" sz="1200" dirty="0"/>
              <a:t>Signinrisklevels</a:t>
            </a:r>
          </a:p>
          <a:p>
            <a:pPr marL="285750" indent="-285750">
              <a:buFont typeface="Arial" panose="020B0604020202020204" pitchFamily="34" charset="0"/>
              <a:buChar char="•"/>
            </a:pPr>
            <a:r>
              <a:rPr lang="nb-NO" sz="1200" dirty="0"/>
              <a:t>clientappTypes</a:t>
            </a:r>
          </a:p>
          <a:p>
            <a:pPr marL="285750" indent="-285750">
              <a:buFont typeface="Arial" panose="020B0604020202020204" pitchFamily="34" charset="0"/>
              <a:buChar char="•"/>
            </a:pPr>
            <a:r>
              <a:rPr lang="nb-NO" sz="1200" dirty="0"/>
              <a:t>Platforms</a:t>
            </a:r>
          </a:p>
          <a:p>
            <a:pPr marL="285750" indent="-285750">
              <a:buFont typeface="Arial" panose="020B0604020202020204" pitchFamily="34" charset="0"/>
              <a:buChar char="•"/>
            </a:pPr>
            <a:r>
              <a:rPr lang="nb-NO" sz="1200" dirty="0"/>
              <a:t>Locations</a:t>
            </a:r>
          </a:p>
          <a:p>
            <a:pPr marL="285750" indent="-285750">
              <a:buFont typeface="Arial" panose="020B0604020202020204" pitchFamily="34" charset="0"/>
              <a:buChar char="•"/>
            </a:pPr>
            <a:r>
              <a:rPr lang="nb-NO" sz="1200" dirty="0"/>
              <a:t>Applications</a:t>
            </a:r>
          </a:p>
          <a:p>
            <a:pPr marL="285750" indent="-285750">
              <a:buFont typeface="Arial" panose="020B0604020202020204" pitchFamily="34" charset="0"/>
              <a:buChar char="•"/>
            </a:pPr>
            <a:r>
              <a:rPr lang="nb-NO" sz="1200" dirty="0"/>
              <a:t>users</a:t>
            </a:r>
            <a:endParaRPr lang="en-US" dirty="0"/>
          </a:p>
        </p:txBody>
      </p:sp>
      <p:sp>
        <p:nvSpPr>
          <p:cNvPr id="6" name="TextBox 5">
            <a:extLst>
              <a:ext uri="{FF2B5EF4-FFF2-40B4-BE49-F238E27FC236}">
                <a16:creationId xmlns:a16="http://schemas.microsoft.com/office/drawing/2014/main" id="{2CB815C3-F32D-47A1-A379-A0E6D01A8F5F}"/>
              </a:ext>
            </a:extLst>
          </p:cNvPr>
          <p:cNvSpPr txBox="1"/>
          <p:nvPr/>
        </p:nvSpPr>
        <p:spPr>
          <a:xfrm>
            <a:off x="3840480" y="1591843"/>
            <a:ext cx="2100171" cy="923330"/>
          </a:xfrm>
          <a:prstGeom prst="rect">
            <a:avLst/>
          </a:prstGeom>
          <a:solidFill>
            <a:schemeClr val="accent1"/>
          </a:solidFill>
        </p:spPr>
        <p:txBody>
          <a:bodyPr wrap="square" rtlCol="0">
            <a:spAutoFit/>
          </a:bodyPr>
          <a:lstStyle/>
          <a:p>
            <a:r>
              <a:rPr lang="nb-NO" sz="1600" dirty="0"/>
              <a:t>GrantControls</a:t>
            </a:r>
          </a:p>
          <a:p>
            <a:pPr marL="171450" indent="-171450">
              <a:buFont typeface="Arial" panose="020B0604020202020204" pitchFamily="34" charset="0"/>
              <a:buChar char="•"/>
            </a:pPr>
            <a:r>
              <a:rPr lang="nb-NO" sz="1200" dirty="0"/>
              <a:t>MFA</a:t>
            </a:r>
          </a:p>
          <a:p>
            <a:pPr marL="171450" indent="-171450">
              <a:buFont typeface="Arial" panose="020B0604020202020204" pitchFamily="34" charset="0"/>
              <a:buChar char="•"/>
            </a:pPr>
            <a:r>
              <a:rPr lang="nb-NO" sz="1200" dirty="0"/>
              <a:t>CompliantDevice</a:t>
            </a:r>
          </a:p>
          <a:p>
            <a:pPr marL="171450" indent="-171450">
              <a:buFont typeface="Arial" panose="020B0604020202020204" pitchFamily="34" charset="0"/>
              <a:buChar char="•"/>
            </a:pPr>
            <a:r>
              <a:rPr lang="nb-NO" sz="1200" dirty="0"/>
              <a:t>termsofuse</a:t>
            </a:r>
            <a:endParaRPr lang="en-US" dirty="0"/>
          </a:p>
        </p:txBody>
      </p:sp>
      <p:sp>
        <p:nvSpPr>
          <p:cNvPr id="7" name="TextBox 6">
            <a:extLst>
              <a:ext uri="{FF2B5EF4-FFF2-40B4-BE49-F238E27FC236}">
                <a16:creationId xmlns:a16="http://schemas.microsoft.com/office/drawing/2014/main" id="{6074D1E4-1C55-4C6E-817A-5D1377F66B42}"/>
              </a:ext>
            </a:extLst>
          </p:cNvPr>
          <p:cNvSpPr txBox="1"/>
          <p:nvPr/>
        </p:nvSpPr>
        <p:spPr>
          <a:xfrm>
            <a:off x="3840479" y="2674924"/>
            <a:ext cx="2100171" cy="1292662"/>
          </a:xfrm>
          <a:prstGeom prst="rect">
            <a:avLst/>
          </a:prstGeom>
          <a:solidFill>
            <a:schemeClr val="accent1"/>
          </a:solidFill>
        </p:spPr>
        <p:txBody>
          <a:bodyPr wrap="square" rtlCol="0">
            <a:spAutoFit/>
          </a:bodyPr>
          <a:lstStyle/>
          <a:p>
            <a:r>
              <a:rPr lang="nb-NO" sz="1600" dirty="0"/>
              <a:t>SessionControls</a:t>
            </a:r>
            <a:endParaRPr lang="nb-NO" dirty="0"/>
          </a:p>
          <a:p>
            <a:pPr marL="285750" indent="-285750">
              <a:buFont typeface="Arial" panose="020B0604020202020204" pitchFamily="34" charset="0"/>
              <a:buChar char="•"/>
            </a:pPr>
            <a:r>
              <a:rPr lang="nb-NO" sz="1200" dirty="0"/>
              <a:t>Cloudappsecurity</a:t>
            </a:r>
          </a:p>
          <a:p>
            <a:pPr marL="285750" indent="-285750">
              <a:buFont typeface="Arial" panose="020B0604020202020204" pitchFamily="34" charset="0"/>
              <a:buChar char="•"/>
            </a:pPr>
            <a:r>
              <a:rPr lang="nb-NO" sz="1200" dirty="0"/>
              <a:t>Persistentbrowser</a:t>
            </a:r>
          </a:p>
          <a:p>
            <a:pPr marL="285750" indent="-285750">
              <a:buFont typeface="Arial" panose="020B0604020202020204" pitchFamily="34" charset="0"/>
              <a:buChar char="•"/>
            </a:pPr>
            <a:r>
              <a:rPr lang="nb-NO" sz="1200" dirty="0"/>
              <a:t>Signinfrequency</a:t>
            </a:r>
          </a:p>
          <a:p>
            <a:pPr marL="285750" indent="-285750">
              <a:buFont typeface="Arial" panose="020B0604020202020204" pitchFamily="34" charset="0"/>
              <a:buChar char="•"/>
            </a:pPr>
            <a:r>
              <a:rPr lang="nb-NO" sz="1200" dirty="0"/>
              <a:t>applicationenforcedrestrictions</a:t>
            </a:r>
            <a:endParaRPr lang="en-US" sz="1200" dirty="0"/>
          </a:p>
        </p:txBody>
      </p:sp>
      <p:sp>
        <p:nvSpPr>
          <p:cNvPr id="8" name="TextBox 7">
            <a:extLst>
              <a:ext uri="{FF2B5EF4-FFF2-40B4-BE49-F238E27FC236}">
                <a16:creationId xmlns:a16="http://schemas.microsoft.com/office/drawing/2014/main" id="{C7882652-5449-4722-85E2-0465FE58C2D3}"/>
              </a:ext>
            </a:extLst>
          </p:cNvPr>
          <p:cNvSpPr txBox="1"/>
          <p:nvPr/>
        </p:nvSpPr>
        <p:spPr>
          <a:xfrm>
            <a:off x="3840479" y="4161643"/>
            <a:ext cx="2100171" cy="1107996"/>
          </a:xfrm>
          <a:prstGeom prst="rect">
            <a:avLst/>
          </a:prstGeom>
          <a:solidFill>
            <a:schemeClr val="accent1"/>
          </a:solidFill>
        </p:spPr>
        <p:txBody>
          <a:bodyPr wrap="square" rtlCol="0">
            <a:spAutoFit/>
          </a:bodyPr>
          <a:lstStyle/>
          <a:p>
            <a:r>
              <a:rPr lang="nb-NO" sz="1600" dirty="0"/>
              <a:t>Applications</a:t>
            </a:r>
            <a:endParaRPr lang="nb-NO" dirty="0"/>
          </a:p>
          <a:p>
            <a:pPr marL="171450" indent="-171450">
              <a:buFont typeface="Arial" panose="020B0604020202020204" pitchFamily="34" charset="0"/>
              <a:buChar char="•"/>
            </a:pPr>
            <a:r>
              <a:rPr lang="nb-NO" sz="1200" dirty="0"/>
              <a:t>IncludeApplications</a:t>
            </a:r>
          </a:p>
          <a:p>
            <a:pPr marL="628650" lvl="1" indent="-171450">
              <a:buFont typeface="Arial" panose="020B0604020202020204" pitchFamily="34" charset="0"/>
              <a:buChar char="•"/>
            </a:pPr>
            <a:r>
              <a:rPr lang="nb-NO" sz="1200" dirty="0"/>
              <a:t>AppID</a:t>
            </a:r>
          </a:p>
          <a:p>
            <a:pPr marL="171450" indent="-171450">
              <a:buFont typeface="Arial" panose="020B0604020202020204" pitchFamily="34" charset="0"/>
              <a:buChar char="•"/>
            </a:pPr>
            <a:r>
              <a:rPr lang="nb-NO" sz="1200" dirty="0"/>
              <a:t>Excludeapplications</a:t>
            </a:r>
          </a:p>
          <a:p>
            <a:pPr marL="171450" indent="-171450">
              <a:buFont typeface="Arial" panose="020B0604020202020204" pitchFamily="34" charset="0"/>
              <a:buChar char="•"/>
            </a:pPr>
            <a:r>
              <a:rPr lang="nb-NO" sz="1200" dirty="0"/>
              <a:t>Includeuseractions</a:t>
            </a:r>
            <a:endParaRPr lang="en-US" sz="1200" dirty="0"/>
          </a:p>
        </p:txBody>
      </p:sp>
      <p:pic>
        <p:nvPicPr>
          <p:cNvPr id="10" name="Picture 9">
            <a:extLst>
              <a:ext uri="{FF2B5EF4-FFF2-40B4-BE49-F238E27FC236}">
                <a16:creationId xmlns:a16="http://schemas.microsoft.com/office/drawing/2014/main" id="{0F860181-A509-4D03-A767-B55F42BBE610}"/>
              </a:ext>
            </a:extLst>
          </p:cNvPr>
          <p:cNvPicPr>
            <a:picLocks noChangeAspect="1"/>
          </p:cNvPicPr>
          <p:nvPr/>
        </p:nvPicPr>
        <p:blipFill>
          <a:blip r:embed="rId2"/>
          <a:stretch>
            <a:fillRect/>
          </a:stretch>
        </p:blipFill>
        <p:spPr>
          <a:xfrm>
            <a:off x="378811" y="1572903"/>
            <a:ext cx="3306319" cy="3142738"/>
          </a:xfrm>
          <a:prstGeom prst="rect">
            <a:avLst/>
          </a:prstGeom>
        </p:spPr>
      </p:pic>
      <p:pic>
        <p:nvPicPr>
          <p:cNvPr id="9" name="Picture 8">
            <a:extLst>
              <a:ext uri="{FF2B5EF4-FFF2-40B4-BE49-F238E27FC236}">
                <a16:creationId xmlns:a16="http://schemas.microsoft.com/office/drawing/2014/main" id="{394C66D7-9BA8-4B5F-B90E-E144D688D2EF}"/>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1979281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200" y="365125"/>
            <a:ext cx="10083800" cy="793115"/>
          </a:xfrm>
        </p:spPr>
        <p:txBody>
          <a:bodyPr>
            <a:normAutofit/>
          </a:bodyPr>
          <a:lstStyle/>
          <a:p>
            <a:r>
              <a:rPr lang="nb-NO" sz="3600" dirty="0">
                <a:cs typeface="Segoe UI Semibold"/>
              </a:rPr>
              <a:t>Azure Active Directory CA - Example</a:t>
            </a:r>
            <a:endParaRPr lang="nb-NO" sz="3600"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6237584" y="1515079"/>
            <a:ext cx="5216505" cy="4691381"/>
          </a:xfrm>
        </p:spPr>
        <p:txBody>
          <a:bodyPr vert="horz" lIns="91440" tIns="45720" rIns="91440" bIns="45720" rtlCol="0" anchor="t">
            <a:normAutofit/>
          </a:bodyPr>
          <a:lstStyle/>
          <a:p>
            <a:pPr marL="0" indent="0">
              <a:buNone/>
            </a:pPr>
            <a:r>
              <a:rPr lang="en-US" sz="1200" b="0" dirty="0">
                <a:solidFill>
                  <a:srgbClr val="CE9178"/>
                </a:solidFill>
                <a:effectLst/>
                <a:latin typeface="Consolas" panose="020B0609020204030204" pitchFamily="49" charset="0"/>
              </a:rPr>
              <a:t>Update-</a:t>
            </a:r>
            <a:r>
              <a:rPr lang="en-US" sz="1200" b="0" dirty="0" err="1">
                <a:solidFill>
                  <a:srgbClr val="CE9178"/>
                </a:solidFill>
                <a:effectLst/>
                <a:latin typeface="Consolas" panose="020B0609020204030204" pitchFamily="49" charset="0"/>
              </a:rPr>
              <a:t>MgIdentityConditionalAccessPolicy</a:t>
            </a:r>
            <a:r>
              <a:rPr lang="en-US" sz="1200" b="0" dirty="0">
                <a:solidFill>
                  <a:srgbClr val="CE9178"/>
                </a:solidFill>
                <a:effectLst/>
                <a:latin typeface="Consolas" panose="020B0609020204030204" pitchFamily="49" charset="0"/>
              </a:rPr>
              <a:t> –</a:t>
            </a:r>
            <a:r>
              <a:rPr lang="en-US" sz="1200" b="0" dirty="0" err="1">
                <a:solidFill>
                  <a:srgbClr val="CE9178"/>
                </a:solidFill>
                <a:effectLst/>
                <a:latin typeface="Consolas" panose="020B0609020204030204" pitchFamily="49" charset="0"/>
              </a:rPr>
              <a:t>ConditionalAccessPolicyId</a:t>
            </a:r>
            <a:r>
              <a:rPr lang="en-US" sz="1200" b="0" dirty="0">
                <a:solidFill>
                  <a:srgbClr val="CE9178"/>
                </a:solidFill>
                <a:effectLst/>
                <a:latin typeface="Consolas" panose="020B0609020204030204" pitchFamily="49" charset="0"/>
              </a:rPr>
              <a:t> a48817cf-c2dc-45d3-9f33-a5797c527e92 -DisplayName ’UKAVD User Policy'</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err="1">
                <a:solidFill>
                  <a:srgbClr val="D4D4D4"/>
                </a:solidFill>
                <a:effectLst/>
                <a:latin typeface="Consolas" panose="020B0609020204030204" pitchFamily="49" charset="0"/>
              </a:rPr>
              <a:t>GrantControls</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BuiltInControls</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'mfa'</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'compliantDevice'</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Operator</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'OR'</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 `</a:t>
            </a:r>
          </a:p>
          <a:p>
            <a:pPr marL="0" indent="0">
              <a:buNone/>
            </a:pPr>
            <a:r>
              <a:rPr lang="en-US" sz="1200" b="0" dirty="0">
                <a:solidFill>
                  <a:srgbClr val="D4D4D4"/>
                </a:solidFill>
                <a:effectLst/>
                <a:latin typeface="Consolas" panose="020B0609020204030204" pitchFamily="49" charset="0"/>
              </a:rPr>
              <a:t> -State </a:t>
            </a:r>
            <a:r>
              <a:rPr lang="en-US" sz="1200" b="0" dirty="0">
                <a:solidFill>
                  <a:srgbClr val="CE9178"/>
                </a:solidFill>
                <a:effectLst/>
                <a:latin typeface="Consolas" panose="020B0609020204030204" pitchFamily="49" charset="0"/>
              </a:rPr>
              <a:t>'disabled'</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-Conditions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Applications</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includeApplications</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'797f4846-ba00-4fd7-ba43-dac1f8f63013'</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Users</a:t>
            </a:r>
            <a:r>
              <a:rPr lang="en-US" sz="1200" b="0" dirty="0">
                <a:solidFill>
                  <a:srgbClr val="D4D4D4"/>
                </a:solidFill>
                <a:effectLst/>
                <a:latin typeface="Consolas" panose="020B0609020204030204" pitchFamily="49" charset="0"/>
              </a:rPr>
              <a:t> = </a:t>
            </a:r>
            <a:r>
              <a:rPr lang="en-US" sz="1200" b="0" dirty="0">
                <a:solidFill>
                  <a:srgbClr val="569CD6"/>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includeUsers</a:t>
            </a:r>
            <a:r>
              <a:rPr lang="en-US" sz="1200" b="0" dirty="0">
                <a:solidFill>
                  <a:srgbClr val="D4D4D4"/>
                </a:solidFill>
                <a:effectLst/>
                <a:latin typeface="Consolas" panose="020B0609020204030204" pitchFamily="49" charset="0"/>
              </a:rPr>
              <a:t> = </a:t>
            </a:r>
            <a:r>
              <a:rPr lang="en-US" sz="1200" b="0" dirty="0">
                <a:solidFill>
                  <a:srgbClr val="CE9178"/>
                </a:solidFill>
                <a:effectLst/>
                <a:latin typeface="Consolas" panose="020B0609020204030204" pitchFamily="49" charset="0"/>
              </a:rPr>
              <a:t>'none'</a:t>
            </a:r>
            <a:r>
              <a:rPr lang="en-US" sz="1200" b="0" dirty="0">
                <a:solidFill>
                  <a:srgbClr val="D4D4D4"/>
                </a:solidFill>
                <a:effectLst/>
                <a:latin typeface="Consolas" panose="020B0609020204030204" pitchFamily="49" charset="0"/>
              </a:rPr>
              <a:t>} `</a:t>
            </a:r>
          </a:p>
          <a:p>
            <a:pPr marL="0" indent="0">
              <a:buNone/>
            </a:pPr>
            <a:r>
              <a:rPr lang="en-US" sz="1200" b="0" dirty="0">
                <a:solidFill>
                  <a:srgbClr val="D4D4D4"/>
                </a:solidFill>
                <a:effectLst/>
                <a:latin typeface="Consolas" panose="020B0609020204030204" pitchFamily="49" charset="0"/>
              </a:rPr>
              <a:t> }</a:t>
            </a:r>
          </a:p>
          <a:p>
            <a:pPr marL="0" indent="0">
              <a:buNone/>
            </a:pPr>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sp>
        <p:nvSpPr>
          <p:cNvPr id="9" name="Content Placeholder 4">
            <a:extLst>
              <a:ext uri="{FF2B5EF4-FFF2-40B4-BE49-F238E27FC236}">
                <a16:creationId xmlns:a16="http://schemas.microsoft.com/office/drawing/2014/main" id="{8DA42C93-85A7-4A9B-8AD2-29E9993C5544}"/>
              </a:ext>
            </a:extLst>
          </p:cNvPr>
          <p:cNvSpPr txBox="1">
            <a:spLocks/>
          </p:cNvSpPr>
          <p:nvPr/>
        </p:nvSpPr>
        <p:spPr>
          <a:xfrm>
            <a:off x="838200" y="1158240"/>
            <a:ext cx="10515600" cy="46913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b="1" dirty="0">
                <a:solidFill>
                  <a:schemeClr val="bg1"/>
                </a:solidFill>
                <a:cs typeface="Segoe UI" panose="020B0502040204020203" pitchFamily="34" charset="0"/>
              </a:rPr>
              <a:t>Remember don’t run New script… multiple times</a:t>
            </a:r>
          </a:p>
          <a:p>
            <a:pPr>
              <a:lnSpc>
                <a:spcPct val="150000"/>
              </a:lnSpc>
            </a:pPr>
            <a:r>
              <a:rPr lang="en-US" sz="1600" b="1" dirty="0">
                <a:solidFill>
                  <a:schemeClr val="bg1"/>
                </a:solidFill>
                <a:cs typeface="Segoe UI" panose="020B0502040204020203" pitchFamily="34" charset="0"/>
              </a:rPr>
              <a:t>You can have multiple CA’s with the same name</a:t>
            </a:r>
          </a:p>
          <a:p>
            <a:pPr>
              <a:lnSpc>
                <a:spcPct val="150000"/>
              </a:lnSpc>
            </a:pPr>
            <a:r>
              <a:rPr lang="nb-NO" sz="1600" b="1" dirty="0">
                <a:solidFill>
                  <a:schemeClr val="bg1"/>
                </a:solidFill>
              </a:rPr>
              <a:t>They have a unique ID which is created</a:t>
            </a:r>
          </a:p>
        </p:txBody>
      </p:sp>
      <p:pic>
        <p:nvPicPr>
          <p:cNvPr id="12" name="Picture 11">
            <a:extLst>
              <a:ext uri="{FF2B5EF4-FFF2-40B4-BE49-F238E27FC236}">
                <a16:creationId xmlns:a16="http://schemas.microsoft.com/office/drawing/2014/main" id="{38A7DBBA-9BBD-4A67-9E41-4F5DFDFBEE74}"/>
              </a:ext>
            </a:extLst>
          </p:cNvPr>
          <p:cNvPicPr>
            <a:picLocks noChangeAspect="1"/>
          </p:cNvPicPr>
          <p:nvPr/>
        </p:nvPicPr>
        <p:blipFill>
          <a:blip r:embed="rId2"/>
          <a:stretch>
            <a:fillRect/>
          </a:stretch>
        </p:blipFill>
        <p:spPr>
          <a:xfrm>
            <a:off x="966146" y="2807181"/>
            <a:ext cx="4058265" cy="2107176"/>
          </a:xfrm>
          <a:prstGeom prst="rect">
            <a:avLst/>
          </a:prstGeom>
        </p:spPr>
      </p:pic>
      <p:pic>
        <p:nvPicPr>
          <p:cNvPr id="6" name="Picture 5">
            <a:extLst>
              <a:ext uri="{FF2B5EF4-FFF2-40B4-BE49-F238E27FC236}">
                <a16:creationId xmlns:a16="http://schemas.microsoft.com/office/drawing/2014/main" id="{2AC60A6F-E7C2-442B-816B-8E4AA9B0FD4A}"/>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0969641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200" y="365125"/>
            <a:ext cx="10083800" cy="793115"/>
          </a:xfrm>
        </p:spPr>
        <p:txBody>
          <a:bodyPr>
            <a:normAutofit/>
          </a:bodyPr>
          <a:lstStyle/>
          <a:p>
            <a:r>
              <a:rPr lang="nb-NO" sz="3600" dirty="0">
                <a:cs typeface="Segoe UI Semibold"/>
              </a:rPr>
              <a:t>What about Windows 11?</a:t>
            </a:r>
            <a:endParaRPr lang="nb-NO" sz="3600" dirty="0"/>
          </a:p>
        </p:txBody>
      </p:sp>
      <p:sp>
        <p:nvSpPr>
          <p:cNvPr id="9" name="Content Placeholder 4">
            <a:extLst>
              <a:ext uri="{FF2B5EF4-FFF2-40B4-BE49-F238E27FC236}">
                <a16:creationId xmlns:a16="http://schemas.microsoft.com/office/drawing/2014/main" id="{8DA42C93-85A7-4A9B-8AD2-29E9993C5544}"/>
              </a:ext>
            </a:extLst>
          </p:cNvPr>
          <p:cNvSpPr txBox="1">
            <a:spLocks/>
          </p:cNvSpPr>
          <p:nvPr/>
        </p:nvSpPr>
        <p:spPr>
          <a:xfrm>
            <a:off x="838200" y="1158240"/>
            <a:ext cx="10515600" cy="4691381"/>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nb-NO" sz="1600" b="1" dirty="0">
                <a:solidFill>
                  <a:schemeClr val="bg1"/>
                </a:solidFill>
                <a:cs typeface="Segoe UI" panose="020B0502040204020203" pitchFamily="34" charset="0"/>
              </a:rPr>
              <a:t>Uses Azure Attestation Service natively</a:t>
            </a:r>
          </a:p>
          <a:p>
            <a:pPr lvl="1">
              <a:lnSpc>
                <a:spcPct val="150000"/>
              </a:lnSpc>
            </a:pPr>
            <a:r>
              <a:rPr lang="nb-NO" sz="1400" i="1" dirty="0">
                <a:solidFill>
                  <a:schemeClr val="bg1"/>
                </a:solidFill>
                <a:cs typeface="Segoe UI" panose="020B0502040204020203" pitchFamily="34" charset="0"/>
              </a:rPr>
              <a:t>Hello I’m Secure! </a:t>
            </a:r>
            <a:r>
              <a:rPr lang="nb-NO" sz="1400" dirty="0">
                <a:solidFill>
                  <a:schemeClr val="bg1"/>
                </a:solidFill>
                <a:cs typeface="Segoe UI" panose="020B0502040204020203" pitchFamily="34" charset="0"/>
              </a:rPr>
              <a:t>To Azure to be used to provide secure access to Services</a:t>
            </a:r>
          </a:p>
          <a:p>
            <a:pPr>
              <a:lnSpc>
                <a:spcPct val="150000"/>
              </a:lnSpc>
            </a:pPr>
            <a:r>
              <a:rPr lang="nb-NO" sz="1600" b="1" dirty="0">
                <a:solidFill>
                  <a:schemeClr val="bg1"/>
                </a:solidFill>
                <a:cs typeface="Segoe UI" panose="020B0502040204020203" pitchFamily="34" charset="0"/>
              </a:rPr>
              <a:t>It will be recommended by Microsoft to use Trusted Launch</a:t>
            </a:r>
          </a:p>
          <a:p>
            <a:pPr>
              <a:lnSpc>
                <a:spcPct val="150000"/>
              </a:lnSpc>
            </a:pPr>
            <a:r>
              <a:rPr lang="nb-NO" sz="1600" b="1" dirty="0">
                <a:solidFill>
                  <a:schemeClr val="bg1"/>
                </a:solidFill>
                <a:cs typeface="Segoe UI" panose="020B0502040204020203" pitchFamily="34" charset="0"/>
              </a:rPr>
              <a:t>Should TPM 2.0 Chip in place (Requires Trust Launch for Azure)</a:t>
            </a:r>
          </a:p>
          <a:p>
            <a:pPr lvl="1">
              <a:lnSpc>
                <a:spcPct val="150000"/>
              </a:lnSpc>
            </a:pPr>
            <a:r>
              <a:rPr lang="en-US" sz="1400" b="0" i="0" dirty="0">
                <a:solidFill>
                  <a:schemeClr val="bg1"/>
                </a:solidFill>
                <a:effectLst/>
                <a:latin typeface="Segoe UI" panose="020B0502040204020203" pitchFamily="34" charset="0"/>
              </a:rPr>
              <a:t>Trusted launch also introduces </a:t>
            </a:r>
            <a:r>
              <a:rPr lang="en-US" sz="1400" b="0" i="0" dirty="0" err="1">
                <a:solidFill>
                  <a:schemeClr val="bg1"/>
                </a:solidFill>
                <a:effectLst/>
                <a:latin typeface="Segoe UI" panose="020B0502040204020203" pitchFamily="34" charset="0"/>
              </a:rPr>
              <a:t>vTPM</a:t>
            </a:r>
            <a:r>
              <a:rPr lang="en-US" sz="1400" b="0" i="0" dirty="0">
                <a:solidFill>
                  <a:schemeClr val="bg1"/>
                </a:solidFill>
                <a:effectLst/>
                <a:latin typeface="Segoe UI" panose="020B0502040204020203" pitchFamily="34" charset="0"/>
              </a:rPr>
              <a:t> for Azure VMs. This is a virtualized version of a </a:t>
            </a:r>
            <a:br>
              <a:rPr lang="en-US" sz="1400" b="0" i="0" dirty="0">
                <a:solidFill>
                  <a:schemeClr val="bg1"/>
                </a:solidFill>
                <a:effectLst/>
                <a:latin typeface="Segoe UI" panose="020B0502040204020203" pitchFamily="34" charset="0"/>
              </a:rPr>
            </a:br>
            <a:r>
              <a:rPr lang="en-US" sz="1400" b="0" i="0" dirty="0">
                <a:solidFill>
                  <a:schemeClr val="bg1"/>
                </a:solidFill>
                <a:effectLst/>
                <a:latin typeface="Segoe UI" panose="020B0502040204020203" pitchFamily="34" charset="0"/>
              </a:rPr>
              <a:t>hardware </a:t>
            </a:r>
            <a:r>
              <a:rPr lang="en-US" sz="1400" b="0" i="0" u="none" strike="noStrike" dirty="0">
                <a:solidFill>
                  <a:schemeClr val="bg1"/>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Trusted Platform Module</a:t>
            </a:r>
            <a:r>
              <a:rPr lang="en-US" sz="1400" b="0" i="0" dirty="0">
                <a:solidFill>
                  <a:schemeClr val="bg1"/>
                </a:solidFill>
                <a:effectLst/>
                <a:latin typeface="Segoe UI" panose="020B0502040204020203" pitchFamily="34" charset="0"/>
              </a:rPr>
              <a:t>, compliant with the TPM2.0 spec</a:t>
            </a:r>
            <a:r>
              <a:rPr lang="en-US" sz="1400" b="0" i="0" dirty="0">
                <a:solidFill>
                  <a:srgbClr val="171717"/>
                </a:solidFill>
                <a:effectLst/>
                <a:latin typeface="Segoe UI" panose="020B0502040204020203" pitchFamily="34" charset="0"/>
              </a:rPr>
              <a:t>.</a:t>
            </a:r>
            <a:endParaRPr lang="nb-NO" sz="1400" b="1" dirty="0">
              <a:solidFill>
                <a:schemeClr val="bg1"/>
              </a:solidFill>
              <a:cs typeface="Segoe UI" panose="020B0502040204020203" pitchFamily="34" charset="0"/>
            </a:endParaRPr>
          </a:p>
          <a:p>
            <a:pPr>
              <a:lnSpc>
                <a:spcPct val="150000"/>
              </a:lnSpc>
            </a:pPr>
            <a:r>
              <a:rPr lang="nb-NO" sz="1600" b="1" dirty="0">
                <a:solidFill>
                  <a:schemeClr val="bg1"/>
                </a:solidFill>
                <a:cs typeface="Segoe UI" panose="020B0502040204020203" pitchFamily="34" charset="0"/>
              </a:rPr>
              <a:t>Secure boot mandatory</a:t>
            </a:r>
          </a:p>
          <a:p>
            <a:pPr>
              <a:lnSpc>
                <a:spcPct val="150000"/>
              </a:lnSpc>
            </a:pPr>
            <a:r>
              <a:rPr lang="nb-NO" sz="1600" b="1" dirty="0">
                <a:solidFill>
                  <a:schemeClr val="bg1"/>
                </a:solidFill>
                <a:cs typeface="Segoe UI" panose="020B0502040204020203" pitchFamily="34" charset="0"/>
              </a:rPr>
              <a:t>Trusted Launch only available in certain Azure Regions, only on certain </a:t>
            </a:r>
            <a:br>
              <a:rPr lang="nb-NO" sz="1600" b="1" dirty="0">
                <a:solidFill>
                  <a:schemeClr val="bg1"/>
                </a:solidFill>
                <a:cs typeface="Segoe UI" panose="020B0502040204020203" pitchFamily="34" charset="0"/>
              </a:rPr>
            </a:br>
            <a:r>
              <a:rPr lang="nb-NO" sz="1600" b="1" dirty="0">
                <a:solidFill>
                  <a:schemeClr val="bg1"/>
                </a:solidFill>
                <a:cs typeface="Segoe UI" panose="020B0502040204020203" pitchFamily="34" charset="0"/>
              </a:rPr>
              <a:t>VM SKU’s and is currently in Preview. (North and West Europe) Sorry UK...</a:t>
            </a:r>
          </a:p>
          <a:p>
            <a:pPr lvl="1">
              <a:lnSpc>
                <a:spcPct val="150000"/>
              </a:lnSpc>
            </a:pPr>
            <a:r>
              <a:rPr lang="en-US" sz="1400" dirty="0">
                <a:hlinkClick r:id="rId3"/>
              </a:rPr>
              <a:t>Windows 11, is TPM required and how it will work in the Cloud? | Marius Sandbu (msandbu.org)</a:t>
            </a:r>
            <a:endParaRPr lang="nb-NO" sz="1400" b="1" dirty="0">
              <a:solidFill>
                <a:schemeClr val="bg1"/>
              </a:solidFill>
              <a:cs typeface="Segoe UI" panose="020B0502040204020203" pitchFamily="34" charset="0"/>
            </a:endParaRPr>
          </a:p>
          <a:p>
            <a:pPr>
              <a:lnSpc>
                <a:spcPct val="150000"/>
              </a:lnSpc>
            </a:pPr>
            <a:r>
              <a:rPr lang="nb-NO" sz="1600" b="1" dirty="0">
                <a:solidFill>
                  <a:schemeClr val="bg1"/>
                </a:solidFill>
                <a:cs typeface="Segoe UI" panose="020B0502040204020203" pitchFamily="34" charset="0"/>
              </a:rPr>
              <a:t>Time to start planning</a:t>
            </a:r>
          </a:p>
          <a:p>
            <a:pPr lvl="1">
              <a:lnSpc>
                <a:spcPct val="150000"/>
              </a:lnSpc>
            </a:pPr>
            <a:r>
              <a:rPr lang="en-US" sz="1600" i="0" u="sng" dirty="0">
                <a:solidFill>
                  <a:schemeClr val="bg1"/>
                </a:solidFill>
                <a:effectLst/>
              </a:rPr>
              <a:t>Microsoft will continue to support Windows 10 through October 14, 2025.</a:t>
            </a:r>
            <a:endParaRPr lang="nb-NO" sz="2000" u="sng" dirty="0">
              <a:solidFill>
                <a:schemeClr val="bg1"/>
              </a:solidFill>
              <a:cs typeface="Segoe UI" panose="020B0502040204020203" pitchFamily="34" charset="0"/>
            </a:endParaRPr>
          </a:p>
          <a:p>
            <a:pPr>
              <a:lnSpc>
                <a:spcPct val="150000"/>
              </a:lnSpc>
            </a:pPr>
            <a:endParaRPr lang="nb-NO" sz="1600" b="1" dirty="0">
              <a:solidFill>
                <a:schemeClr val="bg1"/>
              </a:solidFill>
              <a:cs typeface="Segoe UI" panose="020B0502040204020203" pitchFamily="34" charset="0"/>
            </a:endParaRPr>
          </a:p>
          <a:p>
            <a:pPr>
              <a:lnSpc>
                <a:spcPct val="150000"/>
              </a:lnSpc>
            </a:pPr>
            <a:endParaRPr lang="nb-NO" sz="1600" b="1" dirty="0">
              <a:solidFill>
                <a:schemeClr val="bg1"/>
              </a:solidFill>
            </a:endParaRPr>
          </a:p>
        </p:txBody>
      </p:sp>
      <p:pic>
        <p:nvPicPr>
          <p:cNvPr id="6" name="Picture 5">
            <a:extLst>
              <a:ext uri="{FF2B5EF4-FFF2-40B4-BE49-F238E27FC236}">
                <a16:creationId xmlns:a16="http://schemas.microsoft.com/office/drawing/2014/main" id="{2AC60A6F-E7C2-442B-816B-8E4AA9B0FD4A}"/>
              </a:ext>
            </a:extLst>
          </p:cNvPr>
          <p:cNvPicPr>
            <a:picLocks noChangeAspect="1"/>
          </p:cNvPicPr>
          <p:nvPr/>
        </p:nvPicPr>
        <p:blipFill>
          <a:blip r:embed="rId4"/>
          <a:stretch>
            <a:fillRect/>
          </a:stretch>
        </p:blipFill>
        <p:spPr>
          <a:xfrm>
            <a:off x="10371909" y="91032"/>
            <a:ext cx="1820091" cy="1372008"/>
          </a:xfrm>
          <a:prstGeom prst="rect">
            <a:avLst/>
          </a:prstGeom>
        </p:spPr>
      </p:pic>
      <p:pic>
        <p:nvPicPr>
          <p:cNvPr id="3074" name="Picture 2" descr="Image">
            <a:extLst>
              <a:ext uri="{FF2B5EF4-FFF2-40B4-BE49-F238E27FC236}">
                <a16:creationId xmlns:a16="http://schemas.microsoft.com/office/drawing/2014/main" id="{1801E597-CF8B-4F86-A70B-141BE169D3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6349" y="1327638"/>
            <a:ext cx="3969695" cy="267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867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199" y="365125"/>
            <a:ext cx="10846777" cy="793115"/>
          </a:xfrm>
        </p:spPr>
        <p:txBody>
          <a:bodyPr>
            <a:noAutofit/>
          </a:bodyPr>
          <a:lstStyle/>
          <a:p>
            <a:pPr>
              <a:lnSpc>
                <a:spcPct val="150000"/>
              </a:lnSpc>
            </a:pPr>
            <a:r>
              <a:rPr lang="nb-NO" sz="3200" dirty="0">
                <a:cs typeface="Segoe UI"/>
              </a:rPr>
              <a:t>Some best-pratices tips for Secure Implementation</a:t>
            </a:r>
          </a:p>
        </p:txBody>
      </p:sp>
      <p:sp>
        <p:nvSpPr>
          <p:cNvPr id="3" name="Content Placeholder 2">
            <a:extLst>
              <a:ext uri="{FF2B5EF4-FFF2-40B4-BE49-F238E27FC236}">
                <a16:creationId xmlns:a16="http://schemas.microsoft.com/office/drawing/2014/main" id="{F87200BF-6038-4E67-99CD-16E1BCBB510C}"/>
              </a:ext>
            </a:extLst>
          </p:cNvPr>
          <p:cNvSpPr>
            <a:spLocks noGrp="1"/>
          </p:cNvSpPr>
          <p:nvPr>
            <p:ph idx="1"/>
          </p:nvPr>
        </p:nvSpPr>
        <p:spPr>
          <a:xfrm>
            <a:off x="790389" y="1372029"/>
            <a:ext cx="10515600" cy="4691381"/>
          </a:xfrm>
        </p:spPr>
        <p:txBody>
          <a:bodyPr>
            <a:normAutofit/>
          </a:bodyPr>
          <a:lstStyle/>
          <a:p>
            <a:pPr>
              <a:buFont typeface="Wingdings" panose="05000000000000000000" pitchFamily="2" charset="2"/>
              <a:buChar char="ü"/>
            </a:pPr>
            <a:r>
              <a:rPr lang="nb-NO" sz="2000" b="1" u="sng" dirty="0">
                <a:solidFill>
                  <a:schemeClr val="bg1"/>
                </a:solidFill>
              </a:rPr>
              <a:t>Integrate Security Graph API with alerting/ITSM system</a:t>
            </a:r>
          </a:p>
          <a:p>
            <a:pPr>
              <a:buFont typeface="Wingdings" panose="05000000000000000000" pitchFamily="2" charset="2"/>
              <a:buChar char="ü"/>
            </a:pPr>
            <a:r>
              <a:rPr lang="nb-NO" sz="1600" dirty="0">
                <a:solidFill>
                  <a:schemeClr val="bg1"/>
                </a:solidFill>
              </a:rPr>
              <a:t>For Windows Domains look at current logging Group Policy and setup according to best-pratice</a:t>
            </a:r>
          </a:p>
          <a:p>
            <a:pPr>
              <a:buFont typeface="Wingdings" panose="05000000000000000000" pitchFamily="2" charset="2"/>
              <a:buChar char="ü"/>
            </a:pPr>
            <a:r>
              <a:rPr lang="en-US" sz="1600" dirty="0">
                <a:hlinkClick r:id="rId2"/>
              </a:rPr>
              <a:t>Audit Policy Recommendations | Microsoft Docs</a:t>
            </a:r>
            <a:endParaRPr lang="nb-NO" sz="2400" dirty="0">
              <a:solidFill>
                <a:schemeClr val="bg1"/>
              </a:solidFill>
            </a:endParaRPr>
          </a:p>
          <a:p>
            <a:pPr>
              <a:buFont typeface="Wingdings" panose="05000000000000000000" pitchFamily="2" charset="2"/>
              <a:buChar char="ü"/>
            </a:pPr>
            <a:r>
              <a:rPr lang="nb-NO" sz="2000" b="1" dirty="0">
                <a:solidFill>
                  <a:schemeClr val="bg1"/>
                </a:solidFill>
              </a:rPr>
              <a:t>Configure Diagnotics on Log Analytics/AVD/Other Services that are used</a:t>
            </a:r>
          </a:p>
          <a:p>
            <a:pPr lvl="1">
              <a:buFont typeface="Wingdings" panose="05000000000000000000" pitchFamily="2" charset="2"/>
              <a:buChar char="ü"/>
            </a:pPr>
            <a:r>
              <a:rPr lang="nb-NO" sz="1600" dirty="0">
                <a:solidFill>
                  <a:schemeClr val="bg1"/>
                </a:solidFill>
              </a:rPr>
              <a:t>Not kidding! Provides insight into who has run queries against the dataset </a:t>
            </a:r>
          </a:p>
          <a:p>
            <a:pPr lvl="1">
              <a:buFont typeface="Wingdings" panose="05000000000000000000" pitchFamily="2" charset="2"/>
              <a:buChar char="ü"/>
            </a:pPr>
            <a:r>
              <a:rPr lang="nb-NO" sz="1600" dirty="0">
                <a:solidFill>
                  <a:schemeClr val="bg1"/>
                </a:solidFill>
              </a:rPr>
              <a:t>Collected into the LAQueryLogs table</a:t>
            </a:r>
          </a:p>
          <a:p>
            <a:pPr lvl="1">
              <a:buFont typeface="Wingdings" panose="05000000000000000000" pitchFamily="2" charset="2"/>
              <a:buChar char="ü"/>
            </a:pPr>
            <a:r>
              <a:rPr lang="nb-NO" sz="1600" dirty="0">
                <a:solidFill>
                  <a:schemeClr val="bg1"/>
                </a:solidFill>
              </a:rPr>
              <a:t>Also configure Diagnostics on Azure Subscription level</a:t>
            </a:r>
          </a:p>
          <a:p>
            <a:pPr>
              <a:buFont typeface="Wingdings" panose="05000000000000000000" pitchFamily="2" charset="2"/>
              <a:buChar char="ü"/>
            </a:pPr>
            <a:endParaRPr lang="nb-NO" sz="1600" dirty="0">
              <a:solidFill>
                <a:schemeClr val="bg1"/>
              </a:solidFill>
            </a:endParaRPr>
          </a:p>
          <a:p>
            <a:pPr lvl="1"/>
            <a:endParaRPr lang="nb-NO" sz="2000" dirty="0"/>
          </a:p>
        </p:txBody>
      </p:sp>
      <p:pic>
        <p:nvPicPr>
          <p:cNvPr id="2050" name="Picture 2">
            <a:extLst>
              <a:ext uri="{FF2B5EF4-FFF2-40B4-BE49-F238E27FC236}">
                <a16:creationId xmlns:a16="http://schemas.microsoft.com/office/drawing/2014/main" id="{3C5DA9B1-2011-4F60-BE6D-B40A5E26B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223" y="3801588"/>
            <a:ext cx="4053640" cy="275923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3D56E9B-2149-4463-9E4C-B68963584CF5}"/>
              </a:ext>
            </a:extLst>
          </p:cNvPr>
          <p:cNvSpPr txBox="1"/>
          <p:nvPr/>
        </p:nvSpPr>
        <p:spPr>
          <a:xfrm>
            <a:off x="5287055" y="3986086"/>
            <a:ext cx="5303520" cy="2369880"/>
          </a:xfrm>
          <a:prstGeom prst="rect">
            <a:avLst/>
          </a:prstGeom>
          <a:noFill/>
        </p:spPr>
        <p:txBody>
          <a:bodyPr wrap="square" rtlCol="0">
            <a:spAutoFit/>
          </a:bodyPr>
          <a:lstStyle/>
          <a:p>
            <a:pPr marL="285750" indent="-285750">
              <a:buFont typeface="Wingdings" panose="05000000000000000000" pitchFamily="2" charset="2"/>
              <a:buChar char="ü"/>
            </a:pPr>
            <a:r>
              <a:rPr lang="nb-NO" b="1" dirty="0">
                <a:solidFill>
                  <a:schemeClr val="bg1"/>
                </a:solidFill>
              </a:rPr>
              <a:t>Create table level-based access</a:t>
            </a:r>
          </a:p>
          <a:p>
            <a:r>
              <a:rPr lang="en-US" sz="1600" dirty="0">
                <a:solidFill>
                  <a:schemeClr val="bg1"/>
                </a:solidFill>
              </a:rPr>
              <a:t>"Actions": [ </a:t>
            </a:r>
          </a:p>
          <a:p>
            <a:r>
              <a:rPr lang="en-US" sz="1600" dirty="0">
                <a:solidFill>
                  <a:schemeClr val="bg1"/>
                </a:solidFill>
              </a:rPr>
              <a:t>"</a:t>
            </a:r>
            <a:r>
              <a:rPr lang="en-US" sz="1600" dirty="0" err="1">
                <a:solidFill>
                  <a:schemeClr val="bg1"/>
                </a:solidFill>
              </a:rPr>
              <a:t>Microsoft.OperationalInsights</a:t>
            </a:r>
            <a:r>
              <a:rPr lang="en-US" sz="1600" dirty="0">
                <a:solidFill>
                  <a:schemeClr val="bg1"/>
                </a:solidFill>
              </a:rPr>
              <a:t>/workspaces/read",</a:t>
            </a:r>
          </a:p>
          <a:p>
            <a:r>
              <a:rPr lang="en-US" sz="1600" dirty="0">
                <a:solidFill>
                  <a:schemeClr val="bg1"/>
                </a:solidFill>
              </a:rPr>
              <a:t>"</a:t>
            </a:r>
            <a:r>
              <a:rPr lang="en-US" sz="1600" dirty="0" err="1">
                <a:solidFill>
                  <a:schemeClr val="bg1"/>
                </a:solidFill>
              </a:rPr>
              <a:t>Microsoft.OperationalInsights</a:t>
            </a:r>
            <a:r>
              <a:rPr lang="en-US" sz="1600" dirty="0">
                <a:solidFill>
                  <a:schemeClr val="bg1"/>
                </a:solidFill>
              </a:rPr>
              <a:t>/workspaces/query/read",</a:t>
            </a:r>
          </a:p>
          <a:p>
            <a:r>
              <a:rPr lang="en-US" sz="1600" dirty="0">
                <a:solidFill>
                  <a:schemeClr val="bg1"/>
                </a:solidFill>
              </a:rPr>
              <a:t>"</a:t>
            </a:r>
            <a:r>
              <a:rPr lang="en-US" sz="1600" dirty="0" err="1">
                <a:solidFill>
                  <a:schemeClr val="bg1"/>
                </a:solidFill>
              </a:rPr>
              <a:t>Microsoft.OperationalInsights</a:t>
            </a:r>
            <a:r>
              <a:rPr lang="en-US" sz="1600" dirty="0">
                <a:solidFill>
                  <a:schemeClr val="bg1"/>
                </a:solidFill>
              </a:rPr>
              <a:t>/workspaces/query/Heartbeat/read",</a:t>
            </a:r>
          </a:p>
          <a:p>
            <a:r>
              <a:rPr lang="en-US" sz="1600" dirty="0">
                <a:solidFill>
                  <a:schemeClr val="bg1"/>
                </a:solidFill>
              </a:rPr>
              <a:t>"</a:t>
            </a:r>
            <a:r>
              <a:rPr lang="en-US" sz="1600" dirty="0" err="1">
                <a:solidFill>
                  <a:schemeClr val="bg1"/>
                </a:solidFill>
              </a:rPr>
              <a:t>Microsoft.OperationalInsights</a:t>
            </a:r>
            <a:r>
              <a:rPr lang="en-US" sz="1600" dirty="0">
                <a:solidFill>
                  <a:schemeClr val="bg1"/>
                </a:solidFill>
              </a:rPr>
              <a:t>/workspaces/query/</a:t>
            </a:r>
            <a:r>
              <a:rPr lang="en-US" sz="1600" dirty="0" err="1">
                <a:solidFill>
                  <a:schemeClr val="bg1"/>
                </a:solidFill>
              </a:rPr>
              <a:t>AzureActivity</a:t>
            </a:r>
            <a:r>
              <a:rPr lang="en-US" sz="1600" dirty="0">
                <a:solidFill>
                  <a:schemeClr val="bg1"/>
                </a:solidFill>
              </a:rPr>
              <a:t>/read" </a:t>
            </a:r>
          </a:p>
          <a:p>
            <a:r>
              <a:rPr lang="en-US" sz="1600" dirty="0">
                <a:solidFill>
                  <a:schemeClr val="bg1"/>
                </a:solidFill>
              </a:rPr>
              <a:t>],</a:t>
            </a:r>
          </a:p>
        </p:txBody>
      </p:sp>
      <p:pic>
        <p:nvPicPr>
          <p:cNvPr id="6" name="Picture 5">
            <a:extLst>
              <a:ext uri="{FF2B5EF4-FFF2-40B4-BE49-F238E27FC236}">
                <a16:creationId xmlns:a16="http://schemas.microsoft.com/office/drawing/2014/main" id="{1FE007C1-6C88-42F8-A15E-18975FBE0211}"/>
              </a:ext>
            </a:extLst>
          </p:cNvPr>
          <p:cNvPicPr>
            <a:picLocks noChangeAspect="1"/>
          </p:cNvPicPr>
          <p:nvPr/>
        </p:nvPicPr>
        <p:blipFill>
          <a:blip r:embed="rId4"/>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195683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199" y="365125"/>
            <a:ext cx="10142913" cy="793115"/>
          </a:xfrm>
        </p:spPr>
        <p:txBody>
          <a:bodyPr>
            <a:noAutofit/>
          </a:bodyPr>
          <a:lstStyle/>
          <a:p>
            <a:pPr>
              <a:lnSpc>
                <a:spcPct val="150000"/>
              </a:lnSpc>
            </a:pPr>
            <a:r>
              <a:rPr lang="nb-NO" sz="3200" dirty="0">
                <a:cs typeface="Segoe UI"/>
              </a:rPr>
              <a:t>Some best-pratices tips for Secure Implementation</a:t>
            </a:r>
          </a:p>
        </p:txBody>
      </p:sp>
      <p:sp>
        <p:nvSpPr>
          <p:cNvPr id="3" name="Content Placeholder 2">
            <a:extLst>
              <a:ext uri="{FF2B5EF4-FFF2-40B4-BE49-F238E27FC236}">
                <a16:creationId xmlns:a16="http://schemas.microsoft.com/office/drawing/2014/main" id="{F87200BF-6038-4E67-99CD-16E1BCBB510C}"/>
              </a:ext>
            </a:extLst>
          </p:cNvPr>
          <p:cNvSpPr>
            <a:spLocks noGrp="1"/>
          </p:cNvSpPr>
          <p:nvPr>
            <p:ph idx="1"/>
          </p:nvPr>
        </p:nvSpPr>
        <p:spPr>
          <a:xfrm>
            <a:off x="781370" y="1149448"/>
            <a:ext cx="10515600" cy="5252946"/>
          </a:xfrm>
        </p:spPr>
        <p:txBody>
          <a:bodyPr>
            <a:normAutofit lnSpcReduction="10000"/>
          </a:bodyPr>
          <a:lstStyle/>
          <a:p>
            <a:pPr lvl="1"/>
            <a:r>
              <a:rPr lang="nb-NO" sz="1800" b="1" dirty="0"/>
              <a:t>Use DNS and Security Events Connectors for Sentinel</a:t>
            </a:r>
          </a:p>
          <a:p>
            <a:pPr lvl="2"/>
            <a:r>
              <a:rPr lang="nb-NO" sz="1600" dirty="0"/>
              <a:t>Configure atleast Common event ID’s</a:t>
            </a:r>
          </a:p>
          <a:p>
            <a:pPr lvl="2"/>
            <a:r>
              <a:rPr lang="nb-NO" sz="1600" dirty="0"/>
              <a:t>Event ID (Event ID 4625 Failed logon), (4740 locked), 1100)</a:t>
            </a:r>
          </a:p>
          <a:p>
            <a:pPr lvl="2"/>
            <a:r>
              <a:rPr lang="nb-NO" sz="1600" dirty="0"/>
              <a:t>Don’t send all WVD data to Sentinel Workspace (reduce cost)</a:t>
            </a:r>
          </a:p>
          <a:p>
            <a:pPr lvl="2"/>
            <a:endParaRPr lang="nb-NO" sz="1600" dirty="0"/>
          </a:p>
          <a:p>
            <a:pPr lvl="1"/>
            <a:r>
              <a:rPr lang="en-US" sz="1800" b="1" dirty="0"/>
              <a:t>Use Built-in Security Policies for Azure Defender</a:t>
            </a:r>
          </a:p>
          <a:p>
            <a:pPr lvl="1"/>
            <a:r>
              <a:rPr lang="en-US" sz="1800" b="1" dirty="0"/>
              <a:t>Use Built-in Windows Security Baseline for Guest Config</a:t>
            </a:r>
          </a:p>
          <a:p>
            <a:pPr lvl="1"/>
            <a:r>
              <a:rPr lang="en-US" sz="1800" b="1" dirty="0"/>
              <a:t>For Windows Server </a:t>
            </a:r>
            <a:r>
              <a:rPr lang="en-US" sz="1800" b="1" dirty="0">
                <a:sym typeface="Wingdings" panose="05000000000000000000" pitchFamily="2" charset="2"/>
              </a:rPr>
              <a:t> Install Qualys Vulnerability Agent</a:t>
            </a:r>
            <a:br>
              <a:rPr lang="en-US" sz="1600" dirty="0"/>
            </a:br>
            <a:endParaRPr lang="en-US" sz="1600" dirty="0"/>
          </a:p>
          <a:p>
            <a:pPr lvl="1"/>
            <a:r>
              <a:rPr lang="en-US" sz="1800" b="1" dirty="0"/>
              <a:t>Look at how long latency delay is for data coming in</a:t>
            </a:r>
          </a:p>
          <a:p>
            <a:pPr lvl="2"/>
            <a:r>
              <a:rPr lang="nb-NO" sz="1200" dirty="0"/>
              <a:t>AzureDiagnostics | where TimeGenerated &gt; ago(8h) </a:t>
            </a:r>
          </a:p>
          <a:p>
            <a:pPr lvl="2"/>
            <a:r>
              <a:rPr lang="nb-NO" sz="1200" dirty="0"/>
              <a:t>| extend E2EIngestionLatency = ingestion_time() - TimeGenerated</a:t>
            </a:r>
          </a:p>
          <a:p>
            <a:pPr lvl="2"/>
            <a:r>
              <a:rPr lang="nb-NO" sz="1200" dirty="0"/>
              <a:t>| extend AgentLatency = _TimeReceived - TimeGenerated </a:t>
            </a:r>
          </a:p>
          <a:p>
            <a:pPr lvl="2"/>
            <a:r>
              <a:rPr lang="nb-NO" sz="1200" dirty="0"/>
              <a:t>| summarize percentiles(E2EIngestionLatency,50,95), percentiles(AgentLatency,50,95) </a:t>
            </a:r>
          </a:p>
          <a:p>
            <a:pPr lvl="2"/>
            <a:r>
              <a:rPr lang="nb-NO" sz="1200" dirty="0"/>
              <a:t>by ResourceProvider</a:t>
            </a:r>
            <a:br>
              <a:rPr lang="nb-NO" sz="1600" dirty="0"/>
            </a:br>
            <a:endParaRPr lang="nb-NO" sz="1600" dirty="0"/>
          </a:p>
          <a:p>
            <a:pPr lvl="2"/>
            <a:endParaRPr lang="nb-NO" sz="1600" dirty="0"/>
          </a:p>
          <a:p>
            <a:pPr marL="914400" lvl="2" indent="0">
              <a:buNone/>
            </a:pPr>
            <a:endParaRPr lang="nb-NO" sz="1600" dirty="0"/>
          </a:p>
          <a:p>
            <a:pPr lvl="1"/>
            <a:r>
              <a:rPr lang="nb-NO" sz="1800" b="1" dirty="0"/>
              <a:t>Using Log Analytics to notify on non-compliant resources</a:t>
            </a:r>
          </a:p>
          <a:p>
            <a:pPr lvl="2"/>
            <a:r>
              <a:rPr lang="en-US" sz="1400" dirty="0">
                <a:hlinkClick r:id="rId2"/>
              </a:rPr>
              <a:t>Azure Monitoring alerting rule to notify on non-compliant resources | Marius Sandbu (msandbu.org)</a:t>
            </a:r>
            <a:endParaRPr lang="en-US" sz="1400" dirty="0"/>
          </a:p>
        </p:txBody>
      </p:sp>
      <p:pic>
        <p:nvPicPr>
          <p:cNvPr id="5" name="Picture 4">
            <a:extLst>
              <a:ext uri="{FF2B5EF4-FFF2-40B4-BE49-F238E27FC236}">
                <a16:creationId xmlns:a16="http://schemas.microsoft.com/office/drawing/2014/main" id="{2F3FAC95-643E-45ED-9E80-209367BCFB94}"/>
              </a:ext>
            </a:extLst>
          </p:cNvPr>
          <p:cNvPicPr>
            <a:picLocks noChangeAspect="1"/>
          </p:cNvPicPr>
          <p:nvPr/>
        </p:nvPicPr>
        <p:blipFill>
          <a:blip r:embed="rId3"/>
          <a:stretch>
            <a:fillRect/>
          </a:stretch>
        </p:blipFill>
        <p:spPr>
          <a:xfrm>
            <a:off x="10371909" y="91032"/>
            <a:ext cx="1820091" cy="1372008"/>
          </a:xfrm>
          <a:prstGeom prst="rect">
            <a:avLst/>
          </a:prstGeom>
        </p:spPr>
      </p:pic>
      <p:pic>
        <p:nvPicPr>
          <p:cNvPr id="6" name="Picture 5">
            <a:extLst>
              <a:ext uri="{FF2B5EF4-FFF2-40B4-BE49-F238E27FC236}">
                <a16:creationId xmlns:a16="http://schemas.microsoft.com/office/drawing/2014/main" id="{37D5B6FC-41E1-43D2-9506-9D74FEA76B3F}"/>
              </a:ext>
            </a:extLst>
          </p:cNvPr>
          <p:cNvPicPr>
            <a:picLocks noChangeAspect="1"/>
          </p:cNvPicPr>
          <p:nvPr/>
        </p:nvPicPr>
        <p:blipFill>
          <a:blip r:embed="rId4"/>
          <a:stretch>
            <a:fillRect/>
          </a:stretch>
        </p:blipFill>
        <p:spPr>
          <a:xfrm>
            <a:off x="8291144" y="1230924"/>
            <a:ext cx="3252549" cy="3096924"/>
          </a:xfrm>
          <a:prstGeom prst="rect">
            <a:avLst/>
          </a:prstGeom>
        </p:spPr>
      </p:pic>
    </p:spTree>
    <p:extLst>
      <p:ext uri="{BB962C8B-B14F-4D97-AF65-F5344CB8AC3E}">
        <p14:creationId xmlns:p14="http://schemas.microsoft.com/office/powerpoint/2010/main" val="40496873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What else?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a:bodyPr>
          <a:lstStyle/>
          <a:p>
            <a:pPr>
              <a:lnSpc>
                <a:spcPct val="150000"/>
              </a:lnSpc>
            </a:pPr>
            <a:r>
              <a:rPr lang="en-US" sz="1600" b="1" i="0" dirty="0">
                <a:solidFill>
                  <a:schemeClr val="bg1"/>
                </a:solidFill>
                <a:effectLst/>
                <a:cs typeface="Segoe UI" panose="020B0502040204020203" pitchFamily="34" charset="0"/>
              </a:rPr>
              <a:t>Big ecosystem of security &amp; governance services</a:t>
            </a:r>
          </a:p>
          <a:p>
            <a:pPr>
              <a:lnSpc>
                <a:spcPct val="150000"/>
              </a:lnSpc>
            </a:pPr>
            <a:r>
              <a:rPr lang="en-US" sz="1600" b="1" dirty="0">
                <a:solidFill>
                  <a:schemeClr val="bg1"/>
                </a:solidFill>
                <a:cs typeface="Segoe UI" panose="020B0502040204020203" pitchFamily="34" charset="0"/>
              </a:rPr>
              <a:t>Some services can be defined as code as state some used for monitoring/needs</a:t>
            </a:r>
          </a:p>
          <a:p>
            <a:pPr>
              <a:lnSpc>
                <a:spcPct val="150000"/>
              </a:lnSpc>
            </a:pPr>
            <a:r>
              <a:rPr lang="en-US" sz="1600" b="1" dirty="0">
                <a:solidFill>
                  <a:schemeClr val="bg1"/>
                </a:solidFill>
                <a:cs typeface="Segoe UI" panose="020B0502040204020203" pitchFamily="34" charset="0"/>
              </a:rPr>
              <a:t>Having Security/Monitoring/Governance as code makes it easier to</a:t>
            </a:r>
          </a:p>
          <a:p>
            <a:pPr lvl="1">
              <a:lnSpc>
                <a:spcPct val="150000"/>
              </a:lnSpc>
            </a:pPr>
            <a:r>
              <a:rPr lang="en-US" sz="1200" b="1" dirty="0">
                <a:solidFill>
                  <a:schemeClr val="bg1"/>
                </a:solidFill>
                <a:cs typeface="Segoe UI" panose="020B0502040204020203" pitchFamily="34" charset="0"/>
              </a:rPr>
              <a:t>Have it documented</a:t>
            </a:r>
          </a:p>
          <a:p>
            <a:pPr lvl="1">
              <a:lnSpc>
                <a:spcPct val="150000"/>
              </a:lnSpc>
            </a:pPr>
            <a:r>
              <a:rPr lang="en-US" sz="1200" b="1" dirty="0">
                <a:solidFill>
                  <a:schemeClr val="bg1"/>
                </a:solidFill>
                <a:cs typeface="Segoe UI" panose="020B0502040204020203" pitchFamily="34" charset="0"/>
              </a:rPr>
              <a:t>Makes changes easier</a:t>
            </a:r>
          </a:p>
          <a:p>
            <a:pPr lvl="1">
              <a:lnSpc>
                <a:spcPct val="150000"/>
              </a:lnSpc>
            </a:pPr>
            <a:r>
              <a:rPr lang="en-US" sz="1200" b="1" dirty="0">
                <a:solidFill>
                  <a:schemeClr val="bg1"/>
                </a:solidFill>
                <a:cs typeface="Segoe UI" panose="020B0502040204020203" pitchFamily="34" charset="0"/>
              </a:rPr>
              <a:t>Change Control</a:t>
            </a:r>
          </a:p>
          <a:p>
            <a:pPr>
              <a:lnSpc>
                <a:spcPct val="150000"/>
              </a:lnSpc>
            </a:pPr>
            <a:r>
              <a:rPr lang="en-US" sz="1600" b="1" dirty="0">
                <a:solidFill>
                  <a:schemeClr val="bg1"/>
                </a:solidFill>
                <a:cs typeface="Segoe UI" panose="020B0502040204020203" pitchFamily="34" charset="0"/>
              </a:rPr>
              <a:t>Things going sluggish?</a:t>
            </a:r>
          </a:p>
          <a:p>
            <a:pPr>
              <a:lnSpc>
                <a:spcPct val="150000"/>
              </a:lnSpc>
            </a:pPr>
            <a:r>
              <a:rPr lang="en-US" sz="1600" b="1" dirty="0">
                <a:solidFill>
                  <a:schemeClr val="bg1"/>
                </a:solidFill>
                <a:cs typeface="Segoe UI" panose="020B0502040204020203" pitchFamily="34" charset="0"/>
              </a:rPr>
              <a:t>Don’t worry have a blog </a:t>
            </a:r>
            <a:br>
              <a:rPr lang="en-US" sz="1600" b="1" dirty="0">
                <a:solidFill>
                  <a:schemeClr val="bg1"/>
                </a:solidFill>
                <a:cs typeface="Segoe UI" panose="020B0502040204020203" pitchFamily="34" charset="0"/>
              </a:rPr>
            </a:br>
            <a:r>
              <a:rPr lang="en-US" sz="1600" b="1" dirty="0">
                <a:solidFill>
                  <a:schemeClr val="bg1"/>
                </a:solidFill>
                <a:cs typeface="Segoe UI" panose="020B0502040204020203" pitchFamily="34" charset="0"/>
              </a:rPr>
              <a:t>about that too :D </a:t>
            </a:r>
          </a:p>
          <a:p>
            <a:pPr>
              <a:lnSpc>
                <a:spcPct val="150000"/>
              </a:lnSpc>
            </a:pPr>
            <a:r>
              <a:rPr lang="en-US" sz="2000" b="1" dirty="0">
                <a:solidFill>
                  <a:schemeClr val="bg1"/>
                </a:solidFill>
                <a:cs typeface="Segoe UI" panose="020B0502040204020203" pitchFamily="34" charset="0"/>
                <a:sym typeface="Wingdings" panose="05000000000000000000" pitchFamily="2" charset="2"/>
              </a:rPr>
              <a:t> </a:t>
            </a:r>
            <a:r>
              <a:rPr lang="en-US" sz="1400" dirty="0">
                <a:hlinkClick r:id="rId2"/>
              </a:rPr>
              <a:t>Why is my VM running so slow in Azure? | Marius Sandbu (msandbu.org)</a:t>
            </a:r>
            <a:endParaRPr lang="en-US" sz="2000" b="1" dirty="0">
              <a:solidFill>
                <a:schemeClr val="bg1"/>
              </a:solidFill>
              <a:cs typeface="Segoe UI" panose="020B0502040204020203"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6" name="Picture 5">
            <a:extLst>
              <a:ext uri="{FF2B5EF4-FFF2-40B4-BE49-F238E27FC236}">
                <a16:creationId xmlns:a16="http://schemas.microsoft.com/office/drawing/2014/main" id="{F539AB4C-4DC8-4241-8F9B-DE5E0EEF8316}"/>
              </a:ext>
            </a:extLst>
          </p:cNvPr>
          <p:cNvPicPr>
            <a:picLocks noChangeAspect="1"/>
          </p:cNvPicPr>
          <p:nvPr/>
        </p:nvPicPr>
        <p:blipFill>
          <a:blip r:embed="rId3"/>
          <a:stretch>
            <a:fillRect/>
          </a:stretch>
        </p:blipFill>
        <p:spPr>
          <a:xfrm>
            <a:off x="10371909" y="91032"/>
            <a:ext cx="1820091" cy="1372008"/>
          </a:xfrm>
          <a:prstGeom prst="rect">
            <a:avLst/>
          </a:prstGeom>
        </p:spPr>
      </p:pic>
      <p:pic>
        <p:nvPicPr>
          <p:cNvPr id="10" name="Picture 9">
            <a:extLst>
              <a:ext uri="{FF2B5EF4-FFF2-40B4-BE49-F238E27FC236}">
                <a16:creationId xmlns:a16="http://schemas.microsoft.com/office/drawing/2014/main" id="{4BD7D588-09A9-413C-B810-A09283B19395}"/>
              </a:ext>
            </a:extLst>
          </p:cNvPr>
          <p:cNvPicPr>
            <a:picLocks noChangeAspect="1"/>
          </p:cNvPicPr>
          <p:nvPr/>
        </p:nvPicPr>
        <p:blipFill>
          <a:blip r:embed="rId4"/>
          <a:stretch>
            <a:fillRect/>
          </a:stretch>
        </p:blipFill>
        <p:spPr>
          <a:xfrm>
            <a:off x="3701560" y="3121963"/>
            <a:ext cx="8013085" cy="2181077"/>
          </a:xfrm>
          <a:prstGeom prst="rect">
            <a:avLst/>
          </a:prstGeom>
        </p:spPr>
      </p:pic>
    </p:spTree>
    <p:extLst>
      <p:ext uri="{BB962C8B-B14F-4D97-AF65-F5344CB8AC3E}">
        <p14:creationId xmlns:p14="http://schemas.microsoft.com/office/powerpoint/2010/main" val="761916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Final slide I promise!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46513" y="1227887"/>
            <a:ext cx="10515600" cy="5264353"/>
          </a:xfrm>
        </p:spPr>
        <p:txBody>
          <a:bodyPr vert="horz" lIns="91440" tIns="45720" rIns="91440" bIns="45720" rtlCol="0" anchor="t">
            <a:normAutofit fontScale="92500" lnSpcReduction="10000"/>
          </a:bodyPr>
          <a:lstStyle/>
          <a:p>
            <a:pPr>
              <a:lnSpc>
                <a:spcPct val="150000"/>
              </a:lnSpc>
            </a:pPr>
            <a:r>
              <a:rPr lang="en-US" sz="1900" b="1" i="0" dirty="0">
                <a:solidFill>
                  <a:schemeClr val="bg1"/>
                </a:solidFill>
                <a:effectLst/>
                <a:cs typeface="Segoe UI" panose="020B0502040204020203" pitchFamily="34" charset="0"/>
              </a:rPr>
              <a:t>Questions?</a:t>
            </a:r>
          </a:p>
          <a:p>
            <a:pPr lvl="1">
              <a:lnSpc>
                <a:spcPct val="150000"/>
              </a:lnSpc>
            </a:pPr>
            <a:r>
              <a:rPr lang="en-US" sz="1700" b="1" dirty="0">
                <a:solidFill>
                  <a:schemeClr val="bg1"/>
                </a:solidFill>
                <a:cs typeface="Segoe UI" panose="020B0502040204020203" pitchFamily="34" charset="0"/>
              </a:rPr>
              <a:t>Email: msandbu at gmail.com</a:t>
            </a:r>
          </a:p>
          <a:p>
            <a:pPr lvl="1">
              <a:lnSpc>
                <a:spcPct val="150000"/>
              </a:lnSpc>
            </a:pPr>
            <a:r>
              <a:rPr lang="en-US" sz="1700" b="1" dirty="0">
                <a:solidFill>
                  <a:schemeClr val="bg1"/>
                </a:solidFill>
                <a:cs typeface="Segoe UI" panose="020B0502040204020203" pitchFamily="34" charset="0"/>
              </a:rPr>
              <a:t>Twitter: msandbu</a:t>
            </a:r>
          </a:p>
          <a:p>
            <a:pPr marL="457200" lvl="1" indent="0">
              <a:lnSpc>
                <a:spcPct val="150000"/>
              </a:lnSpc>
              <a:buNone/>
            </a:pPr>
            <a:endParaRPr lang="en-US" sz="1200" b="1" dirty="0">
              <a:solidFill>
                <a:schemeClr val="bg1"/>
              </a:solidFill>
              <a:cs typeface="Segoe UI" panose="020B0502040204020203" pitchFamily="34" charset="0"/>
            </a:endParaRPr>
          </a:p>
          <a:p>
            <a:pPr marL="0" indent="0">
              <a:lnSpc>
                <a:spcPct val="150000"/>
              </a:lnSpc>
              <a:buNone/>
            </a:pPr>
            <a:r>
              <a:rPr lang="en-US" sz="1900" b="1" dirty="0">
                <a:solidFill>
                  <a:schemeClr val="bg1"/>
                </a:solidFill>
                <a:cs typeface="Segoe UI" panose="020B0502040204020203" pitchFamily="34" charset="0"/>
              </a:rPr>
              <a:t>Last thing I want to mention!</a:t>
            </a:r>
          </a:p>
          <a:p>
            <a:pPr>
              <a:lnSpc>
                <a:spcPct val="150000"/>
              </a:lnSpc>
            </a:pPr>
            <a:r>
              <a:rPr lang="en-US" sz="1600" b="1" dirty="0">
                <a:solidFill>
                  <a:schemeClr val="bg1"/>
                </a:solidFill>
                <a:cs typeface="Segoe UI" panose="020B0502040204020203" pitchFamily="34" charset="0"/>
              </a:rPr>
              <a:t>New high severity vulnerability in</a:t>
            </a:r>
            <a:br>
              <a:rPr lang="en-US" sz="1600" b="1" dirty="0">
                <a:solidFill>
                  <a:schemeClr val="bg1"/>
                </a:solidFill>
                <a:cs typeface="Segoe UI" panose="020B0502040204020203" pitchFamily="34" charset="0"/>
              </a:rPr>
            </a:br>
            <a:r>
              <a:rPr lang="en-US" sz="1600" b="1" dirty="0">
                <a:solidFill>
                  <a:schemeClr val="bg1"/>
                </a:solidFill>
                <a:cs typeface="Segoe UI" panose="020B0502040204020203" pitchFamily="34" charset="0"/>
              </a:rPr>
              <a:t>print spooler service, dubbed #PrintNightmare</a:t>
            </a:r>
          </a:p>
          <a:p>
            <a:pPr>
              <a:lnSpc>
                <a:spcPct val="150000"/>
              </a:lnSpc>
            </a:pPr>
            <a:r>
              <a:rPr lang="en-US" sz="1600" b="1" dirty="0">
                <a:solidFill>
                  <a:schemeClr val="bg1"/>
                </a:solidFill>
                <a:cs typeface="Segoe UI" panose="020B0502040204020203" pitchFamily="34" charset="0"/>
              </a:rPr>
              <a:t>Can potentially give full admin access </a:t>
            </a:r>
            <a:br>
              <a:rPr lang="en-US" sz="1600" b="1" dirty="0">
                <a:solidFill>
                  <a:schemeClr val="bg1"/>
                </a:solidFill>
                <a:cs typeface="Segoe UI" panose="020B0502040204020203" pitchFamily="34" charset="0"/>
              </a:rPr>
            </a:br>
            <a:r>
              <a:rPr lang="en-US" sz="1600" b="1" dirty="0">
                <a:solidFill>
                  <a:schemeClr val="bg1"/>
                </a:solidFill>
                <a:cs typeface="Segoe UI" panose="020B0502040204020203" pitchFamily="34" charset="0"/>
              </a:rPr>
              <a:t>from any authenticated domain user</a:t>
            </a:r>
          </a:p>
          <a:p>
            <a:pPr>
              <a:lnSpc>
                <a:spcPct val="150000"/>
              </a:lnSpc>
            </a:pPr>
            <a:r>
              <a:rPr lang="en-US" sz="1600" b="1" dirty="0">
                <a:solidFill>
                  <a:schemeClr val="bg1"/>
                </a:solidFill>
                <a:cs typeface="Segoe UI" panose="020B0502040204020203" pitchFamily="34" charset="0"/>
              </a:rPr>
              <a:t>Disable Print Spooler service on not needed</a:t>
            </a:r>
            <a:br>
              <a:rPr lang="en-US" sz="1600" b="1" dirty="0">
                <a:solidFill>
                  <a:schemeClr val="bg1"/>
                </a:solidFill>
                <a:cs typeface="Segoe UI" panose="020B0502040204020203" pitchFamily="34" charset="0"/>
              </a:rPr>
            </a:br>
            <a:r>
              <a:rPr lang="en-US" sz="1600" b="1" dirty="0">
                <a:solidFill>
                  <a:schemeClr val="bg1"/>
                </a:solidFill>
                <a:cs typeface="Segoe UI" panose="020B0502040204020203" pitchFamily="34" charset="0"/>
              </a:rPr>
              <a:t>servers (such as DCs)</a:t>
            </a:r>
          </a:p>
          <a:p>
            <a:pPr>
              <a:lnSpc>
                <a:spcPct val="150000"/>
              </a:lnSpc>
            </a:pPr>
            <a:r>
              <a:rPr lang="en-US" sz="1600" b="1" dirty="0">
                <a:solidFill>
                  <a:schemeClr val="bg1"/>
                </a:solidFill>
                <a:cs typeface="Segoe UI" panose="020B0502040204020203" pitchFamily="34" charset="0"/>
              </a:rPr>
              <a:t>More info here </a:t>
            </a:r>
            <a:r>
              <a:rPr lang="en-US" sz="1600" b="1" dirty="0">
                <a:solidFill>
                  <a:schemeClr val="bg1"/>
                </a:solidFill>
                <a:cs typeface="Segoe UI" panose="020B0502040204020203" pitchFamily="34" charset="0"/>
                <a:sym typeface="Wingdings" panose="05000000000000000000" pitchFamily="2" charset="2"/>
              </a:rPr>
              <a:t> </a:t>
            </a:r>
            <a:r>
              <a:rPr lang="en-US" sz="1600" b="1" dirty="0">
                <a:solidFill>
                  <a:schemeClr val="bg1"/>
                </a:solidFill>
                <a:cs typeface="Segoe UI" panose="020B0502040204020203" pitchFamily="34" charset="0"/>
                <a:sym typeface="Wingdings" panose="05000000000000000000" pitchFamily="2" charset="2"/>
                <a:hlinkClick r:id="rId2"/>
              </a:rPr>
              <a:t>https://msandbu.org/printnightmare-cve-2021-1675/</a:t>
            </a:r>
            <a:br>
              <a:rPr lang="en-US" sz="1600" b="1" dirty="0">
                <a:solidFill>
                  <a:schemeClr val="bg1"/>
                </a:solidFill>
                <a:cs typeface="Segoe UI" panose="020B0502040204020203" pitchFamily="34" charset="0"/>
              </a:rPr>
            </a:br>
            <a:endParaRPr lang="en-US" sz="1600" b="1" dirty="0">
              <a:solidFill>
                <a:schemeClr val="bg1"/>
              </a:solidFill>
              <a:cs typeface="Segoe UI" panose="020B0502040204020203" pitchFamily="34" charset="0"/>
            </a:endParaRPr>
          </a:p>
          <a:p>
            <a:pPr>
              <a:lnSpc>
                <a:spcPct val="150000"/>
              </a:lnSpc>
            </a:pP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6" name="Picture 5">
            <a:extLst>
              <a:ext uri="{FF2B5EF4-FFF2-40B4-BE49-F238E27FC236}">
                <a16:creationId xmlns:a16="http://schemas.microsoft.com/office/drawing/2014/main" id="{F539AB4C-4DC8-4241-8F9B-DE5E0EEF8316}"/>
              </a:ext>
            </a:extLst>
          </p:cNvPr>
          <p:cNvPicPr>
            <a:picLocks noChangeAspect="1"/>
          </p:cNvPicPr>
          <p:nvPr/>
        </p:nvPicPr>
        <p:blipFill>
          <a:blip r:embed="rId3"/>
          <a:stretch>
            <a:fillRect/>
          </a:stretch>
        </p:blipFill>
        <p:spPr>
          <a:xfrm>
            <a:off x="10371909" y="91032"/>
            <a:ext cx="1820091" cy="1372008"/>
          </a:xfrm>
          <a:prstGeom prst="rect">
            <a:avLst/>
          </a:prstGeom>
        </p:spPr>
      </p:pic>
      <p:pic>
        <p:nvPicPr>
          <p:cNvPr id="2052" name="Picture 4" descr="Image">
            <a:extLst>
              <a:ext uri="{FF2B5EF4-FFF2-40B4-BE49-F238E27FC236}">
                <a16:creationId xmlns:a16="http://schemas.microsoft.com/office/drawing/2014/main" id="{03492D39-C087-4C6D-8015-8FD01A3FEA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056" y="1151793"/>
            <a:ext cx="3451723" cy="430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46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38200" y="365786"/>
            <a:ext cx="9060180" cy="793115"/>
          </a:xfrm>
        </p:spPr>
        <p:txBody>
          <a:bodyPr>
            <a:normAutofit/>
          </a:bodyPr>
          <a:lstStyle/>
          <a:p>
            <a:r>
              <a:rPr lang="nb-NO" dirty="0">
                <a:cs typeface="Segoe UI Semibold"/>
              </a:rPr>
              <a:t>Some of the main API’s</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482600" y="1345882"/>
            <a:ext cx="10515600" cy="4691381"/>
          </a:xfrm>
        </p:spPr>
        <p:txBody>
          <a:bodyPr vert="horz" lIns="91440" tIns="45720" rIns="91440" bIns="45720" rtlCol="0" anchor="t">
            <a:normAutofit fontScale="92500" lnSpcReduction="20000"/>
          </a:bodyPr>
          <a:lstStyle/>
          <a:p>
            <a:pPr>
              <a:lnSpc>
                <a:spcPct val="150000"/>
              </a:lnSpc>
            </a:pPr>
            <a:r>
              <a:rPr lang="en-US" sz="2000" b="1" i="0" dirty="0">
                <a:solidFill>
                  <a:schemeClr val="bg1"/>
                </a:solidFill>
                <a:effectLst/>
                <a:latin typeface="Segoe UI" panose="020B0502040204020203" pitchFamily="34" charset="0"/>
                <a:cs typeface="Segoe UI" panose="020B0502040204020203" pitchFamily="34" charset="0"/>
              </a:rPr>
              <a:t>Two main resources for automation</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Graph API (Microsoft 365)</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Rest API, PowerShell, Terraform</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Access to Graph API</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Azure Resource Manager (Azure services)</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Rest API, PowerShell, Terraform, Bicep, </a:t>
            </a:r>
            <a:r>
              <a:rPr lang="en-US" sz="1200" dirty="0" err="1">
                <a:solidFill>
                  <a:schemeClr val="bg1"/>
                </a:solidFill>
                <a:latin typeface="Segoe UI" panose="020B0502040204020203" pitchFamily="34" charset="0"/>
                <a:cs typeface="Segoe UI" panose="020B0502040204020203" pitchFamily="34" charset="0"/>
              </a:rPr>
              <a:t>Pulimi</a:t>
            </a:r>
            <a:r>
              <a:rPr lang="en-US" sz="1200" dirty="0">
                <a:solidFill>
                  <a:schemeClr val="bg1"/>
                </a:solidFill>
                <a:latin typeface="Segoe UI" panose="020B0502040204020203" pitchFamily="34" charset="0"/>
                <a:cs typeface="Segoe UI" panose="020B0502040204020203" pitchFamily="34" charset="0"/>
              </a:rPr>
              <a:t> </a:t>
            </a:r>
            <a:r>
              <a:rPr lang="en-US" sz="1200" dirty="0" err="1">
                <a:solidFill>
                  <a:schemeClr val="bg1"/>
                </a:solidFill>
                <a:latin typeface="Segoe UI" panose="020B0502040204020203" pitchFamily="34" charset="0"/>
                <a:cs typeface="Segoe UI" panose="020B0502040204020203" pitchFamily="34" charset="0"/>
              </a:rPr>
              <a:t>etc</a:t>
            </a:r>
            <a:endParaRPr lang="en-US" sz="1200" dirty="0">
              <a:solidFill>
                <a:schemeClr val="bg1"/>
              </a:solidFill>
              <a:latin typeface="Segoe UI" panose="020B0502040204020203" pitchFamily="34" charset="0"/>
              <a:cs typeface="Segoe UI" panose="020B0502040204020203" pitchFamily="34" charset="0"/>
            </a:endParaRPr>
          </a:p>
          <a:p>
            <a:pPr lvl="2">
              <a:lnSpc>
                <a:spcPct val="150000"/>
              </a:lnSpc>
            </a:pPr>
            <a:r>
              <a:rPr lang="en-US" sz="1200" dirty="0">
                <a:solidFill>
                  <a:schemeClr val="bg1"/>
                </a:solidFill>
                <a:latin typeface="Segoe UI" panose="020B0502040204020203" pitchFamily="34" charset="0"/>
                <a:cs typeface="Segoe UI" panose="020B0502040204020203" pitchFamily="34" charset="0"/>
              </a:rPr>
              <a:t>Access to ARM using custom role on defined scope</a:t>
            </a:r>
          </a:p>
          <a:p>
            <a:pPr>
              <a:lnSpc>
                <a:spcPct val="150000"/>
              </a:lnSpc>
            </a:pPr>
            <a:r>
              <a:rPr lang="en-US" sz="2000" b="1" dirty="0">
                <a:solidFill>
                  <a:schemeClr val="bg1"/>
                </a:solidFill>
                <a:latin typeface="Segoe UI" panose="020B0502040204020203" pitchFamily="34" charset="0"/>
                <a:cs typeface="Segoe UI" panose="020B0502040204020203" pitchFamily="34" charset="0"/>
              </a:rPr>
              <a:t>Custom API’s and endpoints for</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Defender ATP</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Cloud App Security</a:t>
            </a:r>
          </a:p>
          <a:p>
            <a:pPr lvl="1">
              <a:lnSpc>
                <a:spcPct val="150000"/>
              </a:lnSpc>
            </a:pPr>
            <a:r>
              <a:rPr lang="en-US" sz="1600" dirty="0">
                <a:solidFill>
                  <a:schemeClr val="bg1"/>
                </a:solidFill>
                <a:latin typeface="Segoe UI" panose="020B0502040204020203" pitchFamily="34" charset="0"/>
                <a:cs typeface="Segoe UI" panose="020B0502040204020203" pitchFamily="34" charset="0"/>
              </a:rPr>
              <a:t>Office 365</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Service Communication API</a:t>
            </a:r>
          </a:p>
          <a:p>
            <a:pPr lvl="2">
              <a:lnSpc>
                <a:spcPct val="150000"/>
              </a:lnSpc>
            </a:pPr>
            <a:r>
              <a:rPr lang="en-US" sz="1200" dirty="0">
                <a:solidFill>
                  <a:schemeClr val="bg1"/>
                </a:solidFill>
                <a:latin typeface="Segoe UI" panose="020B0502040204020203" pitchFamily="34" charset="0"/>
                <a:cs typeface="Segoe UI" panose="020B0502040204020203" pitchFamily="34" charset="0"/>
              </a:rPr>
              <a:t>Management API</a:t>
            </a:r>
          </a:p>
          <a:p>
            <a:pPr>
              <a:lnSpc>
                <a:spcPct val="150000"/>
              </a:lnSpc>
            </a:pPr>
            <a:endParaRPr lang="en-US" sz="2000" dirty="0">
              <a:solidFill>
                <a:schemeClr val="bg1"/>
              </a:solidFill>
              <a:latin typeface="Segoe UI" panose="020B0502040204020203" pitchFamily="34" charset="0"/>
              <a:cs typeface="Segoe UI" panose="020B0502040204020203" pitchFamily="34" charset="0"/>
            </a:endParaRPr>
          </a:p>
          <a:p>
            <a:pPr>
              <a:lnSpc>
                <a:spcPct val="150000"/>
              </a:lnSpc>
            </a:pPr>
            <a:endParaRPr lang="nb-NO" sz="1600" dirty="0">
              <a:solidFill>
                <a:schemeClr val="bg1"/>
              </a:solidFill>
            </a:endParaRPr>
          </a:p>
        </p:txBody>
      </p:sp>
      <p:pic>
        <p:nvPicPr>
          <p:cNvPr id="7" name="Picture 6">
            <a:extLst>
              <a:ext uri="{FF2B5EF4-FFF2-40B4-BE49-F238E27FC236}">
                <a16:creationId xmlns:a16="http://schemas.microsoft.com/office/drawing/2014/main" id="{0D906982-CC8C-421B-9511-31AA43DD2400}"/>
              </a:ext>
            </a:extLst>
          </p:cNvPr>
          <p:cNvPicPr>
            <a:picLocks noChangeAspect="1"/>
          </p:cNvPicPr>
          <p:nvPr/>
        </p:nvPicPr>
        <p:blipFill>
          <a:blip r:embed="rId2"/>
          <a:stretch>
            <a:fillRect/>
          </a:stretch>
        </p:blipFill>
        <p:spPr>
          <a:xfrm>
            <a:off x="4606454" y="2095792"/>
            <a:ext cx="7370762" cy="3878991"/>
          </a:xfrm>
          <a:prstGeom prst="rect">
            <a:avLst/>
          </a:prstGeom>
        </p:spPr>
      </p:pic>
      <p:pic>
        <p:nvPicPr>
          <p:cNvPr id="6" name="Picture 5">
            <a:extLst>
              <a:ext uri="{FF2B5EF4-FFF2-40B4-BE49-F238E27FC236}">
                <a16:creationId xmlns:a16="http://schemas.microsoft.com/office/drawing/2014/main" id="{9FA42519-0076-4D36-AA0F-5EC5C76AB855}"/>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222277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fontScale="90000"/>
          </a:bodyPr>
          <a:lstStyle/>
          <a:p>
            <a:r>
              <a:rPr lang="nb-NO" dirty="0">
                <a:cs typeface="Segoe UI Semibold"/>
              </a:rPr>
              <a:t>Some things you should have in place</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fontScale="85000" lnSpcReduction="20000"/>
          </a:bodyPr>
          <a:lstStyle/>
          <a:p>
            <a:pPr>
              <a:lnSpc>
                <a:spcPct val="150000"/>
              </a:lnSpc>
            </a:pPr>
            <a:r>
              <a:rPr lang="en-US" sz="1300" b="1" i="0" dirty="0">
                <a:solidFill>
                  <a:schemeClr val="bg1"/>
                </a:solidFill>
                <a:effectLst/>
                <a:cs typeface="Segoe UI" panose="020B0502040204020203" pitchFamily="34" charset="0"/>
              </a:rPr>
              <a:t>Install-Module </a:t>
            </a:r>
            <a:r>
              <a:rPr lang="en-US" sz="1300" b="1" i="0" dirty="0" err="1">
                <a:solidFill>
                  <a:schemeClr val="bg1"/>
                </a:solidFill>
                <a:effectLst/>
                <a:cs typeface="Segoe UI" panose="020B0502040204020203" pitchFamily="34" charset="0"/>
              </a:rPr>
              <a:t>Microsoft.Graph</a:t>
            </a:r>
            <a:endParaRPr lang="en-US" sz="1300" b="1" i="0" dirty="0">
              <a:solidFill>
                <a:schemeClr val="bg1"/>
              </a:solidFill>
              <a:effectLst/>
              <a:cs typeface="Segoe UI" panose="020B0502040204020203" pitchFamily="34" charset="0"/>
            </a:endParaRPr>
          </a:p>
          <a:p>
            <a:pPr lvl="1">
              <a:lnSpc>
                <a:spcPct val="150000"/>
              </a:lnSpc>
            </a:pPr>
            <a:r>
              <a:rPr lang="en-US" sz="1000" b="0" i="0" dirty="0">
                <a:solidFill>
                  <a:schemeClr val="bg1"/>
                </a:solidFill>
                <a:effectLst/>
                <a:latin typeface="SFMono-Regular"/>
              </a:rPr>
              <a:t>Update-Module </a:t>
            </a:r>
            <a:r>
              <a:rPr lang="en-US" sz="1000" b="0" i="0" dirty="0" err="1">
                <a:solidFill>
                  <a:schemeClr val="bg1"/>
                </a:solidFill>
                <a:effectLst/>
                <a:latin typeface="SFMono-Regular"/>
              </a:rPr>
              <a:t>Microsoft.Graph</a:t>
            </a:r>
            <a:endParaRPr lang="en-US" sz="1100" b="1" i="0" dirty="0">
              <a:solidFill>
                <a:schemeClr val="bg1"/>
              </a:solidFill>
              <a:effectLst/>
              <a:cs typeface="Segoe UI" panose="020B0502040204020203" pitchFamily="34" charset="0"/>
            </a:endParaRPr>
          </a:p>
          <a:p>
            <a:pPr>
              <a:lnSpc>
                <a:spcPct val="150000"/>
              </a:lnSpc>
            </a:pPr>
            <a:r>
              <a:rPr lang="en-US" sz="1300" b="1" i="0" dirty="0">
                <a:solidFill>
                  <a:schemeClr val="bg1"/>
                </a:solidFill>
                <a:effectLst/>
                <a:cs typeface="Segoe UI" panose="020B0502040204020203" pitchFamily="34" charset="0"/>
              </a:rPr>
              <a:t>Install-Module </a:t>
            </a:r>
            <a:r>
              <a:rPr lang="en-US" sz="1300" b="1" i="0" dirty="0" err="1">
                <a:solidFill>
                  <a:schemeClr val="bg1"/>
                </a:solidFill>
                <a:effectLst/>
                <a:cs typeface="Segoe UI" panose="020B0502040204020203" pitchFamily="34" charset="0"/>
              </a:rPr>
              <a:t>AzureAD</a:t>
            </a:r>
            <a:endParaRPr lang="en-US" sz="1300" b="1" dirty="0">
              <a:solidFill>
                <a:schemeClr val="bg1"/>
              </a:solidFill>
              <a:cs typeface="Segoe UI" panose="020B0502040204020203" pitchFamily="34" charset="0"/>
            </a:endParaRPr>
          </a:p>
          <a:p>
            <a:pPr>
              <a:lnSpc>
                <a:spcPct val="150000"/>
              </a:lnSpc>
            </a:pPr>
            <a:r>
              <a:rPr lang="en-US" sz="1300" b="1" i="0" dirty="0">
                <a:solidFill>
                  <a:schemeClr val="bg1"/>
                </a:solidFill>
                <a:effectLst/>
                <a:cs typeface="Segoe UI" panose="020B0502040204020203" pitchFamily="34" charset="0"/>
              </a:rPr>
              <a:t>Install-Module </a:t>
            </a:r>
            <a:r>
              <a:rPr lang="en-US" sz="1300" b="1" i="0" dirty="0" err="1">
                <a:solidFill>
                  <a:schemeClr val="bg1"/>
                </a:solidFill>
                <a:effectLst/>
                <a:cs typeface="Segoe UI" panose="020B0502040204020203" pitchFamily="34" charset="0"/>
              </a:rPr>
              <a:t>AzureADPreview</a:t>
            </a:r>
            <a:endParaRPr lang="en-US" sz="1300" b="1" i="0" dirty="0">
              <a:solidFill>
                <a:schemeClr val="bg1"/>
              </a:solidFill>
              <a:effectLst/>
              <a:cs typeface="Segoe UI" panose="020B0502040204020203" pitchFamily="34" charset="0"/>
            </a:endParaRPr>
          </a:p>
          <a:p>
            <a:pPr>
              <a:lnSpc>
                <a:spcPct val="150000"/>
              </a:lnSpc>
            </a:pPr>
            <a:r>
              <a:rPr lang="en-US" sz="1300" b="1" i="0" dirty="0">
                <a:solidFill>
                  <a:schemeClr val="bg1"/>
                </a:solidFill>
                <a:effectLst/>
                <a:cs typeface="Segoe UI" panose="020B0502040204020203" pitchFamily="34" charset="0"/>
              </a:rPr>
              <a:t>Install-Module Az</a:t>
            </a:r>
          </a:p>
          <a:p>
            <a:pPr lvl="1">
              <a:lnSpc>
                <a:spcPct val="150000"/>
              </a:lnSpc>
            </a:pPr>
            <a:r>
              <a:rPr lang="en-US" sz="1300" b="1" i="0" dirty="0" err="1">
                <a:solidFill>
                  <a:schemeClr val="bg1"/>
                </a:solidFill>
                <a:effectLst/>
              </a:rPr>
              <a:t>az</a:t>
            </a:r>
            <a:r>
              <a:rPr lang="en-US" sz="1300" b="1" i="0" dirty="0">
                <a:solidFill>
                  <a:schemeClr val="bg1"/>
                </a:solidFill>
                <a:effectLst/>
              </a:rPr>
              <a:t> config set </a:t>
            </a:r>
            <a:r>
              <a:rPr lang="en-US" sz="1300" b="1" i="0" dirty="0" err="1">
                <a:solidFill>
                  <a:schemeClr val="bg1"/>
                </a:solidFill>
                <a:effectLst/>
              </a:rPr>
              <a:t>extension.use_dynamic_install</a:t>
            </a:r>
            <a:r>
              <a:rPr lang="en-US" sz="1300" b="1" i="0" dirty="0">
                <a:solidFill>
                  <a:schemeClr val="bg1"/>
                </a:solidFill>
                <a:effectLst/>
              </a:rPr>
              <a:t>=</a:t>
            </a:r>
            <a:r>
              <a:rPr lang="en-US" sz="1300" b="1" i="0" dirty="0" err="1">
                <a:solidFill>
                  <a:schemeClr val="bg1"/>
                </a:solidFill>
                <a:effectLst/>
              </a:rPr>
              <a:t>yes_prompt</a:t>
            </a:r>
            <a:endParaRPr lang="en-US" sz="1300" b="1" i="0" dirty="0">
              <a:solidFill>
                <a:schemeClr val="bg1"/>
              </a:solidFill>
              <a:effectLst/>
              <a:cs typeface="Segoe UI" panose="020B0502040204020203" pitchFamily="34" charset="0"/>
            </a:endParaRPr>
          </a:p>
          <a:p>
            <a:pPr>
              <a:lnSpc>
                <a:spcPct val="150000"/>
              </a:lnSpc>
            </a:pPr>
            <a:r>
              <a:rPr lang="en-US" sz="1300" b="1" i="0" dirty="0">
                <a:solidFill>
                  <a:schemeClr val="bg1"/>
                </a:solidFill>
                <a:effectLst/>
                <a:cs typeface="Arial" panose="020B0604020202020204" pitchFamily="34" charset="0"/>
              </a:rPr>
              <a:t>Install-Module MCAS</a:t>
            </a:r>
          </a:p>
          <a:p>
            <a:pPr>
              <a:lnSpc>
                <a:spcPct val="150000"/>
              </a:lnSpc>
            </a:pPr>
            <a:r>
              <a:rPr lang="en-US" sz="1300" b="1" i="0" dirty="0">
                <a:solidFill>
                  <a:schemeClr val="bg1"/>
                </a:solidFill>
                <a:effectLst/>
              </a:rPr>
              <a:t>Install-Module </a:t>
            </a:r>
            <a:r>
              <a:rPr lang="en-US" sz="1300" b="1" i="0" dirty="0" err="1">
                <a:solidFill>
                  <a:schemeClr val="bg1"/>
                </a:solidFill>
                <a:effectLst/>
              </a:rPr>
              <a:t>ExchangeOnlineManagement</a:t>
            </a:r>
            <a:endParaRPr lang="en-US" sz="1300" b="1" i="0" dirty="0">
              <a:solidFill>
                <a:schemeClr val="bg1"/>
              </a:solidFill>
              <a:effectLst/>
            </a:endParaRPr>
          </a:p>
          <a:p>
            <a:pPr>
              <a:lnSpc>
                <a:spcPct val="150000"/>
              </a:lnSpc>
            </a:pPr>
            <a:r>
              <a:rPr lang="en-US" sz="1300" b="1" dirty="0">
                <a:solidFill>
                  <a:schemeClr val="bg1"/>
                </a:solidFill>
                <a:effectLst/>
              </a:rPr>
              <a:t>Install-Module </a:t>
            </a:r>
            <a:r>
              <a:rPr lang="en-US" sz="1300" b="1" dirty="0" err="1">
                <a:solidFill>
                  <a:schemeClr val="bg1"/>
                </a:solidFill>
                <a:effectLst/>
              </a:rPr>
              <a:t>MicrosoftTeams</a:t>
            </a:r>
            <a:endParaRPr lang="en-US" sz="1300" b="1" dirty="0">
              <a:solidFill>
                <a:schemeClr val="bg1"/>
              </a:solidFill>
              <a:effectLst/>
            </a:endParaRPr>
          </a:p>
          <a:p>
            <a:pPr>
              <a:lnSpc>
                <a:spcPct val="150000"/>
              </a:lnSpc>
            </a:pPr>
            <a:r>
              <a:rPr lang="en-US" sz="1300" b="1" i="0" dirty="0">
                <a:solidFill>
                  <a:schemeClr val="bg1"/>
                </a:solidFill>
                <a:effectLst/>
              </a:rPr>
              <a:t>Install-Module </a:t>
            </a:r>
            <a:r>
              <a:rPr lang="en-US" sz="1300" b="1" i="0" dirty="0" err="1">
                <a:solidFill>
                  <a:schemeClr val="bg1"/>
                </a:solidFill>
                <a:effectLst/>
              </a:rPr>
              <a:t>MicrosoftGraphSecurity</a:t>
            </a:r>
            <a:endParaRPr lang="en-US" sz="1300" b="1" i="0" dirty="0">
              <a:solidFill>
                <a:schemeClr val="bg1"/>
              </a:solidFill>
              <a:effectLst/>
            </a:endParaRPr>
          </a:p>
          <a:p>
            <a:pPr>
              <a:lnSpc>
                <a:spcPct val="150000"/>
              </a:lnSpc>
            </a:pPr>
            <a:r>
              <a:rPr lang="en-US" sz="1300" b="1" i="0" dirty="0">
                <a:solidFill>
                  <a:schemeClr val="bg1"/>
                </a:solidFill>
                <a:effectLst/>
              </a:rPr>
              <a:t>Install-Module </a:t>
            </a:r>
            <a:r>
              <a:rPr lang="en-US" sz="1300" b="1" i="0" dirty="0" err="1">
                <a:solidFill>
                  <a:schemeClr val="bg1"/>
                </a:solidFill>
                <a:effectLst/>
              </a:rPr>
              <a:t>Az.ResourceGraph</a:t>
            </a:r>
            <a:endParaRPr lang="en-US" sz="1300" b="1" dirty="0">
              <a:solidFill>
                <a:schemeClr val="bg1"/>
              </a:solidFill>
              <a:effectLst/>
            </a:endParaRPr>
          </a:p>
          <a:p>
            <a:pPr>
              <a:lnSpc>
                <a:spcPct val="150000"/>
              </a:lnSpc>
            </a:pPr>
            <a:r>
              <a:rPr lang="en-US" sz="1300" b="1" dirty="0">
                <a:solidFill>
                  <a:schemeClr val="bg1"/>
                </a:solidFill>
                <a:cs typeface="Arial" panose="020B0604020202020204" pitchFamily="34" charset="0"/>
              </a:rPr>
              <a:t>Choco install Terraform</a:t>
            </a:r>
          </a:p>
          <a:p>
            <a:pPr lvl="1">
              <a:lnSpc>
                <a:spcPct val="150000"/>
              </a:lnSpc>
            </a:pPr>
            <a:r>
              <a:rPr lang="en-US" sz="1300" dirty="0">
                <a:hlinkClick r:id="rId2"/>
              </a:rPr>
              <a:t>Quickstart - Configure Terraform using Azure Cloud Shell | Microsoft Docs</a:t>
            </a:r>
            <a:endParaRPr lang="en-US" sz="1300" b="1" dirty="0">
              <a:solidFill>
                <a:schemeClr val="bg1"/>
              </a:solidFill>
              <a:cs typeface="Arial" panose="020B0604020202020204" pitchFamily="34" charset="0"/>
            </a:endParaRPr>
          </a:p>
          <a:p>
            <a:pPr>
              <a:lnSpc>
                <a:spcPct val="150000"/>
              </a:lnSpc>
            </a:pPr>
            <a:r>
              <a:rPr lang="en-US" sz="1300" b="1" dirty="0">
                <a:solidFill>
                  <a:schemeClr val="bg1"/>
                </a:solidFill>
                <a:cs typeface="Arial" panose="020B0604020202020204" pitchFamily="34" charset="0"/>
              </a:rPr>
              <a:t>NOTE: Currently there are some overlapping PowerShell modules…</a:t>
            </a:r>
          </a:p>
          <a:p>
            <a:pPr>
              <a:lnSpc>
                <a:spcPct val="150000"/>
              </a:lnSpc>
            </a:pPr>
            <a:endParaRPr lang="nb-NO" sz="1600" dirty="0">
              <a:solidFill>
                <a:schemeClr val="bg1"/>
              </a:solidFill>
            </a:endParaRPr>
          </a:p>
        </p:txBody>
      </p:sp>
      <p:sp>
        <p:nvSpPr>
          <p:cNvPr id="3" name="TextBox 2">
            <a:extLst>
              <a:ext uri="{FF2B5EF4-FFF2-40B4-BE49-F238E27FC236}">
                <a16:creationId xmlns:a16="http://schemas.microsoft.com/office/drawing/2014/main" id="{F5B91156-7E0F-4C86-A00C-3FFE85B8E2AB}"/>
              </a:ext>
            </a:extLst>
          </p:cNvPr>
          <p:cNvSpPr txBox="1"/>
          <p:nvPr/>
        </p:nvSpPr>
        <p:spPr>
          <a:xfrm>
            <a:off x="6858000" y="1536700"/>
            <a:ext cx="4578350" cy="3293209"/>
          </a:xfrm>
          <a:prstGeom prst="rect">
            <a:avLst/>
          </a:prstGeom>
          <a:noFill/>
        </p:spPr>
        <p:txBody>
          <a:bodyPr wrap="square" rtlCol="0">
            <a:spAutoFit/>
          </a:bodyPr>
          <a:lstStyle/>
          <a:p>
            <a:r>
              <a:rPr lang="nb-NO" b="1" dirty="0">
                <a:solidFill>
                  <a:schemeClr val="bg1"/>
                </a:solidFill>
              </a:rPr>
              <a:t>Some VS Code extensions:</a:t>
            </a:r>
          </a:p>
          <a:p>
            <a:r>
              <a:rPr lang="nb-NO" b="1" dirty="0">
                <a:solidFill>
                  <a:schemeClr val="bg1"/>
                </a:solidFill>
              </a:rPr>
              <a:t>Installed from CLI</a:t>
            </a:r>
          </a:p>
          <a:p>
            <a:endParaRPr lang="nb-NO" b="1"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hashicorp.terraform</a:t>
            </a: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ms</a:t>
            </a:r>
            <a:r>
              <a:rPr lang="en-US" sz="1400" dirty="0">
                <a:solidFill>
                  <a:schemeClr val="bg1"/>
                </a:solidFill>
              </a:rPr>
              <a:t>-</a:t>
            </a:r>
            <a:r>
              <a:rPr lang="en-US" sz="1400" dirty="0" err="1">
                <a:solidFill>
                  <a:schemeClr val="bg1"/>
                </a:solidFill>
              </a:rPr>
              <a:t>vscode.azure</a:t>
            </a:r>
            <a:r>
              <a:rPr lang="en-US" sz="1400" dirty="0">
                <a:solidFill>
                  <a:schemeClr val="bg1"/>
                </a:solidFill>
              </a:rPr>
              <a:t>-account</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msazurermtools.azurerm</a:t>
            </a:r>
            <a:r>
              <a:rPr lang="en-US" sz="1400" dirty="0">
                <a:solidFill>
                  <a:schemeClr val="bg1"/>
                </a:solidFill>
              </a:rPr>
              <a:t>-</a:t>
            </a:r>
            <a:r>
              <a:rPr lang="en-US" sz="1400" dirty="0" err="1">
                <a:solidFill>
                  <a:schemeClr val="bg1"/>
                </a:solidFill>
              </a:rPr>
              <a:t>vscode</a:t>
            </a:r>
            <a:r>
              <a:rPr lang="en-US" sz="1400" dirty="0">
                <a:solidFill>
                  <a:schemeClr val="bg1"/>
                </a:solidFill>
              </a:rPr>
              <a:t>-tools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ms-vscode.azurecli</a:t>
            </a: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code --install-extension </a:t>
            </a:r>
            <a:r>
              <a:rPr lang="en-US" sz="1400" dirty="0" err="1">
                <a:solidFill>
                  <a:schemeClr val="bg1"/>
                </a:solidFill>
              </a:rPr>
              <a:t>AzurePolicy.azurepolicyextension</a:t>
            </a:r>
            <a:endParaRPr lang="en-US" sz="1400" dirty="0">
              <a:solidFill>
                <a:schemeClr val="bg1"/>
              </a:solidFill>
            </a:endParaRPr>
          </a:p>
        </p:txBody>
      </p:sp>
    </p:spTree>
    <p:extLst>
      <p:ext uri="{BB962C8B-B14F-4D97-AF65-F5344CB8AC3E}">
        <p14:creationId xmlns:p14="http://schemas.microsoft.com/office/powerpoint/2010/main" val="695107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Super quick intro to Terraform</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50900" y="1434782"/>
            <a:ext cx="10515600" cy="4691381"/>
          </a:xfrm>
        </p:spPr>
        <p:txBody>
          <a:bodyPr vert="horz" lIns="91440" tIns="45720" rIns="91440" bIns="45720" rtlCol="0" anchor="t">
            <a:normAutofit/>
          </a:bodyPr>
          <a:lstStyle/>
          <a:p>
            <a:pPr>
              <a:lnSpc>
                <a:spcPct val="150000"/>
              </a:lnSpc>
            </a:pPr>
            <a:r>
              <a:rPr lang="nb-NO" sz="1600" b="1" dirty="0"/>
              <a:t>Providers: </a:t>
            </a:r>
            <a:r>
              <a:rPr lang="nb-NO" sz="1600" dirty="0"/>
              <a:t>Integration to a specific platform (Azure RM Provider)</a:t>
            </a:r>
          </a:p>
          <a:p>
            <a:pPr>
              <a:lnSpc>
                <a:spcPct val="150000"/>
              </a:lnSpc>
            </a:pPr>
            <a:r>
              <a:rPr lang="nb-NO" sz="1600" b="1" dirty="0"/>
              <a:t>State: </a:t>
            </a:r>
            <a:r>
              <a:rPr lang="nb-NO" sz="1600" dirty="0"/>
              <a:t>Metadata stored of current configuration (By default stored locally)</a:t>
            </a:r>
          </a:p>
          <a:p>
            <a:pPr lvl="1">
              <a:lnSpc>
                <a:spcPct val="150000"/>
              </a:lnSpc>
            </a:pPr>
            <a:r>
              <a:rPr lang="nb-NO" sz="1200" dirty="0"/>
              <a:t>Can be stored in Azure Blob Storage for instance as a backend</a:t>
            </a:r>
          </a:p>
          <a:p>
            <a:pPr>
              <a:lnSpc>
                <a:spcPct val="150000"/>
              </a:lnSpc>
            </a:pPr>
            <a:r>
              <a:rPr lang="nb-NO" sz="1600" b="1" dirty="0"/>
              <a:t>Commands </a:t>
            </a:r>
            <a:r>
              <a:rPr lang="nb-NO" sz="1600" dirty="0"/>
              <a:t>(Terraform.exe Init)</a:t>
            </a:r>
          </a:p>
          <a:p>
            <a:pPr lvl="1">
              <a:lnSpc>
                <a:spcPct val="150000"/>
              </a:lnSpc>
            </a:pPr>
            <a:r>
              <a:rPr lang="nb-NO" sz="1200" b="1" dirty="0"/>
              <a:t>Init </a:t>
            </a:r>
            <a:r>
              <a:rPr lang="nb-NO" sz="1200" dirty="0"/>
              <a:t>(Make sure provider, state and folders are in place)</a:t>
            </a:r>
          </a:p>
          <a:p>
            <a:pPr lvl="1">
              <a:lnSpc>
                <a:spcPct val="150000"/>
              </a:lnSpc>
            </a:pPr>
            <a:r>
              <a:rPr lang="nb-NO" sz="1200" b="1" dirty="0"/>
              <a:t>Plan </a:t>
            </a:r>
            <a:r>
              <a:rPr lang="nb-NO" sz="1200" dirty="0"/>
              <a:t>(Make a plan file with changes that will happen)</a:t>
            </a:r>
          </a:p>
          <a:p>
            <a:pPr lvl="1">
              <a:lnSpc>
                <a:spcPct val="150000"/>
              </a:lnSpc>
            </a:pPr>
            <a:r>
              <a:rPr lang="nb-NO" sz="1200" b="1" dirty="0"/>
              <a:t>Apply </a:t>
            </a:r>
            <a:r>
              <a:rPr lang="nb-NO" sz="1200" dirty="0"/>
              <a:t>(Actually doing the changes)</a:t>
            </a:r>
          </a:p>
          <a:p>
            <a:pPr lvl="1">
              <a:lnSpc>
                <a:spcPct val="150000"/>
              </a:lnSpc>
            </a:pPr>
            <a:r>
              <a:rPr lang="nb-NO" sz="1200" b="1" dirty="0"/>
              <a:t>Destroy </a:t>
            </a:r>
            <a:r>
              <a:rPr lang="nb-NO" sz="1200" dirty="0"/>
              <a:t>(What is says...)</a:t>
            </a:r>
          </a:p>
          <a:p>
            <a:pPr>
              <a:lnSpc>
                <a:spcPct val="150000"/>
              </a:lnSpc>
            </a:pPr>
            <a:endParaRPr lang="nb-NO" sz="1600" dirty="0">
              <a:solidFill>
                <a:schemeClr val="bg1"/>
              </a:solidFill>
            </a:endParaRPr>
          </a:p>
        </p:txBody>
      </p:sp>
      <p:sp>
        <p:nvSpPr>
          <p:cNvPr id="8" name="Rectangle 7">
            <a:extLst>
              <a:ext uri="{FF2B5EF4-FFF2-40B4-BE49-F238E27FC236}">
                <a16:creationId xmlns:a16="http://schemas.microsoft.com/office/drawing/2014/main" id="{8BCB39B8-397E-4333-B382-87E1C4673CA0}"/>
              </a:ext>
            </a:extLst>
          </p:cNvPr>
          <p:cNvSpPr/>
          <p:nvPr/>
        </p:nvSpPr>
        <p:spPr bwMode="auto">
          <a:xfrm>
            <a:off x="8967163" y="5804635"/>
            <a:ext cx="1213948" cy="318510"/>
          </a:xfrm>
          <a:prstGeom prst="rect">
            <a:avLst/>
          </a:prstGeom>
          <a:solidFill>
            <a:schemeClr val="accent5">
              <a:lumMod val="20000"/>
              <a:lumOff val="80000"/>
            </a:schemeClr>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chemeClr val="tx1"/>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0805A28A-E105-484F-9B71-1D859DCAA420}"/>
              </a:ext>
            </a:extLst>
          </p:cNvPr>
          <p:cNvSpPr/>
          <p:nvPr/>
        </p:nvSpPr>
        <p:spPr bwMode="auto">
          <a:xfrm>
            <a:off x="8955710" y="5323654"/>
            <a:ext cx="1213948" cy="318510"/>
          </a:xfrm>
          <a:prstGeom prst="rect">
            <a:avLst/>
          </a:prstGeom>
          <a:solidFill>
            <a:schemeClr val="accent5">
              <a:lumMod val="20000"/>
              <a:lumOff val="80000"/>
            </a:schemeClr>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0" name="Rectangle 9">
            <a:extLst>
              <a:ext uri="{FF2B5EF4-FFF2-40B4-BE49-F238E27FC236}">
                <a16:creationId xmlns:a16="http://schemas.microsoft.com/office/drawing/2014/main" id="{43FD6A12-119E-4FCB-A46C-B56414AED754}"/>
              </a:ext>
            </a:extLst>
          </p:cNvPr>
          <p:cNvSpPr/>
          <p:nvPr/>
        </p:nvSpPr>
        <p:spPr bwMode="auto">
          <a:xfrm>
            <a:off x="5228113" y="4827001"/>
            <a:ext cx="940890" cy="1299162"/>
          </a:xfrm>
          <a:prstGeom prst="rect">
            <a:avLst/>
          </a:prstGeom>
          <a:solidFill>
            <a:schemeClr val="accent4">
              <a:lumMod val="40000"/>
              <a:lumOff val="60000"/>
            </a:schemeClr>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2751CA5A-360F-49FD-B22E-D0F27F457C72}"/>
              </a:ext>
            </a:extLst>
          </p:cNvPr>
          <p:cNvSpPr txBox="1"/>
          <p:nvPr/>
        </p:nvSpPr>
        <p:spPr>
          <a:xfrm>
            <a:off x="5412908" y="5282124"/>
            <a:ext cx="652294"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Terraform</a:t>
            </a:r>
          </a:p>
        </p:txBody>
      </p:sp>
      <p:sp>
        <p:nvSpPr>
          <p:cNvPr id="12" name="Rectangle 11">
            <a:extLst>
              <a:ext uri="{FF2B5EF4-FFF2-40B4-BE49-F238E27FC236}">
                <a16:creationId xmlns:a16="http://schemas.microsoft.com/office/drawing/2014/main" id="{B73D443F-4649-4069-B6BA-13CB83E94424}"/>
              </a:ext>
            </a:extLst>
          </p:cNvPr>
          <p:cNvSpPr/>
          <p:nvPr/>
        </p:nvSpPr>
        <p:spPr bwMode="auto">
          <a:xfrm>
            <a:off x="6761395" y="4827001"/>
            <a:ext cx="1615968" cy="324252"/>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chemeClr val="tx1"/>
              </a:solidFill>
              <a:effectLst/>
              <a:uLnTx/>
              <a:uFillTx/>
              <a:latin typeface="Segoe UI"/>
              <a:ea typeface="+mn-ea"/>
              <a:cs typeface="+mn-cs"/>
            </a:endParaRPr>
          </a:p>
        </p:txBody>
      </p:sp>
      <p:sp>
        <p:nvSpPr>
          <p:cNvPr id="13" name="TextBox 12">
            <a:extLst>
              <a:ext uri="{FF2B5EF4-FFF2-40B4-BE49-F238E27FC236}">
                <a16:creationId xmlns:a16="http://schemas.microsoft.com/office/drawing/2014/main" id="{F0E05B59-12B3-43C2-B5A9-C29579BE38F9}"/>
              </a:ext>
            </a:extLst>
          </p:cNvPr>
          <p:cNvSpPr txBox="1"/>
          <p:nvPr/>
        </p:nvSpPr>
        <p:spPr>
          <a:xfrm>
            <a:off x="7073314" y="4896684"/>
            <a:ext cx="98975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mn-cs"/>
              </a:rPr>
              <a:t>Azure Provider</a:t>
            </a:r>
          </a:p>
        </p:txBody>
      </p:sp>
      <p:sp>
        <p:nvSpPr>
          <p:cNvPr id="14" name="Rectangle 13">
            <a:extLst>
              <a:ext uri="{FF2B5EF4-FFF2-40B4-BE49-F238E27FC236}">
                <a16:creationId xmlns:a16="http://schemas.microsoft.com/office/drawing/2014/main" id="{F767AE68-1100-4A03-9985-DC2732ADFA03}"/>
              </a:ext>
            </a:extLst>
          </p:cNvPr>
          <p:cNvSpPr/>
          <p:nvPr/>
        </p:nvSpPr>
        <p:spPr bwMode="auto">
          <a:xfrm>
            <a:off x="8955710" y="4827001"/>
            <a:ext cx="1213948" cy="318510"/>
          </a:xfrm>
          <a:prstGeom prst="rect">
            <a:avLst/>
          </a:prstGeom>
          <a:solidFill>
            <a:schemeClr val="accent5">
              <a:lumMod val="20000"/>
              <a:lumOff val="80000"/>
            </a:schemeClr>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100" b="0" i="0" u="none" strike="noStrike" kern="1200" cap="none" spc="0" normalizeH="0" baseline="0" noProof="0" dirty="0">
              <a:ln>
                <a:noFill/>
              </a:ln>
              <a:solidFill>
                <a:schemeClr val="tx1"/>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97C96F40-D13D-487D-BC2E-1991A702397F}"/>
              </a:ext>
            </a:extLst>
          </p:cNvPr>
          <p:cNvSpPr txBox="1"/>
          <p:nvPr/>
        </p:nvSpPr>
        <p:spPr>
          <a:xfrm>
            <a:off x="9423743" y="4881434"/>
            <a:ext cx="385875"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Azure</a:t>
            </a:r>
          </a:p>
        </p:txBody>
      </p:sp>
      <p:cxnSp>
        <p:nvCxnSpPr>
          <p:cNvPr id="16" name="Straight Arrow Connector 15">
            <a:extLst>
              <a:ext uri="{FF2B5EF4-FFF2-40B4-BE49-F238E27FC236}">
                <a16:creationId xmlns:a16="http://schemas.microsoft.com/office/drawing/2014/main" id="{FC696D1B-23D2-4D6E-82C9-E30136302E7A}"/>
              </a:ext>
            </a:extLst>
          </p:cNvPr>
          <p:cNvCxnSpPr/>
          <p:nvPr/>
        </p:nvCxnSpPr>
        <p:spPr>
          <a:xfrm>
            <a:off x="6197188" y="5030591"/>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84E334B-6F07-415C-A2BD-A588BD4C771D}"/>
              </a:ext>
            </a:extLst>
          </p:cNvPr>
          <p:cNvCxnSpPr/>
          <p:nvPr/>
        </p:nvCxnSpPr>
        <p:spPr>
          <a:xfrm>
            <a:off x="8384433" y="4994092"/>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4B91004-6A07-492B-831C-F695A11AE780}"/>
              </a:ext>
            </a:extLst>
          </p:cNvPr>
          <p:cNvSpPr/>
          <p:nvPr/>
        </p:nvSpPr>
        <p:spPr bwMode="auto">
          <a:xfrm>
            <a:off x="6768465" y="5299039"/>
            <a:ext cx="1615968" cy="324252"/>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19" name="TextBox 18">
            <a:extLst>
              <a:ext uri="{FF2B5EF4-FFF2-40B4-BE49-F238E27FC236}">
                <a16:creationId xmlns:a16="http://schemas.microsoft.com/office/drawing/2014/main" id="{F6BB33F5-AE92-45A3-B4DF-48E45684DD4C}"/>
              </a:ext>
            </a:extLst>
          </p:cNvPr>
          <p:cNvSpPr txBox="1"/>
          <p:nvPr/>
        </p:nvSpPr>
        <p:spPr>
          <a:xfrm>
            <a:off x="7055826" y="5354132"/>
            <a:ext cx="1097608"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mn-cs"/>
              </a:rPr>
              <a:t>Google Provider</a:t>
            </a:r>
          </a:p>
        </p:txBody>
      </p:sp>
      <p:sp>
        <p:nvSpPr>
          <p:cNvPr id="20" name="TextBox 19">
            <a:extLst>
              <a:ext uri="{FF2B5EF4-FFF2-40B4-BE49-F238E27FC236}">
                <a16:creationId xmlns:a16="http://schemas.microsoft.com/office/drawing/2014/main" id="{464ED1CD-CD5B-42D5-B1DF-42612BF11F27}"/>
              </a:ext>
            </a:extLst>
          </p:cNvPr>
          <p:cNvSpPr txBox="1"/>
          <p:nvPr/>
        </p:nvSpPr>
        <p:spPr>
          <a:xfrm>
            <a:off x="9089538" y="5354132"/>
            <a:ext cx="934551" cy="184666"/>
          </a:xfrm>
          <a:prstGeom prst="rect">
            <a:avLst/>
          </a:prstGeom>
          <a:solidFill>
            <a:schemeClr val="accent5">
              <a:lumMod val="20000"/>
              <a:lumOff val="80000"/>
            </a:schemeClr>
          </a:solid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mn-cs"/>
              </a:rPr>
              <a:t>Google Cloud</a:t>
            </a:r>
          </a:p>
        </p:txBody>
      </p:sp>
      <p:cxnSp>
        <p:nvCxnSpPr>
          <p:cNvPr id="21" name="Straight Arrow Connector 20">
            <a:extLst>
              <a:ext uri="{FF2B5EF4-FFF2-40B4-BE49-F238E27FC236}">
                <a16:creationId xmlns:a16="http://schemas.microsoft.com/office/drawing/2014/main" id="{CAB0B390-0400-4FC6-A9A4-5AB27A218D44}"/>
              </a:ext>
            </a:extLst>
          </p:cNvPr>
          <p:cNvCxnSpPr/>
          <p:nvPr/>
        </p:nvCxnSpPr>
        <p:spPr>
          <a:xfrm>
            <a:off x="6197188" y="5426140"/>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BB3EA53-B9F4-48E2-887D-BC1B2A6CD600}"/>
              </a:ext>
            </a:extLst>
          </p:cNvPr>
          <p:cNvCxnSpPr/>
          <p:nvPr/>
        </p:nvCxnSpPr>
        <p:spPr>
          <a:xfrm>
            <a:off x="8384433" y="5498148"/>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595A9D5-1B58-448A-A964-A04C5F14EDB2}"/>
              </a:ext>
            </a:extLst>
          </p:cNvPr>
          <p:cNvSpPr/>
          <p:nvPr/>
        </p:nvSpPr>
        <p:spPr bwMode="auto">
          <a:xfrm>
            <a:off x="6768465" y="5747867"/>
            <a:ext cx="1615968" cy="359876"/>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40075">
                    <a:srgbClr val="FFFFFF"/>
                  </a:gs>
                  <a:gs pos="30000">
                    <a:srgbClr val="FFFFFF"/>
                  </a:gs>
                </a:gsLst>
                <a:lin ang="5400000" scaled="0"/>
              </a:gradFill>
              <a:effectLst/>
              <a:uLnTx/>
              <a:uFillTx/>
              <a:latin typeface="Segoe UI"/>
              <a:ea typeface="+mn-ea"/>
              <a:cs typeface="+mn-cs"/>
            </a:endParaRPr>
          </a:p>
        </p:txBody>
      </p:sp>
      <p:sp>
        <p:nvSpPr>
          <p:cNvPr id="24" name="TextBox 23">
            <a:extLst>
              <a:ext uri="{FF2B5EF4-FFF2-40B4-BE49-F238E27FC236}">
                <a16:creationId xmlns:a16="http://schemas.microsoft.com/office/drawing/2014/main" id="{41AA8DF1-1F54-4EDE-9BBA-BD4AAE44388D}"/>
              </a:ext>
            </a:extLst>
          </p:cNvPr>
          <p:cNvSpPr txBox="1"/>
          <p:nvPr/>
        </p:nvSpPr>
        <p:spPr>
          <a:xfrm>
            <a:off x="6929298" y="5830868"/>
            <a:ext cx="1366977"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Segoe UI"/>
                <a:ea typeface="+mn-ea"/>
                <a:cs typeface="+mn-cs"/>
              </a:rPr>
              <a:t>Kubernetes Provider</a:t>
            </a:r>
          </a:p>
        </p:txBody>
      </p:sp>
      <p:sp>
        <p:nvSpPr>
          <p:cNvPr id="25" name="TextBox 24">
            <a:extLst>
              <a:ext uri="{FF2B5EF4-FFF2-40B4-BE49-F238E27FC236}">
                <a16:creationId xmlns:a16="http://schemas.microsoft.com/office/drawing/2014/main" id="{4662AF3E-FE00-44FB-8E66-F539952D3189}"/>
              </a:ext>
            </a:extLst>
          </p:cNvPr>
          <p:cNvSpPr txBox="1"/>
          <p:nvPr/>
        </p:nvSpPr>
        <p:spPr>
          <a:xfrm>
            <a:off x="9190540" y="5839768"/>
            <a:ext cx="763094" cy="184666"/>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Kubernetes</a:t>
            </a:r>
          </a:p>
        </p:txBody>
      </p:sp>
      <p:cxnSp>
        <p:nvCxnSpPr>
          <p:cNvPr id="26" name="Straight Arrow Connector 25">
            <a:extLst>
              <a:ext uri="{FF2B5EF4-FFF2-40B4-BE49-F238E27FC236}">
                <a16:creationId xmlns:a16="http://schemas.microsoft.com/office/drawing/2014/main" id="{F0074EF9-BA10-4627-AE28-8E18BBB37F39}"/>
              </a:ext>
            </a:extLst>
          </p:cNvPr>
          <p:cNvCxnSpPr/>
          <p:nvPr/>
        </p:nvCxnSpPr>
        <p:spPr>
          <a:xfrm>
            <a:off x="6204258" y="5911776"/>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1A31D5-7CFC-46F1-9916-C4A9B6FF19F5}"/>
              </a:ext>
            </a:extLst>
          </p:cNvPr>
          <p:cNvCxnSpPr/>
          <p:nvPr/>
        </p:nvCxnSpPr>
        <p:spPr>
          <a:xfrm>
            <a:off x="8391503" y="5963890"/>
            <a:ext cx="564207"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CCFB6A7-2960-4706-B366-378D3C093081}"/>
              </a:ext>
            </a:extLst>
          </p:cNvPr>
          <p:cNvCxnSpPr>
            <a:cxnSpLocks/>
          </p:cNvCxnSpPr>
          <p:nvPr/>
        </p:nvCxnSpPr>
        <p:spPr>
          <a:xfrm flipH="1">
            <a:off x="4586178" y="5066100"/>
            <a:ext cx="614928"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7334A31A-6EE0-4063-981B-9B2A5B7E6C10}"/>
              </a:ext>
            </a:extLst>
          </p:cNvPr>
          <p:cNvSpPr/>
          <p:nvPr/>
        </p:nvSpPr>
        <p:spPr bwMode="auto">
          <a:xfrm>
            <a:off x="2956118" y="4862509"/>
            <a:ext cx="1615968" cy="407181"/>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nb-NO" sz="1200" dirty="0">
                <a:solidFill>
                  <a:schemeClr val="tx1"/>
                </a:solidFill>
                <a:latin typeface="Segoe UI"/>
              </a:rPr>
              <a:t>Remote State</a:t>
            </a:r>
            <a:endParaRPr kumimoji="0" lang="en-US" sz="1200" b="0" i="0" u="none" strike="noStrike" kern="1200" cap="none" spc="0" normalizeH="0" baseline="0" noProof="0" dirty="0">
              <a:ln>
                <a:noFill/>
              </a:ln>
              <a:solidFill>
                <a:schemeClr val="tx1"/>
              </a:solidFill>
              <a:effectLst/>
              <a:uLnTx/>
              <a:uFillTx/>
              <a:latin typeface="Segoe UI"/>
            </a:endParaRPr>
          </a:p>
        </p:txBody>
      </p:sp>
      <p:cxnSp>
        <p:nvCxnSpPr>
          <p:cNvPr id="30" name="Straight Arrow Connector 29">
            <a:extLst>
              <a:ext uri="{FF2B5EF4-FFF2-40B4-BE49-F238E27FC236}">
                <a16:creationId xmlns:a16="http://schemas.microsoft.com/office/drawing/2014/main" id="{3EBAB6E2-EFEB-4305-80F9-F982097C4B49}"/>
              </a:ext>
            </a:extLst>
          </p:cNvPr>
          <p:cNvCxnSpPr>
            <a:cxnSpLocks/>
          </p:cNvCxnSpPr>
          <p:nvPr/>
        </p:nvCxnSpPr>
        <p:spPr>
          <a:xfrm>
            <a:off x="4596120" y="5210116"/>
            <a:ext cx="604986"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77CD2E1-4746-42EF-A118-7F0FD71EA3F2}"/>
              </a:ext>
            </a:extLst>
          </p:cNvPr>
          <p:cNvCxnSpPr>
            <a:cxnSpLocks/>
          </p:cNvCxnSpPr>
          <p:nvPr/>
        </p:nvCxnSpPr>
        <p:spPr>
          <a:xfrm flipH="1">
            <a:off x="4597934" y="5727479"/>
            <a:ext cx="614928"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A1307A54-3265-436C-A376-8E2FB1DF02D9}"/>
              </a:ext>
            </a:extLst>
          </p:cNvPr>
          <p:cNvSpPr/>
          <p:nvPr/>
        </p:nvSpPr>
        <p:spPr bwMode="auto">
          <a:xfrm>
            <a:off x="2967874" y="5523888"/>
            <a:ext cx="1615968" cy="407181"/>
          </a:xfrm>
          <a:prstGeom prst="rect">
            <a:avLst/>
          </a:prstGeom>
          <a:solidFill>
            <a:schemeClr val="accent1"/>
          </a:solidFill>
          <a:ln w="254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lang="nb-NO" sz="1200" dirty="0">
                <a:solidFill>
                  <a:schemeClr val="tx1"/>
                </a:solidFill>
                <a:latin typeface="Segoe UI"/>
              </a:rPr>
              <a:t>Secrets</a:t>
            </a:r>
            <a:endParaRPr kumimoji="0" lang="en-US" sz="1200" b="0" i="0" u="none" strike="noStrike" kern="1200" cap="none" spc="0" normalizeH="0" baseline="0" noProof="0" dirty="0">
              <a:ln>
                <a:noFill/>
              </a:ln>
              <a:solidFill>
                <a:schemeClr val="tx1"/>
              </a:solidFill>
              <a:effectLst/>
              <a:uLnTx/>
              <a:uFillTx/>
              <a:latin typeface="Segoe UI"/>
            </a:endParaRPr>
          </a:p>
        </p:txBody>
      </p:sp>
      <p:cxnSp>
        <p:nvCxnSpPr>
          <p:cNvPr id="33" name="Straight Arrow Connector 32">
            <a:extLst>
              <a:ext uri="{FF2B5EF4-FFF2-40B4-BE49-F238E27FC236}">
                <a16:creationId xmlns:a16="http://schemas.microsoft.com/office/drawing/2014/main" id="{84B75F01-3614-48B0-A49B-3BCF6AF3570F}"/>
              </a:ext>
            </a:extLst>
          </p:cNvPr>
          <p:cNvCxnSpPr>
            <a:cxnSpLocks/>
          </p:cNvCxnSpPr>
          <p:nvPr/>
        </p:nvCxnSpPr>
        <p:spPr>
          <a:xfrm>
            <a:off x="4607876" y="5871495"/>
            <a:ext cx="604986" cy="0"/>
          </a:xfrm>
          <a:prstGeom prst="straightConnector1">
            <a:avLst/>
          </a:prstGeom>
          <a:ln w="254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1CF10A6-159B-4B8A-A24D-A389398CA948}"/>
              </a:ext>
            </a:extLst>
          </p:cNvPr>
          <p:cNvSpPr txBox="1"/>
          <p:nvPr/>
        </p:nvSpPr>
        <p:spPr>
          <a:xfrm>
            <a:off x="6347985" y="3197752"/>
            <a:ext cx="1615968" cy="954107"/>
          </a:xfrm>
          <a:prstGeom prst="rect">
            <a:avLst/>
          </a:prstGeom>
          <a:solidFill>
            <a:schemeClr val="accent5">
              <a:lumMod val="20000"/>
              <a:lumOff val="80000"/>
            </a:schemeClr>
          </a:solidFill>
        </p:spPr>
        <p:txBody>
          <a:bodyPr wrap="square" rtlCol="0">
            <a:spAutoFit/>
          </a:bodyPr>
          <a:lstStyle/>
          <a:p>
            <a:pPr marL="285750" indent="-285750">
              <a:buFont typeface="Arial" panose="020B0604020202020204" pitchFamily="34" charset="0"/>
              <a:buChar char="•"/>
            </a:pPr>
            <a:r>
              <a:rPr lang="nb-NO" sz="1400" dirty="0"/>
              <a:t>Main.tf</a:t>
            </a:r>
          </a:p>
          <a:p>
            <a:pPr marL="285750" indent="-285750">
              <a:buFont typeface="Arial" panose="020B0604020202020204" pitchFamily="34" charset="0"/>
              <a:buChar char="•"/>
            </a:pPr>
            <a:r>
              <a:rPr lang="nb-NO" sz="1400" dirty="0"/>
              <a:t>Backend.tf</a:t>
            </a:r>
          </a:p>
          <a:p>
            <a:pPr marL="285750" indent="-285750">
              <a:buFont typeface="Arial" panose="020B0604020202020204" pitchFamily="34" charset="0"/>
              <a:buChar char="•"/>
            </a:pPr>
            <a:r>
              <a:rPr lang="nb-NO" sz="1400" dirty="0"/>
              <a:t>Network.tf</a:t>
            </a:r>
          </a:p>
          <a:p>
            <a:pPr marL="285750" indent="-285750">
              <a:buFont typeface="Arial" panose="020B0604020202020204" pitchFamily="34" charset="0"/>
              <a:buChar char="•"/>
            </a:pPr>
            <a:r>
              <a:rPr lang="nb-NO" sz="1400" dirty="0"/>
              <a:t>Monitoring.tf</a:t>
            </a:r>
            <a:endParaRPr lang="en-US" sz="1400" dirty="0"/>
          </a:p>
        </p:txBody>
      </p:sp>
      <p:cxnSp>
        <p:nvCxnSpPr>
          <p:cNvPr id="35" name="Connector: Elbow 34">
            <a:extLst>
              <a:ext uri="{FF2B5EF4-FFF2-40B4-BE49-F238E27FC236}">
                <a16:creationId xmlns:a16="http://schemas.microsoft.com/office/drawing/2014/main" id="{39B4B1B0-4910-484A-ACA6-C819D27EDEEA}"/>
              </a:ext>
            </a:extLst>
          </p:cNvPr>
          <p:cNvCxnSpPr>
            <a:cxnSpLocks/>
            <a:stCxn id="10" idx="0"/>
            <a:endCxn id="3" idx="1"/>
          </p:cNvCxnSpPr>
          <p:nvPr/>
        </p:nvCxnSpPr>
        <p:spPr>
          <a:xfrm rot="5400000" flipH="1" flipV="1">
            <a:off x="5447174" y="3926191"/>
            <a:ext cx="1152195" cy="649427"/>
          </a:xfrm>
          <a:prstGeom prst="bentConnector2">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7C2F57D0-EA68-4619-9A11-22B8BA33C651}"/>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05380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p:txBody>
          <a:bodyPr>
            <a:normAutofit/>
          </a:bodyPr>
          <a:lstStyle/>
          <a:p>
            <a:r>
              <a:rPr lang="nb-NO" dirty="0">
                <a:cs typeface="Segoe UI Semibold"/>
              </a:rPr>
              <a:t>Working with Azure - Automation</a:t>
            </a:r>
            <a:endParaRPr lang="nb-NO"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a:xfrm>
            <a:off x="850900" y="1434782"/>
            <a:ext cx="10515600" cy="4691381"/>
          </a:xfrm>
        </p:spPr>
        <p:txBody>
          <a:bodyPr vert="horz" lIns="91440" tIns="45720" rIns="91440" bIns="45720" rtlCol="0" anchor="t">
            <a:normAutofit/>
          </a:bodyPr>
          <a:lstStyle/>
          <a:p>
            <a:pPr>
              <a:lnSpc>
                <a:spcPct val="150000"/>
              </a:lnSpc>
            </a:pPr>
            <a:r>
              <a:rPr lang="en-US" sz="2000" b="1" i="0" dirty="0">
                <a:solidFill>
                  <a:schemeClr val="bg1"/>
                </a:solidFill>
                <a:effectLst/>
                <a:cs typeface="Segoe UI" panose="020B0502040204020203" pitchFamily="34" charset="0"/>
              </a:rPr>
              <a:t>How to handle access to the environment?</a:t>
            </a:r>
          </a:p>
          <a:p>
            <a:pPr lvl="1">
              <a:lnSpc>
                <a:spcPct val="150000"/>
              </a:lnSpc>
            </a:pPr>
            <a:r>
              <a:rPr lang="en-US" sz="1600" i="0" dirty="0">
                <a:solidFill>
                  <a:schemeClr val="bg1"/>
                </a:solidFill>
                <a:effectLst/>
                <a:cs typeface="Segoe UI" panose="020B0502040204020203" pitchFamily="34" charset="0"/>
              </a:rPr>
              <a:t>1: Have a defined service principal with access to the environment</a:t>
            </a:r>
          </a:p>
          <a:p>
            <a:pPr lvl="2">
              <a:lnSpc>
                <a:spcPct val="150000"/>
              </a:lnSpc>
            </a:pPr>
            <a:r>
              <a:rPr lang="en-US" sz="1600" b="1" i="0" dirty="0">
                <a:solidFill>
                  <a:schemeClr val="bg1"/>
                </a:solidFill>
                <a:effectLst/>
                <a:cs typeface="Segoe UI" panose="020B0502040204020203" pitchFamily="34" charset="0"/>
              </a:rPr>
              <a:t>Local development</a:t>
            </a:r>
          </a:p>
          <a:p>
            <a:pPr lvl="1">
              <a:lnSpc>
                <a:spcPct val="150000"/>
              </a:lnSpc>
            </a:pPr>
            <a:r>
              <a:rPr lang="en-US" sz="1600" dirty="0">
                <a:solidFill>
                  <a:schemeClr val="bg1"/>
                </a:solidFill>
                <a:cs typeface="Segoe UI" panose="020B0502040204020203" pitchFamily="34" charset="0"/>
              </a:rPr>
              <a:t>2: Managed System Identity for Automated deployments (Azure DevOps/ GitHub Actions)</a:t>
            </a:r>
          </a:p>
          <a:p>
            <a:pPr lvl="2">
              <a:lnSpc>
                <a:spcPct val="150000"/>
              </a:lnSpc>
            </a:pPr>
            <a:r>
              <a:rPr lang="en-US" sz="1600" b="1" i="0" dirty="0">
                <a:solidFill>
                  <a:schemeClr val="bg1"/>
                </a:solidFill>
                <a:effectLst/>
              </a:rPr>
              <a:t>Azure PowerShell: </a:t>
            </a:r>
          </a:p>
          <a:p>
            <a:pPr marL="1371600" lvl="3" indent="0">
              <a:lnSpc>
                <a:spcPct val="150000"/>
              </a:lnSpc>
              <a:buNone/>
            </a:pPr>
            <a:r>
              <a:rPr lang="en-US" sz="1400" b="1" dirty="0">
                <a:solidFill>
                  <a:schemeClr val="bg1"/>
                </a:solidFill>
              </a:rPr>
              <a:t>	</a:t>
            </a:r>
            <a:r>
              <a:rPr lang="en-US" sz="1400" b="0" i="0" dirty="0">
                <a:solidFill>
                  <a:schemeClr val="bg1"/>
                </a:solidFill>
                <a:effectLst/>
              </a:rPr>
              <a:t>Connect-</a:t>
            </a:r>
            <a:r>
              <a:rPr lang="en-US" sz="1400" b="0" i="0" dirty="0" err="1">
                <a:solidFill>
                  <a:schemeClr val="bg1"/>
                </a:solidFill>
                <a:effectLst/>
              </a:rPr>
              <a:t>AzAccount</a:t>
            </a:r>
            <a:r>
              <a:rPr lang="en-US" sz="1400" b="0" i="0" dirty="0">
                <a:solidFill>
                  <a:schemeClr val="bg1"/>
                </a:solidFill>
                <a:effectLst/>
              </a:rPr>
              <a:t> –Identity</a:t>
            </a:r>
          </a:p>
          <a:p>
            <a:pPr lvl="2">
              <a:lnSpc>
                <a:spcPct val="150000"/>
              </a:lnSpc>
            </a:pPr>
            <a:r>
              <a:rPr lang="en-US" sz="1600" b="1" dirty="0">
                <a:solidFill>
                  <a:schemeClr val="bg1"/>
                </a:solidFill>
                <a:cs typeface="Arial" panose="020B0604020202020204" pitchFamily="34" charset="0"/>
              </a:rPr>
              <a:t>Terraform:  </a:t>
            </a:r>
            <a:br>
              <a:rPr lang="en-US" sz="1600" b="1" dirty="0">
                <a:solidFill>
                  <a:schemeClr val="bg1"/>
                </a:solidFill>
                <a:cs typeface="Arial" panose="020B0604020202020204" pitchFamily="34" charset="0"/>
              </a:rPr>
            </a:br>
            <a:r>
              <a:rPr lang="en-US" sz="1600" b="1" dirty="0">
                <a:solidFill>
                  <a:schemeClr val="bg1"/>
                </a:solidFill>
                <a:cs typeface="Arial" panose="020B0604020202020204" pitchFamily="34" charset="0"/>
              </a:rPr>
              <a:t>	</a:t>
            </a:r>
            <a:r>
              <a:rPr lang="en-US" sz="1600" dirty="0">
                <a:solidFill>
                  <a:schemeClr val="bg1"/>
                </a:solidFill>
                <a:cs typeface="Arial" panose="020B0604020202020204" pitchFamily="34" charset="0"/>
              </a:rPr>
              <a:t>provider "</a:t>
            </a:r>
            <a:r>
              <a:rPr lang="en-US" sz="1600" dirty="0" err="1">
                <a:solidFill>
                  <a:schemeClr val="bg1"/>
                </a:solidFill>
                <a:cs typeface="Arial" panose="020B0604020202020204" pitchFamily="34" charset="0"/>
              </a:rPr>
              <a:t>azurerm</a:t>
            </a:r>
            <a:r>
              <a:rPr lang="en-US" sz="1600" dirty="0">
                <a:solidFill>
                  <a:schemeClr val="bg1"/>
                </a:solidFill>
                <a:cs typeface="Arial" panose="020B0604020202020204" pitchFamily="34" charset="0"/>
              </a:rPr>
              <a:t>" {</a:t>
            </a:r>
          </a:p>
          <a:p>
            <a:pPr marL="914400" lvl="2" indent="0">
              <a:lnSpc>
                <a:spcPct val="150000"/>
              </a:lnSpc>
              <a:buNone/>
            </a:pPr>
            <a:r>
              <a:rPr lang="en-US" sz="1600" dirty="0">
                <a:solidFill>
                  <a:schemeClr val="bg1"/>
                </a:solidFill>
                <a:cs typeface="Arial" panose="020B0604020202020204" pitchFamily="34" charset="0"/>
              </a:rPr>
              <a:t>	version = "~&gt; 1.23“</a:t>
            </a:r>
            <a:br>
              <a:rPr lang="en-US" sz="1600" dirty="0">
                <a:solidFill>
                  <a:schemeClr val="bg1"/>
                </a:solidFill>
                <a:cs typeface="Arial" panose="020B0604020202020204" pitchFamily="34" charset="0"/>
              </a:rPr>
            </a:br>
            <a:r>
              <a:rPr lang="en-US" sz="1600" dirty="0">
                <a:solidFill>
                  <a:schemeClr val="bg1"/>
                </a:solidFill>
                <a:cs typeface="Arial" panose="020B0604020202020204" pitchFamily="34" charset="0"/>
              </a:rPr>
              <a:t>	</a:t>
            </a:r>
            <a:r>
              <a:rPr lang="en-US" sz="1600" dirty="0" err="1">
                <a:solidFill>
                  <a:schemeClr val="bg1"/>
                </a:solidFill>
                <a:cs typeface="Arial" panose="020B0604020202020204" pitchFamily="34" charset="0"/>
              </a:rPr>
              <a:t>use_msi</a:t>
            </a:r>
            <a:r>
              <a:rPr lang="en-US" sz="1600" dirty="0">
                <a:solidFill>
                  <a:schemeClr val="bg1"/>
                </a:solidFill>
                <a:cs typeface="Arial" panose="020B0604020202020204" pitchFamily="34" charset="0"/>
              </a:rPr>
              <a:t> = true</a:t>
            </a:r>
          </a:p>
          <a:p>
            <a:pPr marL="1371600" lvl="3" indent="0">
              <a:lnSpc>
                <a:spcPct val="150000"/>
              </a:lnSpc>
              <a:buNone/>
            </a:pPr>
            <a:r>
              <a:rPr lang="en-US" sz="1600" dirty="0">
                <a:solidFill>
                  <a:schemeClr val="bg1"/>
                </a:solidFill>
                <a:cs typeface="Arial" panose="020B0604020202020204" pitchFamily="34" charset="0"/>
              </a:rPr>
              <a:t>	}</a:t>
            </a:r>
          </a:p>
          <a:p>
            <a:pPr>
              <a:lnSpc>
                <a:spcPct val="150000"/>
              </a:lnSpc>
            </a:pPr>
            <a:endParaRPr lang="nb-NO" sz="1600" dirty="0">
              <a:solidFill>
                <a:schemeClr val="bg1"/>
              </a:solidFill>
            </a:endParaRPr>
          </a:p>
        </p:txBody>
      </p:sp>
      <p:pic>
        <p:nvPicPr>
          <p:cNvPr id="7" name="Picture 6">
            <a:extLst>
              <a:ext uri="{FF2B5EF4-FFF2-40B4-BE49-F238E27FC236}">
                <a16:creationId xmlns:a16="http://schemas.microsoft.com/office/drawing/2014/main" id="{376A6E4A-A1FE-4B89-A6F1-FDB72FF1DC96}"/>
              </a:ext>
            </a:extLst>
          </p:cNvPr>
          <p:cNvPicPr>
            <a:picLocks noChangeAspect="1"/>
          </p:cNvPicPr>
          <p:nvPr/>
        </p:nvPicPr>
        <p:blipFill>
          <a:blip r:embed="rId2"/>
          <a:stretch>
            <a:fillRect/>
          </a:stretch>
        </p:blipFill>
        <p:spPr>
          <a:xfrm>
            <a:off x="6306329" y="3491855"/>
            <a:ext cx="4775200" cy="2566670"/>
          </a:xfrm>
          <a:prstGeom prst="rect">
            <a:avLst/>
          </a:prstGeom>
        </p:spPr>
      </p:pic>
      <p:pic>
        <p:nvPicPr>
          <p:cNvPr id="6" name="Picture 5">
            <a:extLst>
              <a:ext uri="{FF2B5EF4-FFF2-40B4-BE49-F238E27FC236}">
                <a16:creationId xmlns:a16="http://schemas.microsoft.com/office/drawing/2014/main" id="{BE15D1B7-3F17-4F0F-AA82-EA740AD3D355}"/>
              </a:ext>
            </a:extLst>
          </p:cNvPr>
          <p:cNvPicPr>
            <a:picLocks noChangeAspect="1"/>
          </p:cNvPicPr>
          <p:nvPr/>
        </p:nvPicPr>
        <p:blipFill>
          <a:blip r:embed="rId3"/>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74792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45793E-8E14-4A90-BE7D-52C4B0C20EF7}"/>
              </a:ext>
            </a:extLst>
          </p:cNvPr>
          <p:cNvSpPr>
            <a:spLocks noGrp="1"/>
          </p:cNvSpPr>
          <p:nvPr>
            <p:ph type="title"/>
          </p:nvPr>
        </p:nvSpPr>
        <p:spPr>
          <a:xfrm>
            <a:off x="846513" y="523066"/>
            <a:ext cx="9814560" cy="793115"/>
          </a:xfrm>
        </p:spPr>
        <p:txBody>
          <a:bodyPr>
            <a:noAutofit/>
          </a:bodyPr>
          <a:lstStyle/>
          <a:p>
            <a:r>
              <a:rPr lang="nb-NO" sz="3600" dirty="0">
                <a:cs typeface="Segoe UI Semibold"/>
              </a:rPr>
              <a:t>Building Blocks of an Secure Azure foundation</a:t>
            </a:r>
            <a:endParaRPr lang="nb-NO" sz="3600" dirty="0"/>
          </a:p>
        </p:txBody>
      </p:sp>
      <p:sp>
        <p:nvSpPr>
          <p:cNvPr id="5" name="Content Placeholder 4">
            <a:extLst>
              <a:ext uri="{FF2B5EF4-FFF2-40B4-BE49-F238E27FC236}">
                <a16:creationId xmlns:a16="http://schemas.microsoft.com/office/drawing/2014/main" id="{701F98A9-7A47-44C6-B064-19FEDEB4D76C}"/>
              </a:ext>
            </a:extLst>
          </p:cNvPr>
          <p:cNvSpPr>
            <a:spLocks noGrp="1"/>
          </p:cNvSpPr>
          <p:nvPr>
            <p:ph idx="1"/>
          </p:nvPr>
        </p:nvSpPr>
        <p:spPr/>
        <p:txBody>
          <a:bodyPr vert="horz" lIns="91440" tIns="45720" rIns="91440" bIns="45720" rtlCol="0" anchor="t">
            <a:normAutofit lnSpcReduction="10000"/>
          </a:bodyPr>
          <a:lstStyle/>
          <a:p>
            <a:pPr>
              <a:lnSpc>
                <a:spcPct val="150000"/>
              </a:lnSpc>
            </a:pPr>
            <a:r>
              <a:rPr lang="en-US" sz="1600" b="1" i="0" dirty="0">
                <a:solidFill>
                  <a:schemeClr val="bg1"/>
                </a:solidFill>
                <a:effectLst/>
                <a:cs typeface="Segoe UI" panose="020B0502040204020203" pitchFamily="34" charset="0"/>
              </a:rPr>
              <a:t>Access Management – </a:t>
            </a:r>
            <a:r>
              <a:rPr lang="en-US" sz="1600" i="0" dirty="0">
                <a:solidFill>
                  <a:schemeClr val="bg1"/>
                </a:solidFill>
                <a:effectLst/>
                <a:cs typeface="Segoe UI" panose="020B0502040204020203" pitchFamily="34" charset="0"/>
              </a:rPr>
              <a:t>RBAC and use of least-privilege access</a:t>
            </a:r>
            <a:endParaRPr lang="en-US" sz="1600" b="1" i="0" dirty="0">
              <a:solidFill>
                <a:schemeClr val="bg1"/>
              </a:solidFill>
              <a:effectLst/>
              <a:cs typeface="Segoe UI" panose="020B0502040204020203" pitchFamily="34" charset="0"/>
            </a:endParaRPr>
          </a:p>
          <a:p>
            <a:pPr>
              <a:lnSpc>
                <a:spcPct val="150000"/>
              </a:lnSpc>
            </a:pPr>
            <a:r>
              <a:rPr lang="en-US" sz="1600" b="1" i="0" dirty="0">
                <a:solidFill>
                  <a:schemeClr val="bg1"/>
                </a:solidFill>
                <a:effectLst/>
                <a:cs typeface="Segoe UI" panose="020B0502040204020203" pitchFamily="34" charset="0"/>
              </a:rPr>
              <a:t>Azure Policies – </a:t>
            </a:r>
            <a:r>
              <a:rPr lang="en-US" sz="1600" i="0" dirty="0">
                <a:solidFill>
                  <a:schemeClr val="bg1"/>
                </a:solidFill>
                <a:effectLst/>
                <a:cs typeface="Segoe UI" panose="020B0502040204020203" pitchFamily="34" charset="0"/>
              </a:rPr>
              <a:t>Defining Policies that can audit and handle configuration management</a:t>
            </a:r>
            <a:endParaRPr lang="en-US" sz="1200" i="0" dirty="0">
              <a:solidFill>
                <a:schemeClr val="bg1"/>
              </a:solidFill>
              <a:effectLst/>
              <a:cs typeface="Segoe UI" panose="020B0502040204020203" pitchFamily="34" charset="0"/>
            </a:endParaRPr>
          </a:p>
          <a:p>
            <a:pPr>
              <a:lnSpc>
                <a:spcPct val="150000"/>
              </a:lnSpc>
            </a:pPr>
            <a:r>
              <a:rPr lang="en-US" sz="1600" b="1" dirty="0">
                <a:solidFill>
                  <a:schemeClr val="bg1"/>
                </a:solidFill>
                <a:cs typeface="Segoe UI" panose="020B0502040204020203" pitchFamily="34" charset="0"/>
              </a:rPr>
              <a:t>Azure Defender – </a:t>
            </a:r>
            <a:r>
              <a:rPr lang="en-US" sz="1600" dirty="0">
                <a:solidFill>
                  <a:schemeClr val="bg1"/>
                </a:solidFill>
                <a:cs typeface="Segoe UI" panose="020B0502040204020203" pitchFamily="34" charset="0"/>
              </a:rPr>
              <a:t>Threat detection and security governance</a:t>
            </a:r>
          </a:p>
          <a:p>
            <a:pPr>
              <a:lnSpc>
                <a:spcPct val="150000"/>
              </a:lnSpc>
            </a:pPr>
            <a:r>
              <a:rPr lang="en-US" sz="1600" b="1" dirty="0">
                <a:solidFill>
                  <a:schemeClr val="bg1"/>
                </a:solidFill>
                <a:cs typeface="Segoe UI" panose="020B0502040204020203" pitchFamily="34" charset="0"/>
              </a:rPr>
              <a:t>Azure Monitor / Log Analytics / Sentinel  – </a:t>
            </a:r>
            <a:r>
              <a:rPr lang="en-US" sz="1600" dirty="0">
                <a:solidFill>
                  <a:schemeClr val="bg1"/>
                </a:solidFill>
                <a:cs typeface="Segoe UI" panose="020B0502040204020203" pitchFamily="34" charset="0"/>
              </a:rPr>
              <a:t>Monitoring, logging and some security mechanisms</a:t>
            </a:r>
          </a:p>
          <a:p>
            <a:pPr>
              <a:lnSpc>
                <a:spcPct val="150000"/>
              </a:lnSpc>
            </a:pPr>
            <a:r>
              <a:rPr lang="en-US" sz="1600" b="1" dirty="0">
                <a:solidFill>
                  <a:schemeClr val="bg1"/>
                </a:solidFill>
                <a:cs typeface="Segoe UI" panose="020B0502040204020203" pitchFamily="34" charset="0"/>
              </a:rPr>
              <a:t>Azure Backup – </a:t>
            </a:r>
            <a:r>
              <a:rPr lang="en-US" sz="1600" dirty="0">
                <a:solidFill>
                  <a:schemeClr val="bg1"/>
                </a:solidFill>
                <a:cs typeface="Segoe UI" panose="020B0502040204020203" pitchFamily="34" charset="0"/>
              </a:rPr>
              <a:t>Backup of IaaS stateful resources</a:t>
            </a:r>
            <a:endParaRPr lang="en-US" sz="1600" b="1" dirty="0">
              <a:solidFill>
                <a:schemeClr val="bg1"/>
              </a:solidFill>
              <a:cs typeface="Segoe UI" panose="020B0502040204020203" pitchFamily="34" charset="0"/>
            </a:endParaRPr>
          </a:p>
          <a:p>
            <a:pPr>
              <a:lnSpc>
                <a:spcPct val="150000"/>
              </a:lnSpc>
            </a:pPr>
            <a:r>
              <a:rPr lang="en-US" sz="1600" b="1" dirty="0">
                <a:solidFill>
                  <a:schemeClr val="bg1"/>
                </a:solidFill>
                <a:cs typeface="Segoe UI" panose="020B0502040204020203" pitchFamily="34" charset="0"/>
              </a:rPr>
              <a:t>Azure Update Management and Change Tracking – </a:t>
            </a:r>
            <a:r>
              <a:rPr lang="en-US" sz="1600" dirty="0">
                <a:solidFill>
                  <a:schemeClr val="bg1"/>
                </a:solidFill>
                <a:cs typeface="Segoe UI" panose="020B0502040204020203" pitchFamily="34" charset="0"/>
              </a:rPr>
              <a:t>Patch management and file tracking</a:t>
            </a:r>
          </a:p>
          <a:p>
            <a:pPr>
              <a:lnSpc>
                <a:spcPct val="150000"/>
              </a:lnSpc>
            </a:pPr>
            <a:r>
              <a:rPr lang="en-US" sz="1600" b="1" dirty="0">
                <a:solidFill>
                  <a:schemeClr val="bg1"/>
                </a:solidFill>
                <a:cs typeface="Arial" panose="020B0604020202020204" pitchFamily="34" charset="0"/>
              </a:rPr>
              <a:t>Network Landing zone – </a:t>
            </a:r>
            <a:r>
              <a:rPr lang="en-US" sz="1600" dirty="0">
                <a:solidFill>
                  <a:schemeClr val="bg1"/>
                </a:solidFill>
                <a:cs typeface="Arial" panose="020B0604020202020204" pitchFamily="34" charset="0"/>
              </a:rPr>
              <a:t>Different level of firewall mechanisms, controlling traffic flow and insight</a:t>
            </a:r>
            <a:endParaRPr lang="en-US" sz="1600" b="1" dirty="0">
              <a:solidFill>
                <a:schemeClr val="bg1"/>
              </a:solidFill>
              <a:cs typeface="Arial" panose="020B0604020202020204" pitchFamily="34" charset="0"/>
            </a:endParaRPr>
          </a:p>
          <a:p>
            <a:pPr>
              <a:lnSpc>
                <a:spcPct val="150000"/>
              </a:lnSpc>
            </a:pPr>
            <a:r>
              <a:rPr lang="en-US" sz="1600" b="1" dirty="0">
                <a:solidFill>
                  <a:schemeClr val="bg1"/>
                </a:solidFill>
                <a:cs typeface="Arial" panose="020B0604020202020204" pitchFamily="34" charset="0"/>
              </a:rPr>
              <a:t>Naming and tagging prefix – </a:t>
            </a:r>
            <a:r>
              <a:rPr lang="en-US" sz="1600" dirty="0">
                <a:solidFill>
                  <a:schemeClr val="bg1"/>
                </a:solidFill>
                <a:cs typeface="Arial" panose="020B0604020202020204" pitchFamily="34" charset="0"/>
              </a:rPr>
              <a:t>Resource Consistency</a:t>
            </a:r>
            <a:endParaRPr lang="en-US" sz="1600" b="1" dirty="0">
              <a:solidFill>
                <a:schemeClr val="bg1"/>
              </a:solidFill>
              <a:cs typeface="Arial" panose="020B0604020202020204" pitchFamily="34" charset="0"/>
            </a:endParaRPr>
          </a:p>
          <a:p>
            <a:pPr>
              <a:lnSpc>
                <a:spcPct val="150000"/>
              </a:lnSpc>
            </a:pPr>
            <a:r>
              <a:rPr lang="en-US" sz="1600" b="1" dirty="0">
                <a:solidFill>
                  <a:schemeClr val="bg1"/>
                </a:solidFill>
                <a:cs typeface="Arial" panose="020B0604020202020204" pitchFamily="34" charset="0"/>
              </a:rPr>
              <a:t>Azure Services – </a:t>
            </a:r>
            <a:r>
              <a:rPr lang="en-US" sz="1600" dirty="0">
                <a:solidFill>
                  <a:schemeClr val="bg1"/>
                </a:solidFill>
                <a:cs typeface="Arial" panose="020B0604020202020204" pitchFamily="34" charset="0"/>
              </a:rPr>
              <a:t>Logging enabled, Service Endpoint, Private Links</a:t>
            </a:r>
            <a:endParaRPr lang="en-US" sz="1600" b="1" dirty="0">
              <a:solidFill>
                <a:schemeClr val="bg1"/>
              </a:solidFill>
              <a:cs typeface="Arial" panose="020B0604020202020204" pitchFamily="34" charset="0"/>
            </a:endParaRPr>
          </a:p>
          <a:p>
            <a:pPr>
              <a:lnSpc>
                <a:spcPct val="150000"/>
              </a:lnSpc>
            </a:pPr>
            <a:r>
              <a:rPr lang="en-US" sz="1600" b="1" dirty="0">
                <a:solidFill>
                  <a:schemeClr val="bg1"/>
                </a:solidFill>
                <a:cs typeface="Arial" panose="020B0604020202020204" pitchFamily="34" charset="0"/>
              </a:rPr>
              <a:t>Azure Resource Graph – </a:t>
            </a:r>
            <a:r>
              <a:rPr lang="en-US" sz="1600" dirty="0">
                <a:solidFill>
                  <a:schemeClr val="bg1"/>
                </a:solidFill>
                <a:cs typeface="Arial" panose="020B0604020202020204" pitchFamily="34" charset="0"/>
              </a:rPr>
              <a:t>Inventory, Asset management</a:t>
            </a:r>
            <a:endParaRPr lang="en-US" sz="1600" b="1" dirty="0">
              <a:solidFill>
                <a:schemeClr val="bg1"/>
              </a:solidFill>
              <a:cs typeface="Arial" panose="020B0604020202020204" pitchFamily="34" charset="0"/>
            </a:endParaRPr>
          </a:p>
          <a:p>
            <a:pPr>
              <a:lnSpc>
                <a:spcPct val="150000"/>
              </a:lnSpc>
            </a:pPr>
            <a:endParaRPr lang="nb-NO" sz="1600" dirty="0">
              <a:solidFill>
                <a:schemeClr val="bg1"/>
              </a:solidFill>
            </a:endParaRPr>
          </a:p>
        </p:txBody>
      </p:sp>
      <p:pic>
        <p:nvPicPr>
          <p:cNvPr id="6" name="Picture 5">
            <a:extLst>
              <a:ext uri="{FF2B5EF4-FFF2-40B4-BE49-F238E27FC236}">
                <a16:creationId xmlns:a16="http://schemas.microsoft.com/office/drawing/2014/main" id="{7F518DBF-E32F-4A5A-A1E6-E030F856463E}"/>
              </a:ext>
            </a:extLst>
          </p:cNvPr>
          <p:cNvPicPr>
            <a:picLocks noChangeAspect="1"/>
          </p:cNvPicPr>
          <p:nvPr/>
        </p:nvPicPr>
        <p:blipFill>
          <a:blip r:embed="rId2"/>
          <a:stretch>
            <a:fillRect/>
          </a:stretch>
        </p:blipFill>
        <p:spPr>
          <a:xfrm>
            <a:off x="10371909" y="91032"/>
            <a:ext cx="1820091" cy="1372008"/>
          </a:xfrm>
          <a:prstGeom prst="rect">
            <a:avLst/>
          </a:prstGeom>
        </p:spPr>
      </p:pic>
    </p:spTree>
    <p:extLst>
      <p:ext uri="{BB962C8B-B14F-4D97-AF65-F5344CB8AC3E}">
        <p14:creationId xmlns:p14="http://schemas.microsoft.com/office/powerpoint/2010/main" val="3651574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1E926A4E1583C40AFE07FDA9847D22A" ma:contentTypeVersion="8" ma:contentTypeDescription="Create a new document." ma:contentTypeScope="" ma:versionID="754007a68d7a8b19a523c5f782cb6e6c">
  <xsd:schema xmlns:xsd="http://www.w3.org/2001/XMLSchema" xmlns:xs="http://www.w3.org/2001/XMLSchema" xmlns:p="http://schemas.microsoft.com/office/2006/metadata/properties" xmlns:ns3="475f8e1d-e806-4425-be60-16714a16f59b" xmlns:ns4="60938c7a-0410-4f54-811a-dc377159df67" targetNamespace="http://schemas.microsoft.com/office/2006/metadata/properties" ma:root="true" ma:fieldsID="dfbcbe5e3c0326a739b9a8470148460f" ns3:_="" ns4:_="">
    <xsd:import namespace="475f8e1d-e806-4425-be60-16714a16f59b"/>
    <xsd:import namespace="60938c7a-0410-4f54-811a-dc377159df6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8e1d-e806-4425-be60-16714a16f5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938c7a-0410-4f54-811a-dc377159df67"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C98898-049E-4852-8803-90791DC0A88D}">
  <ds:schemaRefs>
    <ds:schemaRef ds:uri="http://purl.org/dc/elements/1.1/"/>
    <ds:schemaRef ds:uri="http://www.w3.org/XML/1998/namespace"/>
    <ds:schemaRef ds:uri="http://schemas.microsoft.com/office/2006/documentManagement/types"/>
    <ds:schemaRef ds:uri="http://schemas.microsoft.com/office/infopath/2007/PartnerControls"/>
    <ds:schemaRef ds:uri="475f8e1d-e806-4425-be60-16714a16f59b"/>
    <ds:schemaRef ds:uri="http://schemas.openxmlformats.org/package/2006/metadata/core-properties"/>
    <ds:schemaRef ds:uri="http://purl.org/dc/terms/"/>
    <ds:schemaRef ds:uri="60938c7a-0410-4f54-811a-dc377159df67"/>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2D9ED92A-D38A-468C-B684-567E770090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8e1d-e806-4425-be60-16714a16f59b"/>
    <ds:schemaRef ds:uri="60938c7a-0410-4f54-811a-dc377159df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0F501A-FD92-4182-AA25-B6CB287789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32763</TotalTime>
  <Words>5995</Words>
  <Application>Microsoft Office PowerPoint</Application>
  <PresentationFormat>Widescreen</PresentationFormat>
  <Paragraphs>939</Paragraphs>
  <Slides>49</Slides>
  <Notes>0</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0" baseType="lpstr">
      <vt:lpstr>Arial</vt:lpstr>
      <vt:lpstr>Calibri</vt:lpstr>
      <vt:lpstr>Consolas</vt:lpstr>
      <vt:lpstr>Segoe</vt:lpstr>
      <vt:lpstr>Segoe UI</vt:lpstr>
      <vt:lpstr>Segoe UI Light</vt:lpstr>
      <vt:lpstr>Segoe UI Semibold</vt:lpstr>
      <vt:lpstr>SFMono-Regular</vt:lpstr>
      <vt:lpstr>Wingdings</vt:lpstr>
      <vt:lpstr>Office Theme</vt:lpstr>
      <vt:lpstr>Paintbrush Picture</vt:lpstr>
      <vt:lpstr>Securing and Monitoring your AVD enviroment</vt:lpstr>
      <vt:lpstr>What I’m going to cover</vt:lpstr>
      <vt:lpstr>Agenda</vt:lpstr>
      <vt:lpstr>Microsoft Security Ecosystem</vt:lpstr>
      <vt:lpstr>Some of the main API’s</vt:lpstr>
      <vt:lpstr>Some things you should have in place</vt:lpstr>
      <vt:lpstr>Super quick intro to Terraform</vt:lpstr>
      <vt:lpstr>Working with Azure - Automation</vt:lpstr>
      <vt:lpstr>Building Blocks of an Secure Azure foundation</vt:lpstr>
      <vt:lpstr>Many things that can go wrong</vt:lpstr>
      <vt:lpstr>Some Log Sources </vt:lpstr>
      <vt:lpstr>More Log Sources</vt:lpstr>
      <vt:lpstr>Understanding what data is collected</vt:lpstr>
      <vt:lpstr>Log Analytics and Sentinel</vt:lpstr>
      <vt:lpstr>Log Analytics</vt:lpstr>
      <vt:lpstr>Log Sources in Azure</vt:lpstr>
      <vt:lpstr>Log Analytics and other solutions</vt:lpstr>
      <vt:lpstr>Sentinel Configuration</vt:lpstr>
      <vt:lpstr>Sentinel Analytics Rules</vt:lpstr>
      <vt:lpstr>Example hunting queries – Wrong logon</vt:lpstr>
      <vt:lpstr>Example hunting queries - Externaldata</vt:lpstr>
      <vt:lpstr>Azure Monitor – Action Groups</vt:lpstr>
      <vt:lpstr>Azure Monitor – for AVD</vt:lpstr>
      <vt:lpstr>Alert Rule Example</vt:lpstr>
      <vt:lpstr>Azure Logic App deployment</vt:lpstr>
      <vt:lpstr>Azure Policies</vt:lpstr>
      <vt:lpstr>Deployment of Azure Policies</vt:lpstr>
      <vt:lpstr>Deployment of Azure Policies</vt:lpstr>
      <vt:lpstr>Deployment of Azure Policies</vt:lpstr>
      <vt:lpstr>Azure Policies and monitoring compliance</vt:lpstr>
      <vt:lpstr>Azure Defender</vt:lpstr>
      <vt:lpstr>Azure Sentinel vs Azure Defender</vt:lpstr>
      <vt:lpstr>Azure Update Management </vt:lpstr>
      <vt:lpstr>Azure VM Guest Security</vt:lpstr>
      <vt:lpstr>Monitoring AVD Azure VM</vt:lpstr>
      <vt:lpstr>Monitoring AVD – Using Workbook</vt:lpstr>
      <vt:lpstr>Azure Automanage</vt:lpstr>
      <vt:lpstr>Monitoring Network</vt:lpstr>
      <vt:lpstr>Azure Storage + Disk Encryption</vt:lpstr>
      <vt:lpstr>Azure Public Services</vt:lpstr>
      <vt:lpstr>Azure Resource Graph</vt:lpstr>
      <vt:lpstr>Azure Security Graph API </vt:lpstr>
      <vt:lpstr>Azure Active Directory Conditional Access</vt:lpstr>
      <vt:lpstr>Azure Active Directory CA - Example</vt:lpstr>
      <vt:lpstr>What about Windows 11?</vt:lpstr>
      <vt:lpstr>Some best-pratices tips for Secure Implementation</vt:lpstr>
      <vt:lpstr>Some best-pratices tips for Secure Implementation</vt:lpstr>
      <vt:lpstr>What else?</vt:lpstr>
      <vt:lpstr>Final slide I promise!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Session</dc:title>
  <dc:creator>Jan Ketil Skanke</dc:creator>
  <cp:lastModifiedBy>Marius Sandbu</cp:lastModifiedBy>
  <cp:revision>105</cp:revision>
  <dcterms:created xsi:type="dcterms:W3CDTF">2021-01-11T21:00:32Z</dcterms:created>
  <dcterms:modified xsi:type="dcterms:W3CDTF">2021-07-01T10:17:16Z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0x01010081E926A4E1583C40AFE07FDA9847D22A</vt:lpwstr>
  </property>
</Properties>
</file>