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4628" r:id="rId2"/>
    <p:sldId id="4636" r:id="rId3"/>
    <p:sldId id="256" r:id="rId4"/>
    <p:sldId id="4639" r:id="rId5"/>
    <p:sldId id="4638" r:id="rId6"/>
    <p:sldId id="4641" r:id="rId7"/>
    <p:sldId id="4640" r:id="rId8"/>
    <p:sldId id="2147482896" r:id="rId9"/>
    <p:sldId id="2147483619" r:id="rId10"/>
    <p:sldId id="2147482982" r:id="rId11"/>
    <p:sldId id="2147482981" r:id="rId12"/>
    <p:sldId id="2147483621" r:id="rId13"/>
    <p:sldId id="2147483645" r:id="rId14"/>
    <p:sldId id="2147483624" r:id="rId15"/>
    <p:sldId id="2147483620" r:id="rId16"/>
    <p:sldId id="2147483646" r:id="rId17"/>
    <p:sldId id="2147482875" r:id="rId18"/>
    <p:sldId id="2147483635" r:id="rId19"/>
    <p:sldId id="2147483640" r:id="rId20"/>
    <p:sldId id="2147483622" r:id="rId21"/>
    <p:sldId id="2147483623" r:id="rId22"/>
    <p:sldId id="2147483634" r:id="rId23"/>
    <p:sldId id="2147483636" r:id="rId24"/>
    <p:sldId id="2147483625" r:id="rId25"/>
    <p:sldId id="2147483631" r:id="rId26"/>
    <p:sldId id="2147483641" r:id="rId27"/>
    <p:sldId id="2147483626" r:id="rId28"/>
    <p:sldId id="2147483629" r:id="rId29"/>
    <p:sldId id="2147483632" r:id="rId30"/>
    <p:sldId id="2147483627" r:id="rId31"/>
    <p:sldId id="294" r:id="rId32"/>
    <p:sldId id="2147471497" r:id="rId33"/>
    <p:sldId id="2147483633" r:id="rId34"/>
    <p:sldId id="2147483642" r:id="rId35"/>
    <p:sldId id="2147483638" r:id="rId36"/>
    <p:sldId id="2147483639" r:id="rId37"/>
    <p:sldId id="2147483637" r:id="rId38"/>
    <p:sldId id="2147483644" r:id="rId39"/>
    <p:sldId id="2147483643" r:id="rId4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0" autoAdjust="0"/>
    <p:restoredTop sz="88818"/>
  </p:normalViewPr>
  <p:slideViewPr>
    <p:cSldViewPr snapToGrid="0">
      <p:cViewPr varScale="1">
        <p:scale>
          <a:sx n="98" d="100"/>
          <a:sy n="98" d="100"/>
        </p:scale>
        <p:origin x="113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7937D-9FAF-5347-B162-EF415B68353F}" type="datetimeFigureOut">
              <a:rPr lang="da-DK" smtClean="0"/>
              <a:t>21.05.2025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50CE3-ADDC-4E40-8604-6C644BE1877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560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#IMPORTANT EUCTECHDK GUIDELINES</a:t>
            </a:r>
            <a:br>
              <a:rPr lang="da-DK" dirty="0"/>
            </a:br>
            <a:r>
              <a:rPr lang="da-DK" dirty="0"/>
              <a:t>SLIDE TO BE PUT IN AS FIRST SLIDE IN YOUR PRESENTATION TO HELP PROMOTE OUR PAGE AT LINKEDIN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0CE3-ADDC-4E40-8604-6C644BE1877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474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#</a:t>
            </a:r>
            <a:r>
              <a:rPr lang="da-DK" b="1" dirty="0" err="1"/>
              <a:t>You</a:t>
            </a:r>
            <a:r>
              <a:rPr lang="da-DK" b="1" dirty="0"/>
              <a:t> </a:t>
            </a:r>
            <a:r>
              <a:rPr lang="da-DK" b="1" dirty="0" err="1"/>
              <a:t>are</a:t>
            </a:r>
            <a:r>
              <a:rPr lang="da-DK" b="1" dirty="0"/>
              <a:t> </a:t>
            </a:r>
            <a:r>
              <a:rPr lang="da-DK" b="1" dirty="0" err="1"/>
              <a:t>welcome</a:t>
            </a:r>
            <a:r>
              <a:rPr lang="da-DK" b="1" dirty="0"/>
              <a:t> to </a:t>
            </a:r>
            <a:r>
              <a:rPr lang="da-DK" b="1" dirty="0" err="1"/>
              <a:t>use</a:t>
            </a:r>
            <a:r>
              <a:rPr lang="da-DK" b="1" dirty="0"/>
              <a:t> </a:t>
            </a:r>
            <a:r>
              <a:rPr lang="da-DK" b="1" dirty="0" err="1"/>
              <a:t>this</a:t>
            </a:r>
            <a:r>
              <a:rPr lang="da-DK" b="1" dirty="0"/>
              <a:t> template </a:t>
            </a:r>
            <a:r>
              <a:rPr lang="da-DK" b="1" dirty="0" err="1"/>
              <a:t>if</a:t>
            </a:r>
            <a:r>
              <a:rPr lang="da-DK" b="1" dirty="0"/>
              <a:t> </a:t>
            </a:r>
            <a:r>
              <a:rPr lang="da-DK" b="1" dirty="0" err="1"/>
              <a:t>you</a:t>
            </a:r>
            <a:r>
              <a:rPr lang="da-DK" b="1" dirty="0"/>
              <a:t> dont have </a:t>
            </a:r>
            <a:r>
              <a:rPr lang="da-DK" b="1" dirty="0" err="1"/>
              <a:t>one</a:t>
            </a:r>
            <a:r>
              <a:rPr lang="da-DK" b="1" dirty="0"/>
              <a:t> </a:t>
            </a:r>
            <a:r>
              <a:rPr lang="da-DK" b="1" dirty="0" err="1"/>
              <a:t>yourself</a:t>
            </a:r>
            <a:r>
              <a:rPr lang="da-DK" b="1" dirty="0"/>
              <a:t>#</a:t>
            </a:r>
            <a:br>
              <a:rPr lang="da-DK" b="1" dirty="0"/>
            </a:br>
            <a:r>
              <a:rPr lang="da-DK" b="1" dirty="0"/>
              <a:t>**</a:t>
            </a:r>
            <a:r>
              <a:rPr lang="da-DK" b="1" dirty="0" err="1"/>
              <a:t>You</a:t>
            </a:r>
            <a:r>
              <a:rPr lang="da-DK" b="1" dirty="0"/>
              <a:t> </a:t>
            </a:r>
            <a:r>
              <a:rPr lang="da-DK" b="1" dirty="0" err="1"/>
              <a:t>are</a:t>
            </a:r>
            <a:r>
              <a:rPr lang="da-DK" b="1" dirty="0"/>
              <a:t> </a:t>
            </a:r>
            <a:r>
              <a:rPr lang="da-DK" b="1" dirty="0" err="1"/>
              <a:t>welcome</a:t>
            </a:r>
            <a:r>
              <a:rPr lang="da-DK" b="1" dirty="0"/>
              <a:t> to </a:t>
            </a:r>
            <a:r>
              <a:rPr lang="da-DK" b="1" dirty="0" err="1"/>
              <a:t>use</a:t>
            </a:r>
            <a:r>
              <a:rPr lang="da-DK" b="1" dirty="0"/>
              <a:t> </a:t>
            </a:r>
            <a:r>
              <a:rPr lang="da-DK" b="1" dirty="0" err="1"/>
              <a:t>your</a:t>
            </a:r>
            <a:r>
              <a:rPr lang="da-DK" b="1" dirty="0"/>
              <a:t> </a:t>
            </a:r>
            <a:r>
              <a:rPr lang="da-DK" b="1" dirty="0" err="1"/>
              <a:t>own</a:t>
            </a:r>
            <a:r>
              <a:rPr lang="da-DK" b="1" dirty="0"/>
              <a:t> template</a:t>
            </a:r>
            <a:br>
              <a:rPr lang="da-DK" b="1" dirty="0"/>
            </a:b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”from </a:t>
            </a:r>
            <a:r>
              <a:rPr lang="da-DK" dirty="0" err="1"/>
              <a:t>our</a:t>
            </a:r>
            <a:r>
              <a:rPr lang="da-DK" dirty="0"/>
              <a:t> platform under SPEAKERS</a:t>
            </a:r>
            <a:br>
              <a:rPr lang="da-DK" dirty="0"/>
            </a:br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euctechdenmark.zohobackstage.eu</a:t>
            </a:r>
            <a:r>
              <a:rPr lang="da-DK" dirty="0"/>
              <a:t>/</a:t>
            </a:r>
            <a:r>
              <a:rPr lang="da-DK" dirty="0" err="1"/>
              <a:t>EUCtechDenmark</a:t>
            </a:r>
            <a:r>
              <a:rPr lang="da-DK" dirty="0"/>
              <a:t>#/speakers</a:t>
            </a:r>
            <a:br>
              <a:rPr lang="da-DK" dirty="0"/>
            </a:br>
            <a:br>
              <a:rPr lang="da-DK" dirty="0"/>
            </a:br>
            <a:r>
              <a:rPr lang="da-DK" dirty="0"/>
              <a:t>Find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+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co</a:t>
            </a:r>
            <a:r>
              <a:rPr lang="da-DK" dirty="0"/>
              <a:t>-speakers and </a:t>
            </a:r>
            <a:r>
              <a:rPr lang="da-DK" dirty="0" err="1"/>
              <a:t>add</a:t>
            </a:r>
            <a:r>
              <a:rPr lang="da-DK" dirty="0"/>
              <a:t> in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presentation</a:t>
            </a:r>
            <a:r>
              <a:rPr lang="da-DK" dirty="0"/>
              <a:t> to </a:t>
            </a:r>
            <a:r>
              <a:rPr lang="da-DK" dirty="0" err="1"/>
              <a:t>keep</a:t>
            </a:r>
            <a:r>
              <a:rPr lang="da-DK" dirty="0"/>
              <a:t> a clean slide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0CE3-ADDC-4E40-8604-6C644BE1877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637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0CE3-ADDC-4E40-8604-6C644BE1877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3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0CE3-ADDC-4E40-8604-6C644BE1877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9373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0CE3-ADDC-4E40-8604-6C644BE1877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56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0CE3-ADDC-4E40-8604-6C644BE1877C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066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F5A80-A271-E227-B062-8BFA4E6B8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6CC45A-D2BC-F1A7-5350-79078256B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7A73A-B298-81DC-FB8C-260B2D5BB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97A9-9E9B-CD1C-F8D0-22FE46150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50CE3-ADDC-4E40-8604-6C644BE1877C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819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ACBA-7B3C-2440-953F-81305F3295A3}" type="datetimeFigureOut">
              <a:rPr lang="da-DK" smtClean="0"/>
              <a:t>21.05.2025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99B1-115D-5941-BCD3-F63E7158198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056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ACBA-7B3C-2440-953F-81305F3295A3}" type="datetimeFigureOut">
              <a:rPr lang="da-DK" smtClean="0"/>
              <a:t>21.05.2025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99B1-115D-5941-BCD3-F63E7158198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487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ACBA-7B3C-2440-953F-81305F3295A3}" type="datetimeFigureOut">
              <a:rPr lang="da-DK" smtClean="0"/>
              <a:t>21.05.2025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99B1-115D-5941-BCD3-F63E7158198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335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366968" y="1418166"/>
            <a:ext cx="8398965" cy="366637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26" y="201091"/>
            <a:ext cx="8386763" cy="1051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386376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2">
            <a:extLst>
              <a:ext uri="{FF2B5EF4-FFF2-40B4-BE49-F238E27FC236}">
                <a16:creationId xmlns:a16="http://schemas.microsoft.com/office/drawing/2014/main" id="{E705539D-A0B6-57CB-FA7A-F14C57BA0F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3179" y="1483333"/>
            <a:ext cx="7896300" cy="3065557"/>
          </a:xfrm>
        </p:spPr>
        <p:txBody>
          <a:bodyPr anchor="t"/>
          <a:lstStyle>
            <a:lvl1pPr marL="214313" indent="-214313">
              <a:spcBef>
                <a:spcPts val="45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350"/>
            </a:lvl1pPr>
            <a:lvl3pPr>
              <a:defRPr sz="1200"/>
            </a:lvl3pPr>
            <a:lvl4pPr>
              <a:defRPr sz="1050"/>
            </a:lvl4pPr>
            <a:lvl5pPr marL="540000" indent="-135000"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fr-FR"/>
              <a:t>First level</a:t>
            </a:r>
          </a:p>
          <a:p>
            <a:pPr lvl="2"/>
            <a:r>
              <a:rPr lang="fr-FR"/>
              <a:t>Second level</a:t>
            </a:r>
          </a:p>
          <a:p>
            <a:pPr lvl="3"/>
            <a:r>
              <a:rPr lang="fr-FR"/>
              <a:t>Third level</a:t>
            </a:r>
          </a:p>
          <a:p>
            <a:pPr lvl="4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AB702-4309-B876-BC2B-CBA81FCB147B}"/>
              </a:ext>
            </a:extLst>
          </p:cNvPr>
          <p:cNvSpPr/>
          <p:nvPr userDrawn="1"/>
        </p:nvSpPr>
        <p:spPr>
          <a:xfrm>
            <a:off x="0" y="5689187"/>
            <a:ext cx="9153000" cy="36000"/>
          </a:xfrm>
          <a:prstGeom prst="rect">
            <a:avLst/>
          </a:prstGeom>
          <a:gradFill>
            <a:gsLst>
              <a:gs pos="12000">
                <a:srgbClr val="8B1D82"/>
              </a:gs>
              <a:gs pos="0">
                <a:srgbClr val="4D1D82"/>
              </a:gs>
              <a:gs pos="29000">
                <a:srgbClr val="CF022B"/>
              </a:gs>
              <a:gs pos="100000">
                <a:srgbClr val="F07D00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b="1" i="0">
              <a:latin typeface="Tahoma" panose="020B0604030504040204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8158F0D-14CE-146C-BF1F-84FFE6EC8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35" y="337344"/>
            <a:ext cx="7939088" cy="552331"/>
          </a:xfrm>
        </p:spPr>
        <p:txBody>
          <a:bodyPr wrap="square" anchor="t"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fr-FR" noProof="0"/>
              <a:t>Click to </a:t>
            </a:r>
            <a:r>
              <a:rPr lang="fr-FR" noProof="0" err="1"/>
              <a:t>edit</a:t>
            </a:r>
            <a:r>
              <a:rPr lang="fr-FR" noProof="0"/>
              <a:t> master </a:t>
            </a:r>
            <a:r>
              <a:rPr lang="fr-FR" noProof="0" err="1"/>
              <a:t>title</a:t>
            </a:r>
            <a:endParaRPr lang="en-US"/>
          </a:p>
        </p:txBody>
      </p:sp>
      <p:sp>
        <p:nvSpPr>
          <p:cNvPr id="5" name="Espace réservé du texte 13">
            <a:extLst>
              <a:ext uri="{FF2B5EF4-FFF2-40B4-BE49-F238E27FC236}">
                <a16:creationId xmlns:a16="http://schemas.microsoft.com/office/drawing/2014/main" id="{413FEC71-5C4D-AFFA-02EB-D7EA3AC088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6035" y="817400"/>
            <a:ext cx="7939088" cy="3000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</a:lstStyle>
          <a:p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89571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4A9F7-26C5-4694-A296-7076D5CEB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137" y="1323009"/>
            <a:ext cx="8062059" cy="3782443"/>
          </a:xfrm>
        </p:spPr>
        <p:txBody>
          <a:bodyPr lIns="75600" tIns="75600" rIns="75600" bIns="75600">
            <a:normAutofit/>
          </a:bodyPr>
          <a:lstStyle>
            <a:lvl1pPr marL="198835" indent="-198835">
              <a:defRPr/>
            </a:lvl1pPr>
            <a:lvl2pPr marL="406004" indent="-207169">
              <a:defRPr/>
            </a:lvl2pPr>
          </a:lstStyle>
          <a:p>
            <a:pPr lvl="0"/>
            <a:r>
              <a:rPr lang="nb-NO" noProof="0"/>
              <a:t>Tekst – Tahoma 18pt</a:t>
            </a:r>
          </a:p>
          <a:p>
            <a:pPr lvl="1"/>
            <a:r>
              <a:rPr lang="nb-NO" noProof="0"/>
              <a:t>Andre nivå</a:t>
            </a:r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A4B0183-D6C8-4580-9610-C59C2EF43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53" y="615950"/>
            <a:ext cx="8063628" cy="45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nb-NO" noProof="0"/>
              <a:t>Tittel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0B3B81-CB18-49F2-A0E3-637EFF665D98}"/>
              </a:ext>
            </a:extLst>
          </p:cNvPr>
          <p:cNvSpPr txBox="1"/>
          <p:nvPr userDrawn="1"/>
        </p:nvSpPr>
        <p:spPr>
          <a:xfrm>
            <a:off x="189000" y="-320045"/>
            <a:ext cx="3060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/>
              <a:t>Farge på tekst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BF4AE-C967-4346-99C5-1B876420959E}"/>
              </a:ext>
            </a:extLst>
          </p:cNvPr>
          <p:cNvSpPr/>
          <p:nvPr userDrawn="1"/>
        </p:nvSpPr>
        <p:spPr>
          <a:xfrm>
            <a:off x="0" y="-312423"/>
            <a:ext cx="189000" cy="21000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73" noProof="0"/>
          </a:p>
        </p:txBody>
      </p:sp>
    </p:spTree>
    <p:extLst>
      <p:ext uri="{BB962C8B-B14F-4D97-AF65-F5344CB8AC3E}">
        <p14:creationId xmlns:p14="http://schemas.microsoft.com/office/powerpoint/2010/main" val="1126279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ACBA-7B3C-2440-953F-81305F3295A3}" type="datetimeFigureOut">
              <a:rPr lang="da-DK" smtClean="0"/>
              <a:t>21.05.2025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99B1-115D-5941-BCD3-F63E7158198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957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ACBA-7B3C-2440-953F-81305F3295A3}" type="datetimeFigureOut">
              <a:rPr lang="da-DK" smtClean="0"/>
              <a:t>21.05.2025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99B1-115D-5941-BCD3-F63E7158198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685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ACBA-7B3C-2440-953F-81305F3295A3}" type="datetimeFigureOut">
              <a:rPr lang="da-DK" smtClean="0"/>
              <a:t>21.05.2025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99B1-115D-5941-BCD3-F63E7158198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982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ACBA-7B3C-2440-953F-81305F3295A3}" type="datetimeFigureOut">
              <a:rPr lang="da-DK" smtClean="0"/>
              <a:t>21.05.2025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99B1-115D-5941-BCD3-F63E7158198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062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ACBA-7B3C-2440-953F-81305F3295A3}" type="datetimeFigureOut">
              <a:rPr lang="da-DK" smtClean="0"/>
              <a:t>21.05.2025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99B1-115D-5941-BCD3-F63E7158198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475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ACBA-7B3C-2440-953F-81305F3295A3}" type="datetimeFigureOut">
              <a:rPr lang="da-DK" smtClean="0"/>
              <a:t>21.05.2025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99B1-115D-5941-BCD3-F63E7158198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17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ACBA-7B3C-2440-953F-81305F3295A3}" type="datetimeFigureOut">
              <a:rPr lang="da-DK" smtClean="0"/>
              <a:t>21.05.2025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99B1-115D-5941-BCD3-F63E7158198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62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ACBA-7B3C-2440-953F-81305F3295A3}" type="datetimeFigureOut">
              <a:rPr lang="da-DK" smtClean="0"/>
              <a:t>21.05.2025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99B1-115D-5941-BCD3-F63E7158198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31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FCACBA-7B3C-2440-953F-81305F3295A3}" type="datetimeFigureOut">
              <a:rPr lang="da-DK" smtClean="0"/>
              <a:t>21.05.2025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499B1-115D-5941-BCD3-F63E7158198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603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sandbu.org/setting-up-mcp-server-to-entra-id-graph-with-lokk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microsoft365dev/announcing-the-updated-teams-ai-library-and-mcp-support/?utm_source=chatgpt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euc.com/comparative-quality-analysis-of-citrix-code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lianjakob.com/microsoft-avd-vgpu-with-and-without-hdx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E06AFCA1-6854-24D8-4ABE-BF8FD23B456D}"/>
              </a:ext>
            </a:extLst>
          </p:cNvPr>
          <p:cNvSpPr txBox="1"/>
          <p:nvPr/>
        </p:nvSpPr>
        <p:spPr>
          <a:xfrm>
            <a:off x="7198501" y="224061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09A4F-3FF3-233A-4D9F-BD22B6F6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074"/>
            <a:ext cx="5245180" cy="482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D45653C2-33A1-D6DE-D896-775A9396A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870" y="1150246"/>
            <a:ext cx="826409" cy="826409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C6ABB269-4977-D71C-4BE3-9C2B4FE4BE4A}"/>
              </a:ext>
            </a:extLst>
          </p:cNvPr>
          <p:cNvSpPr txBox="1"/>
          <p:nvPr/>
        </p:nvSpPr>
        <p:spPr>
          <a:xfrm>
            <a:off x="6015936" y="2000870"/>
            <a:ext cx="408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/>
              <a:t>linkedin.com</a:t>
            </a:r>
            <a:r>
              <a:rPr lang="da-DK" sz="1200" dirty="0"/>
              <a:t>/</a:t>
            </a:r>
            <a:r>
              <a:rPr lang="da-DK" sz="1200" dirty="0" err="1"/>
              <a:t>company</a:t>
            </a:r>
            <a:r>
              <a:rPr lang="da-DK" sz="1200" dirty="0"/>
              <a:t>/</a:t>
            </a:r>
            <a:r>
              <a:rPr lang="da-DK" sz="1200" dirty="0" err="1"/>
              <a:t>euchtechdk</a:t>
            </a:r>
            <a:endParaRPr lang="da-DK" sz="1200" dirty="0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E3107CE5-2F86-C1F7-9975-8BCFCCCF5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279" y="2260598"/>
            <a:ext cx="451347" cy="451347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6055630E-756B-C2E4-0D44-DDCC78D4D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414" y="2749095"/>
            <a:ext cx="2397100" cy="222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4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Agentspace - AI Agent Reviews, Features, Use Cases &amp; Alternatives (2025)">
            <a:extLst>
              <a:ext uri="{FF2B5EF4-FFF2-40B4-BE49-F238E27FC236}">
                <a16:creationId xmlns:a16="http://schemas.microsoft.com/office/drawing/2014/main" id="{23FAC28F-AC7B-D02D-5FCD-2D0AB4B1D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392" y="3858329"/>
            <a:ext cx="1148434" cy="10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copilot Icons, Logos, Symbols – Free Download PNG, SVG">
            <a:extLst>
              <a:ext uri="{FF2B5EF4-FFF2-40B4-BE49-F238E27FC236}">
                <a16:creationId xmlns:a16="http://schemas.microsoft.com/office/drawing/2014/main" id="{73D2D3F8-33A8-B8D9-056A-BBF4102E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96" y="2563212"/>
            <a:ext cx="925109" cy="92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1771123A-53FE-553F-F726-854E4E34B044}"/>
              </a:ext>
            </a:extLst>
          </p:cNvPr>
          <p:cNvSpPr txBox="1"/>
          <p:nvPr/>
        </p:nvSpPr>
        <p:spPr>
          <a:xfrm>
            <a:off x="470411" y="3473244"/>
            <a:ext cx="1865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en-US" sz="1600" b="1"/>
              <a:t>Microsoft Copilot Studio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BEC2A64C-5C78-CB01-0F95-E39E6D5E4EED}"/>
              </a:ext>
            </a:extLst>
          </p:cNvPr>
          <p:cNvSpPr txBox="1"/>
          <p:nvPr/>
        </p:nvSpPr>
        <p:spPr>
          <a:xfrm>
            <a:off x="2594946" y="3451743"/>
            <a:ext cx="1865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en-US" sz="1600" b="1" dirty="0"/>
              <a:t>Google </a:t>
            </a:r>
            <a:br>
              <a:rPr lang="en-US" sz="1600" b="1" dirty="0"/>
            </a:br>
            <a:r>
              <a:rPr lang="en-US" sz="1600" b="1" dirty="0" err="1"/>
              <a:t>AgentSpace</a:t>
            </a:r>
            <a:endParaRPr lang="en-US" sz="1600" b="1" dirty="0"/>
          </a:p>
        </p:txBody>
      </p:sp>
      <p:pic>
        <p:nvPicPr>
          <p:cNvPr id="2052" name="Picture 4" descr="Agentspace - AI Agent Reviews, Features, Use Cases &amp; Alternatives (2025)">
            <a:extLst>
              <a:ext uri="{FF2B5EF4-FFF2-40B4-BE49-F238E27FC236}">
                <a16:creationId xmlns:a16="http://schemas.microsoft.com/office/drawing/2014/main" id="{FE674621-4275-6C5B-B88F-B738319DC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7" b="10039"/>
          <a:stretch/>
        </p:blipFill>
        <p:spPr bwMode="auto">
          <a:xfrm>
            <a:off x="2874961" y="2578118"/>
            <a:ext cx="1285875" cy="92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WS icon SVG Vector &amp; PNG Free Download | UXWing">
            <a:extLst>
              <a:ext uri="{FF2B5EF4-FFF2-40B4-BE49-F238E27FC236}">
                <a16:creationId xmlns:a16="http://schemas.microsoft.com/office/drawing/2014/main" id="{146BAC2D-1802-DA9B-D732-FBFE0833D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9" y="1248390"/>
            <a:ext cx="1167779" cy="7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FCA82482-9AF9-EEEC-9F3C-63857F04E97F}"/>
              </a:ext>
            </a:extLst>
          </p:cNvPr>
          <p:cNvSpPr txBox="1"/>
          <p:nvPr/>
        </p:nvSpPr>
        <p:spPr>
          <a:xfrm>
            <a:off x="197050" y="2053748"/>
            <a:ext cx="23423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en-US" sz="1350" b="1" dirty="0"/>
              <a:t>AWS Bedrock</a:t>
            </a:r>
          </a:p>
        </p:txBody>
      </p:sp>
      <p:pic>
        <p:nvPicPr>
          <p:cNvPr id="9" name="Picture 2" descr="Microsoft copilot Icons, Logos, Symbols – Free Download PNG, SVG">
            <a:extLst>
              <a:ext uri="{FF2B5EF4-FFF2-40B4-BE49-F238E27FC236}">
                <a16:creationId xmlns:a16="http://schemas.microsoft.com/office/drawing/2014/main" id="{160ADE5D-E5D8-F46E-65B5-79FF5362C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77" y="3849942"/>
            <a:ext cx="1001130" cy="10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EAE02C9E-DA9A-3EDB-6DCB-C431F61EA450}"/>
              </a:ext>
            </a:extLst>
          </p:cNvPr>
          <p:cNvSpPr txBox="1"/>
          <p:nvPr/>
        </p:nvSpPr>
        <p:spPr>
          <a:xfrm>
            <a:off x="6747152" y="4778092"/>
            <a:ext cx="1865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en-US" sz="1600" b="1" dirty="0"/>
              <a:t>Microsoft </a:t>
            </a:r>
            <a:br>
              <a:rPr lang="en-US" sz="1600" b="1" dirty="0"/>
            </a:br>
            <a:r>
              <a:rPr lang="en-US" sz="1600" b="1" dirty="0" err="1"/>
              <a:t>Autogen</a:t>
            </a:r>
            <a:endParaRPr lang="en-US" sz="1600" b="1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7F40D41-F703-9AE6-90CA-C60D3005BBA7}"/>
              </a:ext>
            </a:extLst>
          </p:cNvPr>
          <p:cNvSpPr txBox="1"/>
          <p:nvPr/>
        </p:nvSpPr>
        <p:spPr>
          <a:xfrm>
            <a:off x="5799536" y="3400599"/>
            <a:ext cx="1865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1600" b="1" dirty="0"/>
              <a:t>Agno 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B594F75-F89E-F08E-4380-16B9DF6555B3}"/>
              </a:ext>
            </a:extLst>
          </p:cNvPr>
          <p:cNvSpPr txBox="1"/>
          <p:nvPr/>
        </p:nvSpPr>
        <p:spPr>
          <a:xfrm>
            <a:off x="7236495" y="3354592"/>
            <a:ext cx="1865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1600" b="1" dirty="0" err="1"/>
              <a:t>Langflow</a:t>
            </a:r>
            <a:endParaRPr lang="en-US" sz="1600" b="1" dirty="0"/>
          </a:p>
        </p:txBody>
      </p:sp>
      <p:pic>
        <p:nvPicPr>
          <p:cNvPr id="2056" name="Picture 8" descr="agno">
            <a:extLst>
              <a:ext uri="{FF2B5EF4-FFF2-40B4-BE49-F238E27FC236}">
                <a16:creationId xmlns:a16="http://schemas.microsoft.com/office/drawing/2014/main" id="{486595E8-D156-C3D7-8407-CE14512E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045" y="2604334"/>
            <a:ext cx="790474" cy="79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angflow · GitHub">
            <a:extLst>
              <a:ext uri="{FF2B5EF4-FFF2-40B4-BE49-F238E27FC236}">
                <a16:creationId xmlns:a16="http://schemas.microsoft.com/office/drawing/2014/main" id="{952B9C75-D997-EF97-E202-61538338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782" y="2563212"/>
            <a:ext cx="764087" cy="7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ervicenow logo - Social media &amp; Logos Icons">
            <a:extLst>
              <a:ext uri="{FF2B5EF4-FFF2-40B4-BE49-F238E27FC236}">
                <a16:creationId xmlns:a16="http://schemas.microsoft.com/office/drawing/2014/main" id="{230FB931-B0B9-424F-73BA-1B6E95E19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19473" r="10007" b="16657"/>
          <a:stretch/>
        </p:blipFill>
        <p:spPr bwMode="auto">
          <a:xfrm>
            <a:off x="437860" y="4089569"/>
            <a:ext cx="1801627" cy="72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ovo">
            <a:extLst>
              <a:ext uri="{FF2B5EF4-FFF2-40B4-BE49-F238E27FC236}">
                <a16:creationId xmlns:a16="http://schemas.microsoft.com/office/drawing/2014/main" id="{3E42D9A9-9AA2-077D-C3DA-41DED36C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38" y="4183001"/>
            <a:ext cx="1498104" cy="48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Sylinder 2">
            <a:extLst>
              <a:ext uri="{FF2B5EF4-FFF2-40B4-BE49-F238E27FC236}">
                <a16:creationId xmlns:a16="http://schemas.microsoft.com/office/drawing/2014/main" id="{A1107505-9661-454F-5715-539147E5B5D8}"/>
              </a:ext>
            </a:extLst>
          </p:cNvPr>
          <p:cNvSpPr txBox="1"/>
          <p:nvPr/>
        </p:nvSpPr>
        <p:spPr>
          <a:xfrm>
            <a:off x="3084638" y="4778092"/>
            <a:ext cx="1865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1600" b="1" dirty="0"/>
              <a:t>Atlassian</a:t>
            </a:r>
          </a:p>
        </p:txBody>
      </p:sp>
      <p:sp>
        <p:nvSpPr>
          <p:cNvPr id="16" name="TekstSylinder 4">
            <a:extLst>
              <a:ext uri="{FF2B5EF4-FFF2-40B4-BE49-F238E27FC236}">
                <a16:creationId xmlns:a16="http://schemas.microsoft.com/office/drawing/2014/main" id="{46BC3536-624D-F886-2537-05B2EFAB2344}"/>
              </a:ext>
            </a:extLst>
          </p:cNvPr>
          <p:cNvSpPr txBox="1"/>
          <p:nvPr/>
        </p:nvSpPr>
        <p:spPr>
          <a:xfrm>
            <a:off x="748583" y="4778092"/>
            <a:ext cx="1865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1600" b="1" dirty="0"/>
              <a:t>Service Now</a:t>
            </a:r>
          </a:p>
        </p:txBody>
      </p:sp>
      <p:pic>
        <p:nvPicPr>
          <p:cNvPr id="18" name="Picture 6" descr="Android Apps by Taskade on Google Play">
            <a:extLst>
              <a:ext uri="{FF2B5EF4-FFF2-40B4-BE49-F238E27FC236}">
                <a16:creationId xmlns:a16="http://schemas.microsoft.com/office/drawing/2014/main" id="{709B3F4E-4E40-69EF-A745-561CDDFE5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38" y="1005668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kstSylinder 11">
            <a:extLst>
              <a:ext uri="{FF2B5EF4-FFF2-40B4-BE49-F238E27FC236}">
                <a16:creationId xmlns:a16="http://schemas.microsoft.com/office/drawing/2014/main" id="{CD89F2FB-3307-3E29-7FAD-32246D4949AC}"/>
              </a:ext>
            </a:extLst>
          </p:cNvPr>
          <p:cNvSpPr txBox="1"/>
          <p:nvPr/>
        </p:nvSpPr>
        <p:spPr>
          <a:xfrm>
            <a:off x="3135073" y="2035823"/>
            <a:ext cx="1865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1600" b="1" dirty="0" err="1"/>
              <a:t>Taskade</a:t>
            </a:r>
            <a:endParaRPr lang="en-US" sz="16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349616-C9A1-810A-9805-35D8F091BF10}"/>
              </a:ext>
            </a:extLst>
          </p:cNvPr>
          <p:cNvCxnSpPr>
            <a:cxnSpLocks/>
          </p:cNvCxnSpPr>
          <p:nvPr/>
        </p:nvCxnSpPr>
        <p:spPr>
          <a:xfrm flipH="1">
            <a:off x="4677508" y="0"/>
            <a:ext cx="44491" cy="571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GitHub - crewAIInc/crewAI: Framework for orchestrating role ...">
            <a:extLst>
              <a:ext uri="{FF2B5EF4-FFF2-40B4-BE49-F238E27FC236}">
                <a16:creationId xmlns:a16="http://schemas.microsoft.com/office/drawing/2014/main" id="{E8B4E5FC-0421-0B92-312C-3330C7D15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67" y="1045223"/>
            <a:ext cx="857433" cy="85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Building graphs for chatbots | Python">
            <a:extLst>
              <a:ext uri="{FF2B5EF4-FFF2-40B4-BE49-F238E27FC236}">
                <a16:creationId xmlns:a16="http://schemas.microsoft.com/office/drawing/2014/main" id="{B4FF820E-8038-D707-061B-4471E27EC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87" y="825847"/>
            <a:ext cx="1352006" cy="135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kstSylinder 12">
            <a:extLst>
              <a:ext uri="{FF2B5EF4-FFF2-40B4-BE49-F238E27FC236}">
                <a16:creationId xmlns:a16="http://schemas.microsoft.com/office/drawing/2014/main" id="{E2022D15-1055-34D2-D58F-E2EA3D87EE91}"/>
              </a:ext>
            </a:extLst>
          </p:cNvPr>
          <p:cNvSpPr txBox="1"/>
          <p:nvPr/>
        </p:nvSpPr>
        <p:spPr>
          <a:xfrm>
            <a:off x="7286078" y="1942783"/>
            <a:ext cx="1865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1600" b="1" dirty="0" err="1"/>
              <a:t>CrewAI</a:t>
            </a:r>
            <a:endParaRPr lang="en-US" sz="1600" b="1" dirty="0"/>
          </a:p>
        </p:txBody>
      </p:sp>
      <p:sp>
        <p:nvSpPr>
          <p:cNvPr id="27" name="TekstSylinder 15">
            <a:extLst>
              <a:ext uri="{FF2B5EF4-FFF2-40B4-BE49-F238E27FC236}">
                <a16:creationId xmlns:a16="http://schemas.microsoft.com/office/drawing/2014/main" id="{9E22C980-37A1-D044-E244-4D768160ED7C}"/>
              </a:ext>
            </a:extLst>
          </p:cNvPr>
          <p:cNvSpPr txBox="1"/>
          <p:nvPr/>
        </p:nvSpPr>
        <p:spPr>
          <a:xfrm>
            <a:off x="5552189" y="1936938"/>
            <a:ext cx="1865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1600" b="1" dirty="0" err="1"/>
              <a:t>Langgraph</a:t>
            </a:r>
            <a:endParaRPr lang="en-US" sz="1600" b="1" dirty="0"/>
          </a:p>
        </p:txBody>
      </p:sp>
      <p:sp>
        <p:nvSpPr>
          <p:cNvPr id="28" name="TekstSylinder 16">
            <a:extLst>
              <a:ext uri="{FF2B5EF4-FFF2-40B4-BE49-F238E27FC236}">
                <a16:creationId xmlns:a16="http://schemas.microsoft.com/office/drawing/2014/main" id="{82AF7DF7-E8DE-89D0-FDED-C6A19EAE5FDA}"/>
              </a:ext>
            </a:extLst>
          </p:cNvPr>
          <p:cNvSpPr txBox="1"/>
          <p:nvPr/>
        </p:nvSpPr>
        <p:spPr>
          <a:xfrm>
            <a:off x="5134830" y="4784012"/>
            <a:ext cx="1865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en-US" sz="1600" b="1" dirty="0"/>
              <a:t>Google Agent Development Kit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A9AC82-1DAC-EC21-1B9E-BBE32399CDA9}"/>
              </a:ext>
            </a:extLst>
          </p:cNvPr>
          <p:cNvSpPr txBox="1"/>
          <p:nvPr/>
        </p:nvSpPr>
        <p:spPr>
          <a:xfrm>
            <a:off x="470411" y="365577"/>
            <a:ext cx="382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Cloud agent platforms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5C376A-39E0-ECE9-7D4D-215D51BE9498}"/>
              </a:ext>
            </a:extLst>
          </p:cNvPr>
          <p:cNvSpPr txBox="1"/>
          <p:nvPr/>
        </p:nvSpPr>
        <p:spPr>
          <a:xfrm>
            <a:off x="5135110" y="383253"/>
            <a:ext cx="382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Open-source frameworks</a:t>
            </a:r>
          </a:p>
        </p:txBody>
      </p:sp>
    </p:spTree>
    <p:extLst>
      <p:ext uri="{BB962C8B-B14F-4D97-AF65-F5344CB8AC3E}">
        <p14:creationId xmlns:p14="http://schemas.microsoft.com/office/powerpoint/2010/main" val="59839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6AC54-30C8-401B-5781-B745F1F58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9AE49E9F-1658-3CDF-42BE-BFF004C0EC96}"/>
              </a:ext>
            </a:extLst>
          </p:cNvPr>
          <p:cNvGrpSpPr>
            <a:grpSpLocks noChangeAspect="1"/>
          </p:cNvGrpSpPr>
          <p:nvPr/>
        </p:nvGrpSpPr>
        <p:grpSpPr>
          <a:xfrm>
            <a:off x="3861823" y="2545257"/>
            <a:ext cx="938578" cy="1118642"/>
            <a:chOff x="3072823" y="1606430"/>
            <a:chExt cx="396574" cy="472654"/>
          </a:xfrm>
          <a:solidFill>
            <a:schemeClr val="accent5"/>
          </a:solidFill>
        </p:grpSpPr>
        <p:sp>
          <p:nvSpPr>
            <p:cNvPr id="2065" name="Freeform 41">
              <a:extLst>
                <a:ext uri="{FF2B5EF4-FFF2-40B4-BE49-F238E27FC236}">
                  <a16:creationId xmlns:a16="http://schemas.microsoft.com/office/drawing/2014/main" id="{59D075B0-F621-FB35-94D1-5FEB4A252E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1296" y="1922167"/>
              <a:ext cx="54208" cy="54208"/>
            </a:xfrm>
            <a:custGeom>
              <a:avLst/>
              <a:gdLst>
                <a:gd name="T0" fmla="*/ 114 w 227"/>
                <a:gd name="T1" fmla="*/ 226 h 226"/>
                <a:gd name="T2" fmla="*/ 33 w 227"/>
                <a:gd name="T3" fmla="*/ 193 h 226"/>
                <a:gd name="T4" fmla="*/ 0 w 227"/>
                <a:gd name="T5" fmla="*/ 113 h 226"/>
                <a:gd name="T6" fmla="*/ 33 w 227"/>
                <a:gd name="T7" fmla="*/ 33 h 226"/>
                <a:gd name="T8" fmla="*/ 114 w 227"/>
                <a:gd name="T9" fmla="*/ 0 h 226"/>
                <a:gd name="T10" fmla="*/ 194 w 227"/>
                <a:gd name="T11" fmla="*/ 33 h 226"/>
                <a:gd name="T12" fmla="*/ 227 w 227"/>
                <a:gd name="T13" fmla="*/ 113 h 226"/>
                <a:gd name="T14" fmla="*/ 194 w 227"/>
                <a:gd name="T15" fmla="*/ 193 h 226"/>
                <a:gd name="T16" fmla="*/ 114 w 227"/>
                <a:gd name="T17" fmla="*/ 226 h 226"/>
                <a:gd name="T18" fmla="*/ 114 w 227"/>
                <a:gd name="T19" fmla="*/ 54 h 226"/>
                <a:gd name="T20" fmla="*/ 72 w 227"/>
                <a:gd name="T21" fmla="*/ 71 h 226"/>
                <a:gd name="T22" fmla="*/ 54 w 227"/>
                <a:gd name="T23" fmla="*/ 113 h 226"/>
                <a:gd name="T24" fmla="*/ 72 w 227"/>
                <a:gd name="T25" fmla="*/ 155 h 226"/>
                <a:gd name="T26" fmla="*/ 114 w 227"/>
                <a:gd name="T27" fmla="*/ 173 h 226"/>
                <a:gd name="T28" fmla="*/ 156 w 227"/>
                <a:gd name="T29" fmla="*/ 155 h 226"/>
                <a:gd name="T30" fmla="*/ 173 w 227"/>
                <a:gd name="T31" fmla="*/ 113 h 226"/>
                <a:gd name="T32" fmla="*/ 156 w 227"/>
                <a:gd name="T33" fmla="*/ 71 h 226"/>
                <a:gd name="T34" fmla="*/ 114 w 227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" h="226">
                  <a:moveTo>
                    <a:pt x="114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2" y="171"/>
                    <a:pt x="0" y="144"/>
                    <a:pt x="0" y="113"/>
                  </a:cubicBezTo>
                  <a:cubicBezTo>
                    <a:pt x="0" y="82"/>
                    <a:pt x="12" y="55"/>
                    <a:pt x="33" y="33"/>
                  </a:cubicBezTo>
                  <a:cubicBezTo>
                    <a:pt x="55" y="11"/>
                    <a:pt x="82" y="0"/>
                    <a:pt x="114" y="0"/>
                  </a:cubicBezTo>
                  <a:cubicBezTo>
                    <a:pt x="145" y="0"/>
                    <a:pt x="172" y="11"/>
                    <a:pt x="194" y="33"/>
                  </a:cubicBezTo>
                  <a:cubicBezTo>
                    <a:pt x="216" y="55"/>
                    <a:pt x="227" y="82"/>
                    <a:pt x="227" y="113"/>
                  </a:cubicBezTo>
                  <a:cubicBezTo>
                    <a:pt x="227" y="145"/>
                    <a:pt x="216" y="172"/>
                    <a:pt x="194" y="193"/>
                  </a:cubicBezTo>
                  <a:cubicBezTo>
                    <a:pt x="172" y="215"/>
                    <a:pt x="145" y="226"/>
                    <a:pt x="114" y="226"/>
                  </a:cubicBezTo>
                  <a:close/>
                  <a:moveTo>
                    <a:pt x="114" y="54"/>
                  </a:moveTo>
                  <a:cubicBezTo>
                    <a:pt x="97" y="54"/>
                    <a:pt x="83" y="59"/>
                    <a:pt x="72" y="71"/>
                  </a:cubicBezTo>
                  <a:cubicBezTo>
                    <a:pt x="60" y="83"/>
                    <a:pt x="54" y="96"/>
                    <a:pt x="54" y="113"/>
                  </a:cubicBezTo>
                  <a:cubicBezTo>
                    <a:pt x="54" y="130"/>
                    <a:pt x="60" y="144"/>
                    <a:pt x="72" y="155"/>
                  </a:cubicBezTo>
                  <a:cubicBezTo>
                    <a:pt x="83" y="167"/>
                    <a:pt x="97" y="173"/>
                    <a:pt x="114" y="173"/>
                  </a:cubicBezTo>
                  <a:cubicBezTo>
                    <a:pt x="131" y="173"/>
                    <a:pt x="144" y="167"/>
                    <a:pt x="156" y="155"/>
                  </a:cubicBezTo>
                  <a:cubicBezTo>
                    <a:pt x="168" y="144"/>
                    <a:pt x="173" y="130"/>
                    <a:pt x="173" y="113"/>
                  </a:cubicBezTo>
                  <a:cubicBezTo>
                    <a:pt x="173" y="96"/>
                    <a:pt x="168" y="83"/>
                    <a:pt x="156" y="71"/>
                  </a:cubicBezTo>
                  <a:cubicBezTo>
                    <a:pt x="144" y="59"/>
                    <a:pt x="131" y="54"/>
                    <a:pt x="11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66" name="Line 42">
              <a:extLst>
                <a:ext uri="{FF2B5EF4-FFF2-40B4-BE49-F238E27FC236}">
                  <a16:creationId xmlns:a16="http://schemas.microsoft.com/office/drawing/2014/main" id="{D39E4FE2-275C-683E-D58B-EF40A24CC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205" y="2072427"/>
              <a:ext cx="0" cy="0"/>
            </a:xfrm>
            <a:prstGeom prst="line">
              <a:avLst/>
            </a:prstGeom>
            <a:grpFill/>
            <a:ln w="20638" cap="rnd">
              <a:solidFill>
                <a:srgbClr val="606062"/>
              </a:solidFill>
              <a:prstDash val="solid"/>
              <a:round/>
              <a:headEnd/>
              <a:tailEnd/>
            </a:ln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67" name="Freeform 43">
              <a:extLst>
                <a:ext uri="{FF2B5EF4-FFF2-40B4-BE49-F238E27FC236}">
                  <a16:creationId xmlns:a16="http://schemas.microsoft.com/office/drawing/2014/main" id="{1ADB462D-AFF5-9D31-32E0-402902463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823" y="1875567"/>
              <a:ext cx="307178" cy="203517"/>
            </a:xfrm>
            <a:custGeom>
              <a:avLst/>
              <a:gdLst>
                <a:gd name="T0" fmla="*/ 1205 w 1295"/>
                <a:gd name="T1" fmla="*/ 856 h 856"/>
                <a:gd name="T2" fmla="*/ 1105 w 1295"/>
                <a:gd name="T3" fmla="*/ 856 h 856"/>
                <a:gd name="T4" fmla="*/ 1078 w 1295"/>
                <a:gd name="T5" fmla="*/ 829 h 856"/>
                <a:gd name="T6" fmla="*/ 1105 w 1295"/>
                <a:gd name="T7" fmla="*/ 802 h 856"/>
                <a:gd name="T8" fmla="*/ 1178 w 1295"/>
                <a:gd name="T9" fmla="*/ 802 h 856"/>
                <a:gd name="T10" fmla="*/ 1178 w 1295"/>
                <a:gd name="T11" fmla="*/ 510 h 856"/>
                <a:gd name="T12" fmla="*/ 1205 w 1295"/>
                <a:gd name="T13" fmla="*/ 483 h 856"/>
                <a:gd name="T14" fmla="*/ 1216 w 1295"/>
                <a:gd name="T15" fmla="*/ 483 h 856"/>
                <a:gd name="T16" fmla="*/ 1241 w 1295"/>
                <a:gd name="T17" fmla="*/ 458 h 856"/>
                <a:gd name="T18" fmla="*/ 1241 w 1295"/>
                <a:gd name="T19" fmla="*/ 332 h 856"/>
                <a:gd name="T20" fmla="*/ 1216 w 1295"/>
                <a:gd name="T21" fmla="*/ 307 h 856"/>
                <a:gd name="T22" fmla="*/ 1205 w 1295"/>
                <a:gd name="T23" fmla="*/ 307 h 856"/>
                <a:gd name="T24" fmla="*/ 1178 w 1295"/>
                <a:gd name="T25" fmla="*/ 280 h 856"/>
                <a:gd name="T26" fmla="*/ 1178 w 1295"/>
                <a:gd name="T27" fmla="*/ 153 h 856"/>
                <a:gd name="T28" fmla="*/ 1080 w 1295"/>
                <a:gd name="T29" fmla="*/ 54 h 856"/>
                <a:gd name="T30" fmla="*/ 215 w 1295"/>
                <a:gd name="T31" fmla="*/ 54 h 856"/>
                <a:gd name="T32" fmla="*/ 116 w 1295"/>
                <a:gd name="T33" fmla="*/ 153 h 856"/>
                <a:gd name="T34" fmla="*/ 116 w 1295"/>
                <a:gd name="T35" fmla="*/ 280 h 856"/>
                <a:gd name="T36" fmla="*/ 89 w 1295"/>
                <a:gd name="T37" fmla="*/ 307 h 856"/>
                <a:gd name="T38" fmla="*/ 80 w 1295"/>
                <a:gd name="T39" fmla="*/ 307 h 856"/>
                <a:gd name="T40" fmla="*/ 54 w 1295"/>
                <a:gd name="T41" fmla="*/ 333 h 856"/>
                <a:gd name="T42" fmla="*/ 54 w 1295"/>
                <a:gd name="T43" fmla="*/ 457 h 856"/>
                <a:gd name="T44" fmla="*/ 80 w 1295"/>
                <a:gd name="T45" fmla="*/ 483 h 856"/>
                <a:gd name="T46" fmla="*/ 89 w 1295"/>
                <a:gd name="T47" fmla="*/ 483 h 856"/>
                <a:gd name="T48" fmla="*/ 116 w 1295"/>
                <a:gd name="T49" fmla="*/ 510 h 856"/>
                <a:gd name="T50" fmla="*/ 116 w 1295"/>
                <a:gd name="T51" fmla="*/ 802 h 856"/>
                <a:gd name="T52" fmla="*/ 943 w 1295"/>
                <a:gd name="T53" fmla="*/ 802 h 856"/>
                <a:gd name="T54" fmla="*/ 970 w 1295"/>
                <a:gd name="T55" fmla="*/ 829 h 856"/>
                <a:gd name="T56" fmla="*/ 943 w 1295"/>
                <a:gd name="T57" fmla="*/ 856 h 856"/>
                <a:gd name="T58" fmla="*/ 89 w 1295"/>
                <a:gd name="T59" fmla="*/ 856 h 856"/>
                <a:gd name="T60" fmla="*/ 63 w 1295"/>
                <a:gd name="T61" fmla="*/ 829 h 856"/>
                <a:gd name="T62" fmla="*/ 63 w 1295"/>
                <a:gd name="T63" fmla="*/ 535 h 856"/>
                <a:gd name="T64" fmla="*/ 0 w 1295"/>
                <a:gd name="T65" fmla="*/ 457 h 856"/>
                <a:gd name="T66" fmla="*/ 0 w 1295"/>
                <a:gd name="T67" fmla="*/ 333 h 856"/>
                <a:gd name="T68" fmla="*/ 63 w 1295"/>
                <a:gd name="T69" fmla="*/ 255 h 856"/>
                <a:gd name="T70" fmla="*/ 63 w 1295"/>
                <a:gd name="T71" fmla="*/ 153 h 856"/>
                <a:gd name="T72" fmla="*/ 215 w 1295"/>
                <a:gd name="T73" fmla="*/ 0 h 856"/>
                <a:gd name="T74" fmla="*/ 1080 w 1295"/>
                <a:gd name="T75" fmla="*/ 0 h 856"/>
                <a:gd name="T76" fmla="*/ 1232 w 1295"/>
                <a:gd name="T77" fmla="*/ 153 h 856"/>
                <a:gd name="T78" fmla="*/ 1232 w 1295"/>
                <a:gd name="T79" fmla="*/ 255 h 856"/>
                <a:gd name="T80" fmla="*/ 1295 w 1295"/>
                <a:gd name="T81" fmla="*/ 332 h 856"/>
                <a:gd name="T82" fmla="*/ 1295 w 1295"/>
                <a:gd name="T83" fmla="*/ 458 h 856"/>
                <a:gd name="T84" fmla="*/ 1232 w 1295"/>
                <a:gd name="T85" fmla="*/ 535 h 856"/>
                <a:gd name="T86" fmla="*/ 1232 w 1295"/>
                <a:gd name="T87" fmla="*/ 829 h 856"/>
                <a:gd name="T88" fmla="*/ 1205 w 1295"/>
                <a:gd name="T8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5" h="856">
                  <a:moveTo>
                    <a:pt x="1205" y="856"/>
                  </a:moveTo>
                  <a:cubicBezTo>
                    <a:pt x="1105" y="856"/>
                    <a:pt x="1105" y="856"/>
                    <a:pt x="1105" y="856"/>
                  </a:cubicBezTo>
                  <a:cubicBezTo>
                    <a:pt x="1090" y="856"/>
                    <a:pt x="1078" y="844"/>
                    <a:pt x="1078" y="829"/>
                  </a:cubicBezTo>
                  <a:cubicBezTo>
                    <a:pt x="1078" y="814"/>
                    <a:pt x="1090" y="802"/>
                    <a:pt x="1105" y="802"/>
                  </a:cubicBezTo>
                  <a:cubicBezTo>
                    <a:pt x="1178" y="802"/>
                    <a:pt x="1178" y="802"/>
                    <a:pt x="1178" y="802"/>
                  </a:cubicBezTo>
                  <a:cubicBezTo>
                    <a:pt x="1178" y="510"/>
                    <a:pt x="1178" y="510"/>
                    <a:pt x="1178" y="510"/>
                  </a:cubicBezTo>
                  <a:cubicBezTo>
                    <a:pt x="1178" y="495"/>
                    <a:pt x="1191" y="483"/>
                    <a:pt x="1205" y="483"/>
                  </a:cubicBezTo>
                  <a:cubicBezTo>
                    <a:pt x="1216" y="483"/>
                    <a:pt x="1216" y="483"/>
                    <a:pt x="1216" y="483"/>
                  </a:cubicBezTo>
                  <a:cubicBezTo>
                    <a:pt x="1230" y="483"/>
                    <a:pt x="1241" y="472"/>
                    <a:pt x="1241" y="458"/>
                  </a:cubicBezTo>
                  <a:cubicBezTo>
                    <a:pt x="1241" y="332"/>
                    <a:pt x="1241" y="332"/>
                    <a:pt x="1241" y="332"/>
                  </a:cubicBezTo>
                  <a:cubicBezTo>
                    <a:pt x="1241" y="318"/>
                    <a:pt x="1230" y="307"/>
                    <a:pt x="1216" y="307"/>
                  </a:cubicBezTo>
                  <a:cubicBezTo>
                    <a:pt x="1205" y="307"/>
                    <a:pt x="1205" y="307"/>
                    <a:pt x="1205" y="307"/>
                  </a:cubicBezTo>
                  <a:cubicBezTo>
                    <a:pt x="1191" y="307"/>
                    <a:pt x="1178" y="295"/>
                    <a:pt x="1178" y="280"/>
                  </a:cubicBezTo>
                  <a:cubicBezTo>
                    <a:pt x="1178" y="153"/>
                    <a:pt x="1178" y="153"/>
                    <a:pt x="1178" y="153"/>
                  </a:cubicBezTo>
                  <a:cubicBezTo>
                    <a:pt x="1178" y="98"/>
                    <a:pt x="1134" y="54"/>
                    <a:pt x="1080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161" y="54"/>
                    <a:pt x="116" y="98"/>
                    <a:pt x="116" y="153"/>
                  </a:cubicBezTo>
                  <a:cubicBezTo>
                    <a:pt x="116" y="280"/>
                    <a:pt x="116" y="280"/>
                    <a:pt x="116" y="280"/>
                  </a:cubicBezTo>
                  <a:cubicBezTo>
                    <a:pt x="116" y="295"/>
                    <a:pt x="104" y="307"/>
                    <a:pt x="89" y="307"/>
                  </a:cubicBezTo>
                  <a:cubicBezTo>
                    <a:pt x="80" y="307"/>
                    <a:pt x="80" y="307"/>
                    <a:pt x="80" y="307"/>
                  </a:cubicBezTo>
                  <a:cubicBezTo>
                    <a:pt x="65" y="307"/>
                    <a:pt x="54" y="319"/>
                    <a:pt x="54" y="333"/>
                  </a:cubicBezTo>
                  <a:cubicBezTo>
                    <a:pt x="54" y="457"/>
                    <a:pt x="54" y="457"/>
                    <a:pt x="54" y="457"/>
                  </a:cubicBezTo>
                  <a:cubicBezTo>
                    <a:pt x="54" y="471"/>
                    <a:pt x="65" y="483"/>
                    <a:pt x="80" y="483"/>
                  </a:cubicBezTo>
                  <a:cubicBezTo>
                    <a:pt x="89" y="483"/>
                    <a:pt x="89" y="483"/>
                    <a:pt x="89" y="483"/>
                  </a:cubicBezTo>
                  <a:cubicBezTo>
                    <a:pt x="104" y="483"/>
                    <a:pt x="116" y="495"/>
                    <a:pt x="116" y="510"/>
                  </a:cubicBezTo>
                  <a:cubicBezTo>
                    <a:pt x="116" y="802"/>
                    <a:pt x="116" y="802"/>
                    <a:pt x="116" y="802"/>
                  </a:cubicBezTo>
                  <a:cubicBezTo>
                    <a:pt x="943" y="802"/>
                    <a:pt x="943" y="802"/>
                    <a:pt x="943" y="802"/>
                  </a:cubicBezTo>
                  <a:cubicBezTo>
                    <a:pt x="958" y="802"/>
                    <a:pt x="970" y="814"/>
                    <a:pt x="970" y="829"/>
                  </a:cubicBezTo>
                  <a:cubicBezTo>
                    <a:pt x="970" y="844"/>
                    <a:pt x="958" y="856"/>
                    <a:pt x="943" y="856"/>
                  </a:cubicBezTo>
                  <a:cubicBezTo>
                    <a:pt x="89" y="856"/>
                    <a:pt x="89" y="856"/>
                    <a:pt x="89" y="856"/>
                  </a:cubicBezTo>
                  <a:cubicBezTo>
                    <a:pt x="75" y="856"/>
                    <a:pt x="63" y="844"/>
                    <a:pt x="63" y="829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27" y="527"/>
                    <a:pt x="0" y="495"/>
                    <a:pt x="0" y="457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295"/>
                    <a:pt x="27" y="263"/>
                    <a:pt x="63" y="255"/>
                  </a:cubicBezTo>
                  <a:cubicBezTo>
                    <a:pt x="63" y="153"/>
                    <a:pt x="63" y="153"/>
                    <a:pt x="63" y="153"/>
                  </a:cubicBezTo>
                  <a:cubicBezTo>
                    <a:pt x="63" y="69"/>
                    <a:pt x="131" y="0"/>
                    <a:pt x="215" y="0"/>
                  </a:cubicBezTo>
                  <a:cubicBezTo>
                    <a:pt x="1080" y="0"/>
                    <a:pt x="1080" y="0"/>
                    <a:pt x="1080" y="0"/>
                  </a:cubicBezTo>
                  <a:cubicBezTo>
                    <a:pt x="1164" y="0"/>
                    <a:pt x="1232" y="69"/>
                    <a:pt x="1232" y="153"/>
                  </a:cubicBezTo>
                  <a:cubicBezTo>
                    <a:pt x="1232" y="255"/>
                    <a:pt x="1232" y="255"/>
                    <a:pt x="1232" y="255"/>
                  </a:cubicBezTo>
                  <a:cubicBezTo>
                    <a:pt x="1268" y="262"/>
                    <a:pt x="1295" y="294"/>
                    <a:pt x="1295" y="332"/>
                  </a:cubicBezTo>
                  <a:cubicBezTo>
                    <a:pt x="1295" y="458"/>
                    <a:pt x="1295" y="458"/>
                    <a:pt x="1295" y="458"/>
                  </a:cubicBezTo>
                  <a:cubicBezTo>
                    <a:pt x="1295" y="496"/>
                    <a:pt x="1268" y="528"/>
                    <a:pt x="1232" y="535"/>
                  </a:cubicBezTo>
                  <a:cubicBezTo>
                    <a:pt x="1232" y="829"/>
                    <a:pt x="1232" y="829"/>
                    <a:pt x="1232" y="829"/>
                  </a:cubicBezTo>
                  <a:cubicBezTo>
                    <a:pt x="1232" y="844"/>
                    <a:pt x="1220" y="856"/>
                    <a:pt x="1205" y="8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68" name="Freeform 44">
              <a:extLst>
                <a:ext uri="{FF2B5EF4-FFF2-40B4-BE49-F238E27FC236}">
                  <a16:creationId xmlns:a16="http://schemas.microsoft.com/office/drawing/2014/main" id="{1E55BEE4-F427-7A77-1F04-08458AFFF0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5015" y="1808996"/>
              <a:ext cx="42796" cy="79885"/>
            </a:xfrm>
            <a:custGeom>
              <a:avLst/>
              <a:gdLst>
                <a:gd name="T0" fmla="*/ 89 w 181"/>
                <a:gd name="T1" fmla="*/ 335 h 335"/>
                <a:gd name="T2" fmla="*/ 63 w 181"/>
                <a:gd name="T3" fmla="*/ 308 h 335"/>
                <a:gd name="T4" fmla="*/ 63 w 181"/>
                <a:gd name="T5" fmla="*/ 186 h 335"/>
                <a:gd name="T6" fmla="*/ 26 w 181"/>
                <a:gd name="T7" fmla="*/ 164 h 335"/>
                <a:gd name="T8" fmla="*/ 0 w 181"/>
                <a:gd name="T9" fmla="*/ 101 h 335"/>
                <a:gd name="T10" fmla="*/ 26 w 181"/>
                <a:gd name="T11" fmla="*/ 36 h 335"/>
                <a:gd name="T12" fmla="*/ 154 w 181"/>
                <a:gd name="T13" fmla="*/ 36 h 335"/>
                <a:gd name="T14" fmla="*/ 181 w 181"/>
                <a:gd name="T15" fmla="*/ 101 h 335"/>
                <a:gd name="T16" fmla="*/ 154 w 181"/>
                <a:gd name="T17" fmla="*/ 164 h 335"/>
                <a:gd name="T18" fmla="*/ 116 w 181"/>
                <a:gd name="T19" fmla="*/ 187 h 335"/>
                <a:gd name="T20" fmla="*/ 116 w 181"/>
                <a:gd name="T21" fmla="*/ 308 h 335"/>
                <a:gd name="T22" fmla="*/ 89 w 181"/>
                <a:gd name="T23" fmla="*/ 335 h 335"/>
                <a:gd name="T24" fmla="*/ 89 w 181"/>
                <a:gd name="T25" fmla="*/ 63 h 335"/>
                <a:gd name="T26" fmla="*/ 64 w 181"/>
                <a:gd name="T27" fmla="*/ 74 h 335"/>
                <a:gd name="T28" fmla="*/ 54 w 181"/>
                <a:gd name="T29" fmla="*/ 101 h 335"/>
                <a:gd name="T30" fmla="*/ 64 w 181"/>
                <a:gd name="T31" fmla="*/ 126 h 335"/>
                <a:gd name="T32" fmla="*/ 116 w 181"/>
                <a:gd name="T33" fmla="*/ 126 h 335"/>
                <a:gd name="T34" fmla="*/ 127 w 181"/>
                <a:gd name="T35" fmla="*/ 101 h 335"/>
                <a:gd name="T36" fmla="*/ 116 w 181"/>
                <a:gd name="T37" fmla="*/ 74 h 335"/>
                <a:gd name="T38" fmla="*/ 89 w 181"/>
                <a:gd name="T39" fmla="*/ 6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335">
                  <a:moveTo>
                    <a:pt x="89" y="335"/>
                  </a:moveTo>
                  <a:cubicBezTo>
                    <a:pt x="75" y="335"/>
                    <a:pt x="63" y="323"/>
                    <a:pt x="63" y="308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49" y="182"/>
                    <a:pt x="37" y="174"/>
                    <a:pt x="26" y="164"/>
                  </a:cubicBezTo>
                  <a:cubicBezTo>
                    <a:pt x="9" y="146"/>
                    <a:pt x="0" y="124"/>
                    <a:pt x="0" y="101"/>
                  </a:cubicBezTo>
                  <a:cubicBezTo>
                    <a:pt x="0" y="76"/>
                    <a:pt x="9" y="54"/>
                    <a:pt x="26" y="36"/>
                  </a:cubicBezTo>
                  <a:cubicBezTo>
                    <a:pt x="62" y="0"/>
                    <a:pt x="120" y="2"/>
                    <a:pt x="154" y="36"/>
                  </a:cubicBezTo>
                  <a:cubicBezTo>
                    <a:pt x="172" y="54"/>
                    <a:pt x="181" y="76"/>
                    <a:pt x="181" y="101"/>
                  </a:cubicBezTo>
                  <a:cubicBezTo>
                    <a:pt x="181" y="124"/>
                    <a:pt x="172" y="146"/>
                    <a:pt x="154" y="164"/>
                  </a:cubicBezTo>
                  <a:cubicBezTo>
                    <a:pt x="143" y="175"/>
                    <a:pt x="130" y="182"/>
                    <a:pt x="116" y="187"/>
                  </a:cubicBezTo>
                  <a:cubicBezTo>
                    <a:pt x="116" y="308"/>
                    <a:pt x="116" y="308"/>
                    <a:pt x="116" y="308"/>
                  </a:cubicBezTo>
                  <a:cubicBezTo>
                    <a:pt x="116" y="323"/>
                    <a:pt x="104" y="335"/>
                    <a:pt x="89" y="335"/>
                  </a:cubicBezTo>
                  <a:close/>
                  <a:moveTo>
                    <a:pt x="89" y="63"/>
                  </a:moveTo>
                  <a:cubicBezTo>
                    <a:pt x="80" y="63"/>
                    <a:pt x="72" y="67"/>
                    <a:pt x="64" y="74"/>
                  </a:cubicBezTo>
                  <a:cubicBezTo>
                    <a:pt x="57" y="82"/>
                    <a:pt x="54" y="90"/>
                    <a:pt x="54" y="101"/>
                  </a:cubicBezTo>
                  <a:cubicBezTo>
                    <a:pt x="54" y="110"/>
                    <a:pt x="57" y="118"/>
                    <a:pt x="64" y="126"/>
                  </a:cubicBezTo>
                  <a:cubicBezTo>
                    <a:pt x="80" y="141"/>
                    <a:pt x="102" y="140"/>
                    <a:pt x="116" y="126"/>
                  </a:cubicBezTo>
                  <a:cubicBezTo>
                    <a:pt x="123" y="118"/>
                    <a:pt x="127" y="110"/>
                    <a:pt x="127" y="101"/>
                  </a:cubicBezTo>
                  <a:cubicBezTo>
                    <a:pt x="127" y="90"/>
                    <a:pt x="123" y="82"/>
                    <a:pt x="116" y="74"/>
                  </a:cubicBezTo>
                  <a:cubicBezTo>
                    <a:pt x="109" y="67"/>
                    <a:pt x="100" y="63"/>
                    <a:pt x="8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69" name="Freeform 46">
              <a:extLst>
                <a:ext uri="{FF2B5EF4-FFF2-40B4-BE49-F238E27FC236}">
                  <a16:creationId xmlns:a16="http://schemas.microsoft.com/office/drawing/2014/main" id="{A1A48966-F362-C24D-9669-AE5F4201C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7320" y="1922167"/>
              <a:ext cx="53257" cy="54208"/>
            </a:xfrm>
            <a:custGeom>
              <a:avLst/>
              <a:gdLst>
                <a:gd name="T0" fmla="*/ 113 w 226"/>
                <a:gd name="T1" fmla="*/ 226 h 226"/>
                <a:gd name="T2" fmla="*/ 33 w 226"/>
                <a:gd name="T3" fmla="*/ 193 h 226"/>
                <a:gd name="T4" fmla="*/ 0 w 226"/>
                <a:gd name="T5" fmla="*/ 113 h 226"/>
                <a:gd name="T6" fmla="*/ 33 w 226"/>
                <a:gd name="T7" fmla="*/ 33 h 226"/>
                <a:gd name="T8" fmla="*/ 113 w 226"/>
                <a:gd name="T9" fmla="*/ 0 h 226"/>
                <a:gd name="T10" fmla="*/ 193 w 226"/>
                <a:gd name="T11" fmla="*/ 33 h 226"/>
                <a:gd name="T12" fmla="*/ 226 w 226"/>
                <a:gd name="T13" fmla="*/ 113 h 226"/>
                <a:gd name="T14" fmla="*/ 193 w 226"/>
                <a:gd name="T15" fmla="*/ 193 h 226"/>
                <a:gd name="T16" fmla="*/ 113 w 226"/>
                <a:gd name="T17" fmla="*/ 226 h 226"/>
                <a:gd name="T18" fmla="*/ 113 w 226"/>
                <a:gd name="T19" fmla="*/ 54 h 226"/>
                <a:gd name="T20" fmla="*/ 71 w 226"/>
                <a:gd name="T21" fmla="*/ 71 h 226"/>
                <a:gd name="T22" fmla="*/ 54 w 226"/>
                <a:gd name="T23" fmla="*/ 113 h 226"/>
                <a:gd name="T24" fmla="*/ 71 w 226"/>
                <a:gd name="T25" fmla="*/ 155 h 226"/>
                <a:gd name="T26" fmla="*/ 113 w 226"/>
                <a:gd name="T27" fmla="*/ 173 h 226"/>
                <a:gd name="T28" fmla="*/ 155 w 226"/>
                <a:gd name="T29" fmla="*/ 155 h 226"/>
                <a:gd name="T30" fmla="*/ 173 w 226"/>
                <a:gd name="T31" fmla="*/ 113 h 226"/>
                <a:gd name="T32" fmla="*/ 155 w 226"/>
                <a:gd name="T33" fmla="*/ 71 h 226"/>
                <a:gd name="T34" fmla="*/ 113 w 226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" h="226">
                  <a:moveTo>
                    <a:pt x="113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1" y="172"/>
                    <a:pt x="0" y="145"/>
                    <a:pt x="0" y="113"/>
                  </a:cubicBezTo>
                  <a:cubicBezTo>
                    <a:pt x="0" y="82"/>
                    <a:pt x="11" y="55"/>
                    <a:pt x="33" y="33"/>
                  </a:cubicBezTo>
                  <a:cubicBezTo>
                    <a:pt x="55" y="11"/>
                    <a:pt x="82" y="0"/>
                    <a:pt x="113" y="0"/>
                  </a:cubicBezTo>
                  <a:cubicBezTo>
                    <a:pt x="144" y="0"/>
                    <a:pt x="171" y="11"/>
                    <a:pt x="193" y="33"/>
                  </a:cubicBezTo>
                  <a:cubicBezTo>
                    <a:pt x="215" y="55"/>
                    <a:pt x="226" y="82"/>
                    <a:pt x="226" y="113"/>
                  </a:cubicBezTo>
                  <a:cubicBezTo>
                    <a:pt x="226" y="144"/>
                    <a:pt x="215" y="171"/>
                    <a:pt x="193" y="193"/>
                  </a:cubicBezTo>
                  <a:cubicBezTo>
                    <a:pt x="172" y="215"/>
                    <a:pt x="144" y="226"/>
                    <a:pt x="113" y="226"/>
                  </a:cubicBezTo>
                  <a:close/>
                  <a:moveTo>
                    <a:pt x="113" y="54"/>
                  </a:moveTo>
                  <a:cubicBezTo>
                    <a:pt x="96" y="54"/>
                    <a:pt x="83" y="59"/>
                    <a:pt x="71" y="71"/>
                  </a:cubicBezTo>
                  <a:cubicBezTo>
                    <a:pt x="59" y="83"/>
                    <a:pt x="54" y="96"/>
                    <a:pt x="54" y="113"/>
                  </a:cubicBezTo>
                  <a:cubicBezTo>
                    <a:pt x="54" y="130"/>
                    <a:pt x="59" y="144"/>
                    <a:pt x="71" y="155"/>
                  </a:cubicBezTo>
                  <a:cubicBezTo>
                    <a:pt x="83" y="167"/>
                    <a:pt x="96" y="173"/>
                    <a:pt x="113" y="173"/>
                  </a:cubicBezTo>
                  <a:cubicBezTo>
                    <a:pt x="130" y="173"/>
                    <a:pt x="144" y="167"/>
                    <a:pt x="155" y="155"/>
                  </a:cubicBezTo>
                  <a:cubicBezTo>
                    <a:pt x="167" y="144"/>
                    <a:pt x="173" y="130"/>
                    <a:pt x="173" y="113"/>
                  </a:cubicBezTo>
                  <a:cubicBezTo>
                    <a:pt x="173" y="96"/>
                    <a:pt x="167" y="83"/>
                    <a:pt x="155" y="71"/>
                  </a:cubicBezTo>
                  <a:cubicBezTo>
                    <a:pt x="144" y="59"/>
                    <a:pt x="130" y="54"/>
                    <a:pt x="1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70" name="Freeform 47">
              <a:extLst>
                <a:ext uri="{FF2B5EF4-FFF2-40B4-BE49-F238E27FC236}">
                  <a16:creationId xmlns:a16="http://schemas.microsoft.com/office/drawing/2014/main" id="{307E1B54-7EA6-3CD2-16F0-35CD914E6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847" y="1989689"/>
              <a:ext cx="74179" cy="20922"/>
            </a:xfrm>
            <a:custGeom>
              <a:avLst/>
              <a:gdLst>
                <a:gd name="T0" fmla="*/ 156 w 313"/>
                <a:gd name="T1" fmla="*/ 89 h 89"/>
                <a:gd name="T2" fmla="*/ 19 w 313"/>
                <a:gd name="T3" fmla="*/ 54 h 89"/>
                <a:gd name="T4" fmla="*/ 7 w 313"/>
                <a:gd name="T5" fmla="*/ 18 h 89"/>
                <a:gd name="T6" fmla="*/ 43 w 313"/>
                <a:gd name="T7" fmla="*/ 6 h 89"/>
                <a:gd name="T8" fmla="*/ 270 w 313"/>
                <a:gd name="T9" fmla="*/ 6 h 89"/>
                <a:gd name="T10" fmla="*/ 306 w 313"/>
                <a:gd name="T11" fmla="*/ 18 h 89"/>
                <a:gd name="T12" fmla="*/ 294 w 313"/>
                <a:gd name="T13" fmla="*/ 54 h 89"/>
                <a:gd name="T14" fmla="*/ 156 w 313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89">
                  <a:moveTo>
                    <a:pt x="156" y="89"/>
                  </a:moveTo>
                  <a:cubicBezTo>
                    <a:pt x="110" y="89"/>
                    <a:pt x="64" y="77"/>
                    <a:pt x="19" y="54"/>
                  </a:cubicBezTo>
                  <a:cubicBezTo>
                    <a:pt x="5" y="48"/>
                    <a:pt x="0" y="32"/>
                    <a:pt x="7" y="18"/>
                  </a:cubicBezTo>
                  <a:cubicBezTo>
                    <a:pt x="13" y="5"/>
                    <a:pt x="29" y="0"/>
                    <a:pt x="43" y="6"/>
                  </a:cubicBezTo>
                  <a:cubicBezTo>
                    <a:pt x="119" y="44"/>
                    <a:pt x="194" y="44"/>
                    <a:pt x="270" y="6"/>
                  </a:cubicBezTo>
                  <a:cubicBezTo>
                    <a:pt x="283" y="0"/>
                    <a:pt x="300" y="5"/>
                    <a:pt x="306" y="18"/>
                  </a:cubicBezTo>
                  <a:cubicBezTo>
                    <a:pt x="313" y="32"/>
                    <a:pt x="308" y="48"/>
                    <a:pt x="294" y="54"/>
                  </a:cubicBezTo>
                  <a:cubicBezTo>
                    <a:pt x="249" y="77"/>
                    <a:pt x="202" y="89"/>
                    <a:pt x="156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71" name="Freeform 48">
              <a:extLst>
                <a:ext uri="{FF2B5EF4-FFF2-40B4-BE49-F238E27FC236}">
                  <a16:creationId xmlns:a16="http://schemas.microsoft.com/office/drawing/2014/main" id="{05997A17-A82F-95C7-E59D-1CA262F18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05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72" name="Freeform 49">
              <a:extLst>
                <a:ext uri="{FF2B5EF4-FFF2-40B4-BE49-F238E27FC236}">
                  <a16:creationId xmlns:a16="http://schemas.microsoft.com/office/drawing/2014/main" id="{FEDAE1B3-B3FC-3DA7-42A5-0A94A5197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2941" y="1701531"/>
              <a:ext cx="41845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73" name="Freeform 50">
              <a:extLst>
                <a:ext uri="{FF2B5EF4-FFF2-40B4-BE49-F238E27FC236}">
                  <a16:creationId xmlns:a16="http://schemas.microsoft.com/office/drawing/2014/main" id="{F5220ECC-9858-81A5-1C11-D48806B86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588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74" name="Freeform 51">
              <a:extLst>
                <a:ext uri="{FF2B5EF4-FFF2-40B4-BE49-F238E27FC236}">
                  <a16:creationId xmlns:a16="http://schemas.microsoft.com/office/drawing/2014/main" id="{084E416D-3770-A5DC-D903-F67891E2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516" y="1606430"/>
              <a:ext cx="215881" cy="216831"/>
            </a:xfrm>
            <a:custGeom>
              <a:avLst/>
              <a:gdLst>
                <a:gd name="T0" fmla="*/ 375 w 910"/>
                <a:gd name="T1" fmla="*/ 913 h 913"/>
                <a:gd name="T2" fmla="*/ 348 w 910"/>
                <a:gd name="T3" fmla="*/ 886 h 913"/>
                <a:gd name="T4" fmla="*/ 375 w 910"/>
                <a:gd name="T5" fmla="*/ 859 h 913"/>
                <a:gd name="T6" fmla="*/ 856 w 910"/>
                <a:gd name="T7" fmla="*/ 456 h 913"/>
                <a:gd name="T8" fmla="*/ 375 w 910"/>
                <a:gd name="T9" fmla="*/ 54 h 913"/>
                <a:gd name="T10" fmla="*/ 47 w 910"/>
                <a:gd name="T11" fmla="*/ 162 h 913"/>
                <a:gd name="T12" fmla="*/ 9 w 910"/>
                <a:gd name="T13" fmla="*/ 157 h 913"/>
                <a:gd name="T14" fmla="*/ 14 w 910"/>
                <a:gd name="T15" fmla="*/ 119 h 913"/>
                <a:gd name="T16" fmla="*/ 375 w 910"/>
                <a:gd name="T17" fmla="*/ 0 h 913"/>
                <a:gd name="T18" fmla="*/ 910 w 910"/>
                <a:gd name="T19" fmla="*/ 456 h 913"/>
                <a:gd name="T20" fmla="*/ 375 w 910"/>
                <a:gd name="T21" fmla="*/ 91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0" h="913">
                  <a:moveTo>
                    <a:pt x="375" y="913"/>
                  </a:moveTo>
                  <a:cubicBezTo>
                    <a:pt x="360" y="913"/>
                    <a:pt x="348" y="901"/>
                    <a:pt x="348" y="886"/>
                  </a:cubicBezTo>
                  <a:cubicBezTo>
                    <a:pt x="348" y="871"/>
                    <a:pt x="360" y="859"/>
                    <a:pt x="375" y="859"/>
                  </a:cubicBezTo>
                  <a:cubicBezTo>
                    <a:pt x="640" y="859"/>
                    <a:pt x="856" y="678"/>
                    <a:pt x="856" y="456"/>
                  </a:cubicBezTo>
                  <a:cubicBezTo>
                    <a:pt x="856" y="234"/>
                    <a:pt x="640" y="54"/>
                    <a:pt x="375" y="54"/>
                  </a:cubicBezTo>
                  <a:cubicBezTo>
                    <a:pt x="253" y="54"/>
                    <a:pt x="136" y="92"/>
                    <a:pt x="47" y="162"/>
                  </a:cubicBezTo>
                  <a:cubicBezTo>
                    <a:pt x="35" y="171"/>
                    <a:pt x="18" y="169"/>
                    <a:pt x="9" y="157"/>
                  </a:cubicBezTo>
                  <a:cubicBezTo>
                    <a:pt x="0" y="145"/>
                    <a:pt x="2" y="128"/>
                    <a:pt x="14" y="119"/>
                  </a:cubicBezTo>
                  <a:cubicBezTo>
                    <a:pt x="112" y="42"/>
                    <a:pt x="241" y="0"/>
                    <a:pt x="375" y="0"/>
                  </a:cubicBezTo>
                  <a:cubicBezTo>
                    <a:pt x="670" y="0"/>
                    <a:pt x="910" y="204"/>
                    <a:pt x="910" y="456"/>
                  </a:cubicBezTo>
                  <a:cubicBezTo>
                    <a:pt x="910" y="708"/>
                    <a:pt x="670" y="913"/>
                    <a:pt x="375" y="9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75" name="Freeform 52">
              <a:extLst>
                <a:ext uri="{FF2B5EF4-FFF2-40B4-BE49-F238E27FC236}">
                  <a16:creationId xmlns:a16="http://schemas.microsoft.com/office/drawing/2014/main" id="{42F50714-C1A8-ACDB-08BE-27974AEB8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475" y="1652079"/>
              <a:ext cx="134094" cy="194007"/>
            </a:xfrm>
            <a:custGeom>
              <a:avLst/>
              <a:gdLst>
                <a:gd name="T0" fmla="*/ 354 w 565"/>
                <a:gd name="T1" fmla="*/ 821 h 821"/>
                <a:gd name="T2" fmla="*/ 307 w 565"/>
                <a:gd name="T3" fmla="*/ 795 h 821"/>
                <a:gd name="T4" fmla="*/ 306 w 565"/>
                <a:gd name="T5" fmla="*/ 737 h 821"/>
                <a:gd name="T6" fmla="*/ 316 w 565"/>
                <a:gd name="T7" fmla="*/ 681 h 821"/>
                <a:gd name="T8" fmla="*/ 0 w 565"/>
                <a:gd name="T9" fmla="*/ 267 h 821"/>
                <a:gd name="T10" fmla="*/ 90 w 565"/>
                <a:gd name="T11" fmla="*/ 13 h 821"/>
                <a:gd name="T12" fmla="*/ 128 w 565"/>
                <a:gd name="T13" fmla="*/ 9 h 821"/>
                <a:gd name="T14" fmla="*/ 132 w 565"/>
                <a:gd name="T15" fmla="*/ 47 h 821"/>
                <a:gd name="T16" fmla="*/ 54 w 565"/>
                <a:gd name="T17" fmla="*/ 267 h 821"/>
                <a:gd name="T18" fmla="*/ 344 w 565"/>
                <a:gd name="T19" fmla="*/ 634 h 821"/>
                <a:gd name="T20" fmla="*/ 355 w 565"/>
                <a:gd name="T21" fmla="*/ 642 h 821"/>
                <a:gd name="T22" fmla="*/ 363 w 565"/>
                <a:gd name="T23" fmla="*/ 655 h 821"/>
                <a:gd name="T24" fmla="*/ 353 w 565"/>
                <a:gd name="T25" fmla="*/ 763 h 821"/>
                <a:gd name="T26" fmla="*/ 353 w 565"/>
                <a:gd name="T27" fmla="*/ 766 h 821"/>
                <a:gd name="T28" fmla="*/ 510 w 565"/>
                <a:gd name="T29" fmla="*/ 685 h 821"/>
                <a:gd name="T30" fmla="*/ 546 w 565"/>
                <a:gd name="T31" fmla="*/ 672 h 821"/>
                <a:gd name="T32" fmla="*/ 559 w 565"/>
                <a:gd name="T33" fmla="*/ 708 h 821"/>
                <a:gd name="T34" fmla="*/ 357 w 565"/>
                <a:gd name="T35" fmla="*/ 821 h 821"/>
                <a:gd name="T36" fmla="*/ 354 w 565"/>
                <a:gd name="T37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821">
                  <a:moveTo>
                    <a:pt x="354" y="821"/>
                  </a:moveTo>
                  <a:cubicBezTo>
                    <a:pt x="335" y="821"/>
                    <a:pt x="318" y="811"/>
                    <a:pt x="307" y="795"/>
                  </a:cubicBezTo>
                  <a:cubicBezTo>
                    <a:pt x="296" y="777"/>
                    <a:pt x="296" y="755"/>
                    <a:pt x="306" y="737"/>
                  </a:cubicBezTo>
                  <a:cubicBezTo>
                    <a:pt x="314" y="721"/>
                    <a:pt x="323" y="699"/>
                    <a:pt x="316" y="681"/>
                  </a:cubicBezTo>
                  <a:cubicBezTo>
                    <a:pt x="124" y="608"/>
                    <a:pt x="0" y="446"/>
                    <a:pt x="0" y="267"/>
                  </a:cubicBezTo>
                  <a:cubicBezTo>
                    <a:pt x="0" y="176"/>
                    <a:pt x="31" y="88"/>
                    <a:pt x="90" y="13"/>
                  </a:cubicBezTo>
                  <a:cubicBezTo>
                    <a:pt x="99" y="2"/>
                    <a:pt x="116" y="0"/>
                    <a:pt x="128" y="9"/>
                  </a:cubicBezTo>
                  <a:cubicBezTo>
                    <a:pt x="139" y="18"/>
                    <a:pt x="142" y="35"/>
                    <a:pt x="132" y="47"/>
                  </a:cubicBezTo>
                  <a:cubicBezTo>
                    <a:pt x="81" y="112"/>
                    <a:pt x="54" y="188"/>
                    <a:pt x="54" y="267"/>
                  </a:cubicBezTo>
                  <a:cubicBezTo>
                    <a:pt x="54" y="426"/>
                    <a:pt x="168" y="571"/>
                    <a:pt x="344" y="634"/>
                  </a:cubicBezTo>
                  <a:cubicBezTo>
                    <a:pt x="348" y="636"/>
                    <a:pt x="352" y="638"/>
                    <a:pt x="355" y="642"/>
                  </a:cubicBezTo>
                  <a:cubicBezTo>
                    <a:pt x="359" y="646"/>
                    <a:pt x="362" y="650"/>
                    <a:pt x="363" y="655"/>
                  </a:cubicBezTo>
                  <a:cubicBezTo>
                    <a:pt x="374" y="677"/>
                    <a:pt x="380" y="713"/>
                    <a:pt x="353" y="763"/>
                  </a:cubicBezTo>
                  <a:cubicBezTo>
                    <a:pt x="352" y="764"/>
                    <a:pt x="352" y="765"/>
                    <a:pt x="353" y="766"/>
                  </a:cubicBezTo>
                  <a:cubicBezTo>
                    <a:pt x="473" y="760"/>
                    <a:pt x="509" y="688"/>
                    <a:pt x="510" y="685"/>
                  </a:cubicBezTo>
                  <a:cubicBezTo>
                    <a:pt x="517" y="672"/>
                    <a:pt x="533" y="666"/>
                    <a:pt x="546" y="672"/>
                  </a:cubicBezTo>
                  <a:cubicBezTo>
                    <a:pt x="559" y="679"/>
                    <a:pt x="565" y="694"/>
                    <a:pt x="559" y="708"/>
                  </a:cubicBezTo>
                  <a:cubicBezTo>
                    <a:pt x="557" y="712"/>
                    <a:pt x="510" y="812"/>
                    <a:pt x="357" y="821"/>
                  </a:cubicBezTo>
                  <a:cubicBezTo>
                    <a:pt x="356" y="821"/>
                    <a:pt x="355" y="821"/>
                    <a:pt x="354" y="8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</p:grpSp>
      <p:sp>
        <p:nvSpPr>
          <p:cNvPr id="2142" name="Title 1">
            <a:extLst>
              <a:ext uri="{FF2B5EF4-FFF2-40B4-BE49-F238E27FC236}">
                <a16:creationId xmlns:a16="http://schemas.microsoft.com/office/drawing/2014/main" id="{A8DE3C30-8ADF-2DF1-2D1C-2C8D8FBF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59" y="589360"/>
            <a:ext cx="7831931" cy="7063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New protocols and standards for integrations and communication</a:t>
            </a:r>
            <a:endParaRPr lang="nb-NO" b="1" dirty="0"/>
          </a:p>
        </p:txBody>
      </p:sp>
      <p:cxnSp>
        <p:nvCxnSpPr>
          <p:cNvPr id="2121" name="Straight Arrow Connector 3">
            <a:extLst>
              <a:ext uri="{FF2B5EF4-FFF2-40B4-BE49-F238E27FC236}">
                <a16:creationId xmlns:a16="http://schemas.microsoft.com/office/drawing/2014/main" id="{4E86FBF4-D5FE-06EE-6372-78C416D3D191}"/>
              </a:ext>
            </a:extLst>
          </p:cNvPr>
          <p:cNvCxnSpPr>
            <a:cxnSpLocks/>
            <a:endCxn id="2067" idx="35"/>
          </p:cNvCxnSpPr>
          <p:nvPr/>
        </p:nvCxnSpPr>
        <p:spPr>
          <a:xfrm>
            <a:off x="2304022" y="2308565"/>
            <a:ext cx="1593169" cy="9597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158" name="Group 2083">
            <a:extLst>
              <a:ext uri="{FF2B5EF4-FFF2-40B4-BE49-F238E27FC236}">
                <a16:creationId xmlns:a16="http://schemas.microsoft.com/office/drawing/2014/main" id="{20FFB820-83CB-D2B2-C12F-A1E0CDEF53C2}"/>
              </a:ext>
            </a:extLst>
          </p:cNvPr>
          <p:cNvGrpSpPr>
            <a:grpSpLocks noChangeAspect="1"/>
          </p:cNvGrpSpPr>
          <p:nvPr/>
        </p:nvGrpSpPr>
        <p:grpSpPr>
          <a:xfrm>
            <a:off x="5942103" y="2200481"/>
            <a:ext cx="338228" cy="543104"/>
            <a:chOff x="11869232" y="6351846"/>
            <a:chExt cx="448700" cy="720494"/>
          </a:xfrm>
          <a:solidFill>
            <a:schemeClr val="accent6"/>
          </a:solidFill>
        </p:grpSpPr>
        <p:sp>
          <p:nvSpPr>
            <p:cNvPr id="2159" name="Freeform 1068">
              <a:extLst>
                <a:ext uri="{FF2B5EF4-FFF2-40B4-BE49-F238E27FC236}">
                  <a16:creationId xmlns:a16="http://schemas.microsoft.com/office/drawing/2014/main" id="{24218DE0-4722-3F90-6352-88D9B43D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6428" y="6430651"/>
              <a:ext cx="292700" cy="164041"/>
            </a:xfrm>
            <a:custGeom>
              <a:avLst/>
              <a:gdLst>
                <a:gd name="T0" fmla="*/ 707 w 734"/>
                <a:gd name="T1" fmla="*/ 413 h 413"/>
                <a:gd name="T2" fmla="*/ 138 w 734"/>
                <a:gd name="T3" fmla="*/ 413 h 413"/>
                <a:gd name="T4" fmla="*/ 111 w 734"/>
                <a:gd name="T5" fmla="*/ 386 h 413"/>
                <a:gd name="T6" fmla="*/ 138 w 734"/>
                <a:gd name="T7" fmla="*/ 358 h 413"/>
                <a:gd name="T8" fmla="*/ 679 w 734"/>
                <a:gd name="T9" fmla="*/ 358 h 413"/>
                <a:gd name="T10" fmla="*/ 679 w 734"/>
                <a:gd name="T11" fmla="*/ 55 h 413"/>
                <a:gd name="T12" fmla="*/ 55 w 734"/>
                <a:gd name="T13" fmla="*/ 55 h 413"/>
                <a:gd name="T14" fmla="*/ 55 w 734"/>
                <a:gd name="T15" fmla="*/ 386 h 413"/>
                <a:gd name="T16" fmla="*/ 27 w 734"/>
                <a:gd name="T17" fmla="*/ 413 h 413"/>
                <a:gd name="T18" fmla="*/ 0 w 734"/>
                <a:gd name="T19" fmla="*/ 386 h 413"/>
                <a:gd name="T20" fmla="*/ 0 w 734"/>
                <a:gd name="T21" fmla="*/ 27 h 413"/>
                <a:gd name="T22" fmla="*/ 27 w 734"/>
                <a:gd name="T23" fmla="*/ 0 h 413"/>
                <a:gd name="T24" fmla="*/ 707 w 734"/>
                <a:gd name="T25" fmla="*/ 0 h 413"/>
                <a:gd name="T26" fmla="*/ 734 w 734"/>
                <a:gd name="T27" fmla="*/ 27 h 413"/>
                <a:gd name="T28" fmla="*/ 734 w 734"/>
                <a:gd name="T29" fmla="*/ 386 h 413"/>
                <a:gd name="T30" fmla="*/ 707 w 734"/>
                <a:gd name="T31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4" h="413">
                  <a:moveTo>
                    <a:pt x="707" y="413"/>
                  </a:moveTo>
                  <a:cubicBezTo>
                    <a:pt x="138" y="413"/>
                    <a:pt x="138" y="413"/>
                    <a:pt x="138" y="413"/>
                  </a:cubicBezTo>
                  <a:cubicBezTo>
                    <a:pt x="123" y="413"/>
                    <a:pt x="111" y="401"/>
                    <a:pt x="111" y="386"/>
                  </a:cubicBezTo>
                  <a:cubicBezTo>
                    <a:pt x="111" y="370"/>
                    <a:pt x="123" y="358"/>
                    <a:pt x="138" y="358"/>
                  </a:cubicBezTo>
                  <a:cubicBezTo>
                    <a:pt x="679" y="358"/>
                    <a:pt x="679" y="358"/>
                    <a:pt x="679" y="358"/>
                  </a:cubicBezTo>
                  <a:cubicBezTo>
                    <a:pt x="679" y="55"/>
                    <a:pt x="679" y="55"/>
                    <a:pt x="679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386"/>
                    <a:pt x="55" y="386"/>
                    <a:pt x="55" y="386"/>
                  </a:cubicBezTo>
                  <a:cubicBezTo>
                    <a:pt x="55" y="401"/>
                    <a:pt x="42" y="413"/>
                    <a:pt x="27" y="413"/>
                  </a:cubicBezTo>
                  <a:cubicBezTo>
                    <a:pt x="12" y="413"/>
                    <a:pt x="0" y="401"/>
                    <a:pt x="0" y="3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2" y="0"/>
                    <a:pt x="734" y="12"/>
                    <a:pt x="734" y="27"/>
                  </a:cubicBezTo>
                  <a:cubicBezTo>
                    <a:pt x="734" y="386"/>
                    <a:pt x="734" y="386"/>
                    <a:pt x="734" y="386"/>
                  </a:cubicBezTo>
                  <a:cubicBezTo>
                    <a:pt x="734" y="401"/>
                    <a:pt x="722" y="413"/>
                    <a:pt x="707" y="4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60" name="Freeform 1069">
              <a:extLst>
                <a:ext uri="{FF2B5EF4-FFF2-40B4-BE49-F238E27FC236}">
                  <a16:creationId xmlns:a16="http://schemas.microsoft.com/office/drawing/2014/main" id="{7BDA0F54-2753-AA9D-093A-38F3B0ABE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6428" y="6617208"/>
              <a:ext cx="292700" cy="165649"/>
            </a:xfrm>
            <a:custGeom>
              <a:avLst/>
              <a:gdLst>
                <a:gd name="T0" fmla="*/ 707 w 734"/>
                <a:gd name="T1" fmla="*/ 414 h 414"/>
                <a:gd name="T2" fmla="*/ 138 w 734"/>
                <a:gd name="T3" fmla="*/ 414 h 414"/>
                <a:gd name="T4" fmla="*/ 111 w 734"/>
                <a:gd name="T5" fmla="*/ 386 h 414"/>
                <a:gd name="T6" fmla="*/ 138 w 734"/>
                <a:gd name="T7" fmla="*/ 359 h 414"/>
                <a:gd name="T8" fmla="*/ 679 w 734"/>
                <a:gd name="T9" fmla="*/ 359 h 414"/>
                <a:gd name="T10" fmla="*/ 679 w 734"/>
                <a:gd name="T11" fmla="*/ 55 h 414"/>
                <a:gd name="T12" fmla="*/ 55 w 734"/>
                <a:gd name="T13" fmla="*/ 55 h 414"/>
                <a:gd name="T14" fmla="*/ 55 w 734"/>
                <a:gd name="T15" fmla="*/ 386 h 414"/>
                <a:gd name="T16" fmla="*/ 27 w 734"/>
                <a:gd name="T17" fmla="*/ 414 h 414"/>
                <a:gd name="T18" fmla="*/ 0 w 734"/>
                <a:gd name="T19" fmla="*/ 386 h 414"/>
                <a:gd name="T20" fmla="*/ 0 w 734"/>
                <a:gd name="T21" fmla="*/ 28 h 414"/>
                <a:gd name="T22" fmla="*/ 27 w 734"/>
                <a:gd name="T23" fmla="*/ 0 h 414"/>
                <a:gd name="T24" fmla="*/ 707 w 734"/>
                <a:gd name="T25" fmla="*/ 0 h 414"/>
                <a:gd name="T26" fmla="*/ 734 w 734"/>
                <a:gd name="T27" fmla="*/ 28 h 414"/>
                <a:gd name="T28" fmla="*/ 734 w 734"/>
                <a:gd name="T29" fmla="*/ 386 h 414"/>
                <a:gd name="T30" fmla="*/ 707 w 734"/>
                <a:gd name="T31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4" h="414">
                  <a:moveTo>
                    <a:pt x="707" y="414"/>
                  </a:moveTo>
                  <a:cubicBezTo>
                    <a:pt x="138" y="414"/>
                    <a:pt x="138" y="414"/>
                    <a:pt x="138" y="414"/>
                  </a:cubicBezTo>
                  <a:cubicBezTo>
                    <a:pt x="123" y="414"/>
                    <a:pt x="111" y="401"/>
                    <a:pt x="111" y="386"/>
                  </a:cubicBezTo>
                  <a:cubicBezTo>
                    <a:pt x="111" y="371"/>
                    <a:pt x="123" y="359"/>
                    <a:pt x="138" y="359"/>
                  </a:cubicBezTo>
                  <a:cubicBezTo>
                    <a:pt x="679" y="359"/>
                    <a:pt x="679" y="359"/>
                    <a:pt x="679" y="359"/>
                  </a:cubicBezTo>
                  <a:cubicBezTo>
                    <a:pt x="679" y="55"/>
                    <a:pt x="679" y="55"/>
                    <a:pt x="679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386"/>
                    <a:pt x="55" y="386"/>
                    <a:pt x="55" y="386"/>
                  </a:cubicBezTo>
                  <a:cubicBezTo>
                    <a:pt x="55" y="401"/>
                    <a:pt x="42" y="414"/>
                    <a:pt x="27" y="414"/>
                  </a:cubicBezTo>
                  <a:cubicBezTo>
                    <a:pt x="12" y="414"/>
                    <a:pt x="0" y="401"/>
                    <a:pt x="0" y="38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2" y="0"/>
                    <a:pt x="734" y="13"/>
                    <a:pt x="734" y="28"/>
                  </a:cubicBezTo>
                  <a:cubicBezTo>
                    <a:pt x="734" y="386"/>
                    <a:pt x="734" y="386"/>
                    <a:pt x="734" y="386"/>
                  </a:cubicBezTo>
                  <a:cubicBezTo>
                    <a:pt x="734" y="401"/>
                    <a:pt x="722" y="414"/>
                    <a:pt x="707" y="4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61" name="Freeform 1070">
              <a:extLst>
                <a:ext uri="{FF2B5EF4-FFF2-40B4-BE49-F238E27FC236}">
                  <a16:creationId xmlns:a16="http://schemas.microsoft.com/office/drawing/2014/main" id="{8BD086AE-B3FD-165A-B415-9774585FF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6428" y="6805371"/>
              <a:ext cx="292700" cy="164041"/>
            </a:xfrm>
            <a:custGeom>
              <a:avLst/>
              <a:gdLst>
                <a:gd name="T0" fmla="*/ 707 w 734"/>
                <a:gd name="T1" fmla="*/ 413 h 413"/>
                <a:gd name="T2" fmla="*/ 138 w 734"/>
                <a:gd name="T3" fmla="*/ 413 h 413"/>
                <a:gd name="T4" fmla="*/ 111 w 734"/>
                <a:gd name="T5" fmla="*/ 386 h 413"/>
                <a:gd name="T6" fmla="*/ 138 w 734"/>
                <a:gd name="T7" fmla="*/ 358 h 413"/>
                <a:gd name="T8" fmla="*/ 679 w 734"/>
                <a:gd name="T9" fmla="*/ 358 h 413"/>
                <a:gd name="T10" fmla="*/ 679 w 734"/>
                <a:gd name="T11" fmla="*/ 55 h 413"/>
                <a:gd name="T12" fmla="*/ 55 w 734"/>
                <a:gd name="T13" fmla="*/ 55 h 413"/>
                <a:gd name="T14" fmla="*/ 55 w 734"/>
                <a:gd name="T15" fmla="*/ 386 h 413"/>
                <a:gd name="T16" fmla="*/ 27 w 734"/>
                <a:gd name="T17" fmla="*/ 413 h 413"/>
                <a:gd name="T18" fmla="*/ 0 w 734"/>
                <a:gd name="T19" fmla="*/ 386 h 413"/>
                <a:gd name="T20" fmla="*/ 0 w 734"/>
                <a:gd name="T21" fmla="*/ 27 h 413"/>
                <a:gd name="T22" fmla="*/ 27 w 734"/>
                <a:gd name="T23" fmla="*/ 0 h 413"/>
                <a:gd name="T24" fmla="*/ 707 w 734"/>
                <a:gd name="T25" fmla="*/ 0 h 413"/>
                <a:gd name="T26" fmla="*/ 734 w 734"/>
                <a:gd name="T27" fmla="*/ 27 h 413"/>
                <a:gd name="T28" fmla="*/ 734 w 734"/>
                <a:gd name="T29" fmla="*/ 386 h 413"/>
                <a:gd name="T30" fmla="*/ 707 w 734"/>
                <a:gd name="T31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4" h="413">
                  <a:moveTo>
                    <a:pt x="707" y="413"/>
                  </a:moveTo>
                  <a:cubicBezTo>
                    <a:pt x="138" y="413"/>
                    <a:pt x="138" y="413"/>
                    <a:pt x="138" y="413"/>
                  </a:cubicBezTo>
                  <a:cubicBezTo>
                    <a:pt x="123" y="413"/>
                    <a:pt x="111" y="401"/>
                    <a:pt x="111" y="386"/>
                  </a:cubicBezTo>
                  <a:cubicBezTo>
                    <a:pt x="111" y="371"/>
                    <a:pt x="123" y="358"/>
                    <a:pt x="138" y="358"/>
                  </a:cubicBezTo>
                  <a:cubicBezTo>
                    <a:pt x="679" y="358"/>
                    <a:pt x="679" y="358"/>
                    <a:pt x="679" y="358"/>
                  </a:cubicBezTo>
                  <a:cubicBezTo>
                    <a:pt x="679" y="55"/>
                    <a:pt x="679" y="55"/>
                    <a:pt x="679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386"/>
                    <a:pt x="55" y="386"/>
                    <a:pt x="55" y="386"/>
                  </a:cubicBezTo>
                  <a:cubicBezTo>
                    <a:pt x="55" y="401"/>
                    <a:pt x="42" y="413"/>
                    <a:pt x="27" y="413"/>
                  </a:cubicBezTo>
                  <a:cubicBezTo>
                    <a:pt x="12" y="413"/>
                    <a:pt x="0" y="401"/>
                    <a:pt x="0" y="3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2" y="0"/>
                    <a:pt x="734" y="12"/>
                    <a:pt x="734" y="27"/>
                  </a:cubicBezTo>
                  <a:cubicBezTo>
                    <a:pt x="734" y="386"/>
                    <a:pt x="734" y="386"/>
                    <a:pt x="734" y="386"/>
                  </a:cubicBezTo>
                  <a:cubicBezTo>
                    <a:pt x="734" y="401"/>
                    <a:pt x="722" y="413"/>
                    <a:pt x="707" y="4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62" name="Freeform 1071">
              <a:extLst>
                <a:ext uri="{FF2B5EF4-FFF2-40B4-BE49-F238E27FC236}">
                  <a16:creationId xmlns:a16="http://schemas.microsoft.com/office/drawing/2014/main" id="{F7536901-D972-60BD-CA8B-2AB2F4C08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7397" y="6472465"/>
              <a:ext cx="67546" cy="22515"/>
            </a:xfrm>
            <a:custGeom>
              <a:avLst/>
              <a:gdLst>
                <a:gd name="T0" fmla="*/ 145 w 172"/>
                <a:gd name="T1" fmla="*/ 55 h 55"/>
                <a:gd name="T2" fmla="*/ 27 w 172"/>
                <a:gd name="T3" fmla="*/ 55 h 55"/>
                <a:gd name="T4" fmla="*/ 0 w 172"/>
                <a:gd name="T5" fmla="*/ 27 h 55"/>
                <a:gd name="T6" fmla="*/ 27 w 172"/>
                <a:gd name="T7" fmla="*/ 0 h 55"/>
                <a:gd name="T8" fmla="*/ 145 w 172"/>
                <a:gd name="T9" fmla="*/ 0 h 55"/>
                <a:gd name="T10" fmla="*/ 172 w 172"/>
                <a:gd name="T11" fmla="*/ 27 h 55"/>
                <a:gd name="T12" fmla="*/ 145 w 172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55">
                  <a:moveTo>
                    <a:pt x="145" y="55"/>
                  </a:moveTo>
                  <a:cubicBezTo>
                    <a:pt x="27" y="55"/>
                    <a:pt x="27" y="55"/>
                    <a:pt x="27" y="55"/>
                  </a:cubicBez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2" y="12"/>
                    <a:pt x="172" y="27"/>
                  </a:cubicBezTo>
                  <a:cubicBezTo>
                    <a:pt x="172" y="42"/>
                    <a:pt x="160" y="55"/>
                    <a:pt x="14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63" name="Freeform 1072">
              <a:extLst>
                <a:ext uri="{FF2B5EF4-FFF2-40B4-BE49-F238E27FC236}">
                  <a16:creationId xmlns:a16="http://schemas.microsoft.com/office/drawing/2014/main" id="{99AB53EA-B025-72F8-55AA-B0C0B7C4D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7397" y="6662237"/>
              <a:ext cx="67546" cy="20908"/>
            </a:xfrm>
            <a:custGeom>
              <a:avLst/>
              <a:gdLst>
                <a:gd name="T0" fmla="*/ 145 w 172"/>
                <a:gd name="T1" fmla="*/ 54 h 54"/>
                <a:gd name="T2" fmla="*/ 27 w 172"/>
                <a:gd name="T3" fmla="*/ 54 h 54"/>
                <a:gd name="T4" fmla="*/ 0 w 172"/>
                <a:gd name="T5" fmla="*/ 27 h 54"/>
                <a:gd name="T6" fmla="*/ 27 w 172"/>
                <a:gd name="T7" fmla="*/ 0 h 54"/>
                <a:gd name="T8" fmla="*/ 145 w 172"/>
                <a:gd name="T9" fmla="*/ 0 h 54"/>
                <a:gd name="T10" fmla="*/ 172 w 172"/>
                <a:gd name="T11" fmla="*/ 27 h 54"/>
                <a:gd name="T12" fmla="*/ 145 w 172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54">
                  <a:moveTo>
                    <a:pt x="145" y="54"/>
                  </a:moveTo>
                  <a:cubicBezTo>
                    <a:pt x="27" y="54"/>
                    <a:pt x="27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2" y="12"/>
                    <a:pt x="172" y="27"/>
                  </a:cubicBezTo>
                  <a:cubicBezTo>
                    <a:pt x="172" y="42"/>
                    <a:pt x="160" y="54"/>
                    <a:pt x="14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64" name="Freeform 1073">
              <a:extLst>
                <a:ext uri="{FF2B5EF4-FFF2-40B4-BE49-F238E27FC236}">
                  <a16:creationId xmlns:a16="http://schemas.microsoft.com/office/drawing/2014/main" id="{5FFBCD84-6C14-9016-CA1F-A6599792D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7397" y="6843968"/>
              <a:ext cx="67546" cy="20908"/>
            </a:xfrm>
            <a:custGeom>
              <a:avLst/>
              <a:gdLst>
                <a:gd name="T0" fmla="*/ 145 w 172"/>
                <a:gd name="T1" fmla="*/ 55 h 55"/>
                <a:gd name="T2" fmla="*/ 27 w 172"/>
                <a:gd name="T3" fmla="*/ 55 h 55"/>
                <a:gd name="T4" fmla="*/ 0 w 172"/>
                <a:gd name="T5" fmla="*/ 27 h 55"/>
                <a:gd name="T6" fmla="*/ 27 w 172"/>
                <a:gd name="T7" fmla="*/ 0 h 55"/>
                <a:gd name="T8" fmla="*/ 145 w 172"/>
                <a:gd name="T9" fmla="*/ 0 h 55"/>
                <a:gd name="T10" fmla="*/ 172 w 172"/>
                <a:gd name="T11" fmla="*/ 27 h 55"/>
                <a:gd name="T12" fmla="*/ 145 w 172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55">
                  <a:moveTo>
                    <a:pt x="145" y="55"/>
                  </a:moveTo>
                  <a:cubicBezTo>
                    <a:pt x="27" y="55"/>
                    <a:pt x="27" y="55"/>
                    <a:pt x="27" y="55"/>
                  </a:cubicBez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2" y="12"/>
                    <a:pt x="172" y="27"/>
                  </a:cubicBezTo>
                  <a:cubicBezTo>
                    <a:pt x="172" y="42"/>
                    <a:pt x="160" y="55"/>
                    <a:pt x="14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65" name="Freeform 1074">
              <a:extLst>
                <a:ext uri="{FF2B5EF4-FFF2-40B4-BE49-F238E27FC236}">
                  <a16:creationId xmlns:a16="http://schemas.microsoft.com/office/drawing/2014/main" id="{1DA1CFE6-617A-792B-CA1A-618D99F5CA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69232" y="6351846"/>
              <a:ext cx="448700" cy="680287"/>
            </a:xfrm>
            <a:custGeom>
              <a:avLst/>
              <a:gdLst>
                <a:gd name="T0" fmla="*/ 1052 w 1124"/>
                <a:gd name="T1" fmla="*/ 1711 h 1711"/>
                <a:gd name="T2" fmla="*/ 72 w 1124"/>
                <a:gd name="T3" fmla="*/ 1711 h 1711"/>
                <a:gd name="T4" fmla="*/ 0 w 1124"/>
                <a:gd name="T5" fmla="*/ 1639 h 1711"/>
                <a:gd name="T6" fmla="*/ 0 w 1124"/>
                <a:gd name="T7" fmla="*/ 72 h 1711"/>
                <a:gd name="T8" fmla="*/ 72 w 1124"/>
                <a:gd name="T9" fmla="*/ 0 h 1711"/>
                <a:gd name="T10" fmla="*/ 1052 w 1124"/>
                <a:gd name="T11" fmla="*/ 0 h 1711"/>
                <a:gd name="T12" fmla="*/ 1124 w 1124"/>
                <a:gd name="T13" fmla="*/ 72 h 1711"/>
                <a:gd name="T14" fmla="*/ 1124 w 1124"/>
                <a:gd name="T15" fmla="*/ 1639 h 1711"/>
                <a:gd name="T16" fmla="*/ 1052 w 1124"/>
                <a:gd name="T17" fmla="*/ 1711 h 1711"/>
                <a:gd name="T18" fmla="*/ 72 w 1124"/>
                <a:gd name="T19" fmla="*/ 55 h 1711"/>
                <a:gd name="T20" fmla="*/ 55 w 1124"/>
                <a:gd name="T21" fmla="*/ 72 h 1711"/>
                <a:gd name="T22" fmla="*/ 55 w 1124"/>
                <a:gd name="T23" fmla="*/ 1639 h 1711"/>
                <a:gd name="T24" fmla="*/ 72 w 1124"/>
                <a:gd name="T25" fmla="*/ 1656 h 1711"/>
                <a:gd name="T26" fmla="*/ 1052 w 1124"/>
                <a:gd name="T27" fmla="*/ 1656 h 1711"/>
                <a:gd name="T28" fmla="*/ 1069 w 1124"/>
                <a:gd name="T29" fmla="*/ 1639 h 1711"/>
                <a:gd name="T30" fmla="*/ 1069 w 1124"/>
                <a:gd name="T31" fmla="*/ 72 h 1711"/>
                <a:gd name="T32" fmla="*/ 1052 w 1124"/>
                <a:gd name="T33" fmla="*/ 55 h 1711"/>
                <a:gd name="T34" fmla="*/ 72 w 1124"/>
                <a:gd name="T35" fmla="*/ 55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4" h="1711">
                  <a:moveTo>
                    <a:pt x="1052" y="1711"/>
                  </a:moveTo>
                  <a:cubicBezTo>
                    <a:pt x="72" y="1711"/>
                    <a:pt x="72" y="1711"/>
                    <a:pt x="72" y="1711"/>
                  </a:cubicBezTo>
                  <a:cubicBezTo>
                    <a:pt x="32" y="1711"/>
                    <a:pt x="0" y="1679"/>
                    <a:pt x="0" y="163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1092" y="0"/>
                    <a:pt x="1124" y="32"/>
                    <a:pt x="1124" y="72"/>
                  </a:cubicBezTo>
                  <a:cubicBezTo>
                    <a:pt x="1124" y="1639"/>
                    <a:pt x="1124" y="1639"/>
                    <a:pt x="1124" y="1639"/>
                  </a:cubicBezTo>
                  <a:cubicBezTo>
                    <a:pt x="1124" y="1679"/>
                    <a:pt x="1092" y="1711"/>
                    <a:pt x="1052" y="1711"/>
                  </a:cubicBezTo>
                  <a:close/>
                  <a:moveTo>
                    <a:pt x="72" y="55"/>
                  </a:moveTo>
                  <a:cubicBezTo>
                    <a:pt x="63" y="55"/>
                    <a:pt x="55" y="62"/>
                    <a:pt x="55" y="72"/>
                  </a:cubicBezTo>
                  <a:cubicBezTo>
                    <a:pt x="55" y="1639"/>
                    <a:pt x="55" y="1639"/>
                    <a:pt x="55" y="1639"/>
                  </a:cubicBezTo>
                  <a:cubicBezTo>
                    <a:pt x="55" y="1648"/>
                    <a:pt x="63" y="1656"/>
                    <a:pt x="72" y="1656"/>
                  </a:cubicBezTo>
                  <a:cubicBezTo>
                    <a:pt x="1052" y="1656"/>
                    <a:pt x="1052" y="1656"/>
                    <a:pt x="1052" y="1656"/>
                  </a:cubicBezTo>
                  <a:cubicBezTo>
                    <a:pt x="1062" y="1656"/>
                    <a:pt x="1069" y="1648"/>
                    <a:pt x="1069" y="1639"/>
                  </a:cubicBezTo>
                  <a:cubicBezTo>
                    <a:pt x="1069" y="72"/>
                    <a:pt x="1069" y="72"/>
                    <a:pt x="1069" y="72"/>
                  </a:cubicBezTo>
                  <a:cubicBezTo>
                    <a:pt x="1069" y="62"/>
                    <a:pt x="1062" y="55"/>
                    <a:pt x="1052" y="55"/>
                  </a:cubicBezTo>
                  <a:lnTo>
                    <a:pt x="7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66" name="Freeform 1075">
              <a:extLst>
                <a:ext uri="{FF2B5EF4-FFF2-40B4-BE49-F238E27FC236}">
                  <a16:creationId xmlns:a16="http://schemas.microsoft.com/office/drawing/2014/main" id="{8D24C845-0CB2-F282-9DC7-3C88E6BBC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6427" y="7016051"/>
              <a:ext cx="57897" cy="56289"/>
            </a:xfrm>
            <a:custGeom>
              <a:avLst/>
              <a:gdLst>
                <a:gd name="T0" fmla="*/ 74 w 148"/>
                <a:gd name="T1" fmla="*/ 143 h 143"/>
                <a:gd name="T2" fmla="*/ 0 w 148"/>
                <a:gd name="T3" fmla="*/ 69 h 143"/>
                <a:gd name="T4" fmla="*/ 0 w 148"/>
                <a:gd name="T5" fmla="*/ 27 h 143"/>
                <a:gd name="T6" fmla="*/ 27 w 148"/>
                <a:gd name="T7" fmla="*/ 0 h 143"/>
                <a:gd name="T8" fmla="*/ 55 w 148"/>
                <a:gd name="T9" fmla="*/ 27 h 143"/>
                <a:gd name="T10" fmla="*/ 55 w 148"/>
                <a:gd name="T11" fmla="*/ 69 h 143"/>
                <a:gd name="T12" fmla="*/ 74 w 148"/>
                <a:gd name="T13" fmla="*/ 88 h 143"/>
                <a:gd name="T14" fmla="*/ 94 w 148"/>
                <a:gd name="T15" fmla="*/ 69 h 143"/>
                <a:gd name="T16" fmla="*/ 94 w 148"/>
                <a:gd name="T17" fmla="*/ 27 h 143"/>
                <a:gd name="T18" fmla="*/ 121 w 148"/>
                <a:gd name="T19" fmla="*/ 0 h 143"/>
                <a:gd name="T20" fmla="*/ 148 w 148"/>
                <a:gd name="T21" fmla="*/ 27 h 143"/>
                <a:gd name="T22" fmla="*/ 148 w 148"/>
                <a:gd name="T23" fmla="*/ 69 h 143"/>
                <a:gd name="T24" fmla="*/ 74 w 148"/>
                <a:gd name="T2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143">
                  <a:moveTo>
                    <a:pt x="74" y="143"/>
                  </a:moveTo>
                  <a:cubicBezTo>
                    <a:pt x="33" y="143"/>
                    <a:pt x="0" y="110"/>
                    <a:pt x="0" y="6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7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79"/>
                    <a:pt x="64" y="88"/>
                    <a:pt x="74" y="88"/>
                  </a:cubicBezTo>
                  <a:cubicBezTo>
                    <a:pt x="85" y="88"/>
                    <a:pt x="94" y="79"/>
                    <a:pt x="94" y="69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12"/>
                    <a:pt x="106" y="0"/>
                    <a:pt x="121" y="0"/>
                  </a:cubicBezTo>
                  <a:cubicBezTo>
                    <a:pt x="136" y="0"/>
                    <a:pt x="148" y="12"/>
                    <a:pt x="148" y="27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110"/>
                    <a:pt x="115" y="143"/>
                    <a:pt x="7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67" name="Freeform 1076">
              <a:extLst>
                <a:ext uri="{FF2B5EF4-FFF2-40B4-BE49-F238E27FC236}">
                  <a16:creationId xmlns:a16="http://schemas.microsoft.com/office/drawing/2014/main" id="{0D8E3D08-474A-265E-FA97-037B288E0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9622" y="7016051"/>
              <a:ext cx="59505" cy="56289"/>
            </a:xfrm>
            <a:custGeom>
              <a:avLst/>
              <a:gdLst>
                <a:gd name="T0" fmla="*/ 74 w 148"/>
                <a:gd name="T1" fmla="*/ 143 h 143"/>
                <a:gd name="T2" fmla="*/ 0 w 148"/>
                <a:gd name="T3" fmla="*/ 69 h 143"/>
                <a:gd name="T4" fmla="*/ 0 w 148"/>
                <a:gd name="T5" fmla="*/ 27 h 143"/>
                <a:gd name="T6" fmla="*/ 27 w 148"/>
                <a:gd name="T7" fmla="*/ 0 h 143"/>
                <a:gd name="T8" fmla="*/ 55 w 148"/>
                <a:gd name="T9" fmla="*/ 27 h 143"/>
                <a:gd name="T10" fmla="*/ 55 w 148"/>
                <a:gd name="T11" fmla="*/ 69 h 143"/>
                <a:gd name="T12" fmla="*/ 74 w 148"/>
                <a:gd name="T13" fmla="*/ 88 h 143"/>
                <a:gd name="T14" fmla="*/ 93 w 148"/>
                <a:gd name="T15" fmla="*/ 69 h 143"/>
                <a:gd name="T16" fmla="*/ 93 w 148"/>
                <a:gd name="T17" fmla="*/ 27 h 143"/>
                <a:gd name="T18" fmla="*/ 121 w 148"/>
                <a:gd name="T19" fmla="*/ 0 h 143"/>
                <a:gd name="T20" fmla="*/ 148 w 148"/>
                <a:gd name="T21" fmla="*/ 27 h 143"/>
                <a:gd name="T22" fmla="*/ 148 w 148"/>
                <a:gd name="T23" fmla="*/ 69 h 143"/>
                <a:gd name="T24" fmla="*/ 74 w 148"/>
                <a:gd name="T2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143">
                  <a:moveTo>
                    <a:pt x="74" y="143"/>
                  </a:moveTo>
                  <a:cubicBezTo>
                    <a:pt x="33" y="143"/>
                    <a:pt x="0" y="110"/>
                    <a:pt x="0" y="6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79"/>
                    <a:pt x="63" y="88"/>
                    <a:pt x="74" y="88"/>
                  </a:cubicBezTo>
                  <a:cubicBezTo>
                    <a:pt x="85" y="88"/>
                    <a:pt x="93" y="79"/>
                    <a:pt x="93" y="69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12"/>
                    <a:pt x="106" y="0"/>
                    <a:pt x="121" y="0"/>
                  </a:cubicBezTo>
                  <a:cubicBezTo>
                    <a:pt x="136" y="0"/>
                    <a:pt x="148" y="12"/>
                    <a:pt x="148" y="27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110"/>
                    <a:pt x="115" y="143"/>
                    <a:pt x="7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</p:grpSp>
      <p:sp>
        <p:nvSpPr>
          <p:cNvPr id="2168" name="TextBox 2093">
            <a:extLst>
              <a:ext uri="{FF2B5EF4-FFF2-40B4-BE49-F238E27FC236}">
                <a16:creationId xmlns:a16="http://schemas.microsoft.com/office/drawing/2014/main" id="{DB03BE1F-1EA2-C4E3-0641-FC78428625D5}"/>
              </a:ext>
            </a:extLst>
          </p:cNvPr>
          <p:cNvSpPr txBox="1"/>
          <p:nvPr/>
        </p:nvSpPr>
        <p:spPr>
          <a:xfrm>
            <a:off x="6360051" y="2142294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nb-NO" b="1" dirty="0"/>
              <a:t>Retrieve info</a:t>
            </a:r>
          </a:p>
        </p:txBody>
      </p:sp>
      <p:grpSp>
        <p:nvGrpSpPr>
          <p:cNvPr id="2169" name="Group 2076">
            <a:extLst>
              <a:ext uri="{FF2B5EF4-FFF2-40B4-BE49-F238E27FC236}">
                <a16:creationId xmlns:a16="http://schemas.microsoft.com/office/drawing/2014/main" id="{3CBA9987-DF7F-D51C-36A8-8C7EE238E469}"/>
              </a:ext>
            </a:extLst>
          </p:cNvPr>
          <p:cNvGrpSpPr>
            <a:grpSpLocks noChangeAspect="1"/>
          </p:cNvGrpSpPr>
          <p:nvPr/>
        </p:nvGrpSpPr>
        <p:grpSpPr>
          <a:xfrm>
            <a:off x="5781849" y="3242105"/>
            <a:ext cx="649051" cy="419323"/>
            <a:chOff x="3543301" y="6000250"/>
            <a:chExt cx="744538" cy="481013"/>
          </a:xfrm>
        </p:grpSpPr>
        <p:sp>
          <p:nvSpPr>
            <p:cNvPr id="2170" name="Freeform 494">
              <a:extLst>
                <a:ext uri="{FF2B5EF4-FFF2-40B4-BE49-F238E27FC236}">
                  <a16:creationId xmlns:a16="http://schemas.microsoft.com/office/drawing/2014/main" id="{282437B3-6B7E-85F4-E1C0-90CFF7454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1" y="6082800"/>
              <a:ext cx="509588" cy="398463"/>
            </a:xfrm>
            <a:custGeom>
              <a:avLst/>
              <a:gdLst>
                <a:gd name="T0" fmla="*/ 898 w 1286"/>
                <a:gd name="T1" fmla="*/ 1006 h 1006"/>
                <a:gd name="T2" fmla="*/ 27 w 1286"/>
                <a:gd name="T3" fmla="*/ 1006 h 1006"/>
                <a:gd name="T4" fmla="*/ 0 w 1286"/>
                <a:gd name="T5" fmla="*/ 979 h 1006"/>
                <a:gd name="T6" fmla="*/ 27 w 1286"/>
                <a:gd name="T7" fmla="*/ 952 h 1006"/>
                <a:gd name="T8" fmla="*/ 898 w 1286"/>
                <a:gd name="T9" fmla="*/ 952 h 1006"/>
                <a:gd name="T10" fmla="*/ 1232 w 1286"/>
                <a:gd name="T11" fmla="*/ 645 h 1006"/>
                <a:gd name="T12" fmla="*/ 911 w 1286"/>
                <a:gd name="T13" fmla="*/ 338 h 1006"/>
                <a:gd name="T14" fmla="*/ 892 w 1286"/>
                <a:gd name="T15" fmla="*/ 329 h 1006"/>
                <a:gd name="T16" fmla="*/ 885 w 1286"/>
                <a:gd name="T17" fmla="*/ 309 h 1006"/>
                <a:gd name="T18" fmla="*/ 885 w 1286"/>
                <a:gd name="T19" fmla="*/ 296 h 1006"/>
                <a:gd name="T20" fmla="*/ 804 w 1286"/>
                <a:gd name="T21" fmla="*/ 47 h 1006"/>
                <a:gd name="T22" fmla="*/ 808 w 1286"/>
                <a:gd name="T23" fmla="*/ 9 h 1006"/>
                <a:gd name="T24" fmla="*/ 846 w 1286"/>
                <a:gd name="T25" fmla="*/ 13 h 1006"/>
                <a:gd name="T26" fmla="*/ 939 w 1286"/>
                <a:gd name="T27" fmla="*/ 286 h 1006"/>
                <a:gd name="T28" fmla="*/ 1286 w 1286"/>
                <a:gd name="T29" fmla="*/ 645 h 1006"/>
                <a:gd name="T30" fmla="*/ 898 w 1286"/>
                <a:gd name="T3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6" h="1006">
                  <a:moveTo>
                    <a:pt x="898" y="1006"/>
                  </a:moveTo>
                  <a:cubicBezTo>
                    <a:pt x="27" y="1006"/>
                    <a:pt x="27" y="1006"/>
                    <a:pt x="27" y="1006"/>
                  </a:cubicBezTo>
                  <a:cubicBezTo>
                    <a:pt x="12" y="1006"/>
                    <a:pt x="0" y="994"/>
                    <a:pt x="0" y="979"/>
                  </a:cubicBezTo>
                  <a:cubicBezTo>
                    <a:pt x="0" y="964"/>
                    <a:pt x="12" y="952"/>
                    <a:pt x="27" y="952"/>
                  </a:cubicBezTo>
                  <a:cubicBezTo>
                    <a:pt x="898" y="952"/>
                    <a:pt x="898" y="952"/>
                    <a:pt x="898" y="952"/>
                  </a:cubicBezTo>
                  <a:cubicBezTo>
                    <a:pt x="1082" y="952"/>
                    <a:pt x="1232" y="814"/>
                    <a:pt x="1232" y="645"/>
                  </a:cubicBezTo>
                  <a:cubicBezTo>
                    <a:pt x="1232" y="479"/>
                    <a:pt x="1091" y="344"/>
                    <a:pt x="911" y="338"/>
                  </a:cubicBezTo>
                  <a:cubicBezTo>
                    <a:pt x="904" y="337"/>
                    <a:pt x="897" y="334"/>
                    <a:pt x="892" y="329"/>
                  </a:cubicBezTo>
                  <a:cubicBezTo>
                    <a:pt x="887" y="323"/>
                    <a:pt x="884" y="316"/>
                    <a:pt x="885" y="309"/>
                  </a:cubicBezTo>
                  <a:cubicBezTo>
                    <a:pt x="885" y="304"/>
                    <a:pt x="885" y="300"/>
                    <a:pt x="885" y="296"/>
                  </a:cubicBezTo>
                  <a:cubicBezTo>
                    <a:pt x="885" y="196"/>
                    <a:pt x="860" y="119"/>
                    <a:pt x="804" y="47"/>
                  </a:cubicBezTo>
                  <a:cubicBezTo>
                    <a:pt x="795" y="35"/>
                    <a:pt x="797" y="18"/>
                    <a:pt x="808" y="9"/>
                  </a:cubicBezTo>
                  <a:cubicBezTo>
                    <a:pt x="820" y="0"/>
                    <a:pt x="837" y="2"/>
                    <a:pt x="846" y="13"/>
                  </a:cubicBezTo>
                  <a:cubicBezTo>
                    <a:pt x="908" y="93"/>
                    <a:pt x="937" y="179"/>
                    <a:pt x="939" y="286"/>
                  </a:cubicBezTo>
                  <a:cubicBezTo>
                    <a:pt x="1136" y="305"/>
                    <a:pt x="1286" y="458"/>
                    <a:pt x="1286" y="645"/>
                  </a:cubicBezTo>
                  <a:cubicBezTo>
                    <a:pt x="1286" y="844"/>
                    <a:pt x="1112" y="1006"/>
                    <a:pt x="898" y="1006"/>
                  </a:cubicBezTo>
                  <a:close/>
                </a:path>
              </a:pathLst>
            </a:custGeom>
            <a:solidFill>
              <a:srgbClr val="CC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171" name="Freeform 495">
              <a:extLst>
                <a:ext uri="{FF2B5EF4-FFF2-40B4-BE49-F238E27FC236}">
                  <a16:creationId xmlns:a16="http://schemas.microsoft.com/office/drawing/2014/main" id="{CE0A25E4-3DFE-7FA0-0213-9B3F8775C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301" y="6000250"/>
              <a:ext cx="538163" cy="481013"/>
            </a:xfrm>
            <a:custGeom>
              <a:avLst/>
              <a:gdLst>
                <a:gd name="T0" fmla="*/ 483 w 1355"/>
                <a:gd name="T1" fmla="*/ 1214 h 1214"/>
                <a:gd name="T2" fmla="*/ 0 w 1355"/>
                <a:gd name="T3" fmla="*/ 765 h 1214"/>
                <a:gd name="T4" fmla="*/ 483 w 1355"/>
                <a:gd name="T5" fmla="*/ 316 h 1214"/>
                <a:gd name="T6" fmla="*/ 488 w 1355"/>
                <a:gd name="T7" fmla="*/ 316 h 1214"/>
                <a:gd name="T8" fmla="*/ 991 w 1355"/>
                <a:gd name="T9" fmla="*/ 0 h 1214"/>
                <a:gd name="T10" fmla="*/ 1341 w 1355"/>
                <a:gd name="T11" fmla="*/ 120 h 1214"/>
                <a:gd name="T12" fmla="*/ 1346 w 1355"/>
                <a:gd name="T13" fmla="*/ 158 h 1214"/>
                <a:gd name="T14" fmla="*/ 1308 w 1355"/>
                <a:gd name="T15" fmla="*/ 162 h 1214"/>
                <a:gd name="T16" fmla="*/ 991 w 1355"/>
                <a:gd name="T17" fmla="*/ 54 h 1214"/>
                <a:gd name="T18" fmla="*/ 531 w 1355"/>
                <a:gd name="T19" fmla="*/ 353 h 1214"/>
                <a:gd name="T20" fmla="*/ 505 w 1355"/>
                <a:gd name="T21" fmla="*/ 370 h 1214"/>
                <a:gd name="T22" fmla="*/ 483 w 1355"/>
                <a:gd name="T23" fmla="*/ 370 h 1214"/>
                <a:gd name="T24" fmla="*/ 54 w 1355"/>
                <a:gd name="T25" fmla="*/ 765 h 1214"/>
                <a:gd name="T26" fmla="*/ 483 w 1355"/>
                <a:gd name="T27" fmla="*/ 1160 h 1214"/>
                <a:gd name="T28" fmla="*/ 510 w 1355"/>
                <a:gd name="T29" fmla="*/ 1187 h 1214"/>
                <a:gd name="T30" fmla="*/ 483 w 1355"/>
                <a:gd name="T31" fmla="*/ 1214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5" h="1214">
                  <a:moveTo>
                    <a:pt x="483" y="1214"/>
                  </a:moveTo>
                  <a:cubicBezTo>
                    <a:pt x="216" y="1214"/>
                    <a:pt x="0" y="1013"/>
                    <a:pt x="0" y="765"/>
                  </a:cubicBezTo>
                  <a:cubicBezTo>
                    <a:pt x="0" y="517"/>
                    <a:pt x="216" y="316"/>
                    <a:pt x="483" y="316"/>
                  </a:cubicBezTo>
                  <a:cubicBezTo>
                    <a:pt x="485" y="316"/>
                    <a:pt x="486" y="316"/>
                    <a:pt x="488" y="316"/>
                  </a:cubicBezTo>
                  <a:cubicBezTo>
                    <a:pt x="570" y="126"/>
                    <a:pt x="769" y="0"/>
                    <a:pt x="991" y="0"/>
                  </a:cubicBezTo>
                  <a:cubicBezTo>
                    <a:pt x="1119" y="0"/>
                    <a:pt x="1244" y="43"/>
                    <a:pt x="1341" y="120"/>
                  </a:cubicBezTo>
                  <a:cubicBezTo>
                    <a:pt x="1353" y="129"/>
                    <a:pt x="1355" y="146"/>
                    <a:pt x="1346" y="158"/>
                  </a:cubicBezTo>
                  <a:cubicBezTo>
                    <a:pt x="1336" y="169"/>
                    <a:pt x="1320" y="171"/>
                    <a:pt x="1308" y="162"/>
                  </a:cubicBezTo>
                  <a:cubicBezTo>
                    <a:pt x="1220" y="92"/>
                    <a:pt x="1107" y="54"/>
                    <a:pt x="991" y="54"/>
                  </a:cubicBezTo>
                  <a:cubicBezTo>
                    <a:pt x="785" y="54"/>
                    <a:pt x="600" y="174"/>
                    <a:pt x="531" y="353"/>
                  </a:cubicBezTo>
                  <a:cubicBezTo>
                    <a:pt x="527" y="364"/>
                    <a:pt x="516" y="371"/>
                    <a:pt x="505" y="370"/>
                  </a:cubicBezTo>
                  <a:cubicBezTo>
                    <a:pt x="497" y="370"/>
                    <a:pt x="490" y="370"/>
                    <a:pt x="483" y="370"/>
                  </a:cubicBezTo>
                  <a:cubicBezTo>
                    <a:pt x="246" y="370"/>
                    <a:pt x="54" y="547"/>
                    <a:pt x="54" y="765"/>
                  </a:cubicBezTo>
                  <a:cubicBezTo>
                    <a:pt x="54" y="983"/>
                    <a:pt x="246" y="1160"/>
                    <a:pt x="483" y="1160"/>
                  </a:cubicBezTo>
                  <a:cubicBezTo>
                    <a:pt x="498" y="1160"/>
                    <a:pt x="510" y="1172"/>
                    <a:pt x="510" y="1187"/>
                  </a:cubicBezTo>
                  <a:cubicBezTo>
                    <a:pt x="510" y="1202"/>
                    <a:pt x="498" y="1214"/>
                    <a:pt x="483" y="1214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172" name="Freeform 838">
              <a:extLst>
                <a:ext uri="{FF2B5EF4-FFF2-40B4-BE49-F238E27FC236}">
                  <a16:creationId xmlns:a16="http://schemas.microsoft.com/office/drawing/2014/main" id="{75BF864E-A39F-62A7-1C16-85A110893E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8726" y="6212975"/>
              <a:ext cx="119063" cy="139700"/>
            </a:xfrm>
            <a:custGeom>
              <a:avLst/>
              <a:gdLst>
                <a:gd name="T0" fmla="*/ 299 w 301"/>
                <a:gd name="T1" fmla="*/ 335 h 353"/>
                <a:gd name="T2" fmla="*/ 301 w 301"/>
                <a:gd name="T3" fmla="*/ 344 h 353"/>
                <a:gd name="T4" fmla="*/ 299 w 301"/>
                <a:gd name="T5" fmla="*/ 350 h 353"/>
                <a:gd name="T6" fmla="*/ 292 w 301"/>
                <a:gd name="T7" fmla="*/ 352 h 353"/>
                <a:gd name="T8" fmla="*/ 279 w 301"/>
                <a:gd name="T9" fmla="*/ 353 h 353"/>
                <a:gd name="T10" fmla="*/ 265 w 301"/>
                <a:gd name="T11" fmla="*/ 352 h 353"/>
                <a:gd name="T12" fmla="*/ 258 w 301"/>
                <a:gd name="T13" fmla="*/ 351 h 353"/>
                <a:gd name="T14" fmla="*/ 254 w 301"/>
                <a:gd name="T15" fmla="*/ 349 h 353"/>
                <a:gd name="T16" fmla="*/ 252 w 301"/>
                <a:gd name="T17" fmla="*/ 345 h 353"/>
                <a:gd name="T18" fmla="*/ 222 w 301"/>
                <a:gd name="T19" fmla="*/ 260 h 353"/>
                <a:gd name="T20" fmla="*/ 76 w 301"/>
                <a:gd name="T21" fmla="*/ 260 h 353"/>
                <a:gd name="T22" fmla="*/ 48 w 301"/>
                <a:gd name="T23" fmla="*/ 343 h 353"/>
                <a:gd name="T24" fmla="*/ 46 w 301"/>
                <a:gd name="T25" fmla="*/ 348 h 353"/>
                <a:gd name="T26" fmla="*/ 42 w 301"/>
                <a:gd name="T27" fmla="*/ 351 h 353"/>
                <a:gd name="T28" fmla="*/ 34 w 301"/>
                <a:gd name="T29" fmla="*/ 352 h 353"/>
                <a:gd name="T30" fmla="*/ 22 w 301"/>
                <a:gd name="T31" fmla="*/ 353 h 353"/>
                <a:gd name="T32" fmla="*/ 9 w 301"/>
                <a:gd name="T33" fmla="*/ 352 h 353"/>
                <a:gd name="T34" fmla="*/ 2 w 301"/>
                <a:gd name="T35" fmla="*/ 350 h 353"/>
                <a:gd name="T36" fmla="*/ 0 w 301"/>
                <a:gd name="T37" fmla="*/ 344 h 353"/>
                <a:gd name="T38" fmla="*/ 3 w 301"/>
                <a:gd name="T39" fmla="*/ 335 h 353"/>
                <a:gd name="T40" fmla="*/ 120 w 301"/>
                <a:gd name="T41" fmla="*/ 10 h 353"/>
                <a:gd name="T42" fmla="*/ 123 w 301"/>
                <a:gd name="T43" fmla="*/ 5 h 353"/>
                <a:gd name="T44" fmla="*/ 128 w 301"/>
                <a:gd name="T45" fmla="*/ 2 h 353"/>
                <a:gd name="T46" fmla="*/ 136 w 301"/>
                <a:gd name="T47" fmla="*/ 1 h 353"/>
                <a:gd name="T48" fmla="*/ 150 w 301"/>
                <a:gd name="T49" fmla="*/ 0 h 353"/>
                <a:gd name="T50" fmla="*/ 164 w 301"/>
                <a:gd name="T51" fmla="*/ 1 h 353"/>
                <a:gd name="T52" fmla="*/ 173 w 301"/>
                <a:gd name="T53" fmla="*/ 2 h 353"/>
                <a:gd name="T54" fmla="*/ 179 w 301"/>
                <a:gd name="T55" fmla="*/ 5 h 353"/>
                <a:gd name="T56" fmla="*/ 182 w 301"/>
                <a:gd name="T57" fmla="*/ 10 h 353"/>
                <a:gd name="T58" fmla="*/ 299 w 301"/>
                <a:gd name="T59" fmla="*/ 335 h 353"/>
                <a:gd name="T60" fmla="*/ 209 w 301"/>
                <a:gd name="T61" fmla="*/ 223 h 353"/>
                <a:gd name="T62" fmla="*/ 148 w 301"/>
                <a:gd name="T63" fmla="*/ 48 h 353"/>
                <a:gd name="T64" fmla="*/ 148 w 301"/>
                <a:gd name="T65" fmla="*/ 48 h 353"/>
                <a:gd name="T66" fmla="*/ 88 w 301"/>
                <a:gd name="T67" fmla="*/ 223 h 353"/>
                <a:gd name="T68" fmla="*/ 209 w 301"/>
                <a:gd name="T69" fmla="*/ 22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353">
                  <a:moveTo>
                    <a:pt x="299" y="335"/>
                  </a:moveTo>
                  <a:cubicBezTo>
                    <a:pt x="300" y="339"/>
                    <a:pt x="301" y="342"/>
                    <a:pt x="301" y="344"/>
                  </a:cubicBezTo>
                  <a:cubicBezTo>
                    <a:pt x="301" y="347"/>
                    <a:pt x="301" y="349"/>
                    <a:pt x="299" y="350"/>
                  </a:cubicBezTo>
                  <a:cubicBezTo>
                    <a:pt x="298" y="351"/>
                    <a:pt x="295" y="352"/>
                    <a:pt x="292" y="352"/>
                  </a:cubicBezTo>
                  <a:cubicBezTo>
                    <a:pt x="289" y="353"/>
                    <a:pt x="284" y="353"/>
                    <a:pt x="279" y="353"/>
                  </a:cubicBezTo>
                  <a:cubicBezTo>
                    <a:pt x="273" y="353"/>
                    <a:pt x="269" y="353"/>
                    <a:pt x="265" y="352"/>
                  </a:cubicBezTo>
                  <a:cubicBezTo>
                    <a:pt x="262" y="352"/>
                    <a:pt x="259" y="352"/>
                    <a:pt x="258" y="351"/>
                  </a:cubicBezTo>
                  <a:cubicBezTo>
                    <a:pt x="256" y="351"/>
                    <a:pt x="255" y="350"/>
                    <a:pt x="254" y="349"/>
                  </a:cubicBezTo>
                  <a:cubicBezTo>
                    <a:pt x="253" y="347"/>
                    <a:pt x="252" y="346"/>
                    <a:pt x="252" y="345"/>
                  </a:cubicBezTo>
                  <a:cubicBezTo>
                    <a:pt x="222" y="260"/>
                    <a:pt x="222" y="260"/>
                    <a:pt x="222" y="260"/>
                  </a:cubicBezTo>
                  <a:cubicBezTo>
                    <a:pt x="76" y="260"/>
                    <a:pt x="76" y="260"/>
                    <a:pt x="76" y="260"/>
                  </a:cubicBezTo>
                  <a:cubicBezTo>
                    <a:pt x="48" y="343"/>
                    <a:pt x="48" y="343"/>
                    <a:pt x="48" y="343"/>
                  </a:cubicBezTo>
                  <a:cubicBezTo>
                    <a:pt x="47" y="345"/>
                    <a:pt x="47" y="346"/>
                    <a:pt x="46" y="348"/>
                  </a:cubicBezTo>
                  <a:cubicBezTo>
                    <a:pt x="45" y="349"/>
                    <a:pt x="43" y="350"/>
                    <a:pt x="42" y="351"/>
                  </a:cubicBezTo>
                  <a:cubicBezTo>
                    <a:pt x="40" y="351"/>
                    <a:pt x="38" y="352"/>
                    <a:pt x="34" y="352"/>
                  </a:cubicBezTo>
                  <a:cubicBezTo>
                    <a:pt x="31" y="353"/>
                    <a:pt x="27" y="353"/>
                    <a:pt x="22" y="353"/>
                  </a:cubicBezTo>
                  <a:cubicBezTo>
                    <a:pt x="17" y="353"/>
                    <a:pt x="13" y="353"/>
                    <a:pt x="9" y="352"/>
                  </a:cubicBezTo>
                  <a:cubicBezTo>
                    <a:pt x="6" y="352"/>
                    <a:pt x="4" y="351"/>
                    <a:pt x="2" y="350"/>
                  </a:cubicBezTo>
                  <a:cubicBezTo>
                    <a:pt x="1" y="348"/>
                    <a:pt x="0" y="347"/>
                    <a:pt x="0" y="344"/>
                  </a:cubicBezTo>
                  <a:cubicBezTo>
                    <a:pt x="1" y="342"/>
                    <a:pt x="1" y="339"/>
                    <a:pt x="3" y="3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1" y="8"/>
                    <a:pt x="122" y="6"/>
                    <a:pt x="123" y="5"/>
                  </a:cubicBezTo>
                  <a:cubicBezTo>
                    <a:pt x="124" y="4"/>
                    <a:pt x="126" y="3"/>
                    <a:pt x="128" y="2"/>
                  </a:cubicBezTo>
                  <a:cubicBezTo>
                    <a:pt x="130" y="2"/>
                    <a:pt x="133" y="1"/>
                    <a:pt x="136" y="1"/>
                  </a:cubicBezTo>
                  <a:cubicBezTo>
                    <a:pt x="140" y="1"/>
                    <a:pt x="144" y="0"/>
                    <a:pt x="150" y="0"/>
                  </a:cubicBezTo>
                  <a:cubicBezTo>
                    <a:pt x="156" y="0"/>
                    <a:pt x="160" y="1"/>
                    <a:pt x="164" y="1"/>
                  </a:cubicBezTo>
                  <a:cubicBezTo>
                    <a:pt x="168" y="1"/>
                    <a:pt x="171" y="2"/>
                    <a:pt x="173" y="2"/>
                  </a:cubicBezTo>
                  <a:cubicBezTo>
                    <a:pt x="176" y="3"/>
                    <a:pt x="177" y="4"/>
                    <a:pt x="179" y="5"/>
                  </a:cubicBezTo>
                  <a:cubicBezTo>
                    <a:pt x="180" y="7"/>
                    <a:pt x="181" y="8"/>
                    <a:pt x="182" y="10"/>
                  </a:cubicBezTo>
                  <a:lnTo>
                    <a:pt x="299" y="335"/>
                  </a:lnTo>
                  <a:close/>
                  <a:moveTo>
                    <a:pt x="209" y="223"/>
                  </a:moveTo>
                  <a:cubicBezTo>
                    <a:pt x="148" y="48"/>
                    <a:pt x="148" y="48"/>
                    <a:pt x="148" y="48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209" y="223"/>
                    <a:pt x="209" y="223"/>
                    <a:pt x="209" y="223"/>
                  </a:cubicBezTo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173" name="Freeform 839">
              <a:extLst>
                <a:ext uri="{FF2B5EF4-FFF2-40B4-BE49-F238E27FC236}">
                  <a16:creationId xmlns:a16="http://schemas.microsoft.com/office/drawing/2014/main" id="{53525E68-5709-8715-4820-D74DBF027B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1126" y="6214562"/>
              <a:ext cx="84138" cy="138113"/>
            </a:xfrm>
            <a:custGeom>
              <a:avLst/>
              <a:gdLst>
                <a:gd name="T0" fmla="*/ 214 w 214"/>
                <a:gd name="T1" fmla="*/ 102 h 351"/>
                <a:gd name="T2" fmla="*/ 206 w 214"/>
                <a:gd name="T3" fmla="*/ 150 h 351"/>
                <a:gd name="T4" fmla="*/ 181 w 214"/>
                <a:gd name="T5" fmla="*/ 185 h 351"/>
                <a:gd name="T6" fmla="*/ 142 w 214"/>
                <a:gd name="T7" fmla="*/ 208 h 351"/>
                <a:gd name="T8" fmla="*/ 86 w 214"/>
                <a:gd name="T9" fmla="*/ 216 h 351"/>
                <a:gd name="T10" fmla="*/ 46 w 214"/>
                <a:gd name="T11" fmla="*/ 216 h 351"/>
                <a:gd name="T12" fmla="*/ 46 w 214"/>
                <a:gd name="T13" fmla="*/ 342 h 351"/>
                <a:gd name="T14" fmla="*/ 45 w 214"/>
                <a:gd name="T15" fmla="*/ 346 h 351"/>
                <a:gd name="T16" fmla="*/ 41 w 214"/>
                <a:gd name="T17" fmla="*/ 349 h 351"/>
                <a:gd name="T18" fmla="*/ 34 w 214"/>
                <a:gd name="T19" fmla="*/ 350 h 351"/>
                <a:gd name="T20" fmla="*/ 23 w 214"/>
                <a:gd name="T21" fmla="*/ 351 h 351"/>
                <a:gd name="T22" fmla="*/ 12 w 214"/>
                <a:gd name="T23" fmla="*/ 350 h 351"/>
                <a:gd name="T24" fmla="*/ 5 w 214"/>
                <a:gd name="T25" fmla="*/ 349 h 351"/>
                <a:gd name="T26" fmla="*/ 1 w 214"/>
                <a:gd name="T27" fmla="*/ 346 h 351"/>
                <a:gd name="T28" fmla="*/ 0 w 214"/>
                <a:gd name="T29" fmla="*/ 342 h 351"/>
                <a:gd name="T30" fmla="*/ 0 w 214"/>
                <a:gd name="T31" fmla="*/ 20 h 351"/>
                <a:gd name="T32" fmla="*/ 5 w 214"/>
                <a:gd name="T33" fmla="*/ 5 h 351"/>
                <a:gd name="T34" fmla="*/ 18 w 214"/>
                <a:gd name="T35" fmla="*/ 0 h 351"/>
                <a:gd name="T36" fmla="*/ 93 w 214"/>
                <a:gd name="T37" fmla="*/ 0 h 351"/>
                <a:gd name="T38" fmla="*/ 115 w 214"/>
                <a:gd name="T39" fmla="*/ 1 h 351"/>
                <a:gd name="T40" fmla="*/ 139 w 214"/>
                <a:gd name="T41" fmla="*/ 5 h 351"/>
                <a:gd name="T42" fmla="*/ 168 w 214"/>
                <a:gd name="T43" fmla="*/ 17 h 351"/>
                <a:gd name="T44" fmla="*/ 193 w 214"/>
                <a:gd name="T45" fmla="*/ 38 h 351"/>
                <a:gd name="T46" fmla="*/ 209 w 214"/>
                <a:gd name="T47" fmla="*/ 66 h 351"/>
                <a:gd name="T48" fmla="*/ 214 w 214"/>
                <a:gd name="T49" fmla="*/ 102 h 351"/>
                <a:gd name="T50" fmla="*/ 165 w 214"/>
                <a:gd name="T51" fmla="*/ 106 h 351"/>
                <a:gd name="T52" fmla="*/ 158 w 214"/>
                <a:gd name="T53" fmla="*/ 70 h 351"/>
                <a:gd name="T54" fmla="*/ 138 w 214"/>
                <a:gd name="T55" fmla="*/ 49 h 351"/>
                <a:gd name="T56" fmla="*/ 114 w 214"/>
                <a:gd name="T57" fmla="*/ 40 h 351"/>
                <a:gd name="T58" fmla="*/ 89 w 214"/>
                <a:gd name="T59" fmla="*/ 38 h 351"/>
                <a:gd name="T60" fmla="*/ 46 w 214"/>
                <a:gd name="T61" fmla="*/ 38 h 351"/>
                <a:gd name="T62" fmla="*/ 46 w 214"/>
                <a:gd name="T63" fmla="*/ 178 h 351"/>
                <a:gd name="T64" fmla="*/ 88 w 214"/>
                <a:gd name="T65" fmla="*/ 178 h 351"/>
                <a:gd name="T66" fmla="*/ 123 w 214"/>
                <a:gd name="T67" fmla="*/ 173 h 351"/>
                <a:gd name="T68" fmla="*/ 146 w 214"/>
                <a:gd name="T69" fmla="*/ 158 h 351"/>
                <a:gd name="T70" fmla="*/ 161 w 214"/>
                <a:gd name="T71" fmla="*/ 135 h 351"/>
                <a:gd name="T72" fmla="*/ 165 w 214"/>
                <a:gd name="T73" fmla="*/ 10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351">
                  <a:moveTo>
                    <a:pt x="214" y="102"/>
                  </a:moveTo>
                  <a:cubicBezTo>
                    <a:pt x="214" y="120"/>
                    <a:pt x="211" y="135"/>
                    <a:pt x="206" y="150"/>
                  </a:cubicBezTo>
                  <a:cubicBezTo>
                    <a:pt x="200" y="164"/>
                    <a:pt x="192" y="176"/>
                    <a:pt x="181" y="185"/>
                  </a:cubicBezTo>
                  <a:cubicBezTo>
                    <a:pt x="170" y="195"/>
                    <a:pt x="157" y="203"/>
                    <a:pt x="142" y="208"/>
                  </a:cubicBezTo>
                  <a:cubicBezTo>
                    <a:pt x="126" y="214"/>
                    <a:pt x="107" y="216"/>
                    <a:pt x="86" y="216"/>
                  </a:cubicBezTo>
                  <a:cubicBezTo>
                    <a:pt x="46" y="216"/>
                    <a:pt x="46" y="216"/>
                    <a:pt x="46" y="216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46" y="344"/>
                    <a:pt x="46" y="345"/>
                    <a:pt x="45" y="346"/>
                  </a:cubicBezTo>
                  <a:cubicBezTo>
                    <a:pt x="44" y="347"/>
                    <a:pt x="43" y="348"/>
                    <a:pt x="41" y="349"/>
                  </a:cubicBezTo>
                  <a:cubicBezTo>
                    <a:pt x="39" y="349"/>
                    <a:pt x="37" y="350"/>
                    <a:pt x="34" y="350"/>
                  </a:cubicBezTo>
                  <a:cubicBezTo>
                    <a:pt x="31" y="351"/>
                    <a:pt x="27" y="351"/>
                    <a:pt x="23" y="351"/>
                  </a:cubicBezTo>
                  <a:cubicBezTo>
                    <a:pt x="18" y="351"/>
                    <a:pt x="15" y="351"/>
                    <a:pt x="12" y="350"/>
                  </a:cubicBezTo>
                  <a:cubicBezTo>
                    <a:pt x="9" y="350"/>
                    <a:pt x="6" y="349"/>
                    <a:pt x="5" y="349"/>
                  </a:cubicBezTo>
                  <a:cubicBezTo>
                    <a:pt x="3" y="348"/>
                    <a:pt x="2" y="347"/>
                    <a:pt x="1" y="346"/>
                  </a:cubicBezTo>
                  <a:cubicBezTo>
                    <a:pt x="0" y="345"/>
                    <a:pt x="0" y="344"/>
                    <a:pt x="0" y="3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0" y="0"/>
                    <a:pt x="108" y="0"/>
                    <a:pt x="115" y="1"/>
                  </a:cubicBezTo>
                  <a:cubicBezTo>
                    <a:pt x="122" y="2"/>
                    <a:pt x="130" y="3"/>
                    <a:pt x="139" y="5"/>
                  </a:cubicBezTo>
                  <a:cubicBezTo>
                    <a:pt x="149" y="7"/>
                    <a:pt x="158" y="11"/>
                    <a:pt x="168" y="17"/>
                  </a:cubicBezTo>
                  <a:cubicBezTo>
                    <a:pt x="178" y="22"/>
                    <a:pt x="186" y="29"/>
                    <a:pt x="193" y="38"/>
                  </a:cubicBezTo>
                  <a:cubicBezTo>
                    <a:pt x="200" y="46"/>
                    <a:pt x="205" y="55"/>
                    <a:pt x="209" y="66"/>
                  </a:cubicBezTo>
                  <a:cubicBezTo>
                    <a:pt x="213" y="77"/>
                    <a:pt x="214" y="89"/>
                    <a:pt x="214" y="102"/>
                  </a:cubicBezTo>
                  <a:close/>
                  <a:moveTo>
                    <a:pt x="165" y="106"/>
                  </a:moveTo>
                  <a:cubicBezTo>
                    <a:pt x="165" y="92"/>
                    <a:pt x="163" y="80"/>
                    <a:pt x="158" y="70"/>
                  </a:cubicBezTo>
                  <a:cubicBezTo>
                    <a:pt x="152" y="61"/>
                    <a:pt x="146" y="54"/>
                    <a:pt x="138" y="49"/>
                  </a:cubicBezTo>
                  <a:cubicBezTo>
                    <a:pt x="130" y="44"/>
                    <a:pt x="122" y="41"/>
                    <a:pt x="114" y="40"/>
                  </a:cubicBezTo>
                  <a:cubicBezTo>
                    <a:pt x="105" y="39"/>
                    <a:pt x="97" y="38"/>
                    <a:pt x="89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102" y="178"/>
                    <a:pt x="114" y="177"/>
                    <a:pt x="123" y="173"/>
                  </a:cubicBezTo>
                  <a:cubicBezTo>
                    <a:pt x="132" y="169"/>
                    <a:pt x="140" y="164"/>
                    <a:pt x="146" y="158"/>
                  </a:cubicBezTo>
                  <a:cubicBezTo>
                    <a:pt x="153" y="152"/>
                    <a:pt x="157" y="144"/>
                    <a:pt x="161" y="135"/>
                  </a:cubicBezTo>
                  <a:cubicBezTo>
                    <a:pt x="164" y="126"/>
                    <a:pt x="165" y="117"/>
                    <a:pt x="165" y="106"/>
                  </a:cubicBezTo>
                  <a:close/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174" name="Freeform 840">
              <a:extLst>
                <a:ext uri="{FF2B5EF4-FFF2-40B4-BE49-F238E27FC236}">
                  <a16:creationId xmlns:a16="http://schemas.microsoft.com/office/drawing/2014/main" id="{82122C9A-9C2B-5552-9F06-1B0BD5258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51" y="6212975"/>
              <a:ext cx="19050" cy="139700"/>
            </a:xfrm>
            <a:custGeom>
              <a:avLst/>
              <a:gdLst>
                <a:gd name="T0" fmla="*/ 46 w 46"/>
                <a:gd name="T1" fmla="*/ 344 h 353"/>
                <a:gd name="T2" fmla="*/ 45 w 46"/>
                <a:gd name="T3" fmla="*/ 348 h 353"/>
                <a:gd name="T4" fmla="*/ 42 w 46"/>
                <a:gd name="T5" fmla="*/ 351 h 353"/>
                <a:gd name="T6" fmla="*/ 34 w 46"/>
                <a:gd name="T7" fmla="*/ 352 h 353"/>
                <a:gd name="T8" fmla="*/ 23 w 46"/>
                <a:gd name="T9" fmla="*/ 353 h 353"/>
                <a:gd name="T10" fmla="*/ 12 w 46"/>
                <a:gd name="T11" fmla="*/ 352 h 353"/>
                <a:gd name="T12" fmla="*/ 5 w 46"/>
                <a:gd name="T13" fmla="*/ 351 h 353"/>
                <a:gd name="T14" fmla="*/ 1 w 46"/>
                <a:gd name="T15" fmla="*/ 348 h 353"/>
                <a:gd name="T16" fmla="*/ 0 w 46"/>
                <a:gd name="T17" fmla="*/ 344 h 353"/>
                <a:gd name="T18" fmla="*/ 0 w 46"/>
                <a:gd name="T19" fmla="*/ 9 h 353"/>
                <a:gd name="T20" fmla="*/ 1 w 46"/>
                <a:gd name="T21" fmla="*/ 5 h 353"/>
                <a:gd name="T22" fmla="*/ 5 w 46"/>
                <a:gd name="T23" fmla="*/ 3 h 353"/>
                <a:gd name="T24" fmla="*/ 13 w 46"/>
                <a:gd name="T25" fmla="*/ 1 h 353"/>
                <a:gd name="T26" fmla="*/ 23 w 46"/>
                <a:gd name="T27" fmla="*/ 0 h 353"/>
                <a:gd name="T28" fmla="*/ 34 w 46"/>
                <a:gd name="T29" fmla="*/ 1 h 353"/>
                <a:gd name="T30" fmla="*/ 42 w 46"/>
                <a:gd name="T31" fmla="*/ 3 h 353"/>
                <a:gd name="T32" fmla="*/ 45 w 46"/>
                <a:gd name="T33" fmla="*/ 5 h 353"/>
                <a:gd name="T34" fmla="*/ 46 w 46"/>
                <a:gd name="T35" fmla="*/ 9 h 353"/>
                <a:gd name="T36" fmla="*/ 46 w 46"/>
                <a:gd name="T37" fmla="*/ 34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353">
                  <a:moveTo>
                    <a:pt x="46" y="344"/>
                  </a:moveTo>
                  <a:cubicBezTo>
                    <a:pt x="46" y="346"/>
                    <a:pt x="46" y="347"/>
                    <a:pt x="45" y="348"/>
                  </a:cubicBezTo>
                  <a:cubicBezTo>
                    <a:pt x="45" y="349"/>
                    <a:pt x="43" y="350"/>
                    <a:pt x="42" y="351"/>
                  </a:cubicBezTo>
                  <a:cubicBezTo>
                    <a:pt x="40" y="351"/>
                    <a:pt x="37" y="352"/>
                    <a:pt x="34" y="352"/>
                  </a:cubicBezTo>
                  <a:cubicBezTo>
                    <a:pt x="31" y="353"/>
                    <a:pt x="28" y="353"/>
                    <a:pt x="23" y="353"/>
                  </a:cubicBezTo>
                  <a:cubicBezTo>
                    <a:pt x="19" y="353"/>
                    <a:pt x="15" y="353"/>
                    <a:pt x="12" y="352"/>
                  </a:cubicBezTo>
                  <a:cubicBezTo>
                    <a:pt x="9" y="352"/>
                    <a:pt x="7" y="351"/>
                    <a:pt x="5" y="351"/>
                  </a:cubicBezTo>
                  <a:cubicBezTo>
                    <a:pt x="3" y="350"/>
                    <a:pt x="2" y="349"/>
                    <a:pt x="1" y="348"/>
                  </a:cubicBezTo>
                  <a:cubicBezTo>
                    <a:pt x="0" y="347"/>
                    <a:pt x="0" y="346"/>
                    <a:pt x="0" y="34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2" y="4"/>
                    <a:pt x="3" y="3"/>
                    <a:pt x="5" y="3"/>
                  </a:cubicBezTo>
                  <a:cubicBezTo>
                    <a:pt x="7" y="2"/>
                    <a:pt x="10" y="2"/>
                    <a:pt x="13" y="1"/>
                  </a:cubicBezTo>
                  <a:cubicBezTo>
                    <a:pt x="16" y="1"/>
                    <a:pt x="19" y="0"/>
                    <a:pt x="23" y="0"/>
                  </a:cubicBezTo>
                  <a:cubicBezTo>
                    <a:pt x="28" y="0"/>
                    <a:pt x="31" y="1"/>
                    <a:pt x="34" y="1"/>
                  </a:cubicBezTo>
                  <a:cubicBezTo>
                    <a:pt x="37" y="2"/>
                    <a:pt x="40" y="2"/>
                    <a:pt x="42" y="3"/>
                  </a:cubicBezTo>
                  <a:cubicBezTo>
                    <a:pt x="43" y="3"/>
                    <a:pt x="45" y="4"/>
                    <a:pt x="45" y="5"/>
                  </a:cubicBezTo>
                  <a:cubicBezTo>
                    <a:pt x="46" y="6"/>
                    <a:pt x="46" y="8"/>
                    <a:pt x="46" y="9"/>
                  </a:cubicBezTo>
                  <a:lnTo>
                    <a:pt x="46" y="344"/>
                  </a:lnTo>
                  <a:close/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</p:grpSp>
      <p:sp>
        <p:nvSpPr>
          <p:cNvPr id="2175" name="TextBox 2082">
            <a:extLst>
              <a:ext uri="{FF2B5EF4-FFF2-40B4-BE49-F238E27FC236}">
                <a16:creationId xmlns:a16="http://schemas.microsoft.com/office/drawing/2014/main" id="{DD698674-2CCB-3A00-96CA-C6ADDB55DFA8}"/>
              </a:ext>
            </a:extLst>
          </p:cNvPr>
          <p:cNvSpPr txBox="1"/>
          <p:nvPr/>
        </p:nvSpPr>
        <p:spPr>
          <a:xfrm>
            <a:off x="6443341" y="3311463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nb-NO" b="1" dirty="0" err="1"/>
              <a:t>Execute</a:t>
            </a:r>
            <a:r>
              <a:rPr lang="nb-NO" b="1" dirty="0"/>
              <a:t> Action</a:t>
            </a:r>
          </a:p>
        </p:txBody>
      </p:sp>
      <p:pic>
        <p:nvPicPr>
          <p:cNvPr id="2176" name="Picture 2">
            <a:extLst>
              <a:ext uri="{FF2B5EF4-FFF2-40B4-BE49-F238E27FC236}">
                <a16:creationId xmlns:a16="http://schemas.microsoft.com/office/drawing/2014/main" id="{D7FC121C-1047-AAAD-3979-12745BDB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33" y="1694940"/>
            <a:ext cx="777094" cy="77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78" name="Group 2063">
            <a:extLst>
              <a:ext uri="{FF2B5EF4-FFF2-40B4-BE49-F238E27FC236}">
                <a16:creationId xmlns:a16="http://schemas.microsoft.com/office/drawing/2014/main" id="{5BBF95E2-6068-0B00-E75E-559F14F2C342}"/>
              </a:ext>
            </a:extLst>
          </p:cNvPr>
          <p:cNvGrpSpPr>
            <a:grpSpLocks noChangeAspect="1"/>
          </p:cNvGrpSpPr>
          <p:nvPr/>
        </p:nvGrpSpPr>
        <p:grpSpPr>
          <a:xfrm>
            <a:off x="1632259" y="2821752"/>
            <a:ext cx="652008" cy="777094"/>
            <a:chOff x="3072823" y="1606430"/>
            <a:chExt cx="396574" cy="472654"/>
          </a:xfrm>
          <a:solidFill>
            <a:schemeClr val="accent5"/>
          </a:solidFill>
        </p:grpSpPr>
        <p:sp>
          <p:nvSpPr>
            <p:cNvPr id="2179" name="Freeform 41">
              <a:extLst>
                <a:ext uri="{FF2B5EF4-FFF2-40B4-BE49-F238E27FC236}">
                  <a16:creationId xmlns:a16="http://schemas.microsoft.com/office/drawing/2014/main" id="{F807C72F-61AA-CC4B-BD16-112FC0C7E1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1296" y="1922167"/>
              <a:ext cx="54208" cy="54208"/>
            </a:xfrm>
            <a:custGeom>
              <a:avLst/>
              <a:gdLst>
                <a:gd name="T0" fmla="*/ 114 w 227"/>
                <a:gd name="T1" fmla="*/ 226 h 226"/>
                <a:gd name="T2" fmla="*/ 33 w 227"/>
                <a:gd name="T3" fmla="*/ 193 h 226"/>
                <a:gd name="T4" fmla="*/ 0 w 227"/>
                <a:gd name="T5" fmla="*/ 113 h 226"/>
                <a:gd name="T6" fmla="*/ 33 w 227"/>
                <a:gd name="T7" fmla="*/ 33 h 226"/>
                <a:gd name="T8" fmla="*/ 114 w 227"/>
                <a:gd name="T9" fmla="*/ 0 h 226"/>
                <a:gd name="T10" fmla="*/ 194 w 227"/>
                <a:gd name="T11" fmla="*/ 33 h 226"/>
                <a:gd name="T12" fmla="*/ 227 w 227"/>
                <a:gd name="T13" fmla="*/ 113 h 226"/>
                <a:gd name="T14" fmla="*/ 194 w 227"/>
                <a:gd name="T15" fmla="*/ 193 h 226"/>
                <a:gd name="T16" fmla="*/ 114 w 227"/>
                <a:gd name="T17" fmla="*/ 226 h 226"/>
                <a:gd name="T18" fmla="*/ 114 w 227"/>
                <a:gd name="T19" fmla="*/ 54 h 226"/>
                <a:gd name="T20" fmla="*/ 72 w 227"/>
                <a:gd name="T21" fmla="*/ 71 h 226"/>
                <a:gd name="T22" fmla="*/ 54 w 227"/>
                <a:gd name="T23" fmla="*/ 113 h 226"/>
                <a:gd name="T24" fmla="*/ 72 w 227"/>
                <a:gd name="T25" fmla="*/ 155 h 226"/>
                <a:gd name="T26" fmla="*/ 114 w 227"/>
                <a:gd name="T27" fmla="*/ 173 h 226"/>
                <a:gd name="T28" fmla="*/ 156 w 227"/>
                <a:gd name="T29" fmla="*/ 155 h 226"/>
                <a:gd name="T30" fmla="*/ 173 w 227"/>
                <a:gd name="T31" fmla="*/ 113 h 226"/>
                <a:gd name="T32" fmla="*/ 156 w 227"/>
                <a:gd name="T33" fmla="*/ 71 h 226"/>
                <a:gd name="T34" fmla="*/ 114 w 227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" h="226">
                  <a:moveTo>
                    <a:pt x="114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2" y="171"/>
                    <a:pt x="0" y="144"/>
                    <a:pt x="0" y="113"/>
                  </a:cubicBezTo>
                  <a:cubicBezTo>
                    <a:pt x="0" y="82"/>
                    <a:pt x="12" y="55"/>
                    <a:pt x="33" y="33"/>
                  </a:cubicBezTo>
                  <a:cubicBezTo>
                    <a:pt x="55" y="11"/>
                    <a:pt x="82" y="0"/>
                    <a:pt x="114" y="0"/>
                  </a:cubicBezTo>
                  <a:cubicBezTo>
                    <a:pt x="145" y="0"/>
                    <a:pt x="172" y="11"/>
                    <a:pt x="194" y="33"/>
                  </a:cubicBezTo>
                  <a:cubicBezTo>
                    <a:pt x="216" y="55"/>
                    <a:pt x="227" y="82"/>
                    <a:pt x="227" y="113"/>
                  </a:cubicBezTo>
                  <a:cubicBezTo>
                    <a:pt x="227" y="145"/>
                    <a:pt x="216" y="172"/>
                    <a:pt x="194" y="193"/>
                  </a:cubicBezTo>
                  <a:cubicBezTo>
                    <a:pt x="172" y="215"/>
                    <a:pt x="145" y="226"/>
                    <a:pt x="114" y="226"/>
                  </a:cubicBezTo>
                  <a:close/>
                  <a:moveTo>
                    <a:pt x="114" y="54"/>
                  </a:moveTo>
                  <a:cubicBezTo>
                    <a:pt x="97" y="54"/>
                    <a:pt x="83" y="59"/>
                    <a:pt x="72" y="71"/>
                  </a:cubicBezTo>
                  <a:cubicBezTo>
                    <a:pt x="60" y="83"/>
                    <a:pt x="54" y="96"/>
                    <a:pt x="54" y="113"/>
                  </a:cubicBezTo>
                  <a:cubicBezTo>
                    <a:pt x="54" y="130"/>
                    <a:pt x="60" y="144"/>
                    <a:pt x="72" y="155"/>
                  </a:cubicBezTo>
                  <a:cubicBezTo>
                    <a:pt x="83" y="167"/>
                    <a:pt x="97" y="173"/>
                    <a:pt x="114" y="173"/>
                  </a:cubicBezTo>
                  <a:cubicBezTo>
                    <a:pt x="131" y="173"/>
                    <a:pt x="144" y="167"/>
                    <a:pt x="156" y="155"/>
                  </a:cubicBezTo>
                  <a:cubicBezTo>
                    <a:pt x="168" y="144"/>
                    <a:pt x="173" y="130"/>
                    <a:pt x="173" y="113"/>
                  </a:cubicBezTo>
                  <a:cubicBezTo>
                    <a:pt x="173" y="96"/>
                    <a:pt x="168" y="83"/>
                    <a:pt x="156" y="71"/>
                  </a:cubicBezTo>
                  <a:cubicBezTo>
                    <a:pt x="144" y="59"/>
                    <a:pt x="131" y="54"/>
                    <a:pt x="11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80" name="Line 42">
              <a:extLst>
                <a:ext uri="{FF2B5EF4-FFF2-40B4-BE49-F238E27FC236}">
                  <a16:creationId xmlns:a16="http://schemas.microsoft.com/office/drawing/2014/main" id="{3BFA9BDE-64D9-9BEB-57BE-BB3069E6F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205" y="2072427"/>
              <a:ext cx="0" cy="0"/>
            </a:xfrm>
            <a:prstGeom prst="line">
              <a:avLst/>
            </a:prstGeom>
            <a:grpFill/>
            <a:ln w="20638" cap="rnd">
              <a:solidFill>
                <a:srgbClr val="606062"/>
              </a:solidFill>
              <a:prstDash val="solid"/>
              <a:round/>
              <a:headEnd/>
              <a:tailEnd/>
            </a:ln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81" name="Freeform 43">
              <a:extLst>
                <a:ext uri="{FF2B5EF4-FFF2-40B4-BE49-F238E27FC236}">
                  <a16:creationId xmlns:a16="http://schemas.microsoft.com/office/drawing/2014/main" id="{4BCA8DCA-9F70-3E4D-EFC7-11DEA8A7C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823" y="1875567"/>
              <a:ext cx="307178" cy="203517"/>
            </a:xfrm>
            <a:custGeom>
              <a:avLst/>
              <a:gdLst>
                <a:gd name="T0" fmla="*/ 1205 w 1295"/>
                <a:gd name="T1" fmla="*/ 856 h 856"/>
                <a:gd name="T2" fmla="*/ 1105 w 1295"/>
                <a:gd name="T3" fmla="*/ 856 h 856"/>
                <a:gd name="T4" fmla="*/ 1078 w 1295"/>
                <a:gd name="T5" fmla="*/ 829 h 856"/>
                <a:gd name="T6" fmla="*/ 1105 w 1295"/>
                <a:gd name="T7" fmla="*/ 802 h 856"/>
                <a:gd name="T8" fmla="*/ 1178 w 1295"/>
                <a:gd name="T9" fmla="*/ 802 h 856"/>
                <a:gd name="T10" fmla="*/ 1178 w 1295"/>
                <a:gd name="T11" fmla="*/ 510 h 856"/>
                <a:gd name="T12" fmla="*/ 1205 w 1295"/>
                <a:gd name="T13" fmla="*/ 483 h 856"/>
                <a:gd name="T14" fmla="*/ 1216 w 1295"/>
                <a:gd name="T15" fmla="*/ 483 h 856"/>
                <a:gd name="T16" fmla="*/ 1241 w 1295"/>
                <a:gd name="T17" fmla="*/ 458 h 856"/>
                <a:gd name="T18" fmla="*/ 1241 w 1295"/>
                <a:gd name="T19" fmla="*/ 332 h 856"/>
                <a:gd name="T20" fmla="*/ 1216 w 1295"/>
                <a:gd name="T21" fmla="*/ 307 h 856"/>
                <a:gd name="T22" fmla="*/ 1205 w 1295"/>
                <a:gd name="T23" fmla="*/ 307 h 856"/>
                <a:gd name="T24" fmla="*/ 1178 w 1295"/>
                <a:gd name="T25" fmla="*/ 280 h 856"/>
                <a:gd name="T26" fmla="*/ 1178 w 1295"/>
                <a:gd name="T27" fmla="*/ 153 h 856"/>
                <a:gd name="T28" fmla="*/ 1080 w 1295"/>
                <a:gd name="T29" fmla="*/ 54 h 856"/>
                <a:gd name="T30" fmla="*/ 215 w 1295"/>
                <a:gd name="T31" fmla="*/ 54 h 856"/>
                <a:gd name="T32" fmla="*/ 116 w 1295"/>
                <a:gd name="T33" fmla="*/ 153 h 856"/>
                <a:gd name="T34" fmla="*/ 116 w 1295"/>
                <a:gd name="T35" fmla="*/ 280 h 856"/>
                <a:gd name="T36" fmla="*/ 89 w 1295"/>
                <a:gd name="T37" fmla="*/ 307 h 856"/>
                <a:gd name="T38" fmla="*/ 80 w 1295"/>
                <a:gd name="T39" fmla="*/ 307 h 856"/>
                <a:gd name="T40" fmla="*/ 54 w 1295"/>
                <a:gd name="T41" fmla="*/ 333 h 856"/>
                <a:gd name="T42" fmla="*/ 54 w 1295"/>
                <a:gd name="T43" fmla="*/ 457 h 856"/>
                <a:gd name="T44" fmla="*/ 80 w 1295"/>
                <a:gd name="T45" fmla="*/ 483 h 856"/>
                <a:gd name="T46" fmla="*/ 89 w 1295"/>
                <a:gd name="T47" fmla="*/ 483 h 856"/>
                <a:gd name="T48" fmla="*/ 116 w 1295"/>
                <a:gd name="T49" fmla="*/ 510 h 856"/>
                <a:gd name="T50" fmla="*/ 116 w 1295"/>
                <a:gd name="T51" fmla="*/ 802 h 856"/>
                <a:gd name="T52" fmla="*/ 943 w 1295"/>
                <a:gd name="T53" fmla="*/ 802 h 856"/>
                <a:gd name="T54" fmla="*/ 970 w 1295"/>
                <a:gd name="T55" fmla="*/ 829 h 856"/>
                <a:gd name="T56" fmla="*/ 943 w 1295"/>
                <a:gd name="T57" fmla="*/ 856 h 856"/>
                <a:gd name="T58" fmla="*/ 89 w 1295"/>
                <a:gd name="T59" fmla="*/ 856 h 856"/>
                <a:gd name="T60" fmla="*/ 63 w 1295"/>
                <a:gd name="T61" fmla="*/ 829 h 856"/>
                <a:gd name="T62" fmla="*/ 63 w 1295"/>
                <a:gd name="T63" fmla="*/ 535 h 856"/>
                <a:gd name="T64" fmla="*/ 0 w 1295"/>
                <a:gd name="T65" fmla="*/ 457 h 856"/>
                <a:gd name="T66" fmla="*/ 0 w 1295"/>
                <a:gd name="T67" fmla="*/ 333 h 856"/>
                <a:gd name="T68" fmla="*/ 63 w 1295"/>
                <a:gd name="T69" fmla="*/ 255 h 856"/>
                <a:gd name="T70" fmla="*/ 63 w 1295"/>
                <a:gd name="T71" fmla="*/ 153 h 856"/>
                <a:gd name="T72" fmla="*/ 215 w 1295"/>
                <a:gd name="T73" fmla="*/ 0 h 856"/>
                <a:gd name="T74" fmla="*/ 1080 w 1295"/>
                <a:gd name="T75" fmla="*/ 0 h 856"/>
                <a:gd name="T76" fmla="*/ 1232 w 1295"/>
                <a:gd name="T77" fmla="*/ 153 h 856"/>
                <a:gd name="T78" fmla="*/ 1232 w 1295"/>
                <a:gd name="T79" fmla="*/ 255 h 856"/>
                <a:gd name="T80" fmla="*/ 1295 w 1295"/>
                <a:gd name="T81" fmla="*/ 332 h 856"/>
                <a:gd name="T82" fmla="*/ 1295 w 1295"/>
                <a:gd name="T83" fmla="*/ 458 h 856"/>
                <a:gd name="T84" fmla="*/ 1232 w 1295"/>
                <a:gd name="T85" fmla="*/ 535 h 856"/>
                <a:gd name="T86" fmla="*/ 1232 w 1295"/>
                <a:gd name="T87" fmla="*/ 829 h 856"/>
                <a:gd name="T88" fmla="*/ 1205 w 1295"/>
                <a:gd name="T8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5" h="856">
                  <a:moveTo>
                    <a:pt x="1205" y="856"/>
                  </a:moveTo>
                  <a:cubicBezTo>
                    <a:pt x="1105" y="856"/>
                    <a:pt x="1105" y="856"/>
                    <a:pt x="1105" y="856"/>
                  </a:cubicBezTo>
                  <a:cubicBezTo>
                    <a:pt x="1090" y="856"/>
                    <a:pt x="1078" y="844"/>
                    <a:pt x="1078" y="829"/>
                  </a:cubicBezTo>
                  <a:cubicBezTo>
                    <a:pt x="1078" y="814"/>
                    <a:pt x="1090" y="802"/>
                    <a:pt x="1105" y="802"/>
                  </a:cubicBezTo>
                  <a:cubicBezTo>
                    <a:pt x="1178" y="802"/>
                    <a:pt x="1178" y="802"/>
                    <a:pt x="1178" y="802"/>
                  </a:cubicBezTo>
                  <a:cubicBezTo>
                    <a:pt x="1178" y="510"/>
                    <a:pt x="1178" y="510"/>
                    <a:pt x="1178" y="510"/>
                  </a:cubicBezTo>
                  <a:cubicBezTo>
                    <a:pt x="1178" y="495"/>
                    <a:pt x="1191" y="483"/>
                    <a:pt x="1205" y="483"/>
                  </a:cubicBezTo>
                  <a:cubicBezTo>
                    <a:pt x="1216" y="483"/>
                    <a:pt x="1216" y="483"/>
                    <a:pt x="1216" y="483"/>
                  </a:cubicBezTo>
                  <a:cubicBezTo>
                    <a:pt x="1230" y="483"/>
                    <a:pt x="1241" y="472"/>
                    <a:pt x="1241" y="458"/>
                  </a:cubicBezTo>
                  <a:cubicBezTo>
                    <a:pt x="1241" y="332"/>
                    <a:pt x="1241" y="332"/>
                    <a:pt x="1241" y="332"/>
                  </a:cubicBezTo>
                  <a:cubicBezTo>
                    <a:pt x="1241" y="318"/>
                    <a:pt x="1230" y="307"/>
                    <a:pt x="1216" y="307"/>
                  </a:cubicBezTo>
                  <a:cubicBezTo>
                    <a:pt x="1205" y="307"/>
                    <a:pt x="1205" y="307"/>
                    <a:pt x="1205" y="307"/>
                  </a:cubicBezTo>
                  <a:cubicBezTo>
                    <a:pt x="1191" y="307"/>
                    <a:pt x="1178" y="295"/>
                    <a:pt x="1178" y="280"/>
                  </a:cubicBezTo>
                  <a:cubicBezTo>
                    <a:pt x="1178" y="153"/>
                    <a:pt x="1178" y="153"/>
                    <a:pt x="1178" y="153"/>
                  </a:cubicBezTo>
                  <a:cubicBezTo>
                    <a:pt x="1178" y="98"/>
                    <a:pt x="1134" y="54"/>
                    <a:pt x="1080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161" y="54"/>
                    <a:pt x="116" y="98"/>
                    <a:pt x="116" y="153"/>
                  </a:cubicBezTo>
                  <a:cubicBezTo>
                    <a:pt x="116" y="280"/>
                    <a:pt x="116" y="280"/>
                    <a:pt x="116" y="280"/>
                  </a:cubicBezTo>
                  <a:cubicBezTo>
                    <a:pt x="116" y="295"/>
                    <a:pt x="104" y="307"/>
                    <a:pt x="89" y="307"/>
                  </a:cubicBezTo>
                  <a:cubicBezTo>
                    <a:pt x="80" y="307"/>
                    <a:pt x="80" y="307"/>
                    <a:pt x="80" y="307"/>
                  </a:cubicBezTo>
                  <a:cubicBezTo>
                    <a:pt x="65" y="307"/>
                    <a:pt x="54" y="319"/>
                    <a:pt x="54" y="333"/>
                  </a:cubicBezTo>
                  <a:cubicBezTo>
                    <a:pt x="54" y="457"/>
                    <a:pt x="54" y="457"/>
                    <a:pt x="54" y="457"/>
                  </a:cubicBezTo>
                  <a:cubicBezTo>
                    <a:pt x="54" y="471"/>
                    <a:pt x="65" y="483"/>
                    <a:pt x="80" y="483"/>
                  </a:cubicBezTo>
                  <a:cubicBezTo>
                    <a:pt x="89" y="483"/>
                    <a:pt x="89" y="483"/>
                    <a:pt x="89" y="483"/>
                  </a:cubicBezTo>
                  <a:cubicBezTo>
                    <a:pt x="104" y="483"/>
                    <a:pt x="116" y="495"/>
                    <a:pt x="116" y="510"/>
                  </a:cubicBezTo>
                  <a:cubicBezTo>
                    <a:pt x="116" y="802"/>
                    <a:pt x="116" y="802"/>
                    <a:pt x="116" y="802"/>
                  </a:cubicBezTo>
                  <a:cubicBezTo>
                    <a:pt x="943" y="802"/>
                    <a:pt x="943" y="802"/>
                    <a:pt x="943" y="802"/>
                  </a:cubicBezTo>
                  <a:cubicBezTo>
                    <a:pt x="958" y="802"/>
                    <a:pt x="970" y="814"/>
                    <a:pt x="970" y="829"/>
                  </a:cubicBezTo>
                  <a:cubicBezTo>
                    <a:pt x="970" y="844"/>
                    <a:pt x="958" y="856"/>
                    <a:pt x="943" y="856"/>
                  </a:cubicBezTo>
                  <a:cubicBezTo>
                    <a:pt x="89" y="856"/>
                    <a:pt x="89" y="856"/>
                    <a:pt x="89" y="856"/>
                  </a:cubicBezTo>
                  <a:cubicBezTo>
                    <a:pt x="75" y="856"/>
                    <a:pt x="63" y="844"/>
                    <a:pt x="63" y="829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27" y="527"/>
                    <a:pt x="0" y="495"/>
                    <a:pt x="0" y="457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295"/>
                    <a:pt x="27" y="263"/>
                    <a:pt x="63" y="255"/>
                  </a:cubicBezTo>
                  <a:cubicBezTo>
                    <a:pt x="63" y="153"/>
                    <a:pt x="63" y="153"/>
                    <a:pt x="63" y="153"/>
                  </a:cubicBezTo>
                  <a:cubicBezTo>
                    <a:pt x="63" y="69"/>
                    <a:pt x="131" y="0"/>
                    <a:pt x="215" y="0"/>
                  </a:cubicBezTo>
                  <a:cubicBezTo>
                    <a:pt x="1080" y="0"/>
                    <a:pt x="1080" y="0"/>
                    <a:pt x="1080" y="0"/>
                  </a:cubicBezTo>
                  <a:cubicBezTo>
                    <a:pt x="1164" y="0"/>
                    <a:pt x="1232" y="69"/>
                    <a:pt x="1232" y="153"/>
                  </a:cubicBezTo>
                  <a:cubicBezTo>
                    <a:pt x="1232" y="255"/>
                    <a:pt x="1232" y="255"/>
                    <a:pt x="1232" y="255"/>
                  </a:cubicBezTo>
                  <a:cubicBezTo>
                    <a:pt x="1268" y="262"/>
                    <a:pt x="1295" y="294"/>
                    <a:pt x="1295" y="332"/>
                  </a:cubicBezTo>
                  <a:cubicBezTo>
                    <a:pt x="1295" y="458"/>
                    <a:pt x="1295" y="458"/>
                    <a:pt x="1295" y="458"/>
                  </a:cubicBezTo>
                  <a:cubicBezTo>
                    <a:pt x="1295" y="496"/>
                    <a:pt x="1268" y="528"/>
                    <a:pt x="1232" y="535"/>
                  </a:cubicBezTo>
                  <a:cubicBezTo>
                    <a:pt x="1232" y="829"/>
                    <a:pt x="1232" y="829"/>
                    <a:pt x="1232" y="829"/>
                  </a:cubicBezTo>
                  <a:cubicBezTo>
                    <a:pt x="1232" y="844"/>
                    <a:pt x="1220" y="856"/>
                    <a:pt x="1205" y="8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82" name="Freeform 44">
              <a:extLst>
                <a:ext uri="{FF2B5EF4-FFF2-40B4-BE49-F238E27FC236}">
                  <a16:creationId xmlns:a16="http://schemas.microsoft.com/office/drawing/2014/main" id="{BDB4D311-6B0C-5D4D-7E20-457B173B2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5015" y="1808996"/>
              <a:ext cx="42796" cy="79885"/>
            </a:xfrm>
            <a:custGeom>
              <a:avLst/>
              <a:gdLst>
                <a:gd name="T0" fmla="*/ 89 w 181"/>
                <a:gd name="T1" fmla="*/ 335 h 335"/>
                <a:gd name="T2" fmla="*/ 63 w 181"/>
                <a:gd name="T3" fmla="*/ 308 h 335"/>
                <a:gd name="T4" fmla="*/ 63 w 181"/>
                <a:gd name="T5" fmla="*/ 186 h 335"/>
                <a:gd name="T6" fmla="*/ 26 w 181"/>
                <a:gd name="T7" fmla="*/ 164 h 335"/>
                <a:gd name="T8" fmla="*/ 0 w 181"/>
                <a:gd name="T9" fmla="*/ 101 h 335"/>
                <a:gd name="T10" fmla="*/ 26 w 181"/>
                <a:gd name="T11" fmla="*/ 36 h 335"/>
                <a:gd name="T12" fmla="*/ 154 w 181"/>
                <a:gd name="T13" fmla="*/ 36 h 335"/>
                <a:gd name="T14" fmla="*/ 181 w 181"/>
                <a:gd name="T15" fmla="*/ 101 h 335"/>
                <a:gd name="T16" fmla="*/ 154 w 181"/>
                <a:gd name="T17" fmla="*/ 164 h 335"/>
                <a:gd name="T18" fmla="*/ 116 w 181"/>
                <a:gd name="T19" fmla="*/ 187 h 335"/>
                <a:gd name="T20" fmla="*/ 116 w 181"/>
                <a:gd name="T21" fmla="*/ 308 h 335"/>
                <a:gd name="T22" fmla="*/ 89 w 181"/>
                <a:gd name="T23" fmla="*/ 335 h 335"/>
                <a:gd name="T24" fmla="*/ 89 w 181"/>
                <a:gd name="T25" fmla="*/ 63 h 335"/>
                <a:gd name="T26" fmla="*/ 64 w 181"/>
                <a:gd name="T27" fmla="*/ 74 h 335"/>
                <a:gd name="T28" fmla="*/ 54 w 181"/>
                <a:gd name="T29" fmla="*/ 101 h 335"/>
                <a:gd name="T30" fmla="*/ 64 w 181"/>
                <a:gd name="T31" fmla="*/ 126 h 335"/>
                <a:gd name="T32" fmla="*/ 116 w 181"/>
                <a:gd name="T33" fmla="*/ 126 h 335"/>
                <a:gd name="T34" fmla="*/ 127 w 181"/>
                <a:gd name="T35" fmla="*/ 101 h 335"/>
                <a:gd name="T36" fmla="*/ 116 w 181"/>
                <a:gd name="T37" fmla="*/ 74 h 335"/>
                <a:gd name="T38" fmla="*/ 89 w 181"/>
                <a:gd name="T39" fmla="*/ 6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335">
                  <a:moveTo>
                    <a:pt x="89" y="335"/>
                  </a:moveTo>
                  <a:cubicBezTo>
                    <a:pt x="75" y="335"/>
                    <a:pt x="63" y="323"/>
                    <a:pt x="63" y="308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49" y="182"/>
                    <a:pt x="37" y="174"/>
                    <a:pt x="26" y="164"/>
                  </a:cubicBezTo>
                  <a:cubicBezTo>
                    <a:pt x="9" y="146"/>
                    <a:pt x="0" y="124"/>
                    <a:pt x="0" y="101"/>
                  </a:cubicBezTo>
                  <a:cubicBezTo>
                    <a:pt x="0" y="76"/>
                    <a:pt x="9" y="54"/>
                    <a:pt x="26" y="36"/>
                  </a:cubicBezTo>
                  <a:cubicBezTo>
                    <a:pt x="62" y="0"/>
                    <a:pt x="120" y="2"/>
                    <a:pt x="154" y="36"/>
                  </a:cubicBezTo>
                  <a:cubicBezTo>
                    <a:pt x="172" y="54"/>
                    <a:pt x="181" y="76"/>
                    <a:pt x="181" y="101"/>
                  </a:cubicBezTo>
                  <a:cubicBezTo>
                    <a:pt x="181" y="124"/>
                    <a:pt x="172" y="146"/>
                    <a:pt x="154" y="164"/>
                  </a:cubicBezTo>
                  <a:cubicBezTo>
                    <a:pt x="143" y="175"/>
                    <a:pt x="130" y="182"/>
                    <a:pt x="116" y="187"/>
                  </a:cubicBezTo>
                  <a:cubicBezTo>
                    <a:pt x="116" y="308"/>
                    <a:pt x="116" y="308"/>
                    <a:pt x="116" y="308"/>
                  </a:cubicBezTo>
                  <a:cubicBezTo>
                    <a:pt x="116" y="323"/>
                    <a:pt x="104" y="335"/>
                    <a:pt x="89" y="335"/>
                  </a:cubicBezTo>
                  <a:close/>
                  <a:moveTo>
                    <a:pt x="89" y="63"/>
                  </a:moveTo>
                  <a:cubicBezTo>
                    <a:pt x="80" y="63"/>
                    <a:pt x="72" y="67"/>
                    <a:pt x="64" y="74"/>
                  </a:cubicBezTo>
                  <a:cubicBezTo>
                    <a:pt x="57" y="82"/>
                    <a:pt x="54" y="90"/>
                    <a:pt x="54" y="101"/>
                  </a:cubicBezTo>
                  <a:cubicBezTo>
                    <a:pt x="54" y="110"/>
                    <a:pt x="57" y="118"/>
                    <a:pt x="64" y="126"/>
                  </a:cubicBezTo>
                  <a:cubicBezTo>
                    <a:pt x="80" y="141"/>
                    <a:pt x="102" y="140"/>
                    <a:pt x="116" y="126"/>
                  </a:cubicBezTo>
                  <a:cubicBezTo>
                    <a:pt x="123" y="118"/>
                    <a:pt x="127" y="110"/>
                    <a:pt x="127" y="101"/>
                  </a:cubicBezTo>
                  <a:cubicBezTo>
                    <a:pt x="127" y="90"/>
                    <a:pt x="123" y="82"/>
                    <a:pt x="116" y="74"/>
                  </a:cubicBezTo>
                  <a:cubicBezTo>
                    <a:pt x="109" y="67"/>
                    <a:pt x="100" y="63"/>
                    <a:pt x="8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83" name="Freeform 46">
              <a:extLst>
                <a:ext uri="{FF2B5EF4-FFF2-40B4-BE49-F238E27FC236}">
                  <a16:creationId xmlns:a16="http://schemas.microsoft.com/office/drawing/2014/main" id="{18D31DB5-1141-6E7D-CB5A-7D4CE071A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7320" y="1922167"/>
              <a:ext cx="53257" cy="54208"/>
            </a:xfrm>
            <a:custGeom>
              <a:avLst/>
              <a:gdLst>
                <a:gd name="T0" fmla="*/ 113 w 226"/>
                <a:gd name="T1" fmla="*/ 226 h 226"/>
                <a:gd name="T2" fmla="*/ 33 w 226"/>
                <a:gd name="T3" fmla="*/ 193 h 226"/>
                <a:gd name="T4" fmla="*/ 0 w 226"/>
                <a:gd name="T5" fmla="*/ 113 h 226"/>
                <a:gd name="T6" fmla="*/ 33 w 226"/>
                <a:gd name="T7" fmla="*/ 33 h 226"/>
                <a:gd name="T8" fmla="*/ 113 w 226"/>
                <a:gd name="T9" fmla="*/ 0 h 226"/>
                <a:gd name="T10" fmla="*/ 193 w 226"/>
                <a:gd name="T11" fmla="*/ 33 h 226"/>
                <a:gd name="T12" fmla="*/ 226 w 226"/>
                <a:gd name="T13" fmla="*/ 113 h 226"/>
                <a:gd name="T14" fmla="*/ 193 w 226"/>
                <a:gd name="T15" fmla="*/ 193 h 226"/>
                <a:gd name="T16" fmla="*/ 113 w 226"/>
                <a:gd name="T17" fmla="*/ 226 h 226"/>
                <a:gd name="T18" fmla="*/ 113 w 226"/>
                <a:gd name="T19" fmla="*/ 54 h 226"/>
                <a:gd name="T20" fmla="*/ 71 w 226"/>
                <a:gd name="T21" fmla="*/ 71 h 226"/>
                <a:gd name="T22" fmla="*/ 54 w 226"/>
                <a:gd name="T23" fmla="*/ 113 h 226"/>
                <a:gd name="T24" fmla="*/ 71 w 226"/>
                <a:gd name="T25" fmla="*/ 155 h 226"/>
                <a:gd name="T26" fmla="*/ 113 w 226"/>
                <a:gd name="T27" fmla="*/ 173 h 226"/>
                <a:gd name="T28" fmla="*/ 155 w 226"/>
                <a:gd name="T29" fmla="*/ 155 h 226"/>
                <a:gd name="T30" fmla="*/ 173 w 226"/>
                <a:gd name="T31" fmla="*/ 113 h 226"/>
                <a:gd name="T32" fmla="*/ 155 w 226"/>
                <a:gd name="T33" fmla="*/ 71 h 226"/>
                <a:gd name="T34" fmla="*/ 113 w 226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" h="226">
                  <a:moveTo>
                    <a:pt x="113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1" y="172"/>
                    <a:pt x="0" y="145"/>
                    <a:pt x="0" y="113"/>
                  </a:cubicBezTo>
                  <a:cubicBezTo>
                    <a:pt x="0" y="82"/>
                    <a:pt x="11" y="55"/>
                    <a:pt x="33" y="33"/>
                  </a:cubicBezTo>
                  <a:cubicBezTo>
                    <a:pt x="55" y="11"/>
                    <a:pt x="82" y="0"/>
                    <a:pt x="113" y="0"/>
                  </a:cubicBezTo>
                  <a:cubicBezTo>
                    <a:pt x="144" y="0"/>
                    <a:pt x="171" y="11"/>
                    <a:pt x="193" y="33"/>
                  </a:cubicBezTo>
                  <a:cubicBezTo>
                    <a:pt x="215" y="55"/>
                    <a:pt x="226" y="82"/>
                    <a:pt x="226" y="113"/>
                  </a:cubicBezTo>
                  <a:cubicBezTo>
                    <a:pt x="226" y="144"/>
                    <a:pt x="215" y="171"/>
                    <a:pt x="193" y="193"/>
                  </a:cubicBezTo>
                  <a:cubicBezTo>
                    <a:pt x="172" y="215"/>
                    <a:pt x="144" y="226"/>
                    <a:pt x="113" y="226"/>
                  </a:cubicBezTo>
                  <a:close/>
                  <a:moveTo>
                    <a:pt x="113" y="54"/>
                  </a:moveTo>
                  <a:cubicBezTo>
                    <a:pt x="96" y="54"/>
                    <a:pt x="83" y="59"/>
                    <a:pt x="71" y="71"/>
                  </a:cubicBezTo>
                  <a:cubicBezTo>
                    <a:pt x="59" y="83"/>
                    <a:pt x="54" y="96"/>
                    <a:pt x="54" y="113"/>
                  </a:cubicBezTo>
                  <a:cubicBezTo>
                    <a:pt x="54" y="130"/>
                    <a:pt x="59" y="144"/>
                    <a:pt x="71" y="155"/>
                  </a:cubicBezTo>
                  <a:cubicBezTo>
                    <a:pt x="83" y="167"/>
                    <a:pt x="96" y="173"/>
                    <a:pt x="113" y="173"/>
                  </a:cubicBezTo>
                  <a:cubicBezTo>
                    <a:pt x="130" y="173"/>
                    <a:pt x="144" y="167"/>
                    <a:pt x="155" y="155"/>
                  </a:cubicBezTo>
                  <a:cubicBezTo>
                    <a:pt x="167" y="144"/>
                    <a:pt x="173" y="130"/>
                    <a:pt x="173" y="113"/>
                  </a:cubicBezTo>
                  <a:cubicBezTo>
                    <a:pt x="173" y="96"/>
                    <a:pt x="167" y="83"/>
                    <a:pt x="155" y="71"/>
                  </a:cubicBezTo>
                  <a:cubicBezTo>
                    <a:pt x="144" y="59"/>
                    <a:pt x="130" y="54"/>
                    <a:pt x="1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84" name="Freeform 47">
              <a:extLst>
                <a:ext uri="{FF2B5EF4-FFF2-40B4-BE49-F238E27FC236}">
                  <a16:creationId xmlns:a16="http://schemas.microsoft.com/office/drawing/2014/main" id="{79D8A331-5DB4-0A9B-FA52-4ABD75268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847" y="1989689"/>
              <a:ext cx="74179" cy="20922"/>
            </a:xfrm>
            <a:custGeom>
              <a:avLst/>
              <a:gdLst>
                <a:gd name="T0" fmla="*/ 156 w 313"/>
                <a:gd name="T1" fmla="*/ 89 h 89"/>
                <a:gd name="T2" fmla="*/ 19 w 313"/>
                <a:gd name="T3" fmla="*/ 54 h 89"/>
                <a:gd name="T4" fmla="*/ 7 w 313"/>
                <a:gd name="T5" fmla="*/ 18 h 89"/>
                <a:gd name="T6" fmla="*/ 43 w 313"/>
                <a:gd name="T7" fmla="*/ 6 h 89"/>
                <a:gd name="T8" fmla="*/ 270 w 313"/>
                <a:gd name="T9" fmla="*/ 6 h 89"/>
                <a:gd name="T10" fmla="*/ 306 w 313"/>
                <a:gd name="T11" fmla="*/ 18 h 89"/>
                <a:gd name="T12" fmla="*/ 294 w 313"/>
                <a:gd name="T13" fmla="*/ 54 h 89"/>
                <a:gd name="T14" fmla="*/ 156 w 313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89">
                  <a:moveTo>
                    <a:pt x="156" y="89"/>
                  </a:moveTo>
                  <a:cubicBezTo>
                    <a:pt x="110" y="89"/>
                    <a:pt x="64" y="77"/>
                    <a:pt x="19" y="54"/>
                  </a:cubicBezTo>
                  <a:cubicBezTo>
                    <a:pt x="5" y="48"/>
                    <a:pt x="0" y="32"/>
                    <a:pt x="7" y="18"/>
                  </a:cubicBezTo>
                  <a:cubicBezTo>
                    <a:pt x="13" y="5"/>
                    <a:pt x="29" y="0"/>
                    <a:pt x="43" y="6"/>
                  </a:cubicBezTo>
                  <a:cubicBezTo>
                    <a:pt x="119" y="44"/>
                    <a:pt x="194" y="44"/>
                    <a:pt x="270" y="6"/>
                  </a:cubicBezTo>
                  <a:cubicBezTo>
                    <a:pt x="283" y="0"/>
                    <a:pt x="300" y="5"/>
                    <a:pt x="306" y="18"/>
                  </a:cubicBezTo>
                  <a:cubicBezTo>
                    <a:pt x="313" y="32"/>
                    <a:pt x="308" y="48"/>
                    <a:pt x="294" y="54"/>
                  </a:cubicBezTo>
                  <a:cubicBezTo>
                    <a:pt x="249" y="77"/>
                    <a:pt x="202" y="89"/>
                    <a:pt x="156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85" name="Freeform 48">
              <a:extLst>
                <a:ext uri="{FF2B5EF4-FFF2-40B4-BE49-F238E27FC236}">
                  <a16:creationId xmlns:a16="http://schemas.microsoft.com/office/drawing/2014/main" id="{8571ACFE-E8CD-DF0B-62C8-D07C4258E2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05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86" name="Freeform 49">
              <a:extLst>
                <a:ext uri="{FF2B5EF4-FFF2-40B4-BE49-F238E27FC236}">
                  <a16:creationId xmlns:a16="http://schemas.microsoft.com/office/drawing/2014/main" id="{D315245A-3A7D-A576-28A7-2CC94479C4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2941" y="1701531"/>
              <a:ext cx="41845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87" name="Freeform 50">
              <a:extLst>
                <a:ext uri="{FF2B5EF4-FFF2-40B4-BE49-F238E27FC236}">
                  <a16:creationId xmlns:a16="http://schemas.microsoft.com/office/drawing/2014/main" id="{106DCD9E-F1F5-3E30-5834-8FC3D3498E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588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88" name="Freeform 51">
              <a:extLst>
                <a:ext uri="{FF2B5EF4-FFF2-40B4-BE49-F238E27FC236}">
                  <a16:creationId xmlns:a16="http://schemas.microsoft.com/office/drawing/2014/main" id="{92A93DB0-9363-6E81-AAD3-4AEB1E572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516" y="1606430"/>
              <a:ext cx="215881" cy="216831"/>
            </a:xfrm>
            <a:custGeom>
              <a:avLst/>
              <a:gdLst>
                <a:gd name="T0" fmla="*/ 375 w 910"/>
                <a:gd name="T1" fmla="*/ 913 h 913"/>
                <a:gd name="T2" fmla="*/ 348 w 910"/>
                <a:gd name="T3" fmla="*/ 886 h 913"/>
                <a:gd name="T4" fmla="*/ 375 w 910"/>
                <a:gd name="T5" fmla="*/ 859 h 913"/>
                <a:gd name="T6" fmla="*/ 856 w 910"/>
                <a:gd name="T7" fmla="*/ 456 h 913"/>
                <a:gd name="T8" fmla="*/ 375 w 910"/>
                <a:gd name="T9" fmla="*/ 54 h 913"/>
                <a:gd name="T10" fmla="*/ 47 w 910"/>
                <a:gd name="T11" fmla="*/ 162 h 913"/>
                <a:gd name="T12" fmla="*/ 9 w 910"/>
                <a:gd name="T13" fmla="*/ 157 h 913"/>
                <a:gd name="T14" fmla="*/ 14 w 910"/>
                <a:gd name="T15" fmla="*/ 119 h 913"/>
                <a:gd name="T16" fmla="*/ 375 w 910"/>
                <a:gd name="T17" fmla="*/ 0 h 913"/>
                <a:gd name="T18" fmla="*/ 910 w 910"/>
                <a:gd name="T19" fmla="*/ 456 h 913"/>
                <a:gd name="T20" fmla="*/ 375 w 910"/>
                <a:gd name="T21" fmla="*/ 91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0" h="913">
                  <a:moveTo>
                    <a:pt x="375" y="913"/>
                  </a:moveTo>
                  <a:cubicBezTo>
                    <a:pt x="360" y="913"/>
                    <a:pt x="348" y="901"/>
                    <a:pt x="348" y="886"/>
                  </a:cubicBezTo>
                  <a:cubicBezTo>
                    <a:pt x="348" y="871"/>
                    <a:pt x="360" y="859"/>
                    <a:pt x="375" y="859"/>
                  </a:cubicBezTo>
                  <a:cubicBezTo>
                    <a:pt x="640" y="859"/>
                    <a:pt x="856" y="678"/>
                    <a:pt x="856" y="456"/>
                  </a:cubicBezTo>
                  <a:cubicBezTo>
                    <a:pt x="856" y="234"/>
                    <a:pt x="640" y="54"/>
                    <a:pt x="375" y="54"/>
                  </a:cubicBezTo>
                  <a:cubicBezTo>
                    <a:pt x="253" y="54"/>
                    <a:pt x="136" y="92"/>
                    <a:pt x="47" y="162"/>
                  </a:cubicBezTo>
                  <a:cubicBezTo>
                    <a:pt x="35" y="171"/>
                    <a:pt x="18" y="169"/>
                    <a:pt x="9" y="157"/>
                  </a:cubicBezTo>
                  <a:cubicBezTo>
                    <a:pt x="0" y="145"/>
                    <a:pt x="2" y="128"/>
                    <a:pt x="14" y="119"/>
                  </a:cubicBezTo>
                  <a:cubicBezTo>
                    <a:pt x="112" y="42"/>
                    <a:pt x="241" y="0"/>
                    <a:pt x="375" y="0"/>
                  </a:cubicBezTo>
                  <a:cubicBezTo>
                    <a:pt x="670" y="0"/>
                    <a:pt x="910" y="204"/>
                    <a:pt x="910" y="456"/>
                  </a:cubicBezTo>
                  <a:cubicBezTo>
                    <a:pt x="910" y="708"/>
                    <a:pt x="670" y="913"/>
                    <a:pt x="375" y="9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89" name="Freeform 52">
              <a:extLst>
                <a:ext uri="{FF2B5EF4-FFF2-40B4-BE49-F238E27FC236}">
                  <a16:creationId xmlns:a16="http://schemas.microsoft.com/office/drawing/2014/main" id="{E4120A62-4108-4B0C-3760-FA10C9023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475" y="1652079"/>
              <a:ext cx="134094" cy="194007"/>
            </a:xfrm>
            <a:custGeom>
              <a:avLst/>
              <a:gdLst>
                <a:gd name="T0" fmla="*/ 354 w 565"/>
                <a:gd name="T1" fmla="*/ 821 h 821"/>
                <a:gd name="T2" fmla="*/ 307 w 565"/>
                <a:gd name="T3" fmla="*/ 795 h 821"/>
                <a:gd name="T4" fmla="*/ 306 w 565"/>
                <a:gd name="T5" fmla="*/ 737 h 821"/>
                <a:gd name="T6" fmla="*/ 316 w 565"/>
                <a:gd name="T7" fmla="*/ 681 h 821"/>
                <a:gd name="T8" fmla="*/ 0 w 565"/>
                <a:gd name="T9" fmla="*/ 267 h 821"/>
                <a:gd name="T10" fmla="*/ 90 w 565"/>
                <a:gd name="T11" fmla="*/ 13 h 821"/>
                <a:gd name="T12" fmla="*/ 128 w 565"/>
                <a:gd name="T13" fmla="*/ 9 h 821"/>
                <a:gd name="T14" fmla="*/ 132 w 565"/>
                <a:gd name="T15" fmla="*/ 47 h 821"/>
                <a:gd name="T16" fmla="*/ 54 w 565"/>
                <a:gd name="T17" fmla="*/ 267 h 821"/>
                <a:gd name="T18" fmla="*/ 344 w 565"/>
                <a:gd name="T19" fmla="*/ 634 h 821"/>
                <a:gd name="T20" fmla="*/ 355 w 565"/>
                <a:gd name="T21" fmla="*/ 642 h 821"/>
                <a:gd name="T22" fmla="*/ 363 w 565"/>
                <a:gd name="T23" fmla="*/ 655 h 821"/>
                <a:gd name="T24" fmla="*/ 353 w 565"/>
                <a:gd name="T25" fmla="*/ 763 h 821"/>
                <a:gd name="T26" fmla="*/ 353 w 565"/>
                <a:gd name="T27" fmla="*/ 766 h 821"/>
                <a:gd name="T28" fmla="*/ 510 w 565"/>
                <a:gd name="T29" fmla="*/ 685 h 821"/>
                <a:gd name="T30" fmla="*/ 546 w 565"/>
                <a:gd name="T31" fmla="*/ 672 h 821"/>
                <a:gd name="T32" fmla="*/ 559 w 565"/>
                <a:gd name="T33" fmla="*/ 708 h 821"/>
                <a:gd name="T34" fmla="*/ 357 w 565"/>
                <a:gd name="T35" fmla="*/ 821 h 821"/>
                <a:gd name="T36" fmla="*/ 354 w 565"/>
                <a:gd name="T37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821">
                  <a:moveTo>
                    <a:pt x="354" y="821"/>
                  </a:moveTo>
                  <a:cubicBezTo>
                    <a:pt x="335" y="821"/>
                    <a:pt x="318" y="811"/>
                    <a:pt x="307" y="795"/>
                  </a:cubicBezTo>
                  <a:cubicBezTo>
                    <a:pt x="296" y="777"/>
                    <a:pt x="296" y="755"/>
                    <a:pt x="306" y="737"/>
                  </a:cubicBezTo>
                  <a:cubicBezTo>
                    <a:pt x="314" y="721"/>
                    <a:pt x="323" y="699"/>
                    <a:pt x="316" y="681"/>
                  </a:cubicBezTo>
                  <a:cubicBezTo>
                    <a:pt x="124" y="608"/>
                    <a:pt x="0" y="446"/>
                    <a:pt x="0" y="267"/>
                  </a:cubicBezTo>
                  <a:cubicBezTo>
                    <a:pt x="0" y="176"/>
                    <a:pt x="31" y="88"/>
                    <a:pt x="90" y="13"/>
                  </a:cubicBezTo>
                  <a:cubicBezTo>
                    <a:pt x="99" y="2"/>
                    <a:pt x="116" y="0"/>
                    <a:pt x="128" y="9"/>
                  </a:cubicBezTo>
                  <a:cubicBezTo>
                    <a:pt x="139" y="18"/>
                    <a:pt x="142" y="35"/>
                    <a:pt x="132" y="47"/>
                  </a:cubicBezTo>
                  <a:cubicBezTo>
                    <a:pt x="81" y="112"/>
                    <a:pt x="54" y="188"/>
                    <a:pt x="54" y="267"/>
                  </a:cubicBezTo>
                  <a:cubicBezTo>
                    <a:pt x="54" y="426"/>
                    <a:pt x="168" y="571"/>
                    <a:pt x="344" y="634"/>
                  </a:cubicBezTo>
                  <a:cubicBezTo>
                    <a:pt x="348" y="636"/>
                    <a:pt x="352" y="638"/>
                    <a:pt x="355" y="642"/>
                  </a:cubicBezTo>
                  <a:cubicBezTo>
                    <a:pt x="359" y="646"/>
                    <a:pt x="362" y="650"/>
                    <a:pt x="363" y="655"/>
                  </a:cubicBezTo>
                  <a:cubicBezTo>
                    <a:pt x="374" y="677"/>
                    <a:pt x="380" y="713"/>
                    <a:pt x="353" y="763"/>
                  </a:cubicBezTo>
                  <a:cubicBezTo>
                    <a:pt x="352" y="764"/>
                    <a:pt x="352" y="765"/>
                    <a:pt x="353" y="766"/>
                  </a:cubicBezTo>
                  <a:cubicBezTo>
                    <a:pt x="473" y="760"/>
                    <a:pt x="509" y="688"/>
                    <a:pt x="510" y="685"/>
                  </a:cubicBezTo>
                  <a:cubicBezTo>
                    <a:pt x="517" y="672"/>
                    <a:pt x="533" y="666"/>
                    <a:pt x="546" y="672"/>
                  </a:cubicBezTo>
                  <a:cubicBezTo>
                    <a:pt x="559" y="679"/>
                    <a:pt x="565" y="694"/>
                    <a:pt x="559" y="708"/>
                  </a:cubicBezTo>
                  <a:cubicBezTo>
                    <a:pt x="557" y="712"/>
                    <a:pt x="510" y="812"/>
                    <a:pt x="357" y="821"/>
                  </a:cubicBezTo>
                  <a:cubicBezTo>
                    <a:pt x="356" y="821"/>
                    <a:pt x="355" y="821"/>
                    <a:pt x="354" y="8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</p:grpSp>
      <p:grpSp>
        <p:nvGrpSpPr>
          <p:cNvPr id="2190" name="Group 2076">
            <a:extLst>
              <a:ext uri="{FF2B5EF4-FFF2-40B4-BE49-F238E27FC236}">
                <a16:creationId xmlns:a16="http://schemas.microsoft.com/office/drawing/2014/main" id="{504BDFEE-E77A-0EE2-8EE0-CC7F0687D766}"/>
              </a:ext>
            </a:extLst>
          </p:cNvPr>
          <p:cNvGrpSpPr>
            <a:grpSpLocks noChangeAspect="1"/>
          </p:cNvGrpSpPr>
          <p:nvPr/>
        </p:nvGrpSpPr>
        <p:grpSpPr>
          <a:xfrm>
            <a:off x="1559467" y="4434333"/>
            <a:ext cx="649051" cy="419323"/>
            <a:chOff x="3543301" y="6000250"/>
            <a:chExt cx="744538" cy="481013"/>
          </a:xfrm>
        </p:grpSpPr>
        <p:sp>
          <p:nvSpPr>
            <p:cNvPr id="2191" name="Freeform 494">
              <a:extLst>
                <a:ext uri="{FF2B5EF4-FFF2-40B4-BE49-F238E27FC236}">
                  <a16:creationId xmlns:a16="http://schemas.microsoft.com/office/drawing/2014/main" id="{99597824-01A0-5258-0E3E-A4CE3783E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1" y="6082800"/>
              <a:ext cx="509588" cy="398463"/>
            </a:xfrm>
            <a:custGeom>
              <a:avLst/>
              <a:gdLst>
                <a:gd name="T0" fmla="*/ 898 w 1286"/>
                <a:gd name="T1" fmla="*/ 1006 h 1006"/>
                <a:gd name="T2" fmla="*/ 27 w 1286"/>
                <a:gd name="T3" fmla="*/ 1006 h 1006"/>
                <a:gd name="T4" fmla="*/ 0 w 1286"/>
                <a:gd name="T5" fmla="*/ 979 h 1006"/>
                <a:gd name="T6" fmla="*/ 27 w 1286"/>
                <a:gd name="T7" fmla="*/ 952 h 1006"/>
                <a:gd name="T8" fmla="*/ 898 w 1286"/>
                <a:gd name="T9" fmla="*/ 952 h 1006"/>
                <a:gd name="T10" fmla="*/ 1232 w 1286"/>
                <a:gd name="T11" fmla="*/ 645 h 1006"/>
                <a:gd name="T12" fmla="*/ 911 w 1286"/>
                <a:gd name="T13" fmla="*/ 338 h 1006"/>
                <a:gd name="T14" fmla="*/ 892 w 1286"/>
                <a:gd name="T15" fmla="*/ 329 h 1006"/>
                <a:gd name="T16" fmla="*/ 885 w 1286"/>
                <a:gd name="T17" fmla="*/ 309 h 1006"/>
                <a:gd name="T18" fmla="*/ 885 w 1286"/>
                <a:gd name="T19" fmla="*/ 296 h 1006"/>
                <a:gd name="T20" fmla="*/ 804 w 1286"/>
                <a:gd name="T21" fmla="*/ 47 h 1006"/>
                <a:gd name="T22" fmla="*/ 808 w 1286"/>
                <a:gd name="T23" fmla="*/ 9 h 1006"/>
                <a:gd name="T24" fmla="*/ 846 w 1286"/>
                <a:gd name="T25" fmla="*/ 13 h 1006"/>
                <a:gd name="T26" fmla="*/ 939 w 1286"/>
                <a:gd name="T27" fmla="*/ 286 h 1006"/>
                <a:gd name="T28" fmla="*/ 1286 w 1286"/>
                <a:gd name="T29" fmla="*/ 645 h 1006"/>
                <a:gd name="T30" fmla="*/ 898 w 1286"/>
                <a:gd name="T3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6" h="1006">
                  <a:moveTo>
                    <a:pt x="898" y="1006"/>
                  </a:moveTo>
                  <a:cubicBezTo>
                    <a:pt x="27" y="1006"/>
                    <a:pt x="27" y="1006"/>
                    <a:pt x="27" y="1006"/>
                  </a:cubicBezTo>
                  <a:cubicBezTo>
                    <a:pt x="12" y="1006"/>
                    <a:pt x="0" y="994"/>
                    <a:pt x="0" y="979"/>
                  </a:cubicBezTo>
                  <a:cubicBezTo>
                    <a:pt x="0" y="964"/>
                    <a:pt x="12" y="952"/>
                    <a:pt x="27" y="952"/>
                  </a:cubicBezTo>
                  <a:cubicBezTo>
                    <a:pt x="898" y="952"/>
                    <a:pt x="898" y="952"/>
                    <a:pt x="898" y="952"/>
                  </a:cubicBezTo>
                  <a:cubicBezTo>
                    <a:pt x="1082" y="952"/>
                    <a:pt x="1232" y="814"/>
                    <a:pt x="1232" y="645"/>
                  </a:cubicBezTo>
                  <a:cubicBezTo>
                    <a:pt x="1232" y="479"/>
                    <a:pt x="1091" y="344"/>
                    <a:pt x="911" y="338"/>
                  </a:cubicBezTo>
                  <a:cubicBezTo>
                    <a:pt x="904" y="337"/>
                    <a:pt x="897" y="334"/>
                    <a:pt x="892" y="329"/>
                  </a:cubicBezTo>
                  <a:cubicBezTo>
                    <a:pt x="887" y="323"/>
                    <a:pt x="884" y="316"/>
                    <a:pt x="885" y="309"/>
                  </a:cubicBezTo>
                  <a:cubicBezTo>
                    <a:pt x="885" y="304"/>
                    <a:pt x="885" y="300"/>
                    <a:pt x="885" y="296"/>
                  </a:cubicBezTo>
                  <a:cubicBezTo>
                    <a:pt x="885" y="196"/>
                    <a:pt x="860" y="119"/>
                    <a:pt x="804" y="47"/>
                  </a:cubicBezTo>
                  <a:cubicBezTo>
                    <a:pt x="795" y="35"/>
                    <a:pt x="797" y="18"/>
                    <a:pt x="808" y="9"/>
                  </a:cubicBezTo>
                  <a:cubicBezTo>
                    <a:pt x="820" y="0"/>
                    <a:pt x="837" y="2"/>
                    <a:pt x="846" y="13"/>
                  </a:cubicBezTo>
                  <a:cubicBezTo>
                    <a:pt x="908" y="93"/>
                    <a:pt x="937" y="179"/>
                    <a:pt x="939" y="286"/>
                  </a:cubicBezTo>
                  <a:cubicBezTo>
                    <a:pt x="1136" y="305"/>
                    <a:pt x="1286" y="458"/>
                    <a:pt x="1286" y="645"/>
                  </a:cubicBezTo>
                  <a:cubicBezTo>
                    <a:pt x="1286" y="844"/>
                    <a:pt x="1112" y="1006"/>
                    <a:pt x="898" y="1006"/>
                  </a:cubicBezTo>
                  <a:close/>
                </a:path>
              </a:pathLst>
            </a:custGeom>
            <a:solidFill>
              <a:srgbClr val="CC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192" name="Freeform 495">
              <a:extLst>
                <a:ext uri="{FF2B5EF4-FFF2-40B4-BE49-F238E27FC236}">
                  <a16:creationId xmlns:a16="http://schemas.microsoft.com/office/drawing/2014/main" id="{83486382-175A-0659-7DD4-0E7A06DA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301" y="6000250"/>
              <a:ext cx="538163" cy="481013"/>
            </a:xfrm>
            <a:custGeom>
              <a:avLst/>
              <a:gdLst>
                <a:gd name="T0" fmla="*/ 483 w 1355"/>
                <a:gd name="T1" fmla="*/ 1214 h 1214"/>
                <a:gd name="T2" fmla="*/ 0 w 1355"/>
                <a:gd name="T3" fmla="*/ 765 h 1214"/>
                <a:gd name="T4" fmla="*/ 483 w 1355"/>
                <a:gd name="T5" fmla="*/ 316 h 1214"/>
                <a:gd name="T6" fmla="*/ 488 w 1355"/>
                <a:gd name="T7" fmla="*/ 316 h 1214"/>
                <a:gd name="T8" fmla="*/ 991 w 1355"/>
                <a:gd name="T9" fmla="*/ 0 h 1214"/>
                <a:gd name="T10" fmla="*/ 1341 w 1355"/>
                <a:gd name="T11" fmla="*/ 120 h 1214"/>
                <a:gd name="T12" fmla="*/ 1346 w 1355"/>
                <a:gd name="T13" fmla="*/ 158 h 1214"/>
                <a:gd name="T14" fmla="*/ 1308 w 1355"/>
                <a:gd name="T15" fmla="*/ 162 h 1214"/>
                <a:gd name="T16" fmla="*/ 991 w 1355"/>
                <a:gd name="T17" fmla="*/ 54 h 1214"/>
                <a:gd name="T18" fmla="*/ 531 w 1355"/>
                <a:gd name="T19" fmla="*/ 353 h 1214"/>
                <a:gd name="T20" fmla="*/ 505 w 1355"/>
                <a:gd name="T21" fmla="*/ 370 h 1214"/>
                <a:gd name="T22" fmla="*/ 483 w 1355"/>
                <a:gd name="T23" fmla="*/ 370 h 1214"/>
                <a:gd name="T24" fmla="*/ 54 w 1355"/>
                <a:gd name="T25" fmla="*/ 765 h 1214"/>
                <a:gd name="T26" fmla="*/ 483 w 1355"/>
                <a:gd name="T27" fmla="*/ 1160 h 1214"/>
                <a:gd name="T28" fmla="*/ 510 w 1355"/>
                <a:gd name="T29" fmla="*/ 1187 h 1214"/>
                <a:gd name="T30" fmla="*/ 483 w 1355"/>
                <a:gd name="T31" fmla="*/ 1214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5" h="1214">
                  <a:moveTo>
                    <a:pt x="483" y="1214"/>
                  </a:moveTo>
                  <a:cubicBezTo>
                    <a:pt x="216" y="1214"/>
                    <a:pt x="0" y="1013"/>
                    <a:pt x="0" y="765"/>
                  </a:cubicBezTo>
                  <a:cubicBezTo>
                    <a:pt x="0" y="517"/>
                    <a:pt x="216" y="316"/>
                    <a:pt x="483" y="316"/>
                  </a:cubicBezTo>
                  <a:cubicBezTo>
                    <a:pt x="485" y="316"/>
                    <a:pt x="486" y="316"/>
                    <a:pt x="488" y="316"/>
                  </a:cubicBezTo>
                  <a:cubicBezTo>
                    <a:pt x="570" y="126"/>
                    <a:pt x="769" y="0"/>
                    <a:pt x="991" y="0"/>
                  </a:cubicBezTo>
                  <a:cubicBezTo>
                    <a:pt x="1119" y="0"/>
                    <a:pt x="1244" y="43"/>
                    <a:pt x="1341" y="120"/>
                  </a:cubicBezTo>
                  <a:cubicBezTo>
                    <a:pt x="1353" y="129"/>
                    <a:pt x="1355" y="146"/>
                    <a:pt x="1346" y="158"/>
                  </a:cubicBezTo>
                  <a:cubicBezTo>
                    <a:pt x="1336" y="169"/>
                    <a:pt x="1320" y="171"/>
                    <a:pt x="1308" y="162"/>
                  </a:cubicBezTo>
                  <a:cubicBezTo>
                    <a:pt x="1220" y="92"/>
                    <a:pt x="1107" y="54"/>
                    <a:pt x="991" y="54"/>
                  </a:cubicBezTo>
                  <a:cubicBezTo>
                    <a:pt x="785" y="54"/>
                    <a:pt x="600" y="174"/>
                    <a:pt x="531" y="353"/>
                  </a:cubicBezTo>
                  <a:cubicBezTo>
                    <a:pt x="527" y="364"/>
                    <a:pt x="516" y="371"/>
                    <a:pt x="505" y="370"/>
                  </a:cubicBezTo>
                  <a:cubicBezTo>
                    <a:pt x="497" y="370"/>
                    <a:pt x="490" y="370"/>
                    <a:pt x="483" y="370"/>
                  </a:cubicBezTo>
                  <a:cubicBezTo>
                    <a:pt x="246" y="370"/>
                    <a:pt x="54" y="547"/>
                    <a:pt x="54" y="765"/>
                  </a:cubicBezTo>
                  <a:cubicBezTo>
                    <a:pt x="54" y="983"/>
                    <a:pt x="246" y="1160"/>
                    <a:pt x="483" y="1160"/>
                  </a:cubicBezTo>
                  <a:cubicBezTo>
                    <a:pt x="498" y="1160"/>
                    <a:pt x="510" y="1172"/>
                    <a:pt x="510" y="1187"/>
                  </a:cubicBezTo>
                  <a:cubicBezTo>
                    <a:pt x="510" y="1202"/>
                    <a:pt x="498" y="1214"/>
                    <a:pt x="483" y="1214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193" name="Freeform 838">
              <a:extLst>
                <a:ext uri="{FF2B5EF4-FFF2-40B4-BE49-F238E27FC236}">
                  <a16:creationId xmlns:a16="http://schemas.microsoft.com/office/drawing/2014/main" id="{E3A4720E-4DA3-A70E-8222-B4102D86C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8726" y="6212975"/>
              <a:ext cx="119063" cy="139700"/>
            </a:xfrm>
            <a:custGeom>
              <a:avLst/>
              <a:gdLst>
                <a:gd name="T0" fmla="*/ 299 w 301"/>
                <a:gd name="T1" fmla="*/ 335 h 353"/>
                <a:gd name="T2" fmla="*/ 301 w 301"/>
                <a:gd name="T3" fmla="*/ 344 h 353"/>
                <a:gd name="T4" fmla="*/ 299 w 301"/>
                <a:gd name="T5" fmla="*/ 350 h 353"/>
                <a:gd name="T6" fmla="*/ 292 w 301"/>
                <a:gd name="T7" fmla="*/ 352 h 353"/>
                <a:gd name="T8" fmla="*/ 279 w 301"/>
                <a:gd name="T9" fmla="*/ 353 h 353"/>
                <a:gd name="T10" fmla="*/ 265 w 301"/>
                <a:gd name="T11" fmla="*/ 352 h 353"/>
                <a:gd name="T12" fmla="*/ 258 w 301"/>
                <a:gd name="T13" fmla="*/ 351 h 353"/>
                <a:gd name="T14" fmla="*/ 254 w 301"/>
                <a:gd name="T15" fmla="*/ 349 h 353"/>
                <a:gd name="T16" fmla="*/ 252 w 301"/>
                <a:gd name="T17" fmla="*/ 345 h 353"/>
                <a:gd name="T18" fmla="*/ 222 w 301"/>
                <a:gd name="T19" fmla="*/ 260 h 353"/>
                <a:gd name="T20" fmla="*/ 76 w 301"/>
                <a:gd name="T21" fmla="*/ 260 h 353"/>
                <a:gd name="T22" fmla="*/ 48 w 301"/>
                <a:gd name="T23" fmla="*/ 343 h 353"/>
                <a:gd name="T24" fmla="*/ 46 w 301"/>
                <a:gd name="T25" fmla="*/ 348 h 353"/>
                <a:gd name="T26" fmla="*/ 42 w 301"/>
                <a:gd name="T27" fmla="*/ 351 h 353"/>
                <a:gd name="T28" fmla="*/ 34 w 301"/>
                <a:gd name="T29" fmla="*/ 352 h 353"/>
                <a:gd name="T30" fmla="*/ 22 w 301"/>
                <a:gd name="T31" fmla="*/ 353 h 353"/>
                <a:gd name="T32" fmla="*/ 9 w 301"/>
                <a:gd name="T33" fmla="*/ 352 h 353"/>
                <a:gd name="T34" fmla="*/ 2 w 301"/>
                <a:gd name="T35" fmla="*/ 350 h 353"/>
                <a:gd name="T36" fmla="*/ 0 w 301"/>
                <a:gd name="T37" fmla="*/ 344 h 353"/>
                <a:gd name="T38" fmla="*/ 3 w 301"/>
                <a:gd name="T39" fmla="*/ 335 h 353"/>
                <a:gd name="T40" fmla="*/ 120 w 301"/>
                <a:gd name="T41" fmla="*/ 10 h 353"/>
                <a:gd name="T42" fmla="*/ 123 w 301"/>
                <a:gd name="T43" fmla="*/ 5 h 353"/>
                <a:gd name="T44" fmla="*/ 128 w 301"/>
                <a:gd name="T45" fmla="*/ 2 h 353"/>
                <a:gd name="T46" fmla="*/ 136 w 301"/>
                <a:gd name="T47" fmla="*/ 1 h 353"/>
                <a:gd name="T48" fmla="*/ 150 w 301"/>
                <a:gd name="T49" fmla="*/ 0 h 353"/>
                <a:gd name="T50" fmla="*/ 164 w 301"/>
                <a:gd name="T51" fmla="*/ 1 h 353"/>
                <a:gd name="T52" fmla="*/ 173 w 301"/>
                <a:gd name="T53" fmla="*/ 2 h 353"/>
                <a:gd name="T54" fmla="*/ 179 w 301"/>
                <a:gd name="T55" fmla="*/ 5 h 353"/>
                <a:gd name="T56" fmla="*/ 182 w 301"/>
                <a:gd name="T57" fmla="*/ 10 h 353"/>
                <a:gd name="T58" fmla="*/ 299 w 301"/>
                <a:gd name="T59" fmla="*/ 335 h 353"/>
                <a:gd name="T60" fmla="*/ 209 w 301"/>
                <a:gd name="T61" fmla="*/ 223 h 353"/>
                <a:gd name="T62" fmla="*/ 148 w 301"/>
                <a:gd name="T63" fmla="*/ 48 h 353"/>
                <a:gd name="T64" fmla="*/ 148 w 301"/>
                <a:gd name="T65" fmla="*/ 48 h 353"/>
                <a:gd name="T66" fmla="*/ 88 w 301"/>
                <a:gd name="T67" fmla="*/ 223 h 353"/>
                <a:gd name="T68" fmla="*/ 209 w 301"/>
                <a:gd name="T69" fmla="*/ 22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353">
                  <a:moveTo>
                    <a:pt x="299" y="335"/>
                  </a:moveTo>
                  <a:cubicBezTo>
                    <a:pt x="300" y="339"/>
                    <a:pt x="301" y="342"/>
                    <a:pt x="301" y="344"/>
                  </a:cubicBezTo>
                  <a:cubicBezTo>
                    <a:pt x="301" y="347"/>
                    <a:pt x="301" y="349"/>
                    <a:pt x="299" y="350"/>
                  </a:cubicBezTo>
                  <a:cubicBezTo>
                    <a:pt x="298" y="351"/>
                    <a:pt x="295" y="352"/>
                    <a:pt x="292" y="352"/>
                  </a:cubicBezTo>
                  <a:cubicBezTo>
                    <a:pt x="289" y="353"/>
                    <a:pt x="284" y="353"/>
                    <a:pt x="279" y="353"/>
                  </a:cubicBezTo>
                  <a:cubicBezTo>
                    <a:pt x="273" y="353"/>
                    <a:pt x="269" y="353"/>
                    <a:pt x="265" y="352"/>
                  </a:cubicBezTo>
                  <a:cubicBezTo>
                    <a:pt x="262" y="352"/>
                    <a:pt x="259" y="352"/>
                    <a:pt x="258" y="351"/>
                  </a:cubicBezTo>
                  <a:cubicBezTo>
                    <a:pt x="256" y="351"/>
                    <a:pt x="255" y="350"/>
                    <a:pt x="254" y="349"/>
                  </a:cubicBezTo>
                  <a:cubicBezTo>
                    <a:pt x="253" y="347"/>
                    <a:pt x="252" y="346"/>
                    <a:pt x="252" y="345"/>
                  </a:cubicBezTo>
                  <a:cubicBezTo>
                    <a:pt x="222" y="260"/>
                    <a:pt x="222" y="260"/>
                    <a:pt x="222" y="260"/>
                  </a:cubicBezTo>
                  <a:cubicBezTo>
                    <a:pt x="76" y="260"/>
                    <a:pt x="76" y="260"/>
                    <a:pt x="76" y="260"/>
                  </a:cubicBezTo>
                  <a:cubicBezTo>
                    <a:pt x="48" y="343"/>
                    <a:pt x="48" y="343"/>
                    <a:pt x="48" y="343"/>
                  </a:cubicBezTo>
                  <a:cubicBezTo>
                    <a:pt x="47" y="345"/>
                    <a:pt x="47" y="346"/>
                    <a:pt x="46" y="348"/>
                  </a:cubicBezTo>
                  <a:cubicBezTo>
                    <a:pt x="45" y="349"/>
                    <a:pt x="43" y="350"/>
                    <a:pt x="42" y="351"/>
                  </a:cubicBezTo>
                  <a:cubicBezTo>
                    <a:pt x="40" y="351"/>
                    <a:pt x="38" y="352"/>
                    <a:pt x="34" y="352"/>
                  </a:cubicBezTo>
                  <a:cubicBezTo>
                    <a:pt x="31" y="353"/>
                    <a:pt x="27" y="353"/>
                    <a:pt x="22" y="353"/>
                  </a:cubicBezTo>
                  <a:cubicBezTo>
                    <a:pt x="17" y="353"/>
                    <a:pt x="13" y="353"/>
                    <a:pt x="9" y="352"/>
                  </a:cubicBezTo>
                  <a:cubicBezTo>
                    <a:pt x="6" y="352"/>
                    <a:pt x="4" y="351"/>
                    <a:pt x="2" y="350"/>
                  </a:cubicBezTo>
                  <a:cubicBezTo>
                    <a:pt x="1" y="348"/>
                    <a:pt x="0" y="347"/>
                    <a:pt x="0" y="344"/>
                  </a:cubicBezTo>
                  <a:cubicBezTo>
                    <a:pt x="1" y="342"/>
                    <a:pt x="1" y="339"/>
                    <a:pt x="3" y="3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1" y="8"/>
                    <a:pt x="122" y="6"/>
                    <a:pt x="123" y="5"/>
                  </a:cubicBezTo>
                  <a:cubicBezTo>
                    <a:pt x="124" y="4"/>
                    <a:pt x="126" y="3"/>
                    <a:pt x="128" y="2"/>
                  </a:cubicBezTo>
                  <a:cubicBezTo>
                    <a:pt x="130" y="2"/>
                    <a:pt x="133" y="1"/>
                    <a:pt x="136" y="1"/>
                  </a:cubicBezTo>
                  <a:cubicBezTo>
                    <a:pt x="140" y="1"/>
                    <a:pt x="144" y="0"/>
                    <a:pt x="150" y="0"/>
                  </a:cubicBezTo>
                  <a:cubicBezTo>
                    <a:pt x="156" y="0"/>
                    <a:pt x="160" y="1"/>
                    <a:pt x="164" y="1"/>
                  </a:cubicBezTo>
                  <a:cubicBezTo>
                    <a:pt x="168" y="1"/>
                    <a:pt x="171" y="2"/>
                    <a:pt x="173" y="2"/>
                  </a:cubicBezTo>
                  <a:cubicBezTo>
                    <a:pt x="176" y="3"/>
                    <a:pt x="177" y="4"/>
                    <a:pt x="179" y="5"/>
                  </a:cubicBezTo>
                  <a:cubicBezTo>
                    <a:pt x="180" y="7"/>
                    <a:pt x="181" y="8"/>
                    <a:pt x="182" y="10"/>
                  </a:cubicBezTo>
                  <a:lnTo>
                    <a:pt x="299" y="335"/>
                  </a:lnTo>
                  <a:close/>
                  <a:moveTo>
                    <a:pt x="209" y="223"/>
                  </a:moveTo>
                  <a:cubicBezTo>
                    <a:pt x="148" y="48"/>
                    <a:pt x="148" y="48"/>
                    <a:pt x="148" y="48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209" y="223"/>
                    <a:pt x="209" y="223"/>
                    <a:pt x="209" y="223"/>
                  </a:cubicBezTo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194" name="Freeform 839">
              <a:extLst>
                <a:ext uri="{FF2B5EF4-FFF2-40B4-BE49-F238E27FC236}">
                  <a16:creationId xmlns:a16="http://schemas.microsoft.com/office/drawing/2014/main" id="{0FBC92AC-A067-4F89-7B20-BDF03A7CD1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1126" y="6214562"/>
              <a:ext cx="84138" cy="138113"/>
            </a:xfrm>
            <a:custGeom>
              <a:avLst/>
              <a:gdLst>
                <a:gd name="T0" fmla="*/ 214 w 214"/>
                <a:gd name="T1" fmla="*/ 102 h 351"/>
                <a:gd name="T2" fmla="*/ 206 w 214"/>
                <a:gd name="T3" fmla="*/ 150 h 351"/>
                <a:gd name="T4" fmla="*/ 181 w 214"/>
                <a:gd name="T5" fmla="*/ 185 h 351"/>
                <a:gd name="T6" fmla="*/ 142 w 214"/>
                <a:gd name="T7" fmla="*/ 208 h 351"/>
                <a:gd name="T8" fmla="*/ 86 w 214"/>
                <a:gd name="T9" fmla="*/ 216 h 351"/>
                <a:gd name="T10" fmla="*/ 46 w 214"/>
                <a:gd name="T11" fmla="*/ 216 h 351"/>
                <a:gd name="T12" fmla="*/ 46 w 214"/>
                <a:gd name="T13" fmla="*/ 342 h 351"/>
                <a:gd name="T14" fmla="*/ 45 w 214"/>
                <a:gd name="T15" fmla="*/ 346 h 351"/>
                <a:gd name="T16" fmla="*/ 41 w 214"/>
                <a:gd name="T17" fmla="*/ 349 h 351"/>
                <a:gd name="T18" fmla="*/ 34 w 214"/>
                <a:gd name="T19" fmla="*/ 350 h 351"/>
                <a:gd name="T20" fmla="*/ 23 w 214"/>
                <a:gd name="T21" fmla="*/ 351 h 351"/>
                <a:gd name="T22" fmla="*/ 12 w 214"/>
                <a:gd name="T23" fmla="*/ 350 h 351"/>
                <a:gd name="T24" fmla="*/ 5 w 214"/>
                <a:gd name="T25" fmla="*/ 349 h 351"/>
                <a:gd name="T26" fmla="*/ 1 w 214"/>
                <a:gd name="T27" fmla="*/ 346 h 351"/>
                <a:gd name="T28" fmla="*/ 0 w 214"/>
                <a:gd name="T29" fmla="*/ 342 h 351"/>
                <a:gd name="T30" fmla="*/ 0 w 214"/>
                <a:gd name="T31" fmla="*/ 20 h 351"/>
                <a:gd name="T32" fmla="*/ 5 w 214"/>
                <a:gd name="T33" fmla="*/ 5 h 351"/>
                <a:gd name="T34" fmla="*/ 18 w 214"/>
                <a:gd name="T35" fmla="*/ 0 h 351"/>
                <a:gd name="T36" fmla="*/ 93 w 214"/>
                <a:gd name="T37" fmla="*/ 0 h 351"/>
                <a:gd name="T38" fmla="*/ 115 w 214"/>
                <a:gd name="T39" fmla="*/ 1 h 351"/>
                <a:gd name="T40" fmla="*/ 139 w 214"/>
                <a:gd name="T41" fmla="*/ 5 h 351"/>
                <a:gd name="T42" fmla="*/ 168 w 214"/>
                <a:gd name="T43" fmla="*/ 17 h 351"/>
                <a:gd name="T44" fmla="*/ 193 w 214"/>
                <a:gd name="T45" fmla="*/ 38 h 351"/>
                <a:gd name="T46" fmla="*/ 209 w 214"/>
                <a:gd name="T47" fmla="*/ 66 h 351"/>
                <a:gd name="T48" fmla="*/ 214 w 214"/>
                <a:gd name="T49" fmla="*/ 102 h 351"/>
                <a:gd name="T50" fmla="*/ 165 w 214"/>
                <a:gd name="T51" fmla="*/ 106 h 351"/>
                <a:gd name="T52" fmla="*/ 158 w 214"/>
                <a:gd name="T53" fmla="*/ 70 h 351"/>
                <a:gd name="T54" fmla="*/ 138 w 214"/>
                <a:gd name="T55" fmla="*/ 49 h 351"/>
                <a:gd name="T56" fmla="*/ 114 w 214"/>
                <a:gd name="T57" fmla="*/ 40 h 351"/>
                <a:gd name="T58" fmla="*/ 89 w 214"/>
                <a:gd name="T59" fmla="*/ 38 h 351"/>
                <a:gd name="T60" fmla="*/ 46 w 214"/>
                <a:gd name="T61" fmla="*/ 38 h 351"/>
                <a:gd name="T62" fmla="*/ 46 w 214"/>
                <a:gd name="T63" fmla="*/ 178 h 351"/>
                <a:gd name="T64" fmla="*/ 88 w 214"/>
                <a:gd name="T65" fmla="*/ 178 h 351"/>
                <a:gd name="T66" fmla="*/ 123 w 214"/>
                <a:gd name="T67" fmla="*/ 173 h 351"/>
                <a:gd name="T68" fmla="*/ 146 w 214"/>
                <a:gd name="T69" fmla="*/ 158 h 351"/>
                <a:gd name="T70" fmla="*/ 161 w 214"/>
                <a:gd name="T71" fmla="*/ 135 h 351"/>
                <a:gd name="T72" fmla="*/ 165 w 214"/>
                <a:gd name="T73" fmla="*/ 10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351">
                  <a:moveTo>
                    <a:pt x="214" y="102"/>
                  </a:moveTo>
                  <a:cubicBezTo>
                    <a:pt x="214" y="120"/>
                    <a:pt x="211" y="135"/>
                    <a:pt x="206" y="150"/>
                  </a:cubicBezTo>
                  <a:cubicBezTo>
                    <a:pt x="200" y="164"/>
                    <a:pt x="192" y="176"/>
                    <a:pt x="181" y="185"/>
                  </a:cubicBezTo>
                  <a:cubicBezTo>
                    <a:pt x="170" y="195"/>
                    <a:pt x="157" y="203"/>
                    <a:pt x="142" y="208"/>
                  </a:cubicBezTo>
                  <a:cubicBezTo>
                    <a:pt x="126" y="214"/>
                    <a:pt x="107" y="216"/>
                    <a:pt x="86" y="216"/>
                  </a:cubicBezTo>
                  <a:cubicBezTo>
                    <a:pt x="46" y="216"/>
                    <a:pt x="46" y="216"/>
                    <a:pt x="46" y="216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46" y="344"/>
                    <a:pt x="46" y="345"/>
                    <a:pt x="45" y="346"/>
                  </a:cubicBezTo>
                  <a:cubicBezTo>
                    <a:pt x="44" y="347"/>
                    <a:pt x="43" y="348"/>
                    <a:pt x="41" y="349"/>
                  </a:cubicBezTo>
                  <a:cubicBezTo>
                    <a:pt x="39" y="349"/>
                    <a:pt x="37" y="350"/>
                    <a:pt x="34" y="350"/>
                  </a:cubicBezTo>
                  <a:cubicBezTo>
                    <a:pt x="31" y="351"/>
                    <a:pt x="27" y="351"/>
                    <a:pt x="23" y="351"/>
                  </a:cubicBezTo>
                  <a:cubicBezTo>
                    <a:pt x="18" y="351"/>
                    <a:pt x="15" y="351"/>
                    <a:pt x="12" y="350"/>
                  </a:cubicBezTo>
                  <a:cubicBezTo>
                    <a:pt x="9" y="350"/>
                    <a:pt x="6" y="349"/>
                    <a:pt x="5" y="349"/>
                  </a:cubicBezTo>
                  <a:cubicBezTo>
                    <a:pt x="3" y="348"/>
                    <a:pt x="2" y="347"/>
                    <a:pt x="1" y="346"/>
                  </a:cubicBezTo>
                  <a:cubicBezTo>
                    <a:pt x="0" y="345"/>
                    <a:pt x="0" y="344"/>
                    <a:pt x="0" y="3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0" y="0"/>
                    <a:pt x="108" y="0"/>
                    <a:pt x="115" y="1"/>
                  </a:cubicBezTo>
                  <a:cubicBezTo>
                    <a:pt x="122" y="2"/>
                    <a:pt x="130" y="3"/>
                    <a:pt x="139" y="5"/>
                  </a:cubicBezTo>
                  <a:cubicBezTo>
                    <a:pt x="149" y="7"/>
                    <a:pt x="158" y="11"/>
                    <a:pt x="168" y="17"/>
                  </a:cubicBezTo>
                  <a:cubicBezTo>
                    <a:pt x="178" y="22"/>
                    <a:pt x="186" y="29"/>
                    <a:pt x="193" y="38"/>
                  </a:cubicBezTo>
                  <a:cubicBezTo>
                    <a:pt x="200" y="46"/>
                    <a:pt x="205" y="55"/>
                    <a:pt x="209" y="66"/>
                  </a:cubicBezTo>
                  <a:cubicBezTo>
                    <a:pt x="213" y="77"/>
                    <a:pt x="214" y="89"/>
                    <a:pt x="214" y="102"/>
                  </a:cubicBezTo>
                  <a:close/>
                  <a:moveTo>
                    <a:pt x="165" y="106"/>
                  </a:moveTo>
                  <a:cubicBezTo>
                    <a:pt x="165" y="92"/>
                    <a:pt x="163" y="80"/>
                    <a:pt x="158" y="70"/>
                  </a:cubicBezTo>
                  <a:cubicBezTo>
                    <a:pt x="152" y="61"/>
                    <a:pt x="146" y="54"/>
                    <a:pt x="138" y="49"/>
                  </a:cubicBezTo>
                  <a:cubicBezTo>
                    <a:pt x="130" y="44"/>
                    <a:pt x="122" y="41"/>
                    <a:pt x="114" y="40"/>
                  </a:cubicBezTo>
                  <a:cubicBezTo>
                    <a:pt x="105" y="39"/>
                    <a:pt x="97" y="38"/>
                    <a:pt x="89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102" y="178"/>
                    <a:pt x="114" y="177"/>
                    <a:pt x="123" y="173"/>
                  </a:cubicBezTo>
                  <a:cubicBezTo>
                    <a:pt x="132" y="169"/>
                    <a:pt x="140" y="164"/>
                    <a:pt x="146" y="158"/>
                  </a:cubicBezTo>
                  <a:cubicBezTo>
                    <a:pt x="153" y="152"/>
                    <a:pt x="157" y="144"/>
                    <a:pt x="161" y="135"/>
                  </a:cubicBezTo>
                  <a:cubicBezTo>
                    <a:pt x="164" y="126"/>
                    <a:pt x="165" y="117"/>
                    <a:pt x="165" y="106"/>
                  </a:cubicBezTo>
                  <a:close/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195" name="Freeform 840">
              <a:extLst>
                <a:ext uri="{FF2B5EF4-FFF2-40B4-BE49-F238E27FC236}">
                  <a16:creationId xmlns:a16="http://schemas.microsoft.com/office/drawing/2014/main" id="{05547F3C-438F-7A7D-755F-160AF31F4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51" y="6212975"/>
              <a:ext cx="19050" cy="139700"/>
            </a:xfrm>
            <a:custGeom>
              <a:avLst/>
              <a:gdLst>
                <a:gd name="T0" fmla="*/ 46 w 46"/>
                <a:gd name="T1" fmla="*/ 344 h 353"/>
                <a:gd name="T2" fmla="*/ 45 w 46"/>
                <a:gd name="T3" fmla="*/ 348 h 353"/>
                <a:gd name="T4" fmla="*/ 42 w 46"/>
                <a:gd name="T5" fmla="*/ 351 h 353"/>
                <a:gd name="T6" fmla="*/ 34 w 46"/>
                <a:gd name="T7" fmla="*/ 352 h 353"/>
                <a:gd name="T8" fmla="*/ 23 w 46"/>
                <a:gd name="T9" fmla="*/ 353 h 353"/>
                <a:gd name="T10" fmla="*/ 12 w 46"/>
                <a:gd name="T11" fmla="*/ 352 h 353"/>
                <a:gd name="T12" fmla="*/ 5 w 46"/>
                <a:gd name="T13" fmla="*/ 351 h 353"/>
                <a:gd name="T14" fmla="*/ 1 w 46"/>
                <a:gd name="T15" fmla="*/ 348 h 353"/>
                <a:gd name="T16" fmla="*/ 0 w 46"/>
                <a:gd name="T17" fmla="*/ 344 h 353"/>
                <a:gd name="T18" fmla="*/ 0 w 46"/>
                <a:gd name="T19" fmla="*/ 9 h 353"/>
                <a:gd name="T20" fmla="*/ 1 w 46"/>
                <a:gd name="T21" fmla="*/ 5 h 353"/>
                <a:gd name="T22" fmla="*/ 5 w 46"/>
                <a:gd name="T23" fmla="*/ 3 h 353"/>
                <a:gd name="T24" fmla="*/ 13 w 46"/>
                <a:gd name="T25" fmla="*/ 1 h 353"/>
                <a:gd name="T26" fmla="*/ 23 w 46"/>
                <a:gd name="T27" fmla="*/ 0 h 353"/>
                <a:gd name="T28" fmla="*/ 34 w 46"/>
                <a:gd name="T29" fmla="*/ 1 h 353"/>
                <a:gd name="T30" fmla="*/ 42 w 46"/>
                <a:gd name="T31" fmla="*/ 3 h 353"/>
                <a:gd name="T32" fmla="*/ 45 w 46"/>
                <a:gd name="T33" fmla="*/ 5 h 353"/>
                <a:gd name="T34" fmla="*/ 46 w 46"/>
                <a:gd name="T35" fmla="*/ 9 h 353"/>
                <a:gd name="T36" fmla="*/ 46 w 46"/>
                <a:gd name="T37" fmla="*/ 34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353">
                  <a:moveTo>
                    <a:pt x="46" y="344"/>
                  </a:moveTo>
                  <a:cubicBezTo>
                    <a:pt x="46" y="346"/>
                    <a:pt x="46" y="347"/>
                    <a:pt x="45" y="348"/>
                  </a:cubicBezTo>
                  <a:cubicBezTo>
                    <a:pt x="45" y="349"/>
                    <a:pt x="43" y="350"/>
                    <a:pt x="42" y="351"/>
                  </a:cubicBezTo>
                  <a:cubicBezTo>
                    <a:pt x="40" y="351"/>
                    <a:pt x="37" y="352"/>
                    <a:pt x="34" y="352"/>
                  </a:cubicBezTo>
                  <a:cubicBezTo>
                    <a:pt x="31" y="353"/>
                    <a:pt x="28" y="353"/>
                    <a:pt x="23" y="353"/>
                  </a:cubicBezTo>
                  <a:cubicBezTo>
                    <a:pt x="19" y="353"/>
                    <a:pt x="15" y="353"/>
                    <a:pt x="12" y="352"/>
                  </a:cubicBezTo>
                  <a:cubicBezTo>
                    <a:pt x="9" y="352"/>
                    <a:pt x="7" y="351"/>
                    <a:pt x="5" y="351"/>
                  </a:cubicBezTo>
                  <a:cubicBezTo>
                    <a:pt x="3" y="350"/>
                    <a:pt x="2" y="349"/>
                    <a:pt x="1" y="348"/>
                  </a:cubicBezTo>
                  <a:cubicBezTo>
                    <a:pt x="0" y="347"/>
                    <a:pt x="0" y="346"/>
                    <a:pt x="0" y="34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2" y="4"/>
                    <a:pt x="3" y="3"/>
                    <a:pt x="5" y="3"/>
                  </a:cubicBezTo>
                  <a:cubicBezTo>
                    <a:pt x="7" y="2"/>
                    <a:pt x="10" y="2"/>
                    <a:pt x="13" y="1"/>
                  </a:cubicBezTo>
                  <a:cubicBezTo>
                    <a:pt x="16" y="1"/>
                    <a:pt x="19" y="0"/>
                    <a:pt x="23" y="0"/>
                  </a:cubicBezTo>
                  <a:cubicBezTo>
                    <a:pt x="28" y="0"/>
                    <a:pt x="31" y="1"/>
                    <a:pt x="34" y="1"/>
                  </a:cubicBezTo>
                  <a:cubicBezTo>
                    <a:pt x="37" y="2"/>
                    <a:pt x="40" y="2"/>
                    <a:pt x="42" y="3"/>
                  </a:cubicBezTo>
                  <a:cubicBezTo>
                    <a:pt x="43" y="3"/>
                    <a:pt x="45" y="4"/>
                    <a:pt x="45" y="5"/>
                  </a:cubicBezTo>
                  <a:cubicBezTo>
                    <a:pt x="46" y="6"/>
                    <a:pt x="46" y="8"/>
                    <a:pt x="46" y="9"/>
                  </a:cubicBezTo>
                  <a:lnTo>
                    <a:pt x="46" y="344"/>
                  </a:lnTo>
                  <a:close/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</p:grpSp>
      <p:cxnSp>
        <p:nvCxnSpPr>
          <p:cNvPr id="2196" name="Straight Arrow Connector 3">
            <a:extLst>
              <a:ext uri="{FF2B5EF4-FFF2-40B4-BE49-F238E27FC236}">
                <a16:creationId xmlns:a16="http://schemas.microsoft.com/office/drawing/2014/main" id="{F0CD5C01-D6E5-BD48-D199-5C15ED23BA41}"/>
              </a:ext>
            </a:extLst>
          </p:cNvPr>
          <p:cNvCxnSpPr>
            <a:cxnSpLocks/>
          </p:cNvCxnSpPr>
          <p:nvPr/>
        </p:nvCxnSpPr>
        <p:spPr>
          <a:xfrm>
            <a:off x="2206089" y="3451870"/>
            <a:ext cx="1630720" cy="14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01" name="Straight Arrow Connector 3">
            <a:extLst>
              <a:ext uri="{FF2B5EF4-FFF2-40B4-BE49-F238E27FC236}">
                <a16:creationId xmlns:a16="http://schemas.microsoft.com/office/drawing/2014/main" id="{BBED6578-5ABD-DDF0-6A69-F119699F7225}"/>
              </a:ext>
            </a:extLst>
          </p:cNvPr>
          <p:cNvCxnSpPr>
            <a:cxnSpLocks/>
          </p:cNvCxnSpPr>
          <p:nvPr/>
        </p:nvCxnSpPr>
        <p:spPr>
          <a:xfrm flipV="1">
            <a:off x="2284267" y="3733672"/>
            <a:ext cx="1612924" cy="9006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04" name="Group 2063">
            <a:extLst>
              <a:ext uri="{FF2B5EF4-FFF2-40B4-BE49-F238E27FC236}">
                <a16:creationId xmlns:a16="http://schemas.microsoft.com/office/drawing/2014/main" id="{658EC75F-BB26-C0EB-3147-819D236CD09C}"/>
              </a:ext>
            </a:extLst>
          </p:cNvPr>
          <p:cNvGrpSpPr>
            <a:grpSpLocks noChangeAspect="1"/>
          </p:cNvGrpSpPr>
          <p:nvPr/>
        </p:nvGrpSpPr>
        <p:grpSpPr>
          <a:xfrm>
            <a:off x="5808852" y="3972690"/>
            <a:ext cx="652008" cy="777094"/>
            <a:chOff x="3072823" y="1606430"/>
            <a:chExt cx="396574" cy="472654"/>
          </a:xfrm>
          <a:solidFill>
            <a:schemeClr val="accent5"/>
          </a:solidFill>
        </p:grpSpPr>
        <p:sp>
          <p:nvSpPr>
            <p:cNvPr id="2205" name="Freeform 41">
              <a:extLst>
                <a:ext uri="{FF2B5EF4-FFF2-40B4-BE49-F238E27FC236}">
                  <a16:creationId xmlns:a16="http://schemas.microsoft.com/office/drawing/2014/main" id="{36A4572D-C8CC-AE5E-B3EC-59DE6FB10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1296" y="1922167"/>
              <a:ext cx="54208" cy="54208"/>
            </a:xfrm>
            <a:custGeom>
              <a:avLst/>
              <a:gdLst>
                <a:gd name="T0" fmla="*/ 114 w 227"/>
                <a:gd name="T1" fmla="*/ 226 h 226"/>
                <a:gd name="T2" fmla="*/ 33 w 227"/>
                <a:gd name="T3" fmla="*/ 193 h 226"/>
                <a:gd name="T4" fmla="*/ 0 w 227"/>
                <a:gd name="T5" fmla="*/ 113 h 226"/>
                <a:gd name="T6" fmla="*/ 33 w 227"/>
                <a:gd name="T7" fmla="*/ 33 h 226"/>
                <a:gd name="T8" fmla="*/ 114 w 227"/>
                <a:gd name="T9" fmla="*/ 0 h 226"/>
                <a:gd name="T10" fmla="*/ 194 w 227"/>
                <a:gd name="T11" fmla="*/ 33 h 226"/>
                <a:gd name="T12" fmla="*/ 227 w 227"/>
                <a:gd name="T13" fmla="*/ 113 h 226"/>
                <a:gd name="T14" fmla="*/ 194 w 227"/>
                <a:gd name="T15" fmla="*/ 193 h 226"/>
                <a:gd name="T16" fmla="*/ 114 w 227"/>
                <a:gd name="T17" fmla="*/ 226 h 226"/>
                <a:gd name="T18" fmla="*/ 114 w 227"/>
                <a:gd name="T19" fmla="*/ 54 h 226"/>
                <a:gd name="T20" fmla="*/ 72 w 227"/>
                <a:gd name="T21" fmla="*/ 71 h 226"/>
                <a:gd name="T22" fmla="*/ 54 w 227"/>
                <a:gd name="T23" fmla="*/ 113 h 226"/>
                <a:gd name="T24" fmla="*/ 72 w 227"/>
                <a:gd name="T25" fmla="*/ 155 h 226"/>
                <a:gd name="T26" fmla="*/ 114 w 227"/>
                <a:gd name="T27" fmla="*/ 173 h 226"/>
                <a:gd name="T28" fmla="*/ 156 w 227"/>
                <a:gd name="T29" fmla="*/ 155 h 226"/>
                <a:gd name="T30" fmla="*/ 173 w 227"/>
                <a:gd name="T31" fmla="*/ 113 h 226"/>
                <a:gd name="T32" fmla="*/ 156 w 227"/>
                <a:gd name="T33" fmla="*/ 71 h 226"/>
                <a:gd name="T34" fmla="*/ 114 w 227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" h="226">
                  <a:moveTo>
                    <a:pt x="114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2" y="171"/>
                    <a:pt x="0" y="144"/>
                    <a:pt x="0" y="113"/>
                  </a:cubicBezTo>
                  <a:cubicBezTo>
                    <a:pt x="0" y="82"/>
                    <a:pt x="12" y="55"/>
                    <a:pt x="33" y="33"/>
                  </a:cubicBezTo>
                  <a:cubicBezTo>
                    <a:pt x="55" y="11"/>
                    <a:pt x="82" y="0"/>
                    <a:pt x="114" y="0"/>
                  </a:cubicBezTo>
                  <a:cubicBezTo>
                    <a:pt x="145" y="0"/>
                    <a:pt x="172" y="11"/>
                    <a:pt x="194" y="33"/>
                  </a:cubicBezTo>
                  <a:cubicBezTo>
                    <a:pt x="216" y="55"/>
                    <a:pt x="227" y="82"/>
                    <a:pt x="227" y="113"/>
                  </a:cubicBezTo>
                  <a:cubicBezTo>
                    <a:pt x="227" y="145"/>
                    <a:pt x="216" y="172"/>
                    <a:pt x="194" y="193"/>
                  </a:cubicBezTo>
                  <a:cubicBezTo>
                    <a:pt x="172" y="215"/>
                    <a:pt x="145" y="226"/>
                    <a:pt x="114" y="226"/>
                  </a:cubicBezTo>
                  <a:close/>
                  <a:moveTo>
                    <a:pt x="114" y="54"/>
                  </a:moveTo>
                  <a:cubicBezTo>
                    <a:pt x="97" y="54"/>
                    <a:pt x="83" y="59"/>
                    <a:pt x="72" y="71"/>
                  </a:cubicBezTo>
                  <a:cubicBezTo>
                    <a:pt x="60" y="83"/>
                    <a:pt x="54" y="96"/>
                    <a:pt x="54" y="113"/>
                  </a:cubicBezTo>
                  <a:cubicBezTo>
                    <a:pt x="54" y="130"/>
                    <a:pt x="60" y="144"/>
                    <a:pt x="72" y="155"/>
                  </a:cubicBezTo>
                  <a:cubicBezTo>
                    <a:pt x="83" y="167"/>
                    <a:pt x="97" y="173"/>
                    <a:pt x="114" y="173"/>
                  </a:cubicBezTo>
                  <a:cubicBezTo>
                    <a:pt x="131" y="173"/>
                    <a:pt x="144" y="167"/>
                    <a:pt x="156" y="155"/>
                  </a:cubicBezTo>
                  <a:cubicBezTo>
                    <a:pt x="168" y="144"/>
                    <a:pt x="173" y="130"/>
                    <a:pt x="173" y="113"/>
                  </a:cubicBezTo>
                  <a:cubicBezTo>
                    <a:pt x="173" y="96"/>
                    <a:pt x="168" y="83"/>
                    <a:pt x="156" y="71"/>
                  </a:cubicBezTo>
                  <a:cubicBezTo>
                    <a:pt x="144" y="59"/>
                    <a:pt x="131" y="54"/>
                    <a:pt x="11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206" name="Line 42">
              <a:extLst>
                <a:ext uri="{FF2B5EF4-FFF2-40B4-BE49-F238E27FC236}">
                  <a16:creationId xmlns:a16="http://schemas.microsoft.com/office/drawing/2014/main" id="{32D58AAC-F371-A4BC-C18D-68542941F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205" y="2072427"/>
              <a:ext cx="0" cy="0"/>
            </a:xfrm>
            <a:prstGeom prst="line">
              <a:avLst/>
            </a:prstGeom>
            <a:grpFill/>
            <a:ln w="20638" cap="rnd">
              <a:solidFill>
                <a:srgbClr val="606062"/>
              </a:solidFill>
              <a:prstDash val="solid"/>
              <a:round/>
              <a:headEnd/>
              <a:tailEnd/>
            </a:ln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207" name="Freeform 43">
              <a:extLst>
                <a:ext uri="{FF2B5EF4-FFF2-40B4-BE49-F238E27FC236}">
                  <a16:creationId xmlns:a16="http://schemas.microsoft.com/office/drawing/2014/main" id="{476650D2-8585-53EF-1AF1-7DDA3C104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823" y="1875567"/>
              <a:ext cx="307178" cy="203517"/>
            </a:xfrm>
            <a:custGeom>
              <a:avLst/>
              <a:gdLst>
                <a:gd name="T0" fmla="*/ 1205 w 1295"/>
                <a:gd name="T1" fmla="*/ 856 h 856"/>
                <a:gd name="T2" fmla="*/ 1105 w 1295"/>
                <a:gd name="T3" fmla="*/ 856 h 856"/>
                <a:gd name="T4" fmla="*/ 1078 w 1295"/>
                <a:gd name="T5" fmla="*/ 829 h 856"/>
                <a:gd name="T6" fmla="*/ 1105 w 1295"/>
                <a:gd name="T7" fmla="*/ 802 h 856"/>
                <a:gd name="T8" fmla="*/ 1178 w 1295"/>
                <a:gd name="T9" fmla="*/ 802 h 856"/>
                <a:gd name="T10" fmla="*/ 1178 w 1295"/>
                <a:gd name="T11" fmla="*/ 510 h 856"/>
                <a:gd name="T12" fmla="*/ 1205 w 1295"/>
                <a:gd name="T13" fmla="*/ 483 h 856"/>
                <a:gd name="T14" fmla="*/ 1216 w 1295"/>
                <a:gd name="T15" fmla="*/ 483 h 856"/>
                <a:gd name="T16" fmla="*/ 1241 w 1295"/>
                <a:gd name="T17" fmla="*/ 458 h 856"/>
                <a:gd name="T18" fmla="*/ 1241 w 1295"/>
                <a:gd name="T19" fmla="*/ 332 h 856"/>
                <a:gd name="T20" fmla="*/ 1216 w 1295"/>
                <a:gd name="T21" fmla="*/ 307 h 856"/>
                <a:gd name="T22" fmla="*/ 1205 w 1295"/>
                <a:gd name="T23" fmla="*/ 307 h 856"/>
                <a:gd name="T24" fmla="*/ 1178 w 1295"/>
                <a:gd name="T25" fmla="*/ 280 h 856"/>
                <a:gd name="T26" fmla="*/ 1178 w 1295"/>
                <a:gd name="T27" fmla="*/ 153 h 856"/>
                <a:gd name="T28" fmla="*/ 1080 w 1295"/>
                <a:gd name="T29" fmla="*/ 54 h 856"/>
                <a:gd name="T30" fmla="*/ 215 w 1295"/>
                <a:gd name="T31" fmla="*/ 54 h 856"/>
                <a:gd name="T32" fmla="*/ 116 w 1295"/>
                <a:gd name="T33" fmla="*/ 153 h 856"/>
                <a:gd name="T34" fmla="*/ 116 w 1295"/>
                <a:gd name="T35" fmla="*/ 280 h 856"/>
                <a:gd name="T36" fmla="*/ 89 w 1295"/>
                <a:gd name="T37" fmla="*/ 307 h 856"/>
                <a:gd name="T38" fmla="*/ 80 w 1295"/>
                <a:gd name="T39" fmla="*/ 307 h 856"/>
                <a:gd name="T40" fmla="*/ 54 w 1295"/>
                <a:gd name="T41" fmla="*/ 333 h 856"/>
                <a:gd name="T42" fmla="*/ 54 w 1295"/>
                <a:gd name="T43" fmla="*/ 457 h 856"/>
                <a:gd name="T44" fmla="*/ 80 w 1295"/>
                <a:gd name="T45" fmla="*/ 483 h 856"/>
                <a:gd name="T46" fmla="*/ 89 w 1295"/>
                <a:gd name="T47" fmla="*/ 483 h 856"/>
                <a:gd name="T48" fmla="*/ 116 w 1295"/>
                <a:gd name="T49" fmla="*/ 510 h 856"/>
                <a:gd name="T50" fmla="*/ 116 w 1295"/>
                <a:gd name="T51" fmla="*/ 802 h 856"/>
                <a:gd name="T52" fmla="*/ 943 w 1295"/>
                <a:gd name="T53" fmla="*/ 802 h 856"/>
                <a:gd name="T54" fmla="*/ 970 w 1295"/>
                <a:gd name="T55" fmla="*/ 829 h 856"/>
                <a:gd name="T56" fmla="*/ 943 w 1295"/>
                <a:gd name="T57" fmla="*/ 856 h 856"/>
                <a:gd name="T58" fmla="*/ 89 w 1295"/>
                <a:gd name="T59" fmla="*/ 856 h 856"/>
                <a:gd name="T60" fmla="*/ 63 w 1295"/>
                <a:gd name="T61" fmla="*/ 829 h 856"/>
                <a:gd name="T62" fmla="*/ 63 w 1295"/>
                <a:gd name="T63" fmla="*/ 535 h 856"/>
                <a:gd name="T64" fmla="*/ 0 w 1295"/>
                <a:gd name="T65" fmla="*/ 457 h 856"/>
                <a:gd name="T66" fmla="*/ 0 w 1295"/>
                <a:gd name="T67" fmla="*/ 333 h 856"/>
                <a:gd name="T68" fmla="*/ 63 w 1295"/>
                <a:gd name="T69" fmla="*/ 255 h 856"/>
                <a:gd name="T70" fmla="*/ 63 w 1295"/>
                <a:gd name="T71" fmla="*/ 153 h 856"/>
                <a:gd name="T72" fmla="*/ 215 w 1295"/>
                <a:gd name="T73" fmla="*/ 0 h 856"/>
                <a:gd name="T74" fmla="*/ 1080 w 1295"/>
                <a:gd name="T75" fmla="*/ 0 h 856"/>
                <a:gd name="T76" fmla="*/ 1232 w 1295"/>
                <a:gd name="T77" fmla="*/ 153 h 856"/>
                <a:gd name="T78" fmla="*/ 1232 w 1295"/>
                <a:gd name="T79" fmla="*/ 255 h 856"/>
                <a:gd name="T80" fmla="*/ 1295 w 1295"/>
                <a:gd name="T81" fmla="*/ 332 h 856"/>
                <a:gd name="T82" fmla="*/ 1295 w 1295"/>
                <a:gd name="T83" fmla="*/ 458 h 856"/>
                <a:gd name="T84" fmla="*/ 1232 w 1295"/>
                <a:gd name="T85" fmla="*/ 535 h 856"/>
                <a:gd name="T86" fmla="*/ 1232 w 1295"/>
                <a:gd name="T87" fmla="*/ 829 h 856"/>
                <a:gd name="T88" fmla="*/ 1205 w 1295"/>
                <a:gd name="T8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5" h="856">
                  <a:moveTo>
                    <a:pt x="1205" y="856"/>
                  </a:moveTo>
                  <a:cubicBezTo>
                    <a:pt x="1105" y="856"/>
                    <a:pt x="1105" y="856"/>
                    <a:pt x="1105" y="856"/>
                  </a:cubicBezTo>
                  <a:cubicBezTo>
                    <a:pt x="1090" y="856"/>
                    <a:pt x="1078" y="844"/>
                    <a:pt x="1078" y="829"/>
                  </a:cubicBezTo>
                  <a:cubicBezTo>
                    <a:pt x="1078" y="814"/>
                    <a:pt x="1090" y="802"/>
                    <a:pt x="1105" y="802"/>
                  </a:cubicBezTo>
                  <a:cubicBezTo>
                    <a:pt x="1178" y="802"/>
                    <a:pt x="1178" y="802"/>
                    <a:pt x="1178" y="802"/>
                  </a:cubicBezTo>
                  <a:cubicBezTo>
                    <a:pt x="1178" y="510"/>
                    <a:pt x="1178" y="510"/>
                    <a:pt x="1178" y="510"/>
                  </a:cubicBezTo>
                  <a:cubicBezTo>
                    <a:pt x="1178" y="495"/>
                    <a:pt x="1191" y="483"/>
                    <a:pt x="1205" y="483"/>
                  </a:cubicBezTo>
                  <a:cubicBezTo>
                    <a:pt x="1216" y="483"/>
                    <a:pt x="1216" y="483"/>
                    <a:pt x="1216" y="483"/>
                  </a:cubicBezTo>
                  <a:cubicBezTo>
                    <a:pt x="1230" y="483"/>
                    <a:pt x="1241" y="472"/>
                    <a:pt x="1241" y="458"/>
                  </a:cubicBezTo>
                  <a:cubicBezTo>
                    <a:pt x="1241" y="332"/>
                    <a:pt x="1241" y="332"/>
                    <a:pt x="1241" y="332"/>
                  </a:cubicBezTo>
                  <a:cubicBezTo>
                    <a:pt x="1241" y="318"/>
                    <a:pt x="1230" y="307"/>
                    <a:pt x="1216" y="307"/>
                  </a:cubicBezTo>
                  <a:cubicBezTo>
                    <a:pt x="1205" y="307"/>
                    <a:pt x="1205" y="307"/>
                    <a:pt x="1205" y="307"/>
                  </a:cubicBezTo>
                  <a:cubicBezTo>
                    <a:pt x="1191" y="307"/>
                    <a:pt x="1178" y="295"/>
                    <a:pt x="1178" y="280"/>
                  </a:cubicBezTo>
                  <a:cubicBezTo>
                    <a:pt x="1178" y="153"/>
                    <a:pt x="1178" y="153"/>
                    <a:pt x="1178" y="153"/>
                  </a:cubicBezTo>
                  <a:cubicBezTo>
                    <a:pt x="1178" y="98"/>
                    <a:pt x="1134" y="54"/>
                    <a:pt x="1080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161" y="54"/>
                    <a:pt x="116" y="98"/>
                    <a:pt x="116" y="153"/>
                  </a:cubicBezTo>
                  <a:cubicBezTo>
                    <a:pt x="116" y="280"/>
                    <a:pt x="116" y="280"/>
                    <a:pt x="116" y="280"/>
                  </a:cubicBezTo>
                  <a:cubicBezTo>
                    <a:pt x="116" y="295"/>
                    <a:pt x="104" y="307"/>
                    <a:pt x="89" y="307"/>
                  </a:cubicBezTo>
                  <a:cubicBezTo>
                    <a:pt x="80" y="307"/>
                    <a:pt x="80" y="307"/>
                    <a:pt x="80" y="307"/>
                  </a:cubicBezTo>
                  <a:cubicBezTo>
                    <a:pt x="65" y="307"/>
                    <a:pt x="54" y="319"/>
                    <a:pt x="54" y="333"/>
                  </a:cubicBezTo>
                  <a:cubicBezTo>
                    <a:pt x="54" y="457"/>
                    <a:pt x="54" y="457"/>
                    <a:pt x="54" y="457"/>
                  </a:cubicBezTo>
                  <a:cubicBezTo>
                    <a:pt x="54" y="471"/>
                    <a:pt x="65" y="483"/>
                    <a:pt x="80" y="483"/>
                  </a:cubicBezTo>
                  <a:cubicBezTo>
                    <a:pt x="89" y="483"/>
                    <a:pt x="89" y="483"/>
                    <a:pt x="89" y="483"/>
                  </a:cubicBezTo>
                  <a:cubicBezTo>
                    <a:pt x="104" y="483"/>
                    <a:pt x="116" y="495"/>
                    <a:pt x="116" y="510"/>
                  </a:cubicBezTo>
                  <a:cubicBezTo>
                    <a:pt x="116" y="802"/>
                    <a:pt x="116" y="802"/>
                    <a:pt x="116" y="802"/>
                  </a:cubicBezTo>
                  <a:cubicBezTo>
                    <a:pt x="943" y="802"/>
                    <a:pt x="943" y="802"/>
                    <a:pt x="943" y="802"/>
                  </a:cubicBezTo>
                  <a:cubicBezTo>
                    <a:pt x="958" y="802"/>
                    <a:pt x="970" y="814"/>
                    <a:pt x="970" y="829"/>
                  </a:cubicBezTo>
                  <a:cubicBezTo>
                    <a:pt x="970" y="844"/>
                    <a:pt x="958" y="856"/>
                    <a:pt x="943" y="856"/>
                  </a:cubicBezTo>
                  <a:cubicBezTo>
                    <a:pt x="89" y="856"/>
                    <a:pt x="89" y="856"/>
                    <a:pt x="89" y="856"/>
                  </a:cubicBezTo>
                  <a:cubicBezTo>
                    <a:pt x="75" y="856"/>
                    <a:pt x="63" y="844"/>
                    <a:pt x="63" y="829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27" y="527"/>
                    <a:pt x="0" y="495"/>
                    <a:pt x="0" y="457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295"/>
                    <a:pt x="27" y="263"/>
                    <a:pt x="63" y="255"/>
                  </a:cubicBezTo>
                  <a:cubicBezTo>
                    <a:pt x="63" y="153"/>
                    <a:pt x="63" y="153"/>
                    <a:pt x="63" y="153"/>
                  </a:cubicBezTo>
                  <a:cubicBezTo>
                    <a:pt x="63" y="69"/>
                    <a:pt x="131" y="0"/>
                    <a:pt x="215" y="0"/>
                  </a:cubicBezTo>
                  <a:cubicBezTo>
                    <a:pt x="1080" y="0"/>
                    <a:pt x="1080" y="0"/>
                    <a:pt x="1080" y="0"/>
                  </a:cubicBezTo>
                  <a:cubicBezTo>
                    <a:pt x="1164" y="0"/>
                    <a:pt x="1232" y="69"/>
                    <a:pt x="1232" y="153"/>
                  </a:cubicBezTo>
                  <a:cubicBezTo>
                    <a:pt x="1232" y="255"/>
                    <a:pt x="1232" y="255"/>
                    <a:pt x="1232" y="255"/>
                  </a:cubicBezTo>
                  <a:cubicBezTo>
                    <a:pt x="1268" y="262"/>
                    <a:pt x="1295" y="294"/>
                    <a:pt x="1295" y="332"/>
                  </a:cubicBezTo>
                  <a:cubicBezTo>
                    <a:pt x="1295" y="458"/>
                    <a:pt x="1295" y="458"/>
                    <a:pt x="1295" y="458"/>
                  </a:cubicBezTo>
                  <a:cubicBezTo>
                    <a:pt x="1295" y="496"/>
                    <a:pt x="1268" y="528"/>
                    <a:pt x="1232" y="535"/>
                  </a:cubicBezTo>
                  <a:cubicBezTo>
                    <a:pt x="1232" y="829"/>
                    <a:pt x="1232" y="829"/>
                    <a:pt x="1232" y="829"/>
                  </a:cubicBezTo>
                  <a:cubicBezTo>
                    <a:pt x="1232" y="844"/>
                    <a:pt x="1220" y="856"/>
                    <a:pt x="1205" y="8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208" name="Freeform 44">
              <a:extLst>
                <a:ext uri="{FF2B5EF4-FFF2-40B4-BE49-F238E27FC236}">
                  <a16:creationId xmlns:a16="http://schemas.microsoft.com/office/drawing/2014/main" id="{2F61D394-E7B2-0EEC-7928-2DDEBAB8A9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5015" y="1808996"/>
              <a:ext cx="42796" cy="79885"/>
            </a:xfrm>
            <a:custGeom>
              <a:avLst/>
              <a:gdLst>
                <a:gd name="T0" fmla="*/ 89 w 181"/>
                <a:gd name="T1" fmla="*/ 335 h 335"/>
                <a:gd name="T2" fmla="*/ 63 w 181"/>
                <a:gd name="T3" fmla="*/ 308 h 335"/>
                <a:gd name="T4" fmla="*/ 63 w 181"/>
                <a:gd name="T5" fmla="*/ 186 h 335"/>
                <a:gd name="T6" fmla="*/ 26 w 181"/>
                <a:gd name="T7" fmla="*/ 164 h 335"/>
                <a:gd name="T8" fmla="*/ 0 w 181"/>
                <a:gd name="T9" fmla="*/ 101 h 335"/>
                <a:gd name="T10" fmla="*/ 26 w 181"/>
                <a:gd name="T11" fmla="*/ 36 h 335"/>
                <a:gd name="T12" fmla="*/ 154 w 181"/>
                <a:gd name="T13" fmla="*/ 36 h 335"/>
                <a:gd name="T14" fmla="*/ 181 w 181"/>
                <a:gd name="T15" fmla="*/ 101 h 335"/>
                <a:gd name="T16" fmla="*/ 154 w 181"/>
                <a:gd name="T17" fmla="*/ 164 h 335"/>
                <a:gd name="T18" fmla="*/ 116 w 181"/>
                <a:gd name="T19" fmla="*/ 187 h 335"/>
                <a:gd name="T20" fmla="*/ 116 w 181"/>
                <a:gd name="T21" fmla="*/ 308 h 335"/>
                <a:gd name="T22" fmla="*/ 89 w 181"/>
                <a:gd name="T23" fmla="*/ 335 h 335"/>
                <a:gd name="T24" fmla="*/ 89 w 181"/>
                <a:gd name="T25" fmla="*/ 63 h 335"/>
                <a:gd name="T26" fmla="*/ 64 w 181"/>
                <a:gd name="T27" fmla="*/ 74 h 335"/>
                <a:gd name="T28" fmla="*/ 54 w 181"/>
                <a:gd name="T29" fmla="*/ 101 h 335"/>
                <a:gd name="T30" fmla="*/ 64 w 181"/>
                <a:gd name="T31" fmla="*/ 126 h 335"/>
                <a:gd name="T32" fmla="*/ 116 w 181"/>
                <a:gd name="T33" fmla="*/ 126 h 335"/>
                <a:gd name="T34" fmla="*/ 127 w 181"/>
                <a:gd name="T35" fmla="*/ 101 h 335"/>
                <a:gd name="T36" fmla="*/ 116 w 181"/>
                <a:gd name="T37" fmla="*/ 74 h 335"/>
                <a:gd name="T38" fmla="*/ 89 w 181"/>
                <a:gd name="T39" fmla="*/ 6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335">
                  <a:moveTo>
                    <a:pt x="89" y="335"/>
                  </a:moveTo>
                  <a:cubicBezTo>
                    <a:pt x="75" y="335"/>
                    <a:pt x="63" y="323"/>
                    <a:pt x="63" y="308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49" y="182"/>
                    <a:pt x="37" y="174"/>
                    <a:pt x="26" y="164"/>
                  </a:cubicBezTo>
                  <a:cubicBezTo>
                    <a:pt x="9" y="146"/>
                    <a:pt x="0" y="124"/>
                    <a:pt x="0" y="101"/>
                  </a:cubicBezTo>
                  <a:cubicBezTo>
                    <a:pt x="0" y="76"/>
                    <a:pt x="9" y="54"/>
                    <a:pt x="26" y="36"/>
                  </a:cubicBezTo>
                  <a:cubicBezTo>
                    <a:pt x="62" y="0"/>
                    <a:pt x="120" y="2"/>
                    <a:pt x="154" y="36"/>
                  </a:cubicBezTo>
                  <a:cubicBezTo>
                    <a:pt x="172" y="54"/>
                    <a:pt x="181" y="76"/>
                    <a:pt x="181" y="101"/>
                  </a:cubicBezTo>
                  <a:cubicBezTo>
                    <a:pt x="181" y="124"/>
                    <a:pt x="172" y="146"/>
                    <a:pt x="154" y="164"/>
                  </a:cubicBezTo>
                  <a:cubicBezTo>
                    <a:pt x="143" y="175"/>
                    <a:pt x="130" y="182"/>
                    <a:pt x="116" y="187"/>
                  </a:cubicBezTo>
                  <a:cubicBezTo>
                    <a:pt x="116" y="308"/>
                    <a:pt x="116" y="308"/>
                    <a:pt x="116" y="308"/>
                  </a:cubicBezTo>
                  <a:cubicBezTo>
                    <a:pt x="116" y="323"/>
                    <a:pt x="104" y="335"/>
                    <a:pt x="89" y="335"/>
                  </a:cubicBezTo>
                  <a:close/>
                  <a:moveTo>
                    <a:pt x="89" y="63"/>
                  </a:moveTo>
                  <a:cubicBezTo>
                    <a:pt x="80" y="63"/>
                    <a:pt x="72" y="67"/>
                    <a:pt x="64" y="74"/>
                  </a:cubicBezTo>
                  <a:cubicBezTo>
                    <a:pt x="57" y="82"/>
                    <a:pt x="54" y="90"/>
                    <a:pt x="54" y="101"/>
                  </a:cubicBezTo>
                  <a:cubicBezTo>
                    <a:pt x="54" y="110"/>
                    <a:pt x="57" y="118"/>
                    <a:pt x="64" y="126"/>
                  </a:cubicBezTo>
                  <a:cubicBezTo>
                    <a:pt x="80" y="141"/>
                    <a:pt x="102" y="140"/>
                    <a:pt x="116" y="126"/>
                  </a:cubicBezTo>
                  <a:cubicBezTo>
                    <a:pt x="123" y="118"/>
                    <a:pt x="127" y="110"/>
                    <a:pt x="127" y="101"/>
                  </a:cubicBezTo>
                  <a:cubicBezTo>
                    <a:pt x="127" y="90"/>
                    <a:pt x="123" y="82"/>
                    <a:pt x="116" y="74"/>
                  </a:cubicBezTo>
                  <a:cubicBezTo>
                    <a:pt x="109" y="67"/>
                    <a:pt x="100" y="63"/>
                    <a:pt x="8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209" name="Freeform 46">
              <a:extLst>
                <a:ext uri="{FF2B5EF4-FFF2-40B4-BE49-F238E27FC236}">
                  <a16:creationId xmlns:a16="http://schemas.microsoft.com/office/drawing/2014/main" id="{55A974E6-E816-6F2D-1BEC-52597D5979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7320" y="1922167"/>
              <a:ext cx="53257" cy="54208"/>
            </a:xfrm>
            <a:custGeom>
              <a:avLst/>
              <a:gdLst>
                <a:gd name="T0" fmla="*/ 113 w 226"/>
                <a:gd name="T1" fmla="*/ 226 h 226"/>
                <a:gd name="T2" fmla="*/ 33 w 226"/>
                <a:gd name="T3" fmla="*/ 193 h 226"/>
                <a:gd name="T4" fmla="*/ 0 w 226"/>
                <a:gd name="T5" fmla="*/ 113 h 226"/>
                <a:gd name="T6" fmla="*/ 33 w 226"/>
                <a:gd name="T7" fmla="*/ 33 h 226"/>
                <a:gd name="T8" fmla="*/ 113 w 226"/>
                <a:gd name="T9" fmla="*/ 0 h 226"/>
                <a:gd name="T10" fmla="*/ 193 w 226"/>
                <a:gd name="T11" fmla="*/ 33 h 226"/>
                <a:gd name="T12" fmla="*/ 226 w 226"/>
                <a:gd name="T13" fmla="*/ 113 h 226"/>
                <a:gd name="T14" fmla="*/ 193 w 226"/>
                <a:gd name="T15" fmla="*/ 193 h 226"/>
                <a:gd name="T16" fmla="*/ 113 w 226"/>
                <a:gd name="T17" fmla="*/ 226 h 226"/>
                <a:gd name="T18" fmla="*/ 113 w 226"/>
                <a:gd name="T19" fmla="*/ 54 h 226"/>
                <a:gd name="T20" fmla="*/ 71 w 226"/>
                <a:gd name="T21" fmla="*/ 71 h 226"/>
                <a:gd name="T22" fmla="*/ 54 w 226"/>
                <a:gd name="T23" fmla="*/ 113 h 226"/>
                <a:gd name="T24" fmla="*/ 71 w 226"/>
                <a:gd name="T25" fmla="*/ 155 h 226"/>
                <a:gd name="T26" fmla="*/ 113 w 226"/>
                <a:gd name="T27" fmla="*/ 173 h 226"/>
                <a:gd name="T28" fmla="*/ 155 w 226"/>
                <a:gd name="T29" fmla="*/ 155 h 226"/>
                <a:gd name="T30" fmla="*/ 173 w 226"/>
                <a:gd name="T31" fmla="*/ 113 h 226"/>
                <a:gd name="T32" fmla="*/ 155 w 226"/>
                <a:gd name="T33" fmla="*/ 71 h 226"/>
                <a:gd name="T34" fmla="*/ 113 w 226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" h="226">
                  <a:moveTo>
                    <a:pt x="113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1" y="172"/>
                    <a:pt x="0" y="145"/>
                    <a:pt x="0" y="113"/>
                  </a:cubicBezTo>
                  <a:cubicBezTo>
                    <a:pt x="0" y="82"/>
                    <a:pt x="11" y="55"/>
                    <a:pt x="33" y="33"/>
                  </a:cubicBezTo>
                  <a:cubicBezTo>
                    <a:pt x="55" y="11"/>
                    <a:pt x="82" y="0"/>
                    <a:pt x="113" y="0"/>
                  </a:cubicBezTo>
                  <a:cubicBezTo>
                    <a:pt x="144" y="0"/>
                    <a:pt x="171" y="11"/>
                    <a:pt x="193" y="33"/>
                  </a:cubicBezTo>
                  <a:cubicBezTo>
                    <a:pt x="215" y="55"/>
                    <a:pt x="226" y="82"/>
                    <a:pt x="226" y="113"/>
                  </a:cubicBezTo>
                  <a:cubicBezTo>
                    <a:pt x="226" y="144"/>
                    <a:pt x="215" y="171"/>
                    <a:pt x="193" y="193"/>
                  </a:cubicBezTo>
                  <a:cubicBezTo>
                    <a:pt x="172" y="215"/>
                    <a:pt x="144" y="226"/>
                    <a:pt x="113" y="226"/>
                  </a:cubicBezTo>
                  <a:close/>
                  <a:moveTo>
                    <a:pt x="113" y="54"/>
                  </a:moveTo>
                  <a:cubicBezTo>
                    <a:pt x="96" y="54"/>
                    <a:pt x="83" y="59"/>
                    <a:pt x="71" y="71"/>
                  </a:cubicBezTo>
                  <a:cubicBezTo>
                    <a:pt x="59" y="83"/>
                    <a:pt x="54" y="96"/>
                    <a:pt x="54" y="113"/>
                  </a:cubicBezTo>
                  <a:cubicBezTo>
                    <a:pt x="54" y="130"/>
                    <a:pt x="59" y="144"/>
                    <a:pt x="71" y="155"/>
                  </a:cubicBezTo>
                  <a:cubicBezTo>
                    <a:pt x="83" y="167"/>
                    <a:pt x="96" y="173"/>
                    <a:pt x="113" y="173"/>
                  </a:cubicBezTo>
                  <a:cubicBezTo>
                    <a:pt x="130" y="173"/>
                    <a:pt x="144" y="167"/>
                    <a:pt x="155" y="155"/>
                  </a:cubicBezTo>
                  <a:cubicBezTo>
                    <a:pt x="167" y="144"/>
                    <a:pt x="173" y="130"/>
                    <a:pt x="173" y="113"/>
                  </a:cubicBezTo>
                  <a:cubicBezTo>
                    <a:pt x="173" y="96"/>
                    <a:pt x="167" y="83"/>
                    <a:pt x="155" y="71"/>
                  </a:cubicBezTo>
                  <a:cubicBezTo>
                    <a:pt x="144" y="59"/>
                    <a:pt x="130" y="54"/>
                    <a:pt x="1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210" name="Freeform 47">
              <a:extLst>
                <a:ext uri="{FF2B5EF4-FFF2-40B4-BE49-F238E27FC236}">
                  <a16:creationId xmlns:a16="http://schemas.microsoft.com/office/drawing/2014/main" id="{2755BDE3-FD88-C8F3-4AFA-C36E9C7D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847" y="1989689"/>
              <a:ext cx="74179" cy="20922"/>
            </a:xfrm>
            <a:custGeom>
              <a:avLst/>
              <a:gdLst>
                <a:gd name="T0" fmla="*/ 156 w 313"/>
                <a:gd name="T1" fmla="*/ 89 h 89"/>
                <a:gd name="T2" fmla="*/ 19 w 313"/>
                <a:gd name="T3" fmla="*/ 54 h 89"/>
                <a:gd name="T4" fmla="*/ 7 w 313"/>
                <a:gd name="T5" fmla="*/ 18 h 89"/>
                <a:gd name="T6" fmla="*/ 43 w 313"/>
                <a:gd name="T7" fmla="*/ 6 h 89"/>
                <a:gd name="T8" fmla="*/ 270 w 313"/>
                <a:gd name="T9" fmla="*/ 6 h 89"/>
                <a:gd name="T10" fmla="*/ 306 w 313"/>
                <a:gd name="T11" fmla="*/ 18 h 89"/>
                <a:gd name="T12" fmla="*/ 294 w 313"/>
                <a:gd name="T13" fmla="*/ 54 h 89"/>
                <a:gd name="T14" fmla="*/ 156 w 313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89">
                  <a:moveTo>
                    <a:pt x="156" y="89"/>
                  </a:moveTo>
                  <a:cubicBezTo>
                    <a:pt x="110" y="89"/>
                    <a:pt x="64" y="77"/>
                    <a:pt x="19" y="54"/>
                  </a:cubicBezTo>
                  <a:cubicBezTo>
                    <a:pt x="5" y="48"/>
                    <a:pt x="0" y="32"/>
                    <a:pt x="7" y="18"/>
                  </a:cubicBezTo>
                  <a:cubicBezTo>
                    <a:pt x="13" y="5"/>
                    <a:pt x="29" y="0"/>
                    <a:pt x="43" y="6"/>
                  </a:cubicBezTo>
                  <a:cubicBezTo>
                    <a:pt x="119" y="44"/>
                    <a:pt x="194" y="44"/>
                    <a:pt x="270" y="6"/>
                  </a:cubicBezTo>
                  <a:cubicBezTo>
                    <a:pt x="283" y="0"/>
                    <a:pt x="300" y="5"/>
                    <a:pt x="306" y="18"/>
                  </a:cubicBezTo>
                  <a:cubicBezTo>
                    <a:pt x="313" y="32"/>
                    <a:pt x="308" y="48"/>
                    <a:pt x="294" y="54"/>
                  </a:cubicBezTo>
                  <a:cubicBezTo>
                    <a:pt x="249" y="77"/>
                    <a:pt x="202" y="89"/>
                    <a:pt x="156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211" name="Freeform 48">
              <a:extLst>
                <a:ext uri="{FF2B5EF4-FFF2-40B4-BE49-F238E27FC236}">
                  <a16:creationId xmlns:a16="http://schemas.microsoft.com/office/drawing/2014/main" id="{16A9E399-78CF-54AB-9547-4DF843F6D1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05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212" name="Freeform 49">
              <a:extLst>
                <a:ext uri="{FF2B5EF4-FFF2-40B4-BE49-F238E27FC236}">
                  <a16:creationId xmlns:a16="http://schemas.microsoft.com/office/drawing/2014/main" id="{94241411-203A-316E-D13D-2BAA14DF91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2941" y="1701531"/>
              <a:ext cx="41845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213" name="Freeform 50">
              <a:extLst>
                <a:ext uri="{FF2B5EF4-FFF2-40B4-BE49-F238E27FC236}">
                  <a16:creationId xmlns:a16="http://schemas.microsoft.com/office/drawing/2014/main" id="{60237E57-3700-C7EC-15E7-D2AA6A6A32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588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214" name="Freeform 51">
              <a:extLst>
                <a:ext uri="{FF2B5EF4-FFF2-40B4-BE49-F238E27FC236}">
                  <a16:creationId xmlns:a16="http://schemas.microsoft.com/office/drawing/2014/main" id="{5CD7663F-609E-5998-E95C-1DA1C480B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516" y="1606430"/>
              <a:ext cx="215881" cy="216831"/>
            </a:xfrm>
            <a:custGeom>
              <a:avLst/>
              <a:gdLst>
                <a:gd name="T0" fmla="*/ 375 w 910"/>
                <a:gd name="T1" fmla="*/ 913 h 913"/>
                <a:gd name="T2" fmla="*/ 348 w 910"/>
                <a:gd name="T3" fmla="*/ 886 h 913"/>
                <a:gd name="T4" fmla="*/ 375 w 910"/>
                <a:gd name="T5" fmla="*/ 859 h 913"/>
                <a:gd name="T6" fmla="*/ 856 w 910"/>
                <a:gd name="T7" fmla="*/ 456 h 913"/>
                <a:gd name="T8" fmla="*/ 375 w 910"/>
                <a:gd name="T9" fmla="*/ 54 h 913"/>
                <a:gd name="T10" fmla="*/ 47 w 910"/>
                <a:gd name="T11" fmla="*/ 162 h 913"/>
                <a:gd name="T12" fmla="*/ 9 w 910"/>
                <a:gd name="T13" fmla="*/ 157 h 913"/>
                <a:gd name="T14" fmla="*/ 14 w 910"/>
                <a:gd name="T15" fmla="*/ 119 h 913"/>
                <a:gd name="T16" fmla="*/ 375 w 910"/>
                <a:gd name="T17" fmla="*/ 0 h 913"/>
                <a:gd name="T18" fmla="*/ 910 w 910"/>
                <a:gd name="T19" fmla="*/ 456 h 913"/>
                <a:gd name="T20" fmla="*/ 375 w 910"/>
                <a:gd name="T21" fmla="*/ 91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0" h="913">
                  <a:moveTo>
                    <a:pt x="375" y="913"/>
                  </a:moveTo>
                  <a:cubicBezTo>
                    <a:pt x="360" y="913"/>
                    <a:pt x="348" y="901"/>
                    <a:pt x="348" y="886"/>
                  </a:cubicBezTo>
                  <a:cubicBezTo>
                    <a:pt x="348" y="871"/>
                    <a:pt x="360" y="859"/>
                    <a:pt x="375" y="859"/>
                  </a:cubicBezTo>
                  <a:cubicBezTo>
                    <a:pt x="640" y="859"/>
                    <a:pt x="856" y="678"/>
                    <a:pt x="856" y="456"/>
                  </a:cubicBezTo>
                  <a:cubicBezTo>
                    <a:pt x="856" y="234"/>
                    <a:pt x="640" y="54"/>
                    <a:pt x="375" y="54"/>
                  </a:cubicBezTo>
                  <a:cubicBezTo>
                    <a:pt x="253" y="54"/>
                    <a:pt x="136" y="92"/>
                    <a:pt x="47" y="162"/>
                  </a:cubicBezTo>
                  <a:cubicBezTo>
                    <a:pt x="35" y="171"/>
                    <a:pt x="18" y="169"/>
                    <a:pt x="9" y="157"/>
                  </a:cubicBezTo>
                  <a:cubicBezTo>
                    <a:pt x="0" y="145"/>
                    <a:pt x="2" y="128"/>
                    <a:pt x="14" y="119"/>
                  </a:cubicBezTo>
                  <a:cubicBezTo>
                    <a:pt x="112" y="42"/>
                    <a:pt x="241" y="0"/>
                    <a:pt x="375" y="0"/>
                  </a:cubicBezTo>
                  <a:cubicBezTo>
                    <a:pt x="670" y="0"/>
                    <a:pt x="910" y="204"/>
                    <a:pt x="910" y="456"/>
                  </a:cubicBezTo>
                  <a:cubicBezTo>
                    <a:pt x="910" y="708"/>
                    <a:pt x="670" y="913"/>
                    <a:pt x="375" y="9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215" name="Freeform 52">
              <a:extLst>
                <a:ext uri="{FF2B5EF4-FFF2-40B4-BE49-F238E27FC236}">
                  <a16:creationId xmlns:a16="http://schemas.microsoft.com/office/drawing/2014/main" id="{BA6A6CAC-6619-C07D-C57F-A63F30041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475" y="1652079"/>
              <a:ext cx="134094" cy="194007"/>
            </a:xfrm>
            <a:custGeom>
              <a:avLst/>
              <a:gdLst>
                <a:gd name="T0" fmla="*/ 354 w 565"/>
                <a:gd name="T1" fmla="*/ 821 h 821"/>
                <a:gd name="T2" fmla="*/ 307 w 565"/>
                <a:gd name="T3" fmla="*/ 795 h 821"/>
                <a:gd name="T4" fmla="*/ 306 w 565"/>
                <a:gd name="T5" fmla="*/ 737 h 821"/>
                <a:gd name="T6" fmla="*/ 316 w 565"/>
                <a:gd name="T7" fmla="*/ 681 h 821"/>
                <a:gd name="T8" fmla="*/ 0 w 565"/>
                <a:gd name="T9" fmla="*/ 267 h 821"/>
                <a:gd name="T10" fmla="*/ 90 w 565"/>
                <a:gd name="T11" fmla="*/ 13 h 821"/>
                <a:gd name="T12" fmla="*/ 128 w 565"/>
                <a:gd name="T13" fmla="*/ 9 h 821"/>
                <a:gd name="T14" fmla="*/ 132 w 565"/>
                <a:gd name="T15" fmla="*/ 47 h 821"/>
                <a:gd name="T16" fmla="*/ 54 w 565"/>
                <a:gd name="T17" fmla="*/ 267 h 821"/>
                <a:gd name="T18" fmla="*/ 344 w 565"/>
                <a:gd name="T19" fmla="*/ 634 h 821"/>
                <a:gd name="T20" fmla="*/ 355 w 565"/>
                <a:gd name="T21" fmla="*/ 642 h 821"/>
                <a:gd name="T22" fmla="*/ 363 w 565"/>
                <a:gd name="T23" fmla="*/ 655 h 821"/>
                <a:gd name="T24" fmla="*/ 353 w 565"/>
                <a:gd name="T25" fmla="*/ 763 h 821"/>
                <a:gd name="T26" fmla="*/ 353 w 565"/>
                <a:gd name="T27" fmla="*/ 766 h 821"/>
                <a:gd name="T28" fmla="*/ 510 w 565"/>
                <a:gd name="T29" fmla="*/ 685 h 821"/>
                <a:gd name="T30" fmla="*/ 546 w 565"/>
                <a:gd name="T31" fmla="*/ 672 h 821"/>
                <a:gd name="T32" fmla="*/ 559 w 565"/>
                <a:gd name="T33" fmla="*/ 708 h 821"/>
                <a:gd name="T34" fmla="*/ 357 w 565"/>
                <a:gd name="T35" fmla="*/ 821 h 821"/>
                <a:gd name="T36" fmla="*/ 354 w 565"/>
                <a:gd name="T37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821">
                  <a:moveTo>
                    <a:pt x="354" y="821"/>
                  </a:moveTo>
                  <a:cubicBezTo>
                    <a:pt x="335" y="821"/>
                    <a:pt x="318" y="811"/>
                    <a:pt x="307" y="795"/>
                  </a:cubicBezTo>
                  <a:cubicBezTo>
                    <a:pt x="296" y="777"/>
                    <a:pt x="296" y="755"/>
                    <a:pt x="306" y="737"/>
                  </a:cubicBezTo>
                  <a:cubicBezTo>
                    <a:pt x="314" y="721"/>
                    <a:pt x="323" y="699"/>
                    <a:pt x="316" y="681"/>
                  </a:cubicBezTo>
                  <a:cubicBezTo>
                    <a:pt x="124" y="608"/>
                    <a:pt x="0" y="446"/>
                    <a:pt x="0" y="267"/>
                  </a:cubicBezTo>
                  <a:cubicBezTo>
                    <a:pt x="0" y="176"/>
                    <a:pt x="31" y="88"/>
                    <a:pt x="90" y="13"/>
                  </a:cubicBezTo>
                  <a:cubicBezTo>
                    <a:pt x="99" y="2"/>
                    <a:pt x="116" y="0"/>
                    <a:pt x="128" y="9"/>
                  </a:cubicBezTo>
                  <a:cubicBezTo>
                    <a:pt x="139" y="18"/>
                    <a:pt x="142" y="35"/>
                    <a:pt x="132" y="47"/>
                  </a:cubicBezTo>
                  <a:cubicBezTo>
                    <a:pt x="81" y="112"/>
                    <a:pt x="54" y="188"/>
                    <a:pt x="54" y="267"/>
                  </a:cubicBezTo>
                  <a:cubicBezTo>
                    <a:pt x="54" y="426"/>
                    <a:pt x="168" y="571"/>
                    <a:pt x="344" y="634"/>
                  </a:cubicBezTo>
                  <a:cubicBezTo>
                    <a:pt x="348" y="636"/>
                    <a:pt x="352" y="638"/>
                    <a:pt x="355" y="642"/>
                  </a:cubicBezTo>
                  <a:cubicBezTo>
                    <a:pt x="359" y="646"/>
                    <a:pt x="362" y="650"/>
                    <a:pt x="363" y="655"/>
                  </a:cubicBezTo>
                  <a:cubicBezTo>
                    <a:pt x="374" y="677"/>
                    <a:pt x="380" y="713"/>
                    <a:pt x="353" y="763"/>
                  </a:cubicBezTo>
                  <a:cubicBezTo>
                    <a:pt x="352" y="764"/>
                    <a:pt x="352" y="765"/>
                    <a:pt x="353" y="766"/>
                  </a:cubicBezTo>
                  <a:cubicBezTo>
                    <a:pt x="473" y="760"/>
                    <a:pt x="509" y="688"/>
                    <a:pt x="510" y="685"/>
                  </a:cubicBezTo>
                  <a:cubicBezTo>
                    <a:pt x="517" y="672"/>
                    <a:pt x="533" y="666"/>
                    <a:pt x="546" y="672"/>
                  </a:cubicBezTo>
                  <a:cubicBezTo>
                    <a:pt x="559" y="679"/>
                    <a:pt x="565" y="694"/>
                    <a:pt x="559" y="708"/>
                  </a:cubicBezTo>
                  <a:cubicBezTo>
                    <a:pt x="557" y="712"/>
                    <a:pt x="510" y="812"/>
                    <a:pt x="357" y="821"/>
                  </a:cubicBezTo>
                  <a:cubicBezTo>
                    <a:pt x="356" y="821"/>
                    <a:pt x="355" y="821"/>
                    <a:pt x="354" y="8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</p:grpSp>
      <p:cxnSp>
        <p:nvCxnSpPr>
          <p:cNvPr id="2216" name="Straight Arrow Connector 3">
            <a:extLst>
              <a:ext uri="{FF2B5EF4-FFF2-40B4-BE49-F238E27FC236}">
                <a16:creationId xmlns:a16="http://schemas.microsoft.com/office/drawing/2014/main" id="{7C022944-7B35-DD73-C03B-13DCB8E5F87F}"/>
              </a:ext>
            </a:extLst>
          </p:cNvPr>
          <p:cNvCxnSpPr>
            <a:cxnSpLocks/>
          </p:cNvCxnSpPr>
          <p:nvPr/>
        </p:nvCxnSpPr>
        <p:spPr>
          <a:xfrm>
            <a:off x="4578725" y="3733672"/>
            <a:ext cx="1138015" cy="700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18" name="Straight Arrow Connector 3">
            <a:extLst>
              <a:ext uri="{FF2B5EF4-FFF2-40B4-BE49-F238E27FC236}">
                <a16:creationId xmlns:a16="http://schemas.microsoft.com/office/drawing/2014/main" id="{A10FDA21-6F57-749A-91CB-FB02B73FBB58}"/>
              </a:ext>
            </a:extLst>
          </p:cNvPr>
          <p:cNvCxnSpPr>
            <a:cxnSpLocks/>
          </p:cNvCxnSpPr>
          <p:nvPr/>
        </p:nvCxnSpPr>
        <p:spPr>
          <a:xfrm>
            <a:off x="4644717" y="3467599"/>
            <a:ext cx="11155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21" name="Straight Arrow Connector 3">
            <a:extLst>
              <a:ext uri="{FF2B5EF4-FFF2-40B4-BE49-F238E27FC236}">
                <a16:creationId xmlns:a16="http://schemas.microsoft.com/office/drawing/2014/main" id="{0E576391-AA11-9B3D-8F42-993D4E2BC46C}"/>
              </a:ext>
            </a:extLst>
          </p:cNvPr>
          <p:cNvCxnSpPr>
            <a:cxnSpLocks/>
          </p:cNvCxnSpPr>
          <p:nvPr/>
        </p:nvCxnSpPr>
        <p:spPr>
          <a:xfrm flipV="1">
            <a:off x="4578725" y="2456879"/>
            <a:ext cx="1203124" cy="6990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23" name="TextBox 2093">
            <a:extLst>
              <a:ext uri="{FF2B5EF4-FFF2-40B4-BE49-F238E27FC236}">
                <a16:creationId xmlns:a16="http://schemas.microsoft.com/office/drawing/2014/main" id="{3216E9B7-C0FC-8B19-F703-BB98C13E310A}"/>
              </a:ext>
            </a:extLst>
          </p:cNvPr>
          <p:cNvSpPr txBox="1"/>
          <p:nvPr/>
        </p:nvSpPr>
        <p:spPr>
          <a:xfrm>
            <a:off x="3805805" y="3738108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nb-NO" b="1"/>
              <a:t>Agent</a:t>
            </a:r>
          </a:p>
        </p:txBody>
      </p:sp>
      <p:sp>
        <p:nvSpPr>
          <p:cNvPr id="2224" name="TextBox 2093">
            <a:extLst>
              <a:ext uri="{FF2B5EF4-FFF2-40B4-BE49-F238E27FC236}">
                <a16:creationId xmlns:a16="http://schemas.microsoft.com/office/drawing/2014/main" id="{59D60244-62F3-8871-49E9-3FE3072EEB58}"/>
              </a:ext>
            </a:extLst>
          </p:cNvPr>
          <p:cNvSpPr txBox="1"/>
          <p:nvPr/>
        </p:nvSpPr>
        <p:spPr>
          <a:xfrm>
            <a:off x="6429933" y="4409312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nb-NO" b="1"/>
              <a:t>Agent</a:t>
            </a:r>
          </a:p>
        </p:txBody>
      </p:sp>
      <p:sp>
        <p:nvSpPr>
          <p:cNvPr id="2225" name="TextBox 2093">
            <a:extLst>
              <a:ext uri="{FF2B5EF4-FFF2-40B4-BE49-F238E27FC236}">
                <a16:creationId xmlns:a16="http://schemas.microsoft.com/office/drawing/2014/main" id="{0A5B876F-6019-EB09-78AA-3064E30F98DD}"/>
              </a:ext>
            </a:extLst>
          </p:cNvPr>
          <p:cNvSpPr txBox="1"/>
          <p:nvPr/>
        </p:nvSpPr>
        <p:spPr>
          <a:xfrm>
            <a:off x="1461730" y="2358193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nb-NO" b="1" dirty="0"/>
              <a:t>User</a:t>
            </a:r>
          </a:p>
        </p:txBody>
      </p:sp>
      <p:sp>
        <p:nvSpPr>
          <p:cNvPr id="2226" name="TextBox 2093">
            <a:extLst>
              <a:ext uri="{FF2B5EF4-FFF2-40B4-BE49-F238E27FC236}">
                <a16:creationId xmlns:a16="http://schemas.microsoft.com/office/drawing/2014/main" id="{681D59C6-B045-5F47-A458-FA35757B50F0}"/>
              </a:ext>
            </a:extLst>
          </p:cNvPr>
          <p:cNvSpPr txBox="1"/>
          <p:nvPr/>
        </p:nvSpPr>
        <p:spPr>
          <a:xfrm>
            <a:off x="1478942" y="3566328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nb-NO" b="1" dirty="0"/>
              <a:t>Agent</a:t>
            </a:r>
          </a:p>
        </p:txBody>
      </p:sp>
      <p:sp>
        <p:nvSpPr>
          <p:cNvPr id="2227" name="TextBox 2093">
            <a:extLst>
              <a:ext uri="{FF2B5EF4-FFF2-40B4-BE49-F238E27FC236}">
                <a16:creationId xmlns:a16="http://schemas.microsoft.com/office/drawing/2014/main" id="{58E25B50-AA91-4340-3967-9B69DA4F33A1}"/>
              </a:ext>
            </a:extLst>
          </p:cNvPr>
          <p:cNvSpPr txBox="1"/>
          <p:nvPr/>
        </p:nvSpPr>
        <p:spPr>
          <a:xfrm>
            <a:off x="1461730" y="4835658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nb-NO" b="1" dirty="0" err="1"/>
              <a:t>Event</a:t>
            </a:r>
            <a:endParaRPr lang="nb-NO" b="1" dirty="0"/>
          </a:p>
        </p:txBody>
      </p:sp>
      <p:sp>
        <p:nvSpPr>
          <p:cNvPr id="2" name="Bildeforklaring formet som en ellipse 1">
            <a:extLst>
              <a:ext uri="{FF2B5EF4-FFF2-40B4-BE49-F238E27FC236}">
                <a16:creationId xmlns:a16="http://schemas.microsoft.com/office/drawing/2014/main" id="{DE1BEF44-641D-5A10-EFED-3AACA4394717}"/>
              </a:ext>
            </a:extLst>
          </p:cNvPr>
          <p:cNvSpPr/>
          <p:nvPr/>
        </p:nvSpPr>
        <p:spPr>
          <a:xfrm>
            <a:off x="4828387" y="1511396"/>
            <a:ext cx="1091779" cy="959758"/>
          </a:xfrm>
          <a:prstGeom prst="wedgeEllipseCallout">
            <a:avLst>
              <a:gd name="adj1" fmla="val -11405"/>
              <a:gd name="adj2" fmla="val 68039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>
                <a:solidFill>
                  <a:schemeClr val="bg1"/>
                </a:solidFill>
              </a:rPr>
              <a:t>MCP*</a:t>
            </a:r>
          </a:p>
        </p:txBody>
      </p:sp>
      <p:sp>
        <p:nvSpPr>
          <p:cNvPr id="3" name="Bildeforklaring formet som en ellipse 2">
            <a:extLst>
              <a:ext uri="{FF2B5EF4-FFF2-40B4-BE49-F238E27FC236}">
                <a16:creationId xmlns:a16="http://schemas.microsoft.com/office/drawing/2014/main" id="{54CE1747-5590-6CA8-A715-EADEAA7D15DF}"/>
              </a:ext>
            </a:extLst>
          </p:cNvPr>
          <p:cNvSpPr/>
          <p:nvPr/>
        </p:nvSpPr>
        <p:spPr>
          <a:xfrm>
            <a:off x="2693963" y="2309685"/>
            <a:ext cx="1091779" cy="959758"/>
          </a:xfrm>
          <a:prstGeom prst="wedgeEllipseCallout">
            <a:avLst>
              <a:gd name="adj1" fmla="val -36370"/>
              <a:gd name="adj2" fmla="val 65291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100" b="1" dirty="0">
                <a:solidFill>
                  <a:schemeClr val="bg1"/>
                </a:solidFill>
              </a:rPr>
              <a:t>A2A*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6C8AD-9A27-1514-4E1E-B32F6DB84995}"/>
              </a:ext>
            </a:extLst>
          </p:cNvPr>
          <p:cNvSpPr txBox="1"/>
          <p:nvPr/>
        </p:nvSpPr>
        <p:spPr>
          <a:xfrm>
            <a:off x="2724289" y="4979948"/>
            <a:ext cx="365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A2A* = Agent2Agent Protocol</a:t>
            </a:r>
            <a:br>
              <a:rPr lang="en-US" sz="1600" i="1" dirty="0"/>
            </a:br>
            <a:r>
              <a:rPr lang="en-US" sz="1600" b="1" i="1" dirty="0"/>
              <a:t>MCP* = Model Context Protocol</a:t>
            </a:r>
          </a:p>
        </p:txBody>
      </p:sp>
    </p:spTree>
    <p:extLst>
      <p:ext uri="{BB962C8B-B14F-4D97-AF65-F5344CB8AC3E}">
        <p14:creationId xmlns:p14="http://schemas.microsoft.com/office/powerpoint/2010/main" val="225019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3620-08C8-2735-79E6-698A8E77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MCP = Welcome back </a:t>
            </a:r>
            <a:r>
              <a:rPr lang="en-US" sz="3600" b="1" dirty="0" err="1"/>
              <a:t>MicroApps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4B9AD-4DC2-20FC-7733-50B611882D67}"/>
              </a:ext>
            </a:extLst>
          </p:cNvPr>
          <p:cNvSpPr txBox="1"/>
          <p:nvPr/>
        </p:nvSpPr>
        <p:spPr>
          <a:xfrm>
            <a:off x="351692" y="1439279"/>
            <a:ext cx="4572000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Microsoft 365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Jira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Active Directory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Google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err="1"/>
              <a:t>Github</a:t>
            </a:r>
            <a:endParaRPr lang="en-US" sz="16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Slack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Service Now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Windows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File Shares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Bunch of others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64686-E973-2903-ECED-2C3D921CF459}"/>
              </a:ext>
            </a:extLst>
          </p:cNvPr>
          <p:cNvSpPr txBox="1"/>
          <p:nvPr/>
        </p:nvSpPr>
        <p:spPr>
          <a:xfrm>
            <a:off x="3412671" y="468632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3"/>
              </a:rPr>
              <a:t>Setting up MCP Server to Entra ID / Graph with </a:t>
            </a:r>
            <a:r>
              <a:rPr lang="en-US" sz="1600" b="1" dirty="0" err="1">
                <a:hlinkClick r:id="rId3"/>
              </a:rPr>
              <a:t>Lokka</a:t>
            </a:r>
            <a:r>
              <a:rPr lang="en-US" sz="1600" b="1" dirty="0">
                <a:hlinkClick r:id="rId3"/>
              </a:rPr>
              <a:t> - msandbu.org</a:t>
            </a:r>
            <a:endParaRPr lang="en-US" sz="1600" b="1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B66A1AE3-3668-1179-5573-3D9A0ADF0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754" y="1574258"/>
            <a:ext cx="6511834" cy="29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7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9FB8831-06E4-77C3-BCBC-1217AA437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57678"/>
            <a:ext cx="8503920" cy="393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6EC98E73-7736-CCAC-C51B-D115BA85F025}"/>
              </a:ext>
            </a:extLst>
          </p:cNvPr>
          <p:cNvSpPr/>
          <p:nvPr/>
        </p:nvSpPr>
        <p:spPr>
          <a:xfrm>
            <a:off x="2288377" y="4511613"/>
            <a:ext cx="2283623" cy="837149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Requires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a desktop app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that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supports MCP </a:t>
            </a:r>
            <a:endParaRPr lang="en-US" sz="1600" b="1" dirty="0">
              <a:solidFill>
                <a:prstClr val="white"/>
              </a:solidFill>
              <a:latin typeface="+mj-lt"/>
              <a:ea typeface="Tahoma"/>
              <a:cs typeface="Tahoma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FEAD06-5433-16F8-5CE8-5CE457A22F09}"/>
              </a:ext>
            </a:extLst>
          </p:cNvPr>
          <p:cNvSpPr/>
          <p:nvPr/>
        </p:nvSpPr>
        <p:spPr>
          <a:xfrm>
            <a:off x="5012051" y="4511612"/>
            <a:ext cx="2283623" cy="837149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Currently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limited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to Claude, VS Code or Clive</a:t>
            </a:r>
            <a:endParaRPr lang="en-US" sz="1600" b="1" dirty="0">
              <a:solidFill>
                <a:prstClr val="white"/>
              </a:solidFill>
              <a:latin typeface="+mj-lt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0827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7E8CE9-F674-4887-57C6-35ACBADA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Tahoma"/>
                <a:cs typeface="Tahoma"/>
              </a:rPr>
              <a:t>The future Workspace?</a:t>
            </a:r>
            <a:endParaRPr lang="en-US" b="1" dirty="0"/>
          </a:p>
        </p:txBody>
      </p:sp>
      <p:pic>
        <p:nvPicPr>
          <p:cNvPr id="6" name="Picture 5" descr="Microsoft Teams – Wikipedia">
            <a:extLst>
              <a:ext uri="{FF2B5EF4-FFF2-40B4-BE49-F238E27FC236}">
                <a16:creationId xmlns:a16="http://schemas.microsoft.com/office/drawing/2014/main" id="{26D59C28-50D4-09EA-3067-083CF53E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67" y="2216687"/>
            <a:ext cx="997028" cy="964892"/>
          </a:xfrm>
          <a:prstGeom prst="rect">
            <a:avLst/>
          </a:prstGeom>
        </p:spPr>
      </p:pic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88A5E6D2-CC6E-151A-1E70-B7CB8CB58191}"/>
              </a:ext>
            </a:extLst>
          </p:cNvPr>
          <p:cNvSpPr/>
          <p:nvPr/>
        </p:nvSpPr>
        <p:spPr>
          <a:xfrm>
            <a:off x="999336" y="3262459"/>
            <a:ext cx="1817688" cy="34091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2"/>
                </a:solidFill>
              </a:rPr>
              <a:t>MCP Client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65AF7-6195-1BDA-38C7-C07E9954DE79}"/>
              </a:ext>
            </a:extLst>
          </p:cNvPr>
          <p:cNvSpPr txBox="1"/>
          <p:nvPr/>
        </p:nvSpPr>
        <p:spPr>
          <a:xfrm>
            <a:off x="2823761" y="5026553"/>
            <a:ext cx="3496478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en-US" sz="1350" dirty="0">
                <a:hlinkClick r:id="rId3"/>
              </a:rPr>
              <a:t>Announcing the updated Teams AI Library and MCP support</a:t>
            </a:r>
            <a:endParaRPr lang="en-US" sz="1350" dirty="0">
              <a:ea typeface="Tahoma"/>
              <a:cs typeface="Tahoma"/>
            </a:endParaRPr>
          </a:p>
        </p:txBody>
      </p:sp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DBD244DA-2D1A-3024-FE5F-02553772E010}"/>
              </a:ext>
            </a:extLst>
          </p:cNvPr>
          <p:cNvSpPr/>
          <p:nvPr/>
        </p:nvSpPr>
        <p:spPr>
          <a:xfrm>
            <a:off x="3823922" y="3272186"/>
            <a:ext cx="1817688" cy="34091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2"/>
                </a:solidFill>
              </a:rPr>
              <a:t>MCP Server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7E3ECBB1-3256-4211-78AB-9DF92FC95A8A}"/>
              </a:ext>
            </a:extLst>
          </p:cNvPr>
          <p:cNvSpPr/>
          <p:nvPr/>
        </p:nvSpPr>
        <p:spPr>
          <a:xfrm>
            <a:off x="6660512" y="2508155"/>
            <a:ext cx="1817688" cy="485513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2"/>
                </a:solidFill>
              </a:rPr>
              <a:t>Application </a:t>
            </a:r>
            <a:r>
              <a:rPr lang="nb-NO" sz="1600" b="1" dirty="0" err="1">
                <a:solidFill>
                  <a:schemeClr val="bg2"/>
                </a:solidFill>
              </a:rPr>
              <a:t>X</a:t>
            </a:r>
            <a:endParaRPr lang="en-US" sz="1400" dirty="0" err="1"/>
          </a:p>
        </p:txBody>
      </p:sp>
      <p:pic>
        <p:nvPicPr>
          <p:cNvPr id="12" name="Picture 11" descr="Startech 2M USB C-kabel 100W 5Gbit/s 2m USB C USB C Sort, Grå">
            <a:extLst>
              <a:ext uri="{FF2B5EF4-FFF2-40B4-BE49-F238E27FC236}">
                <a16:creationId xmlns:a16="http://schemas.microsoft.com/office/drawing/2014/main" id="{F677362B-AA4F-CF21-10B4-6B864A4A3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712" y="2224118"/>
            <a:ext cx="1052111" cy="1038341"/>
          </a:xfrm>
          <a:prstGeom prst="rect">
            <a:avLst/>
          </a:prstGeom>
        </p:spPr>
      </p:pic>
      <p:sp>
        <p:nvSpPr>
          <p:cNvPr id="13" name="Rectangle: Rounded Corners 2">
            <a:extLst>
              <a:ext uri="{FF2B5EF4-FFF2-40B4-BE49-F238E27FC236}">
                <a16:creationId xmlns:a16="http://schemas.microsoft.com/office/drawing/2014/main" id="{3CA1FAFA-E51E-9A24-8B20-DC4E7378A0E6}"/>
              </a:ext>
            </a:extLst>
          </p:cNvPr>
          <p:cNvSpPr/>
          <p:nvPr/>
        </p:nvSpPr>
        <p:spPr>
          <a:xfrm>
            <a:off x="6660512" y="3196709"/>
            <a:ext cx="1817688" cy="485513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2"/>
                </a:solidFill>
              </a:rPr>
              <a:t>Application Y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7063628B-380D-5E95-DB29-B49452965036}"/>
              </a:ext>
            </a:extLst>
          </p:cNvPr>
          <p:cNvSpPr/>
          <p:nvPr/>
        </p:nvSpPr>
        <p:spPr>
          <a:xfrm>
            <a:off x="6660511" y="3899034"/>
            <a:ext cx="1817688" cy="485513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2"/>
                </a:solidFill>
              </a:rPr>
              <a:t>Application Z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EC268B0-4834-BFDA-3023-7A5601176122}"/>
              </a:ext>
            </a:extLst>
          </p:cNvPr>
          <p:cNvSpPr/>
          <p:nvPr/>
        </p:nvSpPr>
        <p:spPr>
          <a:xfrm>
            <a:off x="3046632" y="3319368"/>
            <a:ext cx="713232" cy="246551"/>
          </a:xfrm>
          <a:prstGeom prst="rightArrow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Bildeforklaring formet som en ellipse 2">
            <a:extLst>
              <a:ext uri="{FF2B5EF4-FFF2-40B4-BE49-F238E27FC236}">
                <a16:creationId xmlns:a16="http://schemas.microsoft.com/office/drawing/2014/main" id="{CACF0719-451B-2740-B2D3-7AC97726D37A}"/>
              </a:ext>
            </a:extLst>
          </p:cNvPr>
          <p:cNvSpPr/>
          <p:nvPr/>
        </p:nvSpPr>
        <p:spPr>
          <a:xfrm>
            <a:off x="3663155" y="4009292"/>
            <a:ext cx="2333199" cy="970078"/>
          </a:xfrm>
          <a:prstGeom prst="wedgeEllipseCallout">
            <a:avLst>
              <a:gd name="adj1" fmla="val -48593"/>
              <a:gd name="adj2" fmla="val -94822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i="1" dirty="0">
                <a:solidFill>
                  <a:schemeClr val="bg1"/>
                </a:solidFill>
              </a:rPr>
              <a:t>Enter </a:t>
            </a:r>
            <a:r>
              <a:rPr lang="nb-NO" b="1" i="1" dirty="0" err="1">
                <a:solidFill>
                  <a:schemeClr val="bg1"/>
                </a:solidFill>
              </a:rPr>
              <a:t>vacation</a:t>
            </a:r>
            <a:r>
              <a:rPr lang="nb-NO" b="1" i="1" dirty="0">
                <a:solidFill>
                  <a:schemeClr val="bg1"/>
                </a:solidFill>
              </a:rPr>
              <a:t> for </a:t>
            </a:r>
            <a:r>
              <a:rPr lang="nb-NO" b="1" i="1" dirty="0" err="1">
                <a:solidFill>
                  <a:schemeClr val="bg1"/>
                </a:solidFill>
              </a:rPr>
              <a:t>week</a:t>
            </a:r>
            <a:r>
              <a:rPr lang="nb-NO" b="1" i="1" dirty="0">
                <a:solidFill>
                  <a:schemeClr val="bg1"/>
                </a:solidFill>
              </a:rPr>
              <a:t> 33</a:t>
            </a:r>
          </a:p>
        </p:txBody>
      </p:sp>
      <p:sp>
        <p:nvSpPr>
          <p:cNvPr id="7" name="Bildeforklaring formet som en ellipse 2">
            <a:extLst>
              <a:ext uri="{FF2B5EF4-FFF2-40B4-BE49-F238E27FC236}">
                <a16:creationId xmlns:a16="http://schemas.microsoft.com/office/drawing/2014/main" id="{7EDB0C97-A2D8-DB43-D085-F038F3A10950}"/>
              </a:ext>
            </a:extLst>
          </p:cNvPr>
          <p:cNvSpPr/>
          <p:nvPr/>
        </p:nvSpPr>
        <p:spPr>
          <a:xfrm>
            <a:off x="2495492" y="1185334"/>
            <a:ext cx="1971000" cy="1138197"/>
          </a:xfrm>
          <a:prstGeom prst="wedgeEllipseCallout">
            <a:avLst>
              <a:gd name="adj1" fmla="val -2292"/>
              <a:gd name="adj2" fmla="val 140983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i="1" dirty="0" err="1">
                <a:solidFill>
                  <a:schemeClr val="bg1"/>
                </a:solidFill>
              </a:rPr>
              <a:t>Summarize</a:t>
            </a:r>
            <a:r>
              <a:rPr lang="nb-NO" b="1" i="1" dirty="0">
                <a:solidFill>
                  <a:schemeClr val="bg1"/>
                </a:solidFill>
              </a:rPr>
              <a:t> </a:t>
            </a:r>
            <a:r>
              <a:rPr lang="nb-NO" b="1" i="1" dirty="0" err="1">
                <a:solidFill>
                  <a:schemeClr val="bg1"/>
                </a:solidFill>
              </a:rPr>
              <a:t>Incident</a:t>
            </a:r>
            <a:r>
              <a:rPr lang="nb-NO" b="1" i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CDC793A-1329-8C87-1EA6-AEC78CE35E38}"/>
              </a:ext>
            </a:extLst>
          </p:cNvPr>
          <p:cNvSpPr/>
          <p:nvPr/>
        </p:nvSpPr>
        <p:spPr>
          <a:xfrm>
            <a:off x="5641609" y="3319368"/>
            <a:ext cx="1006898" cy="246551"/>
          </a:xfrm>
          <a:prstGeom prst="rightArrow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6" name="Bildeforklaring formet som en ellipse 2">
            <a:extLst>
              <a:ext uri="{FF2B5EF4-FFF2-40B4-BE49-F238E27FC236}">
                <a16:creationId xmlns:a16="http://schemas.microsoft.com/office/drawing/2014/main" id="{7695458A-85F6-0633-1B72-90F57710901D}"/>
              </a:ext>
            </a:extLst>
          </p:cNvPr>
          <p:cNvSpPr/>
          <p:nvPr/>
        </p:nvSpPr>
        <p:spPr>
          <a:xfrm>
            <a:off x="1512277" y="3899034"/>
            <a:ext cx="1890971" cy="1138197"/>
          </a:xfrm>
          <a:prstGeom prst="wedgeEllipseCallout">
            <a:avLst>
              <a:gd name="adj1" fmla="val 40379"/>
              <a:gd name="adj2" fmla="val -8370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i="1" dirty="0" err="1">
                <a:solidFill>
                  <a:schemeClr val="bg1"/>
                </a:solidFill>
              </a:rPr>
              <a:t>Create</a:t>
            </a:r>
            <a:r>
              <a:rPr lang="nb-NO" sz="1600" b="1" i="1" dirty="0">
                <a:solidFill>
                  <a:schemeClr val="bg1"/>
                </a:solidFill>
              </a:rPr>
              <a:t> KB </a:t>
            </a:r>
            <a:r>
              <a:rPr lang="nb-NO" sz="1600" b="1" i="1" dirty="0" err="1">
                <a:solidFill>
                  <a:schemeClr val="bg1"/>
                </a:solidFill>
              </a:rPr>
              <a:t>article</a:t>
            </a:r>
            <a:r>
              <a:rPr lang="nb-NO" sz="1600" b="1" i="1" dirty="0">
                <a:solidFill>
                  <a:schemeClr val="bg1"/>
                </a:solidFill>
              </a:rPr>
              <a:t> </a:t>
            </a:r>
            <a:r>
              <a:rPr lang="nb-NO" sz="1600" b="1" i="1" dirty="0" err="1">
                <a:solidFill>
                  <a:schemeClr val="bg1"/>
                </a:solidFill>
              </a:rPr>
              <a:t>based</a:t>
            </a:r>
            <a:r>
              <a:rPr lang="nb-NO" sz="1600" b="1" i="1" dirty="0">
                <a:solidFill>
                  <a:schemeClr val="bg1"/>
                </a:solidFill>
              </a:rPr>
              <a:t> </a:t>
            </a:r>
            <a:r>
              <a:rPr lang="nb-NO" sz="1600" b="1" i="1" dirty="0" err="1">
                <a:solidFill>
                  <a:schemeClr val="bg1"/>
                </a:solidFill>
              </a:rPr>
              <a:t>upon</a:t>
            </a:r>
            <a:r>
              <a:rPr lang="nb-NO" sz="1600" b="1" i="1" dirty="0">
                <a:solidFill>
                  <a:schemeClr val="bg1"/>
                </a:solidFill>
              </a:rPr>
              <a:t> </a:t>
            </a:r>
            <a:r>
              <a:rPr lang="nb-NO" sz="1600" b="1" i="1" dirty="0" err="1">
                <a:solidFill>
                  <a:schemeClr val="bg1"/>
                </a:solidFill>
              </a:rPr>
              <a:t>incident</a:t>
            </a:r>
            <a:endParaRPr lang="nb-NO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665734-C71A-D4BF-802B-9CB27350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0" y="881551"/>
            <a:ext cx="8952164" cy="45520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82F7450-FA31-BB93-64BE-E0A8B4B9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4" y="387888"/>
            <a:ext cx="7831931" cy="353174"/>
          </a:xfrm>
        </p:spPr>
        <p:txBody>
          <a:bodyPr>
            <a:noAutofit/>
          </a:bodyPr>
          <a:lstStyle/>
          <a:p>
            <a:r>
              <a:rPr lang="it-IT" sz="3200" b="1" dirty="0"/>
              <a:t>Microsoft Copilot ecosystem</a:t>
            </a:r>
            <a:endParaRPr lang="nb-NO" sz="3200" b="1" dirty="0"/>
          </a:p>
        </p:txBody>
      </p:sp>
      <p:sp>
        <p:nvSpPr>
          <p:cNvPr id="9" name="Bildeforklaring formet som en ellipse 2">
            <a:extLst>
              <a:ext uri="{FF2B5EF4-FFF2-40B4-BE49-F238E27FC236}">
                <a16:creationId xmlns:a16="http://schemas.microsoft.com/office/drawing/2014/main" id="{3CFFA366-427E-D2EB-CBC0-3F9F6F03F244}"/>
              </a:ext>
            </a:extLst>
          </p:cNvPr>
          <p:cNvSpPr/>
          <p:nvPr/>
        </p:nvSpPr>
        <p:spPr>
          <a:xfrm>
            <a:off x="492370" y="1600200"/>
            <a:ext cx="1375145" cy="1195754"/>
          </a:xfrm>
          <a:prstGeom prst="wedgeEllipseCallout">
            <a:avLst>
              <a:gd name="adj1" fmla="val -26706"/>
              <a:gd name="adj2" fmla="val 68955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chemeClr val="bg1"/>
                </a:solidFill>
              </a:rPr>
              <a:t>Runs </a:t>
            </a:r>
            <a:r>
              <a:rPr lang="nb-NO" sz="1600" b="1" dirty="0" err="1">
                <a:solidFill>
                  <a:schemeClr val="bg1"/>
                </a:solidFill>
              </a:rPr>
              <a:t>locally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on</a:t>
            </a:r>
            <a:r>
              <a:rPr lang="nb-NO" sz="1600" b="1" dirty="0">
                <a:solidFill>
                  <a:schemeClr val="bg1"/>
                </a:solidFill>
              </a:rPr>
              <a:t> </a:t>
            </a:r>
            <a:r>
              <a:rPr lang="nb-NO" sz="1600" b="1" dirty="0" err="1">
                <a:solidFill>
                  <a:schemeClr val="bg1"/>
                </a:solidFill>
              </a:rPr>
              <a:t>device</a:t>
            </a:r>
            <a:endParaRPr lang="nb-NO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reenshot showing the Conditional Access Optimization Agent enabled in an organization.">
            <a:extLst>
              <a:ext uri="{FF2B5EF4-FFF2-40B4-BE49-F238E27FC236}">
                <a16:creationId xmlns:a16="http://schemas.microsoft.com/office/drawing/2014/main" id="{73B57C5D-7274-F2DE-9B46-3240E6FCC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9" b="41257"/>
          <a:stretch/>
        </p:blipFill>
        <p:spPr bwMode="auto">
          <a:xfrm>
            <a:off x="273277" y="169817"/>
            <a:ext cx="7717337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C92B6-8D6B-64F7-1702-920B0A7F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86" y="3062351"/>
            <a:ext cx="7366971" cy="248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8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87CB79-AF93-2D69-6BDF-1F7DE233EF6A}"/>
              </a:ext>
            </a:extLst>
          </p:cNvPr>
          <p:cNvSpPr/>
          <p:nvPr/>
        </p:nvSpPr>
        <p:spPr>
          <a:xfrm>
            <a:off x="2408639" y="1743861"/>
            <a:ext cx="1821708" cy="595027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rgbClr val="FFFFFF"/>
                </a:solidFill>
              </a:rPr>
              <a:t>Windows </a:t>
            </a:r>
            <a:r>
              <a:rPr lang="nb-NO" sz="1600" b="1" dirty="0" err="1">
                <a:solidFill>
                  <a:srgbClr val="FFFFFF"/>
                </a:solidFill>
              </a:rPr>
              <a:t>Copilot</a:t>
            </a:r>
            <a:r>
              <a:rPr lang="nb-NO" sz="1600" b="1" dirty="0">
                <a:solidFill>
                  <a:srgbClr val="FFFFFF"/>
                </a:solidFill>
              </a:rPr>
              <a:t> Runtime</a:t>
            </a:r>
            <a:endParaRPr lang="en-US" sz="1600" dirty="0" err="1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8B1C32-4D27-2FC3-0D59-ED190A8E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9" y="525101"/>
            <a:ext cx="9152484" cy="353174"/>
          </a:xfrm>
        </p:spPr>
        <p:txBody>
          <a:bodyPr>
            <a:normAutofit fontScale="90000"/>
          </a:bodyPr>
          <a:lstStyle/>
          <a:p>
            <a:pPr algn="ctr"/>
            <a:r>
              <a:rPr lang="nb-NO" b="1" dirty="0" err="1">
                <a:ea typeface="Tahoma"/>
                <a:cs typeface="Tahoma"/>
              </a:rPr>
              <a:t>Copilot</a:t>
            </a:r>
            <a:r>
              <a:rPr lang="nb-NO" b="1" dirty="0">
                <a:ea typeface="Tahoma"/>
                <a:cs typeface="Tahoma"/>
              </a:rPr>
              <a:t> for Windows and </a:t>
            </a:r>
            <a:r>
              <a:rPr lang="nb-NO" b="1" dirty="0" err="1">
                <a:ea typeface="Tahoma"/>
                <a:cs typeface="Tahoma"/>
              </a:rPr>
              <a:t>features</a:t>
            </a:r>
            <a:endParaRPr lang="en-US" b="1" dirty="0">
              <a:ea typeface="Tahoma"/>
              <a:cs typeface="Tahoma"/>
            </a:endParaRPr>
          </a:p>
        </p:txBody>
      </p:sp>
      <p:pic>
        <p:nvPicPr>
          <p:cNvPr id="14" name="Picture 13" descr="Microsoft Surface Laptop 5 for Business (Black) Core i7 16GB 512GB SSD 13.5&quot;">
            <a:extLst>
              <a:ext uri="{FF2B5EF4-FFF2-40B4-BE49-F238E27FC236}">
                <a16:creationId xmlns:a16="http://schemas.microsoft.com/office/drawing/2014/main" id="{11FEEE1C-CEAC-2F68-6FE4-BBF731E2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54" y="3299964"/>
            <a:ext cx="2264569" cy="14644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1814F47-DC21-6A7B-4A26-7D9B0676EEEA}"/>
              </a:ext>
            </a:extLst>
          </p:cNvPr>
          <p:cNvSpPr/>
          <p:nvPr/>
        </p:nvSpPr>
        <p:spPr>
          <a:xfrm>
            <a:off x="2425285" y="2896186"/>
            <a:ext cx="1821708" cy="364009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b="1" dirty="0" err="1">
                <a:solidFill>
                  <a:srgbClr val="FFFFFF"/>
                </a:solidFill>
              </a:rPr>
              <a:t>Local</a:t>
            </a:r>
            <a:r>
              <a:rPr lang="nb-NO" sz="1350" b="1" dirty="0">
                <a:solidFill>
                  <a:srgbClr val="FFFFFF"/>
                </a:solidFill>
              </a:rPr>
              <a:t> AI </a:t>
            </a:r>
            <a:r>
              <a:rPr lang="nb-NO" sz="1350" b="1" dirty="0" err="1">
                <a:solidFill>
                  <a:srgbClr val="FFFFFF"/>
                </a:solidFill>
              </a:rPr>
              <a:t>models</a:t>
            </a: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12E7E82-6C39-A270-4429-A5CACAD3F35E}"/>
              </a:ext>
            </a:extLst>
          </p:cNvPr>
          <p:cNvSpPr/>
          <p:nvPr/>
        </p:nvSpPr>
        <p:spPr>
          <a:xfrm>
            <a:off x="2341118" y="4825664"/>
            <a:ext cx="912036" cy="23084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b="1" dirty="0">
                <a:solidFill>
                  <a:schemeClr val="tx1"/>
                </a:solidFill>
              </a:rPr>
              <a:t>NPU</a:t>
            </a:r>
            <a:endParaRPr lang="en-US" sz="135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5C50CC7-F3A4-0C66-C8D2-5EE0D4EBFBD1}"/>
              </a:ext>
            </a:extLst>
          </p:cNvPr>
          <p:cNvSpPr/>
          <p:nvPr/>
        </p:nvSpPr>
        <p:spPr>
          <a:xfrm>
            <a:off x="3319493" y="4825664"/>
            <a:ext cx="988738" cy="23084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b="1" dirty="0">
                <a:solidFill>
                  <a:schemeClr val="tx1"/>
                </a:solidFill>
              </a:rPr>
              <a:t>GPU</a:t>
            </a:r>
            <a:endParaRPr lang="en-US" sz="135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C5CE3A-673D-9E1A-A5B9-761413F4F226}"/>
              </a:ext>
            </a:extLst>
          </p:cNvPr>
          <p:cNvSpPr/>
          <p:nvPr/>
        </p:nvSpPr>
        <p:spPr>
          <a:xfrm>
            <a:off x="2346667" y="5153061"/>
            <a:ext cx="1961564" cy="23084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b="1" dirty="0">
                <a:solidFill>
                  <a:schemeClr val="tx1"/>
                </a:solidFill>
              </a:rPr>
              <a:t>CPU</a:t>
            </a:r>
            <a:endParaRPr lang="en-US" sz="1350" dirty="0"/>
          </a:p>
        </p:txBody>
      </p:sp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D184975C-E90D-E168-A78C-9591F7BDD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789" y="1073669"/>
            <a:ext cx="3788545" cy="2396068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E7C4EF-79F3-F06A-8F89-8B05D49B5A8F}"/>
              </a:ext>
            </a:extLst>
          </p:cNvPr>
          <p:cNvSpPr/>
          <p:nvPr/>
        </p:nvSpPr>
        <p:spPr>
          <a:xfrm>
            <a:off x="2425036" y="1279580"/>
            <a:ext cx="1821708" cy="364009"/>
          </a:xfrm>
          <a:prstGeom prst="round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b="1" dirty="0">
                <a:solidFill>
                  <a:srgbClr val="FFFFFF"/>
                </a:solidFill>
              </a:rPr>
              <a:t>Windows </a:t>
            </a:r>
            <a:r>
              <a:rPr lang="nb-NO" sz="1350" b="1" dirty="0" err="1">
                <a:solidFill>
                  <a:srgbClr val="FFFFFF"/>
                </a:solidFill>
              </a:rPr>
              <a:t>Recall</a:t>
            </a:r>
            <a:endParaRPr lang="en-US" sz="1350" dirty="0" err="1">
              <a:solidFill>
                <a:srgbClr val="FFFFFF"/>
              </a:solidFill>
            </a:endParaRPr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17EC47F6-7E96-5BE2-6FE6-A4A3B114D5E5}"/>
              </a:ext>
            </a:extLst>
          </p:cNvPr>
          <p:cNvSpPr/>
          <p:nvPr/>
        </p:nvSpPr>
        <p:spPr>
          <a:xfrm rot="10800000">
            <a:off x="4251286" y="1285533"/>
            <a:ext cx="694966" cy="36347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4009F9-92EB-2990-7FB0-ECF86D803CB7}"/>
              </a:ext>
            </a:extLst>
          </p:cNvPr>
          <p:cNvSpPr/>
          <p:nvPr/>
        </p:nvSpPr>
        <p:spPr>
          <a:xfrm>
            <a:off x="2425036" y="2431905"/>
            <a:ext cx="1821708" cy="36400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b="1" dirty="0" err="1">
                <a:solidFill>
                  <a:srgbClr val="FFFFFF"/>
                </a:solidFill>
              </a:rPr>
              <a:t>Deepseek</a:t>
            </a:r>
            <a:r>
              <a:rPr lang="nb-NO" sz="1350" b="1" dirty="0">
                <a:solidFill>
                  <a:srgbClr val="FFFFFF"/>
                </a:solidFill>
              </a:rPr>
              <a:t> or Phi-3 </a:t>
            </a: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7" name="Bildeforklaring formet som en ellipse 2">
            <a:extLst>
              <a:ext uri="{FF2B5EF4-FFF2-40B4-BE49-F238E27FC236}">
                <a16:creationId xmlns:a16="http://schemas.microsoft.com/office/drawing/2014/main" id="{D2D39838-EE69-8696-ABB1-2A944CD615ED}"/>
              </a:ext>
            </a:extLst>
          </p:cNvPr>
          <p:cNvSpPr/>
          <p:nvPr/>
        </p:nvSpPr>
        <p:spPr>
          <a:xfrm>
            <a:off x="5252523" y="3469737"/>
            <a:ext cx="2036300" cy="959758"/>
          </a:xfrm>
          <a:prstGeom prst="wedgeEllipseCallout">
            <a:avLst>
              <a:gd name="adj1" fmla="val -104424"/>
              <a:gd name="adj2" fmla="val -17564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effectLst/>
                <a:latin typeface="+mj-lt"/>
              </a:rPr>
              <a:t>“Hey, Copilot!”</a:t>
            </a:r>
            <a:endParaRPr lang="nb-NO"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B0C501-18C2-CDAE-2A14-B84E74FD978A}"/>
              </a:ext>
            </a:extLst>
          </p:cNvPr>
          <p:cNvSpPr/>
          <p:nvPr/>
        </p:nvSpPr>
        <p:spPr>
          <a:xfrm>
            <a:off x="193431" y="1643589"/>
            <a:ext cx="1740877" cy="83522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>
                <a:solidFill>
                  <a:schemeClr val="tx1"/>
                </a:solidFill>
              </a:rPr>
              <a:t>New file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>
                <a:solidFill>
                  <a:schemeClr val="tx1"/>
                </a:solidFill>
              </a:rPr>
              <a:t>Click to-do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>
                <a:solidFill>
                  <a:schemeClr val="tx1"/>
                </a:solidFill>
              </a:rPr>
              <a:t>Photo-editing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6EB4E41-B417-E189-B44C-125390C7D0EA}"/>
              </a:ext>
            </a:extLst>
          </p:cNvPr>
          <p:cNvSpPr/>
          <p:nvPr/>
        </p:nvSpPr>
        <p:spPr>
          <a:xfrm>
            <a:off x="1896990" y="1859637"/>
            <a:ext cx="511649" cy="36347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99C4D-38C7-0DBC-1D19-15E56E053EAD}"/>
              </a:ext>
            </a:extLst>
          </p:cNvPr>
          <p:cNvSpPr txBox="1"/>
          <p:nvPr/>
        </p:nvSpPr>
        <p:spPr>
          <a:xfrm>
            <a:off x="193431" y="1279580"/>
            <a:ext cx="18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Other features</a:t>
            </a:r>
          </a:p>
        </p:txBody>
      </p:sp>
    </p:spTree>
    <p:extLst>
      <p:ext uri="{BB962C8B-B14F-4D97-AF65-F5344CB8AC3E}">
        <p14:creationId xmlns:p14="http://schemas.microsoft.com/office/powerpoint/2010/main" val="118883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82319-45EF-23A6-8BB7-7B1AA14C1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873E7FB-3FF7-D68C-CB21-FC10B633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9" y="525101"/>
            <a:ext cx="9152484" cy="353174"/>
          </a:xfrm>
        </p:spPr>
        <p:txBody>
          <a:bodyPr>
            <a:normAutofit fontScale="90000"/>
          </a:bodyPr>
          <a:lstStyle/>
          <a:p>
            <a:pPr algn="ctr"/>
            <a:r>
              <a:rPr lang="nb-NO" b="1" dirty="0" err="1">
                <a:ea typeface="Tahoma"/>
                <a:cs typeface="Tahoma"/>
              </a:rPr>
              <a:t>Copilot</a:t>
            </a:r>
            <a:r>
              <a:rPr lang="nb-NO" b="1" dirty="0">
                <a:ea typeface="Tahoma"/>
                <a:cs typeface="Tahoma"/>
              </a:rPr>
              <a:t> for Windows  </a:t>
            </a:r>
            <a:r>
              <a:rPr lang="nb-NO" b="1" dirty="0" err="1">
                <a:ea typeface="Tahoma"/>
                <a:cs typeface="Tahoma"/>
              </a:rPr>
              <a:t>future</a:t>
            </a:r>
            <a:r>
              <a:rPr lang="nb-NO" b="1" dirty="0">
                <a:ea typeface="Tahoma"/>
                <a:cs typeface="Tahoma"/>
              </a:rPr>
              <a:t> from </a:t>
            </a:r>
            <a:r>
              <a:rPr lang="nb-NO" b="1" dirty="0" err="1">
                <a:ea typeface="Tahoma"/>
                <a:cs typeface="Tahoma"/>
              </a:rPr>
              <a:t>Build</a:t>
            </a:r>
            <a:endParaRPr lang="en-US" b="1" dirty="0">
              <a:ea typeface="Tahoma"/>
              <a:cs typeface="Tahoma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9D8FDF-16A1-3146-6ADD-F53E93624B35}"/>
              </a:ext>
            </a:extLst>
          </p:cNvPr>
          <p:cNvSpPr/>
          <p:nvPr/>
        </p:nvSpPr>
        <p:spPr>
          <a:xfrm>
            <a:off x="4226795" y="1290664"/>
            <a:ext cx="987103" cy="5304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rgbClr val="FFFFFF"/>
                </a:solidFill>
              </a:rPr>
              <a:t>MCP Host</a:t>
            </a:r>
            <a:endParaRPr lang="en-US" sz="1400" dirty="0" err="1">
              <a:solidFill>
                <a:srgbClr val="FFFFFF"/>
              </a:solidFill>
            </a:endParaRPr>
          </a:p>
        </p:txBody>
      </p:sp>
      <p:pic>
        <p:nvPicPr>
          <p:cNvPr id="5" name="Picture 4" descr="Microsoft Surface Laptop 5 for Business (Black) Core i7 16GB 512GB SSD 13.5&quot;">
            <a:extLst>
              <a:ext uri="{FF2B5EF4-FFF2-40B4-BE49-F238E27FC236}">
                <a16:creationId xmlns:a16="http://schemas.microsoft.com/office/drawing/2014/main" id="{54963B43-0E8C-E83B-ABAB-D0DDE8722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56" y="2751992"/>
            <a:ext cx="2264569" cy="14644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9432C3-1170-FABA-0001-B9E140CD214D}"/>
              </a:ext>
            </a:extLst>
          </p:cNvPr>
          <p:cNvSpPr/>
          <p:nvPr/>
        </p:nvSpPr>
        <p:spPr>
          <a:xfrm>
            <a:off x="2048608" y="2305295"/>
            <a:ext cx="3165540" cy="364009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rgbClr val="FFFFFF"/>
                </a:solidFill>
              </a:rPr>
              <a:t>Windows AI Foundry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9504D9-602D-8156-2F98-D76A95357CC8}"/>
              </a:ext>
            </a:extLst>
          </p:cNvPr>
          <p:cNvSpPr/>
          <p:nvPr/>
        </p:nvSpPr>
        <p:spPr>
          <a:xfrm>
            <a:off x="2569720" y="4277692"/>
            <a:ext cx="912036" cy="23084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b="1" dirty="0">
                <a:solidFill>
                  <a:schemeClr val="tx1"/>
                </a:solidFill>
              </a:rPr>
              <a:t>NPU</a:t>
            </a:r>
            <a:endParaRPr lang="en-US" sz="13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3A0F43-260C-051A-5F2D-A5C16318DE9F}"/>
              </a:ext>
            </a:extLst>
          </p:cNvPr>
          <p:cNvSpPr/>
          <p:nvPr/>
        </p:nvSpPr>
        <p:spPr>
          <a:xfrm>
            <a:off x="3548095" y="4277692"/>
            <a:ext cx="988738" cy="23084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b="1" dirty="0">
                <a:solidFill>
                  <a:schemeClr val="tx1"/>
                </a:solidFill>
              </a:rPr>
              <a:t>GPU</a:t>
            </a:r>
            <a:endParaRPr lang="en-US" sz="13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E32A13-5D8A-EB19-7BAC-6C8960404DEC}"/>
              </a:ext>
            </a:extLst>
          </p:cNvPr>
          <p:cNvSpPr/>
          <p:nvPr/>
        </p:nvSpPr>
        <p:spPr>
          <a:xfrm>
            <a:off x="2575269" y="4605089"/>
            <a:ext cx="1961564" cy="23084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b="1" dirty="0">
                <a:solidFill>
                  <a:schemeClr val="tx1"/>
                </a:solidFill>
              </a:rPr>
              <a:t>CPU</a:t>
            </a:r>
            <a:endParaRPr lang="en-US" sz="13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A3FFA62-5A90-F978-8CE3-4904BB90A132}"/>
              </a:ext>
            </a:extLst>
          </p:cNvPr>
          <p:cNvSpPr/>
          <p:nvPr/>
        </p:nvSpPr>
        <p:spPr>
          <a:xfrm>
            <a:off x="3106603" y="1858598"/>
            <a:ext cx="2107296" cy="36400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b="1" dirty="0" err="1">
                <a:solidFill>
                  <a:srgbClr val="FFFFFF"/>
                </a:solidFill>
              </a:rPr>
              <a:t>GenAI</a:t>
            </a:r>
            <a:r>
              <a:rPr lang="nb-NO" sz="1350" b="1" dirty="0">
                <a:solidFill>
                  <a:srgbClr val="FFFFFF"/>
                </a:solidFill>
              </a:rPr>
              <a:t> Models</a:t>
            </a: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502CB1-BB0C-BA22-ACC3-7D1EA08A101D}"/>
              </a:ext>
            </a:extLst>
          </p:cNvPr>
          <p:cNvSpPr/>
          <p:nvPr/>
        </p:nvSpPr>
        <p:spPr>
          <a:xfrm>
            <a:off x="2048608" y="1290664"/>
            <a:ext cx="987103" cy="5304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 err="1">
                <a:solidFill>
                  <a:srgbClr val="FFFFFF"/>
                </a:solidFill>
              </a:rPr>
              <a:t>LoRa</a:t>
            </a:r>
            <a:r>
              <a:rPr lang="nb-NO" sz="1400" b="1" dirty="0">
                <a:solidFill>
                  <a:srgbClr val="FFFFFF"/>
                </a:solidFill>
              </a:rPr>
              <a:t> </a:t>
            </a:r>
            <a:endParaRPr lang="en-US" sz="1400" dirty="0" err="1">
              <a:solidFill>
                <a:srgbClr val="FFFFFF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624127-B132-8474-B71F-49E10213ABA4}"/>
              </a:ext>
            </a:extLst>
          </p:cNvPr>
          <p:cNvSpPr/>
          <p:nvPr/>
        </p:nvSpPr>
        <p:spPr>
          <a:xfrm>
            <a:off x="2048608" y="1849805"/>
            <a:ext cx="987103" cy="3640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b="1" dirty="0">
                <a:solidFill>
                  <a:srgbClr val="FFFFFF"/>
                </a:solidFill>
              </a:rPr>
              <a:t>RAG</a:t>
            </a: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240FE2-3FCF-B69A-7EC7-7AD63214B41E}"/>
              </a:ext>
            </a:extLst>
          </p:cNvPr>
          <p:cNvSpPr/>
          <p:nvPr/>
        </p:nvSpPr>
        <p:spPr>
          <a:xfrm>
            <a:off x="3106603" y="1290664"/>
            <a:ext cx="1049300" cy="5304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 err="1">
                <a:solidFill>
                  <a:srgbClr val="FFFFFF"/>
                </a:solidFill>
              </a:rPr>
              <a:t>Copilot</a:t>
            </a:r>
            <a:r>
              <a:rPr lang="nb-NO" sz="1400" b="1" dirty="0">
                <a:solidFill>
                  <a:srgbClr val="FFFFFF"/>
                </a:solidFill>
              </a:rPr>
              <a:t> Runtime</a:t>
            </a:r>
            <a:endParaRPr lang="en-US" sz="1400" dirty="0" err="1">
              <a:solidFill>
                <a:srgbClr val="FFFFFF"/>
              </a:solidFill>
            </a:endParaRPr>
          </a:p>
        </p:txBody>
      </p:sp>
      <p:sp>
        <p:nvSpPr>
          <p:cNvPr id="21" name="Bildeforklaring formet som en ellipse 2">
            <a:extLst>
              <a:ext uri="{FF2B5EF4-FFF2-40B4-BE49-F238E27FC236}">
                <a16:creationId xmlns:a16="http://schemas.microsoft.com/office/drawing/2014/main" id="{6120AA16-CDD5-B52B-94A2-5DCB9524796B}"/>
              </a:ext>
            </a:extLst>
          </p:cNvPr>
          <p:cNvSpPr/>
          <p:nvPr/>
        </p:nvSpPr>
        <p:spPr>
          <a:xfrm>
            <a:off x="6108291" y="1039279"/>
            <a:ext cx="2895032" cy="1818222"/>
          </a:xfrm>
          <a:prstGeom prst="wedgeEllipseCallout">
            <a:avLst>
              <a:gd name="adj1" fmla="val -81342"/>
              <a:gd name="adj2" fmla="val -22082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effectLst/>
                <a:latin typeface="+mj-lt"/>
              </a:rPr>
              <a:t>Provides the ability to trigger any type of action against a Windows machine / server</a:t>
            </a:r>
            <a:endParaRPr lang="nb-NO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Bildeforklaring formet som en ellipse 2">
            <a:extLst>
              <a:ext uri="{FF2B5EF4-FFF2-40B4-BE49-F238E27FC236}">
                <a16:creationId xmlns:a16="http://schemas.microsoft.com/office/drawing/2014/main" id="{C32320C3-E960-A80C-8C75-A2E25BC8FFB6}"/>
              </a:ext>
            </a:extLst>
          </p:cNvPr>
          <p:cNvSpPr/>
          <p:nvPr/>
        </p:nvSpPr>
        <p:spPr>
          <a:xfrm>
            <a:off x="5725496" y="2906194"/>
            <a:ext cx="2073281" cy="1173437"/>
          </a:xfrm>
          <a:prstGeom prst="wedgeEllipseCallout">
            <a:avLst>
              <a:gd name="adj1" fmla="val -77370"/>
              <a:gd name="adj2" fmla="val -72571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effectLst/>
                <a:latin typeface="+mj-lt"/>
              </a:rPr>
              <a:t>Provides CLI management</a:t>
            </a:r>
            <a:endParaRPr lang="nb-NO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Bildeforklaring formet som en ellipse 2">
            <a:extLst>
              <a:ext uri="{FF2B5EF4-FFF2-40B4-BE49-F238E27FC236}">
                <a16:creationId xmlns:a16="http://schemas.microsoft.com/office/drawing/2014/main" id="{CB7FED2B-7E83-66B3-5ACA-AE641473AD27}"/>
              </a:ext>
            </a:extLst>
          </p:cNvPr>
          <p:cNvSpPr/>
          <p:nvPr/>
        </p:nvSpPr>
        <p:spPr>
          <a:xfrm>
            <a:off x="140677" y="2448573"/>
            <a:ext cx="1907931" cy="1270574"/>
          </a:xfrm>
          <a:prstGeom prst="wedgeEllipseCallout">
            <a:avLst>
              <a:gd name="adj1" fmla="val 50378"/>
              <a:gd name="adj2" fmla="val -106123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effectLst/>
                <a:latin typeface="+mj-lt"/>
              </a:rPr>
              <a:t>Fine-tuning for Phi-4 models</a:t>
            </a:r>
            <a:endParaRPr lang="nb-NO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704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940E4-2F16-733C-0A22-3594A0C87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FEC2-6324-D803-0FF3-180A9E83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1335"/>
            <a:ext cx="7886700" cy="11046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What happened within the VDI/DaaS Space?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B8E707E2-1216-47F5-4BEF-E8568FE9A3F3}"/>
              </a:ext>
            </a:extLst>
          </p:cNvPr>
          <p:cNvSpPr txBox="1"/>
          <p:nvPr/>
        </p:nvSpPr>
        <p:spPr>
          <a:xfrm>
            <a:off x="1741876" y="3746621"/>
            <a:ext cx="5926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WARNING: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be </a:t>
            </a:r>
            <a:r>
              <a:rPr lang="nb-NO" dirty="0" err="1"/>
              <a:t>features</a:t>
            </a:r>
            <a:r>
              <a:rPr lang="nb-NO" dirty="0"/>
              <a:t>/</a:t>
            </a:r>
            <a:r>
              <a:rPr lang="nb-NO" dirty="0" err="1"/>
              <a:t>product</a:t>
            </a:r>
            <a:r>
              <a:rPr lang="nb-NO" dirty="0"/>
              <a:t> </a:t>
            </a:r>
            <a:r>
              <a:rPr lang="nb-NO" dirty="0" err="1"/>
              <a:t>updates</a:t>
            </a:r>
            <a:r>
              <a:rPr lang="nb-NO" dirty="0"/>
              <a:t> </a:t>
            </a:r>
            <a:r>
              <a:rPr lang="nb-NO" dirty="0" err="1"/>
              <a:t>missing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forgot</a:t>
            </a:r>
            <a:r>
              <a:rPr lang="nb-NO" dirty="0"/>
              <a:t>. The best feedback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rewarded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Chocolate</a:t>
            </a:r>
            <a:endParaRPr lang="nb-NO" dirty="0"/>
          </a:p>
        </p:txBody>
      </p:sp>
      <p:pic>
        <p:nvPicPr>
          <p:cNvPr id="4098" name="Picture 2" descr="Freia Melkesjokolade (200g)">
            <a:extLst>
              <a:ext uri="{FF2B5EF4-FFF2-40B4-BE49-F238E27FC236}">
                <a16:creationId xmlns:a16="http://schemas.microsoft.com/office/drawing/2014/main" id="{1AE251C1-6206-A916-7BD8-84C18BB21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3951636"/>
            <a:ext cx="2304948" cy="23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88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E56B8B8-8FE9-DED1-C696-6CF618E55CA8}"/>
              </a:ext>
            </a:extLst>
          </p:cNvPr>
          <p:cNvSpPr txBox="1">
            <a:spLocks/>
          </p:cNvSpPr>
          <p:nvPr/>
        </p:nvSpPr>
        <p:spPr>
          <a:xfrm>
            <a:off x="443022" y="-198044"/>
            <a:ext cx="8410831" cy="3284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opensanssemibold"/>
              </a:rPr>
              <a:t>Revolutionizing the Workspace: The Future State of End-User Computing</a:t>
            </a:r>
            <a:endParaRPr lang="en-US" sz="4000" b="1" i="0" dirty="0">
              <a:solidFill>
                <a:srgbClr val="000000"/>
              </a:solidFill>
              <a:effectLst/>
              <a:latin typeface="opensanssemibold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0FB232C-A547-D7C2-A5EC-CAB036172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78" y="3707639"/>
            <a:ext cx="1747715" cy="160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972C5873-26B8-48FD-7D2B-4E66075859AD}"/>
              </a:ext>
            </a:extLst>
          </p:cNvPr>
          <p:cNvSpPr txBox="1"/>
          <p:nvPr/>
        </p:nvSpPr>
        <p:spPr>
          <a:xfrm>
            <a:off x="5805377" y="-3189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5C28DAD8-5EB4-697F-09F8-5E8CD17E8B7A}"/>
              </a:ext>
            </a:extLst>
          </p:cNvPr>
          <p:cNvSpPr txBox="1"/>
          <p:nvPr/>
        </p:nvSpPr>
        <p:spPr>
          <a:xfrm>
            <a:off x="777600" y="4593600"/>
            <a:ext cx="35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>
              <a:latin typeface="FSP DEMO - Altivo Regular" panose="020B0000000000000000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EE4982-1707-F4AE-A4DB-F5DCC6A39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02" y="3461082"/>
            <a:ext cx="5039028" cy="1706638"/>
          </a:xfrm>
          <a:prstGeom prst="rect">
            <a:avLst/>
          </a:prstGeom>
        </p:spPr>
      </p:pic>
      <p:pic>
        <p:nvPicPr>
          <p:cNvPr id="1028" name="Picture 4" descr="Et bilde som inneholder utendørs, gress, hund, Hunderase&#10;&#10;Automatisk generert beskrivelse">
            <a:extLst>
              <a:ext uri="{FF2B5EF4-FFF2-40B4-BE49-F238E27FC236}">
                <a16:creationId xmlns:a16="http://schemas.microsoft.com/office/drawing/2014/main" id="{27A9DF11-FE76-FD3D-D1FE-9E0E95B2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5" y="2668564"/>
            <a:ext cx="2729848" cy="24991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ildeforklaring formet som en ellipse 2">
            <a:extLst>
              <a:ext uri="{FF2B5EF4-FFF2-40B4-BE49-F238E27FC236}">
                <a16:creationId xmlns:a16="http://schemas.microsoft.com/office/drawing/2014/main" id="{92236850-6CA0-6A0D-9D38-DB7AEDAFB830}"/>
              </a:ext>
            </a:extLst>
          </p:cNvPr>
          <p:cNvSpPr/>
          <p:nvPr/>
        </p:nvSpPr>
        <p:spPr>
          <a:xfrm>
            <a:off x="2279318" y="2175016"/>
            <a:ext cx="2369119" cy="985280"/>
          </a:xfrm>
          <a:prstGeom prst="wedgeEllipseCallout">
            <a:avLst>
              <a:gd name="adj1" fmla="val -31604"/>
              <a:gd name="adj2" fmla="val 80507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>
                <a:solidFill>
                  <a:schemeClr val="bg1"/>
                </a:solidFill>
              </a:rPr>
              <a:t>Actually have 6 </a:t>
            </a:r>
            <a:r>
              <a:rPr lang="nb-NO" b="1" dirty="0" err="1">
                <a:solidFill>
                  <a:schemeClr val="bg1"/>
                </a:solidFill>
              </a:rPr>
              <a:t>of</a:t>
            </a:r>
            <a:r>
              <a:rPr lang="nb-NO" b="1" dirty="0">
                <a:solidFill>
                  <a:schemeClr val="bg1"/>
                </a:solidFill>
              </a:rPr>
              <a:t> </a:t>
            </a:r>
            <a:r>
              <a:rPr lang="nb-NO" b="1" dirty="0" err="1">
                <a:solidFill>
                  <a:schemeClr val="bg1"/>
                </a:solidFill>
              </a:rPr>
              <a:t>these</a:t>
            </a:r>
            <a:r>
              <a:rPr lang="nb-NO" b="1" dirty="0">
                <a:solidFill>
                  <a:schemeClr val="bg1"/>
                </a:solidFill>
              </a:rPr>
              <a:t> </a:t>
            </a:r>
            <a:r>
              <a:rPr lang="nb-NO" b="1" dirty="0" err="1">
                <a:solidFill>
                  <a:schemeClr val="bg1"/>
                </a:solidFill>
              </a:rPr>
              <a:t>now</a:t>
            </a:r>
            <a:r>
              <a:rPr lang="nb-NO" b="1" dirty="0">
                <a:solidFill>
                  <a:schemeClr val="bg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28446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340309-BFEA-9F5E-D707-2FCCFD88BF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Big shake-up with the VMware/Broadcom changes</a:t>
            </a:r>
          </a:p>
          <a:p>
            <a:r>
              <a:rPr lang="en-US" b="1" dirty="0"/>
              <a:t>Many reducing footprint, simplifying VDI </a:t>
            </a:r>
            <a:r>
              <a:rPr lang="en-US" b="1" dirty="0">
                <a:sym typeface="Wingdings" panose="05000000000000000000" pitchFamily="2" charset="2"/>
              </a:rPr>
              <a:t> AVD/W365</a:t>
            </a:r>
            <a:endParaRPr lang="en-US" b="1" dirty="0"/>
          </a:p>
          <a:p>
            <a:r>
              <a:rPr lang="en-US" b="1" dirty="0"/>
              <a:t>Some expanding the use of DaaS</a:t>
            </a:r>
          </a:p>
          <a:p>
            <a:pPr lvl="1"/>
            <a:r>
              <a:rPr lang="en-US" dirty="0"/>
              <a:t>Secure Development environments</a:t>
            </a:r>
          </a:p>
          <a:p>
            <a:r>
              <a:rPr lang="en-US" b="1" dirty="0"/>
              <a:t>Many looking for alternatives for both virtualization and VDI</a:t>
            </a:r>
          </a:p>
          <a:p>
            <a:r>
              <a:rPr lang="en-US" b="1" dirty="0"/>
              <a:t>Is this the year of Thin Clients?!</a:t>
            </a:r>
          </a:p>
          <a:p>
            <a:pPr lvl="1"/>
            <a:r>
              <a:rPr lang="en-US" dirty="0"/>
              <a:t>Windows 365  Link, </a:t>
            </a:r>
            <a:r>
              <a:rPr lang="en-US" dirty="0" err="1"/>
              <a:t>Unicon</a:t>
            </a:r>
            <a:r>
              <a:rPr lang="en-US" dirty="0"/>
              <a:t> and more considering ChromeOS Flex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3A0463-568C-789B-A9F2-12ADFE2C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What's happened in the VDI world?</a:t>
            </a:r>
          </a:p>
        </p:txBody>
      </p:sp>
    </p:spTree>
    <p:extLst>
      <p:ext uri="{BB962C8B-B14F-4D97-AF65-F5344CB8AC3E}">
        <p14:creationId xmlns:p14="http://schemas.microsoft.com/office/powerpoint/2010/main" val="1194002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02EA4-B6BD-093B-65F6-27F17D204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D1F81B-B74B-4AC2-6365-A8DBCD55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 support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AE329E-05C1-26AD-B3B3-89E6208E8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26243"/>
              </p:ext>
            </p:extLst>
          </p:nvPr>
        </p:nvGraphicFramePr>
        <p:xfrm>
          <a:off x="378611" y="1243880"/>
          <a:ext cx="8659880" cy="3705575"/>
        </p:xfrm>
        <a:graphic>
          <a:graphicData uri="http://schemas.openxmlformats.org/drawingml/2006/table">
            <a:tbl>
              <a:tblPr/>
              <a:tblGrid>
                <a:gridCol w="1810674">
                  <a:extLst>
                    <a:ext uri="{9D8B030D-6E8A-4147-A177-3AD203B41FA5}">
                      <a16:colId xmlns:a16="http://schemas.microsoft.com/office/drawing/2014/main" val="3832396216"/>
                    </a:ext>
                  </a:extLst>
                </a:gridCol>
                <a:gridCol w="1689603">
                  <a:extLst>
                    <a:ext uri="{9D8B030D-6E8A-4147-A177-3AD203B41FA5}">
                      <a16:colId xmlns:a16="http://schemas.microsoft.com/office/drawing/2014/main" val="2834959985"/>
                    </a:ext>
                  </a:extLst>
                </a:gridCol>
                <a:gridCol w="1332596">
                  <a:extLst>
                    <a:ext uri="{9D8B030D-6E8A-4147-A177-3AD203B41FA5}">
                      <a16:colId xmlns:a16="http://schemas.microsoft.com/office/drawing/2014/main" val="2042749022"/>
                    </a:ext>
                  </a:extLst>
                </a:gridCol>
                <a:gridCol w="1101394">
                  <a:extLst>
                    <a:ext uri="{9D8B030D-6E8A-4147-A177-3AD203B41FA5}">
                      <a16:colId xmlns:a16="http://schemas.microsoft.com/office/drawing/2014/main" val="2090854746"/>
                    </a:ext>
                  </a:extLst>
                </a:gridCol>
                <a:gridCol w="1546864">
                  <a:extLst>
                    <a:ext uri="{9D8B030D-6E8A-4147-A177-3AD203B41FA5}">
                      <a16:colId xmlns:a16="http://schemas.microsoft.com/office/drawing/2014/main" val="3950967950"/>
                    </a:ext>
                  </a:extLst>
                </a:gridCol>
                <a:gridCol w="1178749">
                  <a:extLst>
                    <a:ext uri="{9D8B030D-6E8A-4147-A177-3AD203B41FA5}">
                      <a16:colId xmlns:a16="http://schemas.microsoft.com/office/drawing/2014/main" val="1956824083"/>
                    </a:ext>
                  </a:extLst>
                </a:gridCol>
              </a:tblGrid>
              <a:tr h="681636">
                <a:tc>
                  <a:txBody>
                    <a:bodyPr/>
                    <a:lstStyle/>
                    <a:p>
                      <a:pPr algn="l" fontAlgn="base">
                        <a:lnSpc>
                          <a:spcPts val="2850"/>
                        </a:lnSpc>
                        <a:buNone/>
                      </a:pPr>
                      <a:r>
                        <a:rPr lang="nb-NO" sz="1400" b="1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 support​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400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Azure</a:t>
                      </a:r>
                      <a:r>
                        <a:rPr lang="nb-NO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Virtual </a:t>
                      </a:r>
                      <a:br>
                        <a:rPr lang="nb-NO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nb-NO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Desktop​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400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Windows 365​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400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Dizzion</a:t>
                      </a:r>
                      <a:r>
                        <a:rPr lang="nb-NO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br>
                        <a:rPr lang="nb-NO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nb-NO" sz="1400" b="1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Frame</a:t>
                      </a:r>
                      <a:endParaRPr lang="nb-NO" sz="14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400"/>
                        </a:lnSpc>
                        <a:buNone/>
                      </a:pPr>
                      <a:r>
                        <a:rPr lang="nb-NO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Citrix​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400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Omnissa</a:t>
                      </a:r>
                      <a:r>
                        <a:rPr lang="nb-NO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29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914641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nb-NO" sz="1400" b="1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Microsoft </a:t>
                      </a: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Azure</a:t>
                      </a: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nb-NO" sz="105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US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29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44297"/>
                  </a:ext>
                </a:extLst>
              </a:tr>
              <a:tr h="168285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nb-NO" sz="1400" b="1" i="0" dirty="0">
                          <a:solidFill>
                            <a:schemeClr val="tx1"/>
                          </a:solidFill>
                          <a:effectLst/>
                        </a:rPr>
                        <a:t>Google </a:t>
                      </a: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</a:rPr>
                        <a:t>Cloud</a:t>
                      </a:r>
                      <a:endParaRPr lang="nb-NO" sz="14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nb-NO" sz="14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nb-NO" sz="14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968249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VMware</a:t>
                      </a:r>
                      <a:r>
                        <a:rPr lang="nb-NO" sz="1400" b="1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ESXi</a:t>
                      </a: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nb-NO" sz="105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No​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No​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No​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03923"/>
                  </a:ext>
                </a:extLst>
              </a:tr>
              <a:tr h="359379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Nutanix</a:t>
                      </a: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nb-NO" sz="105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No​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No​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  <a:r>
                        <a:rPr lang="nb-NO" sz="1400" b="1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nb-NO" sz="10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1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Beta</a:t>
                      </a:r>
                      <a:endParaRPr lang="nb-NO" sz="10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91761"/>
                  </a:ext>
                </a:extLst>
              </a:tr>
              <a:tr h="320089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XenServer</a:t>
                      </a: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nb-NO" sz="105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No​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No​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No​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25386"/>
                  </a:ext>
                </a:extLst>
              </a:tr>
              <a:tr h="298385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Azure</a:t>
                      </a:r>
                      <a:r>
                        <a:rPr lang="nb-NO" sz="1400" b="1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Local</a:t>
                      </a: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nb-NO" sz="105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  <a:r>
                        <a:rPr lang="nb-NO" sz="1400" b="1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 (SCVMM)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nb-NO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No​</a:t>
                      </a:r>
                      <a:endParaRPr lang="nb-NO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349229"/>
                  </a:ext>
                </a:extLst>
              </a:tr>
              <a:tr h="213076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b="1" i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Proxmox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US" sz="105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</a:t>
                      </a:r>
                      <a:endParaRPr lang="en-US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</a:t>
                      </a:r>
                      <a:endParaRPr lang="en-US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</a:t>
                      </a:r>
                      <a:endParaRPr lang="en-US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</a:t>
                      </a:r>
                      <a:endParaRPr lang="en-US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No</a:t>
                      </a:r>
                      <a:endParaRPr lang="en-US" sz="1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35396"/>
                  </a:ext>
                </a:extLst>
              </a:tr>
              <a:tr h="163765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</a:rPr>
                        <a:t>Red Hat OpenShift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</a:rPr>
                        <a:t>(Preview )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42182"/>
                  </a:ext>
                </a:extLst>
              </a:tr>
              <a:tr h="163765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</a:rPr>
                        <a:t>IBM Cloud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</a:rPr>
                        <a:t>Yes (PVS)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68704" marR="68704" marT="34352" marB="34352">
                    <a:lnL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BAD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6352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838C669-CE91-CC5D-1255-B1596DF9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1" y="1031851"/>
            <a:ext cx="96326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743F92D5-3A50-5DA1-E9EC-C836582630D5}"/>
              </a:ext>
            </a:extLst>
          </p:cNvPr>
          <p:cNvSpPr txBox="1"/>
          <p:nvPr/>
        </p:nvSpPr>
        <p:spPr>
          <a:xfrm>
            <a:off x="356033" y="5024556"/>
            <a:ext cx="4413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i="1" dirty="0"/>
              <a:t>NOTE: </a:t>
            </a:r>
            <a:r>
              <a:rPr lang="nb-NO" sz="1400" i="1" dirty="0"/>
              <a:t>Plattform support </a:t>
            </a:r>
            <a:r>
              <a:rPr lang="nb-NO" sz="1400" i="1" dirty="0" err="1"/>
              <a:t>can</a:t>
            </a:r>
            <a:r>
              <a:rPr lang="nb-NO" sz="1400" i="1" dirty="0"/>
              <a:t> be a combination </a:t>
            </a:r>
            <a:r>
              <a:rPr lang="nb-NO" sz="1400" i="1" dirty="0" err="1"/>
              <a:t>of</a:t>
            </a:r>
            <a:r>
              <a:rPr lang="nb-NO" sz="1400" i="1" dirty="0"/>
              <a:t> </a:t>
            </a:r>
            <a:r>
              <a:rPr lang="nb-NO" sz="1400" i="1" dirty="0" err="1"/>
              <a:t>power</a:t>
            </a:r>
            <a:r>
              <a:rPr lang="nb-NO" sz="1400" i="1" dirty="0"/>
              <a:t> management and </a:t>
            </a:r>
            <a:r>
              <a:rPr lang="nb-NO" sz="1400" i="1" dirty="0" err="1"/>
              <a:t>provisioning</a:t>
            </a:r>
            <a:r>
              <a:rPr lang="nb-NO" sz="1400" i="1" dirty="0"/>
              <a:t> </a:t>
            </a:r>
            <a:r>
              <a:rPr lang="nb-NO" sz="1400" i="1" dirty="0" err="1"/>
              <a:t>capabilities</a:t>
            </a:r>
            <a:endParaRPr lang="nb-NO" sz="1400" i="1" dirty="0"/>
          </a:p>
        </p:txBody>
      </p:sp>
    </p:spTree>
    <p:extLst>
      <p:ext uri="{BB962C8B-B14F-4D97-AF65-F5344CB8AC3E}">
        <p14:creationId xmlns:p14="http://schemas.microsoft.com/office/powerpoint/2010/main" val="1131765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DE652-8C59-E30B-04C6-59D552D1E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045401-E1F5-FA96-ECFA-4A55B3DFFB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Windows 10 EOL - October 2025</a:t>
            </a:r>
          </a:p>
          <a:p>
            <a:r>
              <a:rPr lang="en-US" b="1" dirty="0"/>
              <a:t>Microsoft Office 365 Apps no longer supported after Oct 2025</a:t>
            </a:r>
          </a:p>
          <a:p>
            <a:pPr lvl="1"/>
            <a:r>
              <a:rPr lang="en-US" dirty="0"/>
              <a:t>For Windows 10 / Server 2016 / Server 2019</a:t>
            </a:r>
          </a:p>
          <a:p>
            <a:r>
              <a:rPr lang="en-US" b="1" dirty="0"/>
              <a:t>VBScript, NTLM and WSUS Deprecated</a:t>
            </a:r>
          </a:p>
          <a:p>
            <a:r>
              <a:rPr lang="en-US" b="1" dirty="0" err="1"/>
              <a:t>HotPatch</a:t>
            </a:r>
            <a:r>
              <a:rPr lang="en-US" b="1" dirty="0"/>
              <a:t> for Windows 11 available</a:t>
            </a:r>
          </a:p>
          <a:p>
            <a:r>
              <a:rPr lang="en-US" b="1" dirty="0"/>
              <a:t>Windows Protected Print Mode</a:t>
            </a:r>
          </a:p>
          <a:p>
            <a:r>
              <a:rPr lang="en-US" b="1" u="sng" dirty="0"/>
              <a:t>Azure Stack HCI = Azure Local</a:t>
            </a:r>
          </a:p>
          <a:p>
            <a:r>
              <a:rPr lang="en-US" b="1" dirty="0"/>
              <a:t>GPU-P Support for Azure Local</a:t>
            </a:r>
          </a:p>
          <a:p>
            <a:r>
              <a:rPr lang="en-US" b="1" dirty="0" err="1"/>
              <a:t>Autoscale</a:t>
            </a:r>
            <a:r>
              <a:rPr lang="en-US" b="1" dirty="0"/>
              <a:t> and Start on VM Connect for AVD on Azure Local</a:t>
            </a:r>
          </a:p>
          <a:p>
            <a:pPr lvl="1"/>
            <a:r>
              <a:rPr lang="en-US" dirty="0"/>
              <a:t>Since AVD On-prem is billed by vCPU per hour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B8229C-9478-D311-6557-4F225625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News from Microsoft?</a:t>
            </a:r>
          </a:p>
        </p:txBody>
      </p:sp>
    </p:spTree>
    <p:extLst>
      <p:ext uri="{BB962C8B-B14F-4D97-AF65-F5344CB8AC3E}">
        <p14:creationId xmlns:p14="http://schemas.microsoft.com/office/powerpoint/2010/main" val="674342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64DDC8-F800-D33C-9941-90B46A65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AVD vs 3.party on-prem licensing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54CEC-4941-90A6-E13E-CF3437AFA54B}"/>
              </a:ext>
            </a:extLst>
          </p:cNvPr>
          <p:cNvSpPr txBox="1"/>
          <p:nvPr/>
        </p:nvSpPr>
        <p:spPr>
          <a:xfrm>
            <a:off x="553915" y="1503485"/>
            <a:ext cx="3288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AVD Service 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E3* or similar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Price per vCPU / 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8 vCPU = 59$ per month</a:t>
            </a:r>
            <a:r>
              <a:rPr lang="en-US" dirty="0"/>
              <a:t>) (~30 users)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D6EDE-6DC7-145E-0504-4A8C5DA84434}"/>
              </a:ext>
            </a:extLst>
          </p:cNvPr>
          <p:cNvSpPr txBox="1"/>
          <p:nvPr/>
        </p:nvSpPr>
        <p:spPr>
          <a:xfrm>
            <a:off x="553914" y="3376718"/>
            <a:ext cx="3815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</a:rPr>
              <a:t>300 users = 590$ (730 hours)</a:t>
            </a:r>
            <a:br>
              <a:rPr lang="en-US" sz="2000" b="1" u="sng" dirty="0">
                <a:solidFill>
                  <a:srgbClr val="0070C0"/>
                </a:solidFill>
              </a:rPr>
            </a:br>
            <a:r>
              <a:rPr lang="en-US" sz="2000" b="1" u="sng" dirty="0">
                <a:solidFill>
                  <a:srgbClr val="0070C0"/>
                </a:solidFill>
              </a:rPr>
              <a:t>300 users = 295$ (365 hours) </a:t>
            </a:r>
          </a:p>
          <a:p>
            <a:endParaRPr lang="en-US" sz="20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1D773-4037-3315-CDB2-6C6E60CDAD64}"/>
              </a:ext>
            </a:extLst>
          </p:cNvPr>
          <p:cNvSpPr txBox="1"/>
          <p:nvPr/>
        </p:nvSpPr>
        <p:spPr>
          <a:xfrm>
            <a:off x="4865077" y="1556239"/>
            <a:ext cx="3288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3.Party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Windows RDS 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or Concurrent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Ranging from 12$ to 30$ per concurrent user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46EF2-7927-656B-F1F0-3D0CD41E904B}"/>
              </a:ext>
            </a:extLst>
          </p:cNvPr>
          <p:cNvSpPr txBox="1"/>
          <p:nvPr/>
        </p:nvSpPr>
        <p:spPr>
          <a:xfrm>
            <a:off x="4774225" y="3407497"/>
            <a:ext cx="3815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</a:rPr>
              <a:t>300 users = 3,600$</a:t>
            </a:r>
            <a:br>
              <a:rPr lang="en-US" sz="2000" b="1" u="sng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(if 12$ per license)</a:t>
            </a:r>
          </a:p>
          <a:p>
            <a:endParaRPr lang="en-US" sz="20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18017-9FE0-FD9D-5A55-80637F46FC2E}"/>
              </a:ext>
            </a:extLst>
          </p:cNvPr>
          <p:cNvSpPr txBox="1"/>
          <p:nvPr/>
        </p:nvSpPr>
        <p:spPr>
          <a:xfrm>
            <a:off x="553915" y="4682912"/>
            <a:ext cx="344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* Excluding Azure Local service fee</a:t>
            </a:r>
            <a:br>
              <a:rPr lang="en-US" sz="1600" i="1" dirty="0"/>
            </a:br>
            <a:r>
              <a:rPr lang="en-US" sz="1600" i="1" dirty="0"/>
              <a:t>* Microsoft M3 starts at 33$ per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C7B9FA27-AD79-6AA5-D0D3-E2871608CCF8}"/>
              </a:ext>
            </a:extLst>
          </p:cNvPr>
          <p:cNvSpPr/>
          <p:nvPr/>
        </p:nvSpPr>
        <p:spPr>
          <a:xfrm>
            <a:off x="5012051" y="4392382"/>
            <a:ext cx="2917103" cy="95638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This is a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simplified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cost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comparison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and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does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not show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the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whole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picture</a:t>
            </a:r>
            <a:endParaRPr lang="en-US" sz="1600" b="1" dirty="0">
              <a:solidFill>
                <a:prstClr val="white"/>
              </a:solidFill>
              <a:latin typeface="+mj-lt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3603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C3C248-7FA2-CA11-CD4A-2D436BE434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968" y="1418166"/>
            <a:ext cx="8398965" cy="3966634"/>
          </a:xfrm>
        </p:spPr>
        <p:txBody>
          <a:bodyPr>
            <a:normAutofit fontScale="92500" lnSpcReduction="20000"/>
          </a:bodyPr>
          <a:lstStyle/>
          <a:p>
            <a:r>
              <a:rPr lang="pt-BR" b="1" i="0" u="none" strike="noStrike" dirty="0">
                <a:effectLst/>
              </a:rPr>
              <a:t>Azure Files Premium Metadata Caching</a:t>
            </a:r>
          </a:p>
          <a:p>
            <a:pPr lvl="1"/>
            <a:r>
              <a:rPr lang="pt-BR" sz="1700" dirty="0"/>
              <a:t>Provides faster IOPS for smaller read/</a:t>
            </a:r>
            <a:r>
              <a:rPr lang="pt-BR" sz="1700" dirty="0" err="1"/>
              <a:t>writes</a:t>
            </a:r>
            <a:endParaRPr lang="pt-BR" sz="1700" dirty="0"/>
          </a:p>
          <a:p>
            <a:pPr lvl="1"/>
            <a:r>
              <a:rPr lang="pt-BR" sz="1700" i="0" u="none" strike="noStrike" dirty="0">
                <a:effectLst/>
              </a:rPr>
              <a:t>Free </a:t>
            </a:r>
            <a:r>
              <a:rPr lang="pt-BR" sz="1700" i="0" u="none" strike="noStrike" dirty="0" err="1">
                <a:effectLst/>
              </a:rPr>
              <a:t>just</a:t>
            </a:r>
            <a:r>
              <a:rPr lang="pt-BR" sz="1700" i="0" u="none" strike="noStrike" dirty="0">
                <a:effectLst/>
              </a:rPr>
              <a:t> </a:t>
            </a:r>
            <a:r>
              <a:rPr lang="pt-BR" sz="1700" i="0" u="none" strike="noStrike" dirty="0" err="1">
                <a:effectLst/>
              </a:rPr>
              <a:t>need</a:t>
            </a:r>
            <a:r>
              <a:rPr lang="pt-BR" sz="1700" i="0" u="none" strike="noStrike" dirty="0">
                <a:effectLst/>
              </a:rPr>
              <a:t> </a:t>
            </a:r>
            <a:r>
              <a:rPr lang="pt-BR" sz="1700" i="0" u="none" strike="noStrike" dirty="0" err="1">
                <a:effectLst/>
              </a:rPr>
              <a:t>to</a:t>
            </a:r>
            <a:r>
              <a:rPr lang="pt-BR" sz="1700" i="0" u="none" strike="noStrike" dirty="0">
                <a:effectLst/>
              </a:rPr>
              <a:t> </a:t>
            </a:r>
            <a:r>
              <a:rPr lang="pt-BR" sz="1700" i="0" u="none" strike="noStrike" dirty="0" err="1">
                <a:effectLst/>
              </a:rPr>
              <a:t>sign</a:t>
            </a:r>
            <a:r>
              <a:rPr lang="pt-BR" sz="1700" i="0" u="none" strike="noStrike" dirty="0">
                <a:effectLst/>
              </a:rPr>
              <a:t> </a:t>
            </a:r>
            <a:r>
              <a:rPr lang="pt-BR" sz="1700" i="0" u="none" strike="noStrike" dirty="0" err="1">
                <a:effectLst/>
              </a:rPr>
              <a:t>up</a:t>
            </a:r>
            <a:r>
              <a:rPr lang="pt-BR" sz="1700" i="0" u="none" strike="noStrike" dirty="0">
                <a:effectLst/>
              </a:rPr>
              <a:t> for </a:t>
            </a:r>
            <a:r>
              <a:rPr lang="pt-BR" sz="1700" i="0" u="none" strike="noStrike" dirty="0" err="1">
                <a:effectLst/>
              </a:rPr>
              <a:t>the</a:t>
            </a:r>
            <a:r>
              <a:rPr lang="pt-BR" sz="1700" i="0" u="none" strike="noStrike" dirty="0">
                <a:effectLst/>
              </a:rPr>
              <a:t> feature</a:t>
            </a:r>
          </a:p>
          <a:p>
            <a:r>
              <a:rPr lang="en-US" b="1" dirty="0" err="1"/>
              <a:t>NVads</a:t>
            </a:r>
            <a:r>
              <a:rPr lang="en-US" b="1" dirty="0"/>
              <a:t> V710 available (new AMD </a:t>
            </a:r>
            <a:r>
              <a:rPr lang="en-US" b="1" dirty="0" err="1"/>
              <a:t>vGPU</a:t>
            </a:r>
            <a:r>
              <a:rPr lang="en-US" b="1" dirty="0"/>
              <a:t> SKU)</a:t>
            </a:r>
            <a:endParaRPr lang="pt-BR" b="1" i="0" u="none" strike="noStrike" dirty="0">
              <a:effectLst/>
            </a:endParaRPr>
          </a:p>
          <a:p>
            <a:r>
              <a:rPr lang="pt-BR" b="1" dirty="0"/>
              <a:t>Enhanced Host Pool Management for AVD</a:t>
            </a:r>
          </a:p>
          <a:p>
            <a:r>
              <a:rPr lang="pt-BR" b="1" i="0" u="none" strike="noStrike" dirty="0">
                <a:effectLst/>
              </a:rPr>
              <a:t>Windows 365 for </a:t>
            </a:r>
            <a:r>
              <a:rPr lang="pt-BR" b="1" i="0" u="none" strike="noStrike" dirty="0" err="1">
                <a:effectLst/>
              </a:rPr>
              <a:t>Frontline</a:t>
            </a:r>
            <a:r>
              <a:rPr lang="pt-BR" b="1" i="0" u="none" strike="noStrike" dirty="0">
                <a:effectLst/>
              </a:rPr>
              <a:t> Workers</a:t>
            </a:r>
          </a:p>
          <a:p>
            <a:r>
              <a:rPr lang="en-US" b="1" dirty="0"/>
              <a:t>Sunsetting Remote Desktop app for Windows</a:t>
            </a:r>
          </a:p>
          <a:p>
            <a:pPr lvl="1"/>
            <a:r>
              <a:rPr lang="en-US" sz="1700" dirty="0"/>
              <a:t>New Windows App - Supports token protection</a:t>
            </a:r>
          </a:p>
          <a:p>
            <a:pPr lvl="1"/>
            <a:r>
              <a:rPr lang="en-US" sz="1700" dirty="0"/>
              <a:t>Does not support AVD with Private Link…</a:t>
            </a:r>
          </a:p>
          <a:p>
            <a:r>
              <a:rPr lang="en-US" b="1" dirty="0"/>
              <a:t>Hardware acceleration with H.264 (GA) and H.265 (public preview)</a:t>
            </a:r>
          </a:p>
          <a:p>
            <a:r>
              <a:rPr lang="en-US" b="1" dirty="0"/>
              <a:t>Global TURN Relay support for AVD and W365</a:t>
            </a:r>
          </a:p>
          <a:p>
            <a:r>
              <a:rPr lang="en-US" b="1" dirty="0"/>
              <a:t>Unidirectional clipboard</a:t>
            </a:r>
          </a:p>
          <a:p>
            <a:r>
              <a:rPr lang="en-US" b="1" dirty="0"/>
              <a:t>Performance Plus for Premium Disks Azure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7728F-4B9E-A5D3-6FAB-71242264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News from Microsoft?</a:t>
            </a:r>
          </a:p>
        </p:txBody>
      </p:sp>
    </p:spTree>
    <p:extLst>
      <p:ext uri="{BB962C8B-B14F-4D97-AF65-F5344CB8AC3E}">
        <p14:creationId xmlns:p14="http://schemas.microsoft.com/office/powerpoint/2010/main" val="2678488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F05C75-6CCF-1AAF-4262-28C864D93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72415"/>
              </p:ext>
            </p:extLst>
          </p:nvPr>
        </p:nvGraphicFramePr>
        <p:xfrm>
          <a:off x="228600" y="712177"/>
          <a:ext cx="8694490" cy="4933303"/>
        </p:xfrm>
        <a:graphic>
          <a:graphicData uri="http://schemas.openxmlformats.org/drawingml/2006/table">
            <a:tbl>
              <a:tblPr/>
              <a:tblGrid>
                <a:gridCol w="1738898">
                  <a:extLst>
                    <a:ext uri="{9D8B030D-6E8A-4147-A177-3AD203B41FA5}">
                      <a16:colId xmlns:a16="http://schemas.microsoft.com/office/drawing/2014/main" val="1063917743"/>
                    </a:ext>
                  </a:extLst>
                </a:gridCol>
                <a:gridCol w="1738898">
                  <a:extLst>
                    <a:ext uri="{9D8B030D-6E8A-4147-A177-3AD203B41FA5}">
                      <a16:colId xmlns:a16="http://schemas.microsoft.com/office/drawing/2014/main" val="3259447437"/>
                    </a:ext>
                  </a:extLst>
                </a:gridCol>
                <a:gridCol w="1738898">
                  <a:extLst>
                    <a:ext uri="{9D8B030D-6E8A-4147-A177-3AD203B41FA5}">
                      <a16:colId xmlns:a16="http://schemas.microsoft.com/office/drawing/2014/main" val="1145049276"/>
                    </a:ext>
                  </a:extLst>
                </a:gridCol>
                <a:gridCol w="1738898">
                  <a:extLst>
                    <a:ext uri="{9D8B030D-6E8A-4147-A177-3AD203B41FA5}">
                      <a16:colId xmlns:a16="http://schemas.microsoft.com/office/drawing/2014/main" val="933525605"/>
                    </a:ext>
                  </a:extLst>
                </a:gridCol>
                <a:gridCol w="1738898">
                  <a:extLst>
                    <a:ext uri="{9D8B030D-6E8A-4147-A177-3AD203B41FA5}">
                      <a16:colId xmlns:a16="http://schemas.microsoft.com/office/drawing/2014/main" val="1897048686"/>
                    </a:ext>
                  </a:extLst>
                </a:gridCol>
              </a:tblGrid>
              <a:tr h="5187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Disk type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1" dirty="0">
                          <a:solidFill>
                            <a:srgbClr val="FFFFFF"/>
                          </a:solidFill>
                          <a:effectLst/>
                        </a:rPr>
                        <a:t>Max Write I/O per sec</a:t>
                      </a:r>
                      <a:endParaRPr lang="it-IT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Max Throughput (MB/s)</a:t>
                      </a:r>
                      <a:endParaRPr lang="en-US" sz="1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1">
                          <a:solidFill>
                            <a:srgbClr val="FFFFFF"/>
                          </a:solidFill>
                          <a:effectLst/>
                        </a:rPr>
                        <a:t>Max Read I/O per Sec</a:t>
                      </a:r>
                      <a:endParaRPr lang="it-IT" sz="14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Access Time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32530"/>
                  </a:ext>
                </a:extLst>
              </a:tr>
              <a:tr h="758804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>
                          <a:effectLst/>
                        </a:rPr>
                        <a:t>Premium SSD ZRS – Bursting + Performance Plus + Accelerated Network + Read/Write Cache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30596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672 MB/s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32718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0.079 MS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B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20704"/>
                  </a:ext>
                </a:extLst>
              </a:tr>
              <a:tr h="608711">
                <a:tc>
                  <a:txBody>
                    <a:bodyPr/>
                    <a:lstStyle/>
                    <a:p>
                      <a:pPr fontAlgn="t"/>
                      <a:r>
                        <a:rPr lang="en-US" sz="1050">
                          <a:effectLst/>
                        </a:rPr>
                        <a:t>Premium SSD ZRS – Bursting + Performance Plus + Accelerated Network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30615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815 MB/s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30473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1.86 MS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861635"/>
                  </a:ext>
                </a:extLst>
              </a:tr>
              <a:tr h="533665">
                <a:tc>
                  <a:txBody>
                    <a:bodyPr/>
                    <a:lstStyle/>
                    <a:p>
                      <a:pPr fontAlgn="t"/>
                      <a:r>
                        <a:rPr lang="en-US" sz="1050">
                          <a:effectLst/>
                        </a:rPr>
                        <a:t>Premium SSD ZRS – Performance Plus + Accelerated Network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8159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304 MB/s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8158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1.92 MS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52946"/>
                  </a:ext>
                </a:extLst>
              </a:tr>
              <a:tr h="383572">
                <a:tc>
                  <a:txBody>
                    <a:bodyPr/>
                    <a:lstStyle/>
                    <a:p>
                      <a:pPr fontAlgn="t"/>
                      <a:r>
                        <a:rPr lang="fr-FR" sz="1200" b="1" dirty="0">
                          <a:effectLst/>
                        </a:rPr>
                        <a:t>Premium SSD ZRS – Performance Plus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8157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304 MB/s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8157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2.19 MS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24673"/>
                  </a:ext>
                </a:extLst>
              </a:tr>
              <a:tr h="233478">
                <a:tc>
                  <a:txBody>
                    <a:bodyPr/>
                    <a:lstStyle/>
                    <a:p>
                      <a:pPr fontAlgn="t"/>
                      <a:r>
                        <a:rPr lang="en-US" sz="1050">
                          <a:effectLst/>
                        </a:rPr>
                        <a:t>Premium SSD ZRS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5101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203 MB/s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5099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1.02 MS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542758"/>
                  </a:ext>
                </a:extLst>
              </a:tr>
              <a:tr h="308524">
                <a:tc>
                  <a:txBody>
                    <a:bodyPr/>
                    <a:lstStyle/>
                    <a:p>
                      <a:pPr fontAlgn="t"/>
                      <a:r>
                        <a:rPr lang="en-US" sz="1050">
                          <a:effectLst/>
                        </a:rPr>
                        <a:t>Premium SSD ZRS – Bursting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25131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585 MB/s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30550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2.02 MS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697896"/>
                  </a:ext>
                </a:extLst>
              </a:tr>
              <a:tr h="458618">
                <a:tc>
                  <a:txBody>
                    <a:bodyPr/>
                    <a:lstStyle/>
                    <a:p>
                      <a:pPr fontAlgn="t"/>
                      <a:r>
                        <a:rPr lang="en-US" sz="1050" b="1" dirty="0">
                          <a:effectLst/>
                        </a:rPr>
                        <a:t>Premium SSD v2 (Default with 8000 IOPS and 300 MB)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8159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305 MB/s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8160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0.330 MS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672839"/>
                  </a:ext>
                </a:extLst>
              </a:tr>
              <a:tr h="458618">
                <a:tc>
                  <a:txBody>
                    <a:bodyPr/>
                    <a:lstStyle/>
                    <a:p>
                      <a:pPr fontAlgn="t"/>
                      <a:r>
                        <a:rPr lang="en-US" sz="1050">
                          <a:effectLst/>
                        </a:rPr>
                        <a:t>Premium SSD v2 (40000 IOPS and 1200 MB)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40776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814 MB/s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40769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0.353 MS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930059"/>
                  </a:ext>
                </a:extLst>
              </a:tr>
              <a:tr h="383572">
                <a:tc>
                  <a:txBody>
                    <a:bodyPr/>
                    <a:lstStyle/>
                    <a:p>
                      <a:pPr fontAlgn="t"/>
                      <a:r>
                        <a:rPr lang="en-US" sz="1050">
                          <a:effectLst/>
                        </a:rPr>
                        <a:t>Premium SSD ZRS – Accelerated Network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5099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203 MB/s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5099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2.02 MS</a:t>
                      </a:r>
                    </a:p>
                  </a:txBody>
                  <a:tcPr marL="56821" marR="56821" marT="34092" marB="34092">
                    <a:lnL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405349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31408FC9-B016-93F3-230F-7A505FF5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200118"/>
            <a:ext cx="8386763" cy="5110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Disk types and performance Azure</a:t>
            </a:r>
          </a:p>
        </p:txBody>
      </p:sp>
    </p:spTree>
    <p:extLst>
      <p:ext uri="{BB962C8B-B14F-4D97-AF65-F5344CB8AC3E}">
        <p14:creationId xmlns:p14="http://schemas.microsoft.com/office/powerpoint/2010/main" val="119327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5AC688-5E2A-7FB1-A2DA-FC2450D3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 Attach and App-V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4E1BEB-F44E-C22F-CBDB-BF4ABC670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48098"/>
              </p:ext>
            </p:extLst>
          </p:nvPr>
        </p:nvGraphicFramePr>
        <p:xfrm>
          <a:off x="489437" y="1858419"/>
          <a:ext cx="4741985" cy="3007364"/>
        </p:xfrm>
        <a:graphic>
          <a:graphicData uri="http://schemas.openxmlformats.org/drawingml/2006/table">
            <a:tbl>
              <a:tblPr/>
              <a:tblGrid>
                <a:gridCol w="1631417">
                  <a:extLst>
                    <a:ext uri="{9D8B030D-6E8A-4147-A177-3AD203B41FA5}">
                      <a16:colId xmlns:a16="http://schemas.microsoft.com/office/drawing/2014/main" val="2457791029"/>
                    </a:ext>
                  </a:extLst>
                </a:gridCol>
                <a:gridCol w="1152868">
                  <a:extLst>
                    <a:ext uri="{9D8B030D-6E8A-4147-A177-3AD203B41FA5}">
                      <a16:colId xmlns:a16="http://schemas.microsoft.com/office/drawing/2014/main" val="425712757"/>
                    </a:ext>
                  </a:extLst>
                </a:gridCol>
                <a:gridCol w="1957700">
                  <a:extLst>
                    <a:ext uri="{9D8B030D-6E8A-4147-A177-3AD203B41FA5}">
                      <a16:colId xmlns:a16="http://schemas.microsoft.com/office/drawing/2014/main" val="690593413"/>
                    </a:ext>
                  </a:extLst>
                </a:gridCol>
              </a:tblGrid>
              <a:tr h="40459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Operating System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MSIX Support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App Attach Support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154531"/>
                  </a:ext>
                </a:extLst>
              </a:tr>
              <a:tr h="61341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353C41"/>
                          </a:solidFill>
                          <a:effectLst/>
                          <a:latin typeface="+mn-lt"/>
                        </a:rPr>
                        <a:t>Windows Server 2019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353C4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353C4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1801"/>
                  </a:ext>
                </a:extLst>
              </a:tr>
              <a:tr h="61341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353C41"/>
                          </a:solidFill>
                          <a:effectLst/>
                          <a:latin typeface="+mn-lt"/>
                        </a:rPr>
                        <a:t>Windows Server 2022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353C4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353C4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94491"/>
                  </a:ext>
                </a:extLst>
              </a:tr>
              <a:tr h="61341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353C41"/>
                          </a:solidFill>
                          <a:effectLst/>
                          <a:latin typeface="+mn-lt"/>
                        </a:rPr>
                        <a:t>Windows 10/11 Single Session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353C4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353C4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616098"/>
                  </a:ext>
                </a:extLst>
              </a:tr>
              <a:tr h="61341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353C41"/>
                          </a:solidFill>
                          <a:effectLst/>
                          <a:latin typeface="+mn-lt"/>
                        </a:rPr>
                        <a:t>Windows 10/11 Multisession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353C4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353C4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9009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6E7B76-573F-892A-5F9F-46EBF61E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37" y="4976336"/>
            <a:ext cx="48196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hile Azure Virtual Desktop is supported on Azure Local, App Attach is not supported. 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D0DDC-9622-30E8-98D5-F5BA7BC0C843}"/>
              </a:ext>
            </a:extLst>
          </p:cNvPr>
          <p:cNvSpPr txBox="1"/>
          <p:nvPr/>
        </p:nvSpPr>
        <p:spPr>
          <a:xfrm>
            <a:off x="5372640" y="4976336"/>
            <a:ext cx="3665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/>
              <a:t>Note:</a:t>
            </a:r>
            <a:r>
              <a:rPr lang="en-US" sz="1200" b="1" i="1" dirty="0">
                <a:effectLst/>
              </a:rPr>
              <a:t> </a:t>
            </a:r>
            <a:r>
              <a:rPr lang="en-US" sz="1200" i="1" dirty="0"/>
              <a:t>Currently an</a:t>
            </a:r>
            <a:r>
              <a:rPr lang="en-US" sz="1200" b="0" i="1" dirty="0">
                <a:effectLst/>
              </a:rPr>
              <a:t> issue currently impacts </a:t>
            </a:r>
            <a:r>
              <a:rPr lang="en-US" sz="1200" b="0" i="1" dirty="0" err="1">
                <a:effectLst/>
              </a:rPr>
              <a:t>CimFS</a:t>
            </a:r>
            <a:r>
              <a:rPr lang="en-US" sz="1200" b="0" i="1" dirty="0">
                <a:effectLst/>
              </a:rPr>
              <a:t> images with Windows 11, version 24H2 </a:t>
            </a:r>
            <a:r>
              <a:rPr lang="en-US" sz="1200" i="1" dirty="0"/>
              <a:t>fix</a:t>
            </a:r>
            <a:r>
              <a:rPr lang="en-US" sz="1200" b="0" i="1" dirty="0">
                <a:effectLst/>
              </a:rPr>
              <a:t> awaited in June</a:t>
            </a:r>
            <a:endParaRPr lang="en-US" sz="1200" i="1" dirty="0"/>
          </a:p>
        </p:txBody>
      </p:sp>
      <p:sp>
        <p:nvSpPr>
          <p:cNvPr id="8" name="Bildeforklaring formet som en ellipse 2">
            <a:extLst>
              <a:ext uri="{FF2B5EF4-FFF2-40B4-BE49-F238E27FC236}">
                <a16:creationId xmlns:a16="http://schemas.microsoft.com/office/drawing/2014/main" id="{6A96E4CC-A80B-D611-B3A9-53509E0EE004}"/>
              </a:ext>
            </a:extLst>
          </p:cNvPr>
          <p:cNvSpPr/>
          <p:nvPr/>
        </p:nvSpPr>
        <p:spPr>
          <a:xfrm>
            <a:off x="5891967" y="3049622"/>
            <a:ext cx="2762596" cy="1816161"/>
          </a:xfrm>
          <a:prstGeom prst="wedgeEllipseCallout">
            <a:avLst>
              <a:gd name="adj1" fmla="val -75028"/>
              <a:gd name="adj2" fmla="val -44492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1" dirty="0">
                <a:solidFill>
                  <a:schemeClr val="bg1"/>
                </a:solidFill>
                <a:latin typeface="+mj-lt"/>
              </a:rPr>
              <a:t>New App Attach supports Entra ID authentication and run two versions of  the same app on the same session host</a:t>
            </a:r>
            <a:endParaRPr lang="nb-NO" sz="1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211B6-C6B4-2B68-348E-E6B7132ED420}"/>
              </a:ext>
            </a:extLst>
          </p:cNvPr>
          <p:cNvSpPr txBox="1"/>
          <p:nvPr/>
        </p:nvSpPr>
        <p:spPr>
          <a:xfrm>
            <a:off x="441639" y="1335199"/>
            <a:ext cx="5120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App-V supported only for App Attach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Sequence and client no longer EOL</a:t>
            </a:r>
          </a:p>
        </p:txBody>
      </p:sp>
      <p:sp>
        <p:nvSpPr>
          <p:cNvPr id="10" name="Bildeforklaring formet som en ellipse 2">
            <a:extLst>
              <a:ext uri="{FF2B5EF4-FFF2-40B4-BE49-F238E27FC236}">
                <a16:creationId xmlns:a16="http://schemas.microsoft.com/office/drawing/2014/main" id="{E232C8E2-DF99-3474-89E5-B20227D25457}"/>
              </a:ext>
            </a:extLst>
          </p:cNvPr>
          <p:cNvSpPr/>
          <p:nvPr/>
        </p:nvSpPr>
        <p:spPr>
          <a:xfrm>
            <a:off x="5891967" y="729762"/>
            <a:ext cx="2762596" cy="2127738"/>
          </a:xfrm>
          <a:prstGeom prst="wedgeEllipseCallout">
            <a:avLst>
              <a:gd name="adj1" fmla="val -77371"/>
              <a:gd name="adj2" fmla="val 49426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fontAlgn="base"/>
            <a:endParaRPr lang="en-US" sz="1600" b="1" i="1" dirty="0">
              <a:solidFill>
                <a:schemeClr val="bg1"/>
              </a:solidFill>
            </a:endParaRPr>
          </a:p>
          <a:p>
            <a:pPr rtl="0" fontAlgn="base"/>
            <a:r>
              <a:rPr lang="en-US" sz="1600" b="1" i="1" dirty="0">
                <a:solidFill>
                  <a:schemeClr val="bg1"/>
                </a:solidFill>
              </a:rPr>
              <a:t>3. Party integration: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500" b="1" i="0" u="none" strike="noStrike" dirty="0" err="1">
                <a:solidFill>
                  <a:schemeClr val="bg1"/>
                </a:solidFill>
                <a:effectLst/>
              </a:rPr>
              <a:t>Liquidware</a:t>
            </a:r>
            <a:r>
              <a:rPr lang="en-US" sz="1500" b="1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US" sz="1500" b="1" i="0" u="none" strike="noStrike" dirty="0" err="1">
                <a:solidFill>
                  <a:schemeClr val="bg1"/>
                </a:solidFill>
                <a:effectLst/>
              </a:rPr>
              <a:t>FlexApp</a:t>
            </a:r>
            <a:endParaRPr lang="en-US" sz="1500" b="1" i="0" u="none" strike="noStrike" dirty="0">
              <a:solidFill>
                <a:schemeClr val="bg1"/>
              </a:solidFill>
              <a:effectLst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500" b="1" i="0" u="none" strike="noStrike" dirty="0" err="1">
                <a:solidFill>
                  <a:schemeClr val="bg1"/>
                </a:solidFill>
                <a:effectLst/>
              </a:rPr>
              <a:t>Numecent</a:t>
            </a:r>
            <a:r>
              <a:rPr lang="en-US" sz="1500" b="1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US" sz="1500" b="1" i="0" u="none" strike="noStrike" dirty="0" err="1">
                <a:solidFill>
                  <a:schemeClr val="bg1"/>
                </a:solidFill>
                <a:effectLst/>
              </a:rPr>
              <a:t>Cloudpager</a:t>
            </a:r>
            <a:endParaRPr lang="en-US" sz="1500" b="1" i="0" u="none" strike="noStrike" dirty="0">
              <a:solidFill>
                <a:schemeClr val="bg1"/>
              </a:solidFill>
              <a:effectLst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500" b="1" i="0" u="none" strike="noStrike" dirty="0" err="1">
                <a:solidFill>
                  <a:schemeClr val="bg1"/>
                </a:solidFill>
                <a:effectLst/>
              </a:rPr>
              <a:t>Omnissa</a:t>
            </a:r>
            <a:r>
              <a:rPr lang="en-US" sz="1500" b="1" i="0" u="none" strike="noStrike" dirty="0">
                <a:solidFill>
                  <a:schemeClr val="bg1"/>
                </a:solidFill>
                <a:effectLst/>
              </a:rPr>
              <a:t> App Volumes</a:t>
            </a:r>
          </a:p>
          <a:p>
            <a:pPr algn="ctr"/>
            <a:endParaRPr lang="nb-NO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5807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DC783-918D-F863-4DF5-2F0E9BD15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2D813D-3E02-295A-7C5A-AF422BDC3F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968" y="1418166"/>
            <a:ext cx="8398965" cy="401548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Aquired</a:t>
            </a:r>
            <a:r>
              <a:rPr lang="en-US" b="1" dirty="0"/>
              <a:t> </a:t>
            </a:r>
            <a:r>
              <a:rPr lang="en-US" b="1" dirty="0" err="1"/>
              <a:t>Unicon</a:t>
            </a:r>
            <a:r>
              <a:rPr lang="en-US" b="1" dirty="0"/>
              <a:t>, </a:t>
            </a:r>
            <a:r>
              <a:rPr lang="en-US" b="1" dirty="0" err="1"/>
              <a:t>DeviceTrust</a:t>
            </a:r>
            <a:r>
              <a:rPr lang="en-US" b="1" dirty="0"/>
              <a:t> and Strong Networks</a:t>
            </a:r>
          </a:p>
          <a:p>
            <a:r>
              <a:rPr lang="en-US" b="1" dirty="0"/>
              <a:t>GA Support for Nutanix Prism Central</a:t>
            </a:r>
          </a:p>
          <a:p>
            <a:r>
              <a:rPr lang="en-US" b="1" dirty="0"/>
              <a:t>Session Remote Start</a:t>
            </a:r>
          </a:p>
          <a:p>
            <a:r>
              <a:rPr lang="en-US" b="1" dirty="0"/>
              <a:t>Intune and Entra ID joined MCS catalog</a:t>
            </a:r>
          </a:p>
          <a:p>
            <a:r>
              <a:rPr lang="en-US" b="1" dirty="0"/>
              <a:t>Boot to Desktop with Linux Workspace App</a:t>
            </a:r>
          </a:p>
          <a:p>
            <a:r>
              <a:rPr lang="en-US" b="1" dirty="0"/>
              <a:t>Integration with Device Posture from Linux client</a:t>
            </a:r>
          </a:p>
          <a:p>
            <a:r>
              <a:rPr lang="en-US" b="1" dirty="0"/>
              <a:t>More features in Device Posture</a:t>
            </a:r>
          </a:p>
          <a:p>
            <a:r>
              <a:rPr lang="en-US" b="1" dirty="0"/>
              <a:t>Azure GPU Hibernation support</a:t>
            </a:r>
          </a:p>
          <a:p>
            <a:r>
              <a:rPr lang="en-US" b="1" dirty="0"/>
              <a:t>Cost modeling for Azure workloads</a:t>
            </a:r>
          </a:p>
          <a:p>
            <a:r>
              <a:rPr lang="en-US" b="1" dirty="0" err="1"/>
              <a:t>UberAgent</a:t>
            </a:r>
            <a:r>
              <a:rPr lang="en-US" b="1" dirty="0"/>
              <a:t> now part of VDA</a:t>
            </a:r>
          </a:p>
          <a:p>
            <a:r>
              <a:rPr lang="en-US" b="1" dirty="0"/>
              <a:t>Conditional Authentication for Citrix Cloud</a:t>
            </a:r>
          </a:p>
          <a:p>
            <a:pPr lvl="1"/>
            <a:r>
              <a:rPr lang="en-US" dirty="0" err="1"/>
              <a:t>Multple</a:t>
            </a:r>
            <a:r>
              <a:rPr lang="en-US" dirty="0"/>
              <a:t> </a:t>
            </a:r>
            <a:r>
              <a:rPr lang="en-US" dirty="0" err="1"/>
              <a:t>iDP</a:t>
            </a:r>
            <a:r>
              <a:rPr lang="en-US" dirty="0"/>
              <a:t> support</a:t>
            </a:r>
          </a:p>
          <a:p>
            <a:r>
              <a:rPr lang="en-US" b="1" dirty="0"/>
              <a:t>Citrix and Google Chrome Enterprise Premium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C03B44-E5D8-D167-44C5-21A8EB66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News from Citrix?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EB996F-27B5-7FF5-58C2-6CEC0A06E80C}"/>
              </a:ext>
            </a:extLst>
          </p:cNvPr>
          <p:cNvSpPr/>
          <p:nvPr/>
        </p:nvSpPr>
        <p:spPr>
          <a:xfrm>
            <a:off x="6065268" y="3425906"/>
            <a:ext cx="2283623" cy="1006206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A lot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of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focus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on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support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new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features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and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capabilites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from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Azure</a:t>
            </a:r>
            <a:endParaRPr lang="en-US" sz="1600" b="1" dirty="0">
              <a:solidFill>
                <a:prstClr val="white"/>
              </a:solidFill>
              <a:latin typeface="+mj-lt"/>
              <a:ea typeface="Tahoma"/>
              <a:cs typeface="Tahoma"/>
            </a:endParaRPr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44EC4323-E4DF-2905-06D6-ECEF0B5CF706}"/>
              </a:ext>
            </a:extLst>
          </p:cNvPr>
          <p:cNvSpPr/>
          <p:nvPr/>
        </p:nvSpPr>
        <p:spPr>
          <a:xfrm>
            <a:off x="6065268" y="2254206"/>
            <a:ext cx="2283623" cy="1006206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Will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need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to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integrate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DeviceTrust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into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Posture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Service</a:t>
            </a:r>
            <a:endParaRPr lang="en-US" sz="1600" b="1" dirty="0">
              <a:solidFill>
                <a:prstClr val="white"/>
              </a:solidFill>
              <a:latin typeface="+mj-lt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62812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1550B-6162-BC02-A1F5-FA0DB6C90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93C808-E182-886D-5919-A2D2268570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H.264 and H.265 hardware decoding Linux</a:t>
            </a:r>
          </a:p>
          <a:p>
            <a:r>
              <a:rPr lang="en-US" b="1" dirty="0"/>
              <a:t>H.264 for seamless apps</a:t>
            </a:r>
          </a:p>
          <a:p>
            <a:r>
              <a:rPr lang="en-US" b="1" dirty="0"/>
              <a:t>AV1 Codec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Public Sans"/>
              </a:rPr>
              <a:t>Intelligent Build to Lossless feature</a:t>
            </a:r>
          </a:p>
          <a:p>
            <a:r>
              <a:rPr lang="en-US" b="1" dirty="0">
                <a:solidFill>
                  <a:srgbClr val="000000"/>
                </a:solidFill>
                <a:latin typeface="Public Sans"/>
              </a:rPr>
              <a:t>EDT MTU Discovery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Public Sans"/>
              </a:rPr>
              <a:t>Audio Quality Enhancer</a:t>
            </a:r>
            <a:br>
              <a:rPr lang="en-US" b="1" i="0" dirty="0">
                <a:solidFill>
                  <a:srgbClr val="000000"/>
                </a:solidFill>
                <a:effectLst/>
                <a:latin typeface="Public Sans"/>
              </a:rPr>
            </a:br>
            <a:endParaRPr lang="en-US" dirty="0"/>
          </a:p>
          <a:p>
            <a:pPr marL="0" indent="0">
              <a:buNone/>
            </a:pPr>
            <a:r>
              <a:rPr lang="en-US" sz="2000" i="1" dirty="0"/>
              <a:t>Great review on the codecs: </a:t>
            </a:r>
            <a:r>
              <a:rPr lang="en-US" sz="2000" i="1" dirty="0">
                <a:hlinkClick r:id="rId3"/>
              </a:rPr>
              <a:t>https://www.go-euc.com/comparative-quality-analysis-of-citrix-codecs/</a:t>
            </a:r>
            <a:endParaRPr lang="en-US" sz="20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0141D2-61E2-0502-C880-7292099E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Citrix HXD Updates</a:t>
            </a:r>
          </a:p>
        </p:txBody>
      </p:sp>
    </p:spTree>
    <p:extLst>
      <p:ext uri="{BB962C8B-B14F-4D97-AF65-F5344CB8AC3E}">
        <p14:creationId xmlns:p14="http://schemas.microsoft.com/office/powerpoint/2010/main" val="3332280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9E8E2-12BB-2C0D-F1F8-1FB4C464F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E511CC-E3E0-0286-11F1-1F51F005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Does the protocol matter anymore?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D4070E-60BE-267C-F2FD-82AB35944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17332"/>
              </p:ext>
            </p:extLst>
          </p:nvPr>
        </p:nvGraphicFramePr>
        <p:xfrm>
          <a:off x="790575" y="1290989"/>
          <a:ext cx="7562850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645240497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1683419866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3076940838"/>
                    </a:ext>
                  </a:extLst>
                </a:gridCol>
              </a:tblGrid>
              <a:tr h="443759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Metrics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AVD w/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</a:rPr>
                        <a:t>Shortpath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 H.265</a:t>
                      </a:r>
                    </a:p>
                    <a:p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HDX H.265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162737"/>
                  </a:ext>
                </a:extLst>
              </a:tr>
              <a:tr h="2622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Avg. FPS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48,57 fps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52,58 fps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830284"/>
                  </a:ext>
                </a:extLst>
              </a:tr>
              <a:tr h="2622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Avg. Bandwidth Consumption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16,44 Mbit/s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13,89 Mbit/s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396914"/>
                  </a:ext>
                </a:extLst>
              </a:tr>
              <a:tr h="262221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Total Bandwidth 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10,56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7,84 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0610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4B58CBB-F451-EB27-CE71-F1DBD58D3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99357"/>
              </p:ext>
            </p:extLst>
          </p:nvPr>
        </p:nvGraphicFramePr>
        <p:xfrm>
          <a:off x="790575" y="3277460"/>
          <a:ext cx="7702794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67598">
                  <a:extLst>
                    <a:ext uri="{9D8B030D-6E8A-4147-A177-3AD203B41FA5}">
                      <a16:colId xmlns:a16="http://schemas.microsoft.com/office/drawing/2014/main" val="1420497961"/>
                    </a:ext>
                  </a:extLst>
                </a:gridCol>
                <a:gridCol w="2567598">
                  <a:extLst>
                    <a:ext uri="{9D8B030D-6E8A-4147-A177-3AD203B41FA5}">
                      <a16:colId xmlns:a16="http://schemas.microsoft.com/office/drawing/2014/main" val="2365376270"/>
                    </a:ext>
                  </a:extLst>
                </a:gridCol>
                <a:gridCol w="2567598">
                  <a:extLst>
                    <a:ext uri="{9D8B030D-6E8A-4147-A177-3AD203B41FA5}">
                      <a16:colId xmlns:a16="http://schemas.microsoft.com/office/drawing/2014/main" val="3058803503"/>
                    </a:ext>
                  </a:extLst>
                </a:gridCol>
              </a:tblGrid>
              <a:tr h="18144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Metrics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AVD HTML5 (H.264)</a:t>
                      </a:r>
                      <a:b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HDX HTML5 (H.264)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473375"/>
                  </a:ext>
                </a:extLst>
              </a:tr>
              <a:tr h="27155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Avg. FPS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38,23 fps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51,56 fps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01936"/>
                  </a:ext>
                </a:extLst>
              </a:tr>
              <a:tr h="27155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Avg. Bandwidth Consumption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15,93 Mbit/s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13,42 Mbit/s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30794"/>
                  </a:ext>
                </a:extLst>
              </a:tr>
              <a:tr h="27155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Total Bandwidth 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9,02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7,41 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375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EDDB580-6F48-6165-0480-0664B5062D2A}"/>
              </a:ext>
            </a:extLst>
          </p:cNvPr>
          <p:cNvSpPr txBox="1"/>
          <p:nvPr/>
        </p:nvSpPr>
        <p:spPr>
          <a:xfrm>
            <a:off x="1239717" y="5144577"/>
            <a:ext cx="7253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Source: Julian Jakob -  Microsoft AVD - </a:t>
            </a:r>
            <a:r>
              <a:rPr lang="en-US" dirty="0" err="1">
                <a:hlinkClick r:id="rId3"/>
              </a:rPr>
              <a:t>vGPU</a:t>
            </a:r>
            <a:r>
              <a:rPr lang="en-US" dirty="0">
                <a:hlinkClick r:id="rId3"/>
              </a:rPr>
              <a:t> with and without HDX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>
            <a:extLst>
              <a:ext uri="{FF2B5EF4-FFF2-40B4-BE49-F238E27FC236}">
                <a16:creationId xmlns:a16="http://schemas.microsoft.com/office/drawing/2014/main" id="{7C28E349-CC87-4777-405F-07E32FA1E16B}"/>
              </a:ext>
            </a:extLst>
          </p:cNvPr>
          <p:cNvSpPr txBox="1">
            <a:spLocks/>
          </p:cNvSpPr>
          <p:nvPr/>
        </p:nvSpPr>
        <p:spPr>
          <a:xfrm>
            <a:off x="705130" y="302144"/>
            <a:ext cx="7733740" cy="653744"/>
          </a:xfrm>
          <a:prstGeom prst="rect">
            <a:avLst/>
          </a:prstGeom>
        </p:spPr>
        <p:txBody>
          <a:bodyPr vert="horz" lIns="68580" tIns="34290" rIns="68580" bIns="3429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4500" b="1" dirty="0" err="1"/>
              <a:t>Where</a:t>
            </a:r>
            <a:r>
              <a:rPr lang="nb-NO" sz="4500" b="1" dirty="0"/>
              <a:t> </a:t>
            </a:r>
            <a:r>
              <a:rPr lang="nb-NO" sz="4500" b="1" dirty="0" err="1"/>
              <a:t>we</a:t>
            </a:r>
            <a:r>
              <a:rPr lang="nb-NO" sz="4500" b="1" dirty="0"/>
              <a:t> at?</a:t>
            </a: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EA6D1771-9631-FF44-9585-B83F5B75B99E}"/>
              </a:ext>
            </a:extLst>
          </p:cNvPr>
          <p:cNvSpPr txBox="1">
            <a:spLocks/>
          </p:cNvSpPr>
          <p:nvPr/>
        </p:nvSpPr>
        <p:spPr>
          <a:xfrm>
            <a:off x="428623" y="955889"/>
            <a:ext cx="7743827" cy="4205196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/>
          </a:p>
          <a:p>
            <a:pPr algn="l"/>
            <a:r>
              <a:rPr lang="en-US" b="1" dirty="0"/>
              <a:t>Many struggling with….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Combining the old and the new</a:t>
            </a:r>
            <a:r>
              <a:rPr lang="en-US" sz="1800" dirty="0"/>
              <a:t>
Remote access – simple and secure
High technical debt
Navigating all the vendors and changes
Cybersecurity</a:t>
            </a:r>
          </a:p>
          <a:p>
            <a:pPr algn="l"/>
            <a:r>
              <a:rPr lang="en-US" sz="2000" b="1" dirty="0"/>
              <a:t>Not utilizing capabilities in licenses</a:t>
            </a:r>
          </a:p>
          <a:p>
            <a:pPr algn="l"/>
            <a:r>
              <a:rPr lang="en-US" sz="2000" b="1" dirty="0"/>
              <a:t>Limited insight into user experience </a:t>
            </a:r>
          </a:p>
          <a:p>
            <a:pPr algn="l"/>
            <a:r>
              <a:rPr lang="en-US" sz="2000" b="1" dirty="0"/>
              <a:t>AI FOMO</a:t>
            </a:r>
            <a:endParaRPr lang="nb-NO" sz="2000" b="1" dirty="0"/>
          </a:p>
        </p:txBody>
      </p:sp>
      <p:pic>
        <p:nvPicPr>
          <p:cNvPr id="4098" name="Picture 2" descr="A hexagon diagram with many different colored hexagons with Sun Life Stadium in the background&#10;&#10;Description automatically generated">
            <a:extLst>
              <a:ext uri="{FF2B5EF4-FFF2-40B4-BE49-F238E27FC236}">
                <a16:creationId xmlns:a16="http://schemas.microsoft.com/office/drawing/2014/main" id="{92DA210A-1F05-A670-7E3C-71DD30FEAA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3492" r="3856"/>
          <a:stretch/>
        </p:blipFill>
        <p:spPr bwMode="auto">
          <a:xfrm>
            <a:off x="4835768" y="955888"/>
            <a:ext cx="421151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50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5E420-ED78-0BB1-75B0-92693A0E02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Support for AWS Workspace Core</a:t>
            </a:r>
          </a:p>
          <a:p>
            <a:r>
              <a:rPr lang="en-US" b="1" i="0" dirty="0">
                <a:effectLst/>
                <a:latin typeface="Outfit"/>
              </a:rPr>
              <a:t>Horizon Cloud Service for On-Premises Capacity using Next-Gen Architecture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utfit"/>
              </a:rPr>
              <a:t>Security Events Service </a:t>
            </a:r>
            <a:r>
              <a:rPr lang="en-US" b="1" dirty="0">
                <a:solidFill>
                  <a:srgbClr val="000000"/>
                </a:solidFill>
                <a:latin typeface="Outfit"/>
              </a:rPr>
              <a:t>integration with Identity Providers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Outfit"/>
              </a:rPr>
              <a:t>Ensures identity security signals are sent to </a:t>
            </a:r>
            <a:r>
              <a:rPr lang="en-US" dirty="0" err="1">
                <a:solidFill>
                  <a:srgbClr val="000000"/>
                </a:solidFill>
                <a:latin typeface="Outfit"/>
              </a:rPr>
              <a:t>iDP</a:t>
            </a:r>
            <a:endParaRPr lang="en-US" dirty="0">
              <a:solidFill>
                <a:srgbClr val="000000"/>
              </a:solidFill>
              <a:latin typeface="Outfit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utfit"/>
              </a:rPr>
              <a:t>Microsoft Edge for Business </a:t>
            </a:r>
            <a:r>
              <a:rPr lang="en-US" b="1" dirty="0">
                <a:solidFill>
                  <a:srgbClr val="000000"/>
                </a:solidFill>
                <a:latin typeface="Outfit"/>
              </a:rPr>
              <a:t>integration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Outfit"/>
              </a:rPr>
              <a:t>Device Trust connection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Outfit"/>
              </a:rPr>
              <a:t>Building further on Secure Browser experience </a:t>
            </a:r>
          </a:p>
          <a:p>
            <a:r>
              <a:rPr lang="en-US" b="1" dirty="0">
                <a:solidFill>
                  <a:srgbClr val="000000"/>
                </a:solidFill>
                <a:latin typeface="Outfit"/>
              </a:rPr>
              <a:t>Announced partnership with Nutanix AHV</a:t>
            </a:r>
          </a:p>
          <a:p>
            <a:r>
              <a:rPr lang="en-US" b="1" dirty="0">
                <a:solidFill>
                  <a:srgbClr val="000000"/>
                </a:solidFill>
                <a:latin typeface="Outfit"/>
              </a:rPr>
              <a:t>App Volumes Everywhere! (Physical, AWS, AVD w/</a:t>
            </a:r>
            <a:r>
              <a:rPr lang="en-US" b="1" dirty="0" err="1">
                <a:solidFill>
                  <a:srgbClr val="000000"/>
                </a:solidFill>
                <a:latin typeface="Outfit"/>
              </a:rPr>
              <a:t>AppAttach</a:t>
            </a:r>
            <a:r>
              <a:rPr lang="en-US" b="1" dirty="0">
                <a:solidFill>
                  <a:srgbClr val="000000"/>
                </a:solidFill>
                <a:latin typeface="Outfit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Outfit"/>
              </a:rPr>
              <a:t>Windows Server for UEM in Beta</a:t>
            </a:r>
          </a:p>
          <a:p>
            <a:r>
              <a:rPr lang="en-US" dirty="0">
                <a:solidFill>
                  <a:srgbClr val="000000"/>
                </a:solidFill>
                <a:latin typeface="Outfit"/>
              </a:rPr>
              <a:t>Horizon to remove PCoIP support in 2025</a:t>
            </a:r>
          </a:p>
          <a:p>
            <a:r>
              <a:rPr lang="en-US" dirty="0">
                <a:solidFill>
                  <a:srgbClr val="000000"/>
                </a:solidFill>
                <a:latin typeface="Outfit"/>
              </a:rPr>
              <a:t>Discontinued support for Workspace UEM On-premises</a:t>
            </a:r>
          </a:p>
          <a:p>
            <a:endParaRPr lang="en-US" dirty="0">
              <a:solidFill>
                <a:srgbClr val="000000"/>
              </a:solidFill>
              <a:latin typeface="Outfit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Outfi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DE4276-22E9-C73B-0EE7-943CEC0D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News from </a:t>
            </a:r>
            <a:r>
              <a:rPr lang="en-US" b="1" dirty="0" err="1"/>
              <a:t>Omnissa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650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883D4-7C93-4426-B954-00080E4E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2227660" algn="l"/>
              </a:tabLst>
            </a:pPr>
            <a:r>
              <a:rPr lang="nb-NO" sz="3600" b="1" dirty="0"/>
              <a:t>Zero-Trust Network Access</a:t>
            </a:r>
          </a:p>
        </p:txBody>
      </p:sp>
      <p:grpSp>
        <p:nvGrpSpPr>
          <p:cNvPr id="25" name="Group 1245">
            <a:extLst>
              <a:ext uri="{FF2B5EF4-FFF2-40B4-BE49-F238E27FC236}">
                <a16:creationId xmlns:a16="http://schemas.microsoft.com/office/drawing/2014/main" id="{38B0F910-852F-2092-A56E-8B0A327F595B}"/>
              </a:ext>
            </a:extLst>
          </p:cNvPr>
          <p:cNvGrpSpPr>
            <a:grpSpLocks noChangeAspect="1"/>
          </p:cNvGrpSpPr>
          <p:nvPr/>
        </p:nvGrpSpPr>
        <p:grpSpPr>
          <a:xfrm>
            <a:off x="933968" y="2707896"/>
            <a:ext cx="514410" cy="773504"/>
            <a:chOff x="2559051" y="11390313"/>
            <a:chExt cx="431801" cy="649288"/>
          </a:xfrm>
        </p:grpSpPr>
        <p:sp>
          <p:nvSpPr>
            <p:cNvPr id="26" name="Freeform 663">
              <a:extLst>
                <a:ext uri="{FF2B5EF4-FFF2-40B4-BE49-F238E27FC236}">
                  <a16:creationId xmlns:a16="http://schemas.microsoft.com/office/drawing/2014/main" id="{6C58346E-7308-5FF6-FD9F-07C9554E7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4" y="11390313"/>
              <a:ext cx="373063" cy="361950"/>
            </a:xfrm>
            <a:custGeom>
              <a:avLst/>
              <a:gdLst>
                <a:gd name="T0" fmla="*/ 407 w 895"/>
                <a:gd name="T1" fmla="*/ 871 h 871"/>
                <a:gd name="T2" fmla="*/ 65 w 895"/>
                <a:gd name="T3" fmla="*/ 540 h 871"/>
                <a:gd name="T4" fmla="*/ 67 w 895"/>
                <a:gd name="T5" fmla="*/ 221 h 871"/>
                <a:gd name="T6" fmla="*/ 397 w 895"/>
                <a:gd name="T7" fmla="*/ 0 h 871"/>
                <a:gd name="T8" fmla="*/ 816 w 895"/>
                <a:gd name="T9" fmla="*/ 17 h 871"/>
                <a:gd name="T10" fmla="*/ 835 w 895"/>
                <a:gd name="T11" fmla="*/ 30 h 871"/>
                <a:gd name="T12" fmla="*/ 749 w 895"/>
                <a:gd name="T13" fmla="*/ 550 h 871"/>
                <a:gd name="T14" fmla="*/ 692 w 895"/>
                <a:gd name="T15" fmla="*/ 731 h 871"/>
                <a:gd name="T16" fmla="*/ 407 w 895"/>
                <a:gd name="T17" fmla="*/ 871 h 871"/>
                <a:gd name="T18" fmla="*/ 397 w 895"/>
                <a:gd name="T19" fmla="*/ 46 h 871"/>
                <a:gd name="T20" fmla="*/ 109 w 895"/>
                <a:gd name="T21" fmla="*/ 242 h 871"/>
                <a:gd name="T22" fmla="*/ 110 w 895"/>
                <a:gd name="T23" fmla="*/ 526 h 871"/>
                <a:gd name="T24" fmla="*/ 111 w 895"/>
                <a:gd name="T25" fmla="*/ 534 h 871"/>
                <a:gd name="T26" fmla="*/ 407 w 895"/>
                <a:gd name="T27" fmla="*/ 824 h 871"/>
                <a:gd name="T28" fmla="*/ 623 w 895"/>
                <a:gd name="T29" fmla="*/ 744 h 871"/>
                <a:gd name="T30" fmla="*/ 703 w 895"/>
                <a:gd name="T31" fmla="*/ 547 h 871"/>
                <a:gd name="T32" fmla="*/ 704 w 895"/>
                <a:gd name="T33" fmla="*/ 536 h 871"/>
                <a:gd name="T34" fmla="*/ 798 w 895"/>
                <a:gd name="T35" fmla="*/ 63 h 871"/>
                <a:gd name="T36" fmla="*/ 397 w 895"/>
                <a:gd name="T37" fmla="*/ 4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5" h="871">
                  <a:moveTo>
                    <a:pt x="407" y="871"/>
                  </a:moveTo>
                  <a:cubicBezTo>
                    <a:pt x="95" y="871"/>
                    <a:pt x="67" y="580"/>
                    <a:pt x="65" y="540"/>
                  </a:cubicBezTo>
                  <a:cubicBezTo>
                    <a:pt x="55" y="512"/>
                    <a:pt x="0" y="354"/>
                    <a:pt x="67" y="221"/>
                  </a:cubicBezTo>
                  <a:cubicBezTo>
                    <a:pt x="140" y="78"/>
                    <a:pt x="257" y="0"/>
                    <a:pt x="397" y="0"/>
                  </a:cubicBezTo>
                  <a:cubicBezTo>
                    <a:pt x="527" y="0"/>
                    <a:pt x="813" y="17"/>
                    <a:pt x="816" y="17"/>
                  </a:cubicBezTo>
                  <a:cubicBezTo>
                    <a:pt x="824" y="18"/>
                    <a:pt x="832" y="23"/>
                    <a:pt x="835" y="30"/>
                  </a:cubicBezTo>
                  <a:cubicBezTo>
                    <a:pt x="895" y="155"/>
                    <a:pt x="769" y="496"/>
                    <a:pt x="749" y="550"/>
                  </a:cubicBezTo>
                  <a:cubicBezTo>
                    <a:pt x="749" y="583"/>
                    <a:pt x="737" y="662"/>
                    <a:pt x="692" y="731"/>
                  </a:cubicBezTo>
                  <a:cubicBezTo>
                    <a:pt x="651" y="795"/>
                    <a:pt x="568" y="871"/>
                    <a:pt x="407" y="871"/>
                  </a:cubicBezTo>
                  <a:close/>
                  <a:moveTo>
                    <a:pt x="397" y="46"/>
                  </a:moveTo>
                  <a:cubicBezTo>
                    <a:pt x="273" y="46"/>
                    <a:pt x="174" y="114"/>
                    <a:pt x="109" y="242"/>
                  </a:cubicBezTo>
                  <a:cubicBezTo>
                    <a:pt x="46" y="366"/>
                    <a:pt x="109" y="524"/>
                    <a:pt x="110" y="526"/>
                  </a:cubicBezTo>
                  <a:cubicBezTo>
                    <a:pt x="111" y="529"/>
                    <a:pt x="111" y="531"/>
                    <a:pt x="111" y="534"/>
                  </a:cubicBezTo>
                  <a:cubicBezTo>
                    <a:pt x="112" y="546"/>
                    <a:pt x="120" y="824"/>
                    <a:pt x="407" y="824"/>
                  </a:cubicBezTo>
                  <a:cubicBezTo>
                    <a:pt x="499" y="824"/>
                    <a:pt x="572" y="797"/>
                    <a:pt x="623" y="744"/>
                  </a:cubicBezTo>
                  <a:cubicBezTo>
                    <a:pt x="699" y="665"/>
                    <a:pt x="703" y="555"/>
                    <a:pt x="703" y="547"/>
                  </a:cubicBezTo>
                  <a:cubicBezTo>
                    <a:pt x="702" y="544"/>
                    <a:pt x="703" y="540"/>
                    <a:pt x="704" y="536"/>
                  </a:cubicBezTo>
                  <a:cubicBezTo>
                    <a:pt x="742" y="437"/>
                    <a:pt x="830" y="167"/>
                    <a:pt x="798" y="63"/>
                  </a:cubicBezTo>
                  <a:cubicBezTo>
                    <a:pt x="738" y="59"/>
                    <a:pt x="509" y="46"/>
                    <a:pt x="397" y="46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7" name="Freeform 664">
              <a:extLst>
                <a:ext uri="{FF2B5EF4-FFF2-40B4-BE49-F238E27FC236}">
                  <a16:creationId xmlns:a16="http://schemas.microsoft.com/office/drawing/2014/main" id="{FAA22398-BF01-A354-CC4A-41A1B22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864" y="11780838"/>
              <a:ext cx="153988" cy="258763"/>
            </a:xfrm>
            <a:custGeom>
              <a:avLst/>
              <a:gdLst>
                <a:gd name="T0" fmla="*/ 344 w 369"/>
                <a:gd name="T1" fmla="*/ 624 h 624"/>
                <a:gd name="T2" fmla="*/ 321 w 369"/>
                <a:gd name="T3" fmla="*/ 601 h 624"/>
                <a:gd name="T4" fmla="*/ 321 w 369"/>
                <a:gd name="T5" fmla="*/ 297 h 624"/>
                <a:gd name="T6" fmla="*/ 263 w 369"/>
                <a:gd name="T7" fmla="*/ 158 h 624"/>
                <a:gd name="T8" fmla="*/ 18 w 369"/>
                <a:gd name="T9" fmla="*/ 48 h 624"/>
                <a:gd name="T10" fmla="*/ 5 w 369"/>
                <a:gd name="T11" fmla="*/ 17 h 624"/>
                <a:gd name="T12" fmla="*/ 36 w 369"/>
                <a:gd name="T13" fmla="*/ 5 h 624"/>
                <a:gd name="T14" fmla="*/ 285 w 369"/>
                <a:gd name="T15" fmla="*/ 117 h 624"/>
                <a:gd name="T16" fmla="*/ 367 w 369"/>
                <a:gd name="T17" fmla="*/ 298 h 624"/>
                <a:gd name="T18" fmla="*/ 367 w 369"/>
                <a:gd name="T19" fmla="*/ 601 h 624"/>
                <a:gd name="T20" fmla="*/ 344 w 369"/>
                <a:gd name="T21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9" h="624">
                  <a:moveTo>
                    <a:pt x="344" y="624"/>
                  </a:moveTo>
                  <a:cubicBezTo>
                    <a:pt x="331" y="624"/>
                    <a:pt x="321" y="614"/>
                    <a:pt x="321" y="601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1" y="296"/>
                    <a:pt x="322" y="191"/>
                    <a:pt x="263" y="158"/>
                  </a:cubicBezTo>
                  <a:cubicBezTo>
                    <a:pt x="192" y="119"/>
                    <a:pt x="20" y="48"/>
                    <a:pt x="18" y="48"/>
                  </a:cubicBezTo>
                  <a:cubicBezTo>
                    <a:pt x="6" y="43"/>
                    <a:pt x="0" y="29"/>
                    <a:pt x="5" y="17"/>
                  </a:cubicBezTo>
                  <a:cubicBezTo>
                    <a:pt x="10" y="5"/>
                    <a:pt x="24" y="0"/>
                    <a:pt x="36" y="5"/>
                  </a:cubicBezTo>
                  <a:cubicBezTo>
                    <a:pt x="43" y="8"/>
                    <a:pt x="212" y="77"/>
                    <a:pt x="285" y="117"/>
                  </a:cubicBezTo>
                  <a:cubicBezTo>
                    <a:pt x="369" y="164"/>
                    <a:pt x="367" y="293"/>
                    <a:pt x="367" y="298"/>
                  </a:cubicBezTo>
                  <a:cubicBezTo>
                    <a:pt x="367" y="601"/>
                    <a:pt x="367" y="601"/>
                    <a:pt x="367" y="601"/>
                  </a:cubicBezTo>
                  <a:cubicBezTo>
                    <a:pt x="367" y="614"/>
                    <a:pt x="357" y="624"/>
                    <a:pt x="344" y="624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8" name="Freeform 665">
              <a:extLst>
                <a:ext uri="{FF2B5EF4-FFF2-40B4-BE49-F238E27FC236}">
                  <a16:creationId xmlns:a16="http://schemas.microsoft.com/office/drawing/2014/main" id="{B4A99F7A-7987-9E1F-2DE1-597C018DE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9" y="11712576"/>
              <a:ext cx="169863" cy="146050"/>
            </a:xfrm>
            <a:custGeom>
              <a:avLst/>
              <a:gdLst>
                <a:gd name="T0" fmla="*/ 202 w 410"/>
                <a:gd name="T1" fmla="*/ 350 h 350"/>
                <a:gd name="T2" fmla="*/ 5 w 410"/>
                <a:gd name="T3" fmla="*/ 199 h 350"/>
                <a:gd name="T4" fmla="*/ 17 w 410"/>
                <a:gd name="T5" fmla="*/ 169 h 350"/>
                <a:gd name="T6" fmla="*/ 48 w 410"/>
                <a:gd name="T7" fmla="*/ 181 h 350"/>
                <a:gd name="T8" fmla="*/ 202 w 410"/>
                <a:gd name="T9" fmla="*/ 303 h 350"/>
                <a:gd name="T10" fmla="*/ 364 w 410"/>
                <a:gd name="T11" fmla="*/ 185 h 350"/>
                <a:gd name="T12" fmla="*/ 364 w 410"/>
                <a:gd name="T13" fmla="*/ 24 h 350"/>
                <a:gd name="T14" fmla="*/ 387 w 410"/>
                <a:gd name="T15" fmla="*/ 0 h 350"/>
                <a:gd name="T16" fmla="*/ 410 w 410"/>
                <a:gd name="T17" fmla="*/ 24 h 350"/>
                <a:gd name="T18" fmla="*/ 410 w 410"/>
                <a:gd name="T19" fmla="*/ 190 h 350"/>
                <a:gd name="T20" fmla="*/ 408 w 410"/>
                <a:gd name="T21" fmla="*/ 200 h 350"/>
                <a:gd name="T22" fmla="*/ 202 w 410"/>
                <a:gd name="T2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0" h="350">
                  <a:moveTo>
                    <a:pt x="202" y="350"/>
                  </a:moveTo>
                  <a:cubicBezTo>
                    <a:pt x="69" y="350"/>
                    <a:pt x="7" y="205"/>
                    <a:pt x="5" y="199"/>
                  </a:cubicBezTo>
                  <a:cubicBezTo>
                    <a:pt x="0" y="187"/>
                    <a:pt x="5" y="174"/>
                    <a:pt x="17" y="169"/>
                  </a:cubicBezTo>
                  <a:cubicBezTo>
                    <a:pt x="29" y="164"/>
                    <a:pt x="43" y="169"/>
                    <a:pt x="48" y="181"/>
                  </a:cubicBezTo>
                  <a:cubicBezTo>
                    <a:pt x="48" y="182"/>
                    <a:pt x="100" y="303"/>
                    <a:pt x="202" y="303"/>
                  </a:cubicBezTo>
                  <a:cubicBezTo>
                    <a:pt x="299" y="303"/>
                    <a:pt x="353" y="206"/>
                    <a:pt x="364" y="185"/>
                  </a:cubicBezTo>
                  <a:cubicBezTo>
                    <a:pt x="364" y="24"/>
                    <a:pt x="364" y="24"/>
                    <a:pt x="364" y="24"/>
                  </a:cubicBezTo>
                  <a:cubicBezTo>
                    <a:pt x="364" y="11"/>
                    <a:pt x="374" y="0"/>
                    <a:pt x="387" y="0"/>
                  </a:cubicBezTo>
                  <a:cubicBezTo>
                    <a:pt x="400" y="0"/>
                    <a:pt x="410" y="11"/>
                    <a:pt x="410" y="24"/>
                  </a:cubicBezTo>
                  <a:cubicBezTo>
                    <a:pt x="410" y="190"/>
                    <a:pt x="410" y="190"/>
                    <a:pt x="410" y="190"/>
                  </a:cubicBezTo>
                  <a:cubicBezTo>
                    <a:pt x="410" y="193"/>
                    <a:pt x="409" y="197"/>
                    <a:pt x="408" y="200"/>
                  </a:cubicBezTo>
                  <a:cubicBezTo>
                    <a:pt x="405" y="206"/>
                    <a:pt x="340" y="350"/>
                    <a:pt x="202" y="350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9" name="Freeform 666">
              <a:extLst>
                <a:ext uri="{FF2B5EF4-FFF2-40B4-BE49-F238E27FC236}">
                  <a16:creationId xmlns:a16="http://schemas.microsoft.com/office/drawing/2014/main" id="{F75067F8-2D5B-F6FB-0F5A-5ADBC27AA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4" y="11479213"/>
              <a:ext cx="128588" cy="46038"/>
            </a:xfrm>
            <a:custGeom>
              <a:avLst/>
              <a:gdLst>
                <a:gd name="T0" fmla="*/ 283 w 309"/>
                <a:gd name="T1" fmla="*/ 110 h 110"/>
                <a:gd name="T2" fmla="*/ 270 w 309"/>
                <a:gd name="T3" fmla="*/ 106 h 110"/>
                <a:gd name="T4" fmla="*/ 24 w 309"/>
                <a:gd name="T5" fmla="*/ 49 h 110"/>
                <a:gd name="T6" fmla="*/ 0 w 309"/>
                <a:gd name="T7" fmla="*/ 27 h 110"/>
                <a:gd name="T8" fmla="*/ 23 w 309"/>
                <a:gd name="T9" fmla="*/ 3 h 110"/>
                <a:gd name="T10" fmla="*/ 295 w 309"/>
                <a:gd name="T11" fmla="*/ 67 h 110"/>
                <a:gd name="T12" fmla="*/ 302 w 309"/>
                <a:gd name="T13" fmla="*/ 99 h 110"/>
                <a:gd name="T14" fmla="*/ 283 w 309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110">
                  <a:moveTo>
                    <a:pt x="283" y="110"/>
                  </a:moveTo>
                  <a:cubicBezTo>
                    <a:pt x="278" y="110"/>
                    <a:pt x="274" y="109"/>
                    <a:pt x="270" y="106"/>
                  </a:cubicBezTo>
                  <a:cubicBezTo>
                    <a:pt x="178" y="47"/>
                    <a:pt x="26" y="50"/>
                    <a:pt x="24" y="49"/>
                  </a:cubicBezTo>
                  <a:cubicBezTo>
                    <a:pt x="11" y="50"/>
                    <a:pt x="1" y="39"/>
                    <a:pt x="0" y="27"/>
                  </a:cubicBezTo>
                  <a:cubicBezTo>
                    <a:pt x="0" y="14"/>
                    <a:pt x="10" y="3"/>
                    <a:pt x="23" y="3"/>
                  </a:cubicBezTo>
                  <a:cubicBezTo>
                    <a:pt x="30" y="2"/>
                    <a:pt x="192" y="0"/>
                    <a:pt x="295" y="67"/>
                  </a:cubicBezTo>
                  <a:cubicBezTo>
                    <a:pt x="306" y="74"/>
                    <a:pt x="309" y="88"/>
                    <a:pt x="302" y="99"/>
                  </a:cubicBezTo>
                  <a:cubicBezTo>
                    <a:pt x="298" y="106"/>
                    <a:pt x="290" y="110"/>
                    <a:pt x="283" y="110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30" name="Freeform 667">
              <a:extLst>
                <a:ext uri="{FF2B5EF4-FFF2-40B4-BE49-F238E27FC236}">
                  <a16:creationId xmlns:a16="http://schemas.microsoft.com/office/drawing/2014/main" id="{3BA43582-E46D-1B17-16B1-240714789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1" y="11715751"/>
              <a:ext cx="150813" cy="323850"/>
            </a:xfrm>
            <a:custGeom>
              <a:avLst/>
              <a:gdLst>
                <a:gd name="T0" fmla="*/ 26 w 366"/>
                <a:gd name="T1" fmla="*/ 780 h 780"/>
                <a:gd name="T2" fmla="*/ 3 w 366"/>
                <a:gd name="T3" fmla="*/ 757 h 780"/>
                <a:gd name="T4" fmla="*/ 3 w 366"/>
                <a:gd name="T5" fmla="*/ 453 h 780"/>
                <a:gd name="T6" fmla="*/ 85 w 366"/>
                <a:gd name="T7" fmla="*/ 273 h 780"/>
                <a:gd name="T8" fmla="*/ 320 w 366"/>
                <a:gd name="T9" fmla="*/ 167 h 780"/>
                <a:gd name="T10" fmla="*/ 320 w 366"/>
                <a:gd name="T11" fmla="*/ 23 h 780"/>
                <a:gd name="T12" fmla="*/ 343 w 366"/>
                <a:gd name="T13" fmla="*/ 0 h 780"/>
                <a:gd name="T14" fmla="*/ 366 w 366"/>
                <a:gd name="T15" fmla="*/ 23 h 780"/>
                <a:gd name="T16" fmla="*/ 366 w 366"/>
                <a:gd name="T17" fmla="*/ 182 h 780"/>
                <a:gd name="T18" fmla="*/ 352 w 366"/>
                <a:gd name="T19" fmla="*/ 204 h 780"/>
                <a:gd name="T20" fmla="*/ 107 w 366"/>
                <a:gd name="T21" fmla="*/ 314 h 780"/>
                <a:gd name="T22" fmla="*/ 49 w 366"/>
                <a:gd name="T23" fmla="*/ 453 h 780"/>
                <a:gd name="T24" fmla="*/ 49 w 366"/>
                <a:gd name="T25" fmla="*/ 757 h 780"/>
                <a:gd name="T26" fmla="*/ 26 w 366"/>
                <a:gd name="T27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80">
                  <a:moveTo>
                    <a:pt x="26" y="780"/>
                  </a:moveTo>
                  <a:cubicBezTo>
                    <a:pt x="13" y="780"/>
                    <a:pt x="3" y="770"/>
                    <a:pt x="3" y="757"/>
                  </a:cubicBezTo>
                  <a:cubicBezTo>
                    <a:pt x="3" y="453"/>
                    <a:pt x="3" y="453"/>
                    <a:pt x="3" y="453"/>
                  </a:cubicBezTo>
                  <a:cubicBezTo>
                    <a:pt x="3" y="449"/>
                    <a:pt x="0" y="320"/>
                    <a:pt x="85" y="273"/>
                  </a:cubicBezTo>
                  <a:cubicBezTo>
                    <a:pt x="146" y="240"/>
                    <a:pt x="276" y="185"/>
                    <a:pt x="320" y="167"/>
                  </a:cubicBezTo>
                  <a:cubicBezTo>
                    <a:pt x="320" y="23"/>
                    <a:pt x="320" y="23"/>
                    <a:pt x="320" y="23"/>
                  </a:cubicBezTo>
                  <a:cubicBezTo>
                    <a:pt x="320" y="10"/>
                    <a:pt x="330" y="0"/>
                    <a:pt x="343" y="0"/>
                  </a:cubicBezTo>
                  <a:cubicBezTo>
                    <a:pt x="356" y="0"/>
                    <a:pt x="366" y="10"/>
                    <a:pt x="366" y="23"/>
                  </a:cubicBezTo>
                  <a:cubicBezTo>
                    <a:pt x="366" y="182"/>
                    <a:pt x="366" y="182"/>
                    <a:pt x="366" y="182"/>
                  </a:cubicBezTo>
                  <a:cubicBezTo>
                    <a:pt x="366" y="192"/>
                    <a:pt x="361" y="200"/>
                    <a:pt x="352" y="204"/>
                  </a:cubicBezTo>
                  <a:cubicBezTo>
                    <a:pt x="350" y="204"/>
                    <a:pt x="178" y="275"/>
                    <a:pt x="107" y="314"/>
                  </a:cubicBezTo>
                  <a:cubicBezTo>
                    <a:pt x="48" y="347"/>
                    <a:pt x="49" y="452"/>
                    <a:pt x="49" y="453"/>
                  </a:cubicBezTo>
                  <a:cubicBezTo>
                    <a:pt x="49" y="757"/>
                    <a:pt x="49" y="757"/>
                    <a:pt x="49" y="757"/>
                  </a:cubicBezTo>
                  <a:cubicBezTo>
                    <a:pt x="49" y="770"/>
                    <a:pt x="39" y="780"/>
                    <a:pt x="26" y="780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+mj-lt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5EF54B9-578C-1329-B37B-D8C8DC96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49" y="2782300"/>
            <a:ext cx="837059" cy="6826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BD652A5-C0A1-E96D-B256-2D1446343F63}"/>
              </a:ext>
            </a:extLst>
          </p:cNvPr>
          <p:cNvSpPr txBox="1"/>
          <p:nvPr/>
        </p:nvSpPr>
        <p:spPr>
          <a:xfrm>
            <a:off x="985031" y="34955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/>
            <a:r>
              <a:rPr lang="nb-NO" b="1" dirty="0">
                <a:solidFill>
                  <a:prstClr val="black"/>
                </a:solidFill>
                <a:latin typeface="+mj-lt"/>
              </a:rPr>
              <a:t>End-user</a:t>
            </a:r>
            <a:endParaRPr lang="en-US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BB88B160-0F32-6F0A-9CF5-8B8B25E7ED5F}"/>
              </a:ext>
            </a:extLst>
          </p:cNvPr>
          <p:cNvSpPr/>
          <p:nvPr/>
        </p:nvSpPr>
        <p:spPr>
          <a:xfrm>
            <a:off x="4174328" y="2390996"/>
            <a:ext cx="1512168" cy="107395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b="1" dirty="0">
                <a:solidFill>
                  <a:prstClr val="black"/>
                </a:solidFill>
                <a:latin typeface="+mj-lt"/>
              </a:rPr>
              <a:t>ZTNA Magic </a:t>
            </a:r>
            <a:endParaRPr lang="en-US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93D6CCB-EFE3-127C-F1A8-4B5F737AFF5F}"/>
              </a:ext>
            </a:extLst>
          </p:cNvPr>
          <p:cNvSpPr/>
          <p:nvPr/>
        </p:nvSpPr>
        <p:spPr>
          <a:xfrm>
            <a:off x="2590153" y="2920486"/>
            <a:ext cx="649061" cy="432048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40CBB4-56D7-C471-75E4-79C867B46BD8}"/>
              </a:ext>
            </a:extLst>
          </p:cNvPr>
          <p:cNvSpPr/>
          <p:nvPr/>
        </p:nvSpPr>
        <p:spPr>
          <a:xfrm>
            <a:off x="6550593" y="2920486"/>
            <a:ext cx="576064" cy="432048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136725C-E781-A940-FA86-B145F16FE15C}"/>
              </a:ext>
            </a:extLst>
          </p:cNvPr>
          <p:cNvSpPr/>
          <p:nvPr/>
        </p:nvSpPr>
        <p:spPr>
          <a:xfrm>
            <a:off x="7198665" y="2303800"/>
            <a:ext cx="1584176" cy="1624799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189"/>
            <a:r>
              <a:rPr lang="nb-NO" sz="1400" b="1" dirty="0">
                <a:solidFill>
                  <a:prstClr val="white"/>
                </a:solidFill>
                <a:latin typeface="+mj-lt"/>
              </a:rPr>
              <a:t>SaaS</a:t>
            </a:r>
          </a:p>
          <a:p>
            <a:pPr defTabSz="457189"/>
            <a:r>
              <a:rPr lang="nb-NO" sz="1400" b="1" dirty="0">
                <a:solidFill>
                  <a:prstClr val="white"/>
                </a:solidFill>
                <a:latin typeface="+mj-lt"/>
              </a:rPr>
              <a:t>TCP/UDP</a:t>
            </a:r>
          </a:p>
          <a:p>
            <a:pPr defTabSz="457189"/>
            <a:r>
              <a:rPr lang="nb-NO" sz="1400" b="1" dirty="0">
                <a:solidFill>
                  <a:prstClr val="white"/>
                </a:solidFill>
                <a:latin typeface="+mj-lt"/>
              </a:rPr>
              <a:t>Web Apps</a:t>
            </a:r>
          </a:p>
          <a:p>
            <a:pPr defTabSz="457189"/>
            <a:r>
              <a:rPr lang="nb-NO" sz="1400" b="1" dirty="0">
                <a:solidFill>
                  <a:prstClr val="white"/>
                </a:solidFill>
                <a:latin typeface="+mj-lt"/>
              </a:rPr>
              <a:t>Windows Apps</a:t>
            </a:r>
          </a:p>
          <a:p>
            <a:pPr defTabSz="457189"/>
            <a:r>
              <a:rPr lang="nb-NO" sz="1400" b="1" dirty="0">
                <a:solidFill>
                  <a:prstClr val="white"/>
                </a:solidFill>
                <a:latin typeface="+mj-lt"/>
              </a:rPr>
              <a:t>File Storage</a:t>
            </a:r>
          </a:p>
          <a:p>
            <a:pPr defTabSz="457189"/>
            <a:r>
              <a:rPr lang="nb-NO" sz="1400" b="1" dirty="0">
                <a:solidFill>
                  <a:prstClr val="white"/>
                </a:solidFill>
                <a:latin typeface="+mj-lt"/>
              </a:rPr>
              <a:t>Jumphost</a:t>
            </a:r>
            <a:endParaRPr lang="en-US" sz="14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319D99-2987-6DDB-8E51-1286F80FDF17}"/>
              </a:ext>
            </a:extLst>
          </p:cNvPr>
          <p:cNvSpPr/>
          <p:nvPr/>
        </p:nvSpPr>
        <p:spPr>
          <a:xfrm>
            <a:off x="4000713" y="1408318"/>
            <a:ext cx="1757792" cy="36245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nb-NO" sz="1600" b="1" dirty="0">
                <a:solidFill>
                  <a:prstClr val="white"/>
                </a:solidFill>
                <a:latin typeface="+mj-lt"/>
              </a:rPr>
              <a:t>Identity Posture</a:t>
            </a:r>
            <a:endParaRPr lang="en-US" sz="16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3C9AADD-611F-F401-159A-9883B1F92F97}"/>
              </a:ext>
            </a:extLst>
          </p:cNvPr>
          <p:cNvSpPr/>
          <p:nvPr/>
        </p:nvSpPr>
        <p:spPr>
          <a:xfrm>
            <a:off x="4000713" y="1874910"/>
            <a:ext cx="1757792" cy="36245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nb-NO" sz="1600" b="1" dirty="0">
                <a:solidFill>
                  <a:prstClr val="white"/>
                </a:solidFill>
                <a:latin typeface="+mj-lt"/>
              </a:rPr>
              <a:t>Device Posture</a:t>
            </a:r>
            <a:endParaRPr lang="en-US" sz="16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A508E0A-D0A6-6335-7E82-30636E346884}"/>
              </a:ext>
            </a:extLst>
          </p:cNvPr>
          <p:cNvSpPr/>
          <p:nvPr/>
        </p:nvSpPr>
        <p:spPr>
          <a:xfrm>
            <a:off x="3742280" y="3568558"/>
            <a:ext cx="2345676" cy="36245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nb-NO" sz="1400" b="1" dirty="0">
                <a:solidFill>
                  <a:prstClr val="white"/>
                </a:solidFill>
                <a:latin typeface="+mj-lt"/>
              </a:rPr>
              <a:t>Condition based access</a:t>
            </a:r>
            <a:endParaRPr lang="en-US" sz="14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483AA42-B269-8E86-3997-08BD5E6197AB}"/>
              </a:ext>
            </a:extLst>
          </p:cNvPr>
          <p:cNvSpPr/>
          <p:nvPr/>
        </p:nvSpPr>
        <p:spPr>
          <a:xfrm>
            <a:off x="3793578" y="4000606"/>
            <a:ext cx="1100830" cy="30143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100" b="1" dirty="0">
                <a:solidFill>
                  <a:prstClr val="white"/>
                </a:solidFill>
                <a:latin typeface="+mj-lt"/>
              </a:rPr>
              <a:t>Location</a:t>
            </a:r>
            <a:endParaRPr lang="en-US" sz="1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915DB3-B9F2-A0C1-77BB-39CE0B1A57CD}"/>
              </a:ext>
            </a:extLst>
          </p:cNvPr>
          <p:cNvSpPr/>
          <p:nvPr/>
        </p:nvSpPr>
        <p:spPr>
          <a:xfrm>
            <a:off x="4966416" y="4000606"/>
            <a:ext cx="1100830" cy="30143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100" b="1" dirty="0">
                <a:solidFill>
                  <a:prstClr val="white"/>
                </a:solidFill>
                <a:latin typeface="+mj-lt"/>
              </a:rPr>
              <a:t>Time</a:t>
            </a:r>
            <a:endParaRPr lang="en-US" sz="1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71F51E1-5EA3-8F6D-F880-97F9E99AC4D1}"/>
              </a:ext>
            </a:extLst>
          </p:cNvPr>
          <p:cNvSpPr/>
          <p:nvPr/>
        </p:nvSpPr>
        <p:spPr>
          <a:xfrm>
            <a:off x="3793578" y="4360646"/>
            <a:ext cx="1100830" cy="30143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nb-NO" sz="1200" b="1" dirty="0">
                <a:solidFill>
                  <a:prstClr val="white"/>
                </a:solidFill>
                <a:latin typeface="+mj-lt"/>
              </a:rPr>
              <a:t>Data</a:t>
            </a:r>
            <a:endParaRPr lang="en-US" sz="1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D823CA-5560-B585-458B-AEEC8159522E}"/>
              </a:ext>
            </a:extLst>
          </p:cNvPr>
          <p:cNvSpPr/>
          <p:nvPr/>
        </p:nvSpPr>
        <p:spPr>
          <a:xfrm>
            <a:off x="4966416" y="4360646"/>
            <a:ext cx="1100830" cy="30143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nb-NO" sz="1200" b="1" dirty="0">
                <a:solidFill>
                  <a:prstClr val="white"/>
                </a:solidFill>
                <a:latin typeface="+mj-lt"/>
              </a:rPr>
              <a:t>Session</a:t>
            </a:r>
            <a:endParaRPr lang="en-US" sz="1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4" name="Double Brace 43">
            <a:extLst>
              <a:ext uri="{FF2B5EF4-FFF2-40B4-BE49-F238E27FC236}">
                <a16:creationId xmlns:a16="http://schemas.microsoft.com/office/drawing/2014/main" id="{A54ACA56-5E4B-1AA1-CE4B-5C99EAD0A876}"/>
              </a:ext>
            </a:extLst>
          </p:cNvPr>
          <p:cNvSpPr/>
          <p:nvPr/>
        </p:nvSpPr>
        <p:spPr>
          <a:xfrm>
            <a:off x="3310233" y="1336310"/>
            <a:ext cx="3168352" cy="3528392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1002620-0448-6412-3EEA-40F3AB47B18D}"/>
              </a:ext>
            </a:extLst>
          </p:cNvPr>
          <p:cNvSpPr/>
          <p:nvPr/>
        </p:nvSpPr>
        <p:spPr>
          <a:xfrm>
            <a:off x="972649" y="1874909"/>
            <a:ext cx="2110450" cy="6993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/>
            <a:r>
              <a:rPr lang="nb-NO" b="1" dirty="0">
                <a:solidFill>
                  <a:prstClr val="white"/>
                </a:solidFill>
                <a:latin typeface="+mj-lt"/>
              </a:rPr>
              <a:t>Never Trust   Always Verify</a:t>
            </a:r>
            <a:endParaRPr lang="en-US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B6B986-1B0E-CA8E-E518-9D462554FB1B}"/>
              </a:ext>
            </a:extLst>
          </p:cNvPr>
          <p:cNvSpPr/>
          <p:nvPr/>
        </p:nvSpPr>
        <p:spPr>
          <a:xfrm>
            <a:off x="3793578" y="4986614"/>
            <a:ext cx="2345676" cy="362456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nb-NO" sz="1400" b="1" dirty="0">
                <a:solidFill>
                  <a:prstClr val="white"/>
                </a:solidFill>
                <a:latin typeface="+mj-lt"/>
              </a:rPr>
              <a:t>Network Transport</a:t>
            </a:r>
            <a:endParaRPr lang="en-US" sz="1400" b="1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70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FB05B-696C-FA7B-06F4-187415BE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245">
            <a:extLst>
              <a:ext uri="{FF2B5EF4-FFF2-40B4-BE49-F238E27FC236}">
                <a16:creationId xmlns:a16="http://schemas.microsoft.com/office/drawing/2014/main" id="{EE73800D-D133-DAF4-72A7-F33E7367AE85}"/>
              </a:ext>
            </a:extLst>
          </p:cNvPr>
          <p:cNvGrpSpPr>
            <a:grpSpLocks noChangeAspect="1"/>
          </p:cNvGrpSpPr>
          <p:nvPr/>
        </p:nvGrpSpPr>
        <p:grpSpPr>
          <a:xfrm>
            <a:off x="933968" y="2707896"/>
            <a:ext cx="514410" cy="773504"/>
            <a:chOff x="2559051" y="11390313"/>
            <a:chExt cx="431801" cy="649288"/>
          </a:xfrm>
        </p:grpSpPr>
        <p:sp>
          <p:nvSpPr>
            <p:cNvPr id="26" name="Freeform 663">
              <a:extLst>
                <a:ext uri="{FF2B5EF4-FFF2-40B4-BE49-F238E27FC236}">
                  <a16:creationId xmlns:a16="http://schemas.microsoft.com/office/drawing/2014/main" id="{CC82DF39-1F1B-84CB-A6D7-5C82BB3737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4" y="11390313"/>
              <a:ext cx="373063" cy="361950"/>
            </a:xfrm>
            <a:custGeom>
              <a:avLst/>
              <a:gdLst>
                <a:gd name="T0" fmla="*/ 407 w 895"/>
                <a:gd name="T1" fmla="*/ 871 h 871"/>
                <a:gd name="T2" fmla="*/ 65 w 895"/>
                <a:gd name="T3" fmla="*/ 540 h 871"/>
                <a:gd name="T4" fmla="*/ 67 w 895"/>
                <a:gd name="T5" fmla="*/ 221 h 871"/>
                <a:gd name="T6" fmla="*/ 397 w 895"/>
                <a:gd name="T7" fmla="*/ 0 h 871"/>
                <a:gd name="T8" fmla="*/ 816 w 895"/>
                <a:gd name="T9" fmla="*/ 17 h 871"/>
                <a:gd name="T10" fmla="*/ 835 w 895"/>
                <a:gd name="T11" fmla="*/ 30 h 871"/>
                <a:gd name="T12" fmla="*/ 749 w 895"/>
                <a:gd name="T13" fmla="*/ 550 h 871"/>
                <a:gd name="T14" fmla="*/ 692 w 895"/>
                <a:gd name="T15" fmla="*/ 731 h 871"/>
                <a:gd name="T16" fmla="*/ 407 w 895"/>
                <a:gd name="T17" fmla="*/ 871 h 871"/>
                <a:gd name="T18" fmla="*/ 397 w 895"/>
                <a:gd name="T19" fmla="*/ 46 h 871"/>
                <a:gd name="T20" fmla="*/ 109 w 895"/>
                <a:gd name="T21" fmla="*/ 242 h 871"/>
                <a:gd name="T22" fmla="*/ 110 w 895"/>
                <a:gd name="T23" fmla="*/ 526 h 871"/>
                <a:gd name="T24" fmla="*/ 111 w 895"/>
                <a:gd name="T25" fmla="*/ 534 h 871"/>
                <a:gd name="T26" fmla="*/ 407 w 895"/>
                <a:gd name="T27" fmla="*/ 824 h 871"/>
                <a:gd name="T28" fmla="*/ 623 w 895"/>
                <a:gd name="T29" fmla="*/ 744 h 871"/>
                <a:gd name="T30" fmla="*/ 703 w 895"/>
                <a:gd name="T31" fmla="*/ 547 h 871"/>
                <a:gd name="T32" fmla="*/ 704 w 895"/>
                <a:gd name="T33" fmla="*/ 536 h 871"/>
                <a:gd name="T34" fmla="*/ 798 w 895"/>
                <a:gd name="T35" fmla="*/ 63 h 871"/>
                <a:gd name="T36" fmla="*/ 397 w 895"/>
                <a:gd name="T37" fmla="*/ 4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5" h="871">
                  <a:moveTo>
                    <a:pt x="407" y="871"/>
                  </a:moveTo>
                  <a:cubicBezTo>
                    <a:pt x="95" y="871"/>
                    <a:pt x="67" y="580"/>
                    <a:pt x="65" y="540"/>
                  </a:cubicBezTo>
                  <a:cubicBezTo>
                    <a:pt x="55" y="512"/>
                    <a:pt x="0" y="354"/>
                    <a:pt x="67" y="221"/>
                  </a:cubicBezTo>
                  <a:cubicBezTo>
                    <a:pt x="140" y="78"/>
                    <a:pt x="257" y="0"/>
                    <a:pt x="397" y="0"/>
                  </a:cubicBezTo>
                  <a:cubicBezTo>
                    <a:pt x="527" y="0"/>
                    <a:pt x="813" y="17"/>
                    <a:pt x="816" y="17"/>
                  </a:cubicBezTo>
                  <a:cubicBezTo>
                    <a:pt x="824" y="18"/>
                    <a:pt x="832" y="23"/>
                    <a:pt x="835" y="30"/>
                  </a:cubicBezTo>
                  <a:cubicBezTo>
                    <a:pt x="895" y="155"/>
                    <a:pt x="769" y="496"/>
                    <a:pt x="749" y="550"/>
                  </a:cubicBezTo>
                  <a:cubicBezTo>
                    <a:pt x="749" y="583"/>
                    <a:pt x="737" y="662"/>
                    <a:pt x="692" y="731"/>
                  </a:cubicBezTo>
                  <a:cubicBezTo>
                    <a:pt x="651" y="795"/>
                    <a:pt x="568" y="871"/>
                    <a:pt x="407" y="871"/>
                  </a:cubicBezTo>
                  <a:close/>
                  <a:moveTo>
                    <a:pt x="397" y="46"/>
                  </a:moveTo>
                  <a:cubicBezTo>
                    <a:pt x="273" y="46"/>
                    <a:pt x="174" y="114"/>
                    <a:pt x="109" y="242"/>
                  </a:cubicBezTo>
                  <a:cubicBezTo>
                    <a:pt x="46" y="366"/>
                    <a:pt x="109" y="524"/>
                    <a:pt x="110" y="526"/>
                  </a:cubicBezTo>
                  <a:cubicBezTo>
                    <a:pt x="111" y="529"/>
                    <a:pt x="111" y="531"/>
                    <a:pt x="111" y="534"/>
                  </a:cubicBezTo>
                  <a:cubicBezTo>
                    <a:pt x="112" y="546"/>
                    <a:pt x="120" y="824"/>
                    <a:pt x="407" y="824"/>
                  </a:cubicBezTo>
                  <a:cubicBezTo>
                    <a:pt x="499" y="824"/>
                    <a:pt x="572" y="797"/>
                    <a:pt x="623" y="744"/>
                  </a:cubicBezTo>
                  <a:cubicBezTo>
                    <a:pt x="699" y="665"/>
                    <a:pt x="703" y="555"/>
                    <a:pt x="703" y="547"/>
                  </a:cubicBezTo>
                  <a:cubicBezTo>
                    <a:pt x="702" y="544"/>
                    <a:pt x="703" y="540"/>
                    <a:pt x="704" y="536"/>
                  </a:cubicBezTo>
                  <a:cubicBezTo>
                    <a:pt x="742" y="437"/>
                    <a:pt x="830" y="167"/>
                    <a:pt x="798" y="63"/>
                  </a:cubicBezTo>
                  <a:cubicBezTo>
                    <a:pt x="738" y="59"/>
                    <a:pt x="509" y="46"/>
                    <a:pt x="397" y="46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7" name="Freeform 664">
              <a:extLst>
                <a:ext uri="{FF2B5EF4-FFF2-40B4-BE49-F238E27FC236}">
                  <a16:creationId xmlns:a16="http://schemas.microsoft.com/office/drawing/2014/main" id="{A865989C-8D83-C992-F7F1-D6FC43ED5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864" y="11780838"/>
              <a:ext cx="153988" cy="258763"/>
            </a:xfrm>
            <a:custGeom>
              <a:avLst/>
              <a:gdLst>
                <a:gd name="T0" fmla="*/ 344 w 369"/>
                <a:gd name="T1" fmla="*/ 624 h 624"/>
                <a:gd name="T2" fmla="*/ 321 w 369"/>
                <a:gd name="T3" fmla="*/ 601 h 624"/>
                <a:gd name="T4" fmla="*/ 321 w 369"/>
                <a:gd name="T5" fmla="*/ 297 h 624"/>
                <a:gd name="T6" fmla="*/ 263 w 369"/>
                <a:gd name="T7" fmla="*/ 158 h 624"/>
                <a:gd name="T8" fmla="*/ 18 w 369"/>
                <a:gd name="T9" fmla="*/ 48 h 624"/>
                <a:gd name="T10" fmla="*/ 5 w 369"/>
                <a:gd name="T11" fmla="*/ 17 h 624"/>
                <a:gd name="T12" fmla="*/ 36 w 369"/>
                <a:gd name="T13" fmla="*/ 5 h 624"/>
                <a:gd name="T14" fmla="*/ 285 w 369"/>
                <a:gd name="T15" fmla="*/ 117 h 624"/>
                <a:gd name="T16" fmla="*/ 367 w 369"/>
                <a:gd name="T17" fmla="*/ 298 h 624"/>
                <a:gd name="T18" fmla="*/ 367 w 369"/>
                <a:gd name="T19" fmla="*/ 601 h 624"/>
                <a:gd name="T20" fmla="*/ 344 w 369"/>
                <a:gd name="T21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9" h="624">
                  <a:moveTo>
                    <a:pt x="344" y="624"/>
                  </a:moveTo>
                  <a:cubicBezTo>
                    <a:pt x="331" y="624"/>
                    <a:pt x="321" y="614"/>
                    <a:pt x="321" y="601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1" y="296"/>
                    <a:pt x="322" y="191"/>
                    <a:pt x="263" y="158"/>
                  </a:cubicBezTo>
                  <a:cubicBezTo>
                    <a:pt x="192" y="119"/>
                    <a:pt x="20" y="48"/>
                    <a:pt x="18" y="48"/>
                  </a:cubicBezTo>
                  <a:cubicBezTo>
                    <a:pt x="6" y="43"/>
                    <a:pt x="0" y="29"/>
                    <a:pt x="5" y="17"/>
                  </a:cubicBezTo>
                  <a:cubicBezTo>
                    <a:pt x="10" y="5"/>
                    <a:pt x="24" y="0"/>
                    <a:pt x="36" y="5"/>
                  </a:cubicBezTo>
                  <a:cubicBezTo>
                    <a:pt x="43" y="8"/>
                    <a:pt x="212" y="77"/>
                    <a:pt x="285" y="117"/>
                  </a:cubicBezTo>
                  <a:cubicBezTo>
                    <a:pt x="369" y="164"/>
                    <a:pt x="367" y="293"/>
                    <a:pt x="367" y="298"/>
                  </a:cubicBezTo>
                  <a:cubicBezTo>
                    <a:pt x="367" y="601"/>
                    <a:pt x="367" y="601"/>
                    <a:pt x="367" y="601"/>
                  </a:cubicBezTo>
                  <a:cubicBezTo>
                    <a:pt x="367" y="614"/>
                    <a:pt x="357" y="624"/>
                    <a:pt x="344" y="624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8" name="Freeform 665">
              <a:extLst>
                <a:ext uri="{FF2B5EF4-FFF2-40B4-BE49-F238E27FC236}">
                  <a16:creationId xmlns:a16="http://schemas.microsoft.com/office/drawing/2014/main" id="{50A273FB-D118-5841-2C1F-3E9D65AE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9" y="11712576"/>
              <a:ext cx="169863" cy="146050"/>
            </a:xfrm>
            <a:custGeom>
              <a:avLst/>
              <a:gdLst>
                <a:gd name="T0" fmla="*/ 202 w 410"/>
                <a:gd name="T1" fmla="*/ 350 h 350"/>
                <a:gd name="T2" fmla="*/ 5 w 410"/>
                <a:gd name="T3" fmla="*/ 199 h 350"/>
                <a:gd name="T4" fmla="*/ 17 w 410"/>
                <a:gd name="T5" fmla="*/ 169 h 350"/>
                <a:gd name="T6" fmla="*/ 48 w 410"/>
                <a:gd name="T7" fmla="*/ 181 h 350"/>
                <a:gd name="T8" fmla="*/ 202 w 410"/>
                <a:gd name="T9" fmla="*/ 303 h 350"/>
                <a:gd name="T10" fmla="*/ 364 w 410"/>
                <a:gd name="T11" fmla="*/ 185 h 350"/>
                <a:gd name="T12" fmla="*/ 364 w 410"/>
                <a:gd name="T13" fmla="*/ 24 h 350"/>
                <a:gd name="T14" fmla="*/ 387 w 410"/>
                <a:gd name="T15" fmla="*/ 0 h 350"/>
                <a:gd name="T16" fmla="*/ 410 w 410"/>
                <a:gd name="T17" fmla="*/ 24 h 350"/>
                <a:gd name="T18" fmla="*/ 410 w 410"/>
                <a:gd name="T19" fmla="*/ 190 h 350"/>
                <a:gd name="T20" fmla="*/ 408 w 410"/>
                <a:gd name="T21" fmla="*/ 200 h 350"/>
                <a:gd name="T22" fmla="*/ 202 w 410"/>
                <a:gd name="T2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0" h="350">
                  <a:moveTo>
                    <a:pt x="202" y="350"/>
                  </a:moveTo>
                  <a:cubicBezTo>
                    <a:pt x="69" y="350"/>
                    <a:pt x="7" y="205"/>
                    <a:pt x="5" y="199"/>
                  </a:cubicBezTo>
                  <a:cubicBezTo>
                    <a:pt x="0" y="187"/>
                    <a:pt x="5" y="174"/>
                    <a:pt x="17" y="169"/>
                  </a:cubicBezTo>
                  <a:cubicBezTo>
                    <a:pt x="29" y="164"/>
                    <a:pt x="43" y="169"/>
                    <a:pt x="48" y="181"/>
                  </a:cubicBezTo>
                  <a:cubicBezTo>
                    <a:pt x="48" y="182"/>
                    <a:pt x="100" y="303"/>
                    <a:pt x="202" y="303"/>
                  </a:cubicBezTo>
                  <a:cubicBezTo>
                    <a:pt x="299" y="303"/>
                    <a:pt x="353" y="206"/>
                    <a:pt x="364" y="185"/>
                  </a:cubicBezTo>
                  <a:cubicBezTo>
                    <a:pt x="364" y="24"/>
                    <a:pt x="364" y="24"/>
                    <a:pt x="364" y="24"/>
                  </a:cubicBezTo>
                  <a:cubicBezTo>
                    <a:pt x="364" y="11"/>
                    <a:pt x="374" y="0"/>
                    <a:pt x="387" y="0"/>
                  </a:cubicBezTo>
                  <a:cubicBezTo>
                    <a:pt x="400" y="0"/>
                    <a:pt x="410" y="11"/>
                    <a:pt x="410" y="24"/>
                  </a:cubicBezTo>
                  <a:cubicBezTo>
                    <a:pt x="410" y="190"/>
                    <a:pt x="410" y="190"/>
                    <a:pt x="410" y="190"/>
                  </a:cubicBezTo>
                  <a:cubicBezTo>
                    <a:pt x="410" y="193"/>
                    <a:pt x="409" y="197"/>
                    <a:pt x="408" y="200"/>
                  </a:cubicBezTo>
                  <a:cubicBezTo>
                    <a:pt x="405" y="206"/>
                    <a:pt x="340" y="350"/>
                    <a:pt x="202" y="350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29" name="Freeform 666">
              <a:extLst>
                <a:ext uri="{FF2B5EF4-FFF2-40B4-BE49-F238E27FC236}">
                  <a16:creationId xmlns:a16="http://schemas.microsoft.com/office/drawing/2014/main" id="{DED43B18-3352-4922-4C64-AC6D26690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4" y="11479213"/>
              <a:ext cx="128588" cy="46038"/>
            </a:xfrm>
            <a:custGeom>
              <a:avLst/>
              <a:gdLst>
                <a:gd name="T0" fmla="*/ 283 w 309"/>
                <a:gd name="T1" fmla="*/ 110 h 110"/>
                <a:gd name="T2" fmla="*/ 270 w 309"/>
                <a:gd name="T3" fmla="*/ 106 h 110"/>
                <a:gd name="T4" fmla="*/ 24 w 309"/>
                <a:gd name="T5" fmla="*/ 49 h 110"/>
                <a:gd name="T6" fmla="*/ 0 w 309"/>
                <a:gd name="T7" fmla="*/ 27 h 110"/>
                <a:gd name="T8" fmla="*/ 23 w 309"/>
                <a:gd name="T9" fmla="*/ 3 h 110"/>
                <a:gd name="T10" fmla="*/ 295 w 309"/>
                <a:gd name="T11" fmla="*/ 67 h 110"/>
                <a:gd name="T12" fmla="*/ 302 w 309"/>
                <a:gd name="T13" fmla="*/ 99 h 110"/>
                <a:gd name="T14" fmla="*/ 283 w 309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110">
                  <a:moveTo>
                    <a:pt x="283" y="110"/>
                  </a:moveTo>
                  <a:cubicBezTo>
                    <a:pt x="278" y="110"/>
                    <a:pt x="274" y="109"/>
                    <a:pt x="270" y="106"/>
                  </a:cubicBezTo>
                  <a:cubicBezTo>
                    <a:pt x="178" y="47"/>
                    <a:pt x="26" y="50"/>
                    <a:pt x="24" y="49"/>
                  </a:cubicBezTo>
                  <a:cubicBezTo>
                    <a:pt x="11" y="50"/>
                    <a:pt x="1" y="39"/>
                    <a:pt x="0" y="27"/>
                  </a:cubicBezTo>
                  <a:cubicBezTo>
                    <a:pt x="0" y="14"/>
                    <a:pt x="10" y="3"/>
                    <a:pt x="23" y="3"/>
                  </a:cubicBezTo>
                  <a:cubicBezTo>
                    <a:pt x="30" y="2"/>
                    <a:pt x="192" y="0"/>
                    <a:pt x="295" y="67"/>
                  </a:cubicBezTo>
                  <a:cubicBezTo>
                    <a:pt x="306" y="74"/>
                    <a:pt x="309" y="88"/>
                    <a:pt x="302" y="99"/>
                  </a:cubicBezTo>
                  <a:cubicBezTo>
                    <a:pt x="298" y="106"/>
                    <a:pt x="290" y="110"/>
                    <a:pt x="283" y="110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30" name="Freeform 667">
              <a:extLst>
                <a:ext uri="{FF2B5EF4-FFF2-40B4-BE49-F238E27FC236}">
                  <a16:creationId xmlns:a16="http://schemas.microsoft.com/office/drawing/2014/main" id="{864D6F19-DE9A-8635-066C-3EA9476D0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1" y="11715751"/>
              <a:ext cx="150813" cy="323850"/>
            </a:xfrm>
            <a:custGeom>
              <a:avLst/>
              <a:gdLst>
                <a:gd name="T0" fmla="*/ 26 w 366"/>
                <a:gd name="T1" fmla="*/ 780 h 780"/>
                <a:gd name="T2" fmla="*/ 3 w 366"/>
                <a:gd name="T3" fmla="*/ 757 h 780"/>
                <a:gd name="T4" fmla="*/ 3 w 366"/>
                <a:gd name="T5" fmla="*/ 453 h 780"/>
                <a:gd name="T6" fmla="*/ 85 w 366"/>
                <a:gd name="T7" fmla="*/ 273 h 780"/>
                <a:gd name="T8" fmla="*/ 320 w 366"/>
                <a:gd name="T9" fmla="*/ 167 h 780"/>
                <a:gd name="T10" fmla="*/ 320 w 366"/>
                <a:gd name="T11" fmla="*/ 23 h 780"/>
                <a:gd name="T12" fmla="*/ 343 w 366"/>
                <a:gd name="T13" fmla="*/ 0 h 780"/>
                <a:gd name="T14" fmla="*/ 366 w 366"/>
                <a:gd name="T15" fmla="*/ 23 h 780"/>
                <a:gd name="T16" fmla="*/ 366 w 366"/>
                <a:gd name="T17" fmla="*/ 182 h 780"/>
                <a:gd name="T18" fmla="*/ 352 w 366"/>
                <a:gd name="T19" fmla="*/ 204 h 780"/>
                <a:gd name="T20" fmla="*/ 107 w 366"/>
                <a:gd name="T21" fmla="*/ 314 h 780"/>
                <a:gd name="T22" fmla="*/ 49 w 366"/>
                <a:gd name="T23" fmla="*/ 453 h 780"/>
                <a:gd name="T24" fmla="*/ 49 w 366"/>
                <a:gd name="T25" fmla="*/ 757 h 780"/>
                <a:gd name="T26" fmla="*/ 26 w 366"/>
                <a:gd name="T27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780">
                  <a:moveTo>
                    <a:pt x="26" y="780"/>
                  </a:moveTo>
                  <a:cubicBezTo>
                    <a:pt x="13" y="780"/>
                    <a:pt x="3" y="770"/>
                    <a:pt x="3" y="757"/>
                  </a:cubicBezTo>
                  <a:cubicBezTo>
                    <a:pt x="3" y="453"/>
                    <a:pt x="3" y="453"/>
                    <a:pt x="3" y="453"/>
                  </a:cubicBezTo>
                  <a:cubicBezTo>
                    <a:pt x="3" y="449"/>
                    <a:pt x="0" y="320"/>
                    <a:pt x="85" y="273"/>
                  </a:cubicBezTo>
                  <a:cubicBezTo>
                    <a:pt x="146" y="240"/>
                    <a:pt x="276" y="185"/>
                    <a:pt x="320" y="167"/>
                  </a:cubicBezTo>
                  <a:cubicBezTo>
                    <a:pt x="320" y="23"/>
                    <a:pt x="320" y="23"/>
                    <a:pt x="320" y="23"/>
                  </a:cubicBezTo>
                  <a:cubicBezTo>
                    <a:pt x="320" y="10"/>
                    <a:pt x="330" y="0"/>
                    <a:pt x="343" y="0"/>
                  </a:cubicBezTo>
                  <a:cubicBezTo>
                    <a:pt x="356" y="0"/>
                    <a:pt x="366" y="10"/>
                    <a:pt x="366" y="23"/>
                  </a:cubicBezTo>
                  <a:cubicBezTo>
                    <a:pt x="366" y="182"/>
                    <a:pt x="366" y="182"/>
                    <a:pt x="366" y="182"/>
                  </a:cubicBezTo>
                  <a:cubicBezTo>
                    <a:pt x="366" y="192"/>
                    <a:pt x="361" y="200"/>
                    <a:pt x="352" y="204"/>
                  </a:cubicBezTo>
                  <a:cubicBezTo>
                    <a:pt x="350" y="204"/>
                    <a:pt x="178" y="275"/>
                    <a:pt x="107" y="314"/>
                  </a:cubicBezTo>
                  <a:cubicBezTo>
                    <a:pt x="48" y="347"/>
                    <a:pt x="49" y="452"/>
                    <a:pt x="49" y="453"/>
                  </a:cubicBezTo>
                  <a:cubicBezTo>
                    <a:pt x="49" y="757"/>
                    <a:pt x="49" y="757"/>
                    <a:pt x="49" y="757"/>
                  </a:cubicBezTo>
                  <a:cubicBezTo>
                    <a:pt x="49" y="770"/>
                    <a:pt x="39" y="780"/>
                    <a:pt x="26" y="780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nb-NO" sz="762">
                <a:solidFill>
                  <a:prstClr val="black"/>
                </a:solidFill>
                <a:latin typeface="+mj-lt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6840A631-0708-ECA8-B142-783E1EFE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49" y="2782300"/>
            <a:ext cx="837059" cy="6826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527B5E7-136C-344C-4184-62C4C6BFEE9D}"/>
              </a:ext>
            </a:extLst>
          </p:cNvPr>
          <p:cNvSpPr txBox="1"/>
          <p:nvPr/>
        </p:nvSpPr>
        <p:spPr>
          <a:xfrm>
            <a:off x="985031" y="34955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/>
            <a:r>
              <a:rPr lang="nb-NO" b="1" dirty="0">
                <a:solidFill>
                  <a:prstClr val="black"/>
                </a:solidFill>
                <a:latin typeface="+mj-lt"/>
              </a:rPr>
              <a:t>End-user</a:t>
            </a:r>
            <a:endParaRPr lang="en-US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06FD7312-548E-B521-230B-48343F6F56F9}"/>
              </a:ext>
            </a:extLst>
          </p:cNvPr>
          <p:cNvSpPr/>
          <p:nvPr/>
        </p:nvSpPr>
        <p:spPr>
          <a:xfrm>
            <a:off x="4174328" y="2390996"/>
            <a:ext cx="1512168" cy="107395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500" b="1" dirty="0">
                <a:solidFill>
                  <a:prstClr val="black"/>
                </a:solidFill>
                <a:ea typeface="Tahoma"/>
                <a:cs typeface="Tahoma"/>
              </a:rPr>
              <a:t>CA Policy Engine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EB1456-A02D-BEBA-261B-4BD80BD76801}"/>
              </a:ext>
            </a:extLst>
          </p:cNvPr>
          <p:cNvSpPr/>
          <p:nvPr/>
        </p:nvSpPr>
        <p:spPr>
          <a:xfrm>
            <a:off x="2590153" y="2920486"/>
            <a:ext cx="649061" cy="432048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6D509D5-43DD-E447-EBD3-A8823F7DA926}"/>
              </a:ext>
            </a:extLst>
          </p:cNvPr>
          <p:cNvSpPr/>
          <p:nvPr/>
        </p:nvSpPr>
        <p:spPr>
          <a:xfrm>
            <a:off x="6550593" y="2920486"/>
            <a:ext cx="576064" cy="432048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9C0B182-F055-C844-BFBA-140D2AF19524}"/>
              </a:ext>
            </a:extLst>
          </p:cNvPr>
          <p:cNvSpPr/>
          <p:nvPr/>
        </p:nvSpPr>
        <p:spPr>
          <a:xfrm>
            <a:off x="3735015" y="1408318"/>
            <a:ext cx="2319266" cy="36245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600" b="1" dirty="0">
                <a:solidFill>
                  <a:prstClr val="white"/>
                </a:solidFill>
                <a:latin typeface="+mj-lt"/>
              </a:rPr>
              <a:t>Entra ID</a:t>
            </a:r>
            <a:endParaRPr lang="en-US" sz="1600" dirty="0">
              <a:solidFill>
                <a:prstClr val="white"/>
              </a:solidFill>
              <a:ea typeface="Tahoma"/>
              <a:cs typeface="Tahoma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800C25-EB8D-39AB-599B-5F8B482AB461}"/>
              </a:ext>
            </a:extLst>
          </p:cNvPr>
          <p:cNvSpPr/>
          <p:nvPr/>
        </p:nvSpPr>
        <p:spPr>
          <a:xfrm>
            <a:off x="3740029" y="1874910"/>
            <a:ext cx="2269133" cy="36245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600" b="1" dirty="0">
                <a:solidFill>
                  <a:prstClr val="white"/>
                </a:solidFill>
                <a:latin typeface="+mj-lt"/>
              </a:rPr>
              <a:t>Defender and </a:t>
            </a:r>
            <a:r>
              <a:rPr lang="nb-NO" sz="1600" b="1" dirty="0" err="1">
                <a:solidFill>
                  <a:prstClr val="white"/>
                </a:solidFill>
                <a:latin typeface="+mj-lt"/>
              </a:rPr>
              <a:t>Intune</a:t>
            </a:r>
            <a:endParaRPr lang="nb-NO" sz="1600" b="1" dirty="0">
              <a:solidFill>
                <a:prstClr val="white"/>
              </a:solidFill>
              <a:ea typeface="Tahoma"/>
              <a:cs typeface="Tahoma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8CB2549-9D22-722F-FA76-971042AEC2F2}"/>
              </a:ext>
            </a:extLst>
          </p:cNvPr>
          <p:cNvSpPr/>
          <p:nvPr/>
        </p:nvSpPr>
        <p:spPr>
          <a:xfrm>
            <a:off x="3742280" y="3568558"/>
            <a:ext cx="2345676" cy="36245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400" b="1" dirty="0" err="1">
                <a:solidFill>
                  <a:prstClr val="white"/>
                </a:solidFill>
                <a:latin typeface="+mj-lt"/>
              </a:rPr>
              <a:t>Conditional</a:t>
            </a:r>
            <a:r>
              <a:rPr lang="nb-NO" sz="1400" b="1" dirty="0">
                <a:solidFill>
                  <a:prstClr val="white"/>
                </a:solidFill>
                <a:latin typeface="+mj-lt"/>
              </a:rPr>
              <a:t> Access </a:t>
            </a:r>
            <a:r>
              <a:rPr lang="nb-NO" sz="1400" b="1" dirty="0" err="1">
                <a:solidFill>
                  <a:prstClr val="white"/>
                </a:solidFill>
                <a:latin typeface="+mj-lt"/>
              </a:rPr>
              <a:t>policies</a:t>
            </a:r>
            <a:endParaRPr lang="en-US" sz="1400" dirty="0">
              <a:solidFill>
                <a:prstClr val="white"/>
              </a:solidFill>
              <a:ea typeface="Tahoma"/>
              <a:cs typeface="Tahoma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A422A55-DA6F-7D29-1BC3-BFA57CD3E292}"/>
              </a:ext>
            </a:extLst>
          </p:cNvPr>
          <p:cNvSpPr/>
          <p:nvPr/>
        </p:nvSpPr>
        <p:spPr>
          <a:xfrm>
            <a:off x="3793578" y="4000606"/>
            <a:ext cx="1100830" cy="30143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088" b="1" dirty="0">
                <a:solidFill>
                  <a:prstClr val="white"/>
                </a:solidFill>
                <a:latin typeface="+mj-lt"/>
              </a:rPr>
              <a:t>Location</a:t>
            </a:r>
            <a:endParaRPr lang="en-US" sz="11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00BB012-2F76-2DA7-F856-5F37FE1BBE55}"/>
              </a:ext>
            </a:extLst>
          </p:cNvPr>
          <p:cNvSpPr/>
          <p:nvPr/>
        </p:nvSpPr>
        <p:spPr>
          <a:xfrm>
            <a:off x="4966416" y="4000606"/>
            <a:ext cx="1100830" cy="30143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088" b="1" dirty="0">
                <a:solidFill>
                  <a:prstClr val="white"/>
                </a:solidFill>
                <a:latin typeface="+mj-lt"/>
              </a:rPr>
              <a:t>Time</a:t>
            </a:r>
            <a:endParaRPr lang="en-US" sz="11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79664F4-293B-499F-CF43-E6B8CB99572C}"/>
              </a:ext>
            </a:extLst>
          </p:cNvPr>
          <p:cNvSpPr/>
          <p:nvPr/>
        </p:nvSpPr>
        <p:spPr>
          <a:xfrm>
            <a:off x="3793578" y="4360646"/>
            <a:ext cx="1100830" cy="30143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nb-NO" sz="1100" b="1" dirty="0">
                <a:solidFill>
                  <a:prstClr val="white"/>
                </a:solidFill>
                <a:latin typeface="+mj-lt"/>
              </a:rPr>
              <a:t>Data</a:t>
            </a:r>
            <a:endParaRPr lang="en-US" sz="11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B06AAED-F090-089D-292B-80A69823FA47}"/>
              </a:ext>
            </a:extLst>
          </p:cNvPr>
          <p:cNvSpPr/>
          <p:nvPr/>
        </p:nvSpPr>
        <p:spPr>
          <a:xfrm>
            <a:off x="4966416" y="4360646"/>
            <a:ext cx="1100830" cy="30143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nb-NO" sz="1100" b="1" dirty="0">
                <a:solidFill>
                  <a:prstClr val="white"/>
                </a:solidFill>
                <a:latin typeface="+mj-lt"/>
              </a:rPr>
              <a:t>Session</a:t>
            </a:r>
            <a:endParaRPr lang="en-US" sz="11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4" name="Double Brace 43">
            <a:extLst>
              <a:ext uri="{FF2B5EF4-FFF2-40B4-BE49-F238E27FC236}">
                <a16:creationId xmlns:a16="http://schemas.microsoft.com/office/drawing/2014/main" id="{5DFE5AB9-5F25-B922-325A-DFE053C1822C}"/>
              </a:ext>
            </a:extLst>
          </p:cNvPr>
          <p:cNvSpPr/>
          <p:nvPr/>
        </p:nvSpPr>
        <p:spPr>
          <a:xfrm>
            <a:off x="3310233" y="1336310"/>
            <a:ext cx="3168352" cy="3528392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EFD6E34-39AD-408D-FB23-1521EFB30714}"/>
              </a:ext>
            </a:extLst>
          </p:cNvPr>
          <p:cNvSpPr/>
          <p:nvPr/>
        </p:nvSpPr>
        <p:spPr>
          <a:xfrm>
            <a:off x="995908" y="1874911"/>
            <a:ext cx="1933339" cy="71751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b="1" dirty="0">
                <a:solidFill>
                  <a:prstClr val="white"/>
                </a:solidFill>
                <a:latin typeface="+mj-lt"/>
              </a:rPr>
              <a:t>Entra ID </a:t>
            </a:r>
            <a:r>
              <a:rPr lang="nb-NO" b="1" dirty="0" err="1">
                <a:solidFill>
                  <a:prstClr val="white"/>
                </a:solidFill>
                <a:latin typeface="+mj-lt"/>
              </a:rPr>
              <a:t>joined</a:t>
            </a:r>
            <a:r>
              <a:rPr lang="nb-NO" b="1" dirty="0">
                <a:solidFill>
                  <a:prstClr val="white"/>
                </a:solidFill>
                <a:latin typeface="+mj-lt"/>
              </a:rPr>
              <a:t> </a:t>
            </a:r>
            <a:r>
              <a:rPr lang="nb-NO" b="1" dirty="0" err="1">
                <a:solidFill>
                  <a:prstClr val="white"/>
                </a:solidFill>
                <a:latin typeface="+mj-lt"/>
              </a:rPr>
              <a:t>machine</a:t>
            </a:r>
            <a:endParaRPr lang="en-US" dirty="0">
              <a:solidFill>
                <a:prstClr val="white"/>
              </a:solidFill>
              <a:ea typeface="Tahoma"/>
              <a:cs typeface="Tahoma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E56EBF-D613-18A2-E26E-FBE1122192CE}"/>
              </a:ext>
            </a:extLst>
          </p:cNvPr>
          <p:cNvSpPr/>
          <p:nvPr/>
        </p:nvSpPr>
        <p:spPr>
          <a:xfrm>
            <a:off x="3717431" y="4789153"/>
            <a:ext cx="2463562" cy="652248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400" b="1" dirty="0">
                <a:solidFill>
                  <a:prstClr val="white"/>
                </a:solidFill>
                <a:latin typeface="+mj-lt"/>
              </a:rPr>
              <a:t>Microsoft Global </a:t>
            </a:r>
            <a:r>
              <a:rPr lang="nb-NO" sz="1400" b="1" dirty="0" err="1">
                <a:solidFill>
                  <a:prstClr val="white"/>
                </a:solidFill>
                <a:latin typeface="+mj-lt"/>
              </a:rPr>
              <a:t>Secure</a:t>
            </a:r>
            <a:r>
              <a:rPr lang="nb-NO" sz="1400" b="1" dirty="0">
                <a:solidFill>
                  <a:prstClr val="white"/>
                </a:solidFill>
                <a:latin typeface="+mj-lt"/>
              </a:rPr>
              <a:t> Access</a:t>
            </a:r>
            <a:endParaRPr lang="en-US" sz="1400" dirty="0">
              <a:solidFill>
                <a:prstClr val="white"/>
              </a:solidFill>
              <a:ea typeface="Tahoma"/>
              <a:cs typeface="Tahoma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6ED162-8989-7358-D4A1-5DA58836C333}"/>
              </a:ext>
            </a:extLst>
          </p:cNvPr>
          <p:cNvSpPr/>
          <p:nvPr/>
        </p:nvSpPr>
        <p:spPr>
          <a:xfrm>
            <a:off x="7198665" y="2765687"/>
            <a:ext cx="1549681" cy="652248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Application or services</a:t>
            </a:r>
            <a:endParaRPr lang="en-US" sz="1600" dirty="0">
              <a:solidFill>
                <a:prstClr val="white"/>
              </a:solidFill>
              <a:ea typeface="Tahoma"/>
              <a:cs typeface="Tahoma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790B56-C679-E341-C85D-4AF3C116AFDE}"/>
              </a:ext>
            </a:extLst>
          </p:cNvPr>
          <p:cNvSpPr/>
          <p:nvPr/>
        </p:nvSpPr>
        <p:spPr>
          <a:xfrm>
            <a:off x="1318183" y="4302040"/>
            <a:ext cx="1896903" cy="12019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>
                <a:solidFill>
                  <a:schemeClr val="tx1"/>
                </a:solidFill>
              </a:rPr>
              <a:t>Or.…..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>
                <a:solidFill>
                  <a:schemeClr val="tx1"/>
                </a:solidFill>
              </a:rPr>
              <a:t>Cloudflare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>
                <a:solidFill>
                  <a:schemeClr val="tx1"/>
                </a:solidFill>
              </a:rPr>
              <a:t>Palo Alto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>
                <a:solidFill>
                  <a:schemeClr val="tx1"/>
                </a:solidFill>
              </a:rPr>
              <a:t>Citrix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 err="1">
                <a:solidFill>
                  <a:schemeClr val="tx1"/>
                </a:solidFill>
              </a:rPr>
              <a:t>ZScaler</a:t>
            </a:r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1A06AD73-B142-C79A-C16F-44B0ED12A2AF}"/>
              </a:ext>
            </a:extLst>
          </p:cNvPr>
          <p:cNvSpPr/>
          <p:nvPr/>
        </p:nvSpPr>
        <p:spPr>
          <a:xfrm>
            <a:off x="3215086" y="4892893"/>
            <a:ext cx="511649" cy="36347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749B73F-BF42-5746-4415-C5B2A2EC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53" y="615950"/>
            <a:ext cx="8063628" cy="455000"/>
          </a:xfrm>
        </p:spPr>
        <p:txBody>
          <a:bodyPr>
            <a:normAutofit fontScale="90000"/>
          </a:bodyPr>
          <a:lstStyle/>
          <a:p>
            <a:pPr>
              <a:tabLst>
                <a:tab pos="2227660" algn="l"/>
              </a:tabLst>
            </a:pPr>
            <a:r>
              <a:rPr lang="nb-NO" sz="3600" b="1" dirty="0"/>
              <a:t>With Microsoft Private Access</a:t>
            </a:r>
          </a:p>
        </p:txBody>
      </p:sp>
    </p:spTree>
    <p:extLst>
      <p:ext uri="{BB962C8B-B14F-4D97-AF65-F5344CB8AC3E}">
        <p14:creationId xmlns:p14="http://schemas.microsoft.com/office/powerpoint/2010/main" val="1561299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87198-CC23-CB00-7292-23E91027E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1701F3EE-D151-D7E5-5A31-9DDA97CC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86" y="211503"/>
            <a:ext cx="8063628" cy="455000"/>
          </a:xfrm>
        </p:spPr>
        <p:txBody>
          <a:bodyPr>
            <a:normAutofit fontScale="90000"/>
          </a:bodyPr>
          <a:lstStyle/>
          <a:p>
            <a:pPr>
              <a:tabLst>
                <a:tab pos="2227660" algn="l"/>
              </a:tabLst>
            </a:pPr>
            <a:r>
              <a:rPr lang="nb-NO" sz="3600" b="1" dirty="0"/>
              <a:t>How do they compare?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5DEC73-2B88-FF46-B841-D909517E3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66082"/>
              </p:ext>
            </p:extLst>
          </p:nvPr>
        </p:nvGraphicFramePr>
        <p:xfrm>
          <a:off x="334108" y="714599"/>
          <a:ext cx="8519747" cy="4679440"/>
        </p:xfrm>
        <a:graphic>
          <a:graphicData uri="http://schemas.openxmlformats.org/drawingml/2006/table">
            <a:tbl>
              <a:tblPr/>
              <a:tblGrid>
                <a:gridCol w="1710313">
                  <a:extLst>
                    <a:ext uri="{9D8B030D-6E8A-4147-A177-3AD203B41FA5}">
                      <a16:colId xmlns:a16="http://schemas.microsoft.com/office/drawing/2014/main" val="3818355313"/>
                    </a:ext>
                  </a:extLst>
                </a:gridCol>
                <a:gridCol w="1437950">
                  <a:extLst>
                    <a:ext uri="{9D8B030D-6E8A-4147-A177-3AD203B41FA5}">
                      <a16:colId xmlns:a16="http://schemas.microsoft.com/office/drawing/2014/main" val="4130554648"/>
                    </a:ext>
                  </a:extLst>
                </a:gridCol>
                <a:gridCol w="1293034">
                  <a:extLst>
                    <a:ext uri="{9D8B030D-6E8A-4147-A177-3AD203B41FA5}">
                      <a16:colId xmlns:a16="http://schemas.microsoft.com/office/drawing/2014/main" val="2257274874"/>
                    </a:ext>
                  </a:extLst>
                </a:gridCol>
                <a:gridCol w="1810033">
                  <a:extLst>
                    <a:ext uri="{9D8B030D-6E8A-4147-A177-3AD203B41FA5}">
                      <a16:colId xmlns:a16="http://schemas.microsoft.com/office/drawing/2014/main" val="3164884050"/>
                    </a:ext>
                  </a:extLst>
                </a:gridCol>
                <a:gridCol w="2268417">
                  <a:extLst>
                    <a:ext uri="{9D8B030D-6E8A-4147-A177-3AD203B41FA5}">
                      <a16:colId xmlns:a16="http://schemas.microsoft.com/office/drawing/2014/main" val="3534266465"/>
                    </a:ext>
                  </a:extLst>
                </a:gridCol>
              </a:tblGrid>
              <a:tr h="290209"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Feature/Vendor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Microsoft 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3420" marR="33420" marT="16710" marB="167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Citrix 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3420" marR="33420" marT="16710" marB="167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Cloudflare 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3420" marR="33420" marT="16710" marB="167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ZScaler 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3420" marR="33420" marT="16710" marB="167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503165"/>
                  </a:ext>
                </a:extLst>
              </a:tr>
              <a:tr h="43764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1" i="0">
                          <a:effectLst/>
                          <a:latin typeface="Aptos" panose="020B0004020202020204" pitchFamily="34" charset="0"/>
                        </a:rPr>
                        <a:t>Zero-Trust Network Access </a:t>
                      </a:r>
                      <a:endParaRPr lang="en-US" sz="1000" b="1" i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0" i="0">
                          <a:effectLst/>
                          <a:latin typeface="Aptos" panose="020B0004020202020204" pitchFamily="34" charset="0"/>
                        </a:rPr>
                        <a:t>Entra ID Private Access </a:t>
                      </a:r>
                      <a:endParaRPr lang="en-US" sz="100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0" i="0">
                          <a:effectLst/>
                          <a:latin typeface="Aptos" panose="020B0004020202020204" pitchFamily="34" charset="0"/>
                        </a:rPr>
                        <a:t>Citrix Secure Private Access </a:t>
                      </a:r>
                      <a:endParaRPr lang="en-US" sz="1000" b="0" i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0" i="0">
                          <a:effectLst/>
                          <a:latin typeface="Aptos" panose="020B0004020202020204" pitchFamily="34" charset="0"/>
                        </a:rPr>
                        <a:t>Cloudflare Zero-Trust</a:t>
                      </a:r>
                      <a:endParaRPr lang="en-US" sz="100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0" i="0">
                          <a:effectLst/>
                          <a:latin typeface="Aptos" panose="020B0004020202020204" pitchFamily="34" charset="0"/>
                        </a:rPr>
                        <a:t>ZPA (Secure Private Access)  </a:t>
                      </a:r>
                      <a:endParaRPr lang="en-US" sz="100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538445"/>
                  </a:ext>
                </a:extLst>
              </a:tr>
              <a:tr h="70994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1" i="0">
                          <a:effectLst/>
                          <a:latin typeface="Aptos" panose="020B0004020202020204" pitchFamily="34" charset="0"/>
                        </a:rPr>
                        <a:t>Deployment Options (and traffic flow) </a:t>
                      </a:r>
                      <a:endParaRPr lang="en-US" sz="1000" b="1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0" i="0">
                          <a:effectLst/>
                          <a:latin typeface="Aptos" panose="020B0004020202020204" pitchFamily="34" charset="0"/>
                        </a:rPr>
                        <a:t>A Combination of Cloud with self-hosted Windows machines </a:t>
                      </a:r>
                      <a:endParaRPr lang="en-US" sz="100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0" i="0">
                          <a:effectLst/>
                          <a:latin typeface="Aptos" panose="020B0004020202020204" pitchFamily="34" charset="0"/>
                        </a:rPr>
                        <a:t>Self-hosted Appliance  or Cloud based deployment</a:t>
                      </a:r>
                      <a:endParaRPr lang="en-US" sz="100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0" i="0">
                          <a:effectLst/>
                          <a:latin typeface="Aptos" panose="020B0004020202020204" pitchFamily="34" charset="0"/>
                        </a:rPr>
                        <a:t>Container or Service on Server trough cloud-based data plane. </a:t>
                      </a:r>
                      <a:endParaRPr lang="en-US" sz="100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0" i="0">
                          <a:effectLst/>
                          <a:latin typeface="Aptos" panose="020B0004020202020204" pitchFamily="34" charset="0"/>
                        </a:rPr>
                        <a:t>Cloud based with on-premises connector or self-hosted (Server or Container)</a:t>
                      </a:r>
                      <a:endParaRPr lang="en-US" sz="100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772734"/>
                  </a:ext>
                </a:extLst>
              </a:tr>
              <a:tr h="547032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1" i="0">
                          <a:effectLst/>
                          <a:latin typeface="Aptos" panose="020B0004020202020204" pitchFamily="34" charset="0"/>
                        </a:rPr>
                        <a:t>Devices and OS Support </a:t>
                      </a:r>
                      <a:endParaRPr lang="en-US" sz="1000" b="1" i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0" i="0">
                          <a:effectLst/>
                          <a:latin typeface="Aptos" panose="020B0004020202020204" pitchFamily="34" charset="0"/>
                        </a:rPr>
                        <a:t>Windows, Mac, Android and iOS </a:t>
                      </a:r>
                      <a:endParaRPr lang="en-US" sz="100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0" i="0">
                          <a:effectLst/>
                          <a:latin typeface="Aptos" panose="020B0004020202020204" pitchFamily="34" charset="0"/>
                        </a:rPr>
                        <a:t>Windows, Mac,  Linux and mobile devices</a:t>
                      </a:r>
                      <a:endParaRPr lang="en-US" sz="100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0" i="0">
                          <a:effectLst/>
                          <a:latin typeface="Aptos" panose="020B0004020202020204" pitchFamily="34" charset="0"/>
                        </a:rPr>
                        <a:t>Windows, Mac,  Linux and mobile devices</a:t>
                      </a:r>
                      <a:endParaRPr lang="en-US" sz="100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0" i="0">
                          <a:effectLst/>
                          <a:latin typeface="Aptos" panose="020B0004020202020204" pitchFamily="34" charset="0"/>
                        </a:rPr>
                        <a:t>Windows, Mac,  Linux and mobile devices</a:t>
                      </a:r>
                      <a:endParaRPr lang="en-US" sz="1000" b="0" i="0">
                        <a:effectLst/>
                      </a:endParaRP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0" i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00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576503"/>
                  </a:ext>
                </a:extLst>
              </a:tr>
              <a:tr h="442132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1" i="0">
                          <a:effectLst/>
                          <a:latin typeface="Aptos" panose="020B0004020202020204" pitchFamily="34" charset="0"/>
                        </a:rPr>
                        <a:t>Support for Entra ID joined devices </a:t>
                      </a:r>
                      <a:endParaRPr lang="en-US" sz="1000" b="1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Yes </a:t>
                      </a:r>
                      <a:endParaRPr lang="en-US" sz="105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Yes </a:t>
                      </a:r>
                      <a:endParaRPr lang="en-US" sz="105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 Yes</a:t>
                      </a:r>
                      <a:endParaRPr lang="en-US" sz="1050" b="0" i="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 Yes</a:t>
                      </a:r>
                      <a:endParaRPr lang="en-US" sz="1050" b="0" i="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11029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1" i="0">
                          <a:effectLst/>
                          <a:latin typeface="Aptos" panose="020B0004020202020204" pitchFamily="34" charset="0"/>
                        </a:rPr>
                        <a:t>Protocol</a:t>
                      </a:r>
                      <a:endParaRPr lang="en-US" sz="1000" b="1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GRPC over R-TCP </a:t>
                      </a:r>
                      <a:endParaRPr lang="en-US" sz="105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Direct tunnel </a:t>
                      </a:r>
                      <a:endParaRPr lang="en-US" sz="105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MASQUE</a:t>
                      </a:r>
                      <a:endParaRPr lang="en-US" sz="105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 dirty="0">
                          <a:effectLst/>
                          <a:latin typeface="Aptos" panose="020B0004020202020204" pitchFamily="34" charset="0"/>
                        </a:rPr>
                        <a:t> Z-Tunnel</a:t>
                      </a: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839862"/>
                  </a:ext>
                </a:extLst>
              </a:tr>
              <a:tr h="395471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1" i="0">
                          <a:effectLst/>
                          <a:latin typeface="Aptos" panose="020B0004020202020204" pitchFamily="34" charset="0"/>
                        </a:rPr>
                        <a:t>Identity Services (Supported sources) </a:t>
                      </a:r>
                      <a:endParaRPr lang="en-US" sz="1000" b="1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Entra ID </a:t>
                      </a:r>
                      <a:endParaRPr lang="en-US" sz="1050" b="0" i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SAML, LDAP, Citrix Cloud </a:t>
                      </a:r>
                      <a:endParaRPr lang="en-US" sz="105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 Entra ID, SAML, Okta, OIDC  +++</a:t>
                      </a:r>
                      <a:endParaRPr lang="en-US" sz="1050" b="0" i="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 Entra ID, SAML, Okta, OIDC  ++++</a:t>
                      </a:r>
                      <a:endParaRPr lang="en-US" sz="1050" b="0" i="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393488"/>
                  </a:ext>
                </a:extLst>
              </a:tr>
              <a:tr h="43244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1" i="0">
                          <a:effectLst/>
                          <a:latin typeface="Aptos" panose="020B0004020202020204" pitchFamily="34" charset="0"/>
                        </a:rPr>
                        <a:t>Identity Risk Management </a:t>
                      </a:r>
                      <a:endParaRPr lang="en-US" sz="1000" b="1" i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Identity Protection / Conditional Access </a:t>
                      </a:r>
                      <a:endParaRPr lang="en-US" sz="105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 dirty="0">
                          <a:effectLst/>
                          <a:latin typeface="Aptos" panose="020B0004020202020204" pitchFamily="34" charset="0"/>
                        </a:rPr>
                        <a:t> Citrix Analytics</a:t>
                      </a: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 dirty="0">
                          <a:effectLst/>
                          <a:latin typeface="Aptos" panose="020B0004020202020204" pitchFamily="34" charset="0"/>
                        </a:rPr>
                        <a:t> Depending on </a:t>
                      </a:r>
                      <a:r>
                        <a:rPr lang="en-US" sz="1050" b="0" i="0" dirty="0" err="1">
                          <a:effectLst/>
                          <a:latin typeface="Aptos" panose="020B0004020202020204" pitchFamily="34" charset="0"/>
                        </a:rPr>
                        <a:t>iDP</a:t>
                      </a:r>
                      <a:r>
                        <a:rPr lang="en-US" sz="1050" b="0" i="0" dirty="0">
                          <a:effectLst/>
                          <a:latin typeface="Aptos" panose="020B0004020202020204" pitchFamily="34" charset="0"/>
                        </a:rPr>
                        <a:t> </a:t>
                      </a: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User Risk Scores </a:t>
                      </a:r>
                      <a:endParaRPr lang="en-US" sz="105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934119"/>
                  </a:ext>
                </a:extLst>
              </a:tr>
              <a:tr h="37608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1" i="0">
                          <a:effectLst/>
                          <a:latin typeface="Aptos" panose="020B0004020202020204" pitchFamily="34" charset="0"/>
                        </a:rPr>
                        <a:t>Device Posture support  </a:t>
                      </a:r>
                      <a:endParaRPr lang="en-US" sz="1000" b="1" i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Intune and Defender</a:t>
                      </a:r>
                      <a:endParaRPr lang="en-US" sz="105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 dirty="0">
                          <a:effectLst/>
                          <a:latin typeface="Aptos" panose="020B0004020202020204" pitchFamily="34" charset="0"/>
                        </a:rPr>
                        <a:t> Own device posture</a:t>
                      </a: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Custom attributes  or 3.party EDR</a:t>
                      </a:r>
                      <a:endParaRPr lang="en-US" sz="105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 Defender for Endpoint or Crowdstrike</a:t>
                      </a:r>
                      <a:endParaRPr lang="en-US" sz="1050" b="0" i="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53428"/>
                  </a:ext>
                </a:extLst>
              </a:tr>
              <a:tr h="118201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00" b="1" i="0">
                          <a:effectLst/>
                          <a:latin typeface="Aptos" panose="020B0004020202020204" pitchFamily="34" charset="0"/>
                        </a:rPr>
                        <a:t>Remote Browser Isolation </a:t>
                      </a:r>
                      <a:endParaRPr lang="en-US" sz="1000" b="1" i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None (Cloud App Proxy)  </a:t>
                      </a:r>
                      <a:endParaRPr lang="en-US" sz="105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Citrix Enterprise Browser </a:t>
                      </a:r>
                      <a:endParaRPr lang="en-US" sz="105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 Remote Browser Isolation</a:t>
                      </a:r>
                      <a:endParaRPr lang="en-US" sz="1050" b="0" i="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b="0" i="0">
                          <a:effectLst/>
                          <a:latin typeface="Aptos" panose="020B0004020202020204" pitchFamily="34" charset="0"/>
                        </a:rPr>
                        <a:t>Zscaler Remote Isolation </a:t>
                      </a:r>
                      <a:endParaRPr lang="en-US" sz="105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95581"/>
                  </a:ext>
                </a:extLst>
              </a:tr>
              <a:tr h="367739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br>
                        <a:rPr lang="en-US" sz="1800" b="1" i="0">
                          <a:effectLst/>
                        </a:rPr>
                      </a:br>
                      <a:r>
                        <a:rPr lang="en-US" sz="1800" b="1" i="0">
                          <a:effectLst/>
                        </a:rPr>
                        <a:t>Performance</a:t>
                      </a:r>
                      <a:endParaRPr lang="en-US" sz="1800" b="1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90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900" b="0" i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900" b="0" i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900" b="0" i="0" dirty="0">
                        <a:effectLst/>
                      </a:endParaRPr>
                    </a:p>
                  </a:txBody>
                  <a:tcPr marL="33420" marR="33420" marT="16710" marB="16710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476344"/>
                  </a:ext>
                </a:extLst>
              </a:tr>
            </a:tbl>
          </a:graphicData>
        </a:graphic>
      </p:graphicFrame>
      <p:pic>
        <p:nvPicPr>
          <p:cNvPr id="5" name="Picture 2" descr="Thumbs Up Circle - Openclipart">
            <a:extLst>
              <a:ext uri="{FF2B5EF4-FFF2-40B4-BE49-F238E27FC236}">
                <a16:creationId xmlns:a16="http://schemas.microsoft.com/office/drawing/2014/main" id="{84E12209-3AC1-3E11-21EC-1FAA8951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70" y="5063754"/>
            <a:ext cx="282902" cy="2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umbs Up Circle - Openclipart">
            <a:extLst>
              <a:ext uri="{FF2B5EF4-FFF2-40B4-BE49-F238E27FC236}">
                <a16:creationId xmlns:a16="http://schemas.microsoft.com/office/drawing/2014/main" id="{7CB53166-EF51-7DF6-C141-03BF60F2B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001" y="5054962"/>
            <a:ext cx="282902" cy="2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umbs Up Circle - Openclipart">
            <a:extLst>
              <a:ext uri="{FF2B5EF4-FFF2-40B4-BE49-F238E27FC236}">
                <a16:creationId xmlns:a16="http://schemas.microsoft.com/office/drawing/2014/main" id="{19C842B6-8189-CDE8-A4F7-72CF1FE4D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73" y="5054962"/>
            <a:ext cx="282902" cy="2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humbs Up Circle - Openclipart">
            <a:extLst>
              <a:ext uri="{FF2B5EF4-FFF2-40B4-BE49-F238E27FC236}">
                <a16:creationId xmlns:a16="http://schemas.microsoft.com/office/drawing/2014/main" id="{0F96D515-E263-0767-69DB-D6FB052B1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575" y="5063266"/>
            <a:ext cx="282902" cy="2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humbs Up Circle - Openclipart">
            <a:extLst>
              <a:ext uri="{FF2B5EF4-FFF2-40B4-BE49-F238E27FC236}">
                <a16:creationId xmlns:a16="http://schemas.microsoft.com/office/drawing/2014/main" id="{9939D9DC-A7E3-37B1-65F4-169E7B225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462" y="5063266"/>
            <a:ext cx="282902" cy="2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humbs Up Circle - Openclipart">
            <a:extLst>
              <a:ext uri="{FF2B5EF4-FFF2-40B4-BE49-F238E27FC236}">
                <a16:creationId xmlns:a16="http://schemas.microsoft.com/office/drawing/2014/main" id="{69724C1A-86B1-0BC7-3612-981F807C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825" y="5045682"/>
            <a:ext cx="282902" cy="2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humbs Up Circle - Openclipart">
            <a:extLst>
              <a:ext uri="{FF2B5EF4-FFF2-40B4-BE49-F238E27FC236}">
                <a16:creationId xmlns:a16="http://schemas.microsoft.com/office/drawing/2014/main" id="{E932DF8F-EDA8-E10D-93E0-8A4F7A9B1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088" y="5054474"/>
            <a:ext cx="282902" cy="2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humbs Up Circle - Openclipart">
            <a:extLst>
              <a:ext uri="{FF2B5EF4-FFF2-40B4-BE49-F238E27FC236}">
                <a16:creationId xmlns:a16="http://schemas.microsoft.com/office/drawing/2014/main" id="{2BA5F0B1-0078-E0F8-2F54-8DD30023A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373" y="5062779"/>
            <a:ext cx="282902" cy="2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humbs Up Circle - Openclipart">
            <a:extLst>
              <a:ext uri="{FF2B5EF4-FFF2-40B4-BE49-F238E27FC236}">
                <a16:creationId xmlns:a16="http://schemas.microsoft.com/office/drawing/2014/main" id="{B6B9613D-EBE2-A442-E207-2B8AC5C4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56" y="5045682"/>
            <a:ext cx="282902" cy="2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28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D999AE-DDB4-E8AF-43BB-CDFEFA70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Performance difference between two vendors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32FB0-42FD-7DEC-E6BF-654058E3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8" y="1539703"/>
            <a:ext cx="3962177" cy="263559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87D2538-B813-F05A-9BB4-9352D2B9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715" y="1637864"/>
            <a:ext cx="4097848" cy="271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541CA6-F559-5E88-94EF-6EDE037B34F7}"/>
              </a:ext>
            </a:extLst>
          </p:cNvPr>
          <p:cNvSpPr txBox="1"/>
          <p:nvPr/>
        </p:nvSpPr>
        <p:spPr>
          <a:xfrm>
            <a:off x="2171591" y="4225007"/>
            <a:ext cx="515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Difference is in the protocol / driver</a:t>
            </a:r>
          </a:p>
          <a:p>
            <a:pPr algn="ctr"/>
            <a:r>
              <a:rPr lang="en-US" b="1" i="1" dirty="0"/>
              <a:t>Ergo = PROTOCOL STILL MATTERS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F680ED8C-4DB7-EA36-2B5E-68D986A1338F}"/>
              </a:ext>
            </a:extLst>
          </p:cNvPr>
          <p:cNvSpPr txBox="1"/>
          <p:nvPr/>
        </p:nvSpPr>
        <p:spPr>
          <a:xfrm>
            <a:off x="2285167" y="12188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/>
              <a:t>Point of presence in the same region</a:t>
            </a:r>
          </a:p>
        </p:txBody>
      </p:sp>
    </p:spTree>
    <p:extLst>
      <p:ext uri="{BB962C8B-B14F-4D97-AF65-F5344CB8AC3E}">
        <p14:creationId xmlns:p14="http://schemas.microsoft.com/office/powerpoint/2010/main" val="3408764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D8263-7128-194D-F09D-2EBD3FED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about Identity? </a:t>
            </a:r>
          </a:p>
        </p:txBody>
      </p:sp>
      <p:pic>
        <p:nvPicPr>
          <p:cNvPr id="1024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849C17F-B60D-6160-34D3-74E8980E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53" y="1070950"/>
            <a:ext cx="4885501" cy="44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354013-CEB6-FC3A-67D5-D1E7CF3AC4E1}"/>
              </a:ext>
            </a:extLst>
          </p:cNvPr>
          <p:cNvSpPr/>
          <p:nvPr/>
        </p:nvSpPr>
        <p:spPr>
          <a:xfrm>
            <a:off x="6016566" y="1423647"/>
            <a:ext cx="2283623" cy="837149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Increasing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amount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of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AiTM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attacks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(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Stealing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of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tokens)</a:t>
            </a:r>
            <a:endParaRPr lang="en-US" sz="1600" b="1" dirty="0">
              <a:solidFill>
                <a:prstClr val="white"/>
              </a:solidFill>
              <a:latin typeface="+mj-lt"/>
              <a:ea typeface="Tahoma"/>
              <a:cs typeface="Tahoma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6568C1-C1C1-CBC8-9094-919420B0F1F4}"/>
              </a:ext>
            </a:extLst>
          </p:cNvPr>
          <p:cNvSpPr/>
          <p:nvPr/>
        </p:nvSpPr>
        <p:spPr>
          <a:xfrm>
            <a:off x="6016567" y="2422514"/>
            <a:ext cx="2283623" cy="1227468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99%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of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all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identity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attacks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are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still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password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spray or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breach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replay</a:t>
            </a:r>
            <a:endParaRPr lang="en-US" sz="1600" b="1" dirty="0">
              <a:solidFill>
                <a:prstClr val="white"/>
              </a:solidFill>
              <a:latin typeface="+mj-lt"/>
              <a:ea typeface="Tahoma"/>
              <a:cs typeface="Tahoma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A8F7AB-B950-DAF0-41C3-B88E471B844D}"/>
              </a:ext>
            </a:extLst>
          </p:cNvPr>
          <p:cNvSpPr/>
          <p:nvPr/>
        </p:nvSpPr>
        <p:spPr>
          <a:xfrm>
            <a:off x="6016566" y="3811700"/>
            <a:ext cx="2283623" cy="101457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Over 7000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Password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attacks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every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second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(Entra ID)</a:t>
            </a:r>
            <a:endParaRPr lang="en-US" sz="1600" b="1" dirty="0">
              <a:solidFill>
                <a:prstClr val="white"/>
              </a:solidFill>
              <a:latin typeface="+mj-lt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1386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F2C4D4-8FD5-80FA-5EFD-31250287B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84036"/>
              </p:ext>
            </p:extLst>
          </p:nvPr>
        </p:nvGraphicFramePr>
        <p:xfrm>
          <a:off x="320919" y="492022"/>
          <a:ext cx="8502162" cy="4981405"/>
        </p:xfrm>
        <a:graphic>
          <a:graphicData uri="http://schemas.openxmlformats.org/drawingml/2006/table">
            <a:tbl>
              <a:tblPr/>
              <a:tblGrid>
                <a:gridCol w="4002687">
                  <a:extLst>
                    <a:ext uri="{9D8B030D-6E8A-4147-A177-3AD203B41FA5}">
                      <a16:colId xmlns:a16="http://schemas.microsoft.com/office/drawing/2014/main" val="3819549101"/>
                    </a:ext>
                  </a:extLst>
                </a:gridCol>
                <a:gridCol w="4499475">
                  <a:extLst>
                    <a:ext uri="{9D8B030D-6E8A-4147-A177-3AD203B41FA5}">
                      <a16:colId xmlns:a16="http://schemas.microsoft.com/office/drawing/2014/main" val="593434015"/>
                    </a:ext>
                  </a:extLst>
                </a:gridCol>
              </a:tblGrid>
              <a:tr h="294647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Method</a:t>
                      </a:r>
                      <a:r>
                        <a:rPr lang="en-US" sz="1600" b="1" i="0" dirty="0">
                          <a:solidFill>
                            <a:srgbClr val="EEEEED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55363" marR="55363" marT="27682" marB="276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Protects against </a:t>
                      </a:r>
                      <a:r>
                        <a:rPr lang="en-US" sz="1600" b="1" i="0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AiTM</a:t>
                      </a:r>
                      <a:r>
                        <a:rPr lang="en-US" sz="1600" b="1" i="0" dirty="0">
                          <a:solidFill>
                            <a:srgbClr val="EEEEED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200" b="1" i="0" dirty="0">
                        <a:solidFill>
                          <a:srgbClr val="EEEEED"/>
                        </a:solidFill>
                        <a:effectLst/>
                        <a:latin typeface="+mn-lt"/>
                      </a:endParaRPr>
                    </a:p>
                  </a:txBody>
                  <a:tcPr marL="55363" marR="55363" marT="27682" marB="27682">
                    <a:lnL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368578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Passwordless phone sign-in​</a:t>
                      </a:r>
                    </a:p>
                  </a:txBody>
                  <a:tcPr marL="55363" marR="55363" marT="27682" marB="276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❌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5363" marR="55363" marT="27682" marB="27682">
                    <a:lnL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7448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Phone number + SMS​</a:t>
                      </a:r>
                    </a:p>
                  </a:txBody>
                  <a:tcPr marL="55363" marR="55363" marT="27682" marB="276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❌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5363" marR="55363" marT="27682" marB="27682">
                    <a:lnL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790683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Username and password​</a:t>
                      </a:r>
                    </a:p>
                  </a:txBody>
                  <a:tcPr marL="55363" marR="55363" marT="27682" marB="276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❌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5363" marR="55363" marT="27682" marB="27682">
                    <a:lnL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728494"/>
                  </a:ext>
                </a:extLst>
              </a:tr>
              <a:tr h="333502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(M365) Microsoft Authentication App + Number</a:t>
                      </a:r>
                    </a:p>
                  </a:txBody>
                  <a:tcPr marL="55363" marR="55363" marT="27682" marB="276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❌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5363" marR="55363" marT="27682" marB="27682">
                    <a:lnL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692621"/>
                  </a:ext>
                </a:extLst>
              </a:tr>
              <a:tr h="345626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Application Bound Encryption (Browser setting)​</a:t>
                      </a:r>
                    </a:p>
                  </a:txBody>
                  <a:tcPr marL="55363" marR="55363" marT="27682" marB="276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❌ 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(Protects against infostealers)​</a:t>
                      </a:r>
                    </a:p>
                  </a:txBody>
                  <a:tcPr marL="55363" marR="55363" marT="27682" marB="27682">
                    <a:lnL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43416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FIDO2 / Passkeys (Entra ID)​</a:t>
                      </a:r>
                    </a:p>
                  </a:txBody>
                  <a:tcPr marL="55363" marR="55363" marT="27682" marB="276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✅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5363" marR="55363" marT="27682" marB="27682">
                    <a:lnL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48593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Certificate-based authentication​</a:t>
                      </a:r>
                    </a:p>
                  </a:txBody>
                  <a:tcPr marL="55363" marR="55363" marT="27682" marB="276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✅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5363" marR="55363" marT="27682" marB="27682">
                    <a:lnL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746453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(M365) </a:t>
                      </a:r>
                      <a:r>
                        <a:rPr lang="fr-FR" sz="13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Conditional Access (Compliant Device)​</a:t>
                      </a:r>
                    </a:p>
                  </a:txBody>
                  <a:tcPr marL="55363" marR="55363" marT="27682" marB="276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✅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5363" marR="55363" marT="27682" marB="27682">
                    <a:lnL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104761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(M365) </a:t>
                      </a:r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Conditional Access Trusted Locations​</a:t>
                      </a:r>
                    </a:p>
                  </a:txBody>
                  <a:tcPr marL="55363" marR="55363" marT="27682" marB="276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✅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5363" marR="55363" marT="27682" marB="27682">
                    <a:lnL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830841"/>
                  </a:ext>
                </a:extLst>
              </a:tr>
              <a:tr h="523143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(M365)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 device to be marked as Hybrid Entra ID joined device​</a:t>
                      </a:r>
                    </a:p>
                  </a:txBody>
                  <a:tcPr marL="55363" marR="55363" marT="27682" marB="276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✅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5363" marR="55363" marT="27682" marB="27682">
                    <a:lnL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37502"/>
                  </a:ext>
                </a:extLst>
              </a:tr>
              <a:tr h="152896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(M365) Global Secure Access – Compliant Networks​</a:t>
                      </a:r>
                    </a:p>
                  </a:txBody>
                  <a:tcPr marL="55363" marR="55363" marT="27682" marB="276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✅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5363" marR="55363" marT="27682" marB="27682">
                    <a:lnL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78159"/>
                  </a:ext>
                </a:extLst>
              </a:tr>
              <a:tr h="351991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Device Bound Session Credentials (DBSC)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55363" marR="55363" marT="27682" marB="276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✅ </a:t>
                      </a:r>
                      <a:r>
                        <a:rPr lang="en-US" sz="1100" b="0" i="0" u="none" strike="noStrike" dirty="0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 an official standard yet, still being developed)​</a:t>
                      </a:r>
                    </a:p>
                  </a:txBody>
                  <a:tcPr marL="55363" marR="55363" marT="27682" marB="27682">
                    <a:lnL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938477"/>
                  </a:ext>
                </a:extLst>
              </a:tr>
              <a:tr h="482221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Conditional Access Token Protection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55363" marR="55363" marT="27682" marB="2768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❌ </a:t>
                      </a:r>
                      <a:r>
                        <a:rPr lang="en-US" sz="1100" b="0" i="0" u="none" strike="noStrike" dirty="0">
                          <a:solidFill>
                            <a:srgbClr val="61616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Only applicable for Exchange, SharePoint) and requires server configuration​ </a:t>
                      </a:r>
                      <a:r>
                        <a:rPr lang="en-US" sz="1100" b="1" i="0" u="sng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now AVD</a:t>
                      </a:r>
                    </a:p>
                  </a:txBody>
                  <a:tcPr marL="55363" marR="55363" marT="27682" marB="27682">
                    <a:lnL w="12700" cap="flat" cmpd="sng" algn="ctr">
                      <a:solidFill>
                        <a:srgbClr val="EEEE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8487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9F19EC7-2910-4B9E-9FD8-D4DF25D43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23" y="30992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Bildeforklaring formet som en ellipse 2">
            <a:extLst>
              <a:ext uri="{FF2B5EF4-FFF2-40B4-BE49-F238E27FC236}">
                <a16:creationId xmlns:a16="http://schemas.microsoft.com/office/drawing/2014/main" id="{3794935A-0F25-8D98-A688-993FED7500FC}"/>
              </a:ext>
            </a:extLst>
          </p:cNvPr>
          <p:cNvSpPr/>
          <p:nvPr/>
        </p:nvSpPr>
        <p:spPr>
          <a:xfrm>
            <a:off x="5329842" y="2809956"/>
            <a:ext cx="1809512" cy="997590"/>
          </a:xfrm>
          <a:prstGeom prst="wedgeEllipseCallout">
            <a:avLst>
              <a:gd name="adj1" fmla="val -86116"/>
              <a:gd name="adj2" fmla="val -64639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effectLst/>
                <a:latin typeface="+mj-lt"/>
              </a:rPr>
              <a:t>Now available in Entra ID</a:t>
            </a:r>
            <a:endParaRPr lang="nb-NO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9066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232CB9-E995-0109-5CF6-865B9A71C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ptos" panose="020B0004020202020204" pitchFamily="34" charset="0"/>
              </a:rPr>
              <a:t>Workspace One Experience Management</a:t>
            </a:r>
          </a:p>
          <a:p>
            <a:pPr lvl="1" fontAlgn="base">
              <a:lnSpc>
                <a:spcPts val="1569"/>
              </a:lnSpc>
            </a:pP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Endpoint + URL (early days of synthetic monitoring)  </a:t>
            </a:r>
          </a:p>
          <a:p>
            <a:pPr lvl="1" fontAlgn="base">
              <a:lnSpc>
                <a:spcPts val="1569"/>
              </a:lnSpc>
            </a:pP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RCA + Freestyle Orchestrator</a:t>
            </a:r>
          </a:p>
          <a:p>
            <a:pPr lvl="1" fontAlgn="base">
              <a:lnSpc>
                <a:spcPts val="1569"/>
              </a:lnSpc>
            </a:pP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Good insight into (Desktop and Mobile devices including Application health)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ptos" panose="020B0004020202020204" pitchFamily="34" charset="0"/>
              </a:rPr>
              <a:t>Citrix Director + </a:t>
            </a:r>
            <a:r>
              <a:rPr lang="en-US" sz="1800" b="1" dirty="0" err="1">
                <a:solidFill>
                  <a:srgbClr val="000000"/>
                </a:solidFill>
                <a:latin typeface="Aptos" panose="020B0004020202020204" pitchFamily="34" charset="0"/>
              </a:rPr>
              <a:t>UberAgent</a:t>
            </a:r>
            <a:r>
              <a:rPr lang="en-US" sz="1800" b="1" dirty="0">
                <a:solidFill>
                  <a:srgbClr val="000000"/>
                </a:solidFill>
                <a:latin typeface="Aptos" panose="020B0004020202020204" pitchFamily="34" charset="0"/>
              </a:rPr>
              <a:t>? </a:t>
            </a:r>
          </a:p>
          <a:p>
            <a:pPr lvl="1" fontAlgn="base">
              <a:lnSpc>
                <a:spcPts val="1569"/>
              </a:lnSpc>
            </a:pP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Mostly focused on the VDA and App Monitoring</a:t>
            </a:r>
          </a:p>
          <a:p>
            <a:pPr lvl="1" fontAlgn="base">
              <a:lnSpc>
                <a:spcPts val="1569"/>
              </a:lnSpc>
            </a:pPr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Can be installed in full  using Splunk ELK  or other backends</a:t>
            </a:r>
          </a:p>
          <a:p>
            <a:r>
              <a:rPr lang="en-US" sz="1800" b="1" dirty="0">
                <a:solidFill>
                  <a:srgbClr val="000000"/>
                </a:solidFill>
                <a:latin typeface="Aptos" panose="020B0004020202020204" pitchFamily="34" charset="0"/>
              </a:rPr>
              <a:t>Microsoft Intune Endpoint Analytics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Only focusing on the endpoint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Limited capabilities outside “Device Health” 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Aptos" panose="020B0004020202020204" pitchFamily="34" charset="0"/>
              </a:rPr>
              <a:t>Some capabilities only available as part of Intune advanced SKU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87E0C-2D9C-F9E5-618E-387EF27F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DEX - What is the user experience actually like?  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20102157-218E-4027-78B0-C5CDDBD81322}"/>
              </a:ext>
            </a:extLst>
          </p:cNvPr>
          <p:cNvSpPr/>
          <p:nvPr/>
        </p:nvSpPr>
        <p:spPr>
          <a:xfrm>
            <a:off x="539353" y="4431180"/>
            <a:ext cx="2647984" cy="815976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nb-NO" sz="1600" b="1" dirty="0"/>
              <a:t>None </a:t>
            </a:r>
            <a:r>
              <a:rPr lang="nb-NO" sz="1600" b="1" dirty="0" err="1"/>
              <a:t>of</a:t>
            </a:r>
            <a:r>
              <a:rPr lang="nb-NO" sz="1600" b="1" dirty="0"/>
              <a:t> </a:t>
            </a:r>
            <a:r>
              <a:rPr lang="nb-NO" sz="1600" b="1" dirty="0" err="1"/>
              <a:t>these</a:t>
            </a:r>
            <a:r>
              <a:rPr lang="nb-NO" sz="1600" b="1" dirty="0"/>
              <a:t> </a:t>
            </a:r>
            <a:r>
              <a:rPr lang="nb-NO" sz="1600" b="1" dirty="0" err="1"/>
              <a:t>solutions</a:t>
            </a:r>
            <a:r>
              <a:rPr lang="nb-NO" sz="1600" b="1" dirty="0"/>
              <a:t> </a:t>
            </a:r>
            <a:r>
              <a:rPr lang="nb-NO" sz="1600" b="1" dirty="0" err="1"/>
              <a:t>are</a:t>
            </a:r>
            <a:r>
              <a:rPr lang="nb-NO" sz="1600" b="1" dirty="0"/>
              <a:t> as </a:t>
            </a:r>
            <a:r>
              <a:rPr lang="nb-NO" sz="1600" b="1" dirty="0" err="1"/>
              <a:t>advanced</a:t>
            </a:r>
            <a:r>
              <a:rPr lang="nb-NO" sz="1600" b="1" dirty="0"/>
              <a:t> as </a:t>
            </a:r>
            <a:r>
              <a:rPr lang="nb-NO" sz="1600" b="1" dirty="0" err="1"/>
              <a:t>Nexthink</a:t>
            </a:r>
            <a:r>
              <a:rPr lang="nb-NO" sz="1600" b="1" dirty="0"/>
              <a:t> or </a:t>
            </a:r>
            <a:r>
              <a:rPr lang="nb-NO" sz="1600" b="1" dirty="0" err="1"/>
              <a:t>ControlUp</a:t>
            </a:r>
            <a:endParaRPr lang="nb-NO" sz="1600" dirty="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B58C618B-7EC7-C939-832C-D478D04220CC}"/>
              </a:ext>
            </a:extLst>
          </p:cNvPr>
          <p:cNvSpPr/>
          <p:nvPr/>
        </p:nvSpPr>
        <p:spPr>
          <a:xfrm>
            <a:off x="3500267" y="4431180"/>
            <a:ext cx="3253230" cy="815976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nb-NO" sz="1600" b="1" dirty="0" err="1"/>
              <a:t>Consider</a:t>
            </a:r>
            <a:r>
              <a:rPr lang="nb-NO" sz="1600" b="1" dirty="0"/>
              <a:t> </a:t>
            </a:r>
            <a:r>
              <a:rPr lang="nb-NO" sz="1600" b="1" dirty="0" err="1"/>
              <a:t>what</a:t>
            </a:r>
            <a:r>
              <a:rPr lang="nb-NO" sz="1600" b="1" dirty="0"/>
              <a:t> </a:t>
            </a:r>
            <a:r>
              <a:rPr lang="nb-NO" sz="1600" b="1" dirty="0" err="1"/>
              <a:t>the</a:t>
            </a:r>
            <a:r>
              <a:rPr lang="nb-NO" sz="1600" b="1" dirty="0"/>
              <a:t> </a:t>
            </a:r>
            <a:r>
              <a:rPr lang="nb-NO" sz="1600" b="1" dirty="0" err="1"/>
              <a:t>scope</a:t>
            </a:r>
            <a:r>
              <a:rPr lang="nb-NO" sz="1600" b="1" dirty="0"/>
              <a:t> is and </a:t>
            </a:r>
            <a:r>
              <a:rPr lang="nb-NO" sz="1600" b="1" dirty="0" err="1"/>
              <a:t>also</a:t>
            </a:r>
            <a:r>
              <a:rPr lang="nb-NO" sz="1600" b="1" dirty="0"/>
              <a:t> </a:t>
            </a:r>
            <a:r>
              <a:rPr lang="nb-NO" sz="1600" b="1" dirty="0" err="1"/>
              <a:t>if</a:t>
            </a:r>
            <a:r>
              <a:rPr lang="nb-NO" sz="1600" b="1" dirty="0"/>
              <a:t> </a:t>
            </a:r>
            <a:r>
              <a:rPr lang="nb-NO" sz="1600" b="1" dirty="0" err="1"/>
              <a:t>you</a:t>
            </a:r>
            <a:r>
              <a:rPr lang="nb-NO" sz="1600" b="1" dirty="0"/>
              <a:t> </a:t>
            </a:r>
            <a:r>
              <a:rPr lang="nb-NO" sz="1600" b="1" dirty="0" err="1"/>
              <a:t>want</a:t>
            </a:r>
            <a:r>
              <a:rPr lang="nb-NO" sz="1600" b="1" dirty="0"/>
              <a:t> to </a:t>
            </a:r>
            <a:r>
              <a:rPr lang="nb-NO" sz="1600" b="1" dirty="0" err="1"/>
              <a:t>buy</a:t>
            </a:r>
            <a:r>
              <a:rPr lang="nb-NO" sz="1600" b="1" dirty="0"/>
              <a:t> DEX as part </a:t>
            </a:r>
            <a:r>
              <a:rPr lang="nb-NO" sz="1600" b="1" dirty="0" err="1"/>
              <a:t>of</a:t>
            </a:r>
            <a:r>
              <a:rPr lang="nb-NO" sz="1600" b="1" dirty="0"/>
              <a:t> </a:t>
            </a:r>
            <a:r>
              <a:rPr lang="nb-NO" sz="1600" b="1" dirty="0" err="1"/>
              <a:t>your</a:t>
            </a:r>
            <a:r>
              <a:rPr lang="nb-NO" sz="1600" b="1" dirty="0"/>
              <a:t> VDI </a:t>
            </a:r>
            <a:r>
              <a:rPr lang="nb-NO" sz="1600" b="1" dirty="0" err="1"/>
              <a:t>platform</a:t>
            </a:r>
            <a:r>
              <a:rPr lang="nb-NO" sz="1600" b="1" dirty="0"/>
              <a:t> or not</a:t>
            </a:r>
          </a:p>
        </p:txBody>
      </p:sp>
    </p:spTree>
    <p:extLst>
      <p:ext uri="{BB962C8B-B14F-4D97-AF65-F5344CB8AC3E}">
        <p14:creationId xmlns:p14="http://schemas.microsoft.com/office/powerpoint/2010/main" val="590394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6303D-3D58-4583-9AB6-A77C92FEE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3556AF-E296-7DAD-F7A1-04121596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future (part) of DEX? </a:t>
            </a:r>
          </a:p>
        </p:txBody>
      </p:sp>
      <p:pic>
        <p:nvPicPr>
          <p:cNvPr id="2050" name="Picture 2" descr="Clippy for your website – GoSquared">
            <a:extLst>
              <a:ext uri="{FF2B5EF4-FFF2-40B4-BE49-F238E27FC236}">
                <a16:creationId xmlns:a16="http://schemas.microsoft.com/office/drawing/2014/main" id="{26F938C0-4542-E22D-001D-274E4017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11" y="2668509"/>
            <a:ext cx="1098698" cy="10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2">
            <a:extLst>
              <a:ext uri="{FF2B5EF4-FFF2-40B4-BE49-F238E27FC236}">
                <a16:creationId xmlns:a16="http://schemas.microsoft.com/office/drawing/2014/main" id="{85CF4016-0CDB-EBEA-CBA2-F5D1958B3856}"/>
              </a:ext>
            </a:extLst>
          </p:cNvPr>
          <p:cNvSpPr/>
          <p:nvPr/>
        </p:nvSpPr>
        <p:spPr>
          <a:xfrm>
            <a:off x="4742393" y="3922328"/>
            <a:ext cx="1484814" cy="364009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dirty="0">
                <a:solidFill>
                  <a:srgbClr val="FFFFFF"/>
                </a:solidFill>
              </a:rPr>
              <a:t>MCP</a:t>
            </a: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71934240-7933-9AFB-DAF8-FC9DC79AD170}"/>
              </a:ext>
            </a:extLst>
          </p:cNvPr>
          <p:cNvSpPr/>
          <p:nvPr/>
        </p:nvSpPr>
        <p:spPr>
          <a:xfrm>
            <a:off x="3072881" y="4783124"/>
            <a:ext cx="3160457" cy="36400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rgbClr val="FFFFFF"/>
                </a:solidFill>
              </a:rPr>
              <a:t>Local</a:t>
            </a:r>
            <a:r>
              <a:rPr lang="nb-NO" sz="1600" b="1" dirty="0">
                <a:solidFill>
                  <a:srgbClr val="FFFFFF"/>
                </a:solidFill>
              </a:rPr>
              <a:t> </a:t>
            </a:r>
            <a:r>
              <a:rPr lang="nb-NO" sz="1600" b="1" dirty="0" err="1">
                <a:solidFill>
                  <a:srgbClr val="FFFFFF"/>
                </a:solidFill>
              </a:rPr>
              <a:t>GenAI</a:t>
            </a:r>
            <a:r>
              <a:rPr lang="nb-NO" sz="1600" b="1" dirty="0">
                <a:solidFill>
                  <a:srgbClr val="FFFFFF"/>
                </a:solidFill>
              </a:rPr>
              <a:t> Models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0" name="Rectangle: Rounded Corners 18">
            <a:extLst>
              <a:ext uri="{FF2B5EF4-FFF2-40B4-BE49-F238E27FC236}">
                <a16:creationId xmlns:a16="http://schemas.microsoft.com/office/drawing/2014/main" id="{A8D1BF46-D6CB-933E-2AB4-0C110C172E7D}"/>
              </a:ext>
            </a:extLst>
          </p:cNvPr>
          <p:cNvSpPr/>
          <p:nvPr/>
        </p:nvSpPr>
        <p:spPr>
          <a:xfrm>
            <a:off x="3072046" y="3922328"/>
            <a:ext cx="1598537" cy="364009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>
                <a:solidFill>
                  <a:srgbClr val="FFFFFF"/>
                </a:solidFill>
              </a:rPr>
              <a:t>RAG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EF90A9F1-6041-6355-8AE9-166B82C92542}"/>
              </a:ext>
            </a:extLst>
          </p:cNvPr>
          <p:cNvSpPr/>
          <p:nvPr/>
        </p:nvSpPr>
        <p:spPr>
          <a:xfrm>
            <a:off x="3072881" y="4356041"/>
            <a:ext cx="990978" cy="3640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 err="1">
                <a:solidFill>
                  <a:srgbClr val="FFFFFF"/>
                </a:solidFill>
              </a:rPr>
              <a:t>Audio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: Rounded Corners 18">
            <a:extLst>
              <a:ext uri="{FF2B5EF4-FFF2-40B4-BE49-F238E27FC236}">
                <a16:creationId xmlns:a16="http://schemas.microsoft.com/office/drawing/2014/main" id="{4581E566-1B41-6301-4AF4-8CF5071CC637}"/>
              </a:ext>
            </a:extLst>
          </p:cNvPr>
          <p:cNvSpPr/>
          <p:nvPr/>
        </p:nvSpPr>
        <p:spPr>
          <a:xfrm>
            <a:off x="4173332" y="4356040"/>
            <a:ext cx="990978" cy="3640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id="{A459E0A9-01C2-CBEF-C6E6-BA6D1F2FD658}"/>
              </a:ext>
            </a:extLst>
          </p:cNvPr>
          <p:cNvSpPr/>
          <p:nvPr/>
        </p:nvSpPr>
        <p:spPr>
          <a:xfrm>
            <a:off x="5242360" y="4350654"/>
            <a:ext cx="990978" cy="3640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dirty="0" err="1">
                <a:solidFill>
                  <a:srgbClr val="FFFFFF"/>
                </a:solidFill>
              </a:rPr>
              <a:t>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Rectangle: Rounded Corners 18">
            <a:extLst>
              <a:ext uri="{FF2B5EF4-FFF2-40B4-BE49-F238E27FC236}">
                <a16:creationId xmlns:a16="http://schemas.microsoft.com/office/drawing/2014/main" id="{997E940C-98BF-0004-F368-911984CC228D}"/>
              </a:ext>
            </a:extLst>
          </p:cNvPr>
          <p:cNvSpPr/>
          <p:nvPr/>
        </p:nvSpPr>
        <p:spPr>
          <a:xfrm>
            <a:off x="539353" y="3829962"/>
            <a:ext cx="1598537" cy="556003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rgbClr val="FFFFFF"/>
                </a:solidFill>
              </a:rPr>
              <a:t>Knowledge Base ( Wiki)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7" name="Picture 4" descr="Microsoft Surface Laptop 5 for Business (Black) Core i7 16GB 512GB SSD 13.5&quot;">
            <a:extLst>
              <a:ext uri="{FF2B5EF4-FFF2-40B4-BE49-F238E27FC236}">
                <a16:creationId xmlns:a16="http://schemas.microsoft.com/office/drawing/2014/main" id="{6ACDEAC6-40AC-9BE3-6759-11514C88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706" y="2750742"/>
            <a:ext cx="1655791" cy="1070780"/>
          </a:xfrm>
          <a:prstGeom prst="rect">
            <a:avLst/>
          </a:prstGeom>
        </p:spPr>
      </p:pic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2418447-580C-9AE3-8B98-B1DDD1635FF1}"/>
              </a:ext>
            </a:extLst>
          </p:cNvPr>
          <p:cNvSpPr txBox="1"/>
          <p:nvPr/>
        </p:nvSpPr>
        <p:spPr>
          <a:xfrm>
            <a:off x="3291011" y="2299177"/>
            <a:ext cx="134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DEX Agent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676E1C-2AEC-C495-45E5-B0191B30105F}"/>
              </a:ext>
            </a:extLst>
          </p:cNvPr>
          <p:cNvSpPr/>
          <p:nvPr/>
        </p:nvSpPr>
        <p:spPr>
          <a:xfrm>
            <a:off x="7041305" y="3338663"/>
            <a:ext cx="1598537" cy="556003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>
                <a:solidFill>
                  <a:srgbClr val="FFFFFF"/>
                </a:solidFill>
              </a:rPr>
              <a:t>ITSM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0" name="Rectangle: Rounded Corners 18">
            <a:extLst>
              <a:ext uri="{FF2B5EF4-FFF2-40B4-BE49-F238E27FC236}">
                <a16:creationId xmlns:a16="http://schemas.microsoft.com/office/drawing/2014/main" id="{E47083F4-D213-1CB7-6672-5951D53D5842}"/>
              </a:ext>
            </a:extLst>
          </p:cNvPr>
          <p:cNvSpPr/>
          <p:nvPr/>
        </p:nvSpPr>
        <p:spPr>
          <a:xfrm>
            <a:off x="7041304" y="4066682"/>
            <a:ext cx="1598537" cy="556003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rgbClr val="FFFFFF"/>
                </a:solidFill>
              </a:rPr>
              <a:t>Monitoring</a:t>
            </a:r>
            <a:r>
              <a:rPr lang="nb-NO" sz="1600" b="1" dirty="0">
                <a:solidFill>
                  <a:srgbClr val="FFFFFF"/>
                </a:solidFill>
              </a:rPr>
              <a:t> </a:t>
            </a:r>
            <a:r>
              <a:rPr lang="nb-NO" sz="1600" b="1" dirty="0" err="1">
                <a:solidFill>
                  <a:srgbClr val="FFFFFF"/>
                </a:solidFill>
              </a:rPr>
              <a:t>tools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2" name="Ramme 21">
            <a:extLst>
              <a:ext uri="{FF2B5EF4-FFF2-40B4-BE49-F238E27FC236}">
                <a16:creationId xmlns:a16="http://schemas.microsoft.com/office/drawing/2014/main" id="{C695FEF2-9F2E-501F-E41D-FF987384A3BE}"/>
              </a:ext>
            </a:extLst>
          </p:cNvPr>
          <p:cNvSpPr/>
          <p:nvPr/>
        </p:nvSpPr>
        <p:spPr>
          <a:xfrm>
            <a:off x="2822445" y="2178751"/>
            <a:ext cx="3702755" cy="317217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330BE391-B56B-4FEA-6E63-7E626A7CCF17}"/>
              </a:ext>
            </a:extLst>
          </p:cNvPr>
          <p:cNvSpPr txBox="1"/>
          <p:nvPr/>
        </p:nvSpPr>
        <p:spPr>
          <a:xfrm>
            <a:off x="3072046" y="1670752"/>
            <a:ext cx="335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User-</a:t>
            </a:r>
            <a:r>
              <a:rPr lang="nb-NO" sz="2400" b="1" dirty="0" err="1"/>
              <a:t>device</a:t>
            </a:r>
            <a:endParaRPr lang="nb-NO" sz="2400" b="1" dirty="0"/>
          </a:p>
        </p:txBody>
      </p:sp>
      <p:cxnSp>
        <p:nvCxnSpPr>
          <p:cNvPr id="25" name="Rett pil 24">
            <a:extLst>
              <a:ext uri="{FF2B5EF4-FFF2-40B4-BE49-F238E27FC236}">
                <a16:creationId xmlns:a16="http://schemas.microsoft.com/office/drawing/2014/main" id="{0E29E01E-70F7-C4AE-88C2-36C77DB386DA}"/>
              </a:ext>
            </a:extLst>
          </p:cNvPr>
          <p:cNvCxnSpPr>
            <a:stCxn id="10" idx="1"/>
            <a:endCxn id="15" idx="3"/>
          </p:cNvCxnSpPr>
          <p:nvPr/>
        </p:nvCxnSpPr>
        <p:spPr>
          <a:xfrm flipH="1">
            <a:off x="2137890" y="4104333"/>
            <a:ext cx="934156" cy="363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76EA2A9B-B5B1-87F2-7564-A8E92331C5AC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6227207" y="3616665"/>
            <a:ext cx="814098" cy="48766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tt pil 29">
            <a:extLst>
              <a:ext uri="{FF2B5EF4-FFF2-40B4-BE49-F238E27FC236}">
                <a16:creationId xmlns:a16="http://schemas.microsoft.com/office/drawing/2014/main" id="{19BF7DE5-F684-E4C1-A3B2-4194BBD918DB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6227207" y="4104333"/>
            <a:ext cx="814097" cy="24035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Bildeforklaring formet som en ellipse 32">
            <a:extLst>
              <a:ext uri="{FF2B5EF4-FFF2-40B4-BE49-F238E27FC236}">
                <a16:creationId xmlns:a16="http://schemas.microsoft.com/office/drawing/2014/main" id="{5779CD3D-6BE3-D82E-15C0-1FC49C9E2EB2}"/>
              </a:ext>
            </a:extLst>
          </p:cNvPr>
          <p:cNvSpPr/>
          <p:nvPr/>
        </p:nvSpPr>
        <p:spPr>
          <a:xfrm>
            <a:off x="654756" y="1503057"/>
            <a:ext cx="2211294" cy="1651743"/>
          </a:xfrm>
          <a:prstGeom prst="wedgeEllipseCallout">
            <a:avLst>
              <a:gd name="adj1" fmla="val 79741"/>
              <a:gd name="adj2" fmla="val 5726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i="1" dirty="0" err="1">
                <a:solidFill>
                  <a:schemeClr val="tx1"/>
                </a:solidFill>
              </a:rPr>
              <a:t>Based</a:t>
            </a:r>
            <a:r>
              <a:rPr lang="nb-NO" sz="1400" b="1" i="1" dirty="0">
                <a:solidFill>
                  <a:schemeClr val="tx1"/>
                </a:solidFill>
              </a:rPr>
              <a:t> </a:t>
            </a:r>
            <a:r>
              <a:rPr lang="nb-NO" sz="1400" b="1" i="1" dirty="0" err="1">
                <a:solidFill>
                  <a:schemeClr val="tx1"/>
                </a:solidFill>
              </a:rPr>
              <a:t>on</a:t>
            </a:r>
            <a:r>
              <a:rPr lang="nb-NO" sz="1400" b="1" i="1" dirty="0">
                <a:solidFill>
                  <a:schemeClr val="tx1"/>
                </a:solidFill>
              </a:rPr>
              <a:t> </a:t>
            </a:r>
            <a:r>
              <a:rPr lang="nb-NO" sz="1400" b="1" i="1" dirty="0" err="1">
                <a:solidFill>
                  <a:schemeClr val="tx1"/>
                </a:solidFill>
              </a:rPr>
              <a:t>the</a:t>
            </a:r>
            <a:r>
              <a:rPr lang="nb-NO" sz="1400" b="1" i="1" dirty="0">
                <a:solidFill>
                  <a:schemeClr val="tx1"/>
                </a:solidFill>
              </a:rPr>
              <a:t> </a:t>
            </a:r>
            <a:r>
              <a:rPr lang="nb-NO" sz="1400" b="1" i="1" dirty="0" err="1">
                <a:solidFill>
                  <a:schemeClr val="tx1"/>
                </a:solidFill>
              </a:rPr>
              <a:t>error</a:t>
            </a:r>
            <a:r>
              <a:rPr lang="nb-NO" sz="1400" b="1" i="1" dirty="0">
                <a:solidFill>
                  <a:schemeClr val="tx1"/>
                </a:solidFill>
              </a:rPr>
              <a:t> </a:t>
            </a:r>
            <a:r>
              <a:rPr lang="nb-NO" sz="1400" b="1" i="1" dirty="0" err="1">
                <a:solidFill>
                  <a:schemeClr val="tx1"/>
                </a:solidFill>
              </a:rPr>
              <a:t>message</a:t>
            </a:r>
            <a:r>
              <a:rPr lang="nb-NO" sz="1400" b="1" i="1" dirty="0">
                <a:solidFill>
                  <a:schemeClr val="tx1"/>
                </a:solidFill>
              </a:rPr>
              <a:t> and info in </a:t>
            </a:r>
            <a:r>
              <a:rPr lang="nb-NO" sz="1400" b="1" i="1" dirty="0" err="1">
                <a:solidFill>
                  <a:schemeClr val="tx1"/>
                </a:solidFill>
              </a:rPr>
              <a:t>our</a:t>
            </a:r>
            <a:r>
              <a:rPr lang="nb-NO" sz="1400" b="1" i="1" dirty="0">
                <a:solidFill>
                  <a:schemeClr val="tx1"/>
                </a:solidFill>
              </a:rPr>
              <a:t> </a:t>
            </a:r>
            <a:r>
              <a:rPr lang="nb-NO" sz="1400" b="1" i="1" dirty="0" err="1">
                <a:solidFill>
                  <a:schemeClr val="tx1"/>
                </a:solidFill>
              </a:rPr>
              <a:t>internal</a:t>
            </a:r>
            <a:r>
              <a:rPr lang="nb-NO" sz="1400" b="1" i="1" dirty="0">
                <a:solidFill>
                  <a:schemeClr val="tx1"/>
                </a:solidFill>
              </a:rPr>
              <a:t> KB I </a:t>
            </a:r>
            <a:r>
              <a:rPr lang="nb-NO" sz="1400" b="1" i="1" dirty="0" err="1">
                <a:solidFill>
                  <a:schemeClr val="tx1"/>
                </a:solidFill>
              </a:rPr>
              <a:t>created</a:t>
            </a:r>
            <a:r>
              <a:rPr lang="nb-NO" sz="1400" b="1" i="1" dirty="0">
                <a:solidFill>
                  <a:schemeClr val="tx1"/>
                </a:solidFill>
              </a:rPr>
              <a:t> an </a:t>
            </a:r>
            <a:r>
              <a:rPr lang="nb-NO" sz="1400" b="1" i="1" dirty="0" err="1">
                <a:solidFill>
                  <a:schemeClr val="tx1"/>
                </a:solidFill>
              </a:rPr>
              <a:t>ticket</a:t>
            </a:r>
            <a:r>
              <a:rPr lang="nb-NO" sz="1400" b="1" i="1" dirty="0">
                <a:solidFill>
                  <a:schemeClr val="tx1"/>
                </a:solidFill>
              </a:rPr>
              <a:t> </a:t>
            </a:r>
            <a:r>
              <a:rPr lang="nb-NO" sz="1400" b="1" i="1" dirty="0" err="1">
                <a:solidFill>
                  <a:schemeClr val="tx1"/>
                </a:solidFill>
              </a:rPr>
              <a:t>on</a:t>
            </a:r>
            <a:r>
              <a:rPr lang="nb-NO" sz="1400" b="1" i="1" dirty="0">
                <a:solidFill>
                  <a:schemeClr val="tx1"/>
                </a:solidFill>
              </a:rPr>
              <a:t> </a:t>
            </a:r>
            <a:r>
              <a:rPr lang="nb-NO" sz="1400" b="1" i="1" dirty="0" err="1">
                <a:solidFill>
                  <a:schemeClr val="tx1"/>
                </a:solidFill>
              </a:rPr>
              <a:t>your</a:t>
            </a:r>
            <a:r>
              <a:rPr lang="nb-NO" sz="1400" b="1" i="1" dirty="0">
                <a:solidFill>
                  <a:schemeClr val="tx1"/>
                </a:solidFill>
              </a:rPr>
              <a:t> </a:t>
            </a:r>
            <a:r>
              <a:rPr lang="nb-NO" sz="1400" b="1" i="1" dirty="0" err="1">
                <a:solidFill>
                  <a:schemeClr val="tx1"/>
                </a:solidFill>
              </a:rPr>
              <a:t>behalf</a:t>
            </a:r>
            <a:endParaRPr lang="nb-NO" sz="1400" b="1" i="1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8">
            <a:extLst>
              <a:ext uri="{FF2B5EF4-FFF2-40B4-BE49-F238E27FC236}">
                <a16:creationId xmlns:a16="http://schemas.microsoft.com/office/drawing/2014/main" id="{E6EF4819-F468-5484-965E-0FBACF82A819}"/>
              </a:ext>
            </a:extLst>
          </p:cNvPr>
          <p:cNvSpPr/>
          <p:nvPr/>
        </p:nvSpPr>
        <p:spPr>
          <a:xfrm>
            <a:off x="7041304" y="2668509"/>
            <a:ext cx="1598537" cy="556003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rgbClr val="FFFFFF"/>
                </a:solidFill>
              </a:rPr>
              <a:t>Event</a:t>
            </a:r>
            <a:r>
              <a:rPr lang="nb-NO" sz="1600" b="1" dirty="0">
                <a:solidFill>
                  <a:srgbClr val="FFFFFF"/>
                </a:solidFill>
              </a:rPr>
              <a:t> logs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36" name="Rett pil 35">
            <a:extLst>
              <a:ext uri="{FF2B5EF4-FFF2-40B4-BE49-F238E27FC236}">
                <a16:creationId xmlns:a16="http://schemas.microsoft.com/office/drawing/2014/main" id="{200B6776-80CF-7A23-217B-48051424775E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6227207" y="2946511"/>
            <a:ext cx="814097" cy="115782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4">
            <a:extLst>
              <a:ext uri="{FF2B5EF4-FFF2-40B4-BE49-F238E27FC236}">
                <a16:creationId xmlns:a16="http://schemas.microsoft.com/office/drawing/2014/main" id="{F2A1B3F3-C091-90D0-0201-DD7ABD041E23}"/>
              </a:ext>
            </a:extLst>
          </p:cNvPr>
          <p:cNvSpPr/>
          <p:nvPr/>
        </p:nvSpPr>
        <p:spPr>
          <a:xfrm>
            <a:off x="6042691" y="1070950"/>
            <a:ext cx="2283623" cy="837149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457189"/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Can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run offline to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interact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directly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with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the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end-</a:t>
            </a:r>
            <a:r>
              <a:rPr lang="nb-NO" sz="1600" b="1" dirty="0" err="1">
                <a:solidFill>
                  <a:prstClr val="white"/>
                </a:solidFill>
                <a:latin typeface="+mj-lt"/>
                <a:ea typeface="Tahoma"/>
                <a:cs typeface="Tahoma"/>
              </a:rPr>
              <a:t>user</a:t>
            </a:r>
            <a:r>
              <a:rPr lang="nb-NO" sz="1600" b="1" dirty="0">
                <a:solidFill>
                  <a:prstClr val="white"/>
                </a:solidFill>
                <a:latin typeface="+mj-lt"/>
                <a:ea typeface="Tahoma"/>
                <a:cs typeface="Tahoma"/>
              </a:rPr>
              <a:t> </a:t>
            </a:r>
            <a:endParaRPr lang="en-US" sz="1600" b="1" dirty="0">
              <a:solidFill>
                <a:prstClr val="white"/>
              </a:solidFill>
              <a:latin typeface="+mj-lt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0334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4875A-19D6-C43E-56F4-1E4BDD849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923C3-C08E-B51F-B224-AA159104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the future state?</a:t>
            </a:r>
          </a:p>
        </p:txBody>
      </p:sp>
      <p:pic>
        <p:nvPicPr>
          <p:cNvPr id="3074" name="Picture 2" descr="Verschrikkelijke Ikke - Many Minions Mini plakat | Kjøp hos Europosters">
            <a:extLst>
              <a:ext uri="{FF2B5EF4-FFF2-40B4-BE49-F238E27FC236}">
                <a16:creationId xmlns:a16="http://schemas.microsoft.com/office/drawing/2014/main" id="{3D257CC0-35B5-96CA-5C5D-2C1530AB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04" y="2930505"/>
            <a:ext cx="1739655" cy="216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103C32-B030-5C14-6DC2-5982BB39ACBC}"/>
              </a:ext>
            </a:extLst>
          </p:cNvPr>
          <p:cNvSpPr txBox="1"/>
          <p:nvPr/>
        </p:nvSpPr>
        <p:spPr>
          <a:xfrm>
            <a:off x="-8792" y="1262952"/>
            <a:ext cx="2655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Virtual Agents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C3F30-8E4F-7388-F255-AB5373501569}"/>
              </a:ext>
            </a:extLst>
          </p:cNvPr>
          <p:cNvSpPr txBox="1"/>
          <p:nvPr/>
        </p:nvSpPr>
        <p:spPr>
          <a:xfrm>
            <a:off x="295210" y="1716330"/>
            <a:ext cx="1986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Will appear everywhere both as personal and companywide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65E16-18EB-8D5B-FB79-D454CDC6655D}"/>
              </a:ext>
            </a:extLst>
          </p:cNvPr>
          <p:cNvSpPr txBox="1"/>
          <p:nvPr/>
        </p:nvSpPr>
        <p:spPr>
          <a:xfrm>
            <a:off x="2130059" y="1262952"/>
            <a:ext cx="2655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VDI/SaaS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B54E0-BDA1-199B-A398-EFD615E09039}"/>
              </a:ext>
            </a:extLst>
          </p:cNvPr>
          <p:cNvSpPr txBox="1"/>
          <p:nvPr/>
        </p:nvSpPr>
        <p:spPr>
          <a:xfrm>
            <a:off x="2270735" y="1724617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 err="1"/>
              <a:t>Many</a:t>
            </a:r>
            <a:r>
              <a:rPr lang="nb-NO" sz="1600" dirty="0"/>
              <a:t> </a:t>
            </a:r>
            <a:r>
              <a:rPr lang="nb-NO" sz="1600" dirty="0" err="1"/>
              <a:t>will</a:t>
            </a:r>
            <a:r>
              <a:rPr lang="nb-NO" sz="1600" dirty="0"/>
              <a:t> </a:t>
            </a:r>
            <a:r>
              <a:rPr lang="nb-NO" sz="1600" dirty="0" err="1"/>
              <a:t>shift</a:t>
            </a:r>
            <a:r>
              <a:rPr lang="nb-NO" sz="1600" dirty="0"/>
              <a:t> </a:t>
            </a:r>
            <a:r>
              <a:rPr lang="nb-NO" sz="1600" dirty="0" err="1"/>
              <a:t>platforms</a:t>
            </a:r>
            <a:r>
              <a:rPr lang="nb-NO" sz="1600" dirty="0"/>
              <a:t> in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coming</a:t>
            </a:r>
            <a:r>
              <a:rPr lang="nb-NO" sz="1600" dirty="0"/>
              <a:t> </a:t>
            </a:r>
            <a:r>
              <a:rPr lang="nb-NO" sz="1600" dirty="0" err="1"/>
              <a:t>years</a:t>
            </a:r>
            <a:r>
              <a:rPr lang="nb-NO" sz="1600" dirty="0"/>
              <a:t>, </a:t>
            </a:r>
            <a:r>
              <a:rPr lang="nb-NO" sz="1600" dirty="0" err="1"/>
              <a:t>mainly</a:t>
            </a:r>
            <a:r>
              <a:rPr lang="nb-NO" sz="1600" dirty="0"/>
              <a:t> </a:t>
            </a:r>
            <a:r>
              <a:rPr lang="nb-NO" sz="1600" dirty="0" err="1"/>
              <a:t>toward</a:t>
            </a:r>
            <a:r>
              <a:rPr lang="nb-NO" sz="1600" dirty="0"/>
              <a:t> AVD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2E5C929-5AF7-81A5-E8CD-2B3C1BB5989A}"/>
              </a:ext>
            </a:extLst>
          </p:cNvPr>
          <p:cNvSpPr txBox="1"/>
          <p:nvPr/>
        </p:nvSpPr>
        <p:spPr>
          <a:xfrm>
            <a:off x="4358665" y="1250259"/>
            <a:ext cx="2655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Cybersecurity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BFBCB8A1-F75A-07F6-B7B6-5E6E69612DE4}"/>
              </a:ext>
            </a:extLst>
          </p:cNvPr>
          <p:cNvSpPr txBox="1"/>
          <p:nvPr/>
        </p:nvSpPr>
        <p:spPr>
          <a:xfrm>
            <a:off x="4499341" y="1734502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/>
              <a:t>More </a:t>
            </a:r>
            <a:r>
              <a:rPr lang="nb-NO" sz="1600" dirty="0" err="1"/>
              <a:t>adoption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ZTNA or </a:t>
            </a:r>
            <a:r>
              <a:rPr lang="nb-NO" sz="1600" dirty="0" err="1"/>
              <a:t>Secure</a:t>
            </a:r>
            <a:r>
              <a:rPr lang="nb-NO" sz="1600" dirty="0"/>
              <a:t> </a:t>
            </a:r>
            <a:r>
              <a:rPr lang="nb-NO" sz="1600" dirty="0" err="1"/>
              <a:t>Browser</a:t>
            </a:r>
            <a:r>
              <a:rPr lang="nb-NO" sz="1600" dirty="0"/>
              <a:t> </a:t>
            </a:r>
            <a:r>
              <a:rPr lang="nb-NO" sz="1600" dirty="0" err="1"/>
              <a:t>serivces</a:t>
            </a:r>
            <a:r>
              <a:rPr lang="nb-NO" sz="1600" dirty="0"/>
              <a:t> to </a:t>
            </a:r>
            <a:r>
              <a:rPr lang="nb-NO" sz="1600" dirty="0" err="1"/>
              <a:t>replace</a:t>
            </a:r>
            <a:r>
              <a:rPr lang="nb-NO" sz="1600" dirty="0"/>
              <a:t> </a:t>
            </a:r>
            <a:r>
              <a:rPr lang="nb-NO" sz="1600" dirty="0" err="1"/>
              <a:t>legacy</a:t>
            </a:r>
            <a:r>
              <a:rPr lang="nb-NO" sz="1600" dirty="0"/>
              <a:t> VPN </a:t>
            </a:r>
            <a:r>
              <a:rPr lang="nb-NO" sz="1600" dirty="0" err="1"/>
              <a:t>solutions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54003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0BD4-3832-C9F3-44C3-3E3672C3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19" y="1983602"/>
            <a:ext cx="7886700" cy="110463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end goal?</a:t>
            </a:r>
          </a:p>
        </p:txBody>
      </p:sp>
    </p:spTree>
    <p:extLst>
      <p:ext uri="{BB962C8B-B14F-4D97-AF65-F5344CB8AC3E}">
        <p14:creationId xmlns:p14="http://schemas.microsoft.com/office/powerpoint/2010/main" val="18507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Chatbot Basic Rounded Flat icon">
            <a:extLst>
              <a:ext uri="{FF2B5EF4-FFF2-40B4-BE49-F238E27FC236}">
                <a16:creationId xmlns:a16="http://schemas.microsoft.com/office/drawing/2014/main" id="{641A35D5-CEA0-2FEE-1D8B-6AA376D0E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077" y="3208727"/>
            <a:ext cx="606764" cy="60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ktangel: avrundede hjørner 53">
            <a:extLst>
              <a:ext uri="{FF2B5EF4-FFF2-40B4-BE49-F238E27FC236}">
                <a16:creationId xmlns:a16="http://schemas.microsoft.com/office/drawing/2014/main" id="{4B663D1B-746A-7A57-E2B4-0B5698DF425F}"/>
              </a:ext>
            </a:extLst>
          </p:cNvPr>
          <p:cNvSpPr/>
          <p:nvPr/>
        </p:nvSpPr>
        <p:spPr>
          <a:xfrm>
            <a:off x="5984070" y="3272576"/>
            <a:ext cx="1356007" cy="511431"/>
          </a:xfrm>
          <a:prstGeom prst="roundRect">
            <a:avLst>
              <a:gd name="adj" fmla="val 4668"/>
            </a:avLst>
          </a:prstGeom>
          <a:solidFill>
            <a:srgbClr val="C0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Personal AI Assistant</a:t>
            </a:r>
          </a:p>
        </p:txBody>
      </p:sp>
      <p:sp>
        <p:nvSpPr>
          <p:cNvPr id="8" name="Speech Bubble: Rectangle with Corners Rounded 14">
            <a:extLst>
              <a:ext uri="{FF2B5EF4-FFF2-40B4-BE49-F238E27FC236}">
                <a16:creationId xmlns:a16="http://schemas.microsoft.com/office/drawing/2014/main" id="{20D57585-8DF4-6A4A-C74A-2D7D8D56B9A0}"/>
              </a:ext>
            </a:extLst>
          </p:cNvPr>
          <p:cNvSpPr/>
          <p:nvPr/>
        </p:nvSpPr>
        <p:spPr>
          <a:xfrm>
            <a:off x="5312861" y="2072124"/>
            <a:ext cx="1597145" cy="1043070"/>
          </a:xfrm>
          <a:prstGeom prst="wedgeRoundRectCallou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i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Your boss </a:t>
            </a:r>
            <a:r>
              <a:rPr lang="nb-NO" sz="1400" b="1" i="1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wants</a:t>
            </a:r>
            <a:r>
              <a:rPr lang="nb-NO" sz="1400" b="1" i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to </a:t>
            </a:r>
            <a:r>
              <a:rPr lang="nb-NO" sz="1400" b="1" i="1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know</a:t>
            </a:r>
            <a:r>
              <a:rPr lang="nb-NO" sz="1400" b="1" i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</a:t>
            </a:r>
            <a:r>
              <a:rPr lang="nb-NO" sz="1400" b="1" i="1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your</a:t>
            </a:r>
            <a:r>
              <a:rPr lang="nb-NO" sz="1400" b="1" i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ETA </a:t>
            </a:r>
            <a:r>
              <a:rPr lang="nb-NO" sz="1400" b="1" i="1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on</a:t>
            </a:r>
            <a:r>
              <a:rPr lang="nb-NO" sz="1400" b="1" i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</a:t>
            </a:r>
            <a:r>
              <a:rPr lang="nb-NO" sz="1400" b="1" i="1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that</a:t>
            </a:r>
            <a:r>
              <a:rPr lang="nb-NO" sz="1400" b="1" i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</a:t>
            </a:r>
            <a:r>
              <a:rPr lang="nb-NO" sz="1400" b="1" i="1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security</a:t>
            </a:r>
            <a:r>
              <a:rPr lang="nb-NO" sz="1400" b="1" i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report</a:t>
            </a:r>
            <a:endParaRPr lang="en-US" sz="1400" b="1" i="1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2" name="Rectangle: Rounded Corners 37">
            <a:extLst>
              <a:ext uri="{FF2B5EF4-FFF2-40B4-BE49-F238E27FC236}">
                <a16:creationId xmlns:a16="http://schemas.microsoft.com/office/drawing/2014/main" id="{E2D6623A-3E3A-4BA5-EBA7-659082A6E258}"/>
              </a:ext>
            </a:extLst>
          </p:cNvPr>
          <p:cNvSpPr/>
          <p:nvPr/>
        </p:nvSpPr>
        <p:spPr>
          <a:xfrm>
            <a:off x="641133" y="211022"/>
            <a:ext cx="3866141" cy="1949362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: Rounded Corners 18">
            <a:extLst>
              <a:ext uri="{FF2B5EF4-FFF2-40B4-BE49-F238E27FC236}">
                <a16:creationId xmlns:a16="http://schemas.microsoft.com/office/drawing/2014/main" id="{C02A201E-A2B7-D555-BCAF-FF945E7C42E7}"/>
              </a:ext>
            </a:extLst>
          </p:cNvPr>
          <p:cNvSpPr/>
          <p:nvPr/>
        </p:nvSpPr>
        <p:spPr>
          <a:xfrm>
            <a:off x="7241613" y="1335579"/>
            <a:ext cx="1597144" cy="1379280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" name="Picture 2" descr="Microsoft Surface Laptop 5 for Business (Black) Core i7 16GB 512GB SSD 13.5&quot;">
            <a:extLst>
              <a:ext uri="{FF2B5EF4-FFF2-40B4-BE49-F238E27FC236}">
                <a16:creationId xmlns:a16="http://schemas.microsoft.com/office/drawing/2014/main" id="{4D58BD46-1208-3FCC-C319-1E5D01CD1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836" y="3229537"/>
            <a:ext cx="2259632" cy="14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ktangel: avrundede hjørner 53">
            <a:extLst>
              <a:ext uri="{FF2B5EF4-FFF2-40B4-BE49-F238E27FC236}">
                <a16:creationId xmlns:a16="http://schemas.microsoft.com/office/drawing/2014/main" id="{62AE4162-F57E-5C57-DA47-B0B2BE6B8F38}"/>
              </a:ext>
            </a:extLst>
          </p:cNvPr>
          <p:cNvSpPr/>
          <p:nvPr/>
        </p:nvSpPr>
        <p:spPr>
          <a:xfrm>
            <a:off x="3265836" y="5110166"/>
            <a:ext cx="2259631" cy="303368"/>
          </a:xfrm>
          <a:prstGeom prst="roundRect">
            <a:avLst>
              <a:gd name="adj" fmla="val 4668"/>
            </a:avLst>
          </a:prstGeom>
          <a:solidFill>
            <a:srgbClr val="C0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Zero-Trust </a:t>
            </a:r>
            <a:r>
              <a:rPr lang="nb-NO" sz="1400" b="1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based</a:t>
            </a:r>
            <a:r>
              <a:rPr lang="nb-NO" sz="14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</a:t>
            </a:r>
            <a:r>
              <a:rPr lang="nb-NO" sz="1400" b="1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access</a:t>
            </a:r>
            <a:endParaRPr lang="nb-NO" sz="1400" b="1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6" name="Rektangel: avrundede hjørner 53">
            <a:extLst>
              <a:ext uri="{FF2B5EF4-FFF2-40B4-BE49-F238E27FC236}">
                <a16:creationId xmlns:a16="http://schemas.microsoft.com/office/drawing/2014/main" id="{CB421EC5-FA99-C421-E20A-680FECFC35C2}"/>
              </a:ext>
            </a:extLst>
          </p:cNvPr>
          <p:cNvSpPr/>
          <p:nvPr/>
        </p:nvSpPr>
        <p:spPr>
          <a:xfrm>
            <a:off x="3265836" y="4714514"/>
            <a:ext cx="779374" cy="332994"/>
          </a:xfrm>
          <a:prstGeom prst="roundRect">
            <a:avLst>
              <a:gd name="adj" fmla="val 4668"/>
            </a:avLst>
          </a:prstGeom>
          <a:solidFill>
            <a:srgbClr val="C0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Identity</a:t>
            </a:r>
          </a:p>
        </p:txBody>
      </p:sp>
      <p:sp>
        <p:nvSpPr>
          <p:cNvPr id="17" name="Rektangel: avrundede hjørner 53">
            <a:extLst>
              <a:ext uri="{FF2B5EF4-FFF2-40B4-BE49-F238E27FC236}">
                <a16:creationId xmlns:a16="http://schemas.microsoft.com/office/drawing/2014/main" id="{4CF4640A-5536-BFD1-1DB1-EFEF0D5986F3}"/>
              </a:ext>
            </a:extLst>
          </p:cNvPr>
          <p:cNvSpPr/>
          <p:nvPr/>
        </p:nvSpPr>
        <p:spPr>
          <a:xfrm>
            <a:off x="4069712" y="4712083"/>
            <a:ext cx="668594" cy="332994"/>
          </a:xfrm>
          <a:prstGeom prst="roundRect">
            <a:avLst>
              <a:gd name="adj" fmla="val 4668"/>
            </a:avLst>
          </a:prstGeom>
          <a:solidFill>
            <a:srgbClr val="C0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Device</a:t>
            </a:r>
          </a:p>
        </p:txBody>
      </p:sp>
      <p:sp>
        <p:nvSpPr>
          <p:cNvPr id="18" name="Rektangel: avrundede hjørner 53">
            <a:extLst>
              <a:ext uri="{FF2B5EF4-FFF2-40B4-BE49-F238E27FC236}">
                <a16:creationId xmlns:a16="http://schemas.microsoft.com/office/drawing/2014/main" id="{EEA478B7-94E3-D4CB-E11D-EC03147F31F0}"/>
              </a:ext>
            </a:extLst>
          </p:cNvPr>
          <p:cNvSpPr/>
          <p:nvPr/>
        </p:nvSpPr>
        <p:spPr>
          <a:xfrm>
            <a:off x="4772536" y="4709651"/>
            <a:ext cx="779374" cy="332994"/>
          </a:xfrm>
          <a:prstGeom prst="roundRect">
            <a:avLst>
              <a:gd name="adj" fmla="val 4668"/>
            </a:avLst>
          </a:prstGeom>
          <a:solidFill>
            <a:srgbClr val="C0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200" b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Session</a:t>
            </a:r>
            <a:endParaRPr lang="nb-NO" sz="1200" b="1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ktangel: avrundede hjørner 53">
            <a:extLst>
              <a:ext uri="{FF2B5EF4-FFF2-40B4-BE49-F238E27FC236}">
                <a16:creationId xmlns:a16="http://schemas.microsoft.com/office/drawing/2014/main" id="{0B14CF49-6FA6-2D14-6D8C-3A286CA459CB}"/>
              </a:ext>
            </a:extLst>
          </p:cNvPr>
          <p:cNvSpPr/>
          <p:nvPr/>
        </p:nvSpPr>
        <p:spPr>
          <a:xfrm>
            <a:off x="6283558" y="1008827"/>
            <a:ext cx="1753618" cy="329424"/>
          </a:xfrm>
          <a:prstGeom prst="roundRect">
            <a:avLst>
              <a:gd name="adj" fmla="val 4668"/>
            </a:avLst>
          </a:prstGeom>
          <a:solidFill>
            <a:srgbClr val="C0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600" b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Self</a:t>
            </a:r>
            <a:r>
              <a:rPr lang="nb-NO" sz="16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-service</a:t>
            </a:r>
          </a:p>
        </p:txBody>
      </p:sp>
      <p:sp>
        <p:nvSpPr>
          <p:cNvPr id="20" name="Rektangel: avrundede hjørner 53">
            <a:extLst>
              <a:ext uri="{FF2B5EF4-FFF2-40B4-BE49-F238E27FC236}">
                <a16:creationId xmlns:a16="http://schemas.microsoft.com/office/drawing/2014/main" id="{458C769B-3311-0BFB-C21B-3923ED0A865A}"/>
              </a:ext>
            </a:extLst>
          </p:cNvPr>
          <p:cNvSpPr/>
          <p:nvPr/>
        </p:nvSpPr>
        <p:spPr>
          <a:xfrm>
            <a:off x="7587052" y="1440606"/>
            <a:ext cx="959486" cy="218252"/>
          </a:xfrm>
          <a:prstGeom prst="roundRect">
            <a:avLst>
              <a:gd name="adj" fmla="val 466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 err="1">
                <a:solidFill>
                  <a:schemeClr val="tx1">
                    <a:lumMod val="50000"/>
                  </a:schemeClr>
                </a:solidFill>
              </a:rPr>
              <a:t>Cloud</a:t>
            </a:r>
            <a:endParaRPr lang="nb-NO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ktangel: avrundede hjørner 53">
            <a:extLst>
              <a:ext uri="{FF2B5EF4-FFF2-40B4-BE49-F238E27FC236}">
                <a16:creationId xmlns:a16="http://schemas.microsoft.com/office/drawing/2014/main" id="{6734DAF5-29BB-19E5-F349-CF1A370376AE}"/>
              </a:ext>
            </a:extLst>
          </p:cNvPr>
          <p:cNvSpPr/>
          <p:nvPr/>
        </p:nvSpPr>
        <p:spPr>
          <a:xfrm>
            <a:off x="7587306" y="1762341"/>
            <a:ext cx="959486" cy="210956"/>
          </a:xfrm>
          <a:prstGeom prst="roundRect">
            <a:avLst>
              <a:gd name="adj" fmla="val 466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tx1">
                    <a:lumMod val="50000"/>
                  </a:schemeClr>
                </a:solidFill>
              </a:rPr>
              <a:t>Services</a:t>
            </a:r>
          </a:p>
        </p:txBody>
      </p:sp>
      <p:cxnSp>
        <p:nvCxnSpPr>
          <p:cNvPr id="22" name="Straight Arrow Connector 20">
            <a:extLst>
              <a:ext uri="{FF2B5EF4-FFF2-40B4-BE49-F238E27FC236}">
                <a16:creationId xmlns:a16="http://schemas.microsoft.com/office/drawing/2014/main" id="{C8BDE5FB-42AF-8092-A5E1-F47527329A25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 flipH="1" flipV="1">
            <a:off x="4679115" y="1635712"/>
            <a:ext cx="2066616" cy="1142270"/>
          </a:xfrm>
          <a:prstGeom prst="bentConnector2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2" descr="Heart rate monitor - Free medical icons">
            <a:extLst>
              <a:ext uri="{FF2B5EF4-FFF2-40B4-BE49-F238E27FC236}">
                <a16:creationId xmlns:a16="http://schemas.microsoft.com/office/drawing/2014/main" id="{B3E0C5B1-FB73-F9F9-CFFA-122E2A0A7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08" y="2893402"/>
            <a:ext cx="661988" cy="6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E2D6A8-B2FA-7097-AA67-D2B3E0CAB791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2220196" y="3224396"/>
            <a:ext cx="135936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9">
            <a:extLst>
              <a:ext uri="{FF2B5EF4-FFF2-40B4-BE49-F238E27FC236}">
                <a16:creationId xmlns:a16="http://schemas.microsoft.com/office/drawing/2014/main" id="{9D98E6CD-5FBB-C88B-2E85-EA151D98EC2F}"/>
              </a:ext>
            </a:extLst>
          </p:cNvPr>
          <p:cNvSpPr txBox="1"/>
          <p:nvPr/>
        </p:nvSpPr>
        <p:spPr>
          <a:xfrm>
            <a:off x="532129" y="2221850"/>
            <a:ext cx="1435902" cy="931024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nb-NO" sz="1400" b="1" dirty="0"/>
              <a:t>Digital </a:t>
            </a:r>
            <a:br>
              <a:rPr lang="nb-NO" sz="1400" b="1" dirty="0"/>
            </a:br>
            <a:r>
              <a:rPr lang="nb-NO" sz="1400" b="1" dirty="0"/>
              <a:t>User</a:t>
            </a:r>
            <a:br>
              <a:rPr lang="nb-NO" sz="1400" b="1" dirty="0"/>
            </a:br>
            <a:r>
              <a:rPr lang="nb-NO" sz="1400" b="1" dirty="0"/>
              <a:t> </a:t>
            </a:r>
            <a:r>
              <a:rPr lang="nb-NO" sz="1400" b="1" dirty="0" err="1"/>
              <a:t>Experience</a:t>
            </a:r>
            <a:br>
              <a:rPr lang="nb-NO" sz="1400" b="1" dirty="0"/>
            </a:br>
            <a:r>
              <a:rPr lang="nb-NO" sz="1400" b="1" dirty="0"/>
              <a:t> (DEX)</a:t>
            </a:r>
            <a:endParaRPr lang="en-US" sz="1400" b="1" dirty="0"/>
          </a:p>
        </p:txBody>
      </p:sp>
      <p:sp>
        <p:nvSpPr>
          <p:cNvPr id="26" name="Rektangel: avrundede hjørner 53">
            <a:extLst>
              <a:ext uri="{FF2B5EF4-FFF2-40B4-BE49-F238E27FC236}">
                <a16:creationId xmlns:a16="http://schemas.microsoft.com/office/drawing/2014/main" id="{7AD1D1A7-12CD-B250-DB74-03766A636932}"/>
              </a:ext>
            </a:extLst>
          </p:cNvPr>
          <p:cNvSpPr/>
          <p:nvPr/>
        </p:nvSpPr>
        <p:spPr>
          <a:xfrm>
            <a:off x="822196" y="850026"/>
            <a:ext cx="1759608" cy="393456"/>
          </a:xfrm>
          <a:prstGeom prst="roundRect">
            <a:avLst>
              <a:gd name="adj" fmla="val 4668"/>
            </a:avLst>
          </a:prstGeom>
          <a:solidFill>
            <a:schemeClr val="tx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SaaS</a:t>
            </a:r>
            <a:r>
              <a:rPr lang="nb-NO" sz="1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services</a:t>
            </a:r>
          </a:p>
        </p:txBody>
      </p:sp>
      <p:sp>
        <p:nvSpPr>
          <p:cNvPr id="27" name="Rektangel: avrundede hjørner 53">
            <a:extLst>
              <a:ext uri="{FF2B5EF4-FFF2-40B4-BE49-F238E27FC236}">
                <a16:creationId xmlns:a16="http://schemas.microsoft.com/office/drawing/2014/main" id="{CAD8DD62-9DCB-0526-6FBB-3F054F2B208E}"/>
              </a:ext>
            </a:extLst>
          </p:cNvPr>
          <p:cNvSpPr/>
          <p:nvPr/>
        </p:nvSpPr>
        <p:spPr>
          <a:xfrm>
            <a:off x="2625323" y="855098"/>
            <a:ext cx="1769913" cy="393456"/>
          </a:xfrm>
          <a:prstGeom prst="roundRect">
            <a:avLst>
              <a:gd name="adj" fmla="val 4668"/>
            </a:avLst>
          </a:prstGeom>
          <a:solidFill>
            <a:schemeClr val="tx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Virtual Apps &amp; Desktops</a:t>
            </a:r>
          </a:p>
        </p:txBody>
      </p:sp>
      <p:sp>
        <p:nvSpPr>
          <p:cNvPr id="28" name="Rektangel: avrundede hjørner 53">
            <a:extLst>
              <a:ext uri="{FF2B5EF4-FFF2-40B4-BE49-F238E27FC236}">
                <a16:creationId xmlns:a16="http://schemas.microsoft.com/office/drawing/2014/main" id="{D71FD2AF-2942-8FC3-644F-37E7D6C871E9}"/>
              </a:ext>
            </a:extLst>
          </p:cNvPr>
          <p:cNvSpPr/>
          <p:nvPr/>
        </p:nvSpPr>
        <p:spPr>
          <a:xfrm>
            <a:off x="807306" y="550101"/>
            <a:ext cx="3601802" cy="266177"/>
          </a:xfrm>
          <a:prstGeom prst="roundRect">
            <a:avLst>
              <a:gd name="adj" fmla="val 4668"/>
            </a:avLst>
          </a:prstGeom>
          <a:solidFill>
            <a:schemeClr val="tx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Network Access</a:t>
            </a:r>
          </a:p>
        </p:txBody>
      </p:sp>
      <p:sp>
        <p:nvSpPr>
          <p:cNvPr id="29" name="Rektangel: avrundede hjørner 53">
            <a:extLst>
              <a:ext uri="{FF2B5EF4-FFF2-40B4-BE49-F238E27FC236}">
                <a16:creationId xmlns:a16="http://schemas.microsoft.com/office/drawing/2014/main" id="{EA3FFB06-1DF6-EFD2-907C-D19DCA882506}"/>
              </a:ext>
            </a:extLst>
          </p:cNvPr>
          <p:cNvSpPr/>
          <p:nvPr/>
        </p:nvSpPr>
        <p:spPr>
          <a:xfrm>
            <a:off x="7596483" y="2072123"/>
            <a:ext cx="959486" cy="210956"/>
          </a:xfrm>
          <a:prstGeom prst="roundRect">
            <a:avLst>
              <a:gd name="adj" fmla="val 466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tx1">
                    <a:lumMod val="50000"/>
                  </a:schemeClr>
                </a:solidFill>
              </a:rPr>
              <a:t>Access</a:t>
            </a:r>
          </a:p>
        </p:txBody>
      </p:sp>
      <p:sp>
        <p:nvSpPr>
          <p:cNvPr id="30" name="Rektangel: avrundede hjørner 53">
            <a:extLst>
              <a:ext uri="{FF2B5EF4-FFF2-40B4-BE49-F238E27FC236}">
                <a16:creationId xmlns:a16="http://schemas.microsoft.com/office/drawing/2014/main" id="{85F50509-3F31-0F88-521E-41E76AC01227}"/>
              </a:ext>
            </a:extLst>
          </p:cNvPr>
          <p:cNvSpPr/>
          <p:nvPr/>
        </p:nvSpPr>
        <p:spPr>
          <a:xfrm>
            <a:off x="835843" y="1274673"/>
            <a:ext cx="1133117" cy="393456"/>
          </a:xfrm>
          <a:prstGeom prst="roundRect">
            <a:avLst>
              <a:gd name="adj" fmla="val 4668"/>
            </a:avLst>
          </a:prstGeom>
          <a:solidFill>
            <a:schemeClr val="tx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Web </a:t>
            </a:r>
            <a:r>
              <a:rPr lang="nb-NO" sz="1200" b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applications</a:t>
            </a:r>
            <a:endParaRPr lang="nb-NO" sz="1200" b="1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1" name="Straight Arrow Connector 40">
            <a:extLst>
              <a:ext uri="{FF2B5EF4-FFF2-40B4-BE49-F238E27FC236}">
                <a16:creationId xmlns:a16="http://schemas.microsoft.com/office/drawing/2014/main" id="{8DA5EF6B-3BCA-DF13-C0ED-CA2FBD07EFBE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889202" y="2162620"/>
            <a:ext cx="0" cy="730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0">
            <a:extLst>
              <a:ext uri="{FF2B5EF4-FFF2-40B4-BE49-F238E27FC236}">
                <a16:creationId xmlns:a16="http://schemas.microsoft.com/office/drawing/2014/main" id="{D69136A8-C37D-5DF0-FC4C-6DDCADA1BFD7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3642992" y="2049986"/>
            <a:ext cx="2054451" cy="325885"/>
          </a:xfrm>
          <a:prstGeom prst="bentConnector2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8">
            <a:extLst>
              <a:ext uri="{FF2B5EF4-FFF2-40B4-BE49-F238E27FC236}">
                <a16:creationId xmlns:a16="http://schemas.microsoft.com/office/drawing/2014/main" id="{EC36DD28-7984-F9A2-2141-BCA04CA1C252}"/>
              </a:ext>
            </a:extLst>
          </p:cNvPr>
          <p:cNvSpPr txBox="1"/>
          <p:nvPr/>
        </p:nvSpPr>
        <p:spPr>
          <a:xfrm>
            <a:off x="898376" y="205882"/>
            <a:ext cx="32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Consolidated </a:t>
            </a:r>
            <a:r>
              <a:rPr lang="nb-NO" b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workspace</a:t>
            </a:r>
            <a:endParaRPr lang="en-US" b="1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5" name="Connector: Elbow 56">
            <a:extLst>
              <a:ext uri="{FF2B5EF4-FFF2-40B4-BE49-F238E27FC236}">
                <a16:creationId xmlns:a16="http://schemas.microsoft.com/office/drawing/2014/main" id="{6B37BD92-2D12-A186-BC6D-9E97651AAEDC}"/>
              </a:ext>
            </a:extLst>
          </p:cNvPr>
          <p:cNvCxnSpPr>
            <a:stCxn id="23" idx="2"/>
          </p:cNvCxnSpPr>
          <p:nvPr/>
        </p:nvCxnSpPr>
        <p:spPr>
          <a:xfrm rot="16200000" flipH="1">
            <a:off x="2629832" y="2814759"/>
            <a:ext cx="129005" cy="161026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peech Bubble: Rectangle 57">
            <a:extLst>
              <a:ext uri="{FF2B5EF4-FFF2-40B4-BE49-F238E27FC236}">
                <a16:creationId xmlns:a16="http://schemas.microsoft.com/office/drawing/2014/main" id="{53169A28-2E6E-CFA4-E0DA-A47BA829474D}"/>
              </a:ext>
            </a:extLst>
          </p:cNvPr>
          <p:cNvSpPr/>
          <p:nvPr/>
        </p:nvSpPr>
        <p:spPr>
          <a:xfrm>
            <a:off x="622667" y="3874557"/>
            <a:ext cx="2010171" cy="618238"/>
          </a:xfrm>
          <a:prstGeom prst="wedgeRectCallout">
            <a:avLst>
              <a:gd name="adj1" fmla="val 12463"/>
              <a:gd name="adj2" fmla="val -96625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b="1" i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Microsoft Teams has </a:t>
            </a:r>
            <a:r>
              <a:rPr lang="nb-NO" sz="1350" b="1" i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issues</a:t>
            </a:r>
            <a:r>
              <a:rPr lang="nb-NO" sz="1350" b="1" i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nb-NO" sz="1350" b="1" i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again</a:t>
            </a:r>
            <a:r>
              <a:rPr lang="nb-NO" sz="1350" b="1" i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..</a:t>
            </a:r>
            <a:endParaRPr lang="en-US" sz="1350" b="1" i="1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Rektangel: avrundede hjørner 53">
            <a:extLst>
              <a:ext uri="{FF2B5EF4-FFF2-40B4-BE49-F238E27FC236}">
                <a16:creationId xmlns:a16="http://schemas.microsoft.com/office/drawing/2014/main" id="{71054FF6-4996-2BC2-CC5C-B6125DCC3E9B}"/>
              </a:ext>
            </a:extLst>
          </p:cNvPr>
          <p:cNvSpPr/>
          <p:nvPr/>
        </p:nvSpPr>
        <p:spPr>
          <a:xfrm>
            <a:off x="2005186" y="1273503"/>
            <a:ext cx="576618" cy="393456"/>
          </a:xfrm>
          <a:prstGeom prst="roundRect">
            <a:avLst>
              <a:gd name="adj" fmla="val 4668"/>
            </a:avLst>
          </a:prstGeom>
          <a:solidFill>
            <a:schemeClr val="tx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Data</a:t>
            </a:r>
          </a:p>
        </p:txBody>
      </p:sp>
      <p:sp>
        <p:nvSpPr>
          <p:cNvPr id="38" name="Rektangel: avrundede hjørner 53">
            <a:extLst>
              <a:ext uri="{FF2B5EF4-FFF2-40B4-BE49-F238E27FC236}">
                <a16:creationId xmlns:a16="http://schemas.microsoft.com/office/drawing/2014/main" id="{E8E351EB-0DA1-7740-A422-DF1CDCF937F3}"/>
              </a:ext>
            </a:extLst>
          </p:cNvPr>
          <p:cNvSpPr/>
          <p:nvPr/>
        </p:nvSpPr>
        <p:spPr>
          <a:xfrm>
            <a:off x="2625323" y="1266207"/>
            <a:ext cx="968156" cy="393456"/>
          </a:xfrm>
          <a:prstGeom prst="roundRect">
            <a:avLst>
              <a:gd name="adj" fmla="val 4668"/>
            </a:avLst>
          </a:prstGeom>
          <a:solidFill>
            <a:schemeClr val="tx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Legacy Services</a:t>
            </a:r>
          </a:p>
        </p:txBody>
      </p:sp>
      <p:sp>
        <p:nvSpPr>
          <p:cNvPr id="39" name="Rektangel: avrundede hjørner 53">
            <a:extLst>
              <a:ext uri="{FF2B5EF4-FFF2-40B4-BE49-F238E27FC236}">
                <a16:creationId xmlns:a16="http://schemas.microsoft.com/office/drawing/2014/main" id="{F62BAFD3-415F-75DE-F07C-A90833FE23E9}"/>
              </a:ext>
            </a:extLst>
          </p:cNvPr>
          <p:cNvSpPr/>
          <p:nvPr/>
        </p:nvSpPr>
        <p:spPr>
          <a:xfrm>
            <a:off x="3642117" y="1268640"/>
            <a:ext cx="756326" cy="393456"/>
          </a:xfrm>
          <a:prstGeom prst="roundRect">
            <a:avLst>
              <a:gd name="adj" fmla="val 4668"/>
            </a:avLst>
          </a:prstGeom>
          <a:solidFill>
            <a:schemeClr val="tx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050" b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NoCode</a:t>
            </a:r>
            <a:r>
              <a:rPr lang="nb-NO" sz="105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/</a:t>
            </a:r>
            <a:r>
              <a:rPr lang="nb-NO" sz="1050" b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Lowcode</a:t>
            </a:r>
            <a:endParaRPr lang="nb-NO" sz="1050" b="1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0" name="Picture 1057">
            <a:extLst>
              <a:ext uri="{FF2B5EF4-FFF2-40B4-BE49-F238E27FC236}">
                <a16:creationId xmlns:a16="http://schemas.microsoft.com/office/drawing/2014/main" id="{D51DBA4F-37EA-4A90-4CD7-C2EFB4D63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133" y="2293036"/>
            <a:ext cx="407194" cy="485775"/>
          </a:xfrm>
          <a:prstGeom prst="rect">
            <a:avLst/>
          </a:prstGeom>
        </p:spPr>
      </p:pic>
      <p:sp>
        <p:nvSpPr>
          <p:cNvPr id="41" name="TextBox 1058">
            <a:extLst>
              <a:ext uri="{FF2B5EF4-FFF2-40B4-BE49-F238E27FC236}">
                <a16:creationId xmlns:a16="http://schemas.microsoft.com/office/drawing/2014/main" id="{40C4386D-2D74-D908-57E3-E1E454DEF074}"/>
              </a:ext>
            </a:extLst>
          </p:cNvPr>
          <p:cNvSpPr txBox="1"/>
          <p:nvPr/>
        </p:nvSpPr>
        <p:spPr>
          <a:xfrm>
            <a:off x="3202237" y="2193072"/>
            <a:ext cx="1440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/>
              <a:t>Access </a:t>
            </a:r>
            <a:r>
              <a:rPr lang="nb-NO" sz="1400" b="1" dirty="0" err="1"/>
              <a:t>based</a:t>
            </a:r>
            <a:br>
              <a:rPr lang="nb-NO" sz="1400" b="1" dirty="0"/>
            </a:br>
            <a:r>
              <a:rPr lang="nb-NO" sz="1400" b="1" dirty="0" err="1"/>
              <a:t>on</a:t>
            </a:r>
            <a:r>
              <a:rPr lang="nb-NO" sz="1400" b="1" dirty="0"/>
              <a:t> </a:t>
            </a:r>
            <a:r>
              <a:rPr lang="nb-NO" sz="1400" b="1" dirty="0" err="1"/>
              <a:t>health</a:t>
            </a:r>
            <a:r>
              <a:rPr lang="nb-NO" sz="1400" b="1" dirty="0"/>
              <a:t> signals </a:t>
            </a:r>
            <a:r>
              <a:rPr lang="nb-NO" sz="1400" b="1" dirty="0" err="1"/>
              <a:t>using</a:t>
            </a:r>
            <a:r>
              <a:rPr lang="nb-NO" sz="1400" b="1" dirty="0"/>
              <a:t> </a:t>
            </a:r>
            <a:r>
              <a:rPr lang="nb-NO" sz="1400" b="1" dirty="0" err="1"/>
              <a:t>passkeys</a:t>
            </a:r>
            <a:endParaRPr lang="en-US" sz="1400" b="1" dirty="0"/>
          </a:p>
        </p:txBody>
      </p:sp>
      <p:sp>
        <p:nvSpPr>
          <p:cNvPr id="43" name="Rektangel: avrundede hjørner 53">
            <a:extLst>
              <a:ext uri="{FF2B5EF4-FFF2-40B4-BE49-F238E27FC236}">
                <a16:creationId xmlns:a16="http://schemas.microsoft.com/office/drawing/2014/main" id="{432B2102-F903-7806-F10E-A7708CB6FBFF}"/>
              </a:ext>
            </a:extLst>
          </p:cNvPr>
          <p:cNvSpPr/>
          <p:nvPr/>
        </p:nvSpPr>
        <p:spPr>
          <a:xfrm>
            <a:off x="7594987" y="2400802"/>
            <a:ext cx="959486" cy="210956"/>
          </a:xfrm>
          <a:prstGeom prst="roundRect">
            <a:avLst>
              <a:gd name="adj" fmla="val 466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tx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44" name="Speech Bubble: Rectangle 57">
            <a:extLst>
              <a:ext uri="{FF2B5EF4-FFF2-40B4-BE49-F238E27FC236}">
                <a16:creationId xmlns:a16="http://schemas.microsoft.com/office/drawing/2014/main" id="{8238FA12-69B5-296D-0459-AAA7588149E9}"/>
              </a:ext>
            </a:extLst>
          </p:cNvPr>
          <p:cNvSpPr/>
          <p:nvPr/>
        </p:nvSpPr>
        <p:spPr>
          <a:xfrm>
            <a:off x="5979976" y="4474905"/>
            <a:ext cx="1844252" cy="511431"/>
          </a:xfrm>
          <a:prstGeom prst="wedgeRectCallout">
            <a:avLst>
              <a:gd name="adj1" fmla="val -88029"/>
              <a:gd name="adj2" fmla="val -113273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b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Regardless</a:t>
            </a:r>
            <a:r>
              <a:rPr lang="nb-NO" sz="135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nb-NO" sz="1350" b="1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of</a:t>
            </a:r>
            <a:r>
              <a:rPr lang="nb-NO" sz="135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OS</a:t>
            </a:r>
            <a:endParaRPr lang="en-US" sz="1350" b="1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ktangel: avrundede hjørner 53">
            <a:extLst>
              <a:ext uri="{FF2B5EF4-FFF2-40B4-BE49-F238E27FC236}">
                <a16:creationId xmlns:a16="http://schemas.microsoft.com/office/drawing/2014/main" id="{98D3FD56-7C84-8DCE-4E13-47860532B11D}"/>
              </a:ext>
            </a:extLst>
          </p:cNvPr>
          <p:cNvSpPr/>
          <p:nvPr/>
        </p:nvSpPr>
        <p:spPr>
          <a:xfrm>
            <a:off x="820361" y="1712518"/>
            <a:ext cx="3601802" cy="310372"/>
          </a:xfrm>
          <a:prstGeom prst="roundRect">
            <a:avLst>
              <a:gd name="adj" fmla="val 4668"/>
            </a:avLst>
          </a:prstGeom>
          <a:solidFill>
            <a:schemeClr val="tx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AI Assistants / Agents</a:t>
            </a:r>
          </a:p>
        </p:txBody>
      </p:sp>
      <p:pic>
        <p:nvPicPr>
          <p:cNvPr id="48" name="Picture 10" descr="Chatbot Basic Rounded Flat icon">
            <a:extLst>
              <a:ext uri="{FF2B5EF4-FFF2-40B4-BE49-F238E27FC236}">
                <a16:creationId xmlns:a16="http://schemas.microsoft.com/office/drawing/2014/main" id="{D2209A64-8950-A9B7-4C1D-BF9FC20C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669" y="863467"/>
            <a:ext cx="606764" cy="60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EAAACA0-F9EC-781C-9441-3B34329C3DF1}"/>
              </a:ext>
            </a:extLst>
          </p:cNvPr>
          <p:cNvGrpSpPr>
            <a:grpSpLocks noChangeAspect="1"/>
          </p:cNvGrpSpPr>
          <p:nvPr/>
        </p:nvGrpSpPr>
        <p:grpSpPr>
          <a:xfrm>
            <a:off x="7969082" y="3147179"/>
            <a:ext cx="939182" cy="606764"/>
            <a:chOff x="3543301" y="6000250"/>
            <a:chExt cx="744538" cy="481013"/>
          </a:xfrm>
        </p:grpSpPr>
        <p:sp>
          <p:nvSpPr>
            <p:cNvPr id="50" name="Freeform 494">
              <a:extLst>
                <a:ext uri="{FF2B5EF4-FFF2-40B4-BE49-F238E27FC236}">
                  <a16:creationId xmlns:a16="http://schemas.microsoft.com/office/drawing/2014/main" id="{C62EEC89-2B42-859F-C356-864647EAC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1" y="6082800"/>
              <a:ext cx="509588" cy="398463"/>
            </a:xfrm>
            <a:custGeom>
              <a:avLst/>
              <a:gdLst>
                <a:gd name="T0" fmla="*/ 898 w 1286"/>
                <a:gd name="T1" fmla="*/ 1006 h 1006"/>
                <a:gd name="T2" fmla="*/ 27 w 1286"/>
                <a:gd name="T3" fmla="*/ 1006 h 1006"/>
                <a:gd name="T4" fmla="*/ 0 w 1286"/>
                <a:gd name="T5" fmla="*/ 979 h 1006"/>
                <a:gd name="T6" fmla="*/ 27 w 1286"/>
                <a:gd name="T7" fmla="*/ 952 h 1006"/>
                <a:gd name="T8" fmla="*/ 898 w 1286"/>
                <a:gd name="T9" fmla="*/ 952 h 1006"/>
                <a:gd name="T10" fmla="*/ 1232 w 1286"/>
                <a:gd name="T11" fmla="*/ 645 h 1006"/>
                <a:gd name="T12" fmla="*/ 911 w 1286"/>
                <a:gd name="T13" fmla="*/ 338 h 1006"/>
                <a:gd name="T14" fmla="*/ 892 w 1286"/>
                <a:gd name="T15" fmla="*/ 329 h 1006"/>
                <a:gd name="T16" fmla="*/ 885 w 1286"/>
                <a:gd name="T17" fmla="*/ 309 h 1006"/>
                <a:gd name="T18" fmla="*/ 885 w 1286"/>
                <a:gd name="T19" fmla="*/ 296 h 1006"/>
                <a:gd name="T20" fmla="*/ 804 w 1286"/>
                <a:gd name="T21" fmla="*/ 47 h 1006"/>
                <a:gd name="T22" fmla="*/ 808 w 1286"/>
                <a:gd name="T23" fmla="*/ 9 h 1006"/>
                <a:gd name="T24" fmla="*/ 846 w 1286"/>
                <a:gd name="T25" fmla="*/ 13 h 1006"/>
                <a:gd name="T26" fmla="*/ 939 w 1286"/>
                <a:gd name="T27" fmla="*/ 286 h 1006"/>
                <a:gd name="T28" fmla="*/ 1286 w 1286"/>
                <a:gd name="T29" fmla="*/ 645 h 1006"/>
                <a:gd name="T30" fmla="*/ 898 w 1286"/>
                <a:gd name="T3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6" h="1006">
                  <a:moveTo>
                    <a:pt x="898" y="1006"/>
                  </a:moveTo>
                  <a:cubicBezTo>
                    <a:pt x="27" y="1006"/>
                    <a:pt x="27" y="1006"/>
                    <a:pt x="27" y="1006"/>
                  </a:cubicBezTo>
                  <a:cubicBezTo>
                    <a:pt x="12" y="1006"/>
                    <a:pt x="0" y="994"/>
                    <a:pt x="0" y="979"/>
                  </a:cubicBezTo>
                  <a:cubicBezTo>
                    <a:pt x="0" y="964"/>
                    <a:pt x="12" y="952"/>
                    <a:pt x="27" y="952"/>
                  </a:cubicBezTo>
                  <a:cubicBezTo>
                    <a:pt x="898" y="952"/>
                    <a:pt x="898" y="952"/>
                    <a:pt x="898" y="952"/>
                  </a:cubicBezTo>
                  <a:cubicBezTo>
                    <a:pt x="1082" y="952"/>
                    <a:pt x="1232" y="814"/>
                    <a:pt x="1232" y="645"/>
                  </a:cubicBezTo>
                  <a:cubicBezTo>
                    <a:pt x="1232" y="479"/>
                    <a:pt x="1091" y="344"/>
                    <a:pt x="911" y="338"/>
                  </a:cubicBezTo>
                  <a:cubicBezTo>
                    <a:pt x="904" y="337"/>
                    <a:pt x="897" y="334"/>
                    <a:pt x="892" y="329"/>
                  </a:cubicBezTo>
                  <a:cubicBezTo>
                    <a:pt x="887" y="323"/>
                    <a:pt x="884" y="316"/>
                    <a:pt x="885" y="309"/>
                  </a:cubicBezTo>
                  <a:cubicBezTo>
                    <a:pt x="885" y="304"/>
                    <a:pt x="885" y="300"/>
                    <a:pt x="885" y="296"/>
                  </a:cubicBezTo>
                  <a:cubicBezTo>
                    <a:pt x="885" y="196"/>
                    <a:pt x="860" y="119"/>
                    <a:pt x="804" y="47"/>
                  </a:cubicBezTo>
                  <a:cubicBezTo>
                    <a:pt x="795" y="35"/>
                    <a:pt x="797" y="18"/>
                    <a:pt x="808" y="9"/>
                  </a:cubicBezTo>
                  <a:cubicBezTo>
                    <a:pt x="820" y="0"/>
                    <a:pt x="837" y="2"/>
                    <a:pt x="846" y="13"/>
                  </a:cubicBezTo>
                  <a:cubicBezTo>
                    <a:pt x="908" y="93"/>
                    <a:pt x="937" y="179"/>
                    <a:pt x="939" y="286"/>
                  </a:cubicBezTo>
                  <a:cubicBezTo>
                    <a:pt x="1136" y="305"/>
                    <a:pt x="1286" y="458"/>
                    <a:pt x="1286" y="645"/>
                  </a:cubicBezTo>
                  <a:cubicBezTo>
                    <a:pt x="1286" y="844"/>
                    <a:pt x="1112" y="1006"/>
                    <a:pt x="898" y="1006"/>
                  </a:cubicBezTo>
                  <a:close/>
                </a:path>
              </a:pathLst>
            </a:custGeom>
            <a:solidFill>
              <a:srgbClr val="CC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1" name="Freeform 495">
              <a:extLst>
                <a:ext uri="{FF2B5EF4-FFF2-40B4-BE49-F238E27FC236}">
                  <a16:creationId xmlns:a16="http://schemas.microsoft.com/office/drawing/2014/main" id="{CC7AF4A9-9470-9A47-E97C-476E1EFC3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301" y="6000250"/>
              <a:ext cx="538163" cy="481013"/>
            </a:xfrm>
            <a:custGeom>
              <a:avLst/>
              <a:gdLst>
                <a:gd name="T0" fmla="*/ 483 w 1355"/>
                <a:gd name="T1" fmla="*/ 1214 h 1214"/>
                <a:gd name="T2" fmla="*/ 0 w 1355"/>
                <a:gd name="T3" fmla="*/ 765 h 1214"/>
                <a:gd name="T4" fmla="*/ 483 w 1355"/>
                <a:gd name="T5" fmla="*/ 316 h 1214"/>
                <a:gd name="T6" fmla="*/ 488 w 1355"/>
                <a:gd name="T7" fmla="*/ 316 h 1214"/>
                <a:gd name="T8" fmla="*/ 991 w 1355"/>
                <a:gd name="T9" fmla="*/ 0 h 1214"/>
                <a:gd name="T10" fmla="*/ 1341 w 1355"/>
                <a:gd name="T11" fmla="*/ 120 h 1214"/>
                <a:gd name="T12" fmla="*/ 1346 w 1355"/>
                <a:gd name="T13" fmla="*/ 158 h 1214"/>
                <a:gd name="T14" fmla="*/ 1308 w 1355"/>
                <a:gd name="T15" fmla="*/ 162 h 1214"/>
                <a:gd name="T16" fmla="*/ 991 w 1355"/>
                <a:gd name="T17" fmla="*/ 54 h 1214"/>
                <a:gd name="T18" fmla="*/ 531 w 1355"/>
                <a:gd name="T19" fmla="*/ 353 h 1214"/>
                <a:gd name="T20" fmla="*/ 505 w 1355"/>
                <a:gd name="T21" fmla="*/ 370 h 1214"/>
                <a:gd name="T22" fmla="*/ 483 w 1355"/>
                <a:gd name="T23" fmla="*/ 370 h 1214"/>
                <a:gd name="T24" fmla="*/ 54 w 1355"/>
                <a:gd name="T25" fmla="*/ 765 h 1214"/>
                <a:gd name="T26" fmla="*/ 483 w 1355"/>
                <a:gd name="T27" fmla="*/ 1160 h 1214"/>
                <a:gd name="T28" fmla="*/ 510 w 1355"/>
                <a:gd name="T29" fmla="*/ 1187 h 1214"/>
                <a:gd name="T30" fmla="*/ 483 w 1355"/>
                <a:gd name="T31" fmla="*/ 1214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5" h="1214">
                  <a:moveTo>
                    <a:pt x="483" y="1214"/>
                  </a:moveTo>
                  <a:cubicBezTo>
                    <a:pt x="216" y="1214"/>
                    <a:pt x="0" y="1013"/>
                    <a:pt x="0" y="765"/>
                  </a:cubicBezTo>
                  <a:cubicBezTo>
                    <a:pt x="0" y="517"/>
                    <a:pt x="216" y="316"/>
                    <a:pt x="483" y="316"/>
                  </a:cubicBezTo>
                  <a:cubicBezTo>
                    <a:pt x="485" y="316"/>
                    <a:pt x="486" y="316"/>
                    <a:pt x="488" y="316"/>
                  </a:cubicBezTo>
                  <a:cubicBezTo>
                    <a:pt x="570" y="126"/>
                    <a:pt x="769" y="0"/>
                    <a:pt x="991" y="0"/>
                  </a:cubicBezTo>
                  <a:cubicBezTo>
                    <a:pt x="1119" y="0"/>
                    <a:pt x="1244" y="43"/>
                    <a:pt x="1341" y="120"/>
                  </a:cubicBezTo>
                  <a:cubicBezTo>
                    <a:pt x="1353" y="129"/>
                    <a:pt x="1355" y="146"/>
                    <a:pt x="1346" y="158"/>
                  </a:cubicBezTo>
                  <a:cubicBezTo>
                    <a:pt x="1336" y="169"/>
                    <a:pt x="1320" y="171"/>
                    <a:pt x="1308" y="162"/>
                  </a:cubicBezTo>
                  <a:cubicBezTo>
                    <a:pt x="1220" y="92"/>
                    <a:pt x="1107" y="54"/>
                    <a:pt x="991" y="54"/>
                  </a:cubicBezTo>
                  <a:cubicBezTo>
                    <a:pt x="785" y="54"/>
                    <a:pt x="600" y="174"/>
                    <a:pt x="531" y="353"/>
                  </a:cubicBezTo>
                  <a:cubicBezTo>
                    <a:pt x="527" y="364"/>
                    <a:pt x="516" y="371"/>
                    <a:pt x="505" y="370"/>
                  </a:cubicBezTo>
                  <a:cubicBezTo>
                    <a:pt x="497" y="370"/>
                    <a:pt x="490" y="370"/>
                    <a:pt x="483" y="370"/>
                  </a:cubicBezTo>
                  <a:cubicBezTo>
                    <a:pt x="246" y="370"/>
                    <a:pt x="54" y="547"/>
                    <a:pt x="54" y="765"/>
                  </a:cubicBezTo>
                  <a:cubicBezTo>
                    <a:pt x="54" y="983"/>
                    <a:pt x="246" y="1160"/>
                    <a:pt x="483" y="1160"/>
                  </a:cubicBezTo>
                  <a:cubicBezTo>
                    <a:pt x="498" y="1160"/>
                    <a:pt x="510" y="1172"/>
                    <a:pt x="510" y="1187"/>
                  </a:cubicBezTo>
                  <a:cubicBezTo>
                    <a:pt x="510" y="1202"/>
                    <a:pt x="498" y="1214"/>
                    <a:pt x="483" y="1214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2" name="Freeform 838">
              <a:extLst>
                <a:ext uri="{FF2B5EF4-FFF2-40B4-BE49-F238E27FC236}">
                  <a16:creationId xmlns:a16="http://schemas.microsoft.com/office/drawing/2014/main" id="{2C2C7342-F9C0-57D9-8161-9BAB06E22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8726" y="6212975"/>
              <a:ext cx="119063" cy="139700"/>
            </a:xfrm>
            <a:custGeom>
              <a:avLst/>
              <a:gdLst>
                <a:gd name="T0" fmla="*/ 299 w 301"/>
                <a:gd name="T1" fmla="*/ 335 h 353"/>
                <a:gd name="T2" fmla="*/ 301 w 301"/>
                <a:gd name="T3" fmla="*/ 344 h 353"/>
                <a:gd name="T4" fmla="*/ 299 w 301"/>
                <a:gd name="T5" fmla="*/ 350 h 353"/>
                <a:gd name="T6" fmla="*/ 292 w 301"/>
                <a:gd name="T7" fmla="*/ 352 h 353"/>
                <a:gd name="T8" fmla="*/ 279 w 301"/>
                <a:gd name="T9" fmla="*/ 353 h 353"/>
                <a:gd name="T10" fmla="*/ 265 w 301"/>
                <a:gd name="T11" fmla="*/ 352 h 353"/>
                <a:gd name="T12" fmla="*/ 258 w 301"/>
                <a:gd name="T13" fmla="*/ 351 h 353"/>
                <a:gd name="T14" fmla="*/ 254 w 301"/>
                <a:gd name="T15" fmla="*/ 349 h 353"/>
                <a:gd name="T16" fmla="*/ 252 w 301"/>
                <a:gd name="T17" fmla="*/ 345 h 353"/>
                <a:gd name="T18" fmla="*/ 222 w 301"/>
                <a:gd name="T19" fmla="*/ 260 h 353"/>
                <a:gd name="T20" fmla="*/ 76 w 301"/>
                <a:gd name="T21" fmla="*/ 260 h 353"/>
                <a:gd name="T22" fmla="*/ 48 w 301"/>
                <a:gd name="T23" fmla="*/ 343 h 353"/>
                <a:gd name="T24" fmla="*/ 46 w 301"/>
                <a:gd name="T25" fmla="*/ 348 h 353"/>
                <a:gd name="T26" fmla="*/ 42 w 301"/>
                <a:gd name="T27" fmla="*/ 351 h 353"/>
                <a:gd name="T28" fmla="*/ 34 w 301"/>
                <a:gd name="T29" fmla="*/ 352 h 353"/>
                <a:gd name="T30" fmla="*/ 22 w 301"/>
                <a:gd name="T31" fmla="*/ 353 h 353"/>
                <a:gd name="T32" fmla="*/ 9 w 301"/>
                <a:gd name="T33" fmla="*/ 352 h 353"/>
                <a:gd name="T34" fmla="*/ 2 w 301"/>
                <a:gd name="T35" fmla="*/ 350 h 353"/>
                <a:gd name="T36" fmla="*/ 0 w 301"/>
                <a:gd name="T37" fmla="*/ 344 h 353"/>
                <a:gd name="T38" fmla="*/ 3 w 301"/>
                <a:gd name="T39" fmla="*/ 335 h 353"/>
                <a:gd name="T40" fmla="*/ 120 w 301"/>
                <a:gd name="T41" fmla="*/ 10 h 353"/>
                <a:gd name="T42" fmla="*/ 123 w 301"/>
                <a:gd name="T43" fmla="*/ 5 h 353"/>
                <a:gd name="T44" fmla="*/ 128 w 301"/>
                <a:gd name="T45" fmla="*/ 2 h 353"/>
                <a:gd name="T46" fmla="*/ 136 w 301"/>
                <a:gd name="T47" fmla="*/ 1 h 353"/>
                <a:gd name="T48" fmla="*/ 150 w 301"/>
                <a:gd name="T49" fmla="*/ 0 h 353"/>
                <a:gd name="T50" fmla="*/ 164 w 301"/>
                <a:gd name="T51" fmla="*/ 1 h 353"/>
                <a:gd name="T52" fmla="*/ 173 w 301"/>
                <a:gd name="T53" fmla="*/ 2 h 353"/>
                <a:gd name="T54" fmla="*/ 179 w 301"/>
                <a:gd name="T55" fmla="*/ 5 h 353"/>
                <a:gd name="T56" fmla="*/ 182 w 301"/>
                <a:gd name="T57" fmla="*/ 10 h 353"/>
                <a:gd name="T58" fmla="*/ 299 w 301"/>
                <a:gd name="T59" fmla="*/ 335 h 353"/>
                <a:gd name="T60" fmla="*/ 209 w 301"/>
                <a:gd name="T61" fmla="*/ 223 h 353"/>
                <a:gd name="T62" fmla="*/ 148 w 301"/>
                <a:gd name="T63" fmla="*/ 48 h 353"/>
                <a:gd name="T64" fmla="*/ 148 w 301"/>
                <a:gd name="T65" fmla="*/ 48 h 353"/>
                <a:gd name="T66" fmla="*/ 88 w 301"/>
                <a:gd name="T67" fmla="*/ 223 h 353"/>
                <a:gd name="T68" fmla="*/ 209 w 301"/>
                <a:gd name="T69" fmla="*/ 22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353">
                  <a:moveTo>
                    <a:pt x="299" y="335"/>
                  </a:moveTo>
                  <a:cubicBezTo>
                    <a:pt x="300" y="339"/>
                    <a:pt x="301" y="342"/>
                    <a:pt x="301" y="344"/>
                  </a:cubicBezTo>
                  <a:cubicBezTo>
                    <a:pt x="301" y="347"/>
                    <a:pt x="301" y="349"/>
                    <a:pt x="299" y="350"/>
                  </a:cubicBezTo>
                  <a:cubicBezTo>
                    <a:pt x="298" y="351"/>
                    <a:pt x="295" y="352"/>
                    <a:pt x="292" y="352"/>
                  </a:cubicBezTo>
                  <a:cubicBezTo>
                    <a:pt x="289" y="353"/>
                    <a:pt x="284" y="353"/>
                    <a:pt x="279" y="353"/>
                  </a:cubicBezTo>
                  <a:cubicBezTo>
                    <a:pt x="273" y="353"/>
                    <a:pt x="269" y="353"/>
                    <a:pt x="265" y="352"/>
                  </a:cubicBezTo>
                  <a:cubicBezTo>
                    <a:pt x="262" y="352"/>
                    <a:pt x="259" y="352"/>
                    <a:pt x="258" y="351"/>
                  </a:cubicBezTo>
                  <a:cubicBezTo>
                    <a:pt x="256" y="351"/>
                    <a:pt x="255" y="350"/>
                    <a:pt x="254" y="349"/>
                  </a:cubicBezTo>
                  <a:cubicBezTo>
                    <a:pt x="253" y="347"/>
                    <a:pt x="252" y="346"/>
                    <a:pt x="252" y="345"/>
                  </a:cubicBezTo>
                  <a:cubicBezTo>
                    <a:pt x="222" y="260"/>
                    <a:pt x="222" y="260"/>
                    <a:pt x="222" y="260"/>
                  </a:cubicBezTo>
                  <a:cubicBezTo>
                    <a:pt x="76" y="260"/>
                    <a:pt x="76" y="260"/>
                    <a:pt x="76" y="260"/>
                  </a:cubicBezTo>
                  <a:cubicBezTo>
                    <a:pt x="48" y="343"/>
                    <a:pt x="48" y="343"/>
                    <a:pt x="48" y="343"/>
                  </a:cubicBezTo>
                  <a:cubicBezTo>
                    <a:pt x="47" y="345"/>
                    <a:pt x="47" y="346"/>
                    <a:pt x="46" y="348"/>
                  </a:cubicBezTo>
                  <a:cubicBezTo>
                    <a:pt x="45" y="349"/>
                    <a:pt x="43" y="350"/>
                    <a:pt x="42" y="351"/>
                  </a:cubicBezTo>
                  <a:cubicBezTo>
                    <a:pt x="40" y="351"/>
                    <a:pt x="38" y="352"/>
                    <a:pt x="34" y="352"/>
                  </a:cubicBezTo>
                  <a:cubicBezTo>
                    <a:pt x="31" y="353"/>
                    <a:pt x="27" y="353"/>
                    <a:pt x="22" y="353"/>
                  </a:cubicBezTo>
                  <a:cubicBezTo>
                    <a:pt x="17" y="353"/>
                    <a:pt x="13" y="353"/>
                    <a:pt x="9" y="352"/>
                  </a:cubicBezTo>
                  <a:cubicBezTo>
                    <a:pt x="6" y="352"/>
                    <a:pt x="4" y="351"/>
                    <a:pt x="2" y="350"/>
                  </a:cubicBezTo>
                  <a:cubicBezTo>
                    <a:pt x="1" y="348"/>
                    <a:pt x="0" y="347"/>
                    <a:pt x="0" y="344"/>
                  </a:cubicBezTo>
                  <a:cubicBezTo>
                    <a:pt x="1" y="342"/>
                    <a:pt x="1" y="339"/>
                    <a:pt x="3" y="3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1" y="8"/>
                    <a:pt x="122" y="6"/>
                    <a:pt x="123" y="5"/>
                  </a:cubicBezTo>
                  <a:cubicBezTo>
                    <a:pt x="124" y="4"/>
                    <a:pt x="126" y="3"/>
                    <a:pt x="128" y="2"/>
                  </a:cubicBezTo>
                  <a:cubicBezTo>
                    <a:pt x="130" y="2"/>
                    <a:pt x="133" y="1"/>
                    <a:pt x="136" y="1"/>
                  </a:cubicBezTo>
                  <a:cubicBezTo>
                    <a:pt x="140" y="1"/>
                    <a:pt x="144" y="0"/>
                    <a:pt x="150" y="0"/>
                  </a:cubicBezTo>
                  <a:cubicBezTo>
                    <a:pt x="156" y="0"/>
                    <a:pt x="160" y="1"/>
                    <a:pt x="164" y="1"/>
                  </a:cubicBezTo>
                  <a:cubicBezTo>
                    <a:pt x="168" y="1"/>
                    <a:pt x="171" y="2"/>
                    <a:pt x="173" y="2"/>
                  </a:cubicBezTo>
                  <a:cubicBezTo>
                    <a:pt x="176" y="3"/>
                    <a:pt x="177" y="4"/>
                    <a:pt x="179" y="5"/>
                  </a:cubicBezTo>
                  <a:cubicBezTo>
                    <a:pt x="180" y="7"/>
                    <a:pt x="181" y="8"/>
                    <a:pt x="182" y="10"/>
                  </a:cubicBezTo>
                  <a:lnTo>
                    <a:pt x="299" y="335"/>
                  </a:lnTo>
                  <a:close/>
                  <a:moveTo>
                    <a:pt x="209" y="223"/>
                  </a:moveTo>
                  <a:cubicBezTo>
                    <a:pt x="148" y="48"/>
                    <a:pt x="148" y="48"/>
                    <a:pt x="148" y="48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209" y="223"/>
                    <a:pt x="209" y="223"/>
                    <a:pt x="209" y="223"/>
                  </a:cubicBezTo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3" name="Freeform 839">
              <a:extLst>
                <a:ext uri="{FF2B5EF4-FFF2-40B4-BE49-F238E27FC236}">
                  <a16:creationId xmlns:a16="http://schemas.microsoft.com/office/drawing/2014/main" id="{0525A4E4-9611-9EE5-65A7-1A4D45E5B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1126" y="6214562"/>
              <a:ext cx="84138" cy="138113"/>
            </a:xfrm>
            <a:custGeom>
              <a:avLst/>
              <a:gdLst>
                <a:gd name="T0" fmla="*/ 214 w 214"/>
                <a:gd name="T1" fmla="*/ 102 h 351"/>
                <a:gd name="T2" fmla="*/ 206 w 214"/>
                <a:gd name="T3" fmla="*/ 150 h 351"/>
                <a:gd name="T4" fmla="*/ 181 w 214"/>
                <a:gd name="T5" fmla="*/ 185 h 351"/>
                <a:gd name="T6" fmla="*/ 142 w 214"/>
                <a:gd name="T7" fmla="*/ 208 h 351"/>
                <a:gd name="T8" fmla="*/ 86 w 214"/>
                <a:gd name="T9" fmla="*/ 216 h 351"/>
                <a:gd name="T10" fmla="*/ 46 w 214"/>
                <a:gd name="T11" fmla="*/ 216 h 351"/>
                <a:gd name="T12" fmla="*/ 46 w 214"/>
                <a:gd name="T13" fmla="*/ 342 h 351"/>
                <a:gd name="T14" fmla="*/ 45 w 214"/>
                <a:gd name="T15" fmla="*/ 346 h 351"/>
                <a:gd name="T16" fmla="*/ 41 w 214"/>
                <a:gd name="T17" fmla="*/ 349 h 351"/>
                <a:gd name="T18" fmla="*/ 34 w 214"/>
                <a:gd name="T19" fmla="*/ 350 h 351"/>
                <a:gd name="T20" fmla="*/ 23 w 214"/>
                <a:gd name="T21" fmla="*/ 351 h 351"/>
                <a:gd name="T22" fmla="*/ 12 w 214"/>
                <a:gd name="T23" fmla="*/ 350 h 351"/>
                <a:gd name="T24" fmla="*/ 5 w 214"/>
                <a:gd name="T25" fmla="*/ 349 h 351"/>
                <a:gd name="T26" fmla="*/ 1 w 214"/>
                <a:gd name="T27" fmla="*/ 346 h 351"/>
                <a:gd name="T28" fmla="*/ 0 w 214"/>
                <a:gd name="T29" fmla="*/ 342 h 351"/>
                <a:gd name="T30" fmla="*/ 0 w 214"/>
                <a:gd name="T31" fmla="*/ 20 h 351"/>
                <a:gd name="T32" fmla="*/ 5 w 214"/>
                <a:gd name="T33" fmla="*/ 5 h 351"/>
                <a:gd name="T34" fmla="*/ 18 w 214"/>
                <a:gd name="T35" fmla="*/ 0 h 351"/>
                <a:gd name="T36" fmla="*/ 93 w 214"/>
                <a:gd name="T37" fmla="*/ 0 h 351"/>
                <a:gd name="T38" fmla="*/ 115 w 214"/>
                <a:gd name="T39" fmla="*/ 1 h 351"/>
                <a:gd name="T40" fmla="*/ 139 w 214"/>
                <a:gd name="T41" fmla="*/ 5 h 351"/>
                <a:gd name="T42" fmla="*/ 168 w 214"/>
                <a:gd name="T43" fmla="*/ 17 h 351"/>
                <a:gd name="T44" fmla="*/ 193 w 214"/>
                <a:gd name="T45" fmla="*/ 38 h 351"/>
                <a:gd name="T46" fmla="*/ 209 w 214"/>
                <a:gd name="T47" fmla="*/ 66 h 351"/>
                <a:gd name="T48" fmla="*/ 214 w 214"/>
                <a:gd name="T49" fmla="*/ 102 h 351"/>
                <a:gd name="T50" fmla="*/ 165 w 214"/>
                <a:gd name="T51" fmla="*/ 106 h 351"/>
                <a:gd name="T52" fmla="*/ 158 w 214"/>
                <a:gd name="T53" fmla="*/ 70 h 351"/>
                <a:gd name="T54" fmla="*/ 138 w 214"/>
                <a:gd name="T55" fmla="*/ 49 h 351"/>
                <a:gd name="T56" fmla="*/ 114 w 214"/>
                <a:gd name="T57" fmla="*/ 40 h 351"/>
                <a:gd name="T58" fmla="*/ 89 w 214"/>
                <a:gd name="T59" fmla="*/ 38 h 351"/>
                <a:gd name="T60" fmla="*/ 46 w 214"/>
                <a:gd name="T61" fmla="*/ 38 h 351"/>
                <a:gd name="T62" fmla="*/ 46 w 214"/>
                <a:gd name="T63" fmla="*/ 178 h 351"/>
                <a:gd name="T64" fmla="*/ 88 w 214"/>
                <a:gd name="T65" fmla="*/ 178 h 351"/>
                <a:gd name="T66" fmla="*/ 123 w 214"/>
                <a:gd name="T67" fmla="*/ 173 h 351"/>
                <a:gd name="T68" fmla="*/ 146 w 214"/>
                <a:gd name="T69" fmla="*/ 158 h 351"/>
                <a:gd name="T70" fmla="*/ 161 w 214"/>
                <a:gd name="T71" fmla="*/ 135 h 351"/>
                <a:gd name="T72" fmla="*/ 165 w 214"/>
                <a:gd name="T73" fmla="*/ 10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351">
                  <a:moveTo>
                    <a:pt x="214" y="102"/>
                  </a:moveTo>
                  <a:cubicBezTo>
                    <a:pt x="214" y="120"/>
                    <a:pt x="211" y="135"/>
                    <a:pt x="206" y="150"/>
                  </a:cubicBezTo>
                  <a:cubicBezTo>
                    <a:pt x="200" y="164"/>
                    <a:pt x="192" y="176"/>
                    <a:pt x="181" y="185"/>
                  </a:cubicBezTo>
                  <a:cubicBezTo>
                    <a:pt x="170" y="195"/>
                    <a:pt x="157" y="203"/>
                    <a:pt x="142" y="208"/>
                  </a:cubicBezTo>
                  <a:cubicBezTo>
                    <a:pt x="126" y="214"/>
                    <a:pt x="107" y="216"/>
                    <a:pt x="86" y="216"/>
                  </a:cubicBezTo>
                  <a:cubicBezTo>
                    <a:pt x="46" y="216"/>
                    <a:pt x="46" y="216"/>
                    <a:pt x="46" y="216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46" y="344"/>
                    <a:pt x="46" y="345"/>
                    <a:pt x="45" y="346"/>
                  </a:cubicBezTo>
                  <a:cubicBezTo>
                    <a:pt x="44" y="347"/>
                    <a:pt x="43" y="348"/>
                    <a:pt x="41" y="349"/>
                  </a:cubicBezTo>
                  <a:cubicBezTo>
                    <a:pt x="39" y="349"/>
                    <a:pt x="37" y="350"/>
                    <a:pt x="34" y="350"/>
                  </a:cubicBezTo>
                  <a:cubicBezTo>
                    <a:pt x="31" y="351"/>
                    <a:pt x="27" y="351"/>
                    <a:pt x="23" y="351"/>
                  </a:cubicBezTo>
                  <a:cubicBezTo>
                    <a:pt x="18" y="351"/>
                    <a:pt x="15" y="351"/>
                    <a:pt x="12" y="350"/>
                  </a:cubicBezTo>
                  <a:cubicBezTo>
                    <a:pt x="9" y="350"/>
                    <a:pt x="6" y="349"/>
                    <a:pt x="5" y="349"/>
                  </a:cubicBezTo>
                  <a:cubicBezTo>
                    <a:pt x="3" y="348"/>
                    <a:pt x="2" y="347"/>
                    <a:pt x="1" y="346"/>
                  </a:cubicBezTo>
                  <a:cubicBezTo>
                    <a:pt x="0" y="345"/>
                    <a:pt x="0" y="344"/>
                    <a:pt x="0" y="3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0" y="0"/>
                    <a:pt x="108" y="0"/>
                    <a:pt x="115" y="1"/>
                  </a:cubicBezTo>
                  <a:cubicBezTo>
                    <a:pt x="122" y="2"/>
                    <a:pt x="130" y="3"/>
                    <a:pt x="139" y="5"/>
                  </a:cubicBezTo>
                  <a:cubicBezTo>
                    <a:pt x="149" y="7"/>
                    <a:pt x="158" y="11"/>
                    <a:pt x="168" y="17"/>
                  </a:cubicBezTo>
                  <a:cubicBezTo>
                    <a:pt x="178" y="22"/>
                    <a:pt x="186" y="29"/>
                    <a:pt x="193" y="38"/>
                  </a:cubicBezTo>
                  <a:cubicBezTo>
                    <a:pt x="200" y="46"/>
                    <a:pt x="205" y="55"/>
                    <a:pt x="209" y="66"/>
                  </a:cubicBezTo>
                  <a:cubicBezTo>
                    <a:pt x="213" y="77"/>
                    <a:pt x="214" y="89"/>
                    <a:pt x="214" y="102"/>
                  </a:cubicBezTo>
                  <a:close/>
                  <a:moveTo>
                    <a:pt x="165" y="106"/>
                  </a:moveTo>
                  <a:cubicBezTo>
                    <a:pt x="165" y="92"/>
                    <a:pt x="163" y="80"/>
                    <a:pt x="158" y="70"/>
                  </a:cubicBezTo>
                  <a:cubicBezTo>
                    <a:pt x="152" y="61"/>
                    <a:pt x="146" y="54"/>
                    <a:pt x="138" y="49"/>
                  </a:cubicBezTo>
                  <a:cubicBezTo>
                    <a:pt x="130" y="44"/>
                    <a:pt x="122" y="41"/>
                    <a:pt x="114" y="40"/>
                  </a:cubicBezTo>
                  <a:cubicBezTo>
                    <a:pt x="105" y="39"/>
                    <a:pt x="97" y="38"/>
                    <a:pt x="89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102" y="178"/>
                    <a:pt x="114" y="177"/>
                    <a:pt x="123" y="173"/>
                  </a:cubicBezTo>
                  <a:cubicBezTo>
                    <a:pt x="132" y="169"/>
                    <a:pt x="140" y="164"/>
                    <a:pt x="146" y="158"/>
                  </a:cubicBezTo>
                  <a:cubicBezTo>
                    <a:pt x="153" y="152"/>
                    <a:pt x="157" y="144"/>
                    <a:pt x="161" y="135"/>
                  </a:cubicBezTo>
                  <a:cubicBezTo>
                    <a:pt x="164" y="126"/>
                    <a:pt x="165" y="117"/>
                    <a:pt x="165" y="106"/>
                  </a:cubicBezTo>
                  <a:close/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4" name="Freeform 840">
              <a:extLst>
                <a:ext uri="{FF2B5EF4-FFF2-40B4-BE49-F238E27FC236}">
                  <a16:creationId xmlns:a16="http://schemas.microsoft.com/office/drawing/2014/main" id="{FBC1847F-0FA4-43A5-3420-4D3AA466A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51" y="6212975"/>
              <a:ext cx="19050" cy="139700"/>
            </a:xfrm>
            <a:custGeom>
              <a:avLst/>
              <a:gdLst>
                <a:gd name="T0" fmla="*/ 46 w 46"/>
                <a:gd name="T1" fmla="*/ 344 h 353"/>
                <a:gd name="T2" fmla="*/ 45 w 46"/>
                <a:gd name="T3" fmla="*/ 348 h 353"/>
                <a:gd name="T4" fmla="*/ 42 w 46"/>
                <a:gd name="T5" fmla="*/ 351 h 353"/>
                <a:gd name="T6" fmla="*/ 34 w 46"/>
                <a:gd name="T7" fmla="*/ 352 h 353"/>
                <a:gd name="T8" fmla="*/ 23 w 46"/>
                <a:gd name="T9" fmla="*/ 353 h 353"/>
                <a:gd name="T10" fmla="*/ 12 w 46"/>
                <a:gd name="T11" fmla="*/ 352 h 353"/>
                <a:gd name="T12" fmla="*/ 5 w 46"/>
                <a:gd name="T13" fmla="*/ 351 h 353"/>
                <a:gd name="T14" fmla="*/ 1 w 46"/>
                <a:gd name="T15" fmla="*/ 348 h 353"/>
                <a:gd name="T16" fmla="*/ 0 w 46"/>
                <a:gd name="T17" fmla="*/ 344 h 353"/>
                <a:gd name="T18" fmla="*/ 0 w 46"/>
                <a:gd name="T19" fmla="*/ 9 h 353"/>
                <a:gd name="T20" fmla="*/ 1 w 46"/>
                <a:gd name="T21" fmla="*/ 5 h 353"/>
                <a:gd name="T22" fmla="*/ 5 w 46"/>
                <a:gd name="T23" fmla="*/ 3 h 353"/>
                <a:gd name="T24" fmla="*/ 13 w 46"/>
                <a:gd name="T25" fmla="*/ 1 h 353"/>
                <a:gd name="T26" fmla="*/ 23 w 46"/>
                <a:gd name="T27" fmla="*/ 0 h 353"/>
                <a:gd name="T28" fmla="*/ 34 w 46"/>
                <a:gd name="T29" fmla="*/ 1 h 353"/>
                <a:gd name="T30" fmla="*/ 42 w 46"/>
                <a:gd name="T31" fmla="*/ 3 h 353"/>
                <a:gd name="T32" fmla="*/ 45 w 46"/>
                <a:gd name="T33" fmla="*/ 5 h 353"/>
                <a:gd name="T34" fmla="*/ 46 w 46"/>
                <a:gd name="T35" fmla="*/ 9 h 353"/>
                <a:gd name="T36" fmla="*/ 46 w 46"/>
                <a:gd name="T37" fmla="*/ 34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353">
                  <a:moveTo>
                    <a:pt x="46" y="344"/>
                  </a:moveTo>
                  <a:cubicBezTo>
                    <a:pt x="46" y="346"/>
                    <a:pt x="46" y="347"/>
                    <a:pt x="45" y="348"/>
                  </a:cubicBezTo>
                  <a:cubicBezTo>
                    <a:pt x="45" y="349"/>
                    <a:pt x="43" y="350"/>
                    <a:pt x="42" y="351"/>
                  </a:cubicBezTo>
                  <a:cubicBezTo>
                    <a:pt x="40" y="351"/>
                    <a:pt x="37" y="352"/>
                    <a:pt x="34" y="352"/>
                  </a:cubicBezTo>
                  <a:cubicBezTo>
                    <a:pt x="31" y="353"/>
                    <a:pt x="28" y="353"/>
                    <a:pt x="23" y="353"/>
                  </a:cubicBezTo>
                  <a:cubicBezTo>
                    <a:pt x="19" y="353"/>
                    <a:pt x="15" y="353"/>
                    <a:pt x="12" y="352"/>
                  </a:cubicBezTo>
                  <a:cubicBezTo>
                    <a:pt x="9" y="352"/>
                    <a:pt x="7" y="351"/>
                    <a:pt x="5" y="351"/>
                  </a:cubicBezTo>
                  <a:cubicBezTo>
                    <a:pt x="3" y="350"/>
                    <a:pt x="2" y="349"/>
                    <a:pt x="1" y="348"/>
                  </a:cubicBezTo>
                  <a:cubicBezTo>
                    <a:pt x="0" y="347"/>
                    <a:pt x="0" y="346"/>
                    <a:pt x="0" y="34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2" y="4"/>
                    <a:pt x="3" y="3"/>
                    <a:pt x="5" y="3"/>
                  </a:cubicBezTo>
                  <a:cubicBezTo>
                    <a:pt x="7" y="2"/>
                    <a:pt x="10" y="2"/>
                    <a:pt x="13" y="1"/>
                  </a:cubicBezTo>
                  <a:cubicBezTo>
                    <a:pt x="16" y="1"/>
                    <a:pt x="19" y="0"/>
                    <a:pt x="23" y="0"/>
                  </a:cubicBezTo>
                  <a:cubicBezTo>
                    <a:pt x="28" y="0"/>
                    <a:pt x="31" y="1"/>
                    <a:pt x="34" y="1"/>
                  </a:cubicBezTo>
                  <a:cubicBezTo>
                    <a:pt x="37" y="2"/>
                    <a:pt x="40" y="2"/>
                    <a:pt x="42" y="3"/>
                  </a:cubicBezTo>
                  <a:cubicBezTo>
                    <a:pt x="43" y="3"/>
                    <a:pt x="45" y="4"/>
                    <a:pt x="45" y="5"/>
                  </a:cubicBezTo>
                  <a:cubicBezTo>
                    <a:pt x="46" y="6"/>
                    <a:pt x="46" y="8"/>
                    <a:pt x="46" y="9"/>
                  </a:cubicBezTo>
                  <a:lnTo>
                    <a:pt x="46" y="344"/>
                  </a:lnTo>
                  <a:close/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78286B-BD54-D444-7CB4-77CD312CF7FC}"/>
              </a:ext>
            </a:extLst>
          </p:cNvPr>
          <p:cNvCxnSpPr>
            <a:stCxn id="7" idx="3"/>
            <a:endCxn id="51" idx="1"/>
          </p:cNvCxnSpPr>
          <p:nvPr/>
        </p:nvCxnSpPr>
        <p:spPr>
          <a:xfrm>
            <a:off x="7340077" y="3528292"/>
            <a:ext cx="629005" cy="1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7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F782A-AB1F-9DB9-F9F8-DDF976B54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54C4-5485-5B24-0ADB-87EAF85B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19" y="1983602"/>
            <a:ext cx="7886700" cy="110463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How do we get there?</a:t>
            </a:r>
          </a:p>
        </p:txBody>
      </p:sp>
    </p:spTree>
    <p:extLst>
      <p:ext uri="{BB962C8B-B14F-4D97-AF65-F5344CB8AC3E}">
        <p14:creationId xmlns:p14="http://schemas.microsoft.com/office/powerpoint/2010/main" val="242933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4395E-C686-AAD6-45DF-BCE188C4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E1A5-7174-4C98-E4ED-ACB6FAE0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Generative AI Evolution from 2022 - 2025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10EB-BFE9-1840-BA68-2CECAC0C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43000"/>
            <a:ext cx="8084527" cy="400446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99% </a:t>
            </a:r>
            <a:r>
              <a:rPr lang="en-US" sz="2400" b="1" dirty="0"/>
              <a:t>Cost reduction of token inferencing</a:t>
            </a:r>
          </a:p>
          <a:p>
            <a:r>
              <a:rPr lang="en-US" sz="2400" b="1" dirty="0"/>
              <a:t>From </a:t>
            </a:r>
            <a:r>
              <a:rPr lang="en-US" sz="2400" b="1" dirty="0">
                <a:solidFill>
                  <a:srgbClr val="0070C0"/>
                </a:solidFill>
              </a:rPr>
              <a:t>6% to 0.7% </a:t>
            </a:r>
            <a:r>
              <a:rPr lang="en-US" sz="2400" b="1" dirty="0"/>
              <a:t>hallucination (using RAG)</a:t>
            </a:r>
          </a:p>
          <a:p>
            <a:r>
              <a:rPr lang="en-US" sz="2400" b="1" dirty="0"/>
              <a:t>Can process </a:t>
            </a:r>
            <a:r>
              <a:rPr lang="en-US" sz="2400" b="1" dirty="0">
                <a:solidFill>
                  <a:srgbClr val="0070C0"/>
                </a:solidFill>
              </a:rPr>
              <a:t>400x </a:t>
            </a:r>
            <a:r>
              <a:rPr lang="en-US" sz="2400" b="1" dirty="0"/>
              <a:t>more data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15x</a:t>
            </a:r>
            <a:r>
              <a:rPr lang="en-US" sz="2400" b="1" dirty="0"/>
              <a:t> lower latency</a:t>
            </a:r>
          </a:p>
          <a:p>
            <a:r>
              <a:rPr lang="en-US" sz="2400" b="1" dirty="0"/>
              <a:t>Larger models can handle </a:t>
            </a:r>
            <a:r>
              <a:rPr lang="en-US" sz="2400" b="1" dirty="0">
                <a:solidFill>
                  <a:srgbClr val="0070C0"/>
                </a:solidFill>
              </a:rPr>
              <a:t>1,5 hour of video</a:t>
            </a:r>
          </a:p>
          <a:p>
            <a:r>
              <a:rPr lang="en-US" sz="2400" b="1" dirty="0"/>
              <a:t>Over 3000 public models available from cloud</a:t>
            </a:r>
          </a:p>
          <a:p>
            <a:r>
              <a:rPr lang="en-US" sz="2400" b="1" dirty="0"/>
              <a:t>Can run everywhere - (GPU/NPU)</a:t>
            </a:r>
          </a:p>
          <a:p>
            <a:r>
              <a:rPr lang="en-US" sz="2400" b="1" dirty="0"/>
              <a:t>New protocols  </a:t>
            </a:r>
            <a:r>
              <a:rPr lang="en-US" sz="2400" b="1" dirty="0">
                <a:solidFill>
                  <a:srgbClr val="0070C0"/>
                </a:solidFill>
              </a:rPr>
              <a:t>MCP and A2A</a:t>
            </a:r>
            <a:endParaRPr lang="en-US" sz="2400" b="1" dirty="0"/>
          </a:p>
          <a:p>
            <a:r>
              <a:rPr lang="en-US" sz="2400" b="1" dirty="0"/>
              <a:t>Integration using </a:t>
            </a:r>
            <a:r>
              <a:rPr lang="en-US" sz="2400" b="1" dirty="0">
                <a:solidFill>
                  <a:srgbClr val="0070C0"/>
                </a:solidFill>
              </a:rPr>
              <a:t>Computer Use API and Web Browser 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186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94228D-EADA-B57E-6A54-736C489AF93E}"/>
              </a:ext>
            </a:extLst>
          </p:cNvPr>
          <p:cNvSpPr/>
          <p:nvPr/>
        </p:nvSpPr>
        <p:spPr>
          <a:xfrm>
            <a:off x="6076950" y="961532"/>
            <a:ext cx="2523141" cy="149532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C38DBE-4F1E-03DD-5135-65462F8E2357}"/>
              </a:ext>
            </a:extLst>
          </p:cNvPr>
          <p:cNvGrpSpPr>
            <a:grpSpLocks noChangeAspect="1"/>
          </p:cNvGrpSpPr>
          <p:nvPr/>
        </p:nvGrpSpPr>
        <p:grpSpPr>
          <a:xfrm>
            <a:off x="2288469" y="2754804"/>
            <a:ext cx="559242" cy="567716"/>
            <a:chOff x="19327813" y="9538787"/>
            <a:chExt cx="733426" cy="744538"/>
          </a:xfrm>
        </p:grpSpPr>
        <p:sp>
          <p:nvSpPr>
            <p:cNvPr id="21" name="Freeform 928">
              <a:extLst>
                <a:ext uri="{FF2B5EF4-FFF2-40B4-BE49-F238E27FC236}">
                  <a16:creationId xmlns:a16="http://schemas.microsoft.com/office/drawing/2014/main" id="{4A797666-2B0F-DB33-20CE-5090014CF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938" y="10084887"/>
              <a:ext cx="30163" cy="76200"/>
            </a:xfrm>
            <a:custGeom>
              <a:avLst/>
              <a:gdLst>
                <a:gd name="T0" fmla="*/ 45 w 73"/>
                <a:gd name="T1" fmla="*/ 194 h 194"/>
                <a:gd name="T2" fmla="*/ 17 w 73"/>
                <a:gd name="T3" fmla="*/ 170 h 194"/>
                <a:gd name="T4" fmla="*/ 2 w 73"/>
                <a:gd name="T5" fmla="*/ 32 h 194"/>
                <a:gd name="T6" fmla="*/ 26 w 73"/>
                <a:gd name="T7" fmla="*/ 2 h 194"/>
                <a:gd name="T8" fmla="*/ 56 w 73"/>
                <a:gd name="T9" fmla="*/ 26 h 194"/>
                <a:gd name="T10" fmla="*/ 72 w 73"/>
                <a:gd name="T11" fmla="*/ 164 h 194"/>
                <a:gd name="T12" fmla="*/ 48 w 73"/>
                <a:gd name="T13" fmla="*/ 194 h 194"/>
                <a:gd name="T14" fmla="*/ 45 w 73"/>
                <a:gd name="T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94">
                  <a:moveTo>
                    <a:pt x="45" y="194"/>
                  </a:moveTo>
                  <a:cubicBezTo>
                    <a:pt x="31" y="194"/>
                    <a:pt x="19" y="184"/>
                    <a:pt x="17" y="17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17"/>
                    <a:pt x="11" y="4"/>
                    <a:pt x="26" y="2"/>
                  </a:cubicBezTo>
                  <a:cubicBezTo>
                    <a:pt x="42" y="0"/>
                    <a:pt x="55" y="11"/>
                    <a:pt x="56" y="26"/>
                  </a:cubicBezTo>
                  <a:cubicBezTo>
                    <a:pt x="72" y="164"/>
                    <a:pt x="72" y="164"/>
                    <a:pt x="72" y="164"/>
                  </a:cubicBezTo>
                  <a:cubicBezTo>
                    <a:pt x="73" y="179"/>
                    <a:pt x="63" y="192"/>
                    <a:pt x="48" y="194"/>
                  </a:cubicBezTo>
                  <a:cubicBezTo>
                    <a:pt x="47" y="194"/>
                    <a:pt x="46" y="194"/>
                    <a:pt x="45" y="19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2" name="Freeform 929">
              <a:extLst>
                <a:ext uri="{FF2B5EF4-FFF2-40B4-BE49-F238E27FC236}">
                  <a16:creationId xmlns:a16="http://schemas.microsoft.com/office/drawing/2014/main" id="{597611D4-BAB0-9EE9-0B45-60C8C3AF25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7026" y="9662612"/>
              <a:ext cx="93663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8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8 h 235"/>
                <a:gd name="T14" fmla="*/ 118 w 235"/>
                <a:gd name="T15" fmla="*/ 180 h 235"/>
                <a:gd name="T16" fmla="*/ 180 w 235"/>
                <a:gd name="T17" fmla="*/ 118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8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3" name="Freeform 930">
              <a:extLst>
                <a:ext uri="{FF2B5EF4-FFF2-40B4-BE49-F238E27FC236}">
                  <a16:creationId xmlns:a16="http://schemas.microsoft.com/office/drawing/2014/main" id="{704EDCBB-4ACE-F3A5-1BC2-857CD3E1A7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27813" y="9775325"/>
              <a:ext cx="93663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8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8 h 235"/>
                <a:gd name="T14" fmla="*/ 118 w 235"/>
                <a:gd name="T15" fmla="*/ 180 h 235"/>
                <a:gd name="T16" fmla="*/ 180 w 235"/>
                <a:gd name="T17" fmla="*/ 118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8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4" name="Freeform 931">
              <a:extLst>
                <a:ext uri="{FF2B5EF4-FFF2-40B4-BE49-F238E27FC236}">
                  <a16:creationId xmlns:a16="http://schemas.microsoft.com/office/drawing/2014/main" id="{05040B45-CD3E-0498-FFFE-1EDB5BD88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00851" y="9726112"/>
              <a:ext cx="92075" cy="92075"/>
            </a:xfrm>
            <a:custGeom>
              <a:avLst/>
              <a:gdLst>
                <a:gd name="T0" fmla="*/ 117 w 234"/>
                <a:gd name="T1" fmla="*/ 234 h 234"/>
                <a:gd name="T2" fmla="*/ 0 w 234"/>
                <a:gd name="T3" fmla="*/ 117 h 234"/>
                <a:gd name="T4" fmla="*/ 117 w 234"/>
                <a:gd name="T5" fmla="*/ 0 h 234"/>
                <a:gd name="T6" fmla="*/ 234 w 234"/>
                <a:gd name="T7" fmla="*/ 117 h 234"/>
                <a:gd name="T8" fmla="*/ 117 w 234"/>
                <a:gd name="T9" fmla="*/ 234 h 234"/>
                <a:gd name="T10" fmla="*/ 117 w 234"/>
                <a:gd name="T11" fmla="*/ 54 h 234"/>
                <a:gd name="T12" fmla="*/ 54 w 234"/>
                <a:gd name="T13" fmla="*/ 117 h 234"/>
                <a:gd name="T14" fmla="*/ 117 w 234"/>
                <a:gd name="T15" fmla="*/ 180 h 234"/>
                <a:gd name="T16" fmla="*/ 180 w 234"/>
                <a:gd name="T17" fmla="*/ 117 h 234"/>
                <a:gd name="T18" fmla="*/ 117 w 234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4">
                  <a:moveTo>
                    <a:pt x="117" y="234"/>
                  </a:move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lose/>
                  <a:moveTo>
                    <a:pt x="117" y="54"/>
                  </a:moveTo>
                  <a:cubicBezTo>
                    <a:pt x="82" y="54"/>
                    <a:pt x="54" y="82"/>
                    <a:pt x="54" y="117"/>
                  </a:cubicBezTo>
                  <a:cubicBezTo>
                    <a:pt x="54" y="151"/>
                    <a:pt x="82" y="180"/>
                    <a:pt x="117" y="180"/>
                  </a:cubicBezTo>
                  <a:cubicBezTo>
                    <a:pt x="152" y="180"/>
                    <a:pt x="180" y="151"/>
                    <a:pt x="180" y="117"/>
                  </a:cubicBezTo>
                  <a:cubicBezTo>
                    <a:pt x="180" y="82"/>
                    <a:pt x="152" y="54"/>
                    <a:pt x="117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5" name="Freeform 932">
              <a:extLst>
                <a:ext uri="{FF2B5EF4-FFF2-40B4-BE49-F238E27FC236}">
                  <a16:creationId xmlns:a16="http://schemas.microsoft.com/office/drawing/2014/main" id="{E8CABACF-6482-A00C-0D4C-BA956B3F5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61188" y="9651500"/>
              <a:ext cx="92075" cy="92075"/>
            </a:xfrm>
            <a:custGeom>
              <a:avLst/>
              <a:gdLst>
                <a:gd name="T0" fmla="*/ 118 w 235"/>
                <a:gd name="T1" fmla="*/ 234 h 234"/>
                <a:gd name="T2" fmla="*/ 0 w 235"/>
                <a:gd name="T3" fmla="*/ 117 h 234"/>
                <a:gd name="T4" fmla="*/ 118 w 235"/>
                <a:gd name="T5" fmla="*/ 0 h 234"/>
                <a:gd name="T6" fmla="*/ 235 w 235"/>
                <a:gd name="T7" fmla="*/ 117 h 234"/>
                <a:gd name="T8" fmla="*/ 118 w 235"/>
                <a:gd name="T9" fmla="*/ 234 h 234"/>
                <a:gd name="T10" fmla="*/ 118 w 235"/>
                <a:gd name="T11" fmla="*/ 54 h 234"/>
                <a:gd name="T12" fmla="*/ 55 w 235"/>
                <a:gd name="T13" fmla="*/ 117 h 234"/>
                <a:gd name="T14" fmla="*/ 118 w 235"/>
                <a:gd name="T15" fmla="*/ 180 h 234"/>
                <a:gd name="T16" fmla="*/ 180 w 235"/>
                <a:gd name="T17" fmla="*/ 117 h 234"/>
                <a:gd name="T18" fmla="*/ 118 w 235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4">
                  <a:moveTo>
                    <a:pt x="118" y="234"/>
                  </a:moveTo>
                  <a:cubicBezTo>
                    <a:pt x="53" y="234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4"/>
                    <a:pt x="118" y="234"/>
                  </a:cubicBezTo>
                  <a:close/>
                  <a:moveTo>
                    <a:pt x="118" y="54"/>
                  </a:moveTo>
                  <a:cubicBezTo>
                    <a:pt x="83" y="54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4"/>
                    <a:pt x="118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6" name="Freeform 933">
              <a:extLst>
                <a:ext uri="{FF2B5EF4-FFF2-40B4-BE49-F238E27FC236}">
                  <a16:creationId xmlns:a16="http://schemas.microsoft.com/office/drawing/2014/main" id="{DBCDB4B9-DA32-0BFB-0CF4-5CB18A246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34213" y="9538787"/>
              <a:ext cx="92075" cy="92075"/>
            </a:xfrm>
            <a:custGeom>
              <a:avLst/>
              <a:gdLst>
                <a:gd name="T0" fmla="*/ 117 w 234"/>
                <a:gd name="T1" fmla="*/ 234 h 234"/>
                <a:gd name="T2" fmla="*/ 0 w 234"/>
                <a:gd name="T3" fmla="*/ 117 h 234"/>
                <a:gd name="T4" fmla="*/ 117 w 234"/>
                <a:gd name="T5" fmla="*/ 0 h 234"/>
                <a:gd name="T6" fmla="*/ 234 w 234"/>
                <a:gd name="T7" fmla="*/ 117 h 234"/>
                <a:gd name="T8" fmla="*/ 117 w 234"/>
                <a:gd name="T9" fmla="*/ 234 h 234"/>
                <a:gd name="T10" fmla="*/ 117 w 234"/>
                <a:gd name="T11" fmla="*/ 54 h 234"/>
                <a:gd name="T12" fmla="*/ 54 w 234"/>
                <a:gd name="T13" fmla="*/ 117 h 234"/>
                <a:gd name="T14" fmla="*/ 117 w 234"/>
                <a:gd name="T15" fmla="*/ 180 h 234"/>
                <a:gd name="T16" fmla="*/ 180 w 234"/>
                <a:gd name="T17" fmla="*/ 117 h 234"/>
                <a:gd name="T18" fmla="*/ 117 w 234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4">
                  <a:moveTo>
                    <a:pt x="117" y="234"/>
                  </a:move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lose/>
                  <a:moveTo>
                    <a:pt x="117" y="54"/>
                  </a:moveTo>
                  <a:cubicBezTo>
                    <a:pt x="82" y="54"/>
                    <a:pt x="54" y="82"/>
                    <a:pt x="54" y="117"/>
                  </a:cubicBezTo>
                  <a:cubicBezTo>
                    <a:pt x="54" y="151"/>
                    <a:pt x="82" y="180"/>
                    <a:pt x="117" y="180"/>
                  </a:cubicBezTo>
                  <a:cubicBezTo>
                    <a:pt x="152" y="180"/>
                    <a:pt x="180" y="151"/>
                    <a:pt x="180" y="117"/>
                  </a:cubicBezTo>
                  <a:cubicBezTo>
                    <a:pt x="180" y="82"/>
                    <a:pt x="152" y="54"/>
                    <a:pt x="117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7" name="Freeform 934">
              <a:extLst>
                <a:ext uri="{FF2B5EF4-FFF2-40B4-BE49-F238E27FC236}">
                  <a16:creationId xmlns:a16="http://schemas.microsoft.com/office/drawing/2014/main" id="{A14A3D02-8880-7AD1-1594-1264037E11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31063" y="9657850"/>
              <a:ext cx="93663" cy="92075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7 h 235"/>
                <a:gd name="T4" fmla="*/ 118 w 235"/>
                <a:gd name="T5" fmla="*/ 0 h 235"/>
                <a:gd name="T6" fmla="*/ 235 w 235"/>
                <a:gd name="T7" fmla="*/ 117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7 h 235"/>
                <a:gd name="T14" fmla="*/ 118 w 235"/>
                <a:gd name="T15" fmla="*/ 180 h 235"/>
                <a:gd name="T16" fmla="*/ 180 w 235"/>
                <a:gd name="T17" fmla="*/ 117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8" name="Freeform 935">
              <a:extLst>
                <a:ext uri="{FF2B5EF4-FFF2-40B4-BE49-F238E27FC236}">
                  <a16:creationId xmlns:a16="http://schemas.microsoft.com/office/drawing/2014/main" id="{5A7FC825-A7FF-D2C0-7A4F-E5FA13CFB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26" y="9764212"/>
              <a:ext cx="92075" cy="93663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55 h 235"/>
                <a:gd name="T12" fmla="*/ 54 w 234"/>
                <a:gd name="T13" fmla="*/ 118 h 235"/>
                <a:gd name="T14" fmla="*/ 117 w 234"/>
                <a:gd name="T15" fmla="*/ 181 h 235"/>
                <a:gd name="T16" fmla="*/ 180 w 234"/>
                <a:gd name="T17" fmla="*/ 118 h 235"/>
                <a:gd name="T18" fmla="*/ 117 w 234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3" y="55"/>
                    <a:pt x="54" y="83"/>
                    <a:pt x="54" y="118"/>
                  </a:cubicBezTo>
                  <a:cubicBezTo>
                    <a:pt x="54" y="152"/>
                    <a:pt x="83" y="181"/>
                    <a:pt x="117" y="181"/>
                  </a:cubicBezTo>
                  <a:cubicBezTo>
                    <a:pt x="152" y="181"/>
                    <a:pt x="180" y="152"/>
                    <a:pt x="180" y="118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9" name="Freeform 936">
              <a:extLst>
                <a:ext uri="{FF2B5EF4-FFF2-40B4-BE49-F238E27FC236}">
                  <a16:creationId xmlns:a16="http://schemas.microsoft.com/office/drawing/2014/main" id="{D650F77C-7A1B-83CC-F9EE-476B4A788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34201" y="9864225"/>
              <a:ext cx="92075" cy="92075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8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8 h 235"/>
                <a:gd name="T14" fmla="*/ 118 w 235"/>
                <a:gd name="T15" fmla="*/ 180 h 235"/>
                <a:gd name="T16" fmla="*/ 180 w 235"/>
                <a:gd name="T17" fmla="*/ 118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8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0" name="Freeform 937">
              <a:extLst>
                <a:ext uri="{FF2B5EF4-FFF2-40B4-BE49-F238E27FC236}">
                  <a16:creationId xmlns:a16="http://schemas.microsoft.com/office/drawing/2014/main" id="{C7F396AE-4447-4E11-C6E9-39AEA8A725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75451" y="9889625"/>
              <a:ext cx="93663" cy="92075"/>
            </a:xfrm>
            <a:custGeom>
              <a:avLst/>
              <a:gdLst>
                <a:gd name="T0" fmla="*/ 117 w 235"/>
                <a:gd name="T1" fmla="*/ 235 h 235"/>
                <a:gd name="T2" fmla="*/ 0 w 235"/>
                <a:gd name="T3" fmla="*/ 117 h 235"/>
                <a:gd name="T4" fmla="*/ 117 w 235"/>
                <a:gd name="T5" fmla="*/ 0 h 235"/>
                <a:gd name="T6" fmla="*/ 235 w 235"/>
                <a:gd name="T7" fmla="*/ 117 h 235"/>
                <a:gd name="T8" fmla="*/ 117 w 235"/>
                <a:gd name="T9" fmla="*/ 235 h 235"/>
                <a:gd name="T10" fmla="*/ 117 w 235"/>
                <a:gd name="T11" fmla="*/ 55 h 235"/>
                <a:gd name="T12" fmla="*/ 54 w 235"/>
                <a:gd name="T13" fmla="*/ 117 h 235"/>
                <a:gd name="T14" fmla="*/ 117 w 235"/>
                <a:gd name="T15" fmla="*/ 180 h 235"/>
                <a:gd name="T16" fmla="*/ 180 w 235"/>
                <a:gd name="T17" fmla="*/ 117 h 235"/>
                <a:gd name="T18" fmla="*/ 117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7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3" y="55"/>
                    <a:pt x="54" y="83"/>
                    <a:pt x="54" y="117"/>
                  </a:cubicBezTo>
                  <a:cubicBezTo>
                    <a:pt x="54" y="152"/>
                    <a:pt x="83" y="180"/>
                    <a:pt x="117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1" name="Freeform 938">
              <a:extLst>
                <a:ext uri="{FF2B5EF4-FFF2-40B4-BE49-F238E27FC236}">
                  <a16:creationId xmlns:a16="http://schemas.microsoft.com/office/drawing/2014/main" id="{1C050B4A-34ED-B401-9B17-6189C6AA1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27813" y="9938837"/>
              <a:ext cx="93663" cy="93663"/>
            </a:xfrm>
            <a:custGeom>
              <a:avLst/>
              <a:gdLst>
                <a:gd name="T0" fmla="*/ 118 w 235"/>
                <a:gd name="T1" fmla="*/ 234 h 234"/>
                <a:gd name="T2" fmla="*/ 0 w 235"/>
                <a:gd name="T3" fmla="*/ 117 h 234"/>
                <a:gd name="T4" fmla="*/ 118 w 235"/>
                <a:gd name="T5" fmla="*/ 0 h 234"/>
                <a:gd name="T6" fmla="*/ 235 w 235"/>
                <a:gd name="T7" fmla="*/ 117 h 234"/>
                <a:gd name="T8" fmla="*/ 118 w 235"/>
                <a:gd name="T9" fmla="*/ 234 h 234"/>
                <a:gd name="T10" fmla="*/ 118 w 235"/>
                <a:gd name="T11" fmla="*/ 54 h 234"/>
                <a:gd name="T12" fmla="*/ 55 w 235"/>
                <a:gd name="T13" fmla="*/ 117 h 234"/>
                <a:gd name="T14" fmla="*/ 118 w 235"/>
                <a:gd name="T15" fmla="*/ 180 h 234"/>
                <a:gd name="T16" fmla="*/ 180 w 235"/>
                <a:gd name="T17" fmla="*/ 117 h 234"/>
                <a:gd name="T18" fmla="*/ 118 w 235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4">
                  <a:moveTo>
                    <a:pt x="118" y="234"/>
                  </a:moveTo>
                  <a:cubicBezTo>
                    <a:pt x="53" y="234"/>
                    <a:pt x="0" y="182"/>
                    <a:pt x="0" y="117"/>
                  </a:cubicBezTo>
                  <a:cubicBezTo>
                    <a:pt x="0" y="52"/>
                    <a:pt x="53" y="0"/>
                    <a:pt x="118" y="0"/>
                  </a:cubicBezTo>
                  <a:cubicBezTo>
                    <a:pt x="182" y="0"/>
                    <a:pt x="235" y="52"/>
                    <a:pt x="235" y="117"/>
                  </a:cubicBezTo>
                  <a:cubicBezTo>
                    <a:pt x="235" y="182"/>
                    <a:pt x="182" y="234"/>
                    <a:pt x="118" y="234"/>
                  </a:cubicBezTo>
                  <a:close/>
                  <a:moveTo>
                    <a:pt x="118" y="54"/>
                  </a:moveTo>
                  <a:cubicBezTo>
                    <a:pt x="83" y="54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4"/>
                    <a:pt x="118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2" name="Freeform 939">
              <a:extLst>
                <a:ext uri="{FF2B5EF4-FFF2-40B4-BE49-F238E27FC236}">
                  <a16:creationId xmlns:a16="http://schemas.microsoft.com/office/drawing/2014/main" id="{41733FC4-8FD8-8DED-DD53-DDF43FFF6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38938" y="10038850"/>
              <a:ext cx="93663" cy="93663"/>
            </a:xfrm>
            <a:custGeom>
              <a:avLst/>
              <a:gdLst>
                <a:gd name="T0" fmla="*/ 118 w 235"/>
                <a:gd name="T1" fmla="*/ 234 h 234"/>
                <a:gd name="T2" fmla="*/ 0 w 235"/>
                <a:gd name="T3" fmla="*/ 117 h 234"/>
                <a:gd name="T4" fmla="*/ 118 w 235"/>
                <a:gd name="T5" fmla="*/ 0 h 234"/>
                <a:gd name="T6" fmla="*/ 235 w 235"/>
                <a:gd name="T7" fmla="*/ 117 h 234"/>
                <a:gd name="T8" fmla="*/ 118 w 235"/>
                <a:gd name="T9" fmla="*/ 234 h 234"/>
                <a:gd name="T10" fmla="*/ 118 w 235"/>
                <a:gd name="T11" fmla="*/ 54 h 234"/>
                <a:gd name="T12" fmla="*/ 55 w 235"/>
                <a:gd name="T13" fmla="*/ 117 h 234"/>
                <a:gd name="T14" fmla="*/ 118 w 235"/>
                <a:gd name="T15" fmla="*/ 180 h 234"/>
                <a:gd name="T16" fmla="*/ 180 w 235"/>
                <a:gd name="T17" fmla="*/ 117 h 234"/>
                <a:gd name="T18" fmla="*/ 118 w 235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4">
                  <a:moveTo>
                    <a:pt x="118" y="234"/>
                  </a:moveTo>
                  <a:cubicBezTo>
                    <a:pt x="53" y="234"/>
                    <a:pt x="0" y="182"/>
                    <a:pt x="0" y="117"/>
                  </a:cubicBezTo>
                  <a:cubicBezTo>
                    <a:pt x="0" y="52"/>
                    <a:pt x="53" y="0"/>
                    <a:pt x="118" y="0"/>
                  </a:cubicBezTo>
                  <a:cubicBezTo>
                    <a:pt x="182" y="0"/>
                    <a:pt x="235" y="52"/>
                    <a:pt x="235" y="117"/>
                  </a:cubicBezTo>
                  <a:cubicBezTo>
                    <a:pt x="235" y="182"/>
                    <a:pt x="182" y="234"/>
                    <a:pt x="118" y="234"/>
                  </a:cubicBezTo>
                  <a:close/>
                  <a:moveTo>
                    <a:pt x="118" y="54"/>
                  </a:moveTo>
                  <a:cubicBezTo>
                    <a:pt x="83" y="54"/>
                    <a:pt x="55" y="82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2"/>
                    <a:pt x="152" y="54"/>
                    <a:pt x="118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3" name="Freeform 940">
              <a:extLst>
                <a:ext uri="{FF2B5EF4-FFF2-40B4-BE49-F238E27FC236}">
                  <a16:creationId xmlns:a16="http://schemas.microsoft.com/office/drawing/2014/main" id="{35A8FB02-8CDA-B598-FC7C-EE874B9D1E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9276" y="10026150"/>
              <a:ext cx="92075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7 h 235"/>
                <a:gd name="T4" fmla="*/ 118 w 235"/>
                <a:gd name="T5" fmla="*/ 0 h 235"/>
                <a:gd name="T6" fmla="*/ 235 w 235"/>
                <a:gd name="T7" fmla="*/ 117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7 h 235"/>
                <a:gd name="T14" fmla="*/ 118 w 235"/>
                <a:gd name="T15" fmla="*/ 180 h 235"/>
                <a:gd name="T16" fmla="*/ 180 w 235"/>
                <a:gd name="T17" fmla="*/ 117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4" name="Freeform 941">
              <a:extLst>
                <a:ext uri="{FF2B5EF4-FFF2-40B4-BE49-F238E27FC236}">
                  <a16:creationId xmlns:a16="http://schemas.microsoft.com/office/drawing/2014/main" id="{7746235A-B14E-9BB3-DCD7-491163C5AF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59613" y="10064250"/>
              <a:ext cx="92075" cy="93663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55 h 235"/>
                <a:gd name="T12" fmla="*/ 54 w 234"/>
                <a:gd name="T13" fmla="*/ 118 h 235"/>
                <a:gd name="T14" fmla="*/ 117 w 234"/>
                <a:gd name="T15" fmla="*/ 180 h 235"/>
                <a:gd name="T16" fmla="*/ 180 w 234"/>
                <a:gd name="T17" fmla="*/ 118 h 235"/>
                <a:gd name="T18" fmla="*/ 117 w 234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2" y="55"/>
                    <a:pt x="54" y="83"/>
                    <a:pt x="54" y="118"/>
                  </a:cubicBezTo>
                  <a:cubicBezTo>
                    <a:pt x="54" y="152"/>
                    <a:pt x="82" y="180"/>
                    <a:pt x="117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5" name="Freeform 942">
              <a:extLst>
                <a:ext uri="{FF2B5EF4-FFF2-40B4-BE49-F238E27FC236}">
                  <a16:creationId xmlns:a16="http://schemas.microsoft.com/office/drawing/2014/main" id="{95A6DCE7-3C6F-8B8A-CB92-E41883D2A3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07238" y="9915025"/>
              <a:ext cx="93663" cy="92075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55 h 235"/>
                <a:gd name="T12" fmla="*/ 54 w 234"/>
                <a:gd name="T13" fmla="*/ 118 h 235"/>
                <a:gd name="T14" fmla="*/ 117 w 234"/>
                <a:gd name="T15" fmla="*/ 180 h 235"/>
                <a:gd name="T16" fmla="*/ 180 w 234"/>
                <a:gd name="T17" fmla="*/ 118 h 235"/>
                <a:gd name="T18" fmla="*/ 117 w 234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3" y="55"/>
                    <a:pt x="54" y="83"/>
                    <a:pt x="54" y="118"/>
                  </a:cubicBezTo>
                  <a:cubicBezTo>
                    <a:pt x="54" y="152"/>
                    <a:pt x="83" y="180"/>
                    <a:pt x="117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6" name="Freeform 943">
              <a:extLst>
                <a:ext uri="{FF2B5EF4-FFF2-40B4-BE49-F238E27FC236}">
                  <a16:creationId xmlns:a16="http://schemas.microsoft.com/office/drawing/2014/main" id="{C29257B1-25BF-3509-7E53-AC0FCD0ABE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67576" y="9843587"/>
              <a:ext cx="93663" cy="93663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7 h 235"/>
                <a:gd name="T4" fmla="*/ 117 w 234"/>
                <a:gd name="T5" fmla="*/ 0 h 235"/>
                <a:gd name="T6" fmla="*/ 234 w 234"/>
                <a:gd name="T7" fmla="*/ 117 h 235"/>
                <a:gd name="T8" fmla="*/ 117 w 234"/>
                <a:gd name="T9" fmla="*/ 235 h 235"/>
                <a:gd name="T10" fmla="*/ 117 w 234"/>
                <a:gd name="T11" fmla="*/ 55 h 235"/>
                <a:gd name="T12" fmla="*/ 54 w 234"/>
                <a:gd name="T13" fmla="*/ 117 h 235"/>
                <a:gd name="T14" fmla="*/ 117 w 234"/>
                <a:gd name="T15" fmla="*/ 180 h 235"/>
                <a:gd name="T16" fmla="*/ 180 w 234"/>
                <a:gd name="T17" fmla="*/ 117 h 235"/>
                <a:gd name="T18" fmla="*/ 117 w 234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7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7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2" y="55"/>
                    <a:pt x="54" y="83"/>
                    <a:pt x="54" y="117"/>
                  </a:cubicBezTo>
                  <a:cubicBezTo>
                    <a:pt x="54" y="152"/>
                    <a:pt x="82" y="180"/>
                    <a:pt x="117" y="180"/>
                  </a:cubicBezTo>
                  <a:cubicBezTo>
                    <a:pt x="151" y="180"/>
                    <a:pt x="180" y="152"/>
                    <a:pt x="180" y="117"/>
                  </a:cubicBezTo>
                  <a:cubicBezTo>
                    <a:pt x="180" y="83"/>
                    <a:pt x="151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7" name="Freeform 944">
              <a:extLst>
                <a:ext uri="{FF2B5EF4-FFF2-40B4-BE49-F238E27FC236}">
                  <a16:creationId xmlns:a16="http://schemas.microsoft.com/office/drawing/2014/main" id="{4899F29D-2C57-77AD-A362-C72CE3A814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5663" y="10013450"/>
              <a:ext cx="93663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7 h 235"/>
                <a:gd name="T4" fmla="*/ 118 w 235"/>
                <a:gd name="T5" fmla="*/ 0 h 235"/>
                <a:gd name="T6" fmla="*/ 235 w 235"/>
                <a:gd name="T7" fmla="*/ 117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7 h 235"/>
                <a:gd name="T14" fmla="*/ 118 w 235"/>
                <a:gd name="T15" fmla="*/ 180 h 235"/>
                <a:gd name="T16" fmla="*/ 180 w 235"/>
                <a:gd name="T17" fmla="*/ 117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7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7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7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8" name="Freeform 945">
              <a:extLst>
                <a:ext uri="{FF2B5EF4-FFF2-40B4-BE49-F238E27FC236}">
                  <a16:creationId xmlns:a16="http://schemas.microsoft.com/office/drawing/2014/main" id="{0A4182B2-EAB0-A48E-8FD4-0EAEA9E1B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18363" y="10138862"/>
              <a:ext cx="93663" cy="93663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8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118 w 235"/>
                <a:gd name="T11" fmla="*/ 55 h 235"/>
                <a:gd name="T12" fmla="*/ 55 w 235"/>
                <a:gd name="T13" fmla="*/ 118 h 235"/>
                <a:gd name="T14" fmla="*/ 118 w 235"/>
                <a:gd name="T15" fmla="*/ 180 h 235"/>
                <a:gd name="T16" fmla="*/ 180 w 235"/>
                <a:gd name="T17" fmla="*/ 118 h 235"/>
                <a:gd name="T18" fmla="*/ 118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lose/>
                  <a:moveTo>
                    <a:pt x="118" y="55"/>
                  </a:moveTo>
                  <a:cubicBezTo>
                    <a:pt x="83" y="55"/>
                    <a:pt x="55" y="83"/>
                    <a:pt x="55" y="118"/>
                  </a:cubicBezTo>
                  <a:cubicBezTo>
                    <a:pt x="55" y="152"/>
                    <a:pt x="83" y="180"/>
                    <a:pt x="118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8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39" name="Freeform 946">
              <a:extLst>
                <a:ext uri="{FF2B5EF4-FFF2-40B4-BE49-F238E27FC236}">
                  <a16:creationId xmlns:a16="http://schemas.microsoft.com/office/drawing/2014/main" id="{DDE4632C-55BF-C538-C66A-EFBF35CCBB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26" y="10189662"/>
              <a:ext cx="92075" cy="93663"/>
            </a:xfrm>
            <a:custGeom>
              <a:avLst/>
              <a:gdLst>
                <a:gd name="T0" fmla="*/ 117 w 235"/>
                <a:gd name="T1" fmla="*/ 235 h 235"/>
                <a:gd name="T2" fmla="*/ 0 w 235"/>
                <a:gd name="T3" fmla="*/ 118 h 235"/>
                <a:gd name="T4" fmla="*/ 117 w 235"/>
                <a:gd name="T5" fmla="*/ 0 h 235"/>
                <a:gd name="T6" fmla="*/ 235 w 235"/>
                <a:gd name="T7" fmla="*/ 118 h 235"/>
                <a:gd name="T8" fmla="*/ 117 w 235"/>
                <a:gd name="T9" fmla="*/ 235 h 235"/>
                <a:gd name="T10" fmla="*/ 117 w 235"/>
                <a:gd name="T11" fmla="*/ 55 h 235"/>
                <a:gd name="T12" fmla="*/ 54 w 235"/>
                <a:gd name="T13" fmla="*/ 118 h 235"/>
                <a:gd name="T14" fmla="*/ 117 w 235"/>
                <a:gd name="T15" fmla="*/ 180 h 235"/>
                <a:gd name="T16" fmla="*/ 180 w 235"/>
                <a:gd name="T17" fmla="*/ 118 h 235"/>
                <a:gd name="T18" fmla="*/ 117 w 235"/>
                <a:gd name="T19" fmla="*/ 5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7" y="235"/>
                  </a:moveTo>
                  <a:cubicBezTo>
                    <a:pt x="53" y="235"/>
                    <a:pt x="0" y="182"/>
                    <a:pt x="0" y="118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7" y="235"/>
                  </a:cubicBezTo>
                  <a:close/>
                  <a:moveTo>
                    <a:pt x="117" y="55"/>
                  </a:moveTo>
                  <a:cubicBezTo>
                    <a:pt x="83" y="55"/>
                    <a:pt x="54" y="83"/>
                    <a:pt x="54" y="118"/>
                  </a:cubicBezTo>
                  <a:cubicBezTo>
                    <a:pt x="54" y="152"/>
                    <a:pt x="83" y="180"/>
                    <a:pt x="117" y="180"/>
                  </a:cubicBezTo>
                  <a:cubicBezTo>
                    <a:pt x="152" y="180"/>
                    <a:pt x="180" y="152"/>
                    <a:pt x="180" y="118"/>
                  </a:cubicBezTo>
                  <a:cubicBezTo>
                    <a:pt x="180" y="83"/>
                    <a:pt x="152" y="55"/>
                    <a:pt x="117" y="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0" name="Freeform 947">
              <a:extLst>
                <a:ext uri="{FF2B5EF4-FFF2-40B4-BE49-F238E27FC236}">
                  <a16:creationId xmlns:a16="http://schemas.microsoft.com/office/drawing/2014/main" id="{1ABBF339-6B13-0689-BE09-A45220318C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24663" y="9538787"/>
              <a:ext cx="93663" cy="92075"/>
            </a:xfrm>
            <a:custGeom>
              <a:avLst/>
              <a:gdLst>
                <a:gd name="T0" fmla="*/ 117 w 234"/>
                <a:gd name="T1" fmla="*/ 234 h 234"/>
                <a:gd name="T2" fmla="*/ 0 w 234"/>
                <a:gd name="T3" fmla="*/ 117 h 234"/>
                <a:gd name="T4" fmla="*/ 117 w 234"/>
                <a:gd name="T5" fmla="*/ 0 h 234"/>
                <a:gd name="T6" fmla="*/ 234 w 234"/>
                <a:gd name="T7" fmla="*/ 117 h 234"/>
                <a:gd name="T8" fmla="*/ 117 w 234"/>
                <a:gd name="T9" fmla="*/ 234 h 234"/>
                <a:gd name="T10" fmla="*/ 117 w 234"/>
                <a:gd name="T11" fmla="*/ 54 h 234"/>
                <a:gd name="T12" fmla="*/ 54 w 234"/>
                <a:gd name="T13" fmla="*/ 117 h 234"/>
                <a:gd name="T14" fmla="*/ 117 w 234"/>
                <a:gd name="T15" fmla="*/ 180 h 234"/>
                <a:gd name="T16" fmla="*/ 180 w 234"/>
                <a:gd name="T17" fmla="*/ 117 h 234"/>
                <a:gd name="T18" fmla="*/ 117 w 234"/>
                <a:gd name="T19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4">
                  <a:moveTo>
                    <a:pt x="117" y="234"/>
                  </a:moveTo>
                  <a:cubicBezTo>
                    <a:pt x="52" y="234"/>
                    <a:pt x="0" y="182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ubicBezTo>
                    <a:pt x="182" y="0"/>
                    <a:pt x="234" y="52"/>
                    <a:pt x="234" y="117"/>
                  </a:cubicBezTo>
                  <a:cubicBezTo>
                    <a:pt x="234" y="182"/>
                    <a:pt x="182" y="234"/>
                    <a:pt x="117" y="234"/>
                  </a:cubicBezTo>
                  <a:close/>
                  <a:moveTo>
                    <a:pt x="117" y="54"/>
                  </a:moveTo>
                  <a:cubicBezTo>
                    <a:pt x="82" y="54"/>
                    <a:pt x="54" y="82"/>
                    <a:pt x="54" y="117"/>
                  </a:cubicBezTo>
                  <a:cubicBezTo>
                    <a:pt x="54" y="151"/>
                    <a:pt x="82" y="180"/>
                    <a:pt x="117" y="180"/>
                  </a:cubicBezTo>
                  <a:cubicBezTo>
                    <a:pt x="151" y="180"/>
                    <a:pt x="180" y="151"/>
                    <a:pt x="180" y="117"/>
                  </a:cubicBezTo>
                  <a:cubicBezTo>
                    <a:pt x="180" y="82"/>
                    <a:pt x="151" y="54"/>
                    <a:pt x="117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1" name="Freeform 948">
              <a:extLst>
                <a:ext uri="{FF2B5EF4-FFF2-40B4-BE49-F238E27FC236}">
                  <a16:creationId xmlns:a16="http://schemas.microsoft.com/office/drawing/2014/main" id="{0ACA13F6-81C7-FC37-8534-300156739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5813" y="9610225"/>
              <a:ext cx="120650" cy="85725"/>
            </a:xfrm>
            <a:custGeom>
              <a:avLst/>
              <a:gdLst>
                <a:gd name="T0" fmla="*/ 272 w 303"/>
                <a:gd name="T1" fmla="*/ 214 h 214"/>
                <a:gd name="T2" fmla="*/ 257 w 303"/>
                <a:gd name="T3" fmla="*/ 210 h 214"/>
                <a:gd name="T4" fmla="*/ 16 w 303"/>
                <a:gd name="T5" fmla="*/ 54 h 214"/>
                <a:gd name="T6" fmla="*/ 8 w 303"/>
                <a:gd name="T7" fmla="*/ 17 h 214"/>
                <a:gd name="T8" fmla="*/ 46 w 303"/>
                <a:gd name="T9" fmla="*/ 8 h 214"/>
                <a:gd name="T10" fmla="*/ 287 w 303"/>
                <a:gd name="T11" fmla="*/ 164 h 214"/>
                <a:gd name="T12" fmla="*/ 295 w 303"/>
                <a:gd name="T13" fmla="*/ 202 h 214"/>
                <a:gd name="T14" fmla="*/ 272 w 303"/>
                <a:gd name="T15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214">
                  <a:moveTo>
                    <a:pt x="272" y="214"/>
                  </a:moveTo>
                  <a:cubicBezTo>
                    <a:pt x="267" y="214"/>
                    <a:pt x="262" y="213"/>
                    <a:pt x="257" y="21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4" y="46"/>
                    <a:pt x="0" y="29"/>
                    <a:pt x="8" y="17"/>
                  </a:cubicBezTo>
                  <a:cubicBezTo>
                    <a:pt x="16" y="4"/>
                    <a:pt x="33" y="0"/>
                    <a:pt x="46" y="8"/>
                  </a:cubicBezTo>
                  <a:cubicBezTo>
                    <a:pt x="287" y="164"/>
                    <a:pt x="287" y="164"/>
                    <a:pt x="287" y="164"/>
                  </a:cubicBezTo>
                  <a:cubicBezTo>
                    <a:pt x="300" y="172"/>
                    <a:pt x="303" y="189"/>
                    <a:pt x="295" y="202"/>
                  </a:cubicBezTo>
                  <a:cubicBezTo>
                    <a:pt x="290" y="210"/>
                    <a:pt x="281" y="214"/>
                    <a:pt x="272" y="21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2" name="Freeform 949">
              <a:extLst>
                <a:ext uri="{FF2B5EF4-FFF2-40B4-BE49-F238E27FC236}">
                  <a16:creationId xmlns:a16="http://schemas.microsoft.com/office/drawing/2014/main" id="{37BDA5F7-26BB-F68A-87C0-292346B14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5026" y="9716587"/>
              <a:ext cx="79375" cy="69850"/>
            </a:xfrm>
            <a:custGeom>
              <a:avLst/>
              <a:gdLst>
                <a:gd name="T0" fmla="*/ 31 w 200"/>
                <a:gd name="T1" fmla="*/ 178 h 178"/>
                <a:gd name="T2" fmla="*/ 10 w 200"/>
                <a:gd name="T3" fmla="*/ 169 h 178"/>
                <a:gd name="T4" fmla="*/ 13 w 200"/>
                <a:gd name="T5" fmla="*/ 130 h 178"/>
                <a:gd name="T6" fmla="*/ 152 w 200"/>
                <a:gd name="T7" fmla="*/ 10 h 178"/>
                <a:gd name="T8" fmla="*/ 191 w 200"/>
                <a:gd name="T9" fmla="*/ 13 h 178"/>
                <a:gd name="T10" fmla="*/ 188 w 200"/>
                <a:gd name="T11" fmla="*/ 51 h 178"/>
                <a:gd name="T12" fmla="*/ 49 w 200"/>
                <a:gd name="T13" fmla="*/ 171 h 178"/>
                <a:gd name="T14" fmla="*/ 31 w 200"/>
                <a:gd name="T1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178">
                  <a:moveTo>
                    <a:pt x="31" y="178"/>
                  </a:moveTo>
                  <a:cubicBezTo>
                    <a:pt x="23" y="178"/>
                    <a:pt x="15" y="175"/>
                    <a:pt x="10" y="169"/>
                  </a:cubicBezTo>
                  <a:cubicBezTo>
                    <a:pt x="0" y="157"/>
                    <a:pt x="1" y="140"/>
                    <a:pt x="13" y="13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63" y="0"/>
                    <a:pt x="181" y="1"/>
                    <a:pt x="191" y="13"/>
                  </a:cubicBezTo>
                  <a:cubicBezTo>
                    <a:pt x="200" y="24"/>
                    <a:pt x="199" y="41"/>
                    <a:pt x="188" y="51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43" y="176"/>
                    <a:pt x="37" y="178"/>
                    <a:pt x="31" y="178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3" name="Freeform 950">
              <a:extLst>
                <a:ext uri="{FF2B5EF4-FFF2-40B4-BE49-F238E27FC236}">
                  <a16:creationId xmlns:a16="http://schemas.microsoft.com/office/drawing/2014/main" id="{16BAE56A-7D55-DBA6-50ED-E8617017E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7101" y="9726112"/>
              <a:ext cx="42863" cy="139700"/>
            </a:xfrm>
            <a:custGeom>
              <a:avLst/>
              <a:gdLst>
                <a:gd name="T0" fmla="*/ 79 w 108"/>
                <a:gd name="T1" fmla="*/ 354 h 354"/>
                <a:gd name="T2" fmla="*/ 52 w 108"/>
                <a:gd name="T3" fmla="*/ 331 h 354"/>
                <a:gd name="T4" fmla="*/ 3 w 108"/>
                <a:gd name="T5" fmla="*/ 34 h 354"/>
                <a:gd name="T6" fmla="*/ 25 w 108"/>
                <a:gd name="T7" fmla="*/ 3 h 354"/>
                <a:gd name="T8" fmla="*/ 56 w 108"/>
                <a:gd name="T9" fmla="*/ 25 h 354"/>
                <a:gd name="T10" fmla="*/ 106 w 108"/>
                <a:gd name="T11" fmla="*/ 322 h 354"/>
                <a:gd name="T12" fmla="*/ 84 w 108"/>
                <a:gd name="T13" fmla="*/ 353 h 354"/>
                <a:gd name="T14" fmla="*/ 79 w 108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54">
                  <a:moveTo>
                    <a:pt x="79" y="354"/>
                  </a:moveTo>
                  <a:cubicBezTo>
                    <a:pt x="66" y="354"/>
                    <a:pt x="54" y="344"/>
                    <a:pt x="52" y="331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19"/>
                    <a:pt x="10" y="5"/>
                    <a:pt x="25" y="3"/>
                  </a:cubicBezTo>
                  <a:cubicBezTo>
                    <a:pt x="40" y="0"/>
                    <a:pt x="54" y="10"/>
                    <a:pt x="56" y="25"/>
                  </a:cubicBezTo>
                  <a:cubicBezTo>
                    <a:pt x="106" y="322"/>
                    <a:pt x="106" y="322"/>
                    <a:pt x="106" y="322"/>
                  </a:cubicBezTo>
                  <a:cubicBezTo>
                    <a:pt x="108" y="337"/>
                    <a:pt x="98" y="351"/>
                    <a:pt x="84" y="353"/>
                  </a:cubicBezTo>
                  <a:cubicBezTo>
                    <a:pt x="82" y="354"/>
                    <a:pt x="80" y="354"/>
                    <a:pt x="79" y="3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4" name="Freeform 951">
              <a:extLst>
                <a:ext uri="{FF2B5EF4-FFF2-40B4-BE49-F238E27FC236}">
                  <a16:creationId xmlns:a16="http://schemas.microsoft.com/office/drawing/2014/main" id="{490F0ABB-98C8-236B-5ED9-AB4C66824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8201" y="9822950"/>
              <a:ext cx="106363" cy="61913"/>
            </a:xfrm>
            <a:custGeom>
              <a:avLst/>
              <a:gdLst>
                <a:gd name="T0" fmla="*/ 235 w 266"/>
                <a:gd name="T1" fmla="*/ 157 h 157"/>
                <a:gd name="T2" fmla="*/ 223 w 266"/>
                <a:gd name="T3" fmla="*/ 154 h 157"/>
                <a:gd name="T4" fmla="*/ 19 w 266"/>
                <a:gd name="T5" fmla="*/ 55 h 157"/>
                <a:gd name="T6" fmla="*/ 7 w 266"/>
                <a:gd name="T7" fmla="*/ 19 h 157"/>
                <a:gd name="T8" fmla="*/ 43 w 266"/>
                <a:gd name="T9" fmla="*/ 6 h 157"/>
                <a:gd name="T10" fmla="*/ 247 w 266"/>
                <a:gd name="T11" fmla="*/ 105 h 157"/>
                <a:gd name="T12" fmla="*/ 259 w 266"/>
                <a:gd name="T13" fmla="*/ 142 h 157"/>
                <a:gd name="T14" fmla="*/ 235 w 266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157">
                  <a:moveTo>
                    <a:pt x="235" y="157"/>
                  </a:moveTo>
                  <a:cubicBezTo>
                    <a:pt x="231" y="157"/>
                    <a:pt x="227" y="156"/>
                    <a:pt x="223" y="1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6" y="49"/>
                    <a:pt x="0" y="32"/>
                    <a:pt x="7" y="19"/>
                  </a:cubicBezTo>
                  <a:cubicBezTo>
                    <a:pt x="13" y="5"/>
                    <a:pt x="29" y="0"/>
                    <a:pt x="43" y="6"/>
                  </a:cubicBezTo>
                  <a:cubicBezTo>
                    <a:pt x="247" y="105"/>
                    <a:pt x="247" y="105"/>
                    <a:pt x="247" y="105"/>
                  </a:cubicBezTo>
                  <a:cubicBezTo>
                    <a:pt x="260" y="112"/>
                    <a:pt x="266" y="128"/>
                    <a:pt x="259" y="142"/>
                  </a:cubicBezTo>
                  <a:cubicBezTo>
                    <a:pt x="255" y="151"/>
                    <a:pt x="245" y="157"/>
                    <a:pt x="235" y="15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5" name="Freeform 952">
              <a:extLst>
                <a:ext uri="{FF2B5EF4-FFF2-40B4-BE49-F238E27FC236}">
                  <a16:creationId xmlns:a16="http://schemas.microsoft.com/office/drawing/2014/main" id="{65C34492-B716-1F4C-C2B2-B16E0B9E1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5988" y="9913437"/>
              <a:ext cx="49213" cy="96838"/>
            </a:xfrm>
            <a:custGeom>
              <a:avLst/>
              <a:gdLst>
                <a:gd name="T0" fmla="*/ 31 w 125"/>
                <a:gd name="T1" fmla="*/ 245 h 245"/>
                <a:gd name="T2" fmla="*/ 22 w 125"/>
                <a:gd name="T3" fmla="*/ 244 h 245"/>
                <a:gd name="T4" fmla="*/ 5 w 125"/>
                <a:gd name="T5" fmla="*/ 209 h 245"/>
                <a:gd name="T6" fmla="*/ 68 w 125"/>
                <a:gd name="T7" fmla="*/ 22 h 245"/>
                <a:gd name="T8" fmla="*/ 103 w 125"/>
                <a:gd name="T9" fmla="*/ 5 h 245"/>
                <a:gd name="T10" fmla="*/ 120 w 125"/>
                <a:gd name="T11" fmla="*/ 39 h 245"/>
                <a:gd name="T12" fmla="*/ 57 w 125"/>
                <a:gd name="T13" fmla="*/ 227 h 245"/>
                <a:gd name="T14" fmla="*/ 31 w 125"/>
                <a:gd name="T15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245">
                  <a:moveTo>
                    <a:pt x="31" y="245"/>
                  </a:moveTo>
                  <a:cubicBezTo>
                    <a:pt x="28" y="245"/>
                    <a:pt x="25" y="245"/>
                    <a:pt x="22" y="244"/>
                  </a:cubicBezTo>
                  <a:cubicBezTo>
                    <a:pt x="8" y="239"/>
                    <a:pt x="0" y="223"/>
                    <a:pt x="5" y="209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3" y="8"/>
                    <a:pt x="88" y="0"/>
                    <a:pt x="103" y="5"/>
                  </a:cubicBezTo>
                  <a:cubicBezTo>
                    <a:pt x="117" y="10"/>
                    <a:pt x="125" y="25"/>
                    <a:pt x="120" y="39"/>
                  </a:cubicBezTo>
                  <a:cubicBezTo>
                    <a:pt x="57" y="227"/>
                    <a:pt x="57" y="227"/>
                    <a:pt x="57" y="227"/>
                  </a:cubicBezTo>
                  <a:cubicBezTo>
                    <a:pt x="53" y="238"/>
                    <a:pt x="42" y="245"/>
                    <a:pt x="31" y="24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6" name="Freeform 953">
              <a:extLst>
                <a:ext uri="{FF2B5EF4-FFF2-40B4-BE49-F238E27FC236}">
                  <a16:creationId xmlns:a16="http://schemas.microsoft.com/office/drawing/2014/main" id="{DA7EB94E-A1C1-EA1F-8796-B42F723CD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7076" y="9607050"/>
              <a:ext cx="66675" cy="179388"/>
            </a:xfrm>
            <a:custGeom>
              <a:avLst/>
              <a:gdLst>
                <a:gd name="T0" fmla="*/ 138 w 168"/>
                <a:gd name="T1" fmla="*/ 453 h 453"/>
                <a:gd name="T2" fmla="*/ 111 w 168"/>
                <a:gd name="T3" fmla="*/ 433 h 453"/>
                <a:gd name="T4" fmla="*/ 3 w 168"/>
                <a:gd name="T5" fmla="*/ 37 h 453"/>
                <a:gd name="T6" fmla="*/ 23 w 168"/>
                <a:gd name="T7" fmla="*/ 4 h 453"/>
                <a:gd name="T8" fmla="*/ 56 w 168"/>
                <a:gd name="T9" fmla="*/ 23 h 453"/>
                <a:gd name="T10" fmla="*/ 164 w 168"/>
                <a:gd name="T11" fmla="*/ 419 h 453"/>
                <a:gd name="T12" fmla="*/ 145 w 168"/>
                <a:gd name="T13" fmla="*/ 452 h 453"/>
                <a:gd name="T14" fmla="*/ 138 w 168"/>
                <a:gd name="T15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453">
                  <a:moveTo>
                    <a:pt x="138" y="453"/>
                  </a:moveTo>
                  <a:cubicBezTo>
                    <a:pt x="126" y="453"/>
                    <a:pt x="115" y="445"/>
                    <a:pt x="111" y="43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0" y="23"/>
                    <a:pt x="8" y="8"/>
                    <a:pt x="23" y="4"/>
                  </a:cubicBezTo>
                  <a:cubicBezTo>
                    <a:pt x="37" y="0"/>
                    <a:pt x="52" y="8"/>
                    <a:pt x="56" y="23"/>
                  </a:cubicBezTo>
                  <a:cubicBezTo>
                    <a:pt x="164" y="419"/>
                    <a:pt x="164" y="419"/>
                    <a:pt x="164" y="419"/>
                  </a:cubicBezTo>
                  <a:cubicBezTo>
                    <a:pt x="168" y="433"/>
                    <a:pt x="159" y="448"/>
                    <a:pt x="145" y="452"/>
                  </a:cubicBezTo>
                  <a:cubicBezTo>
                    <a:pt x="143" y="453"/>
                    <a:pt x="140" y="453"/>
                    <a:pt x="138" y="453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7" name="Freeform 954">
              <a:extLst>
                <a:ext uri="{FF2B5EF4-FFF2-40B4-BE49-F238E27FC236}">
                  <a16:creationId xmlns:a16="http://schemas.microsoft.com/office/drawing/2014/main" id="{2FFB51F0-B9B0-F576-AC95-233FA20CB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6101" y="9573712"/>
              <a:ext cx="160338" cy="22225"/>
            </a:xfrm>
            <a:custGeom>
              <a:avLst/>
              <a:gdLst>
                <a:gd name="T0" fmla="*/ 374 w 401"/>
                <a:gd name="T1" fmla="*/ 54 h 54"/>
                <a:gd name="T2" fmla="*/ 27 w 401"/>
                <a:gd name="T3" fmla="*/ 54 h 54"/>
                <a:gd name="T4" fmla="*/ 0 w 401"/>
                <a:gd name="T5" fmla="*/ 27 h 54"/>
                <a:gd name="T6" fmla="*/ 27 w 401"/>
                <a:gd name="T7" fmla="*/ 0 h 54"/>
                <a:gd name="T8" fmla="*/ 374 w 401"/>
                <a:gd name="T9" fmla="*/ 0 h 54"/>
                <a:gd name="T10" fmla="*/ 401 w 401"/>
                <a:gd name="T11" fmla="*/ 27 h 54"/>
                <a:gd name="T12" fmla="*/ 374 w 401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" h="54">
                  <a:moveTo>
                    <a:pt x="374" y="54"/>
                  </a:moveTo>
                  <a:cubicBezTo>
                    <a:pt x="27" y="54"/>
                    <a:pt x="27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89" y="0"/>
                    <a:pt x="401" y="12"/>
                    <a:pt x="401" y="27"/>
                  </a:cubicBezTo>
                  <a:cubicBezTo>
                    <a:pt x="401" y="42"/>
                    <a:pt x="389" y="54"/>
                    <a:pt x="374" y="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8" name="Freeform 955">
              <a:extLst>
                <a:ext uri="{FF2B5EF4-FFF2-40B4-BE49-F238E27FC236}">
                  <a16:creationId xmlns:a16="http://schemas.microsoft.com/office/drawing/2014/main" id="{A1940882-D0F4-2403-79DA-5B8D869F3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0526" y="9592762"/>
              <a:ext cx="112713" cy="106363"/>
            </a:xfrm>
            <a:custGeom>
              <a:avLst/>
              <a:gdLst>
                <a:gd name="T0" fmla="*/ 31 w 287"/>
                <a:gd name="T1" fmla="*/ 269 h 269"/>
                <a:gd name="T2" fmla="*/ 11 w 287"/>
                <a:gd name="T3" fmla="*/ 260 h 269"/>
                <a:gd name="T4" fmla="*/ 12 w 287"/>
                <a:gd name="T5" fmla="*/ 221 h 269"/>
                <a:gd name="T6" fmla="*/ 238 w 287"/>
                <a:gd name="T7" fmla="*/ 10 h 269"/>
                <a:gd name="T8" fmla="*/ 277 w 287"/>
                <a:gd name="T9" fmla="*/ 12 h 269"/>
                <a:gd name="T10" fmla="*/ 275 w 287"/>
                <a:gd name="T11" fmla="*/ 50 h 269"/>
                <a:gd name="T12" fmla="*/ 49 w 287"/>
                <a:gd name="T13" fmla="*/ 261 h 269"/>
                <a:gd name="T14" fmla="*/ 31 w 287"/>
                <a:gd name="T15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269">
                  <a:moveTo>
                    <a:pt x="31" y="269"/>
                  </a:moveTo>
                  <a:cubicBezTo>
                    <a:pt x="23" y="269"/>
                    <a:pt x="16" y="266"/>
                    <a:pt x="11" y="260"/>
                  </a:cubicBezTo>
                  <a:cubicBezTo>
                    <a:pt x="0" y="249"/>
                    <a:pt x="1" y="232"/>
                    <a:pt x="12" y="221"/>
                  </a:cubicBezTo>
                  <a:cubicBezTo>
                    <a:pt x="238" y="10"/>
                    <a:pt x="238" y="10"/>
                    <a:pt x="238" y="10"/>
                  </a:cubicBezTo>
                  <a:cubicBezTo>
                    <a:pt x="249" y="0"/>
                    <a:pt x="266" y="1"/>
                    <a:pt x="277" y="12"/>
                  </a:cubicBezTo>
                  <a:cubicBezTo>
                    <a:pt x="287" y="23"/>
                    <a:pt x="286" y="40"/>
                    <a:pt x="275" y="50"/>
                  </a:cubicBezTo>
                  <a:cubicBezTo>
                    <a:pt x="49" y="261"/>
                    <a:pt x="49" y="261"/>
                    <a:pt x="49" y="261"/>
                  </a:cubicBezTo>
                  <a:cubicBezTo>
                    <a:pt x="44" y="266"/>
                    <a:pt x="37" y="269"/>
                    <a:pt x="31" y="269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49" name="Freeform 956">
              <a:extLst>
                <a:ext uri="{FF2B5EF4-FFF2-40B4-BE49-F238E27FC236}">
                  <a16:creationId xmlns:a16="http://schemas.microsoft.com/office/drawing/2014/main" id="{CC3C11AD-FA2A-982E-9CB8-E5D6A5867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288" y="9710237"/>
              <a:ext cx="82550" cy="57150"/>
            </a:xfrm>
            <a:custGeom>
              <a:avLst/>
              <a:gdLst>
                <a:gd name="T0" fmla="*/ 178 w 210"/>
                <a:gd name="T1" fmla="*/ 142 h 142"/>
                <a:gd name="T2" fmla="*/ 165 w 210"/>
                <a:gd name="T3" fmla="*/ 138 h 142"/>
                <a:gd name="T4" fmla="*/ 18 w 210"/>
                <a:gd name="T5" fmla="*/ 55 h 142"/>
                <a:gd name="T6" fmla="*/ 8 w 210"/>
                <a:gd name="T7" fmla="*/ 17 h 142"/>
                <a:gd name="T8" fmla="*/ 45 w 210"/>
                <a:gd name="T9" fmla="*/ 7 h 142"/>
                <a:gd name="T10" fmla="*/ 192 w 210"/>
                <a:gd name="T11" fmla="*/ 91 h 142"/>
                <a:gd name="T12" fmla="*/ 202 w 210"/>
                <a:gd name="T13" fmla="*/ 128 h 142"/>
                <a:gd name="T14" fmla="*/ 178 w 210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142">
                  <a:moveTo>
                    <a:pt x="178" y="142"/>
                  </a:moveTo>
                  <a:cubicBezTo>
                    <a:pt x="174" y="142"/>
                    <a:pt x="169" y="141"/>
                    <a:pt x="165" y="13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5" y="47"/>
                    <a:pt x="0" y="31"/>
                    <a:pt x="8" y="17"/>
                  </a:cubicBezTo>
                  <a:cubicBezTo>
                    <a:pt x="15" y="4"/>
                    <a:pt x="32" y="0"/>
                    <a:pt x="45" y="7"/>
                  </a:cubicBezTo>
                  <a:cubicBezTo>
                    <a:pt x="192" y="91"/>
                    <a:pt x="192" y="91"/>
                    <a:pt x="192" y="91"/>
                  </a:cubicBezTo>
                  <a:cubicBezTo>
                    <a:pt x="205" y="98"/>
                    <a:pt x="210" y="115"/>
                    <a:pt x="202" y="128"/>
                  </a:cubicBezTo>
                  <a:cubicBezTo>
                    <a:pt x="197" y="137"/>
                    <a:pt x="188" y="142"/>
                    <a:pt x="178" y="142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0" name="Freeform 957">
              <a:extLst>
                <a:ext uri="{FF2B5EF4-FFF2-40B4-BE49-F238E27FC236}">
                  <a16:creationId xmlns:a16="http://schemas.microsoft.com/office/drawing/2014/main" id="{27710102-87BA-E367-54DD-AE8EC1A2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9751" y="9597525"/>
              <a:ext cx="98425" cy="87313"/>
            </a:xfrm>
            <a:custGeom>
              <a:avLst/>
              <a:gdLst>
                <a:gd name="T0" fmla="*/ 219 w 250"/>
                <a:gd name="T1" fmla="*/ 221 h 221"/>
                <a:gd name="T2" fmla="*/ 202 w 250"/>
                <a:gd name="T3" fmla="*/ 214 h 221"/>
                <a:gd name="T4" fmla="*/ 13 w 250"/>
                <a:gd name="T5" fmla="*/ 52 h 221"/>
                <a:gd name="T6" fmla="*/ 10 w 250"/>
                <a:gd name="T7" fmla="*/ 13 h 221"/>
                <a:gd name="T8" fmla="*/ 49 w 250"/>
                <a:gd name="T9" fmla="*/ 10 h 221"/>
                <a:gd name="T10" fmla="*/ 237 w 250"/>
                <a:gd name="T11" fmla="*/ 173 h 221"/>
                <a:gd name="T12" fmla="*/ 240 w 250"/>
                <a:gd name="T13" fmla="*/ 212 h 221"/>
                <a:gd name="T14" fmla="*/ 219 w 250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21">
                  <a:moveTo>
                    <a:pt x="219" y="221"/>
                  </a:moveTo>
                  <a:cubicBezTo>
                    <a:pt x="213" y="221"/>
                    <a:pt x="207" y="219"/>
                    <a:pt x="202" y="21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" y="42"/>
                    <a:pt x="0" y="25"/>
                    <a:pt x="10" y="13"/>
                  </a:cubicBezTo>
                  <a:cubicBezTo>
                    <a:pt x="20" y="2"/>
                    <a:pt x="37" y="0"/>
                    <a:pt x="49" y="10"/>
                  </a:cubicBezTo>
                  <a:cubicBezTo>
                    <a:pt x="237" y="173"/>
                    <a:pt x="237" y="173"/>
                    <a:pt x="237" y="173"/>
                  </a:cubicBezTo>
                  <a:cubicBezTo>
                    <a:pt x="249" y="183"/>
                    <a:pt x="250" y="200"/>
                    <a:pt x="240" y="212"/>
                  </a:cubicBezTo>
                  <a:cubicBezTo>
                    <a:pt x="235" y="218"/>
                    <a:pt x="227" y="221"/>
                    <a:pt x="219" y="221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1" name="Freeform 958">
              <a:extLst>
                <a:ext uri="{FF2B5EF4-FFF2-40B4-BE49-F238E27FC236}">
                  <a16:creationId xmlns:a16="http://schemas.microsoft.com/office/drawing/2014/main" id="{12C19F07-A17A-9223-7DF8-30F316117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5938" y="9700712"/>
              <a:ext cx="117475" cy="66675"/>
            </a:xfrm>
            <a:custGeom>
              <a:avLst/>
              <a:gdLst>
                <a:gd name="T0" fmla="*/ 31 w 296"/>
                <a:gd name="T1" fmla="*/ 167 h 167"/>
                <a:gd name="T2" fmla="*/ 6 w 296"/>
                <a:gd name="T3" fmla="*/ 151 h 167"/>
                <a:gd name="T4" fmla="*/ 19 w 296"/>
                <a:gd name="T5" fmla="*/ 115 h 167"/>
                <a:gd name="T6" fmla="*/ 253 w 296"/>
                <a:gd name="T7" fmla="*/ 7 h 167"/>
                <a:gd name="T8" fmla="*/ 289 w 296"/>
                <a:gd name="T9" fmla="*/ 20 h 167"/>
                <a:gd name="T10" fmla="*/ 276 w 296"/>
                <a:gd name="T11" fmla="*/ 56 h 167"/>
                <a:gd name="T12" fmla="*/ 42 w 296"/>
                <a:gd name="T13" fmla="*/ 164 h 167"/>
                <a:gd name="T14" fmla="*/ 31 w 296"/>
                <a:gd name="T1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67">
                  <a:moveTo>
                    <a:pt x="31" y="167"/>
                  </a:moveTo>
                  <a:cubicBezTo>
                    <a:pt x="20" y="167"/>
                    <a:pt x="11" y="161"/>
                    <a:pt x="6" y="151"/>
                  </a:cubicBezTo>
                  <a:cubicBezTo>
                    <a:pt x="0" y="138"/>
                    <a:pt x="6" y="121"/>
                    <a:pt x="19" y="115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67" y="0"/>
                    <a:pt x="283" y="6"/>
                    <a:pt x="289" y="20"/>
                  </a:cubicBezTo>
                  <a:cubicBezTo>
                    <a:pt x="296" y="34"/>
                    <a:pt x="290" y="50"/>
                    <a:pt x="276" y="56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66"/>
                    <a:pt x="35" y="167"/>
                    <a:pt x="31" y="16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2" name="Freeform 959">
              <a:extLst>
                <a:ext uri="{FF2B5EF4-FFF2-40B4-BE49-F238E27FC236}">
                  <a16:creationId xmlns:a16="http://schemas.microsoft.com/office/drawing/2014/main" id="{D44750B3-5397-0135-FADA-0820C6A38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9588" y="9786437"/>
              <a:ext cx="107950" cy="109538"/>
            </a:xfrm>
            <a:custGeom>
              <a:avLst/>
              <a:gdLst>
                <a:gd name="T0" fmla="*/ 240 w 270"/>
                <a:gd name="T1" fmla="*/ 277 h 277"/>
                <a:gd name="T2" fmla="*/ 220 w 270"/>
                <a:gd name="T3" fmla="*/ 269 h 277"/>
                <a:gd name="T4" fmla="*/ 10 w 270"/>
                <a:gd name="T5" fmla="*/ 49 h 277"/>
                <a:gd name="T6" fmla="*/ 11 w 270"/>
                <a:gd name="T7" fmla="*/ 10 h 277"/>
                <a:gd name="T8" fmla="*/ 50 w 270"/>
                <a:gd name="T9" fmla="*/ 11 h 277"/>
                <a:gd name="T10" fmla="*/ 259 w 270"/>
                <a:gd name="T11" fmla="*/ 231 h 277"/>
                <a:gd name="T12" fmla="*/ 258 w 270"/>
                <a:gd name="T13" fmla="*/ 270 h 277"/>
                <a:gd name="T14" fmla="*/ 240 w 270"/>
                <a:gd name="T1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277">
                  <a:moveTo>
                    <a:pt x="240" y="277"/>
                  </a:moveTo>
                  <a:cubicBezTo>
                    <a:pt x="232" y="277"/>
                    <a:pt x="225" y="274"/>
                    <a:pt x="220" y="26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0" y="38"/>
                    <a:pt x="1" y="20"/>
                    <a:pt x="11" y="10"/>
                  </a:cubicBezTo>
                  <a:cubicBezTo>
                    <a:pt x="22" y="0"/>
                    <a:pt x="40" y="0"/>
                    <a:pt x="50" y="11"/>
                  </a:cubicBezTo>
                  <a:cubicBezTo>
                    <a:pt x="259" y="231"/>
                    <a:pt x="259" y="231"/>
                    <a:pt x="259" y="231"/>
                  </a:cubicBezTo>
                  <a:cubicBezTo>
                    <a:pt x="270" y="242"/>
                    <a:pt x="269" y="259"/>
                    <a:pt x="258" y="270"/>
                  </a:cubicBezTo>
                  <a:cubicBezTo>
                    <a:pt x="253" y="275"/>
                    <a:pt x="246" y="277"/>
                    <a:pt x="240" y="27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3" name="Freeform 960">
              <a:extLst>
                <a:ext uri="{FF2B5EF4-FFF2-40B4-BE49-F238E27FC236}">
                  <a16:creationId xmlns:a16="http://schemas.microsoft.com/office/drawing/2014/main" id="{EFCBCF57-9226-6547-3E04-73DBEF82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5138" y="9799137"/>
              <a:ext cx="38100" cy="112713"/>
            </a:xfrm>
            <a:custGeom>
              <a:avLst/>
              <a:gdLst>
                <a:gd name="T0" fmla="*/ 29 w 93"/>
                <a:gd name="T1" fmla="*/ 284 h 284"/>
                <a:gd name="T2" fmla="*/ 25 w 93"/>
                <a:gd name="T3" fmla="*/ 284 h 284"/>
                <a:gd name="T4" fmla="*/ 2 w 93"/>
                <a:gd name="T5" fmla="*/ 252 h 284"/>
                <a:gd name="T6" fmla="*/ 37 w 93"/>
                <a:gd name="T7" fmla="*/ 25 h 284"/>
                <a:gd name="T8" fmla="*/ 68 w 93"/>
                <a:gd name="T9" fmla="*/ 2 h 284"/>
                <a:gd name="T10" fmla="*/ 91 w 93"/>
                <a:gd name="T11" fmla="*/ 33 h 284"/>
                <a:gd name="T12" fmla="*/ 56 w 93"/>
                <a:gd name="T13" fmla="*/ 261 h 284"/>
                <a:gd name="T14" fmla="*/ 29 w 93"/>
                <a:gd name="T15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84">
                  <a:moveTo>
                    <a:pt x="29" y="284"/>
                  </a:moveTo>
                  <a:cubicBezTo>
                    <a:pt x="28" y="284"/>
                    <a:pt x="27" y="284"/>
                    <a:pt x="25" y="284"/>
                  </a:cubicBezTo>
                  <a:cubicBezTo>
                    <a:pt x="10" y="281"/>
                    <a:pt x="0" y="267"/>
                    <a:pt x="2" y="25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10"/>
                    <a:pt x="54" y="0"/>
                    <a:pt x="68" y="2"/>
                  </a:cubicBezTo>
                  <a:cubicBezTo>
                    <a:pt x="83" y="4"/>
                    <a:pt x="93" y="18"/>
                    <a:pt x="91" y="33"/>
                  </a:cubicBezTo>
                  <a:cubicBezTo>
                    <a:pt x="56" y="261"/>
                    <a:pt x="56" y="261"/>
                    <a:pt x="56" y="261"/>
                  </a:cubicBezTo>
                  <a:cubicBezTo>
                    <a:pt x="54" y="274"/>
                    <a:pt x="43" y="284"/>
                    <a:pt x="29" y="28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4" name="Freeform 961">
              <a:extLst>
                <a:ext uri="{FF2B5EF4-FFF2-40B4-BE49-F238E27FC236}">
                  <a16:creationId xmlns:a16="http://schemas.microsoft.com/office/drawing/2014/main" id="{03ADD2E4-6335-EFC1-DAC5-711DAC060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4326" y="9846762"/>
              <a:ext cx="20638" cy="114300"/>
            </a:xfrm>
            <a:custGeom>
              <a:avLst/>
              <a:gdLst>
                <a:gd name="T0" fmla="*/ 28 w 55"/>
                <a:gd name="T1" fmla="*/ 286 h 286"/>
                <a:gd name="T2" fmla="*/ 0 w 55"/>
                <a:gd name="T3" fmla="*/ 259 h 286"/>
                <a:gd name="T4" fmla="*/ 0 w 55"/>
                <a:gd name="T5" fmla="*/ 28 h 286"/>
                <a:gd name="T6" fmla="*/ 28 w 55"/>
                <a:gd name="T7" fmla="*/ 0 h 286"/>
                <a:gd name="T8" fmla="*/ 55 w 55"/>
                <a:gd name="T9" fmla="*/ 28 h 286"/>
                <a:gd name="T10" fmla="*/ 55 w 55"/>
                <a:gd name="T11" fmla="*/ 259 h 286"/>
                <a:gd name="T12" fmla="*/ 28 w 55"/>
                <a:gd name="T13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86">
                  <a:moveTo>
                    <a:pt x="28" y="286"/>
                  </a:moveTo>
                  <a:cubicBezTo>
                    <a:pt x="12" y="286"/>
                    <a:pt x="0" y="274"/>
                    <a:pt x="0" y="25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5" y="12"/>
                    <a:pt x="55" y="28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74"/>
                    <a:pt x="43" y="286"/>
                    <a:pt x="28" y="286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5" name="Freeform 962">
              <a:extLst>
                <a:ext uri="{FF2B5EF4-FFF2-40B4-BE49-F238E27FC236}">
                  <a16:creationId xmlns:a16="http://schemas.microsoft.com/office/drawing/2014/main" id="{B5326035-6484-7AC2-5DAA-7CF8C2916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7663" y="9772150"/>
              <a:ext cx="125413" cy="50800"/>
            </a:xfrm>
            <a:custGeom>
              <a:avLst/>
              <a:gdLst>
                <a:gd name="T0" fmla="*/ 30 w 316"/>
                <a:gd name="T1" fmla="*/ 125 h 125"/>
                <a:gd name="T2" fmla="*/ 4 w 316"/>
                <a:gd name="T3" fmla="*/ 105 h 125"/>
                <a:gd name="T4" fmla="*/ 24 w 316"/>
                <a:gd name="T5" fmla="*/ 71 h 125"/>
                <a:gd name="T6" fmla="*/ 278 w 316"/>
                <a:gd name="T7" fmla="*/ 4 h 125"/>
                <a:gd name="T8" fmla="*/ 312 w 316"/>
                <a:gd name="T9" fmla="*/ 23 h 125"/>
                <a:gd name="T10" fmla="*/ 292 w 316"/>
                <a:gd name="T11" fmla="*/ 57 h 125"/>
                <a:gd name="T12" fmla="*/ 38 w 316"/>
                <a:gd name="T13" fmla="*/ 124 h 125"/>
                <a:gd name="T14" fmla="*/ 30 w 316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25">
                  <a:moveTo>
                    <a:pt x="30" y="125"/>
                  </a:moveTo>
                  <a:cubicBezTo>
                    <a:pt x="18" y="125"/>
                    <a:pt x="7" y="117"/>
                    <a:pt x="4" y="105"/>
                  </a:cubicBezTo>
                  <a:cubicBezTo>
                    <a:pt x="0" y="90"/>
                    <a:pt x="9" y="75"/>
                    <a:pt x="24" y="71"/>
                  </a:cubicBezTo>
                  <a:cubicBezTo>
                    <a:pt x="278" y="4"/>
                    <a:pt x="278" y="4"/>
                    <a:pt x="278" y="4"/>
                  </a:cubicBezTo>
                  <a:cubicBezTo>
                    <a:pt x="293" y="0"/>
                    <a:pt x="308" y="9"/>
                    <a:pt x="312" y="23"/>
                  </a:cubicBezTo>
                  <a:cubicBezTo>
                    <a:pt x="316" y="38"/>
                    <a:pt x="307" y="53"/>
                    <a:pt x="292" y="57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5" y="125"/>
                    <a:pt x="33" y="125"/>
                    <a:pt x="30" y="12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6" name="Freeform 963">
              <a:extLst>
                <a:ext uri="{FF2B5EF4-FFF2-40B4-BE49-F238E27FC236}">
                  <a16:creationId xmlns:a16="http://schemas.microsoft.com/office/drawing/2014/main" id="{9D2317A0-9195-440F-2302-FE65A4B0B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0201" y="9730875"/>
              <a:ext cx="42863" cy="66675"/>
            </a:xfrm>
            <a:custGeom>
              <a:avLst/>
              <a:gdLst>
                <a:gd name="T0" fmla="*/ 31 w 107"/>
                <a:gd name="T1" fmla="*/ 170 h 170"/>
                <a:gd name="T2" fmla="*/ 21 w 107"/>
                <a:gd name="T3" fmla="*/ 168 h 170"/>
                <a:gd name="T4" fmla="*/ 6 w 107"/>
                <a:gd name="T5" fmla="*/ 132 h 170"/>
                <a:gd name="T6" fmla="*/ 51 w 107"/>
                <a:gd name="T7" fmla="*/ 21 h 170"/>
                <a:gd name="T8" fmla="*/ 86 w 107"/>
                <a:gd name="T9" fmla="*/ 6 h 170"/>
                <a:gd name="T10" fmla="*/ 101 w 107"/>
                <a:gd name="T11" fmla="*/ 41 h 170"/>
                <a:gd name="T12" fmla="*/ 56 w 107"/>
                <a:gd name="T13" fmla="*/ 153 h 170"/>
                <a:gd name="T14" fmla="*/ 31 w 107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70">
                  <a:moveTo>
                    <a:pt x="31" y="170"/>
                  </a:moveTo>
                  <a:cubicBezTo>
                    <a:pt x="28" y="170"/>
                    <a:pt x="24" y="169"/>
                    <a:pt x="21" y="168"/>
                  </a:cubicBezTo>
                  <a:cubicBezTo>
                    <a:pt x="7" y="162"/>
                    <a:pt x="0" y="146"/>
                    <a:pt x="6" y="132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6" y="7"/>
                    <a:pt x="72" y="0"/>
                    <a:pt x="86" y="6"/>
                  </a:cubicBezTo>
                  <a:cubicBezTo>
                    <a:pt x="100" y="11"/>
                    <a:pt x="107" y="27"/>
                    <a:pt x="101" y="41"/>
                  </a:cubicBezTo>
                  <a:cubicBezTo>
                    <a:pt x="56" y="153"/>
                    <a:pt x="56" y="153"/>
                    <a:pt x="56" y="153"/>
                  </a:cubicBezTo>
                  <a:cubicBezTo>
                    <a:pt x="52" y="163"/>
                    <a:pt x="42" y="170"/>
                    <a:pt x="31" y="170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7" name="Freeform 964">
              <a:extLst>
                <a:ext uri="{FF2B5EF4-FFF2-40B4-BE49-F238E27FC236}">
                  <a16:creationId xmlns:a16="http://schemas.microsoft.com/office/drawing/2014/main" id="{DD539339-FA7D-8453-BBB8-C369852A4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3713" y="9608637"/>
              <a:ext cx="33338" cy="139700"/>
            </a:xfrm>
            <a:custGeom>
              <a:avLst/>
              <a:gdLst>
                <a:gd name="T0" fmla="*/ 28 w 85"/>
                <a:gd name="T1" fmla="*/ 354 h 354"/>
                <a:gd name="T2" fmla="*/ 26 w 85"/>
                <a:gd name="T3" fmla="*/ 354 h 354"/>
                <a:gd name="T4" fmla="*/ 1 w 85"/>
                <a:gd name="T5" fmla="*/ 324 h 354"/>
                <a:gd name="T6" fmla="*/ 29 w 85"/>
                <a:gd name="T7" fmla="*/ 26 h 354"/>
                <a:gd name="T8" fmla="*/ 59 w 85"/>
                <a:gd name="T9" fmla="*/ 1 h 354"/>
                <a:gd name="T10" fmla="*/ 83 w 85"/>
                <a:gd name="T11" fmla="*/ 31 h 354"/>
                <a:gd name="T12" fmla="*/ 55 w 85"/>
                <a:gd name="T13" fmla="*/ 329 h 354"/>
                <a:gd name="T14" fmla="*/ 28 w 85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354">
                  <a:moveTo>
                    <a:pt x="28" y="354"/>
                  </a:moveTo>
                  <a:cubicBezTo>
                    <a:pt x="27" y="354"/>
                    <a:pt x="27" y="354"/>
                    <a:pt x="26" y="354"/>
                  </a:cubicBezTo>
                  <a:cubicBezTo>
                    <a:pt x="11" y="353"/>
                    <a:pt x="0" y="339"/>
                    <a:pt x="1" y="324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11"/>
                    <a:pt x="43" y="0"/>
                    <a:pt x="59" y="1"/>
                  </a:cubicBezTo>
                  <a:cubicBezTo>
                    <a:pt x="74" y="2"/>
                    <a:pt x="85" y="16"/>
                    <a:pt x="83" y="31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54" y="343"/>
                    <a:pt x="42" y="354"/>
                    <a:pt x="28" y="35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8" name="Freeform 965">
              <a:extLst>
                <a:ext uri="{FF2B5EF4-FFF2-40B4-BE49-F238E27FC236}">
                  <a16:creationId xmlns:a16="http://schemas.microsoft.com/office/drawing/2014/main" id="{DB6575F5-D4B7-5F69-6A9A-8A4264D59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5163" y="9602287"/>
              <a:ext cx="58738" cy="76200"/>
            </a:xfrm>
            <a:custGeom>
              <a:avLst/>
              <a:gdLst>
                <a:gd name="T0" fmla="*/ 31 w 147"/>
                <a:gd name="T1" fmla="*/ 194 h 194"/>
                <a:gd name="T2" fmla="*/ 16 w 147"/>
                <a:gd name="T3" fmla="*/ 189 h 194"/>
                <a:gd name="T4" fmla="*/ 8 w 147"/>
                <a:gd name="T5" fmla="*/ 152 h 194"/>
                <a:gd name="T6" fmla="*/ 92 w 147"/>
                <a:gd name="T7" fmla="*/ 17 h 194"/>
                <a:gd name="T8" fmla="*/ 130 w 147"/>
                <a:gd name="T9" fmla="*/ 8 h 194"/>
                <a:gd name="T10" fmla="*/ 139 w 147"/>
                <a:gd name="T11" fmla="*/ 46 h 194"/>
                <a:gd name="T12" fmla="*/ 54 w 147"/>
                <a:gd name="T13" fmla="*/ 181 h 194"/>
                <a:gd name="T14" fmla="*/ 31 w 147"/>
                <a:gd name="T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94">
                  <a:moveTo>
                    <a:pt x="31" y="194"/>
                  </a:moveTo>
                  <a:cubicBezTo>
                    <a:pt x="26" y="194"/>
                    <a:pt x="21" y="192"/>
                    <a:pt x="16" y="189"/>
                  </a:cubicBezTo>
                  <a:cubicBezTo>
                    <a:pt x="4" y="181"/>
                    <a:pt x="0" y="165"/>
                    <a:pt x="8" y="152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100" y="4"/>
                    <a:pt x="117" y="0"/>
                    <a:pt x="130" y="8"/>
                  </a:cubicBezTo>
                  <a:cubicBezTo>
                    <a:pt x="143" y="16"/>
                    <a:pt x="147" y="33"/>
                    <a:pt x="139" y="46"/>
                  </a:cubicBezTo>
                  <a:cubicBezTo>
                    <a:pt x="54" y="181"/>
                    <a:pt x="54" y="181"/>
                    <a:pt x="54" y="181"/>
                  </a:cubicBezTo>
                  <a:cubicBezTo>
                    <a:pt x="49" y="189"/>
                    <a:pt x="40" y="194"/>
                    <a:pt x="31" y="19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59" name="Freeform 966">
              <a:extLst>
                <a:ext uri="{FF2B5EF4-FFF2-40B4-BE49-F238E27FC236}">
                  <a16:creationId xmlns:a16="http://schemas.microsoft.com/office/drawing/2014/main" id="{71E2CE4F-5552-F8E0-FAAE-C222993D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3888" y="9721350"/>
              <a:ext cx="44450" cy="163513"/>
            </a:xfrm>
            <a:custGeom>
              <a:avLst/>
              <a:gdLst>
                <a:gd name="T0" fmla="*/ 29 w 112"/>
                <a:gd name="T1" fmla="*/ 414 h 414"/>
                <a:gd name="T2" fmla="*/ 25 w 112"/>
                <a:gd name="T3" fmla="*/ 414 h 414"/>
                <a:gd name="T4" fmla="*/ 2 w 112"/>
                <a:gd name="T5" fmla="*/ 383 h 414"/>
                <a:gd name="T6" fmla="*/ 56 w 112"/>
                <a:gd name="T7" fmla="*/ 25 h 414"/>
                <a:gd name="T8" fmla="*/ 87 w 112"/>
                <a:gd name="T9" fmla="*/ 2 h 414"/>
                <a:gd name="T10" fmla="*/ 110 w 112"/>
                <a:gd name="T11" fmla="*/ 33 h 414"/>
                <a:gd name="T12" fmla="*/ 56 w 112"/>
                <a:gd name="T13" fmla="*/ 391 h 414"/>
                <a:gd name="T14" fmla="*/ 29 w 112"/>
                <a:gd name="T15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414">
                  <a:moveTo>
                    <a:pt x="29" y="414"/>
                  </a:moveTo>
                  <a:cubicBezTo>
                    <a:pt x="28" y="414"/>
                    <a:pt x="27" y="414"/>
                    <a:pt x="25" y="414"/>
                  </a:cubicBezTo>
                  <a:cubicBezTo>
                    <a:pt x="10" y="411"/>
                    <a:pt x="0" y="397"/>
                    <a:pt x="2" y="383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8" y="10"/>
                    <a:pt x="72" y="0"/>
                    <a:pt x="87" y="2"/>
                  </a:cubicBezTo>
                  <a:cubicBezTo>
                    <a:pt x="102" y="4"/>
                    <a:pt x="112" y="18"/>
                    <a:pt x="110" y="33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4" y="404"/>
                    <a:pt x="43" y="414"/>
                    <a:pt x="29" y="41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0" name="Freeform 967">
              <a:extLst>
                <a:ext uri="{FF2B5EF4-FFF2-40B4-BE49-F238E27FC236}">
                  <a16:creationId xmlns:a16="http://schemas.microsoft.com/office/drawing/2014/main" id="{9814AF08-A77C-EFA3-89F8-E63B8D97E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9926" y="9710237"/>
              <a:ext cx="107950" cy="88900"/>
            </a:xfrm>
            <a:custGeom>
              <a:avLst/>
              <a:gdLst>
                <a:gd name="T0" fmla="*/ 239 w 270"/>
                <a:gd name="T1" fmla="*/ 225 h 225"/>
                <a:gd name="T2" fmla="*/ 222 w 270"/>
                <a:gd name="T3" fmla="*/ 219 h 225"/>
                <a:gd name="T4" fmla="*/ 14 w 270"/>
                <a:gd name="T5" fmla="*/ 53 h 225"/>
                <a:gd name="T6" fmla="*/ 9 w 270"/>
                <a:gd name="T7" fmla="*/ 14 h 225"/>
                <a:gd name="T8" fmla="*/ 48 w 270"/>
                <a:gd name="T9" fmla="*/ 10 h 225"/>
                <a:gd name="T10" fmla="*/ 256 w 270"/>
                <a:gd name="T11" fmla="*/ 176 h 225"/>
                <a:gd name="T12" fmla="*/ 261 w 270"/>
                <a:gd name="T13" fmla="*/ 215 h 225"/>
                <a:gd name="T14" fmla="*/ 239 w 270"/>
                <a:gd name="T1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225">
                  <a:moveTo>
                    <a:pt x="239" y="225"/>
                  </a:moveTo>
                  <a:cubicBezTo>
                    <a:pt x="233" y="225"/>
                    <a:pt x="227" y="223"/>
                    <a:pt x="222" y="21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" y="43"/>
                    <a:pt x="0" y="26"/>
                    <a:pt x="9" y="14"/>
                  </a:cubicBezTo>
                  <a:cubicBezTo>
                    <a:pt x="19" y="2"/>
                    <a:pt x="36" y="0"/>
                    <a:pt x="48" y="10"/>
                  </a:cubicBezTo>
                  <a:cubicBezTo>
                    <a:pt x="256" y="176"/>
                    <a:pt x="256" y="176"/>
                    <a:pt x="256" y="176"/>
                  </a:cubicBezTo>
                  <a:cubicBezTo>
                    <a:pt x="268" y="186"/>
                    <a:pt x="270" y="203"/>
                    <a:pt x="261" y="215"/>
                  </a:cubicBezTo>
                  <a:cubicBezTo>
                    <a:pt x="255" y="222"/>
                    <a:pt x="247" y="225"/>
                    <a:pt x="239" y="22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1" name="Freeform 968">
              <a:extLst>
                <a:ext uri="{FF2B5EF4-FFF2-40B4-BE49-F238E27FC236}">
                  <a16:creationId xmlns:a16="http://schemas.microsoft.com/office/drawing/2014/main" id="{512C8564-AD75-B317-E9C9-37553971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7701" y="9815012"/>
              <a:ext cx="125413" cy="87313"/>
            </a:xfrm>
            <a:custGeom>
              <a:avLst/>
              <a:gdLst>
                <a:gd name="T0" fmla="*/ 31 w 316"/>
                <a:gd name="T1" fmla="*/ 217 h 217"/>
                <a:gd name="T2" fmla="*/ 8 w 316"/>
                <a:gd name="T3" fmla="*/ 204 h 217"/>
                <a:gd name="T4" fmla="*/ 17 w 316"/>
                <a:gd name="T5" fmla="*/ 166 h 217"/>
                <a:gd name="T6" fmla="*/ 270 w 316"/>
                <a:gd name="T7" fmla="*/ 8 h 217"/>
                <a:gd name="T8" fmla="*/ 308 w 316"/>
                <a:gd name="T9" fmla="*/ 17 h 217"/>
                <a:gd name="T10" fmla="*/ 299 w 316"/>
                <a:gd name="T11" fmla="*/ 55 h 217"/>
                <a:gd name="T12" fmla="*/ 45 w 316"/>
                <a:gd name="T13" fmla="*/ 213 h 217"/>
                <a:gd name="T14" fmla="*/ 31 w 316"/>
                <a:gd name="T1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217">
                  <a:moveTo>
                    <a:pt x="31" y="217"/>
                  </a:moveTo>
                  <a:cubicBezTo>
                    <a:pt x="22" y="217"/>
                    <a:pt x="13" y="212"/>
                    <a:pt x="8" y="204"/>
                  </a:cubicBezTo>
                  <a:cubicBezTo>
                    <a:pt x="0" y="191"/>
                    <a:pt x="4" y="174"/>
                    <a:pt x="17" y="166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83" y="0"/>
                    <a:pt x="300" y="4"/>
                    <a:pt x="308" y="17"/>
                  </a:cubicBezTo>
                  <a:cubicBezTo>
                    <a:pt x="316" y="30"/>
                    <a:pt x="312" y="47"/>
                    <a:pt x="299" y="55"/>
                  </a:cubicBezTo>
                  <a:cubicBezTo>
                    <a:pt x="45" y="213"/>
                    <a:pt x="45" y="213"/>
                    <a:pt x="45" y="213"/>
                  </a:cubicBezTo>
                  <a:cubicBezTo>
                    <a:pt x="41" y="215"/>
                    <a:pt x="36" y="217"/>
                    <a:pt x="31" y="21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2" name="Freeform 969">
              <a:extLst>
                <a:ext uri="{FF2B5EF4-FFF2-40B4-BE49-F238E27FC236}">
                  <a16:creationId xmlns:a16="http://schemas.microsoft.com/office/drawing/2014/main" id="{43DEA189-1AEF-A5EC-C4C0-38F6777D3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4051" y="9907087"/>
              <a:ext cx="125413" cy="53975"/>
            </a:xfrm>
            <a:custGeom>
              <a:avLst/>
              <a:gdLst>
                <a:gd name="T0" fmla="*/ 287 w 318"/>
                <a:gd name="T1" fmla="*/ 135 h 135"/>
                <a:gd name="T2" fmla="*/ 279 w 318"/>
                <a:gd name="T3" fmla="*/ 134 h 135"/>
                <a:gd name="T4" fmla="*/ 23 w 318"/>
                <a:gd name="T5" fmla="*/ 56 h 135"/>
                <a:gd name="T6" fmla="*/ 5 w 318"/>
                <a:gd name="T7" fmla="*/ 22 h 135"/>
                <a:gd name="T8" fmla="*/ 39 w 318"/>
                <a:gd name="T9" fmla="*/ 4 h 135"/>
                <a:gd name="T10" fmla="*/ 295 w 318"/>
                <a:gd name="T11" fmla="*/ 82 h 135"/>
                <a:gd name="T12" fmla="*/ 314 w 318"/>
                <a:gd name="T13" fmla="*/ 116 h 135"/>
                <a:gd name="T14" fmla="*/ 287 w 318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8" h="135">
                  <a:moveTo>
                    <a:pt x="287" y="135"/>
                  </a:moveTo>
                  <a:cubicBezTo>
                    <a:pt x="285" y="135"/>
                    <a:pt x="282" y="135"/>
                    <a:pt x="279" y="134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8" y="52"/>
                    <a:pt x="0" y="37"/>
                    <a:pt x="5" y="22"/>
                  </a:cubicBezTo>
                  <a:cubicBezTo>
                    <a:pt x="9" y="8"/>
                    <a:pt x="24" y="0"/>
                    <a:pt x="39" y="4"/>
                  </a:cubicBezTo>
                  <a:cubicBezTo>
                    <a:pt x="295" y="82"/>
                    <a:pt x="295" y="82"/>
                    <a:pt x="295" y="82"/>
                  </a:cubicBezTo>
                  <a:cubicBezTo>
                    <a:pt x="310" y="86"/>
                    <a:pt x="318" y="102"/>
                    <a:pt x="314" y="116"/>
                  </a:cubicBezTo>
                  <a:cubicBezTo>
                    <a:pt x="310" y="128"/>
                    <a:pt x="299" y="135"/>
                    <a:pt x="287" y="13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63" name="Freeform 970">
              <a:extLst>
                <a:ext uri="{FF2B5EF4-FFF2-40B4-BE49-F238E27FC236}">
                  <a16:creationId xmlns:a16="http://schemas.microsoft.com/office/drawing/2014/main" id="{A888AF02-19E5-A3A0-AB5E-5141E18A3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1051" y="9835650"/>
              <a:ext cx="34925" cy="100013"/>
            </a:xfrm>
            <a:custGeom>
              <a:avLst/>
              <a:gdLst>
                <a:gd name="T0" fmla="*/ 60 w 89"/>
                <a:gd name="T1" fmla="*/ 255 h 255"/>
                <a:gd name="T2" fmla="*/ 33 w 89"/>
                <a:gd name="T3" fmla="*/ 232 h 255"/>
                <a:gd name="T4" fmla="*/ 2 w 89"/>
                <a:gd name="T5" fmla="*/ 34 h 255"/>
                <a:gd name="T6" fmla="*/ 25 w 89"/>
                <a:gd name="T7" fmla="*/ 3 h 255"/>
                <a:gd name="T8" fmla="*/ 56 w 89"/>
                <a:gd name="T9" fmla="*/ 26 h 255"/>
                <a:gd name="T10" fmla="*/ 87 w 89"/>
                <a:gd name="T11" fmla="*/ 223 h 255"/>
                <a:gd name="T12" fmla="*/ 64 w 89"/>
                <a:gd name="T13" fmla="*/ 255 h 255"/>
                <a:gd name="T14" fmla="*/ 60 w 89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255">
                  <a:moveTo>
                    <a:pt x="60" y="255"/>
                  </a:moveTo>
                  <a:cubicBezTo>
                    <a:pt x="47" y="255"/>
                    <a:pt x="35" y="245"/>
                    <a:pt x="33" y="2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19"/>
                    <a:pt x="10" y="5"/>
                    <a:pt x="25" y="3"/>
                  </a:cubicBezTo>
                  <a:cubicBezTo>
                    <a:pt x="40" y="0"/>
                    <a:pt x="54" y="11"/>
                    <a:pt x="56" y="26"/>
                  </a:cubicBezTo>
                  <a:cubicBezTo>
                    <a:pt x="87" y="223"/>
                    <a:pt x="87" y="223"/>
                    <a:pt x="87" y="223"/>
                  </a:cubicBezTo>
                  <a:cubicBezTo>
                    <a:pt x="89" y="238"/>
                    <a:pt x="79" y="252"/>
                    <a:pt x="64" y="255"/>
                  </a:cubicBezTo>
                  <a:cubicBezTo>
                    <a:pt x="63" y="255"/>
                    <a:pt x="61" y="255"/>
                    <a:pt x="60" y="25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48" name="Freeform 971">
              <a:extLst>
                <a:ext uri="{FF2B5EF4-FFF2-40B4-BE49-F238E27FC236}">
                  <a16:creationId xmlns:a16="http://schemas.microsoft.com/office/drawing/2014/main" id="{126AD3B8-9008-01C4-9D9B-A370F1ACB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9151" y="9973762"/>
              <a:ext cx="71438" cy="71438"/>
            </a:xfrm>
            <a:custGeom>
              <a:avLst/>
              <a:gdLst>
                <a:gd name="T0" fmla="*/ 150 w 180"/>
                <a:gd name="T1" fmla="*/ 182 h 182"/>
                <a:gd name="T2" fmla="*/ 131 w 180"/>
                <a:gd name="T3" fmla="*/ 173 h 182"/>
                <a:gd name="T4" fmla="*/ 10 w 180"/>
                <a:gd name="T5" fmla="*/ 49 h 182"/>
                <a:gd name="T6" fmla="*/ 11 w 180"/>
                <a:gd name="T7" fmla="*/ 11 h 182"/>
                <a:gd name="T8" fmla="*/ 49 w 180"/>
                <a:gd name="T9" fmla="*/ 11 h 182"/>
                <a:gd name="T10" fmla="*/ 170 w 180"/>
                <a:gd name="T11" fmla="*/ 135 h 182"/>
                <a:gd name="T12" fmla="*/ 169 w 180"/>
                <a:gd name="T13" fmla="*/ 174 h 182"/>
                <a:gd name="T14" fmla="*/ 150 w 180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82">
                  <a:moveTo>
                    <a:pt x="150" y="182"/>
                  </a:moveTo>
                  <a:cubicBezTo>
                    <a:pt x="143" y="182"/>
                    <a:pt x="136" y="179"/>
                    <a:pt x="131" y="173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0" y="38"/>
                    <a:pt x="0" y="21"/>
                    <a:pt x="11" y="11"/>
                  </a:cubicBezTo>
                  <a:cubicBezTo>
                    <a:pt x="21" y="0"/>
                    <a:pt x="39" y="0"/>
                    <a:pt x="49" y="11"/>
                  </a:cubicBezTo>
                  <a:cubicBezTo>
                    <a:pt x="170" y="135"/>
                    <a:pt x="170" y="135"/>
                    <a:pt x="170" y="135"/>
                  </a:cubicBezTo>
                  <a:cubicBezTo>
                    <a:pt x="180" y="146"/>
                    <a:pt x="180" y="164"/>
                    <a:pt x="169" y="174"/>
                  </a:cubicBezTo>
                  <a:cubicBezTo>
                    <a:pt x="164" y="179"/>
                    <a:pt x="157" y="182"/>
                    <a:pt x="150" y="182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49" name="Freeform 972">
              <a:extLst>
                <a:ext uri="{FF2B5EF4-FFF2-40B4-BE49-F238E27FC236}">
                  <a16:creationId xmlns:a16="http://schemas.microsoft.com/office/drawing/2014/main" id="{62318ABD-8B24-4889-56D4-272B5BF0C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5651" y="9983287"/>
              <a:ext cx="49213" cy="104775"/>
            </a:xfrm>
            <a:custGeom>
              <a:avLst/>
              <a:gdLst>
                <a:gd name="T0" fmla="*/ 30 w 123"/>
                <a:gd name="T1" fmla="*/ 267 h 267"/>
                <a:gd name="T2" fmla="*/ 23 w 123"/>
                <a:gd name="T3" fmla="*/ 266 h 267"/>
                <a:gd name="T4" fmla="*/ 4 w 123"/>
                <a:gd name="T5" fmla="*/ 232 h 267"/>
                <a:gd name="T6" fmla="*/ 66 w 123"/>
                <a:gd name="T7" fmla="*/ 22 h 267"/>
                <a:gd name="T8" fmla="*/ 100 w 123"/>
                <a:gd name="T9" fmla="*/ 4 h 267"/>
                <a:gd name="T10" fmla="*/ 118 w 123"/>
                <a:gd name="T11" fmla="*/ 38 h 267"/>
                <a:gd name="T12" fmla="*/ 57 w 123"/>
                <a:gd name="T13" fmla="*/ 247 h 267"/>
                <a:gd name="T14" fmla="*/ 30 w 123"/>
                <a:gd name="T15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267">
                  <a:moveTo>
                    <a:pt x="30" y="267"/>
                  </a:moveTo>
                  <a:cubicBezTo>
                    <a:pt x="28" y="267"/>
                    <a:pt x="25" y="266"/>
                    <a:pt x="23" y="266"/>
                  </a:cubicBezTo>
                  <a:cubicBezTo>
                    <a:pt x="8" y="261"/>
                    <a:pt x="0" y="246"/>
                    <a:pt x="4" y="23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70" y="8"/>
                    <a:pt x="85" y="0"/>
                    <a:pt x="100" y="4"/>
                  </a:cubicBezTo>
                  <a:cubicBezTo>
                    <a:pt x="114" y="8"/>
                    <a:pt x="123" y="23"/>
                    <a:pt x="118" y="38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3" y="259"/>
                    <a:pt x="42" y="267"/>
                    <a:pt x="30" y="267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51" name="Freeform 973">
              <a:extLst>
                <a:ext uri="{FF2B5EF4-FFF2-40B4-BE49-F238E27FC236}">
                  <a16:creationId xmlns:a16="http://schemas.microsoft.com/office/drawing/2014/main" id="{86ECB5D4-474B-9B28-AA82-40E8EC99F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8176" y="9927725"/>
              <a:ext cx="107950" cy="160338"/>
            </a:xfrm>
            <a:custGeom>
              <a:avLst/>
              <a:gdLst>
                <a:gd name="T0" fmla="*/ 243 w 274"/>
                <a:gd name="T1" fmla="*/ 406 h 406"/>
                <a:gd name="T2" fmla="*/ 220 w 274"/>
                <a:gd name="T3" fmla="*/ 393 h 406"/>
                <a:gd name="T4" fmla="*/ 8 w 274"/>
                <a:gd name="T5" fmla="*/ 45 h 406"/>
                <a:gd name="T6" fmla="*/ 17 w 274"/>
                <a:gd name="T7" fmla="*/ 7 h 406"/>
                <a:gd name="T8" fmla="*/ 55 w 274"/>
                <a:gd name="T9" fmla="*/ 17 h 406"/>
                <a:gd name="T10" fmla="*/ 266 w 274"/>
                <a:gd name="T11" fmla="*/ 364 h 406"/>
                <a:gd name="T12" fmla="*/ 257 w 274"/>
                <a:gd name="T13" fmla="*/ 402 h 406"/>
                <a:gd name="T14" fmla="*/ 243 w 274"/>
                <a:gd name="T1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4" h="406">
                  <a:moveTo>
                    <a:pt x="243" y="406"/>
                  </a:moveTo>
                  <a:cubicBezTo>
                    <a:pt x="234" y="406"/>
                    <a:pt x="225" y="401"/>
                    <a:pt x="220" y="393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0" y="32"/>
                    <a:pt x="4" y="15"/>
                    <a:pt x="17" y="7"/>
                  </a:cubicBezTo>
                  <a:cubicBezTo>
                    <a:pt x="30" y="0"/>
                    <a:pt x="47" y="4"/>
                    <a:pt x="55" y="17"/>
                  </a:cubicBezTo>
                  <a:cubicBezTo>
                    <a:pt x="266" y="364"/>
                    <a:pt x="266" y="364"/>
                    <a:pt x="266" y="364"/>
                  </a:cubicBezTo>
                  <a:cubicBezTo>
                    <a:pt x="274" y="377"/>
                    <a:pt x="270" y="394"/>
                    <a:pt x="257" y="402"/>
                  </a:cubicBezTo>
                  <a:cubicBezTo>
                    <a:pt x="253" y="404"/>
                    <a:pt x="248" y="406"/>
                    <a:pt x="243" y="406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52" name="Freeform 974">
              <a:extLst>
                <a:ext uri="{FF2B5EF4-FFF2-40B4-BE49-F238E27FC236}">
                  <a16:creationId xmlns:a16="http://schemas.microsoft.com/office/drawing/2014/main" id="{26FA6C3A-4EED-1A28-E77A-8290656F9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3726" y="9937250"/>
              <a:ext cx="42863" cy="107950"/>
            </a:xfrm>
            <a:custGeom>
              <a:avLst/>
              <a:gdLst>
                <a:gd name="T0" fmla="*/ 30 w 110"/>
                <a:gd name="T1" fmla="*/ 272 h 272"/>
                <a:gd name="T2" fmla="*/ 23 w 110"/>
                <a:gd name="T3" fmla="*/ 271 h 272"/>
                <a:gd name="T4" fmla="*/ 3 w 110"/>
                <a:gd name="T5" fmla="*/ 238 h 272"/>
                <a:gd name="T6" fmla="*/ 54 w 110"/>
                <a:gd name="T7" fmla="*/ 24 h 272"/>
                <a:gd name="T8" fmla="*/ 86 w 110"/>
                <a:gd name="T9" fmla="*/ 4 h 272"/>
                <a:gd name="T10" fmla="*/ 107 w 110"/>
                <a:gd name="T11" fmla="*/ 36 h 272"/>
                <a:gd name="T12" fmla="*/ 56 w 110"/>
                <a:gd name="T13" fmla="*/ 251 h 272"/>
                <a:gd name="T14" fmla="*/ 30 w 110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72">
                  <a:moveTo>
                    <a:pt x="30" y="272"/>
                  </a:moveTo>
                  <a:cubicBezTo>
                    <a:pt x="28" y="272"/>
                    <a:pt x="25" y="272"/>
                    <a:pt x="23" y="271"/>
                  </a:cubicBezTo>
                  <a:cubicBezTo>
                    <a:pt x="9" y="268"/>
                    <a:pt x="0" y="253"/>
                    <a:pt x="3" y="238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7" y="9"/>
                    <a:pt x="72" y="0"/>
                    <a:pt x="86" y="4"/>
                  </a:cubicBezTo>
                  <a:cubicBezTo>
                    <a:pt x="101" y="7"/>
                    <a:pt x="110" y="22"/>
                    <a:pt x="107" y="36"/>
                  </a:cubicBezTo>
                  <a:cubicBezTo>
                    <a:pt x="56" y="251"/>
                    <a:pt x="56" y="251"/>
                    <a:pt x="56" y="251"/>
                  </a:cubicBezTo>
                  <a:cubicBezTo>
                    <a:pt x="53" y="263"/>
                    <a:pt x="42" y="272"/>
                    <a:pt x="30" y="272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53" name="Freeform 975">
              <a:extLst>
                <a:ext uri="{FF2B5EF4-FFF2-40B4-BE49-F238E27FC236}">
                  <a16:creationId xmlns:a16="http://schemas.microsoft.com/office/drawing/2014/main" id="{78AB3449-FC14-C656-04B4-6BE579FEA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6888" y="9905500"/>
              <a:ext cx="109538" cy="34925"/>
            </a:xfrm>
            <a:custGeom>
              <a:avLst/>
              <a:gdLst>
                <a:gd name="T0" fmla="*/ 29 w 279"/>
                <a:gd name="T1" fmla="*/ 89 h 89"/>
                <a:gd name="T2" fmla="*/ 2 w 279"/>
                <a:gd name="T3" fmla="*/ 65 h 89"/>
                <a:gd name="T4" fmla="*/ 25 w 279"/>
                <a:gd name="T5" fmla="*/ 34 h 89"/>
                <a:gd name="T6" fmla="*/ 246 w 279"/>
                <a:gd name="T7" fmla="*/ 2 h 89"/>
                <a:gd name="T8" fmla="*/ 277 w 279"/>
                <a:gd name="T9" fmla="*/ 25 h 89"/>
                <a:gd name="T10" fmla="*/ 254 w 279"/>
                <a:gd name="T11" fmla="*/ 56 h 89"/>
                <a:gd name="T12" fmla="*/ 33 w 279"/>
                <a:gd name="T13" fmla="*/ 88 h 89"/>
                <a:gd name="T14" fmla="*/ 29 w 279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89">
                  <a:moveTo>
                    <a:pt x="29" y="89"/>
                  </a:moveTo>
                  <a:cubicBezTo>
                    <a:pt x="16" y="89"/>
                    <a:pt x="4" y="79"/>
                    <a:pt x="2" y="65"/>
                  </a:cubicBezTo>
                  <a:cubicBezTo>
                    <a:pt x="0" y="50"/>
                    <a:pt x="10" y="37"/>
                    <a:pt x="25" y="34"/>
                  </a:cubicBezTo>
                  <a:cubicBezTo>
                    <a:pt x="246" y="2"/>
                    <a:pt x="246" y="2"/>
                    <a:pt x="246" y="2"/>
                  </a:cubicBezTo>
                  <a:cubicBezTo>
                    <a:pt x="261" y="0"/>
                    <a:pt x="275" y="10"/>
                    <a:pt x="277" y="25"/>
                  </a:cubicBezTo>
                  <a:cubicBezTo>
                    <a:pt x="279" y="40"/>
                    <a:pt x="269" y="54"/>
                    <a:pt x="254" y="5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2" y="89"/>
                    <a:pt x="30" y="89"/>
                    <a:pt x="29" y="89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54" name="Freeform 976">
              <a:extLst>
                <a:ext uri="{FF2B5EF4-FFF2-40B4-BE49-F238E27FC236}">
                  <a16:creationId xmlns:a16="http://schemas.microsoft.com/office/drawing/2014/main" id="{88AA4482-51E0-AAA0-8050-76F0D255D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6076" y="9937250"/>
              <a:ext cx="103188" cy="47625"/>
            </a:xfrm>
            <a:custGeom>
              <a:avLst/>
              <a:gdLst>
                <a:gd name="T0" fmla="*/ 31 w 259"/>
                <a:gd name="T1" fmla="*/ 120 h 120"/>
                <a:gd name="T2" fmla="*/ 5 w 259"/>
                <a:gd name="T3" fmla="*/ 101 h 120"/>
                <a:gd name="T4" fmla="*/ 23 w 259"/>
                <a:gd name="T5" fmla="*/ 67 h 120"/>
                <a:gd name="T6" fmla="*/ 220 w 259"/>
                <a:gd name="T7" fmla="*/ 5 h 120"/>
                <a:gd name="T8" fmla="*/ 254 w 259"/>
                <a:gd name="T9" fmla="*/ 23 h 120"/>
                <a:gd name="T10" fmla="*/ 236 w 259"/>
                <a:gd name="T11" fmla="*/ 57 h 120"/>
                <a:gd name="T12" fmla="*/ 39 w 259"/>
                <a:gd name="T13" fmla="*/ 119 h 120"/>
                <a:gd name="T14" fmla="*/ 31 w 259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9" h="120">
                  <a:moveTo>
                    <a:pt x="31" y="120"/>
                  </a:moveTo>
                  <a:cubicBezTo>
                    <a:pt x="19" y="120"/>
                    <a:pt x="8" y="113"/>
                    <a:pt x="5" y="101"/>
                  </a:cubicBezTo>
                  <a:cubicBezTo>
                    <a:pt x="0" y="87"/>
                    <a:pt x="8" y="71"/>
                    <a:pt x="23" y="67"/>
                  </a:cubicBezTo>
                  <a:cubicBezTo>
                    <a:pt x="220" y="5"/>
                    <a:pt x="220" y="5"/>
                    <a:pt x="220" y="5"/>
                  </a:cubicBezTo>
                  <a:cubicBezTo>
                    <a:pt x="234" y="0"/>
                    <a:pt x="250" y="9"/>
                    <a:pt x="254" y="23"/>
                  </a:cubicBezTo>
                  <a:cubicBezTo>
                    <a:pt x="259" y="37"/>
                    <a:pt x="251" y="53"/>
                    <a:pt x="236" y="57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6" y="120"/>
                    <a:pt x="33" y="120"/>
                    <a:pt x="31" y="120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55" name="Freeform 977">
              <a:extLst>
                <a:ext uri="{FF2B5EF4-FFF2-40B4-BE49-F238E27FC236}">
                  <a16:creationId xmlns:a16="http://schemas.microsoft.com/office/drawing/2014/main" id="{914AB9BA-4D17-568E-EF57-2AF0476E4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9726" y="9997575"/>
              <a:ext cx="80963" cy="74613"/>
            </a:xfrm>
            <a:custGeom>
              <a:avLst/>
              <a:gdLst>
                <a:gd name="T0" fmla="*/ 174 w 204"/>
                <a:gd name="T1" fmla="*/ 185 h 185"/>
                <a:gd name="T2" fmla="*/ 156 w 204"/>
                <a:gd name="T3" fmla="*/ 178 h 185"/>
                <a:gd name="T4" fmla="*/ 12 w 204"/>
                <a:gd name="T5" fmla="*/ 51 h 185"/>
                <a:gd name="T6" fmla="*/ 10 w 204"/>
                <a:gd name="T7" fmla="*/ 12 h 185"/>
                <a:gd name="T8" fmla="*/ 49 w 204"/>
                <a:gd name="T9" fmla="*/ 10 h 185"/>
                <a:gd name="T10" fmla="*/ 192 w 204"/>
                <a:gd name="T11" fmla="*/ 137 h 185"/>
                <a:gd name="T12" fmla="*/ 194 w 204"/>
                <a:gd name="T13" fmla="*/ 176 h 185"/>
                <a:gd name="T14" fmla="*/ 174 w 204"/>
                <a:gd name="T15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185">
                  <a:moveTo>
                    <a:pt x="174" y="185"/>
                  </a:moveTo>
                  <a:cubicBezTo>
                    <a:pt x="168" y="185"/>
                    <a:pt x="161" y="183"/>
                    <a:pt x="156" y="178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" y="41"/>
                    <a:pt x="0" y="23"/>
                    <a:pt x="10" y="12"/>
                  </a:cubicBezTo>
                  <a:cubicBezTo>
                    <a:pt x="20" y="1"/>
                    <a:pt x="37" y="0"/>
                    <a:pt x="49" y="10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203" y="147"/>
                    <a:pt x="204" y="164"/>
                    <a:pt x="194" y="176"/>
                  </a:cubicBezTo>
                  <a:cubicBezTo>
                    <a:pt x="189" y="182"/>
                    <a:pt x="182" y="185"/>
                    <a:pt x="174" y="185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56" name="Freeform 978">
              <a:extLst>
                <a:ext uri="{FF2B5EF4-FFF2-40B4-BE49-F238E27FC236}">
                  <a16:creationId xmlns:a16="http://schemas.microsoft.com/office/drawing/2014/main" id="{344BB744-814F-6BBF-0BD5-872896019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4976" y="9959475"/>
              <a:ext cx="38100" cy="103188"/>
            </a:xfrm>
            <a:custGeom>
              <a:avLst/>
              <a:gdLst>
                <a:gd name="T0" fmla="*/ 30 w 96"/>
                <a:gd name="T1" fmla="*/ 261 h 261"/>
                <a:gd name="T2" fmla="*/ 25 w 96"/>
                <a:gd name="T3" fmla="*/ 261 h 261"/>
                <a:gd name="T4" fmla="*/ 3 w 96"/>
                <a:gd name="T5" fmla="*/ 229 h 261"/>
                <a:gd name="T6" fmla="*/ 39 w 96"/>
                <a:gd name="T7" fmla="*/ 25 h 261"/>
                <a:gd name="T8" fmla="*/ 71 w 96"/>
                <a:gd name="T9" fmla="*/ 3 h 261"/>
                <a:gd name="T10" fmla="*/ 93 w 96"/>
                <a:gd name="T11" fmla="*/ 34 h 261"/>
                <a:gd name="T12" fmla="*/ 57 w 96"/>
                <a:gd name="T13" fmla="*/ 239 h 261"/>
                <a:gd name="T14" fmla="*/ 30 w 96"/>
                <a:gd name="T15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61">
                  <a:moveTo>
                    <a:pt x="30" y="261"/>
                  </a:moveTo>
                  <a:cubicBezTo>
                    <a:pt x="28" y="261"/>
                    <a:pt x="26" y="261"/>
                    <a:pt x="25" y="261"/>
                  </a:cubicBezTo>
                  <a:cubicBezTo>
                    <a:pt x="10" y="258"/>
                    <a:pt x="0" y="244"/>
                    <a:pt x="3" y="22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2" y="10"/>
                    <a:pt x="56" y="0"/>
                    <a:pt x="71" y="3"/>
                  </a:cubicBezTo>
                  <a:cubicBezTo>
                    <a:pt x="86" y="5"/>
                    <a:pt x="96" y="19"/>
                    <a:pt x="93" y="34"/>
                  </a:cubicBezTo>
                  <a:cubicBezTo>
                    <a:pt x="57" y="239"/>
                    <a:pt x="57" y="239"/>
                    <a:pt x="57" y="239"/>
                  </a:cubicBezTo>
                  <a:cubicBezTo>
                    <a:pt x="54" y="252"/>
                    <a:pt x="43" y="261"/>
                    <a:pt x="30" y="261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57" name="Freeform 979">
              <a:extLst>
                <a:ext uri="{FF2B5EF4-FFF2-40B4-BE49-F238E27FC236}">
                  <a16:creationId xmlns:a16="http://schemas.microsoft.com/office/drawing/2014/main" id="{E97E880C-AA2A-B575-3B39-3B8AA2D44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9263" y="9927725"/>
              <a:ext cx="161925" cy="144463"/>
            </a:xfrm>
            <a:custGeom>
              <a:avLst/>
              <a:gdLst>
                <a:gd name="T0" fmla="*/ 30 w 407"/>
                <a:gd name="T1" fmla="*/ 363 h 363"/>
                <a:gd name="T2" fmla="*/ 10 w 407"/>
                <a:gd name="T3" fmla="*/ 353 h 363"/>
                <a:gd name="T4" fmla="*/ 12 w 407"/>
                <a:gd name="T5" fmla="*/ 315 h 363"/>
                <a:gd name="T6" fmla="*/ 358 w 407"/>
                <a:gd name="T7" fmla="*/ 10 h 363"/>
                <a:gd name="T8" fmla="*/ 397 w 407"/>
                <a:gd name="T9" fmla="*/ 13 h 363"/>
                <a:gd name="T10" fmla="*/ 394 w 407"/>
                <a:gd name="T11" fmla="*/ 51 h 363"/>
                <a:gd name="T12" fmla="*/ 48 w 407"/>
                <a:gd name="T13" fmla="*/ 356 h 363"/>
                <a:gd name="T14" fmla="*/ 30 w 407"/>
                <a:gd name="T15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363">
                  <a:moveTo>
                    <a:pt x="30" y="363"/>
                  </a:moveTo>
                  <a:cubicBezTo>
                    <a:pt x="23" y="363"/>
                    <a:pt x="15" y="359"/>
                    <a:pt x="10" y="353"/>
                  </a:cubicBezTo>
                  <a:cubicBezTo>
                    <a:pt x="0" y="342"/>
                    <a:pt x="1" y="325"/>
                    <a:pt x="12" y="315"/>
                  </a:cubicBezTo>
                  <a:cubicBezTo>
                    <a:pt x="358" y="10"/>
                    <a:pt x="358" y="10"/>
                    <a:pt x="358" y="10"/>
                  </a:cubicBezTo>
                  <a:cubicBezTo>
                    <a:pt x="369" y="0"/>
                    <a:pt x="387" y="1"/>
                    <a:pt x="397" y="13"/>
                  </a:cubicBezTo>
                  <a:cubicBezTo>
                    <a:pt x="407" y="24"/>
                    <a:pt x="405" y="41"/>
                    <a:pt x="394" y="51"/>
                  </a:cubicBezTo>
                  <a:cubicBezTo>
                    <a:pt x="48" y="356"/>
                    <a:pt x="48" y="356"/>
                    <a:pt x="48" y="356"/>
                  </a:cubicBezTo>
                  <a:cubicBezTo>
                    <a:pt x="43" y="360"/>
                    <a:pt x="37" y="363"/>
                    <a:pt x="30" y="363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58" name="Freeform 980">
              <a:extLst>
                <a:ext uri="{FF2B5EF4-FFF2-40B4-BE49-F238E27FC236}">
                  <a16:creationId xmlns:a16="http://schemas.microsoft.com/office/drawing/2014/main" id="{0A164C66-FE36-E656-2D58-54765D05E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0376" y="10065837"/>
              <a:ext cx="111125" cy="26988"/>
            </a:xfrm>
            <a:custGeom>
              <a:avLst/>
              <a:gdLst>
                <a:gd name="T0" fmla="*/ 28 w 281"/>
                <a:gd name="T1" fmla="*/ 66 h 66"/>
                <a:gd name="T2" fmla="*/ 1 w 281"/>
                <a:gd name="T3" fmla="*/ 40 h 66"/>
                <a:gd name="T4" fmla="*/ 27 w 281"/>
                <a:gd name="T5" fmla="*/ 11 h 66"/>
                <a:gd name="T6" fmla="*/ 251 w 281"/>
                <a:gd name="T7" fmla="*/ 1 h 66"/>
                <a:gd name="T8" fmla="*/ 280 w 281"/>
                <a:gd name="T9" fmla="*/ 27 h 66"/>
                <a:gd name="T10" fmla="*/ 254 w 281"/>
                <a:gd name="T11" fmla="*/ 56 h 66"/>
                <a:gd name="T12" fmla="*/ 29 w 281"/>
                <a:gd name="T13" fmla="*/ 66 h 66"/>
                <a:gd name="T14" fmla="*/ 28 w 281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" h="66">
                  <a:moveTo>
                    <a:pt x="28" y="66"/>
                  </a:moveTo>
                  <a:cubicBezTo>
                    <a:pt x="13" y="66"/>
                    <a:pt x="1" y="55"/>
                    <a:pt x="1" y="40"/>
                  </a:cubicBezTo>
                  <a:cubicBezTo>
                    <a:pt x="0" y="25"/>
                    <a:pt x="12" y="12"/>
                    <a:pt x="27" y="1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67" y="0"/>
                    <a:pt x="279" y="12"/>
                    <a:pt x="280" y="27"/>
                  </a:cubicBezTo>
                  <a:cubicBezTo>
                    <a:pt x="281" y="42"/>
                    <a:pt x="269" y="55"/>
                    <a:pt x="254" y="5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28" y="66"/>
                    <a:pt x="28" y="66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59" name="Freeform 981">
              <a:extLst>
                <a:ext uri="{FF2B5EF4-FFF2-40B4-BE49-F238E27FC236}">
                  <a16:creationId xmlns:a16="http://schemas.microsoft.com/office/drawing/2014/main" id="{62863010-59B1-3258-1767-6DC5D975B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9126" y="10067425"/>
              <a:ext cx="109538" cy="41275"/>
            </a:xfrm>
            <a:custGeom>
              <a:avLst/>
              <a:gdLst>
                <a:gd name="T0" fmla="*/ 246 w 276"/>
                <a:gd name="T1" fmla="*/ 104 h 104"/>
                <a:gd name="T2" fmla="*/ 240 w 276"/>
                <a:gd name="T3" fmla="*/ 104 h 104"/>
                <a:gd name="T4" fmla="*/ 24 w 276"/>
                <a:gd name="T5" fmla="*/ 56 h 104"/>
                <a:gd name="T6" fmla="*/ 3 w 276"/>
                <a:gd name="T7" fmla="*/ 24 h 104"/>
                <a:gd name="T8" fmla="*/ 36 w 276"/>
                <a:gd name="T9" fmla="*/ 3 h 104"/>
                <a:gd name="T10" fmla="*/ 252 w 276"/>
                <a:gd name="T11" fmla="*/ 50 h 104"/>
                <a:gd name="T12" fmla="*/ 273 w 276"/>
                <a:gd name="T13" fmla="*/ 83 h 104"/>
                <a:gd name="T14" fmla="*/ 246 w 276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104">
                  <a:moveTo>
                    <a:pt x="246" y="104"/>
                  </a:moveTo>
                  <a:cubicBezTo>
                    <a:pt x="244" y="104"/>
                    <a:pt x="242" y="104"/>
                    <a:pt x="240" y="104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9" y="53"/>
                    <a:pt x="0" y="38"/>
                    <a:pt x="3" y="24"/>
                  </a:cubicBezTo>
                  <a:cubicBezTo>
                    <a:pt x="6" y="9"/>
                    <a:pt x="21" y="0"/>
                    <a:pt x="36" y="3"/>
                  </a:cubicBezTo>
                  <a:cubicBezTo>
                    <a:pt x="252" y="50"/>
                    <a:pt x="252" y="50"/>
                    <a:pt x="252" y="50"/>
                  </a:cubicBezTo>
                  <a:cubicBezTo>
                    <a:pt x="267" y="54"/>
                    <a:pt x="276" y="68"/>
                    <a:pt x="273" y="83"/>
                  </a:cubicBezTo>
                  <a:cubicBezTo>
                    <a:pt x="270" y="96"/>
                    <a:pt x="259" y="104"/>
                    <a:pt x="246" y="104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60" name="Freeform 982">
              <a:extLst>
                <a:ext uri="{FF2B5EF4-FFF2-40B4-BE49-F238E27FC236}">
                  <a16:creationId xmlns:a16="http://schemas.microsoft.com/office/drawing/2014/main" id="{A1C83013-3F51-68A9-B0F9-5A667A787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6288" y="10061075"/>
              <a:ext cx="103188" cy="47625"/>
            </a:xfrm>
            <a:custGeom>
              <a:avLst/>
              <a:gdLst>
                <a:gd name="T0" fmla="*/ 31 w 260"/>
                <a:gd name="T1" fmla="*/ 121 h 121"/>
                <a:gd name="T2" fmla="*/ 5 w 260"/>
                <a:gd name="T3" fmla="*/ 102 h 121"/>
                <a:gd name="T4" fmla="*/ 23 w 260"/>
                <a:gd name="T5" fmla="*/ 68 h 121"/>
                <a:gd name="T6" fmla="*/ 221 w 260"/>
                <a:gd name="T7" fmla="*/ 4 h 121"/>
                <a:gd name="T8" fmla="*/ 256 w 260"/>
                <a:gd name="T9" fmla="*/ 22 h 121"/>
                <a:gd name="T10" fmla="*/ 238 w 260"/>
                <a:gd name="T11" fmla="*/ 56 h 121"/>
                <a:gd name="T12" fmla="*/ 39 w 260"/>
                <a:gd name="T13" fmla="*/ 120 h 121"/>
                <a:gd name="T14" fmla="*/ 31 w 260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" h="121">
                  <a:moveTo>
                    <a:pt x="31" y="121"/>
                  </a:moveTo>
                  <a:cubicBezTo>
                    <a:pt x="19" y="121"/>
                    <a:pt x="9" y="114"/>
                    <a:pt x="5" y="102"/>
                  </a:cubicBezTo>
                  <a:cubicBezTo>
                    <a:pt x="0" y="88"/>
                    <a:pt x="8" y="73"/>
                    <a:pt x="23" y="68"/>
                  </a:cubicBezTo>
                  <a:cubicBezTo>
                    <a:pt x="221" y="4"/>
                    <a:pt x="221" y="4"/>
                    <a:pt x="221" y="4"/>
                  </a:cubicBezTo>
                  <a:cubicBezTo>
                    <a:pt x="235" y="0"/>
                    <a:pt x="251" y="8"/>
                    <a:pt x="256" y="22"/>
                  </a:cubicBezTo>
                  <a:cubicBezTo>
                    <a:pt x="260" y="36"/>
                    <a:pt x="252" y="52"/>
                    <a:pt x="238" y="56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37" y="121"/>
                    <a:pt x="34" y="121"/>
                    <a:pt x="31" y="121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61" name="Freeform 983">
              <a:extLst>
                <a:ext uri="{FF2B5EF4-FFF2-40B4-BE49-F238E27FC236}">
                  <a16:creationId xmlns:a16="http://schemas.microsoft.com/office/drawing/2014/main" id="{95579353-9680-93CE-3C7A-96BBBB4B6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2476" y="10132512"/>
              <a:ext cx="41275" cy="79375"/>
            </a:xfrm>
            <a:custGeom>
              <a:avLst/>
              <a:gdLst>
                <a:gd name="T0" fmla="*/ 73 w 103"/>
                <a:gd name="T1" fmla="*/ 198 h 198"/>
                <a:gd name="T2" fmla="*/ 47 w 103"/>
                <a:gd name="T3" fmla="*/ 179 h 198"/>
                <a:gd name="T4" fmla="*/ 4 w 103"/>
                <a:gd name="T5" fmla="*/ 38 h 198"/>
                <a:gd name="T6" fmla="*/ 23 w 103"/>
                <a:gd name="T7" fmla="*/ 4 h 198"/>
                <a:gd name="T8" fmla="*/ 57 w 103"/>
                <a:gd name="T9" fmla="*/ 23 h 198"/>
                <a:gd name="T10" fmla="*/ 99 w 103"/>
                <a:gd name="T11" fmla="*/ 163 h 198"/>
                <a:gd name="T12" fmla="*/ 81 w 103"/>
                <a:gd name="T13" fmla="*/ 197 h 198"/>
                <a:gd name="T14" fmla="*/ 73 w 103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98">
                  <a:moveTo>
                    <a:pt x="73" y="198"/>
                  </a:moveTo>
                  <a:cubicBezTo>
                    <a:pt x="61" y="198"/>
                    <a:pt x="50" y="190"/>
                    <a:pt x="47" y="17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24"/>
                    <a:pt x="8" y="9"/>
                    <a:pt x="23" y="4"/>
                  </a:cubicBezTo>
                  <a:cubicBezTo>
                    <a:pt x="37" y="0"/>
                    <a:pt x="52" y="8"/>
                    <a:pt x="57" y="2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103" y="177"/>
                    <a:pt x="95" y="192"/>
                    <a:pt x="81" y="197"/>
                  </a:cubicBezTo>
                  <a:cubicBezTo>
                    <a:pt x="78" y="198"/>
                    <a:pt x="75" y="198"/>
                    <a:pt x="73" y="198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62" name="Freeform 984">
              <a:extLst>
                <a:ext uri="{FF2B5EF4-FFF2-40B4-BE49-F238E27FC236}">
                  <a16:creationId xmlns:a16="http://schemas.microsoft.com/office/drawing/2014/main" id="{A75616C1-4440-AC32-9F55-64CE9A099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2801" y="10188075"/>
              <a:ext cx="77788" cy="44450"/>
            </a:xfrm>
            <a:custGeom>
              <a:avLst/>
              <a:gdLst>
                <a:gd name="T0" fmla="*/ 31 w 197"/>
                <a:gd name="T1" fmla="*/ 111 h 111"/>
                <a:gd name="T2" fmla="*/ 6 w 197"/>
                <a:gd name="T3" fmla="*/ 94 h 111"/>
                <a:gd name="T4" fmla="*/ 21 w 197"/>
                <a:gd name="T5" fmla="*/ 58 h 111"/>
                <a:gd name="T6" fmla="*/ 156 w 197"/>
                <a:gd name="T7" fmla="*/ 5 h 111"/>
                <a:gd name="T8" fmla="*/ 192 w 197"/>
                <a:gd name="T9" fmla="*/ 21 h 111"/>
                <a:gd name="T10" fmla="*/ 176 w 197"/>
                <a:gd name="T11" fmla="*/ 56 h 111"/>
                <a:gd name="T12" fmla="*/ 41 w 197"/>
                <a:gd name="T13" fmla="*/ 109 h 111"/>
                <a:gd name="T14" fmla="*/ 31 w 197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11">
                  <a:moveTo>
                    <a:pt x="31" y="111"/>
                  </a:moveTo>
                  <a:cubicBezTo>
                    <a:pt x="20" y="111"/>
                    <a:pt x="10" y="104"/>
                    <a:pt x="6" y="94"/>
                  </a:cubicBezTo>
                  <a:cubicBezTo>
                    <a:pt x="0" y="80"/>
                    <a:pt x="7" y="64"/>
                    <a:pt x="21" y="58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70" y="0"/>
                    <a:pt x="186" y="7"/>
                    <a:pt x="192" y="21"/>
                  </a:cubicBezTo>
                  <a:cubicBezTo>
                    <a:pt x="197" y="35"/>
                    <a:pt x="190" y="50"/>
                    <a:pt x="176" y="56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38" y="110"/>
                    <a:pt x="35" y="111"/>
                    <a:pt x="31" y="111"/>
                  </a:cubicBezTo>
                  <a:close/>
                </a:path>
              </a:pathLst>
            </a:custGeom>
            <a:solidFill>
              <a:srgbClr val="606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</p:grpSp>
      <p:sp>
        <p:nvSpPr>
          <p:cNvPr id="2063" name="TextBox 2062">
            <a:extLst>
              <a:ext uri="{FF2B5EF4-FFF2-40B4-BE49-F238E27FC236}">
                <a16:creationId xmlns:a16="http://schemas.microsoft.com/office/drawing/2014/main" id="{59415E06-B3BD-59A4-9870-C2DC7AF48030}"/>
              </a:ext>
            </a:extLst>
          </p:cNvPr>
          <p:cNvSpPr txBox="1"/>
          <p:nvPr/>
        </p:nvSpPr>
        <p:spPr>
          <a:xfrm>
            <a:off x="2890933" y="2855666"/>
            <a:ext cx="184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nb-NO" sz="2000" b="1" dirty="0"/>
              <a:t>LLM</a:t>
            </a:r>
          </a:p>
        </p:txBody>
      </p:sp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418C9A49-17AD-925E-61EB-BD511DAC9AF6}"/>
              </a:ext>
            </a:extLst>
          </p:cNvPr>
          <p:cNvGrpSpPr>
            <a:grpSpLocks noChangeAspect="1"/>
          </p:cNvGrpSpPr>
          <p:nvPr/>
        </p:nvGrpSpPr>
        <p:grpSpPr>
          <a:xfrm>
            <a:off x="3091850" y="1736583"/>
            <a:ext cx="787779" cy="938913"/>
            <a:chOff x="3072823" y="1606430"/>
            <a:chExt cx="396574" cy="472654"/>
          </a:xfrm>
          <a:solidFill>
            <a:schemeClr val="accent5"/>
          </a:solidFill>
        </p:grpSpPr>
        <p:sp>
          <p:nvSpPr>
            <p:cNvPr id="2065" name="Freeform 41">
              <a:extLst>
                <a:ext uri="{FF2B5EF4-FFF2-40B4-BE49-F238E27FC236}">
                  <a16:creationId xmlns:a16="http://schemas.microsoft.com/office/drawing/2014/main" id="{8D5FFE05-AEFF-8668-CEF4-83442D33C9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1296" y="1922167"/>
              <a:ext cx="54208" cy="54208"/>
            </a:xfrm>
            <a:custGeom>
              <a:avLst/>
              <a:gdLst>
                <a:gd name="T0" fmla="*/ 114 w 227"/>
                <a:gd name="T1" fmla="*/ 226 h 226"/>
                <a:gd name="T2" fmla="*/ 33 w 227"/>
                <a:gd name="T3" fmla="*/ 193 h 226"/>
                <a:gd name="T4" fmla="*/ 0 w 227"/>
                <a:gd name="T5" fmla="*/ 113 h 226"/>
                <a:gd name="T6" fmla="*/ 33 w 227"/>
                <a:gd name="T7" fmla="*/ 33 h 226"/>
                <a:gd name="T8" fmla="*/ 114 w 227"/>
                <a:gd name="T9" fmla="*/ 0 h 226"/>
                <a:gd name="T10" fmla="*/ 194 w 227"/>
                <a:gd name="T11" fmla="*/ 33 h 226"/>
                <a:gd name="T12" fmla="*/ 227 w 227"/>
                <a:gd name="T13" fmla="*/ 113 h 226"/>
                <a:gd name="T14" fmla="*/ 194 w 227"/>
                <a:gd name="T15" fmla="*/ 193 h 226"/>
                <a:gd name="T16" fmla="*/ 114 w 227"/>
                <a:gd name="T17" fmla="*/ 226 h 226"/>
                <a:gd name="T18" fmla="*/ 114 w 227"/>
                <a:gd name="T19" fmla="*/ 54 h 226"/>
                <a:gd name="T20" fmla="*/ 72 w 227"/>
                <a:gd name="T21" fmla="*/ 71 h 226"/>
                <a:gd name="T22" fmla="*/ 54 w 227"/>
                <a:gd name="T23" fmla="*/ 113 h 226"/>
                <a:gd name="T24" fmla="*/ 72 w 227"/>
                <a:gd name="T25" fmla="*/ 155 h 226"/>
                <a:gd name="T26" fmla="*/ 114 w 227"/>
                <a:gd name="T27" fmla="*/ 173 h 226"/>
                <a:gd name="T28" fmla="*/ 156 w 227"/>
                <a:gd name="T29" fmla="*/ 155 h 226"/>
                <a:gd name="T30" fmla="*/ 173 w 227"/>
                <a:gd name="T31" fmla="*/ 113 h 226"/>
                <a:gd name="T32" fmla="*/ 156 w 227"/>
                <a:gd name="T33" fmla="*/ 71 h 226"/>
                <a:gd name="T34" fmla="*/ 114 w 227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" h="226">
                  <a:moveTo>
                    <a:pt x="114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2" y="171"/>
                    <a:pt x="0" y="144"/>
                    <a:pt x="0" y="113"/>
                  </a:cubicBezTo>
                  <a:cubicBezTo>
                    <a:pt x="0" y="82"/>
                    <a:pt x="12" y="55"/>
                    <a:pt x="33" y="33"/>
                  </a:cubicBezTo>
                  <a:cubicBezTo>
                    <a:pt x="55" y="11"/>
                    <a:pt x="82" y="0"/>
                    <a:pt x="114" y="0"/>
                  </a:cubicBezTo>
                  <a:cubicBezTo>
                    <a:pt x="145" y="0"/>
                    <a:pt x="172" y="11"/>
                    <a:pt x="194" y="33"/>
                  </a:cubicBezTo>
                  <a:cubicBezTo>
                    <a:pt x="216" y="55"/>
                    <a:pt x="227" y="82"/>
                    <a:pt x="227" y="113"/>
                  </a:cubicBezTo>
                  <a:cubicBezTo>
                    <a:pt x="227" y="145"/>
                    <a:pt x="216" y="172"/>
                    <a:pt x="194" y="193"/>
                  </a:cubicBezTo>
                  <a:cubicBezTo>
                    <a:pt x="172" y="215"/>
                    <a:pt x="145" y="226"/>
                    <a:pt x="114" y="226"/>
                  </a:cubicBezTo>
                  <a:close/>
                  <a:moveTo>
                    <a:pt x="114" y="54"/>
                  </a:moveTo>
                  <a:cubicBezTo>
                    <a:pt x="97" y="54"/>
                    <a:pt x="83" y="59"/>
                    <a:pt x="72" y="71"/>
                  </a:cubicBezTo>
                  <a:cubicBezTo>
                    <a:pt x="60" y="83"/>
                    <a:pt x="54" y="96"/>
                    <a:pt x="54" y="113"/>
                  </a:cubicBezTo>
                  <a:cubicBezTo>
                    <a:pt x="54" y="130"/>
                    <a:pt x="60" y="144"/>
                    <a:pt x="72" y="155"/>
                  </a:cubicBezTo>
                  <a:cubicBezTo>
                    <a:pt x="83" y="167"/>
                    <a:pt x="97" y="173"/>
                    <a:pt x="114" y="173"/>
                  </a:cubicBezTo>
                  <a:cubicBezTo>
                    <a:pt x="131" y="173"/>
                    <a:pt x="144" y="167"/>
                    <a:pt x="156" y="155"/>
                  </a:cubicBezTo>
                  <a:cubicBezTo>
                    <a:pt x="168" y="144"/>
                    <a:pt x="173" y="130"/>
                    <a:pt x="173" y="113"/>
                  </a:cubicBezTo>
                  <a:cubicBezTo>
                    <a:pt x="173" y="96"/>
                    <a:pt x="168" y="83"/>
                    <a:pt x="156" y="71"/>
                  </a:cubicBezTo>
                  <a:cubicBezTo>
                    <a:pt x="144" y="59"/>
                    <a:pt x="131" y="54"/>
                    <a:pt x="11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66" name="Line 42">
              <a:extLst>
                <a:ext uri="{FF2B5EF4-FFF2-40B4-BE49-F238E27FC236}">
                  <a16:creationId xmlns:a16="http://schemas.microsoft.com/office/drawing/2014/main" id="{06798047-D1B7-45B4-8F0B-55D42CBA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205" y="2072427"/>
              <a:ext cx="0" cy="0"/>
            </a:xfrm>
            <a:prstGeom prst="line">
              <a:avLst/>
            </a:prstGeom>
            <a:grpFill/>
            <a:ln w="20638" cap="rnd">
              <a:solidFill>
                <a:srgbClr val="606062"/>
              </a:solidFill>
              <a:prstDash val="solid"/>
              <a:round/>
              <a:headEnd/>
              <a:tailEnd/>
            </a:ln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67" name="Freeform 43">
              <a:extLst>
                <a:ext uri="{FF2B5EF4-FFF2-40B4-BE49-F238E27FC236}">
                  <a16:creationId xmlns:a16="http://schemas.microsoft.com/office/drawing/2014/main" id="{39B9019A-623D-F805-73E5-22B1D59C2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823" y="1875567"/>
              <a:ext cx="307178" cy="203517"/>
            </a:xfrm>
            <a:custGeom>
              <a:avLst/>
              <a:gdLst>
                <a:gd name="T0" fmla="*/ 1205 w 1295"/>
                <a:gd name="T1" fmla="*/ 856 h 856"/>
                <a:gd name="T2" fmla="*/ 1105 w 1295"/>
                <a:gd name="T3" fmla="*/ 856 h 856"/>
                <a:gd name="T4" fmla="*/ 1078 w 1295"/>
                <a:gd name="T5" fmla="*/ 829 h 856"/>
                <a:gd name="T6" fmla="*/ 1105 w 1295"/>
                <a:gd name="T7" fmla="*/ 802 h 856"/>
                <a:gd name="T8" fmla="*/ 1178 w 1295"/>
                <a:gd name="T9" fmla="*/ 802 h 856"/>
                <a:gd name="T10" fmla="*/ 1178 w 1295"/>
                <a:gd name="T11" fmla="*/ 510 h 856"/>
                <a:gd name="T12" fmla="*/ 1205 w 1295"/>
                <a:gd name="T13" fmla="*/ 483 h 856"/>
                <a:gd name="T14" fmla="*/ 1216 w 1295"/>
                <a:gd name="T15" fmla="*/ 483 h 856"/>
                <a:gd name="T16" fmla="*/ 1241 w 1295"/>
                <a:gd name="T17" fmla="*/ 458 h 856"/>
                <a:gd name="T18" fmla="*/ 1241 w 1295"/>
                <a:gd name="T19" fmla="*/ 332 h 856"/>
                <a:gd name="T20" fmla="*/ 1216 w 1295"/>
                <a:gd name="T21" fmla="*/ 307 h 856"/>
                <a:gd name="T22" fmla="*/ 1205 w 1295"/>
                <a:gd name="T23" fmla="*/ 307 h 856"/>
                <a:gd name="T24" fmla="*/ 1178 w 1295"/>
                <a:gd name="T25" fmla="*/ 280 h 856"/>
                <a:gd name="T26" fmla="*/ 1178 w 1295"/>
                <a:gd name="T27" fmla="*/ 153 h 856"/>
                <a:gd name="T28" fmla="*/ 1080 w 1295"/>
                <a:gd name="T29" fmla="*/ 54 h 856"/>
                <a:gd name="T30" fmla="*/ 215 w 1295"/>
                <a:gd name="T31" fmla="*/ 54 h 856"/>
                <a:gd name="T32" fmla="*/ 116 w 1295"/>
                <a:gd name="T33" fmla="*/ 153 h 856"/>
                <a:gd name="T34" fmla="*/ 116 w 1295"/>
                <a:gd name="T35" fmla="*/ 280 h 856"/>
                <a:gd name="T36" fmla="*/ 89 w 1295"/>
                <a:gd name="T37" fmla="*/ 307 h 856"/>
                <a:gd name="T38" fmla="*/ 80 w 1295"/>
                <a:gd name="T39" fmla="*/ 307 h 856"/>
                <a:gd name="T40" fmla="*/ 54 w 1295"/>
                <a:gd name="T41" fmla="*/ 333 h 856"/>
                <a:gd name="T42" fmla="*/ 54 w 1295"/>
                <a:gd name="T43" fmla="*/ 457 h 856"/>
                <a:gd name="T44" fmla="*/ 80 w 1295"/>
                <a:gd name="T45" fmla="*/ 483 h 856"/>
                <a:gd name="T46" fmla="*/ 89 w 1295"/>
                <a:gd name="T47" fmla="*/ 483 h 856"/>
                <a:gd name="T48" fmla="*/ 116 w 1295"/>
                <a:gd name="T49" fmla="*/ 510 h 856"/>
                <a:gd name="T50" fmla="*/ 116 w 1295"/>
                <a:gd name="T51" fmla="*/ 802 h 856"/>
                <a:gd name="T52" fmla="*/ 943 w 1295"/>
                <a:gd name="T53" fmla="*/ 802 h 856"/>
                <a:gd name="T54" fmla="*/ 970 w 1295"/>
                <a:gd name="T55" fmla="*/ 829 h 856"/>
                <a:gd name="T56" fmla="*/ 943 w 1295"/>
                <a:gd name="T57" fmla="*/ 856 h 856"/>
                <a:gd name="T58" fmla="*/ 89 w 1295"/>
                <a:gd name="T59" fmla="*/ 856 h 856"/>
                <a:gd name="T60" fmla="*/ 63 w 1295"/>
                <a:gd name="T61" fmla="*/ 829 h 856"/>
                <a:gd name="T62" fmla="*/ 63 w 1295"/>
                <a:gd name="T63" fmla="*/ 535 h 856"/>
                <a:gd name="T64" fmla="*/ 0 w 1295"/>
                <a:gd name="T65" fmla="*/ 457 h 856"/>
                <a:gd name="T66" fmla="*/ 0 w 1295"/>
                <a:gd name="T67" fmla="*/ 333 h 856"/>
                <a:gd name="T68" fmla="*/ 63 w 1295"/>
                <a:gd name="T69" fmla="*/ 255 h 856"/>
                <a:gd name="T70" fmla="*/ 63 w 1295"/>
                <a:gd name="T71" fmla="*/ 153 h 856"/>
                <a:gd name="T72" fmla="*/ 215 w 1295"/>
                <a:gd name="T73" fmla="*/ 0 h 856"/>
                <a:gd name="T74" fmla="*/ 1080 w 1295"/>
                <a:gd name="T75" fmla="*/ 0 h 856"/>
                <a:gd name="T76" fmla="*/ 1232 w 1295"/>
                <a:gd name="T77" fmla="*/ 153 h 856"/>
                <a:gd name="T78" fmla="*/ 1232 w 1295"/>
                <a:gd name="T79" fmla="*/ 255 h 856"/>
                <a:gd name="T80" fmla="*/ 1295 w 1295"/>
                <a:gd name="T81" fmla="*/ 332 h 856"/>
                <a:gd name="T82" fmla="*/ 1295 w 1295"/>
                <a:gd name="T83" fmla="*/ 458 h 856"/>
                <a:gd name="T84" fmla="*/ 1232 w 1295"/>
                <a:gd name="T85" fmla="*/ 535 h 856"/>
                <a:gd name="T86" fmla="*/ 1232 w 1295"/>
                <a:gd name="T87" fmla="*/ 829 h 856"/>
                <a:gd name="T88" fmla="*/ 1205 w 1295"/>
                <a:gd name="T8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5" h="856">
                  <a:moveTo>
                    <a:pt x="1205" y="856"/>
                  </a:moveTo>
                  <a:cubicBezTo>
                    <a:pt x="1105" y="856"/>
                    <a:pt x="1105" y="856"/>
                    <a:pt x="1105" y="856"/>
                  </a:cubicBezTo>
                  <a:cubicBezTo>
                    <a:pt x="1090" y="856"/>
                    <a:pt x="1078" y="844"/>
                    <a:pt x="1078" y="829"/>
                  </a:cubicBezTo>
                  <a:cubicBezTo>
                    <a:pt x="1078" y="814"/>
                    <a:pt x="1090" y="802"/>
                    <a:pt x="1105" y="802"/>
                  </a:cubicBezTo>
                  <a:cubicBezTo>
                    <a:pt x="1178" y="802"/>
                    <a:pt x="1178" y="802"/>
                    <a:pt x="1178" y="802"/>
                  </a:cubicBezTo>
                  <a:cubicBezTo>
                    <a:pt x="1178" y="510"/>
                    <a:pt x="1178" y="510"/>
                    <a:pt x="1178" y="510"/>
                  </a:cubicBezTo>
                  <a:cubicBezTo>
                    <a:pt x="1178" y="495"/>
                    <a:pt x="1191" y="483"/>
                    <a:pt x="1205" y="483"/>
                  </a:cubicBezTo>
                  <a:cubicBezTo>
                    <a:pt x="1216" y="483"/>
                    <a:pt x="1216" y="483"/>
                    <a:pt x="1216" y="483"/>
                  </a:cubicBezTo>
                  <a:cubicBezTo>
                    <a:pt x="1230" y="483"/>
                    <a:pt x="1241" y="472"/>
                    <a:pt x="1241" y="458"/>
                  </a:cubicBezTo>
                  <a:cubicBezTo>
                    <a:pt x="1241" y="332"/>
                    <a:pt x="1241" y="332"/>
                    <a:pt x="1241" y="332"/>
                  </a:cubicBezTo>
                  <a:cubicBezTo>
                    <a:pt x="1241" y="318"/>
                    <a:pt x="1230" y="307"/>
                    <a:pt x="1216" y="307"/>
                  </a:cubicBezTo>
                  <a:cubicBezTo>
                    <a:pt x="1205" y="307"/>
                    <a:pt x="1205" y="307"/>
                    <a:pt x="1205" y="307"/>
                  </a:cubicBezTo>
                  <a:cubicBezTo>
                    <a:pt x="1191" y="307"/>
                    <a:pt x="1178" y="295"/>
                    <a:pt x="1178" y="280"/>
                  </a:cubicBezTo>
                  <a:cubicBezTo>
                    <a:pt x="1178" y="153"/>
                    <a:pt x="1178" y="153"/>
                    <a:pt x="1178" y="153"/>
                  </a:cubicBezTo>
                  <a:cubicBezTo>
                    <a:pt x="1178" y="98"/>
                    <a:pt x="1134" y="54"/>
                    <a:pt x="1080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161" y="54"/>
                    <a:pt x="116" y="98"/>
                    <a:pt x="116" y="153"/>
                  </a:cubicBezTo>
                  <a:cubicBezTo>
                    <a:pt x="116" y="280"/>
                    <a:pt x="116" y="280"/>
                    <a:pt x="116" y="280"/>
                  </a:cubicBezTo>
                  <a:cubicBezTo>
                    <a:pt x="116" y="295"/>
                    <a:pt x="104" y="307"/>
                    <a:pt x="89" y="307"/>
                  </a:cubicBezTo>
                  <a:cubicBezTo>
                    <a:pt x="80" y="307"/>
                    <a:pt x="80" y="307"/>
                    <a:pt x="80" y="307"/>
                  </a:cubicBezTo>
                  <a:cubicBezTo>
                    <a:pt x="65" y="307"/>
                    <a:pt x="54" y="319"/>
                    <a:pt x="54" y="333"/>
                  </a:cubicBezTo>
                  <a:cubicBezTo>
                    <a:pt x="54" y="457"/>
                    <a:pt x="54" y="457"/>
                    <a:pt x="54" y="457"/>
                  </a:cubicBezTo>
                  <a:cubicBezTo>
                    <a:pt x="54" y="471"/>
                    <a:pt x="65" y="483"/>
                    <a:pt x="80" y="483"/>
                  </a:cubicBezTo>
                  <a:cubicBezTo>
                    <a:pt x="89" y="483"/>
                    <a:pt x="89" y="483"/>
                    <a:pt x="89" y="483"/>
                  </a:cubicBezTo>
                  <a:cubicBezTo>
                    <a:pt x="104" y="483"/>
                    <a:pt x="116" y="495"/>
                    <a:pt x="116" y="510"/>
                  </a:cubicBezTo>
                  <a:cubicBezTo>
                    <a:pt x="116" y="802"/>
                    <a:pt x="116" y="802"/>
                    <a:pt x="116" y="802"/>
                  </a:cubicBezTo>
                  <a:cubicBezTo>
                    <a:pt x="943" y="802"/>
                    <a:pt x="943" y="802"/>
                    <a:pt x="943" y="802"/>
                  </a:cubicBezTo>
                  <a:cubicBezTo>
                    <a:pt x="958" y="802"/>
                    <a:pt x="970" y="814"/>
                    <a:pt x="970" y="829"/>
                  </a:cubicBezTo>
                  <a:cubicBezTo>
                    <a:pt x="970" y="844"/>
                    <a:pt x="958" y="856"/>
                    <a:pt x="943" y="856"/>
                  </a:cubicBezTo>
                  <a:cubicBezTo>
                    <a:pt x="89" y="856"/>
                    <a:pt x="89" y="856"/>
                    <a:pt x="89" y="856"/>
                  </a:cubicBezTo>
                  <a:cubicBezTo>
                    <a:pt x="75" y="856"/>
                    <a:pt x="63" y="844"/>
                    <a:pt x="63" y="829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27" y="527"/>
                    <a:pt x="0" y="495"/>
                    <a:pt x="0" y="457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295"/>
                    <a:pt x="27" y="263"/>
                    <a:pt x="63" y="255"/>
                  </a:cubicBezTo>
                  <a:cubicBezTo>
                    <a:pt x="63" y="153"/>
                    <a:pt x="63" y="153"/>
                    <a:pt x="63" y="153"/>
                  </a:cubicBezTo>
                  <a:cubicBezTo>
                    <a:pt x="63" y="69"/>
                    <a:pt x="131" y="0"/>
                    <a:pt x="215" y="0"/>
                  </a:cubicBezTo>
                  <a:cubicBezTo>
                    <a:pt x="1080" y="0"/>
                    <a:pt x="1080" y="0"/>
                    <a:pt x="1080" y="0"/>
                  </a:cubicBezTo>
                  <a:cubicBezTo>
                    <a:pt x="1164" y="0"/>
                    <a:pt x="1232" y="69"/>
                    <a:pt x="1232" y="153"/>
                  </a:cubicBezTo>
                  <a:cubicBezTo>
                    <a:pt x="1232" y="255"/>
                    <a:pt x="1232" y="255"/>
                    <a:pt x="1232" y="255"/>
                  </a:cubicBezTo>
                  <a:cubicBezTo>
                    <a:pt x="1268" y="262"/>
                    <a:pt x="1295" y="294"/>
                    <a:pt x="1295" y="332"/>
                  </a:cubicBezTo>
                  <a:cubicBezTo>
                    <a:pt x="1295" y="458"/>
                    <a:pt x="1295" y="458"/>
                    <a:pt x="1295" y="458"/>
                  </a:cubicBezTo>
                  <a:cubicBezTo>
                    <a:pt x="1295" y="496"/>
                    <a:pt x="1268" y="528"/>
                    <a:pt x="1232" y="535"/>
                  </a:cubicBezTo>
                  <a:cubicBezTo>
                    <a:pt x="1232" y="829"/>
                    <a:pt x="1232" y="829"/>
                    <a:pt x="1232" y="829"/>
                  </a:cubicBezTo>
                  <a:cubicBezTo>
                    <a:pt x="1232" y="844"/>
                    <a:pt x="1220" y="856"/>
                    <a:pt x="1205" y="8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68" name="Freeform 44">
              <a:extLst>
                <a:ext uri="{FF2B5EF4-FFF2-40B4-BE49-F238E27FC236}">
                  <a16:creationId xmlns:a16="http://schemas.microsoft.com/office/drawing/2014/main" id="{BCC4B4E3-E12C-9FCB-2A1F-D0F6C9E233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5015" y="1808996"/>
              <a:ext cx="42796" cy="79885"/>
            </a:xfrm>
            <a:custGeom>
              <a:avLst/>
              <a:gdLst>
                <a:gd name="T0" fmla="*/ 89 w 181"/>
                <a:gd name="T1" fmla="*/ 335 h 335"/>
                <a:gd name="T2" fmla="*/ 63 w 181"/>
                <a:gd name="T3" fmla="*/ 308 h 335"/>
                <a:gd name="T4" fmla="*/ 63 w 181"/>
                <a:gd name="T5" fmla="*/ 186 h 335"/>
                <a:gd name="T6" fmla="*/ 26 w 181"/>
                <a:gd name="T7" fmla="*/ 164 h 335"/>
                <a:gd name="T8" fmla="*/ 0 w 181"/>
                <a:gd name="T9" fmla="*/ 101 h 335"/>
                <a:gd name="T10" fmla="*/ 26 w 181"/>
                <a:gd name="T11" fmla="*/ 36 h 335"/>
                <a:gd name="T12" fmla="*/ 154 w 181"/>
                <a:gd name="T13" fmla="*/ 36 h 335"/>
                <a:gd name="T14" fmla="*/ 181 w 181"/>
                <a:gd name="T15" fmla="*/ 101 h 335"/>
                <a:gd name="T16" fmla="*/ 154 w 181"/>
                <a:gd name="T17" fmla="*/ 164 h 335"/>
                <a:gd name="T18" fmla="*/ 116 w 181"/>
                <a:gd name="T19" fmla="*/ 187 h 335"/>
                <a:gd name="T20" fmla="*/ 116 w 181"/>
                <a:gd name="T21" fmla="*/ 308 h 335"/>
                <a:gd name="T22" fmla="*/ 89 w 181"/>
                <a:gd name="T23" fmla="*/ 335 h 335"/>
                <a:gd name="T24" fmla="*/ 89 w 181"/>
                <a:gd name="T25" fmla="*/ 63 h 335"/>
                <a:gd name="T26" fmla="*/ 64 w 181"/>
                <a:gd name="T27" fmla="*/ 74 h 335"/>
                <a:gd name="T28" fmla="*/ 54 w 181"/>
                <a:gd name="T29" fmla="*/ 101 h 335"/>
                <a:gd name="T30" fmla="*/ 64 w 181"/>
                <a:gd name="T31" fmla="*/ 126 h 335"/>
                <a:gd name="T32" fmla="*/ 116 w 181"/>
                <a:gd name="T33" fmla="*/ 126 h 335"/>
                <a:gd name="T34" fmla="*/ 127 w 181"/>
                <a:gd name="T35" fmla="*/ 101 h 335"/>
                <a:gd name="T36" fmla="*/ 116 w 181"/>
                <a:gd name="T37" fmla="*/ 74 h 335"/>
                <a:gd name="T38" fmla="*/ 89 w 181"/>
                <a:gd name="T39" fmla="*/ 6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335">
                  <a:moveTo>
                    <a:pt x="89" y="335"/>
                  </a:moveTo>
                  <a:cubicBezTo>
                    <a:pt x="75" y="335"/>
                    <a:pt x="63" y="323"/>
                    <a:pt x="63" y="308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49" y="182"/>
                    <a:pt x="37" y="174"/>
                    <a:pt x="26" y="164"/>
                  </a:cubicBezTo>
                  <a:cubicBezTo>
                    <a:pt x="9" y="146"/>
                    <a:pt x="0" y="124"/>
                    <a:pt x="0" y="101"/>
                  </a:cubicBezTo>
                  <a:cubicBezTo>
                    <a:pt x="0" y="76"/>
                    <a:pt x="9" y="54"/>
                    <a:pt x="26" y="36"/>
                  </a:cubicBezTo>
                  <a:cubicBezTo>
                    <a:pt x="62" y="0"/>
                    <a:pt x="120" y="2"/>
                    <a:pt x="154" y="36"/>
                  </a:cubicBezTo>
                  <a:cubicBezTo>
                    <a:pt x="172" y="54"/>
                    <a:pt x="181" y="76"/>
                    <a:pt x="181" y="101"/>
                  </a:cubicBezTo>
                  <a:cubicBezTo>
                    <a:pt x="181" y="124"/>
                    <a:pt x="172" y="146"/>
                    <a:pt x="154" y="164"/>
                  </a:cubicBezTo>
                  <a:cubicBezTo>
                    <a:pt x="143" y="175"/>
                    <a:pt x="130" y="182"/>
                    <a:pt x="116" y="187"/>
                  </a:cubicBezTo>
                  <a:cubicBezTo>
                    <a:pt x="116" y="308"/>
                    <a:pt x="116" y="308"/>
                    <a:pt x="116" y="308"/>
                  </a:cubicBezTo>
                  <a:cubicBezTo>
                    <a:pt x="116" y="323"/>
                    <a:pt x="104" y="335"/>
                    <a:pt x="89" y="335"/>
                  </a:cubicBezTo>
                  <a:close/>
                  <a:moveTo>
                    <a:pt x="89" y="63"/>
                  </a:moveTo>
                  <a:cubicBezTo>
                    <a:pt x="80" y="63"/>
                    <a:pt x="72" y="67"/>
                    <a:pt x="64" y="74"/>
                  </a:cubicBezTo>
                  <a:cubicBezTo>
                    <a:pt x="57" y="82"/>
                    <a:pt x="54" y="90"/>
                    <a:pt x="54" y="101"/>
                  </a:cubicBezTo>
                  <a:cubicBezTo>
                    <a:pt x="54" y="110"/>
                    <a:pt x="57" y="118"/>
                    <a:pt x="64" y="126"/>
                  </a:cubicBezTo>
                  <a:cubicBezTo>
                    <a:pt x="80" y="141"/>
                    <a:pt x="102" y="140"/>
                    <a:pt x="116" y="126"/>
                  </a:cubicBezTo>
                  <a:cubicBezTo>
                    <a:pt x="123" y="118"/>
                    <a:pt x="127" y="110"/>
                    <a:pt x="127" y="101"/>
                  </a:cubicBezTo>
                  <a:cubicBezTo>
                    <a:pt x="127" y="90"/>
                    <a:pt x="123" y="82"/>
                    <a:pt x="116" y="74"/>
                  </a:cubicBezTo>
                  <a:cubicBezTo>
                    <a:pt x="109" y="67"/>
                    <a:pt x="100" y="63"/>
                    <a:pt x="8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69" name="Freeform 46">
              <a:extLst>
                <a:ext uri="{FF2B5EF4-FFF2-40B4-BE49-F238E27FC236}">
                  <a16:creationId xmlns:a16="http://schemas.microsoft.com/office/drawing/2014/main" id="{B16B3603-6CFA-3497-E351-4B545E52F5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7320" y="1922167"/>
              <a:ext cx="53257" cy="54208"/>
            </a:xfrm>
            <a:custGeom>
              <a:avLst/>
              <a:gdLst>
                <a:gd name="T0" fmla="*/ 113 w 226"/>
                <a:gd name="T1" fmla="*/ 226 h 226"/>
                <a:gd name="T2" fmla="*/ 33 w 226"/>
                <a:gd name="T3" fmla="*/ 193 h 226"/>
                <a:gd name="T4" fmla="*/ 0 w 226"/>
                <a:gd name="T5" fmla="*/ 113 h 226"/>
                <a:gd name="T6" fmla="*/ 33 w 226"/>
                <a:gd name="T7" fmla="*/ 33 h 226"/>
                <a:gd name="T8" fmla="*/ 113 w 226"/>
                <a:gd name="T9" fmla="*/ 0 h 226"/>
                <a:gd name="T10" fmla="*/ 193 w 226"/>
                <a:gd name="T11" fmla="*/ 33 h 226"/>
                <a:gd name="T12" fmla="*/ 226 w 226"/>
                <a:gd name="T13" fmla="*/ 113 h 226"/>
                <a:gd name="T14" fmla="*/ 193 w 226"/>
                <a:gd name="T15" fmla="*/ 193 h 226"/>
                <a:gd name="T16" fmla="*/ 113 w 226"/>
                <a:gd name="T17" fmla="*/ 226 h 226"/>
                <a:gd name="T18" fmla="*/ 113 w 226"/>
                <a:gd name="T19" fmla="*/ 54 h 226"/>
                <a:gd name="T20" fmla="*/ 71 w 226"/>
                <a:gd name="T21" fmla="*/ 71 h 226"/>
                <a:gd name="T22" fmla="*/ 54 w 226"/>
                <a:gd name="T23" fmla="*/ 113 h 226"/>
                <a:gd name="T24" fmla="*/ 71 w 226"/>
                <a:gd name="T25" fmla="*/ 155 h 226"/>
                <a:gd name="T26" fmla="*/ 113 w 226"/>
                <a:gd name="T27" fmla="*/ 173 h 226"/>
                <a:gd name="T28" fmla="*/ 155 w 226"/>
                <a:gd name="T29" fmla="*/ 155 h 226"/>
                <a:gd name="T30" fmla="*/ 173 w 226"/>
                <a:gd name="T31" fmla="*/ 113 h 226"/>
                <a:gd name="T32" fmla="*/ 155 w 226"/>
                <a:gd name="T33" fmla="*/ 71 h 226"/>
                <a:gd name="T34" fmla="*/ 113 w 226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" h="226">
                  <a:moveTo>
                    <a:pt x="113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1" y="172"/>
                    <a:pt x="0" y="145"/>
                    <a:pt x="0" y="113"/>
                  </a:cubicBezTo>
                  <a:cubicBezTo>
                    <a:pt x="0" y="82"/>
                    <a:pt x="11" y="55"/>
                    <a:pt x="33" y="33"/>
                  </a:cubicBezTo>
                  <a:cubicBezTo>
                    <a:pt x="55" y="11"/>
                    <a:pt x="82" y="0"/>
                    <a:pt x="113" y="0"/>
                  </a:cubicBezTo>
                  <a:cubicBezTo>
                    <a:pt x="144" y="0"/>
                    <a:pt x="171" y="11"/>
                    <a:pt x="193" y="33"/>
                  </a:cubicBezTo>
                  <a:cubicBezTo>
                    <a:pt x="215" y="55"/>
                    <a:pt x="226" y="82"/>
                    <a:pt x="226" y="113"/>
                  </a:cubicBezTo>
                  <a:cubicBezTo>
                    <a:pt x="226" y="144"/>
                    <a:pt x="215" y="171"/>
                    <a:pt x="193" y="193"/>
                  </a:cubicBezTo>
                  <a:cubicBezTo>
                    <a:pt x="172" y="215"/>
                    <a:pt x="144" y="226"/>
                    <a:pt x="113" y="226"/>
                  </a:cubicBezTo>
                  <a:close/>
                  <a:moveTo>
                    <a:pt x="113" y="54"/>
                  </a:moveTo>
                  <a:cubicBezTo>
                    <a:pt x="96" y="54"/>
                    <a:pt x="83" y="59"/>
                    <a:pt x="71" y="71"/>
                  </a:cubicBezTo>
                  <a:cubicBezTo>
                    <a:pt x="59" y="83"/>
                    <a:pt x="54" y="96"/>
                    <a:pt x="54" y="113"/>
                  </a:cubicBezTo>
                  <a:cubicBezTo>
                    <a:pt x="54" y="130"/>
                    <a:pt x="59" y="144"/>
                    <a:pt x="71" y="155"/>
                  </a:cubicBezTo>
                  <a:cubicBezTo>
                    <a:pt x="83" y="167"/>
                    <a:pt x="96" y="173"/>
                    <a:pt x="113" y="173"/>
                  </a:cubicBezTo>
                  <a:cubicBezTo>
                    <a:pt x="130" y="173"/>
                    <a:pt x="144" y="167"/>
                    <a:pt x="155" y="155"/>
                  </a:cubicBezTo>
                  <a:cubicBezTo>
                    <a:pt x="167" y="144"/>
                    <a:pt x="173" y="130"/>
                    <a:pt x="173" y="113"/>
                  </a:cubicBezTo>
                  <a:cubicBezTo>
                    <a:pt x="173" y="96"/>
                    <a:pt x="167" y="83"/>
                    <a:pt x="155" y="71"/>
                  </a:cubicBezTo>
                  <a:cubicBezTo>
                    <a:pt x="144" y="59"/>
                    <a:pt x="130" y="54"/>
                    <a:pt x="1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70" name="Freeform 47">
              <a:extLst>
                <a:ext uri="{FF2B5EF4-FFF2-40B4-BE49-F238E27FC236}">
                  <a16:creationId xmlns:a16="http://schemas.microsoft.com/office/drawing/2014/main" id="{0705A109-1F1E-69E5-822A-C49519634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847" y="1989689"/>
              <a:ext cx="74179" cy="20922"/>
            </a:xfrm>
            <a:custGeom>
              <a:avLst/>
              <a:gdLst>
                <a:gd name="T0" fmla="*/ 156 w 313"/>
                <a:gd name="T1" fmla="*/ 89 h 89"/>
                <a:gd name="T2" fmla="*/ 19 w 313"/>
                <a:gd name="T3" fmla="*/ 54 h 89"/>
                <a:gd name="T4" fmla="*/ 7 w 313"/>
                <a:gd name="T5" fmla="*/ 18 h 89"/>
                <a:gd name="T6" fmla="*/ 43 w 313"/>
                <a:gd name="T7" fmla="*/ 6 h 89"/>
                <a:gd name="T8" fmla="*/ 270 w 313"/>
                <a:gd name="T9" fmla="*/ 6 h 89"/>
                <a:gd name="T10" fmla="*/ 306 w 313"/>
                <a:gd name="T11" fmla="*/ 18 h 89"/>
                <a:gd name="T12" fmla="*/ 294 w 313"/>
                <a:gd name="T13" fmla="*/ 54 h 89"/>
                <a:gd name="T14" fmla="*/ 156 w 313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89">
                  <a:moveTo>
                    <a:pt x="156" y="89"/>
                  </a:moveTo>
                  <a:cubicBezTo>
                    <a:pt x="110" y="89"/>
                    <a:pt x="64" y="77"/>
                    <a:pt x="19" y="54"/>
                  </a:cubicBezTo>
                  <a:cubicBezTo>
                    <a:pt x="5" y="48"/>
                    <a:pt x="0" y="32"/>
                    <a:pt x="7" y="18"/>
                  </a:cubicBezTo>
                  <a:cubicBezTo>
                    <a:pt x="13" y="5"/>
                    <a:pt x="29" y="0"/>
                    <a:pt x="43" y="6"/>
                  </a:cubicBezTo>
                  <a:cubicBezTo>
                    <a:pt x="119" y="44"/>
                    <a:pt x="194" y="44"/>
                    <a:pt x="270" y="6"/>
                  </a:cubicBezTo>
                  <a:cubicBezTo>
                    <a:pt x="283" y="0"/>
                    <a:pt x="300" y="5"/>
                    <a:pt x="306" y="18"/>
                  </a:cubicBezTo>
                  <a:cubicBezTo>
                    <a:pt x="313" y="32"/>
                    <a:pt x="308" y="48"/>
                    <a:pt x="294" y="54"/>
                  </a:cubicBezTo>
                  <a:cubicBezTo>
                    <a:pt x="249" y="77"/>
                    <a:pt x="202" y="89"/>
                    <a:pt x="156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71" name="Freeform 48">
              <a:extLst>
                <a:ext uri="{FF2B5EF4-FFF2-40B4-BE49-F238E27FC236}">
                  <a16:creationId xmlns:a16="http://schemas.microsoft.com/office/drawing/2014/main" id="{819AF338-DD79-E896-91FE-377B6296BD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05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72" name="Freeform 49">
              <a:extLst>
                <a:ext uri="{FF2B5EF4-FFF2-40B4-BE49-F238E27FC236}">
                  <a16:creationId xmlns:a16="http://schemas.microsoft.com/office/drawing/2014/main" id="{FBE2C796-D4AA-8A9C-082D-40FB6A6BCF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2941" y="1701531"/>
              <a:ext cx="41845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73" name="Freeform 50">
              <a:extLst>
                <a:ext uri="{FF2B5EF4-FFF2-40B4-BE49-F238E27FC236}">
                  <a16:creationId xmlns:a16="http://schemas.microsoft.com/office/drawing/2014/main" id="{0E4A40CE-EF9B-891C-C648-5C722344EB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588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74" name="Freeform 51">
              <a:extLst>
                <a:ext uri="{FF2B5EF4-FFF2-40B4-BE49-F238E27FC236}">
                  <a16:creationId xmlns:a16="http://schemas.microsoft.com/office/drawing/2014/main" id="{EEF7FA38-4675-69AF-C9EC-5B15BCE4E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516" y="1606430"/>
              <a:ext cx="215881" cy="216831"/>
            </a:xfrm>
            <a:custGeom>
              <a:avLst/>
              <a:gdLst>
                <a:gd name="T0" fmla="*/ 375 w 910"/>
                <a:gd name="T1" fmla="*/ 913 h 913"/>
                <a:gd name="T2" fmla="*/ 348 w 910"/>
                <a:gd name="T3" fmla="*/ 886 h 913"/>
                <a:gd name="T4" fmla="*/ 375 w 910"/>
                <a:gd name="T5" fmla="*/ 859 h 913"/>
                <a:gd name="T6" fmla="*/ 856 w 910"/>
                <a:gd name="T7" fmla="*/ 456 h 913"/>
                <a:gd name="T8" fmla="*/ 375 w 910"/>
                <a:gd name="T9" fmla="*/ 54 h 913"/>
                <a:gd name="T10" fmla="*/ 47 w 910"/>
                <a:gd name="T11" fmla="*/ 162 h 913"/>
                <a:gd name="T12" fmla="*/ 9 w 910"/>
                <a:gd name="T13" fmla="*/ 157 h 913"/>
                <a:gd name="T14" fmla="*/ 14 w 910"/>
                <a:gd name="T15" fmla="*/ 119 h 913"/>
                <a:gd name="T16" fmla="*/ 375 w 910"/>
                <a:gd name="T17" fmla="*/ 0 h 913"/>
                <a:gd name="T18" fmla="*/ 910 w 910"/>
                <a:gd name="T19" fmla="*/ 456 h 913"/>
                <a:gd name="T20" fmla="*/ 375 w 910"/>
                <a:gd name="T21" fmla="*/ 91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0" h="913">
                  <a:moveTo>
                    <a:pt x="375" y="913"/>
                  </a:moveTo>
                  <a:cubicBezTo>
                    <a:pt x="360" y="913"/>
                    <a:pt x="348" y="901"/>
                    <a:pt x="348" y="886"/>
                  </a:cubicBezTo>
                  <a:cubicBezTo>
                    <a:pt x="348" y="871"/>
                    <a:pt x="360" y="859"/>
                    <a:pt x="375" y="859"/>
                  </a:cubicBezTo>
                  <a:cubicBezTo>
                    <a:pt x="640" y="859"/>
                    <a:pt x="856" y="678"/>
                    <a:pt x="856" y="456"/>
                  </a:cubicBezTo>
                  <a:cubicBezTo>
                    <a:pt x="856" y="234"/>
                    <a:pt x="640" y="54"/>
                    <a:pt x="375" y="54"/>
                  </a:cubicBezTo>
                  <a:cubicBezTo>
                    <a:pt x="253" y="54"/>
                    <a:pt x="136" y="92"/>
                    <a:pt x="47" y="162"/>
                  </a:cubicBezTo>
                  <a:cubicBezTo>
                    <a:pt x="35" y="171"/>
                    <a:pt x="18" y="169"/>
                    <a:pt x="9" y="157"/>
                  </a:cubicBezTo>
                  <a:cubicBezTo>
                    <a:pt x="0" y="145"/>
                    <a:pt x="2" y="128"/>
                    <a:pt x="14" y="119"/>
                  </a:cubicBezTo>
                  <a:cubicBezTo>
                    <a:pt x="112" y="42"/>
                    <a:pt x="241" y="0"/>
                    <a:pt x="375" y="0"/>
                  </a:cubicBezTo>
                  <a:cubicBezTo>
                    <a:pt x="670" y="0"/>
                    <a:pt x="910" y="204"/>
                    <a:pt x="910" y="456"/>
                  </a:cubicBezTo>
                  <a:cubicBezTo>
                    <a:pt x="910" y="708"/>
                    <a:pt x="670" y="913"/>
                    <a:pt x="375" y="9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75" name="Freeform 52">
              <a:extLst>
                <a:ext uri="{FF2B5EF4-FFF2-40B4-BE49-F238E27FC236}">
                  <a16:creationId xmlns:a16="http://schemas.microsoft.com/office/drawing/2014/main" id="{A28B3BAC-7A94-B603-7C6E-AECD9E503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475" y="1652079"/>
              <a:ext cx="134094" cy="194007"/>
            </a:xfrm>
            <a:custGeom>
              <a:avLst/>
              <a:gdLst>
                <a:gd name="T0" fmla="*/ 354 w 565"/>
                <a:gd name="T1" fmla="*/ 821 h 821"/>
                <a:gd name="T2" fmla="*/ 307 w 565"/>
                <a:gd name="T3" fmla="*/ 795 h 821"/>
                <a:gd name="T4" fmla="*/ 306 w 565"/>
                <a:gd name="T5" fmla="*/ 737 h 821"/>
                <a:gd name="T6" fmla="*/ 316 w 565"/>
                <a:gd name="T7" fmla="*/ 681 h 821"/>
                <a:gd name="T8" fmla="*/ 0 w 565"/>
                <a:gd name="T9" fmla="*/ 267 h 821"/>
                <a:gd name="T10" fmla="*/ 90 w 565"/>
                <a:gd name="T11" fmla="*/ 13 h 821"/>
                <a:gd name="T12" fmla="*/ 128 w 565"/>
                <a:gd name="T13" fmla="*/ 9 h 821"/>
                <a:gd name="T14" fmla="*/ 132 w 565"/>
                <a:gd name="T15" fmla="*/ 47 h 821"/>
                <a:gd name="T16" fmla="*/ 54 w 565"/>
                <a:gd name="T17" fmla="*/ 267 h 821"/>
                <a:gd name="T18" fmla="*/ 344 w 565"/>
                <a:gd name="T19" fmla="*/ 634 h 821"/>
                <a:gd name="T20" fmla="*/ 355 w 565"/>
                <a:gd name="T21" fmla="*/ 642 h 821"/>
                <a:gd name="T22" fmla="*/ 363 w 565"/>
                <a:gd name="T23" fmla="*/ 655 h 821"/>
                <a:gd name="T24" fmla="*/ 353 w 565"/>
                <a:gd name="T25" fmla="*/ 763 h 821"/>
                <a:gd name="T26" fmla="*/ 353 w 565"/>
                <a:gd name="T27" fmla="*/ 766 h 821"/>
                <a:gd name="T28" fmla="*/ 510 w 565"/>
                <a:gd name="T29" fmla="*/ 685 h 821"/>
                <a:gd name="T30" fmla="*/ 546 w 565"/>
                <a:gd name="T31" fmla="*/ 672 h 821"/>
                <a:gd name="T32" fmla="*/ 559 w 565"/>
                <a:gd name="T33" fmla="*/ 708 h 821"/>
                <a:gd name="T34" fmla="*/ 357 w 565"/>
                <a:gd name="T35" fmla="*/ 821 h 821"/>
                <a:gd name="T36" fmla="*/ 354 w 565"/>
                <a:gd name="T37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821">
                  <a:moveTo>
                    <a:pt x="354" y="821"/>
                  </a:moveTo>
                  <a:cubicBezTo>
                    <a:pt x="335" y="821"/>
                    <a:pt x="318" y="811"/>
                    <a:pt x="307" y="795"/>
                  </a:cubicBezTo>
                  <a:cubicBezTo>
                    <a:pt x="296" y="777"/>
                    <a:pt x="296" y="755"/>
                    <a:pt x="306" y="737"/>
                  </a:cubicBezTo>
                  <a:cubicBezTo>
                    <a:pt x="314" y="721"/>
                    <a:pt x="323" y="699"/>
                    <a:pt x="316" y="681"/>
                  </a:cubicBezTo>
                  <a:cubicBezTo>
                    <a:pt x="124" y="608"/>
                    <a:pt x="0" y="446"/>
                    <a:pt x="0" y="267"/>
                  </a:cubicBezTo>
                  <a:cubicBezTo>
                    <a:pt x="0" y="176"/>
                    <a:pt x="31" y="88"/>
                    <a:pt x="90" y="13"/>
                  </a:cubicBezTo>
                  <a:cubicBezTo>
                    <a:pt x="99" y="2"/>
                    <a:pt x="116" y="0"/>
                    <a:pt x="128" y="9"/>
                  </a:cubicBezTo>
                  <a:cubicBezTo>
                    <a:pt x="139" y="18"/>
                    <a:pt x="142" y="35"/>
                    <a:pt x="132" y="47"/>
                  </a:cubicBezTo>
                  <a:cubicBezTo>
                    <a:pt x="81" y="112"/>
                    <a:pt x="54" y="188"/>
                    <a:pt x="54" y="267"/>
                  </a:cubicBezTo>
                  <a:cubicBezTo>
                    <a:pt x="54" y="426"/>
                    <a:pt x="168" y="571"/>
                    <a:pt x="344" y="634"/>
                  </a:cubicBezTo>
                  <a:cubicBezTo>
                    <a:pt x="348" y="636"/>
                    <a:pt x="352" y="638"/>
                    <a:pt x="355" y="642"/>
                  </a:cubicBezTo>
                  <a:cubicBezTo>
                    <a:pt x="359" y="646"/>
                    <a:pt x="362" y="650"/>
                    <a:pt x="363" y="655"/>
                  </a:cubicBezTo>
                  <a:cubicBezTo>
                    <a:pt x="374" y="677"/>
                    <a:pt x="380" y="713"/>
                    <a:pt x="353" y="763"/>
                  </a:cubicBezTo>
                  <a:cubicBezTo>
                    <a:pt x="352" y="764"/>
                    <a:pt x="352" y="765"/>
                    <a:pt x="353" y="766"/>
                  </a:cubicBezTo>
                  <a:cubicBezTo>
                    <a:pt x="473" y="760"/>
                    <a:pt x="509" y="688"/>
                    <a:pt x="510" y="685"/>
                  </a:cubicBezTo>
                  <a:cubicBezTo>
                    <a:pt x="517" y="672"/>
                    <a:pt x="533" y="666"/>
                    <a:pt x="546" y="672"/>
                  </a:cubicBezTo>
                  <a:cubicBezTo>
                    <a:pt x="559" y="679"/>
                    <a:pt x="565" y="694"/>
                    <a:pt x="559" y="708"/>
                  </a:cubicBezTo>
                  <a:cubicBezTo>
                    <a:pt x="557" y="712"/>
                    <a:pt x="510" y="812"/>
                    <a:pt x="357" y="821"/>
                  </a:cubicBezTo>
                  <a:cubicBezTo>
                    <a:pt x="356" y="821"/>
                    <a:pt x="355" y="821"/>
                    <a:pt x="354" y="8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</p:grpSp>
      <p:sp>
        <p:nvSpPr>
          <p:cNvPr id="2076" name="TextBox 2075">
            <a:extLst>
              <a:ext uri="{FF2B5EF4-FFF2-40B4-BE49-F238E27FC236}">
                <a16:creationId xmlns:a16="http://schemas.microsoft.com/office/drawing/2014/main" id="{174B42A3-F55B-7A80-C010-B199EB082A11}"/>
              </a:ext>
            </a:extLst>
          </p:cNvPr>
          <p:cNvSpPr txBox="1"/>
          <p:nvPr/>
        </p:nvSpPr>
        <p:spPr>
          <a:xfrm>
            <a:off x="2880856" y="3469449"/>
            <a:ext cx="184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nb-NO" sz="2000" b="1" dirty="0" err="1"/>
              <a:t>Instructions</a:t>
            </a:r>
            <a:endParaRPr lang="nb-NO" sz="2000" b="1" dirty="0"/>
          </a:p>
        </p:txBody>
      </p: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EFCE63D6-97FA-394A-64F8-468E75115099}"/>
              </a:ext>
            </a:extLst>
          </p:cNvPr>
          <p:cNvGrpSpPr>
            <a:grpSpLocks noChangeAspect="1"/>
          </p:cNvGrpSpPr>
          <p:nvPr/>
        </p:nvGrpSpPr>
        <p:grpSpPr>
          <a:xfrm>
            <a:off x="2225598" y="4018815"/>
            <a:ext cx="649051" cy="419323"/>
            <a:chOff x="3543301" y="6000250"/>
            <a:chExt cx="744538" cy="481013"/>
          </a:xfrm>
        </p:grpSpPr>
        <p:sp>
          <p:nvSpPr>
            <p:cNvPr id="2078" name="Freeform 494">
              <a:extLst>
                <a:ext uri="{FF2B5EF4-FFF2-40B4-BE49-F238E27FC236}">
                  <a16:creationId xmlns:a16="http://schemas.microsoft.com/office/drawing/2014/main" id="{041A93C8-6096-3522-1E6D-7CF3B83FB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1" y="6082800"/>
              <a:ext cx="509588" cy="398463"/>
            </a:xfrm>
            <a:custGeom>
              <a:avLst/>
              <a:gdLst>
                <a:gd name="T0" fmla="*/ 898 w 1286"/>
                <a:gd name="T1" fmla="*/ 1006 h 1006"/>
                <a:gd name="T2" fmla="*/ 27 w 1286"/>
                <a:gd name="T3" fmla="*/ 1006 h 1006"/>
                <a:gd name="T4" fmla="*/ 0 w 1286"/>
                <a:gd name="T5" fmla="*/ 979 h 1006"/>
                <a:gd name="T6" fmla="*/ 27 w 1286"/>
                <a:gd name="T7" fmla="*/ 952 h 1006"/>
                <a:gd name="T8" fmla="*/ 898 w 1286"/>
                <a:gd name="T9" fmla="*/ 952 h 1006"/>
                <a:gd name="T10" fmla="*/ 1232 w 1286"/>
                <a:gd name="T11" fmla="*/ 645 h 1006"/>
                <a:gd name="T12" fmla="*/ 911 w 1286"/>
                <a:gd name="T13" fmla="*/ 338 h 1006"/>
                <a:gd name="T14" fmla="*/ 892 w 1286"/>
                <a:gd name="T15" fmla="*/ 329 h 1006"/>
                <a:gd name="T16" fmla="*/ 885 w 1286"/>
                <a:gd name="T17" fmla="*/ 309 h 1006"/>
                <a:gd name="T18" fmla="*/ 885 w 1286"/>
                <a:gd name="T19" fmla="*/ 296 h 1006"/>
                <a:gd name="T20" fmla="*/ 804 w 1286"/>
                <a:gd name="T21" fmla="*/ 47 h 1006"/>
                <a:gd name="T22" fmla="*/ 808 w 1286"/>
                <a:gd name="T23" fmla="*/ 9 h 1006"/>
                <a:gd name="T24" fmla="*/ 846 w 1286"/>
                <a:gd name="T25" fmla="*/ 13 h 1006"/>
                <a:gd name="T26" fmla="*/ 939 w 1286"/>
                <a:gd name="T27" fmla="*/ 286 h 1006"/>
                <a:gd name="T28" fmla="*/ 1286 w 1286"/>
                <a:gd name="T29" fmla="*/ 645 h 1006"/>
                <a:gd name="T30" fmla="*/ 898 w 1286"/>
                <a:gd name="T3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6" h="1006">
                  <a:moveTo>
                    <a:pt x="898" y="1006"/>
                  </a:moveTo>
                  <a:cubicBezTo>
                    <a:pt x="27" y="1006"/>
                    <a:pt x="27" y="1006"/>
                    <a:pt x="27" y="1006"/>
                  </a:cubicBezTo>
                  <a:cubicBezTo>
                    <a:pt x="12" y="1006"/>
                    <a:pt x="0" y="994"/>
                    <a:pt x="0" y="979"/>
                  </a:cubicBezTo>
                  <a:cubicBezTo>
                    <a:pt x="0" y="964"/>
                    <a:pt x="12" y="952"/>
                    <a:pt x="27" y="952"/>
                  </a:cubicBezTo>
                  <a:cubicBezTo>
                    <a:pt x="898" y="952"/>
                    <a:pt x="898" y="952"/>
                    <a:pt x="898" y="952"/>
                  </a:cubicBezTo>
                  <a:cubicBezTo>
                    <a:pt x="1082" y="952"/>
                    <a:pt x="1232" y="814"/>
                    <a:pt x="1232" y="645"/>
                  </a:cubicBezTo>
                  <a:cubicBezTo>
                    <a:pt x="1232" y="479"/>
                    <a:pt x="1091" y="344"/>
                    <a:pt x="911" y="338"/>
                  </a:cubicBezTo>
                  <a:cubicBezTo>
                    <a:pt x="904" y="337"/>
                    <a:pt x="897" y="334"/>
                    <a:pt x="892" y="329"/>
                  </a:cubicBezTo>
                  <a:cubicBezTo>
                    <a:pt x="887" y="323"/>
                    <a:pt x="884" y="316"/>
                    <a:pt x="885" y="309"/>
                  </a:cubicBezTo>
                  <a:cubicBezTo>
                    <a:pt x="885" y="304"/>
                    <a:pt x="885" y="300"/>
                    <a:pt x="885" y="296"/>
                  </a:cubicBezTo>
                  <a:cubicBezTo>
                    <a:pt x="885" y="196"/>
                    <a:pt x="860" y="119"/>
                    <a:pt x="804" y="47"/>
                  </a:cubicBezTo>
                  <a:cubicBezTo>
                    <a:pt x="795" y="35"/>
                    <a:pt x="797" y="18"/>
                    <a:pt x="808" y="9"/>
                  </a:cubicBezTo>
                  <a:cubicBezTo>
                    <a:pt x="820" y="0"/>
                    <a:pt x="837" y="2"/>
                    <a:pt x="846" y="13"/>
                  </a:cubicBezTo>
                  <a:cubicBezTo>
                    <a:pt x="908" y="93"/>
                    <a:pt x="937" y="179"/>
                    <a:pt x="939" y="286"/>
                  </a:cubicBezTo>
                  <a:cubicBezTo>
                    <a:pt x="1136" y="305"/>
                    <a:pt x="1286" y="458"/>
                    <a:pt x="1286" y="645"/>
                  </a:cubicBezTo>
                  <a:cubicBezTo>
                    <a:pt x="1286" y="844"/>
                    <a:pt x="1112" y="1006"/>
                    <a:pt x="898" y="1006"/>
                  </a:cubicBezTo>
                  <a:close/>
                </a:path>
              </a:pathLst>
            </a:custGeom>
            <a:solidFill>
              <a:srgbClr val="CC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79" name="Freeform 495">
              <a:extLst>
                <a:ext uri="{FF2B5EF4-FFF2-40B4-BE49-F238E27FC236}">
                  <a16:creationId xmlns:a16="http://schemas.microsoft.com/office/drawing/2014/main" id="{95DDADE0-2304-AC45-02BD-D89FF0F65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301" y="6000250"/>
              <a:ext cx="538163" cy="481013"/>
            </a:xfrm>
            <a:custGeom>
              <a:avLst/>
              <a:gdLst>
                <a:gd name="T0" fmla="*/ 483 w 1355"/>
                <a:gd name="T1" fmla="*/ 1214 h 1214"/>
                <a:gd name="T2" fmla="*/ 0 w 1355"/>
                <a:gd name="T3" fmla="*/ 765 h 1214"/>
                <a:gd name="T4" fmla="*/ 483 w 1355"/>
                <a:gd name="T5" fmla="*/ 316 h 1214"/>
                <a:gd name="T6" fmla="*/ 488 w 1355"/>
                <a:gd name="T7" fmla="*/ 316 h 1214"/>
                <a:gd name="T8" fmla="*/ 991 w 1355"/>
                <a:gd name="T9" fmla="*/ 0 h 1214"/>
                <a:gd name="T10" fmla="*/ 1341 w 1355"/>
                <a:gd name="T11" fmla="*/ 120 h 1214"/>
                <a:gd name="T12" fmla="*/ 1346 w 1355"/>
                <a:gd name="T13" fmla="*/ 158 h 1214"/>
                <a:gd name="T14" fmla="*/ 1308 w 1355"/>
                <a:gd name="T15" fmla="*/ 162 h 1214"/>
                <a:gd name="T16" fmla="*/ 991 w 1355"/>
                <a:gd name="T17" fmla="*/ 54 h 1214"/>
                <a:gd name="T18" fmla="*/ 531 w 1355"/>
                <a:gd name="T19" fmla="*/ 353 h 1214"/>
                <a:gd name="T20" fmla="*/ 505 w 1355"/>
                <a:gd name="T21" fmla="*/ 370 h 1214"/>
                <a:gd name="T22" fmla="*/ 483 w 1355"/>
                <a:gd name="T23" fmla="*/ 370 h 1214"/>
                <a:gd name="T24" fmla="*/ 54 w 1355"/>
                <a:gd name="T25" fmla="*/ 765 h 1214"/>
                <a:gd name="T26" fmla="*/ 483 w 1355"/>
                <a:gd name="T27" fmla="*/ 1160 h 1214"/>
                <a:gd name="T28" fmla="*/ 510 w 1355"/>
                <a:gd name="T29" fmla="*/ 1187 h 1214"/>
                <a:gd name="T30" fmla="*/ 483 w 1355"/>
                <a:gd name="T31" fmla="*/ 1214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5" h="1214">
                  <a:moveTo>
                    <a:pt x="483" y="1214"/>
                  </a:moveTo>
                  <a:cubicBezTo>
                    <a:pt x="216" y="1214"/>
                    <a:pt x="0" y="1013"/>
                    <a:pt x="0" y="765"/>
                  </a:cubicBezTo>
                  <a:cubicBezTo>
                    <a:pt x="0" y="517"/>
                    <a:pt x="216" y="316"/>
                    <a:pt x="483" y="316"/>
                  </a:cubicBezTo>
                  <a:cubicBezTo>
                    <a:pt x="485" y="316"/>
                    <a:pt x="486" y="316"/>
                    <a:pt x="488" y="316"/>
                  </a:cubicBezTo>
                  <a:cubicBezTo>
                    <a:pt x="570" y="126"/>
                    <a:pt x="769" y="0"/>
                    <a:pt x="991" y="0"/>
                  </a:cubicBezTo>
                  <a:cubicBezTo>
                    <a:pt x="1119" y="0"/>
                    <a:pt x="1244" y="43"/>
                    <a:pt x="1341" y="120"/>
                  </a:cubicBezTo>
                  <a:cubicBezTo>
                    <a:pt x="1353" y="129"/>
                    <a:pt x="1355" y="146"/>
                    <a:pt x="1346" y="158"/>
                  </a:cubicBezTo>
                  <a:cubicBezTo>
                    <a:pt x="1336" y="169"/>
                    <a:pt x="1320" y="171"/>
                    <a:pt x="1308" y="162"/>
                  </a:cubicBezTo>
                  <a:cubicBezTo>
                    <a:pt x="1220" y="92"/>
                    <a:pt x="1107" y="54"/>
                    <a:pt x="991" y="54"/>
                  </a:cubicBezTo>
                  <a:cubicBezTo>
                    <a:pt x="785" y="54"/>
                    <a:pt x="600" y="174"/>
                    <a:pt x="531" y="353"/>
                  </a:cubicBezTo>
                  <a:cubicBezTo>
                    <a:pt x="527" y="364"/>
                    <a:pt x="516" y="371"/>
                    <a:pt x="505" y="370"/>
                  </a:cubicBezTo>
                  <a:cubicBezTo>
                    <a:pt x="497" y="370"/>
                    <a:pt x="490" y="370"/>
                    <a:pt x="483" y="370"/>
                  </a:cubicBezTo>
                  <a:cubicBezTo>
                    <a:pt x="246" y="370"/>
                    <a:pt x="54" y="547"/>
                    <a:pt x="54" y="765"/>
                  </a:cubicBezTo>
                  <a:cubicBezTo>
                    <a:pt x="54" y="983"/>
                    <a:pt x="246" y="1160"/>
                    <a:pt x="483" y="1160"/>
                  </a:cubicBezTo>
                  <a:cubicBezTo>
                    <a:pt x="498" y="1160"/>
                    <a:pt x="510" y="1172"/>
                    <a:pt x="510" y="1187"/>
                  </a:cubicBezTo>
                  <a:cubicBezTo>
                    <a:pt x="510" y="1202"/>
                    <a:pt x="498" y="1214"/>
                    <a:pt x="483" y="1214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80" name="Freeform 838">
              <a:extLst>
                <a:ext uri="{FF2B5EF4-FFF2-40B4-BE49-F238E27FC236}">
                  <a16:creationId xmlns:a16="http://schemas.microsoft.com/office/drawing/2014/main" id="{0E97A184-BBA8-8BA4-339B-3089C2106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8726" y="6212975"/>
              <a:ext cx="119063" cy="139700"/>
            </a:xfrm>
            <a:custGeom>
              <a:avLst/>
              <a:gdLst>
                <a:gd name="T0" fmla="*/ 299 w 301"/>
                <a:gd name="T1" fmla="*/ 335 h 353"/>
                <a:gd name="T2" fmla="*/ 301 w 301"/>
                <a:gd name="T3" fmla="*/ 344 h 353"/>
                <a:gd name="T4" fmla="*/ 299 w 301"/>
                <a:gd name="T5" fmla="*/ 350 h 353"/>
                <a:gd name="T6" fmla="*/ 292 w 301"/>
                <a:gd name="T7" fmla="*/ 352 h 353"/>
                <a:gd name="T8" fmla="*/ 279 w 301"/>
                <a:gd name="T9" fmla="*/ 353 h 353"/>
                <a:gd name="T10" fmla="*/ 265 w 301"/>
                <a:gd name="T11" fmla="*/ 352 h 353"/>
                <a:gd name="T12" fmla="*/ 258 w 301"/>
                <a:gd name="T13" fmla="*/ 351 h 353"/>
                <a:gd name="T14" fmla="*/ 254 w 301"/>
                <a:gd name="T15" fmla="*/ 349 h 353"/>
                <a:gd name="T16" fmla="*/ 252 w 301"/>
                <a:gd name="T17" fmla="*/ 345 h 353"/>
                <a:gd name="T18" fmla="*/ 222 w 301"/>
                <a:gd name="T19" fmla="*/ 260 h 353"/>
                <a:gd name="T20" fmla="*/ 76 w 301"/>
                <a:gd name="T21" fmla="*/ 260 h 353"/>
                <a:gd name="T22" fmla="*/ 48 w 301"/>
                <a:gd name="T23" fmla="*/ 343 h 353"/>
                <a:gd name="T24" fmla="*/ 46 w 301"/>
                <a:gd name="T25" fmla="*/ 348 h 353"/>
                <a:gd name="T26" fmla="*/ 42 w 301"/>
                <a:gd name="T27" fmla="*/ 351 h 353"/>
                <a:gd name="T28" fmla="*/ 34 w 301"/>
                <a:gd name="T29" fmla="*/ 352 h 353"/>
                <a:gd name="T30" fmla="*/ 22 w 301"/>
                <a:gd name="T31" fmla="*/ 353 h 353"/>
                <a:gd name="T32" fmla="*/ 9 w 301"/>
                <a:gd name="T33" fmla="*/ 352 h 353"/>
                <a:gd name="T34" fmla="*/ 2 w 301"/>
                <a:gd name="T35" fmla="*/ 350 h 353"/>
                <a:gd name="T36" fmla="*/ 0 w 301"/>
                <a:gd name="T37" fmla="*/ 344 h 353"/>
                <a:gd name="T38" fmla="*/ 3 w 301"/>
                <a:gd name="T39" fmla="*/ 335 h 353"/>
                <a:gd name="T40" fmla="*/ 120 w 301"/>
                <a:gd name="T41" fmla="*/ 10 h 353"/>
                <a:gd name="T42" fmla="*/ 123 w 301"/>
                <a:gd name="T43" fmla="*/ 5 h 353"/>
                <a:gd name="T44" fmla="*/ 128 w 301"/>
                <a:gd name="T45" fmla="*/ 2 h 353"/>
                <a:gd name="T46" fmla="*/ 136 w 301"/>
                <a:gd name="T47" fmla="*/ 1 h 353"/>
                <a:gd name="T48" fmla="*/ 150 w 301"/>
                <a:gd name="T49" fmla="*/ 0 h 353"/>
                <a:gd name="T50" fmla="*/ 164 w 301"/>
                <a:gd name="T51" fmla="*/ 1 h 353"/>
                <a:gd name="T52" fmla="*/ 173 w 301"/>
                <a:gd name="T53" fmla="*/ 2 h 353"/>
                <a:gd name="T54" fmla="*/ 179 w 301"/>
                <a:gd name="T55" fmla="*/ 5 h 353"/>
                <a:gd name="T56" fmla="*/ 182 w 301"/>
                <a:gd name="T57" fmla="*/ 10 h 353"/>
                <a:gd name="T58" fmla="*/ 299 w 301"/>
                <a:gd name="T59" fmla="*/ 335 h 353"/>
                <a:gd name="T60" fmla="*/ 209 w 301"/>
                <a:gd name="T61" fmla="*/ 223 h 353"/>
                <a:gd name="T62" fmla="*/ 148 w 301"/>
                <a:gd name="T63" fmla="*/ 48 h 353"/>
                <a:gd name="T64" fmla="*/ 148 w 301"/>
                <a:gd name="T65" fmla="*/ 48 h 353"/>
                <a:gd name="T66" fmla="*/ 88 w 301"/>
                <a:gd name="T67" fmla="*/ 223 h 353"/>
                <a:gd name="T68" fmla="*/ 209 w 301"/>
                <a:gd name="T69" fmla="*/ 22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353">
                  <a:moveTo>
                    <a:pt x="299" y="335"/>
                  </a:moveTo>
                  <a:cubicBezTo>
                    <a:pt x="300" y="339"/>
                    <a:pt x="301" y="342"/>
                    <a:pt x="301" y="344"/>
                  </a:cubicBezTo>
                  <a:cubicBezTo>
                    <a:pt x="301" y="347"/>
                    <a:pt x="301" y="349"/>
                    <a:pt x="299" y="350"/>
                  </a:cubicBezTo>
                  <a:cubicBezTo>
                    <a:pt x="298" y="351"/>
                    <a:pt x="295" y="352"/>
                    <a:pt x="292" y="352"/>
                  </a:cubicBezTo>
                  <a:cubicBezTo>
                    <a:pt x="289" y="353"/>
                    <a:pt x="284" y="353"/>
                    <a:pt x="279" y="353"/>
                  </a:cubicBezTo>
                  <a:cubicBezTo>
                    <a:pt x="273" y="353"/>
                    <a:pt x="269" y="353"/>
                    <a:pt x="265" y="352"/>
                  </a:cubicBezTo>
                  <a:cubicBezTo>
                    <a:pt x="262" y="352"/>
                    <a:pt x="259" y="352"/>
                    <a:pt x="258" y="351"/>
                  </a:cubicBezTo>
                  <a:cubicBezTo>
                    <a:pt x="256" y="351"/>
                    <a:pt x="255" y="350"/>
                    <a:pt x="254" y="349"/>
                  </a:cubicBezTo>
                  <a:cubicBezTo>
                    <a:pt x="253" y="347"/>
                    <a:pt x="252" y="346"/>
                    <a:pt x="252" y="345"/>
                  </a:cubicBezTo>
                  <a:cubicBezTo>
                    <a:pt x="222" y="260"/>
                    <a:pt x="222" y="260"/>
                    <a:pt x="222" y="260"/>
                  </a:cubicBezTo>
                  <a:cubicBezTo>
                    <a:pt x="76" y="260"/>
                    <a:pt x="76" y="260"/>
                    <a:pt x="76" y="260"/>
                  </a:cubicBezTo>
                  <a:cubicBezTo>
                    <a:pt x="48" y="343"/>
                    <a:pt x="48" y="343"/>
                    <a:pt x="48" y="343"/>
                  </a:cubicBezTo>
                  <a:cubicBezTo>
                    <a:pt x="47" y="345"/>
                    <a:pt x="47" y="346"/>
                    <a:pt x="46" y="348"/>
                  </a:cubicBezTo>
                  <a:cubicBezTo>
                    <a:pt x="45" y="349"/>
                    <a:pt x="43" y="350"/>
                    <a:pt x="42" y="351"/>
                  </a:cubicBezTo>
                  <a:cubicBezTo>
                    <a:pt x="40" y="351"/>
                    <a:pt x="38" y="352"/>
                    <a:pt x="34" y="352"/>
                  </a:cubicBezTo>
                  <a:cubicBezTo>
                    <a:pt x="31" y="353"/>
                    <a:pt x="27" y="353"/>
                    <a:pt x="22" y="353"/>
                  </a:cubicBezTo>
                  <a:cubicBezTo>
                    <a:pt x="17" y="353"/>
                    <a:pt x="13" y="353"/>
                    <a:pt x="9" y="352"/>
                  </a:cubicBezTo>
                  <a:cubicBezTo>
                    <a:pt x="6" y="352"/>
                    <a:pt x="4" y="351"/>
                    <a:pt x="2" y="350"/>
                  </a:cubicBezTo>
                  <a:cubicBezTo>
                    <a:pt x="1" y="348"/>
                    <a:pt x="0" y="347"/>
                    <a:pt x="0" y="344"/>
                  </a:cubicBezTo>
                  <a:cubicBezTo>
                    <a:pt x="1" y="342"/>
                    <a:pt x="1" y="339"/>
                    <a:pt x="3" y="3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1" y="8"/>
                    <a:pt x="122" y="6"/>
                    <a:pt x="123" y="5"/>
                  </a:cubicBezTo>
                  <a:cubicBezTo>
                    <a:pt x="124" y="4"/>
                    <a:pt x="126" y="3"/>
                    <a:pt x="128" y="2"/>
                  </a:cubicBezTo>
                  <a:cubicBezTo>
                    <a:pt x="130" y="2"/>
                    <a:pt x="133" y="1"/>
                    <a:pt x="136" y="1"/>
                  </a:cubicBezTo>
                  <a:cubicBezTo>
                    <a:pt x="140" y="1"/>
                    <a:pt x="144" y="0"/>
                    <a:pt x="150" y="0"/>
                  </a:cubicBezTo>
                  <a:cubicBezTo>
                    <a:pt x="156" y="0"/>
                    <a:pt x="160" y="1"/>
                    <a:pt x="164" y="1"/>
                  </a:cubicBezTo>
                  <a:cubicBezTo>
                    <a:pt x="168" y="1"/>
                    <a:pt x="171" y="2"/>
                    <a:pt x="173" y="2"/>
                  </a:cubicBezTo>
                  <a:cubicBezTo>
                    <a:pt x="176" y="3"/>
                    <a:pt x="177" y="4"/>
                    <a:pt x="179" y="5"/>
                  </a:cubicBezTo>
                  <a:cubicBezTo>
                    <a:pt x="180" y="7"/>
                    <a:pt x="181" y="8"/>
                    <a:pt x="182" y="10"/>
                  </a:cubicBezTo>
                  <a:lnTo>
                    <a:pt x="299" y="335"/>
                  </a:lnTo>
                  <a:close/>
                  <a:moveTo>
                    <a:pt x="209" y="223"/>
                  </a:moveTo>
                  <a:cubicBezTo>
                    <a:pt x="148" y="48"/>
                    <a:pt x="148" y="48"/>
                    <a:pt x="148" y="48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209" y="223"/>
                    <a:pt x="209" y="223"/>
                    <a:pt x="209" y="223"/>
                  </a:cubicBezTo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81" name="Freeform 839">
              <a:extLst>
                <a:ext uri="{FF2B5EF4-FFF2-40B4-BE49-F238E27FC236}">
                  <a16:creationId xmlns:a16="http://schemas.microsoft.com/office/drawing/2014/main" id="{659324AD-0EE3-9D82-8971-ED3FC7F1D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1126" y="6214562"/>
              <a:ext cx="84138" cy="138113"/>
            </a:xfrm>
            <a:custGeom>
              <a:avLst/>
              <a:gdLst>
                <a:gd name="T0" fmla="*/ 214 w 214"/>
                <a:gd name="T1" fmla="*/ 102 h 351"/>
                <a:gd name="T2" fmla="*/ 206 w 214"/>
                <a:gd name="T3" fmla="*/ 150 h 351"/>
                <a:gd name="T4" fmla="*/ 181 w 214"/>
                <a:gd name="T5" fmla="*/ 185 h 351"/>
                <a:gd name="T6" fmla="*/ 142 w 214"/>
                <a:gd name="T7" fmla="*/ 208 h 351"/>
                <a:gd name="T8" fmla="*/ 86 w 214"/>
                <a:gd name="T9" fmla="*/ 216 h 351"/>
                <a:gd name="T10" fmla="*/ 46 w 214"/>
                <a:gd name="T11" fmla="*/ 216 h 351"/>
                <a:gd name="T12" fmla="*/ 46 w 214"/>
                <a:gd name="T13" fmla="*/ 342 h 351"/>
                <a:gd name="T14" fmla="*/ 45 w 214"/>
                <a:gd name="T15" fmla="*/ 346 h 351"/>
                <a:gd name="T16" fmla="*/ 41 w 214"/>
                <a:gd name="T17" fmla="*/ 349 h 351"/>
                <a:gd name="T18" fmla="*/ 34 w 214"/>
                <a:gd name="T19" fmla="*/ 350 h 351"/>
                <a:gd name="T20" fmla="*/ 23 w 214"/>
                <a:gd name="T21" fmla="*/ 351 h 351"/>
                <a:gd name="T22" fmla="*/ 12 w 214"/>
                <a:gd name="T23" fmla="*/ 350 h 351"/>
                <a:gd name="T24" fmla="*/ 5 w 214"/>
                <a:gd name="T25" fmla="*/ 349 h 351"/>
                <a:gd name="T26" fmla="*/ 1 w 214"/>
                <a:gd name="T27" fmla="*/ 346 h 351"/>
                <a:gd name="T28" fmla="*/ 0 w 214"/>
                <a:gd name="T29" fmla="*/ 342 h 351"/>
                <a:gd name="T30" fmla="*/ 0 w 214"/>
                <a:gd name="T31" fmla="*/ 20 h 351"/>
                <a:gd name="T32" fmla="*/ 5 w 214"/>
                <a:gd name="T33" fmla="*/ 5 h 351"/>
                <a:gd name="T34" fmla="*/ 18 w 214"/>
                <a:gd name="T35" fmla="*/ 0 h 351"/>
                <a:gd name="T36" fmla="*/ 93 w 214"/>
                <a:gd name="T37" fmla="*/ 0 h 351"/>
                <a:gd name="T38" fmla="*/ 115 w 214"/>
                <a:gd name="T39" fmla="*/ 1 h 351"/>
                <a:gd name="T40" fmla="*/ 139 w 214"/>
                <a:gd name="T41" fmla="*/ 5 h 351"/>
                <a:gd name="T42" fmla="*/ 168 w 214"/>
                <a:gd name="T43" fmla="*/ 17 h 351"/>
                <a:gd name="T44" fmla="*/ 193 w 214"/>
                <a:gd name="T45" fmla="*/ 38 h 351"/>
                <a:gd name="T46" fmla="*/ 209 w 214"/>
                <a:gd name="T47" fmla="*/ 66 h 351"/>
                <a:gd name="T48" fmla="*/ 214 w 214"/>
                <a:gd name="T49" fmla="*/ 102 h 351"/>
                <a:gd name="T50" fmla="*/ 165 w 214"/>
                <a:gd name="T51" fmla="*/ 106 h 351"/>
                <a:gd name="T52" fmla="*/ 158 w 214"/>
                <a:gd name="T53" fmla="*/ 70 h 351"/>
                <a:gd name="T54" fmla="*/ 138 w 214"/>
                <a:gd name="T55" fmla="*/ 49 h 351"/>
                <a:gd name="T56" fmla="*/ 114 w 214"/>
                <a:gd name="T57" fmla="*/ 40 h 351"/>
                <a:gd name="T58" fmla="*/ 89 w 214"/>
                <a:gd name="T59" fmla="*/ 38 h 351"/>
                <a:gd name="T60" fmla="*/ 46 w 214"/>
                <a:gd name="T61" fmla="*/ 38 h 351"/>
                <a:gd name="T62" fmla="*/ 46 w 214"/>
                <a:gd name="T63" fmla="*/ 178 h 351"/>
                <a:gd name="T64" fmla="*/ 88 w 214"/>
                <a:gd name="T65" fmla="*/ 178 h 351"/>
                <a:gd name="T66" fmla="*/ 123 w 214"/>
                <a:gd name="T67" fmla="*/ 173 h 351"/>
                <a:gd name="T68" fmla="*/ 146 w 214"/>
                <a:gd name="T69" fmla="*/ 158 h 351"/>
                <a:gd name="T70" fmla="*/ 161 w 214"/>
                <a:gd name="T71" fmla="*/ 135 h 351"/>
                <a:gd name="T72" fmla="*/ 165 w 214"/>
                <a:gd name="T73" fmla="*/ 10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351">
                  <a:moveTo>
                    <a:pt x="214" y="102"/>
                  </a:moveTo>
                  <a:cubicBezTo>
                    <a:pt x="214" y="120"/>
                    <a:pt x="211" y="135"/>
                    <a:pt x="206" y="150"/>
                  </a:cubicBezTo>
                  <a:cubicBezTo>
                    <a:pt x="200" y="164"/>
                    <a:pt x="192" y="176"/>
                    <a:pt x="181" y="185"/>
                  </a:cubicBezTo>
                  <a:cubicBezTo>
                    <a:pt x="170" y="195"/>
                    <a:pt x="157" y="203"/>
                    <a:pt x="142" y="208"/>
                  </a:cubicBezTo>
                  <a:cubicBezTo>
                    <a:pt x="126" y="214"/>
                    <a:pt x="107" y="216"/>
                    <a:pt x="86" y="216"/>
                  </a:cubicBezTo>
                  <a:cubicBezTo>
                    <a:pt x="46" y="216"/>
                    <a:pt x="46" y="216"/>
                    <a:pt x="46" y="216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46" y="344"/>
                    <a:pt x="46" y="345"/>
                    <a:pt x="45" y="346"/>
                  </a:cubicBezTo>
                  <a:cubicBezTo>
                    <a:pt x="44" y="347"/>
                    <a:pt x="43" y="348"/>
                    <a:pt x="41" y="349"/>
                  </a:cubicBezTo>
                  <a:cubicBezTo>
                    <a:pt x="39" y="349"/>
                    <a:pt x="37" y="350"/>
                    <a:pt x="34" y="350"/>
                  </a:cubicBezTo>
                  <a:cubicBezTo>
                    <a:pt x="31" y="351"/>
                    <a:pt x="27" y="351"/>
                    <a:pt x="23" y="351"/>
                  </a:cubicBezTo>
                  <a:cubicBezTo>
                    <a:pt x="18" y="351"/>
                    <a:pt x="15" y="351"/>
                    <a:pt x="12" y="350"/>
                  </a:cubicBezTo>
                  <a:cubicBezTo>
                    <a:pt x="9" y="350"/>
                    <a:pt x="6" y="349"/>
                    <a:pt x="5" y="349"/>
                  </a:cubicBezTo>
                  <a:cubicBezTo>
                    <a:pt x="3" y="348"/>
                    <a:pt x="2" y="347"/>
                    <a:pt x="1" y="346"/>
                  </a:cubicBezTo>
                  <a:cubicBezTo>
                    <a:pt x="0" y="345"/>
                    <a:pt x="0" y="344"/>
                    <a:pt x="0" y="3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0" y="0"/>
                    <a:pt x="108" y="0"/>
                    <a:pt x="115" y="1"/>
                  </a:cubicBezTo>
                  <a:cubicBezTo>
                    <a:pt x="122" y="2"/>
                    <a:pt x="130" y="3"/>
                    <a:pt x="139" y="5"/>
                  </a:cubicBezTo>
                  <a:cubicBezTo>
                    <a:pt x="149" y="7"/>
                    <a:pt x="158" y="11"/>
                    <a:pt x="168" y="17"/>
                  </a:cubicBezTo>
                  <a:cubicBezTo>
                    <a:pt x="178" y="22"/>
                    <a:pt x="186" y="29"/>
                    <a:pt x="193" y="38"/>
                  </a:cubicBezTo>
                  <a:cubicBezTo>
                    <a:pt x="200" y="46"/>
                    <a:pt x="205" y="55"/>
                    <a:pt x="209" y="66"/>
                  </a:cubicBezTo>
                  <a:cubicBezTo>
                    <a:pt x="213" y="77"/>
                    <a:pt x="214" y="89"/>
                    <a:pt x="214" y="102"/>
                  </a:cubicBezTo>
                  <a:close/>
                  <a:moveTo>
                    <a:pt x="165" y="106"/>
                  </a:moveTo>
                  <a:cubicBezTo>
                    <a:pt x="165" y="92"/>
                    <a:pt x="163" y="80"/>
                    <a:pt x="158" y="70"/>
                  </a:cubicBezTo>
                  <a:cubicBezTo>
                    <a:pt x="152" y="61"/>
                    <a:pt x="146" y="54"/>
                    <a:pt x="138" y="49"/>
                  </a:cubicBezTo>
                  <a:cubicBezTo>
                    <a:pt x="130" y="44"/>
                    <a:pt x="122" y="41"/>
                    <a:pt x="114" y="40"/>
                  </a:cubicBezTo>
                  <a:cubicBezTo>
                    <a:pt x="105" y="39"/>
                    <a:pt x="97" y="38"/>
                    <a:pt x="89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102" y="178"/>
                    <a:pt x="114" y="177"/>
                    <a:pt x="123" y="173"/>
                  </a:cubicBezTo>
                  <a:cubicBezTo>
                    <a:pt x="132" y="169"/>
                    <a:pt x="140" y="164"/>
                    <a:pt x="146" y="158"/>
                  </a:cubicBezTo>
                  <a:cubicBezTo>
                    <a:pt x="153" y="152"/>
                    <a:pt x="157" y="144"/>
                    <a:pt x="161" y="135"/>
                  </a:cubicBezTo>
                  <a:cubicBezTo>
                    <a:pt x="164" y="126"/>
                    <a:pt x="165" y="117"/>
                    <a:pt x="165" y="106"/>
                  </a:cubicBezTo>
                  <a:close/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  <p:sp>
          <p:nvSpPr>
            <p:cNvPr id="2082" name="Freeform 840">
              <a:extLst>
                <a:ext uri="{FF2B5EF4-FFF2-40B4-BE49-F238E27FC236}">
                  <a16:creationId xmlns:a16="http://schemas.microsoft.com/office/drawing/2014/main" id="{13F4E7E4-51A6-3E23-7937-BB280941A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51" y="6212975"/>
              <a:ext cx="19050" cy="139700"/>
            </a:xfrm>
            <a:custGeom>
              <a:avLst/>
              <a:gdLst>
                <a:gd name="T0" fmla="*/ 46 w 46"/>
                <a:gd name="T1" fmla="*/ 344 h 353"/>
                <a:gd name="T2" fmla="*/ 45 w 46"/>
                <a:gd name="T3" fmla="*/ 348 h 353"/>
                <a:gd name="T4" fmla="*/ 42 w 46"/>
                <a:gd name="T5" fmla="*/ 351 h 353"/>
                <a:gd name="T6" fmla="*/ 34 w 46"/>
                <a:gd name="T7" fmla="*/ 352 h 353"/>
                <a:gd name="T8" fmla="*/ 23 w 46"/>
                <a:gd name="T9" fmla="*/ 353 h 353"/>
                <a:gd name="T10" fmla="*/ 12 w 46"/>
                <a:gd name="T11" fmla="*/ 352 h 353"/>
                <a:gd name="T12" fmla="*/ 5 w 46"/>
                <a:gd name="T13" fmla="*/ 351 h 353"/>
                <a:gd name="T14" fmla="*/ 1 w 46"/>
                <a:gd name="T15" fmla="*/ 348 h 353"/>
                <a:gd name="T16" fmla="*/ 0 w 46"/>
                <a:gd name="T17" fmla="*/ 344 h 353"/>
                <a:gd name="T18" fmla="*/ 0 w 46"/>
                <a:gd name="T19" fmla="*/ 9 h 353"/>
                <a:gd name="T20" fmla="*/ 1 w 46"/>
                <a:gd name="T21" fmla="*/ 5 h 353"/>
                <a:gd name="T22" fmla="*/ 5 w 46"/>
                <a:gd name="T23" fmla="*/ 3 h 353"/>
                <a:gd name="T24" fmla="*/ 13 w 46"/>
                <a:gd name="T25" fmla="*/ 1 h 353"/>
                <a:gd name="T26" fmla="*/ 23 w 46"/>
                <a:gd name="T27" fmla="*/ 0 h 353"/>
                <a:gd name="T28" fmla="*/ 34 w 46"/>
                <a:gd name="T29" fmla="*/ 1 h 353"/>
                <a:gd name="T30" fmla="*/ 42 w 46"/>
                <a:gd name="T31" fmla="*/ 3 h 353"/>
                <a:gd name="T32" fmla="*/ 45 w 46"/>
                <a:gd name="T33" fmla="*/ 5 h 353"/>
                <a:gd name="T34" fmla="*/ 46 w 46"/>
                <a:gd name="T35" fmla="*/ 9 h 353"/>
                <a:gd name="T36" fmla="*/ 46 w 46"/>
                <a:gd name="T37" fmla="*/ 34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353">
                  <a:moveTo>
                    <a:pt x="46" y="344"/>
                  </a:moveTo>
                  <a:cubicBezTo>
                    <a:pt x="46" y="346"/>
                    <a:pt x="46" y="347"/>
                    <a:pt x="45" y="348"/>
                  </a:cubicBezTo>
                  <a:cubicBezTo>
                    <a:pt x="45" y="349"/>
                    <a:pt x="43" y="350"/>
                    <a:pt x="42" y="351"/>
                  </a:cubicBezTo>
                  <a:cubicBezTo>
                    <a:pt x="40" y="351"/>
                    <a:pt x="37" y="352"/>
                    <a:pt x="34" y="352"/>
                  </a:cubicBezTo>
                  <a:cubicBezTo>
                    <a:pt x="31" y="353"/>
                    <a:pt x="28" y="353"/>
                    <a:pt x="23" y="353"/>
                  </a:cubicBezTo>
                  <a:cubicBezTo>
                    <a:pt x="19" y="353"/>
                    <a:pt x="15" y="353"/>
                    <a:pt x="12" y="352"/>
                  </a:cubicBezTo>
                  <a:cubicBezTo>
                    <a:pt x="9" y="352"/>
                    <a:pt x="7" y="351"/>
                    <a:pt x="5" y="351"/>
                  </a:cubicBezTo>
                  <a:cubicBezTo>
                    <a:pt x="3" y="350"/>
                    <a:pt x="2" y="349"/>
                    <a:pt x="1" y="348"/>
                  </a:cubicBezTo>
                  <a:cubicBezTo>
                    <a:pt x="0" y="347"/>
                    <a:pt x="0" y="346"/>
                    <a:pt x="0" y="34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2" y="4"/>
                    <a:pt x="3" y="3"/>
                    <a:pt x="5" y="3"/>
                  </a:cubicBezTo>
                  <a:cubicBezTo>
                    <a:pt x="7" y="2"/>
                    <a:pt x="10" y="2"/>
                    <a:pt x="13" y="1"/>
                  </a:cubicBezTo>
                  <a:cubicBezTo>
                    <a:pt x="16" y="1"/>
                    <a:pt x="19" y="0"/>
                    <a:pt x="23" y="0"/>
                  </a:cubicBezTo>
                  <a:cubicBezTo>
                    <a:pt x="28" y="0"/>
                    <a:pt x="31" y="1"/>
                    <a:pt x="34" y="1"/>
                  </a:cubicBezTo>
                  <a:cubicBezTo>
                    <a:pt x="37" y="2"/>
                    <a:pt x="40" y="2"/>
                    <a:pt x="42" y="3"/>
                  </a:cubicBezTo>
                  <a:cubicBezTo>
                    <a:pt x="43" y="3"/>
                    <a:pt x="45" y="4"/>
                    <a:pt x="45" y="5"/>
                  </a:cubicBezTo>
                  <a:cubicBezTo>
                    <a:pt x="46" y="6"/>
                    <a:pt x="46" y="8"/>
                    <a:pt x="46" y="9"/>
                  </a:cubicBezTo>
                  <a:lnTo>
                    <a:pt x="46" y="344"/>
                  </a:lnTo>
                  <a:close/>
                </a:path>
              </a:pathLst>
            </a:custGeom>
            <a:solidFill>
              <a:srgbClr val="CD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/>
            <a:p>
              <a:endParaRPr lang="nb-NO" sz="722"/>
            </a:p>
          </p:txBody>
        </p:sp>
      </p:grpSp>
      <p:sp>
        <p:nvSpPr>
          <p:cNvPr id="2083" name="TextBox 2082">
            <a:extLst>
              <a:ext uri="{FF2B5EF4-FFF2-40B4-BE49-F238E27FC236}">
                <a16:creationId xmlns:a16="http://schemas.microsoft.com/office/drawing/2014/main" id="{180DE47A-C234-F1A5-066E-A8DE3C552773}"/>
              </a:ext>
            </a:extLst>
          </p:cNvPr>
          <p:cNvSpPr txBox="1"/>
          <p:nvPr/>
        </p:nvSpPr>
        <p:spPr>
          <a:xfrm>
            <a:off x="2880856" y="4086932"/>
            <a:ext cx="2224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nb-NO" sz="2000" b="1" dirty="0"/>
              <a:t>Integrations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E646A1D6-EF83-1865-FD79-DA410409D688}"/>
              </a:ext>
            </a:extLst>
          </p:cNvPr>
          <p:cNvGrpSpPr>
            <a:grpSpLocks noChangeAspect="1"/>
          </p:cNvGrpSpPr>
          <p:nvPr/>
        </p:nvGrpSpPr>
        <p:grpSpPr>
          <a:xfrm>
            <a:off x="2382173" y="4612629"/>
            <a:ext cx="338228" cy="543104"/>
            <a:chOff x="11869232" y="6351846"/>
            <a:chExt cx="448700" cy="720494"/>
          </a:xfrm>
          <a:solidFill>
            <a:schemeClr val="accent6"/>
          </a:solidFill>
        </p:grpSpPr>
        <p:sp>
          <p:nvSpPr>
            <p:cNvPr id="2085" name="Freeform 1068">
              <a:extLst>
                <a:ext uri="{FF2B5EF4-FFF2-40B4-BE49-F238E27FC236}">
                  <a16:creationId xmlns:a16="http://schemas.microsoft.com/office/drawing/2014/main" id="{3653CEC8-5F5D-0DB5-70C7-23D3AA8BA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6428" y="6430651"/>
              <a:ext cx="292700" cy="164041"/>
            </a:xfrm>
            <a:custGeom>
              <a:avLst/>
              <a:gdLst>
                <a:gd name="T0" fmla="*/ 707 w 734"/>
                <a:gd name="T1" fmla="*/ 413 h 413"/>
                <a:gd name="T2" fmla="*/ 138 w 734"/>
                <a:gd name="T3" fmla="*/ 413 h 413"/>
                <a:gd name="T4" fmla="*/ 111 w 734"/>
                <a:gd name="T5" fmla="*/ 386 h 413"/>
                <a:gd name="T6" fmla="*/ 138 w 734"/>
                <a:gd name="T7" fmla="*/ 358 h 413"/>
                <a:gd name="T8" fmla="*/ 679 w 734"/>
                <a:gd name="T9" fmla="*/ 358 h 413"/>
                <a:gd name="T10" fmla="*/ 679 w 734"/>
                <a:gd name="T11" fmla="*/ 55 h 413"/>
                <a:gd name="T12" fmla="*/ 55 w 734"/>
                <a:gd name="T13" fmla="*/ 55 h 413"/>
                <a:gd name="T14" fmla="*/ 55 w 734"/>
                <a:gd name="T15" fmla="*/ 386 h 413"/>
                <a:gd name="T16" fmla="*/ 27 w 734"/>
                <a:gd name="T17" fmla="*/ 413 h 413"/>
                <a:gd name="T18" fmla="*/ 0 w 734"/>
                <a:gd name="T19" fmla="*/ 386 h 413"/>
                <a:gd name="T20" fmla="*/ 0 w 734"/>
                <a:gd name="T21" fmla="*/ 27 h 413"/>
                <a:gd name="T22" fmla="*/ 27 w 734"/>
                <a:gd name="T23" fmla="*/ 0 h 413"/>
                <a:gd name="T24" fmla="*/ 707 w 734"/>
                <a:gd name="T25" fmla="*/ 0 h 413"/>
                <a:gd name="T26" fmla="*/ 734 w 734"/>
                <a:gd name="T27" fmla="*/ 27 h 413"/>
                <a:gd name="T28" fmla="*/ 734 w 734"/>
                <a:gd name="T29" fmla="*/ 386 h 413"/>
                <a:gd name="T30" fmla="*/ 707 w 734"/>
                <a:gd name="T31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4" h="413">
                  <a:moveTo>
                    <a:pt x="707" y="413"/>
                  </a:moveTo>
                  <a:cubicBezTo>
                    <a:pt x="138" y="413"/>
                    <a:pt x="138" y="413"/>
                    <a:pt x="138" y="413"/>
                  </a:cubicBezTo>
                  <a:cubicBezTo>
                    <a:pt x="123" y="413"/>
                    <a:pt x="111" y="401"/>
                    <a:pt x="111" y="386"/>
                  </a:cubicBezTo>
                  <a:cubicBezTo>
                    <a:pt x="111" y="370"/>
                    <a:pt x="123" y="358"/>
                    <a:pt x="138" y="358"/>
                  </a:cubicBezTo>
                  <a:cubicBezTo>
                    <a:pt x="679" y="358"/>
                    <a:pt x="679" y="358"/>
                    <a:pt x="679" y="358"/>
                  </a:cubicBezTo>
                  <a:cubicBezTo>
                    <a:pt x="679" y="55"/>
                    <a:pt x="679" y="55"/>
                    <a:pt x="679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386"/>
                    <a:pt x="55" y="386"/>
                    <a:pt x="55" y="386"/>
                  </a:cubicBezTo>
                  <a:cubicBezTo>
                    <a:pt x="55" y="401"/>
                    <a:pt x="42" y="413"/>
                    <a:pt x="27" y="413"/>
                  </a:cubicBezTo>
                  <a:cubicBezTo>
                    <a:pt x="12" y="413"/>
                    <a:pt x="0" y="401"/>
                    <a:pt x="0" y="3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2" y="0"/>
                    <a:pt x="734" y="12"/>
                    <a:pt x="734" y="27"/>
                  </a:cubicBezTo>
                  <a:cubicBezTo>
                    <a:pt x="734" y="386"/>
                    <a:pt x="734" y="386"/>
                    <a:pt x="734" y="386"/>
                  </a:cubicBezTo>
                  <a:cubicBezTo>
                    <a:pt x="734" y="401"/>
                    <a:pt x="722" y="413"/>
                    <a:pt x="707" y="4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86" name="Freeform 1069">
              <a:extLst>
                <a:ext uri="{FF2B5EF4-FFF2-40B4-BE49-F238E27FC236}">
                  <a16:creationId xmlns:a16="http://schemas.microsoft.com/office/drawing/2014/main" id="{E50FBBFE-CE31-36E6-BE20-C9E424A3D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6428" y="6617208"/>
              <a:ext cx="292700" cy="165649"/>
            </a:xfrm>
            <a:custGeom>
              <a:avLst/>
              <a:gdLst>
                <a:gd name="T0" fmla="*/ 707 w 734"/>
                <a:gd name="T1" fmla="*/ 414 h 414"/>
                <a:gd name="T2" fmla="*/ 138 w 734"/>
                <a:gd name="T3" fmla="*/ 414 h 414"/>
                <a:gd name="T4" fmla="*/ 111 w 734"/>
                <a:gd name="T5" fmla="*/ 386 h 414"/>
                <a:gd name="T6" fmla="*/ 138 w 734"/>
                <a:gd name="T7" fmla="*/ 359 h 414"/>
                <a:gd name="T8" fmla="*/ 679 w 734"/>
                <a:gd name="T9" fmla="*/ 359 h 414"/>
                <a:gd name="T10" fmla="*/ 679 w 734"/>
                <a:gd name="T11" fmla="*/ 55 h 414"/>
                <a:gd name="T12" fmla="*/ 55 w 734"/>
                <a:gd name="T13" fmla="*/ 55 h 414"/>
                <a:gd name="T14" fmla="*/ 55 w 734"/>
                <a:gd name="T15" fmla="*/ 386 h 414"/>
                <a:gd name="T16" fmla="*/ 27 w 734"/>
                <a:gd name="T17" fmla="*/ 414 h 414"/>
                <a:gd name="T18" fmla="*/ 0 w 734"/>
                <a:gd name="T19" fmla="*/ 386 h 414"/>
                <a:gd name="T20" fmla="*/ 0 w 734"/>
                <a:gd name="T21" fmla="*/ 28 h 414"/>
                <a:gd name="T22" fmla="*/ 27 w 734"/>
                <a:gd name="T23" fmla="*/ 0 h 414"/>
                <a:gd name="T24" fmla="*/ 707 w 734"/>
                <a:gd name="T25" fmla="*/ 0 h 414"/>
                <a:gd name="T26" fmla="*/ 734 w 734"/>
                <a:gd name="T27" fmla="*/ 28 h 414"/>
                <a:gd name="T28" fmla="*/ 734 w 734"/>
                <a:gd name="T29" fmla="*/ 386 h 414"/>
                <a:gd name="T30" fmla="*/ 707 w 734"/>
                <a:gd name="T31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4" h="414">
                  <a:moveTo>
                    <a:pt x="707" y="414"/>
                  </a:moveTo>
                  <a:cubicBezTo>
                    <a:pt x="138" y="414"/>
                    <a:pt x="138" y="414"/>
                    <a:pt x="138" y="414"/>
                  </a:cubicBezTo>
                  <a:cubicBezTo>
                    <a:pt x="123" y="414"/>
                    <a:pt x="111" y="401"/>
                    <a:pt x="111" y="386"/>
                  </a:cubicBezTo>
                  <a:cubicBezTo>
                    <a:pt x="111" y="371"/>
                    <a:pt x="123" y="359"/>
                    <a:pt x="138" y="359"/>
                  </a:cubicBezTo>
                  <a:cubicBezTo>
                    <a:pt x="679" y="359"/>
                    <a:pt x="679" y="359"/>
                    <a:pt x="679" y="359"/>
                  </a:cubicBezTo>
                  <a:cubicBezTo>
                    <a:pt x="679" y="55"/>
                    <a:pt x="679" y="55"/>
                    <a:pt x="679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386"/>
                    <a:pt x="55" y="386"/>
                    <a:pt x="55" y="386"/>
                  </a:cubicBezTo>
                  <a:cubicBezTo>
                    <a:pt x="55" y="401"/>
                    <a:pt x="42" y="414"/>
                    <a:pt x="27" y="414"/>
                  </a:cubicBezTo>
                  <a:cubicBezTo>
                    <a:pt x="12" y="414"/>
                    <a:pt x="0" y="401"/>
                    <a:pt x="0" y="38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2" y="0"/>
                    <a:pt x="734" y="13"/>
                    <a:pt x="734" y="28"/>
                  </a:cubicBezTo>
                  <a:cubicBezTo>
                    <a:pt x="734" y="386"/>
                    <a:pt x="734" y="386"/>
                    <a:pt x="734" y="386"/>
                  </a:cubicBezTo>
                  <a:cubicBezTo>
                    <a:pt x="734" y="401"/>
                    <a:pt x="722" y="414"/>
                    <a:pt x="707" y="4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87" name="Freeform 1070">
              <a:extLst>
                <a:ext uri="{FF2B5EF4-FFF2-40B4-BE49-F238E27FC236}">
                  <a16:creationId xmlns:a16="http://schemas.microsoft.com/office/drawing/2014/main" id="{5B32F88C-1DDD-1C48-AFFE-F36151D52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6428" y="6805371"/>
              <a:ext cx="292700" cy="164041"/>
            </a:xfrm>
            <a:custGeom>
              <a:avLst/>
              <a:gdLst>
                <a:gd name="T0" fmla="*/ 707 w 734"/>
                <a:gd name="T1" fmla="*/ 413 h 413"/>
                <a:gd name="T2" fmla="*/ 138 w 734"/>
                <a:gd name="T3" fmla="*/ 413 h 413"/>
                <a:gd name="T4" fmla="*/ 111 w 734"/>
                <a:gd name="T5" fmla="*/ 386 h 413"/>
                <a:gd name="T6" fmla="*/ 138 w 734"/>
                <a:gd name="T7" fmla="*/ 358 h 413"/>
                <a:gd name="T8" fmla="*/ 679 w 734"/>
                <a:gd name="T9" fmla="*/ 358 h 413"/>
                <a:gd name="T10" fmla="*/ 679 w 734"/>
                <a:gd name="T11" fmla="*/ 55 h 413"/>
                <a:gd name="T12" fmla="*/ 55 w 734"/>
                <a:gd name="T13" fmla="*/ 55 h 413"/>
                <a:gd name="T14" fmla="*/ 55 w 734"/>
                <a:gd name="T15" fmla="*/ 386 h 413"/>
                <a:gd name="T16" fmla="*/ 27 w 734"/>
                <a:gd name="T17" fmla="*/ 413 h 413"/>
                <a:gd name="T18" fmla="*/ 0 w 734"/>
                <a:gd name="T19" fmla="*/ 386 h 413"/>
                <a:gd name="T20" fmla="*/ 0 w 734"/>
                <a:gd name="T21" fmla="*/ 27 h 413"/>
                <a:gd name="T22" fmla="*/ 27 w 734"/>
                <a:gd name="T23" fmla="*/ 0 h 413"/>
                <a:gd name="T24" fmla="*/ 707 w 734"/>
                <a:gd name="T25" fmla="*/ 0 h 413"/>
                <a:gd name="T26" fmla="*/ 734 w 734"/>
                <a:gd name="T27" fmla="*/ 27 h 413"/>
                <a:gd name="T28" fmla="*/ 734 w 734"/>
                <a:gd name="T29" fmla="*/ 386 h 413"/>
                <a:gd name="T30" fmla="*/ 707 w 734"/>
                <a:gd name="T31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4" h="413">
                  <a:moveTo>
                    <a:pt x="707" y="413"/>
                  </a:moveTo>
                  <a:cubicBezTo>
                    <a:pt x="138" y="413"/>
                    <a:pt x="138" y="413"/>
                    <a:pt x="138" y="413"/>
                  </a:cubicBezTo>
                  <a:cubicBezTo>
                    <a:pt x="123" y="413"/>
                    <a:pt x="111" y="401"/>
                    <a:pt x="111" y="386"/>
                  </a:cubicBezTo>
                  <a:cubicBezTo>
                    <a:pt x="111" y="371"/>
                    <a:pt x="123" y="358"/>
                    <a:pt x="138" y="358"/>
                  </a:cubicBezTo>
                  <a:cubicBezTo>
                    <a:pt x="679" y="358"/>
                    <a:pt x="679" y="358"/>
                    <a:pt x="679" y="358"/>
                  </a:cubicBezTo>
                  <a:cubicBezTo>
                    <a:pt x="679" y="55"/>
                    <a:pt x="679" y="55"/>
                    <a:pt x="679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386"/>
                    <a:pt x="55" y="386"/>
                    <a:pt x="55" y="386"/>
                  </a:cubicBezTo>
                  <a:cubicBezTo>
                    <a:pt x="55" y="401"/>
                    <a:pt x="42" y="413"/>
                    <a:pt x="27" y="413"/>
                  </a:cubicBezTo>
                  <a:cubicBezTo>
                    <a:pt x="12" y="413"/>
                    <a:pt x="0" y="401"/>
                    <a:pt x="0" y="3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2" y="0"/>
                    <a:pt x="734" y="12"/>
                    <a:pt x="734" y="27"/>
                  </a:cubicBezTo>
                  <a:cubicBezTo>
                    <a:pt x="734" y="386"/>
                    <a:pt x="734" y="386"/>
                    <a:pt x="734" y="386"/>
                  </a:cubicBezTo>
                  <a:cubicBezTo>
                    <a:pt x="734" y="401"/>
                    <a:pt x="722" y="413"/>
                    <a:pt x="707" y="4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88" name="Freeform 1071">
              <a:extLst>
                <a:ext uri="{FF2B5EF4-FFF2-40B4-BE49-F238E27FC236}">
                  <a16:creationId xmlns:a16="http://schemas.microsoft.com/office/drawing/2014/main" id="{ABF3DF87-2C00-F00D-FE15-A9EFC6B0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7397" y="6472465"/>
              <a:ext cx="67546" cy="22515"/>
            </a:xfrm>
            <a:custGeom>
              <a:avLst/>
              <a:gdLst>
                <a:gd name="T0" fmla="*/ 145 w 172"/>
                <a:gd name="T1" fmla="*/ 55 h 55"/>
                <a:gd name="T2" fmla="*/ 27 w 172"/>
                <a:gd name="T3" fmla="*/ 55 h 55"/>
                <a:gd name="T4" fmla="*/ 0 w 172"/>
                <a:gd name="T5" fmla="*/ 27 h 55"/>
                <a:gd name="T6" fmla="*/ 27 w 172"/>
                <a:gd name="T7" fmla="*/ 0 h 55"/>
                <a:gd name="T8" fmla="*/ 145 w 172"/>
                <a:gd name="T9" fmla="*/ 0 h 55"/>
                <a:gd name="T10" fmla="*/ 172 w 172"/>
                <a:gd name="T11" fmla="*/ 27 h 55"/>
                <a:gd name="T12" fmla="*/ 145 w 172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55">
                  <a:moveTo>
                    <a:pt x="145" y="55"/>
                  </a:moveTo>
                  <a:cubicBezTo>
                    <a:pt x="27" y="55"/>
                    <a:pt x="27" y="55"/>
                    <a:pt x="27" y="55"/>
                  </a:cubicBez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2" y="12"/>
                    <a:pt x="172" y="27"/>
                  </a:cubicBezTo>
                  <a:cubicBezTo>
                    <a:pt x="172" y="42"/>
                    <a:pt x="160" y="55"/>
                    <a:pt x="14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89" name="Freeform 1072">
              <a:extLst>
                <a:ext uri="{FF2B5EF4-FFF2-40B4-BE49-F238E27FC236}">
                  <a16:creationId xmlns:a16="http://schemas.microsoft.com/office/drawing/2014/main" id="{97FB2DE4-DA1F-8235-8AB9-AB5BCB9C2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7397" y="6662237"/>
              <a:ext cx="67546" cy="20908"/>
            </a:xfrm>
            <a:custGeom>
              <a:avLst/>
              <a:gdLst>
                <a:gd name="T0" fmla="*/ 145 w 172"/>
                <a:gd name="T1" fmla="*/ 54 h 54"/>
                <a:gd name="T2" fmla="*/ 27 w 172"/>
                <a:gd name="T3" fmla="*/ 54 h 54"/>
                <a:gd name="T4" fmla="*/ 0 w 172"/>
                <a:gd name="T5" fmla="*/ 27 h 54"/>
                <a:gd name="T6" fmla="*/ 27 w 172"/>
                <a:gd name="T7" fmla="*/ 0 h 54"/>
                <a:gd name="T8" fmla="*/ 145 w 172"/>
                <a:gd name="T9" fmla="*/ 0 h 54"/>
                <a:gd name="T10" fmla="*/ 172 w 172"/>
                <a:gd name="T11" fmla="*/ 27 h 54"/>
                <a:gd name="T12" fmla="*/ 145 w 172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54">
                  <a:moveTo>
                    <a:pt x="145" y="54"/>
                  </a:moveTo>
                  <a:cubicBezTo>
                    <a:pt x="27" y="54"/>
                    <a:pt x="27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2" y="12"/>
                    <a:pt x="172" y="27"/>
                  </a:cubicBezTo>
                  <a:cubicBezTo>
                    <a:pt x="172" y="42"/>
                    <a:pt x="160" y="54"/>
                    <a:pt x="14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90" name="Freeform 1073">
              <a:extLst>
                <a:ext uri="{FF2B5EF4-FFF2-40B4-BE49-F238E27FC236}">
                  <a16:creationId xmlns:a16="http://schemas.microsoft.com/office/drawing/2014/main" id="{FB4E70E6-FB81-316F-69B3-1810245FA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7397" y="6843968"/>
              <a:ext cx="67546" cy="20908"/>
            </a:xfrm>
            <a:custGeom>
              <a:avLst/>
              <a:gdLst>
                <a:gd name="T0" fmla="*/ 145 w 172"/>
                <a:gd name="T1" fmla="*/ 55 h 55"/>
                <a:gd name="T2" fmla="*/ 27 w 172"/>
                <a:gd name="T3" fmla="*/ 55 h 55"/>
                <a:gd name="T4" fmla="*/ 0 w 172"/>
                <a:gd name="T5" fmla="*/ 27 h 55"/>
                <a:gd name="T6" fmla="*/ 27 w 172"/>
                <a:gd name="T7" fmla="*/ 0 h 55"/>
                <a:gd name="T8" fmla="*/ 145 w 172"/>
                <a:gd name="T9" fmla="*/ 0 h 55"/>
                <a:gd name="T10" fmla="*/ 172 w 172"/>
                <a:gd name="T11" fmla="*/ 27 h 55"/>
                <a:gd name="T12" fmla="*/ 145 w 172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55">
                  <a:moveTo>
                    <a:pt x="145" y="55"/>
                  </a:moveTo>
                  <a:cubicBezTo>
                    <a:pt x="27" y="55"/>
                    <a:pt x="27" y="55"/>
                    <a:pt x="27" y="55"/>
                  </a:cubicBez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2" y="12"/>
                    <a:pt x="172" y="27"/>
                  </a:cubicBezTo>
                  <a:cubicBezTo>
                    <a:pt x="172" y="42"/>
                    <a:pt x="160" y="55"/>
                    <a:pt x="14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91" name="Freeform 1074">
              <a:extLst>
                <a:ext uri="{FF2B5EF4-FFF2-40B4-BE49-F238E27FC236}">
                  <a16:creationId xmlns:a16="http://schemas.microsoft.com/office/drawing/2014/main" id="{4A3D1C58-01BE-26DB-8C8B-F88DE5A83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69232" y="6351846"/>
              <a:ext cx="448700" cy="680287"/>
            </a:xfrm>
            <a:custGeom>
              <a:avLst/>
              <a:gdLst>
                <a:gd name="T0" fmla="*/ 1052 w 1124"/>
                <a:gd name="T1" fmla="*/ 1711 h 1711"/>
                <a:gd name="T2" fmla="*/ 72 w 1124"/>
                <a:gd name="T3" fmla="*/ 1711 h 1711"/>
                <a:gd name="T4" fmla="*/ 0 w 1124"/>
                <a:gd name="T5" fmla="*/ 1639 h 1711"/>
                <a:gd name="T6" fmla="*/ 0 w 1124"/>
                <a:gd name="T7" fmla="*/ 72 h 1711"/>
                <a:gd name="T8" fmla="*/ 72 w 1124"/>
                <a:gd name="T9" fmla="*/ 0 h 1711"/>
                <a:gd name="T10" fmla="*/ 1052 w 1124"/>
                <a:gd name="T11" fmla="*/ 0 h 1711"/>
                <a:gd name="T12" fmla="*/ 1124 w 1124"/>
                <a:gd name="T13" fmla="*/ 72 h 1711"/>
                <a:gd name="T14" fmla="*/ 1124 w 1124"/>
                <a:gd name="T15" fmla="*/ 1639 h 1711"/>
                <a:gd name="T16" fmla="*/ 1052 w 1124"/>
                <a:gd name="T17" fmla="*/ 1711 h 1711"/>
                <a:gd name="T18" fmla="*/ 72 w 1124"/>
                <a:gd name="T19" fmla="*/ 55 h 1711"/>
                <a:gd name="T20" fmla="*/ 55 w 1124"/>
                <a:gd name="T21" fmla="*/ 72 h 1711"/>
                <a:gd name="T22" fmla="*/ 55 w 1124"/>
                <a:gd name="T23" fmla="*/ 1639 h 1711"/>
                <a:gd name="T24" fmla="*/ 72 w 1124"/>
                <a:gd name="T25" fmla="*/ 1656 h 1711"/>
                <a:gd name="T26" fmla="*/ 1052 w 1124"/>
                <a:gd name="T27" fmla="*/ 1656 h 1711"/>
                <a:gd name="T28" fmla="*/ 1069 w 1124"/>
                <a:gd name="T29" fmla="*/ 1639 h 1711"/>
                <a:gd name="T30" fmla="*/ 1069 w 1124"/>
                <a:gd name="T31" fmla="*/ 72 h 1711"/>
                <a:gd name="T32" fmla="*/ 1052 w 1124"/>
                <a:gd name="T33" fmla="*/ 55 h 1711"/>
                <a:gd name="T34" fmla="*/ 72 w 1124"/>
                <a:gd name="T35" fmla="*/ 55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4" h="1711">
                  <a:moveTo>
                    <a:pt x="1052" y="1711"/>
                  </a:moveTo>
                  <a:cubicBezTo>
                    <a:pt x="72" y="1711"/>
                    <a:pt x="72" y="1711"/>
                    <a:pt x="72" y="1711"/>
                  </a:cubicBezTo>
                  <a:cubicBezTo>
                    <a:pt x="32" y="1711"/>
                    <a:pt x="0" y="1679"/>
                    <a:pt x="0" y="163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1092" y="0"/>
                    <a:pt x="1124" y="32"/>
                    <a:pt x="1124" y="72"/>
                  </a:cubicBezTo>
                  <a:cubicBezTo>
                    <a:pt x="1124" y="1639"/>
                    <a:pt x="1124" y="1639"/>
                    <a:pt x="1124" y="1639"/>
                  </a:cubicBezTo>
                  <a:cubicBezTo>
                    <a:pt x="1124" y="1679"/>
                    <a:pt x="1092" y="1711"/>
                    <a:pt x="1052" y="1711"/>
                  </a:cubicBezTo>
                  <a:close/>
                  <a:moveTo>
                    <a:pt x="72" y="55"/>
                  </a:moveTo>
                  <a:cubicBezTo>
                    <a:pt x="63" y="55"/>
                    <a:pt x="55" y="62"/>
                    <a:pt x="55" y="72"/>
                  </a:cubicBezTo>
                  <a:cubicBezTo>
                    <a:pt x="55" y="1639"/>
                    <a:pt x="55" y="1639"/>
                    <a:pt x="55" y="1639"/>
                  </a:cubicBezTo>
                  <a:cubicBezTo>
                    <a:pt x="55" y="1648"/>
                    <a:pt x="63" y="1656"/>
                    <a:pt x="72" y="1656"/>
                  </a:cubicBezTo>
                  <a:cubicBezTo>
                    <a:pt x="1052" y="1656"/>
                    <a:pt x="1052" y="1656"/>
                    <a:pt x="1052" y="1656"/>
                  </a:cubicBezTo>
                  <a:cubicBezTo>
                    <a:pt x="1062" y="1656"/>
                    <a:pt x="1069" y="1648"/>
                    <a:pt x="1069" y="1639"/>
                  </a:cubicBezTo>
                  <a:cubicBezTo>
                    <a:pt x="1069" y="72"/>
                    <a:pt x="1069" y="72"/>
                    <a:pt x="1069" y="72"/>
                  </a:cubicBezTo>
                  <a:cubicBezTo>
                    <a:pt x="1069" y="62"/>
                    <a:pt x="1062" y="55"/>
                    <a:pt x="1052" y="55"/>
                  </a:cubicBezTo>
                  <a:lnTo>
                    <a:pt x="7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92" name="Freeform 1075">
              <a:extLst>
                <a:ext uri="{FF2B5EF4-FFF2-40B4-BE49-F238E27FC236}">
                  <a16:creationId xmlns:a16="http://schemas.microsoft.com/office/drawing/2014/main" id="{9B18D741-3F1E-ADBB-FC5A-6AE7F24D5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6427" y="7016051"/>
              <a:ext cx="57897" cy="56289"/>
            </a:xfrm>
            <a:custGeom>
              <a:avLst/>
              <a:gdLst>
                <a:gd name="T0" fmla="*/ 74 w 148"/>
                <a:gd name="T1" fmla="*/ 143 h 143"/>
                <a:gd name="T2" fmla="*/ 0 w 148"/>
                <a:gd name="T3" fmla="*/ 69 h 143"/>
                <a:gd name="T4" fmla="*/ 0 w 148"/>
                <a:gd name="T5" fmla="*/ 27 h 143"/>
                <a:gd name="T6" fmla="*/ 27 w 148"/>
                <a:gd name="T7" fmla="*/ 0 h 143"/>
                <a:gd name="T8" fmla="*/ 55 w 148"/>
                <a:gd name="T9" fmla="*/ 27 h 143"/>
                <a:gd name="T10" fmla="*/ 55 w 148"/>
                <a:gd name="T11" fmla="*/ 69 h 143"/>
                <a:gd name="T12" fmla="*/ 74 w 148"/>
                <a:gd name="T13" fmla="*/ 88 h 143"/>
                <a:gd name="T14" fmla="*/ 94 w 148"/>
                <a:gd name="T15" fmla="*/ 69 h 143"/>
                <a:gd name="T16" fmla="*/ 94 w 148"/>
                <a:gd name="T17" fmla="*/ 27 h 143"/>
                <a:gd name="T18" fmla="*/ 121 w 148"/>
                <a:gd name="T19" fmla="*/ 0 h 143"/>
                <a:gd name="T20" fmla="*/ 148 w 148"/>
                <a:gd name="T21" fmla="*/ 27 h 143"/>
                <a:gd name="T22" fmla="*/ 148 w 148"/>
                <a:gd name="T23" fmla="*/ 69 h 143"/>
                <a:gd name="T24" fmla="*/ 74 w 148"/>
                <a:gd name="T2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143">
                  <a:moveTo>
                    <a:pt x="74" y="143"/>
                  </a:moveTo>
                  <a:cubicBezTo>
                    <a:pt x="33" y="143"/>
                    <a:pt x="0" y="110"/>
                    <a:pt x="0" y="6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7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79"/>
                    <a:pt x="64" y="88"/>
                    <a:pt x="74" y="88"/>
                  </a:cubicBezTo>
                  <a:cubicBezTo>
                    <a:pt x="85" y="88"/>
                    <a:pt x="94" y="79"/>
                    <a:pt x="94" y="69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12"/>
                    <a:pt x="106" y="0"/>
                    <a:pt x="121" y="0"/>
                  </a:cubicBezTo>
                  <a:cubicBezTo>
                    <a:pt x="136" y="0"/>
                    <a:pt x="148" y="12"/>
                    <a:pt x="148" y="27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110"/>
                    <a:pt x="115" y="143"/>
                    <a:pt x="7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93" name="Freeform 1076">
              <a:extLst>
                <a:ext uri="{FF2B5EF4-FFF2-40B4-BE49-F238E27FC236}">
                  <a16:creationId xmlns:a16="http://schemas.microsoft.com/office/drawing/2014/main" id="{C14D97B1-4046-D791-7DFE-BA498FE14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9622" y="7016051"/>
              <a:ext cx="59505" cy="56289"/>
            </a:xfrm>
            <a:custGeom>
              <a:avLst/>
              <a:gdLst>
                <a:gd name="T0" fmla="*/ 74 w 148"/>
                <a:gd name="T1" fmla="*/ 143 h 143"/>
                <a:gd name="T2" fmla="*/ 0 w 148"/>
                <a:gd name="T3" fmla="*/ 69 h 143"/>
                <a:gd name="T4" fmla="*/ 0 w 148"/>
                <a:gd name="T5" fmla="*/ 27 h 143"/>
                <a:gd name="T6" fmla="*/ 27 w 148"/>
                <a:gd name="T7" fmla="*/ 0 h 143"/>
                <a:gd name="T8" fmla="*/ 55 w 148"/>
                <a:gd name="T9" fmla="*/ 27 h 143"/>
                <a:gd name="T10" fmla="*/ 55 w 148"/>
                <a:gd name="T11" fmla="*/ 69 h 143"/>
                <a:gd name="T12" fmla="*/ 74 w 148"/>
                <a:gd name="T13" fmla="*/ 88 h 143"/>
                <a:gd name="T14" fmla="*/ 93 w 148"/>
                <a:gd name="T15" fmla="*/ 69 h 143"/>
                <a:gd name="T16" fmla="*/ 93 w 148"/>
                <a:gd name="T17" fmla="*/ 27 h 143"/>
                <a:gd name="T18" fmla="*/ 121 w 148"/>
                <a:gd name="T19" fmla="*/ 0 h 143"/>
                <a:gd name="T20" fmla="*/ 148 w 148"/>
                <a:gd name="T21" fmla="*/ 27 h 143"/>
                <a:gd name="T22" fmla="*/ 148 w 148"/>
                <a:gd name="T23" fmla="*/ 69 h 143"/>
                <a:gd name="T24" fmla="*/ 74 w 148"/>
                <a:gd name="T2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143">
                  <a:moveTo>
                    <a:pt x="74" y="143"/>
                  </a:moveTo>
                  <a:cubicBezTo>
                    <a:pt x="33" y="143"/>
                    <a:pt x="0" y="110"/>
                    <a:pt x="0" y="6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79"/>
                    <a:pt x="63" y="88"/>
                    <a:pt x="74" y="88"/>
                  </a:cubicBezTo>
                  <a:cubicBezTo>
                    <a:pt x="85" y="88"/>
                    <a:pt x="93" y="79"/>
                    <a:pt x="93" y="69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12"/>
                    <a:pt x="106" y="0"/>
                    <a:pt x="121" y="0"/>
                  </a:cubicBezTo>
                  <a:cubicBezTo>
                    <a:pt x="136" y="0"/>
                    <a:pt x="148" y="12"/>
                    <a:pt x="148" y="27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110"/>
                    <a:pt x="115" y="143"/>
                    <a:pt x="7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</p:grpSp>
      <p:sp>
        <p:nvSpPr>
          <p:cNvPr id="2094" name="TextBox 2093">
            <a:extLst>
              <a:ext uri="{FF2B5EF4-FFF2-40B4-BE49-F238E27FC236}">
                <a16:creationId xmlns:a16="http://schemas.microsoft.com/office/drawing/2014/main" id="{2925B495-018A-DA92-2CE8-5FF10A3A2FF2}"/>
              </a:ext>
            </a:extLst>
          </p:cNvPr>
          <p:cNvSpPr txBox="1"/>
          <p:nvPr/>
        </p:nvSpPr>
        <p:spPr>
          <a:xfrm>
            <a:off x="2880856" y="4700041"/>
            <a:ext cx="2224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nb-NO" sz="2000" b="1" dirty="0"/>
              <a:t>Data Sources</a:t>
            </a:r>
          </a:p>
        </p:txBody>
      </p:sp>
      <p:grpSp>
        <p:nvGrpSpPr>
          <p:cNvPr id="2096" name="Group 2095">
            <a:extLst>
              <a:ext uri="{FF2B5EF4-FFF2-40B4-BE49-F238E27FC236}">
                <a16:creationId xmlns:a16="http://schemas.microsoft.com/office/drawing/2014/main" id="{145023D3-B88C-1B25-C1B1-6362B0878D60}"/>
              </a:ext>
            </a:extLst>
          </p:cNvPr>
          <p:cNvGrpSpPr>
            <a:grpSpLocks noChangeAspect="1"/>
          </p:cNvGrpSpPr>
          <p:nvPr/>
        </p:nvGrpSpPr>
        <p:grpSpPr>
          <a:xfrm>
            <a:off x="2224063" y="3424856"/>
            <a:ext cx="644058" cy="537172"/>
            <a:chOff x="666750" y="227013"/>
            <a:chExt cx="746125" cy="622300"/>
          </a:xfrm>
        </p:grpSpPr>
        <p:sp>
          <p:nvSpPr>
            <p:cNvPr id="2098" name="Freeform 318">
              <a:extLst>
                <a:ext uri="{FF2B5EF4-FFF2-40B4-BE49-F238E27FC236}">
                  <a16:creationId xmlns:a16="http://schemas.microsoft.com/office/drawing/2014/main" id="{F208B219-0EB5-2534-B55D-53E0C9C87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600" y="227013"/>
              <a:ext cx="168275" cy="309563"/>
            </a:xfrm>
            <a:custGeom>
              <a:avLst/>
              <a:gdLst>
                <a:gd name="T0" fmla="*/ 374 w 399"/>
                <a:gd name="T1" fmla="*/ 735 h 735"/>
                <a:gd name="T2" fmla="*/ 348 w 399"/>
                <a:gd name="T3" fmla="*/ 710 h 735"/>
                <a:gd name="T4" fmla="*/ 348 w 399"/>
                <a:gd name="T5" fmla="*/ 92 h 735"/>
                <a:gd name="T6" fmla="*/ 307 w 399"/>
                <a:gd name="T7" fmla="*/ 51 h 735"/>
                <a:gd name="T8" fmla="*/ 26 w 399"/>
                <a:gd name="T9" fmla="*/ 51 h 735"/>
                <a:gd name="T10" fmla="*/ 0 w 399"/>
                <a:gd name="T11" fmla="*/ 25 h 735"/>
                <a:gd name="T12" fmla="*/ 26 w 399"/>
                <a:gd name="T13" fmla="*/ 0 h 735"/>
                <a:gd name="T14" fmla="*/ 307 w 399"/>
                <a:gd name="T15" fmla="*/ 0 h 735"/>
                <a:gd name="T16" fmla="*/ 399 w 399"/>
                <a:gd name="T17" fmla="*/ 92 h 735"/>
                <a:gd name="T18" fmla="*/ 399 w 399"/>
                <a:gd name="T19" fmla="*/ 710 h 735"/>
                <a:gd name="T20" fmla="*/ 374 w 399"/>
                <a:gd name="T21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9" h="735">
                  <a:moveTo>
                    <a:pt x="374" y="735"/>
                  </a:moveTo>
                  <a:cubicBezTo>
                    <a:pt x="360" y="735"/>
                    <a:pt x="348" y="724"/>
                    <a:pt x="348" y="710"/>
                  </a:cubicBezTo>
                  <a:cubicBezTo>
                    <a:pt x="348" y="92"/>
                    <a:pt x="348" y="92"/>
                    <a:pt x="348" y="92"/>
                  </a:cubicBezTo>
                  <a:cubicBezTo>
                    <a:pt x="348" y="69"/>
                    <a:pt x="330" y="51"/>
                    <a:pt x="307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12" y="51"/>
                    <a:pt x="0" y="39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57" y="0"/>
                    <a:pt x="399" y="42"/>
                    <a:pt x="399" y="92"/>
                  </a:cubicBezTo>
                  <a:cubicBezTo>
                    <a:pt x="399" y="710"/>
                    <a:pt x="399" y="710"/>
                    <a:pt x="399" y="710"/>
                  </a:cubicBezTo>
                  <a:cubicBezTo>
                    <a:pt x="399" y="724"/>
                    <a:pt x="388" y="735"/>
                    <a:pt x="374" y="735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2099" name="Freeform 319">
              <a:extLst>
                <a:ext uri="{FF2B5EF4-FFF2-40B4-BE49-F238E27FC236}">
                  <a16:creationId xmlns:a16="http://schemas.microsoft.com/office/drawing/2014/main" id="{DB22932D-9964-1857-26D6-FEE0E166C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313" y="555625"/>
              <a:ext cx="561975" cy="157163"/>
            </a:xfrm>
            <a:custGeom>
              <a:avLst/>
              <a:gdLst>
                <a:gd name="T0" fmla="*/ 1245 w 1337"/>
                <a:gd name="T1" fmla="*/ 375 h 375"/>
                <a:gd name="T2" fmla="*/ 25 w 1337"/>
                <a:gd name="T3" fmla="*/ 375 h 375"/>
                <a:gd name="T4" fmla="*/ 0 w 1337"/>
                <a:gd name="T5" fmla="*/ 349 h 375"/>
                <a:gd name="T6" fmla="*/ 25 w 1337"/>
                <a:gd name="T7" fmla="*/ 324 h 375"/>
                <a:gd name="T8" fmla="*/ 1245 w 1337"/>
                <a:gd name="T9" fmla="*/ 324 h 375"/>
                <a:gd name="T10" fmla="*/ 1287 w 1337"/>
                <a:gd name="T11" fmla="*/ 282 h 375"/>
                <a:gd name="T12" fmla="*/ 1287 w 1337"/>
                <a:gd name="T13" fmla="*/ 26 h 375"/>
                <a:gd name="T14" fmla="*/ 1312 w 1337"/>
                <a:gd name="T15" fmla="*/ 0 h 375"/>
                <a:gd name="T16" fmla="*/ 1337 w 1337"/>
                <a:gd name="T17" fmla="*/ 26 h 375"/>
                <a:gd name="T18" fmla="*/ 1337 w 1337"/>
                <a:gd name="T19" fmla="*/ 282 h 375"/>
                <a:gd name="T20" fmla="*/ 1245 w 1337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7" h="375">
                  <a:moveTo>
                    <a:pt x="1245" y="375"/>
                  </a:moveTo>
                  <a:cubicBezTo>
                    <a:pt x="25" y="375"/>
                    <a:pt x="25" y="375"/>
                    <a:pt x="25" y="375"/>
                  </a:cubicBezTo>
                  <a:cubicBezTo>
                    <a:pt x="11" y="375"/>
                    <a:pt x="0" y="363"/>
                    <a:pt x="0" y="349"/>
                  </a:cubicBezTo>
                  <a:cubicBezTo>
                    <a:pt x="0" y="335"/>
                    <a:pt x="11" y="324"/>
                    <a:pt x="25" y="324"/>
                  </a:cubicBezTo>
                  <a:cubicBezTo>
                    <a:pt x="1245" y="324"/>
                    <a:pt x="1245" y="324"/>
                    <a:pt x="1245" y="324"/>
                  </a:cubicBezTo>
                  <a:cubicBezTo>
                    <a:pt x="1268" y="324"/>
                    <a:pt x="1287" y="305"/>
                    <a:pt x="1287" y="282"/>
                  </a:cubicBezTo>
                  <a:cubicBezTo>
                    <a:pt x="1287" y="26"/>
                    <a:pt x="1287" y="26"/>
                    <a:pt x="1287" y="26"/>
                  </a:cubicBezTo>
                  <a:cubicBezTo>
                    <a:pt x="1287" y="12"/>
                    <a:pt x="1298" y="0"/>
                    <a:pt x="1312" y="0"/>
                  </a:cubicBezTo>
                  <a:cubicBezTo>
                    <a:pt x="1326" y="0"/>
                    <a:pt x="1337" y="12"/>
                    <a:pt x="1337" y="26"/>
                  </a:cubicBezTo>
                  <a:cubicBezTo>
                    <a:pt x="1337" y="282"/>
                    <a:pt x="1337" y="282"/>
                    <a:pt x="1337" y="282"/>
                  </a:cubicBezTo>
                  <a:cubicBezTo>
                    <a:pt x="1337" y="333"/>
                    <a:pt x="1296" y="375"/>
                    <a:pt x="1245" y="375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2100" name="Freeform 320">
              <a:extLst>
                <a:ext uri="{FF2B5EF4-FFF2-40B4-BE49-F238E27FC236}">
                  <a16:creationId xmlns:a16="http://schemas.microsoft.com/office/drawing/2014/main" id="{2B4320D5-F358-CC18-1DD1-A0FB0BE29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50" y="227013"/>
              <a:ext cx="560388" cy="485775"/>
            </a:xfrm>
            <a:custGeom>
              <a:avLst/>
              <a:gdLst>
                <a:gd name="T0" fmla="*/ 364 w 1334"/>
                <a:gd name="T1" fmla="*/ 1155 h 1155"/>
                <a:gd name="T2" fmla="*/ 92 w 1334"/>
                <a:gd name="T3" fmla="*/ 1155 h 1155"/>
                <a:gd name="T4" fmla="*/ 0 w 1334"/>
                <a:gd name="T5" fmla="*/ 1062 h 1155"/>
                <a:gd name="T6" fmla="*/ 0 w 1334"/>
                <a:gd name="T7" fmla="*/ 92 h 1155"/>
                <a:gd name="T8" fmla="*/ 92 w 1334"/>
                <a:gd name="T9" fmla="*/ 0 h 1155"/>
                <a:gd name="T10" fmla="*/ 1308 w 1334"/>
                <a:gd name="T11" fmla="*/ 0 h 1155"/>
                <a:gd name="T12" fmla="*/ 1334 w 1334"/>
                <a:gd name="T13" fmla="*/ 25 h 1155"/>
                <a:gd name="T14" fmla="*/ 1308 w 1334"/>
                <a:gd name="T15" fmla="*/ 51 h 1155"/>
                <a:gd name="T16" fmla="*/ 92 w 1334"/>
                <a:gd name="T17" fmla="*/ 51 h 1155"/>
                <a:gd name="T18" fmla="*/ 50 w 1334"/>
                <a:gd name="T19" fmla="*/ 92 h 1155"/>
                <a:gd name="T20" fmla="*/ 50 w 1334"/>
                <a:gd name="T21" fmla="*/ 1062 h 1155"/>
                <a:gd name="T22" fmla="*/ 92 w 1334"/>
                <a:gd name="T23" fmla="*/ 1104 h 1155"/>
                <a:gd name="T24" fmla="*/ 364 w 1334"/>
                <a:gd name="T25" fmla="*/ 1104 h 1155"/>
                <a:gd name="T26" fmla="*/ 390 w 1334"/>
                <a:gd name="T27" fmla="*/ 1129 h 1155"/>
                <a:gd name="T28" fmla="*/ 364 w 1334"/>
                <a:gd name="T29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4" h="1155">
                  <a:moveTo>
                    <a:pt x="364" y="1155"/>
                  </a:moveTo>
                  <a:cubicBezTo>
                    <a:pt x="92" y="1155"/>
                    <a:pt x="92" y="1155"/>
                    <a:pt x="92" y="1155"/>
                  </a:cubicBezTo>
                  <a:cubicBezTo>
                    <a:pt x="41" y="1155"/>
                    <a:pt x="0" y="1113"/>
                    <a:pt x="0" y="106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2"/>
                    <a:pt x="41" y="0"/>
                    <a:pt x="92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2" y="0"/>
                    <a:pt x="1334" y="11"/>
                    <a:pt x="1334" y="25"/>
                  </a:cubicBezTo>
                  <a:cubicBezTo>
                    <a:pt x="1334" y="39"/>
                    <a:pt x="1322" y="51"/>
                    <a:pt x="1308" y="51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69" y="51"/>
                    <a:pt x="50" y="69"/>
                    <a:pt x="50" y="92"/>
                  </a:cubicBezTo>
                  <a:cubicBezTo>
                    <a:pt x="50" y="1062"/>
                    <a:pt x="50" y="1062"/>
                    <a:pt x="50" y="1062"/>
                  </a:cubicBezTo>
                  <a:cubicBezTo>
                    <a:pt x="50" y="1085"/>
                    <a:pt x="69" y="1104"/>
                    <a:pt x="92" y="1104"/>
                  </a:cubicBezTo>
                  <a:cubicBezTo>
                    <a:pt x="364" y="1104"/>
                    <a:pt x="364" y="1104"/>
                    <a:pt x="364" y="1104"/>
                  </a:cubicBezTo>
                  <a:cubicBezTo>
                    <a:pt x="378" y="1104"/>
                    <a:pt x="390" y="1115"/>
                    <a:pt x="390" y="1129"/>
                  </a:cubicBezTo>
                  <a:cubicBezTo>
                    <a:pt x="390" y="1143"/>
                    <a:pt x="378" y="1155"/>
                    <a:pt x="364" y="1155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2101" name="Freeform 321">
              <a:extLst>
                <a:ext uri="{FF2B5EF4-FFF2-40B4-BE49-F238E27FC236}">
                  <a16:creationId xmlns:a16="http://schemas.microsoft.com/office/drawing/2014/main" id="{9207A91C-4A27-8CA4-4A95-0BEAB9BED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50" y="644525"/>
              <a:ext cx="741363" cy="20638"/>
            </a:xfrm>
            <a:custGeom>
              <a:avLst/>
              <a:gdLst>
                <a:gd name="T0" fmla="*/ 1740 w 1766"/>
                <a:gd name="T1" fmla="*/ 50 h 50"/>
                <a:gd name="T2" fmla="*/ 25 w 1766"/>
                <a:gd name="T3" fmla="*/ 50 h 50"/>
                <a:gd name="T4" fmla="*/ 0 w 1766"/>
                <a:gd name="T5" fmla="*/ 25 h 50"/>
                <a:gd name="T6" fmla="*/ 25 w 1766"/>
                <a:gd name="T7" fmla="*/ 0 h 50"/>
                <a:gd name="T8" fmla="*/ 1740 w 1766"/>
                <a:gd name="T9" fmla="*/ 0 h 50"/>
                <a:gd name="T10" fmla="*/ 1766 w 1766"/>
                <a:gd name="T11" fmla="*/ 25 h 50"/>
                <a:gd name="T12" fmla="*/ 1740 w 1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6" h="50">
                  <a:moveTo>
                    <a:pt x="174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1740" y="0"/>
                    <a:pt x="1740" y="0"/>
                    <a:pt x="1740" y="0"/>
                  </a:cubicBezTo>
                  <a:cubicBezTo>
                    <a:pt x="1754" y="0"/>
                    <a:pt x="1766" y="11"/>
                    <a:pt x="1766" y="25"/>
                  </a:cubicBezTo>
                  <a:cubicBezTo>
                    <a:pt x="1766" y="39"/>
                    <a:pt x="1754" y="50"/>
                    <a:pt x="1740" y="50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2102" name="Freeform 322">
              <a:extLst>
                <a:ext uri="{FF2B5EF4-FFF2-40B4-BE49-F238E27FC236}">
                  <a16:creationId xmlns:a16="http://schemas.microsoft.com/office/drawing/2014/main" id="{CCB56F50-DB8E-7B82-D016-60D9AE844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698500"/>
              <a:ext cx="131763" cy="150813"/>
            </a:xfrm>
            <a:custGeom>
              <a:avLst/>
              <a:gdLst>
                <a:gd name="T0" fmla="*/ 244 w 314"/>
                <a:gd name="T1" fmla="*/ 360 h 360"/>
                <a:gd name="T2" fmla="*/ 25 w 314"/>
                <a:gd name="T3" fmla="*/ 360 h 360"/>
                <a:gd name="T4" fmla="*/ 0 w 314"/>
                <a:gd name="T5" fmla="*/ 335 h 360"/>
                <a:gd name="T6" fmla="*/ 25 w 314"/>
                <a:gd name="T7" fmla="*/ 309 h 360"/>
                <a:gd name="T8" fmla="*/ 244 w 314"/>
                <a:gd name="T9" fmla="*/ 309 h 360"/>
                <a:gd name="T10" fmla="*/ 252 w 314"/>
                <a:gd name="T11" fmla="*/ 308 h 360"/>
                <a:gd name="T12" fmla="*/ 260 w 314"/>
                <a:gd name="T13" fmla="*/ 299 h 360"/>
                <a:gd name="T14" fmla="*/ 260 w 314"/>
                <a:gd name="T15" fmla="*/ 288 h 360"/>
                <a:gd name="T16" fmla="*/ 257 w 314"/>
                <a:gd name="T17" fmla="*/ 285 h 360"/>
                <a:gd name="T18" fmla="*/ 153 w 314"/>
                <a:gd name="T19" fmla="*/ 25 h 360"/>
                <a:gd name="T20" fmla="*/ 180 w 314"/>
                <a:gd name="T21" fmla="*/ 1 h 360"/>
                <a:gd name="T22" fmla="*/ 204 w 314"/>
                <a:gd name="T23" fmla="*/ 28 h 360"/>
                <a:gd name="T24" fmla="*/ 290 w 314"/>
                <a:gd name="T25" fmla="*/ 246 h 360"/>
                <a:gd name="T26" fmla="*/ 303 w 314"/>
                <a:gd name="T27" fmla="*/ 263 h 360"/>
                <a:gd name="T28" fmla="*/ 308 w 314"/>
                <a:gd name="T29" fmla="*/ 316 h 360"/>
                <a:gd name="T30" fmla="*/ 270 w 314"/>
                <a:gd name="T31" fmla="*/ 356 h 360"/>
                <a:gd name="T32" fmla="*/ 244 w 314"/>
                <a:gd name="T3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4" h="360">
                  <a:moveTo>
                    <a:pt x="244" y="360"/>
                  </a:moveTo>
                  <a:cubicBezTo>
                    <a:pt x="25" y="360"/>
                    <a:pt x="25" y="360"/>
                    <a:pt x="25" y="360"/>
                  </a:cubicBezTo>
                  <a:cubicBezTo>
                    <a:pt x="11" y="360"/>
                    <a:pt x="0" y="349"/>
                    <a:pt x="0" y="335"/>
                  </a:cubicBezTo>
                  <a:cubicBezTo>
                    <a:pt x="0" y="321"/>
                    <a:pt x="11" y="309"/>
                    <a:pt x="25" y="309"/>
                  </a:cubicBezTo>
                  <a:cubicBezTo>
                    <a:pt x="244" y="309"/>
                    <a:pt x="244" y="309"/>
                    <a:pt x="244" y="309"/>
                  </a:cubicBezTo>
                  <a:cubicBezTo>
                    <a:pt x="247" y="309"/>
                    <a:pt x="250" y="309"/>
                    <a:pt x="252" y="308"/>
                  </a:cubicBezTo>
                  <a:cubicBezTo>
                    <a:pt x="256" y="307"/>
                    <a:pt x="259" y="304"/>
                    <a:pt x="260" y="299"/>
                  </a:cubicBezTo>
                  <a:cubicBezTo>
                    <a:pt x="261" y="297"/>
                    <a:pt x="262" y="293"/>
                    <a:pt x="260" y="288"/>
                  </a:cubicBezTo>
                  <a:cubicBezTo>
                    <a:pt x="259" y="287"/>
                    <a:pt x="258" y="286"/>
                    <a:pt x="257" y="285"/>
                  </a:cubicBezTo>
                  <a:cubicBezTo>
                    <a:pt x="144" y="191"/>
                    <a:pt x="153" y="32"/>
                    <a:pt x="153" y="25"/>
                  </a:cubicBezTo>
                  <a:cubicBezTo>
                    <a:pt x="154" y="11"/>
                    <a:pt x="166" y="0"/>
                    <a:pt x="180" y="1"/>
                  </a:cubicBezTo>
                  <a:cubicBezTo>
                    <a:pt x="194" y="2"/>
                    <a:pt x="205" y="14"/>
                    <a:pt x="204" y="28"/>
                  </a:cubicBezTo>
                  <a:cubicBezTo>
                    <a:pt x="204" y="30"/>
                    <a:pt x="197" y="169"/>
                    <a:pt x="290" y="246"/>
                  </a:cubicBezTo>
                  <a:cubicBezTo>
                    <a:pt x="295" y="251"/>
                    <a:pt x="300" y="256"/>
                    <a:pt x="303" y="263"/>
                  </a:cubicBezTo>
                  <a:cubicBezTo>
                    <a:pt x="313" y="279"/>
                    <a:pt x="314" y="298"/>
                    <a:pt x="308" y="316"/>
                  </a:cubicBezTo>
                  <a:cubicBezTo>
                    <a:pt x="301" y="335"/>
                    <a:pt x="287" y="349"/>
                    <a:pt x="270" y="356"/>
                  </a:cubicBezTo>
                  <a:cubicBezTo>
                    <a:pt x="261" y="359"/>
                    <a:pt x="253" y="360"/>
                    <a:pt x="244" y="360"/>
                  </a:cubicBez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2103" name="Freeform 323">
              <a:extLst>
                <a:ext uri="{FF2B5EF4-FFF2-40B4-BE49-F238E27FC236}">
                  <a16:creationId xmlns:a16="http://schemas.microsoft.com/office/drawing/2014/main" id="{19326373-233D-F14D-B8DE-9C5E21CFD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88" y="698500"/>
              <a:ext cx="131763" cy="150813"/>
            </a:xfrm>
            <a:custGeom>
              <a:avLst/>
              <a:gdLst>
                <a:gd name="T0" fmla="*/ 289 w 315"/>
                <a:gd name="T1" fmla="*/ 360 h 360"/>
                <a:gd name="T2" fmla="*/ 70 w 315"/>
                <a:gd name="T3" fmla="*/ 360 h 360"/>
                <a:gd name="T4" fmla="*/ 45 w 315"/>
                <a:gd name="T5" fmla="*/ 356 h 360"/>
                <a:gd name="T6" fmla="*/ 6 w 315"/>
                <a:gd name="T7" fmla="*/ 316 h 360"/>
                <a:gd name="T8" fmla="*/ 11 w 315"/>
                <a:gd name="T9" fmla="*/ 263 h 360"/>
                <a:gd name="T10" fmla="*/ 25 w 315"/>
                <a:gd name="T11" fmla="*/ 246 h 360"/>
                <a:gd name="T12" fmla="*/ 110 w 315"/>
                <a:gd name="T13" fmla="*/ 28 h 360"/>
                <a:gd name="T14" fmla="*/ 134 w 315"/>
                <a:gd name="T15" fmla="*/ 1 h 360"/>
                <a:gd name="T16" fmla="*/ 161 w 315"/>
                <a:gd name="T17" fmla="*/ 25 h 360"/>
                <a:gd name="T18" fmla="*/ 57 w 315"/>
                <a:gd name="T19" fmla="*/ 285 h 360"/>
                <a:gd name="T20" fmla="*/ 55 w 315"/>
                <a:gd name="T21" fmla="*/ 288 h 360"/>
                <a:gd name="T22" fmla="*/ 54 w 315"/>
                <a:gd name="T23" fmla="*/ 299 h 360"/>
                <a:gd name="T24" fmla="*/ 62 w 315"/>
                <a:gd name="T25" fmla="*/ 308 h 360"/>
                <a:gd name="T26" fmla="*/ 70 w 315"/>
                <a:gd name="T27" fmla="*/ 309 h 360"/>
                <a:gd name="T28" fmla="*/ 289 w 315"/>
                <a:gd name="T29" fmla="*/ 309 h 360"/>
                <a:gd name="T30" fmla="*/ 315 w 315"/>
                <a:gd name="T31" fmla="*/ 335 h 360"/>
                <a:gd name="T32" fmla="*/ 289 w 315"/>
                <a:gd name="T3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60">
                  <a:moveTo>
                    <a:pt x="289" y="360"/>
                  </a:moveTo>
                  <a:cubicBezTo>
                    <a:pt x="70" y="360"/>
                    <a:pt x="70" y="360"/>
                    <a:pt x="70" y="360"/>
                  </a:cubicBezTo>
                  <a:cubicBezTo>
                    <a:pt x="61" y="360"/>
                    <a:pt x="53" y="359"/>
                    <a:pt x="45" y="356"/>
                  </a:cubicBezTo>
                  <a:cubicBezTo>
                    <a:pt x="27" y="349"/>
                    <a:pt x="13" y="335"/>
                    <a:pt x="6" y="316"/>
                  </a:cubicBezTo>
                  <a:cubicBezTo>
                    <a:pt x="0" y="298"/>
                    <a:pt x="1" y="279"/>
                    <a:pt x="11" y="263"/>
                  </a:cubicBezTo>
                  <a:cubicBezTo>
                    <a:pt x="15" y="256"/>
                    <a:pt x="19" y="251"/>
                    <a:pt x="25" y="246"/>
                  </a:cubicBezTo>
                  <a:cubicBezTo>
                    <a:pt x="118" y="169"/>
                    <a:pt x="110" y="30"/>
                    <a:pt x="110" y="28"/>
                  </a:cubicBezTo>
                  <a:cubicBezTo>
                    <a:pt x="110" y="14"/>
                    <a:pt x="120" y="2"/>
                    <a:pt x="134" y="1"/>
                  </a:cubicBezTo>
                  <a:cubicBezTo>
                    <a:pt x="148" y="0"/>
                    <a:pt x="160" y="11"/>
                    <a:pt x="161" y="25"/>
                  </a:cubicBezTo>
                  <a:cubicBezTo>
                    <a:pt x="161" y="32"/>
                    <a:pt x="170" y="191"/>
                    <a:pt x="57" y="285"/>
                  </a:cubicBezTo>
                  <a:cubicBezTo>
                    <a:pt x="56" y="286"/>
                    <a:pt x="55" y="287"/>
                    <a:pt x="55" y="288"/>
                  </a:cubicBezTo>
                  <a:cubicBezTo>
                    <a:pt x="52" y="293"/>
                    <a:pt x="53" y="297"/>
                    <a:pt x="54" y="299"/>
                  </a:cubicBezTo>
                  <a:cubicBezTo>
                    <a:pt x="55" y="304"/>
                    <a:pt x="58" y="307"/>
                    <a:pt x="62" y="308"/>
                  </a:cubicBezTo>
                  <a:cubicBezTo>
                    <a:pt x="65" y="309"/>
                    <a:pt x="67" y="309"/>
                    <a:pt x="70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303" y="309"/>
                    <a:pt x="315" y="321"/>
                    <a:pt x="315" y="335"/>
                  </a:cubicBezTo>
                  <a:cubicBezTo>
                    <a:pt x="315" y="349"/>
                    <a:pt x="303" y="360"/>
                    <a:pt x="289" y="360"/>
                  </a:cubicBez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2104" name="Freeform 324">
              <a:extLst>
                <a:ext uri="{FF2B5EF4-FFF2-40B4-BE49-F238E27FC236}">
                  <a16:creationId xmlns:a16="http://schemas.microsoft.com/office/drawing/2014/main" id="{DF67743E-1864-F3CC-1779-E156DDFD1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782638"/>
              <a:ext cx="196850" cy="20638"/>
            </a:xfrm>
            <a:custGeom>
              <a:avLst/>
              <a:gdLst>
                <a:gd name="T0" fmla="*/ 443 w 468"/>
                <a:gd name="T1" fmla="*/ 50 h 50"/>
                <a:gd name="T2" fmla="*/ 25 w 468"/>
                <a:gd name="T3" fmla="*/ 50 h 50"/>
                <a:gd name="T4" fmla="*/ 0 w 468"/>
                <a:gd name="T5" fmla="*/ 25 h 50"/>
                <a:gd name="T6" fmla="*/ 25 w 468"/>
                <a:gd name="T7" fmla="*/ 0 h 50"/>
                <a:gd name="T8" fmla="*/ 443 w 468"/>
                <a:gd name="T9" fmla="*/ 0 h 50"/>
                <a:gd name="T10" fmla="*/ 468 w 468"/>
                <a:gd name="T11" fmla="*/ 25 h 50"/>
                <a:gd name="T12" fmla="*/ 443 w 468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50">
                  <a:moveTo>
                    <a:pt x="443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457" y="0"/>
                    <a:pt x="468" y="11"/>
                    <a:pt x="468" y="25"/>
                  </a:cubicBezTo>
                  <a:cubicBezTo>
                    <a:pt x="468" y="39"/>
                    <a:pt x="457" y="50"/>
                    <a:pt x="443" y="50"/>
                  </a:cubicBez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2105" name="Freeform 325">
              <a:extLst>
                <a:ext uri="{FF2B5EF4-FFF2-40B4-BE49-F238E27FC236}">
                  <a16:creationId xmlns:a16="http://schemas.microsoft.com/office/drawing/2014/main" id="{DC04ABF9-0261-7029-99F4-0AB8D7C39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3" y="546100"/>
              <a:ext cx="123825" cy="20638"/>
            </a:xfrm>
            <a:custGeom>
              <a:avLst/>
              <a:gdLst>
                <a:gd name="T0" fmla="*/ 269 w 294"/>
                <a:gd name="T1" fmla="*/ 50 h 50"/>
                <a:gd name="T2" fmla="*/ 25 w 294"/>
                <a:gd name="T3" fmla="*/ 50 h 50"/>
                <a:gd name="T4" fmla="*/ 0 w 294"/>
                <a:gd name="T5" fmla="*/ 25 h 50"/>
                <a:gd name="T6" fmla="*/ 25 w 294"/>
                <a:gd name="T7" fmla="*/ 0 h 50"/>
                <a:gd name="T8" fmla="*/ 269 w 294"/>
                <a:gd name="T9" fmla="*/ 0 h 50"/>
                <a:gd name="T10" fmla="*/ 294 w 294"/>
                <a:gd name="T11" fmla="*/ 25 h 50"/>
                <a:gd name="T12" fmla="*/ 269 w 294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50">
                  <a:moveTo>
                    <a:pt x="269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83" y="0"/>
                    <a:pt x="294" y="11"/>
                    <a:pt x="294" y="25"/>
                  </a:cubicBezTo>
                  <a:cubicBezTo>
                    <a:pt x="294" y="39"/>
                    <a:pt x="283" y="50"/>
                    <a:pt x="269" y="50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2106" name="Freeform 326">
              <a:extLst>
                <a:ext uri="{FF2B5EF4-FFF2-40B4-BE49-F238E27FC236}">
                  <a16:creationId xmlns:a16="http://schemas.microsoft.com/office/drawing/2014/main" id="{89E39C4B-5ADF-BE63-DC30-74A408738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3" y="492125"/>
              <a:ext cx="123825" cy="20638"/>
            </a:xfrm>
            <a:custGeom>
              <a:avLst/>
              <a:gdLst>
                <a:gd name="T0" fmla="*/ 269 w 294"/>
                <a:gd name="T1" fmla="*/ 51 h 51"/>
                <a:gd name="T2" fmla="*/ 25 w 294"/>
                <a:gd name="T3" fmla="*/ 51 h 51"/>
                <a:gd name="T4" fmla="*/ 0 w 294"/>
                <a:gd name="T5" fmla="*/ 26 h 51"/>
                <a:gd name="T6" fmla="*/ 25 w 294"/>
                <a:gd name="T7" fmla="*/ 0 h 51"/>
                <a:gd name="T8" fmla="*/ 269 w 294"/>
                <a:gd name="T9" fmla="*/ 0 h 51"/>
                <a:gd name="T10" fmla="*/ 294 w 294"/>
                <a:gd name="T11" fmla="*/ 26 h 51"/>
                <a:gd name="T12" fmla="*/ 269 w 294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51">
                  <a:moveTo>
                    <a:pt x="269" y="51"/>
                  </a:moveTo>
                  <a:cubicBezTo>
                    <a:pt x="25" y="51"/>
                    <a:pt x="25" y="51"/>
                    <a:pt x="25" y="51"/>
                  </a:cubicBezTo>
                  <a:cubicBezTo>
                    <a:pt x="11" y="51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83" y="0"/>
                    <a:pt x="294" y="12"/>
                    <a:pt x="294" y="26"/>
                  </a:cubicBezTo>
                  <a:cubicBezTo>
                    <a:pt x="294" y="40"/>
                    <a:pt x="283" y="51"/>
                    <a:pt x="269" y="51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2107" name="Freeform 327">
              <a:extLst>
                <a:ext uri="{FF2B5EF4-FFF2-40B4-BE49-F238E27FC236}">
                  <a16:creationId xmlns:a16="http://schemas.microsoft.com/office/drawing/2014/main" id="{D39AD861-FBB0-8785-734D-08AFFCFAB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3" y="438150"/>
              <a:ext cx="142875" cy="22225"/>
            </a:xfrm>
            <a:custGeom>
              <a:avLst/>
              <a:gdLst>
                <a:gd name="T0" fmla="*/ 314 w 340"/>
                <a:gd name="T1" fmla="*/ 51 h 51"/>
                <a:gd name="T2" fmla="*/ 25 w 340"/>
                <a:gd name="T3" fmla="*/ 51 h 51"/>
                <a:gd name="T4" fmla="*/ 0 w 340"/>
                <a:gd name="T5" fmla="*/ 25 h 51"/>
                <a:gd name="T6" fmla="*/ 25 w 340"/>
                <a:gd name="T7" fmla="*/ 0 h 51"/>
                <a:gd name="T8" fmla="*/ 314 w 340"/>
                <a:gd name="T9" fmla="*/ 0 h 51"/>
                <a:gd name="T10" fmla="*/ 340 w 340"/>
                <a:gd name="T11" fmla="*/ 25 h 51"/>
                <a:gd name="T12" fmla="*/ 314 w 34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51">
                  <a:moveTo>
                    <a:pt x="314" y="51"/>
                  </a:moveTo>
                  <a:cubicBezTo>
                    <a:pt x="25" y="51"/>
                    <a:pt x="25" y="51"/>
                    <a:pt x="25" y="51"/>
                  </a:cubicBezTo>
                  <a:cubicBezTo>
                    <a:pt x="11" y="51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28" y="0"/>
                    <a:pt x="340" y="11"/>
                    <a:pt x="340" y="25"/>
                  </a:cubicBezTo>
                  <a:cubicBezTo>
                    <a:pt x="340" y="39"/>
                    <a:pt x="328" y="51"/>
                    <a:pt x="314" y="51"/>
                  </a:cubicBezTo>
                  <a:close/>
                </a:path>
              </a:pathLst>
            </a:custGeom>
            <a:solidFill>
              <a:srgbClr val="55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2108" name="Freeform 328">
              <a:extLst>
                <a:ext uri="{FF2B5EF4-FFF2-40B4-BE49-F238E27FC236}">
                  <a16:creationId xmlns:a16="http://schemas.microsoft.com/office/drawing/2014/main" id="{99384940-0120-8B47-8F50-03673FF21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3" y="385763"/>
              <a:ext cx="193675" cy="20638"/>
            </a:xfrm>
            <a:custGeom>
              <a:avLst/>
              <a:gdLst>
                <a:gd name="T0" fmla="*/ 436 w 461"/>
                <a:gd name="T1" fmla="*/ 51 h 51"/>
                <a:gd name="T2" fmla="*/ 25 w 461"/>
                <a:gd name="T3" fmla="*/ 51 h 51"/>
                <a:gd name="T4" fmla="*/ 0 w 461"/>
                <a:gd name="T5" fmla="*/ 25 h 51"/>
                <a:gd name="T6" fmla="*/ 25 w 461"/>
                <a:gd name="T7" fmla="*/ 0 h 51"/>
                <a:gd name="T8" fmla="*/ 436 w 461"/>
                <a:gd name="T9" fmla="*/ 0 h 51"/>
                <a:gd name="T10" fmla="*/ 461 w 461"/>
                <a:gd name="T11" fmla="*/ 25 h 51"/>
                <a:gd name="T12" fmla="*/ 436 w 46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1" h="51">
                  <a:moveTo>
                    <a:pt x="436" y="51"/>
                  </a:moveTo>
                  <a:cubicBezTo>
                    <a:pt x="25" y="51"/>
                    <a:pt x="25" y="51"/>
                    <a:pt x="25" y="51"/>
                  </a:cubicBezTo>
                  <a:cubicBezTo>
                    <a:pt x="11" y="51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50" y="0"/>
                    <a:pt x="461" y="11"/>
                    <a:pt x="461" y="25"/>
                  </a:cubicBezTo>
                  <a:cubicBezTo>
                    <a:pt x="461" y="39"/>
                    <a:pt x="450" y="51"/>
                    <a:pt x="436" y="51"/>
                  </a:cubicBezTo>
                  <a:close/>
                </a:path>
              </a:pathLst>
            </a:custGeom>
            <a:solidFill>
              <a:srgbClr val="DF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2109" name="Freeform 329">
              <a:extLst>
                <a:ext uri="{FF2B5EF4-FFF2-40B4-BE49-F238E27FC236}">
                  <a16:creationId xmlns:a16="http://schemas.microsoft.com/office/drawing/2014/main" id="{779EC9F6-E4A0-864D-BCCE-2071B1A6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3" y="331788"/>
              <a:ext cx="41275" cy="20638"/>
            </a:xfrm>
            <a:custGeom>
              <a:avLst/>
              <a:gdLst>
                <a:gd name="T0" fmla="*/ 73 w 98"/>
                <a:gd name="T1" fmla="*/ 50 h 50"/>
                <a:gd name="T2" fmla="*/ 25 w 98"/>
                <a:gd name="T3" fmla="*/ 50 h 50"/>
                <a:gd name="T4" fmla="*/ 0 w 98"/>
                <a:gd name="T5" fmla="*/ 25 h 50"/>
                <a:gd name="T6" fmla="*/ 25 w 98"/>
                <a:gd name="T7" fmla="*/ 0 h 50"/>
                <a:gd name="T8" fmla="*/ 73 w 98"/>
                <a:gd name="T9" fmla="*/ 0 h 50"/>
                <a:gd name="T10" fmla="*/ 98 w 98"/>
                <a:gd name="T11" fmla="*/ 25 h 50"/>
                <a:gd name="T12" fmla="*/ 73 w 98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50">
                  <a:moveTo>
                    <a:pt x="73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7" y="0"/>
                    <a:pt x="98" y="11"/>
                    <a:pt x="98" y="25"/>
                  </a:cubicBezTo>
                  <a:cubicBezTo>
                    <a:pt x="98" y="39"/>
                    <a:pt x="87" y="50"/>
                    <a:pt x="73" y="50"/>
                  </a:cubicBezTo>
                  <a:close/>
                </a:path>
              </a:pathLst>
            </a:custGeom>
            <a:solidFill>
              <a:srgbClr val="DF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  <p:sp>
          <p:nvSpPr>
            <p:cNvPr id="2110" name="Freeform 330">
              <a:extLst>
                <a:ext uri="{FF2B5EF4-FFF2-40B4-BE49-F238E27FC236}">
                  <a16:creationId xmlns:a16="http://schemas.microsoft.com/office/drawing/2014/main" id="{8760994A-7050-311B-0D91-7AFB7AD25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" y="331788"/>
              <a:ext cx="174625" cy="20638"/>
            </a:xfrm>
            <a:custGeom>
              <a:avLst/>
              <a:gdLst>
                <a:gd name="T0" fmla="*/ 391 w 416"/>
                <a:gd name="T1" fmla="*/ 50 h 50"/>
                <a:gd name="T2" fmla="*/ 26 w 416"/>
                <a:gd name="T3" fmla="*/ 50 h 50"/>
                <a:gd name="T4" fmla="*/ 0 w 416"/>
                <a:gd name="T5" fmla="*/ 25 h 50"/>
                <a:gd name="T6" fmla="*/ 26 w 416"/>
                <a:gd name="T7" fmla="*/ 0 h 50"/>
                <a:gd name="T8" fmla="*/ 391 w 416"/>
                <a:gd name="T9" fmla="*/ 0 h 50"/>
                <a:gd name="T10" fmla="*/ 416 w 416"/>
                <a:gd name="T11" fmla="*/ 25 h 50"/>
                <a:gd name="T12" fmla="*/ 391 w 41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50">
                  <a:moveTo>
                    <a:pt x="391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05" y="0"/>
                    <a:pt x="416" y="11"/>
                    <a:pt x="416" y="25"/>
                  </a:cubicBezTo>
                  <a:cubicBezTo>
                    <a:pt x="416" y="39"/>
                    <a:pt x="405" y="50"/>
                    <a:pt x="391" y="50"/>
                  </a:cubicBezTo>
                  <a:close/>
                </a:path>
              </a:pathLst>
            </a:custGeom>
            <a:solidFill>
              <a:srgbClr val="DF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032" tIns="14516" rIns="29032" bIns="14516" numCol="1" anchor="t" anchorCtr="0" compatLnSpc="1">
              <a:prstTxWarp prst="textNoShape">
                <a:avLst/>
              </a:prstTxWarp>
            </a:bodyPr>
            <a:lstStyle/>
            <a:p>
              <a:endParaRPr lang="nb-NO" sz="572"/>
            </a:p>
          </p:txBody>
        </p:sp>
      </p:grpSp>
      <p:sp>
        <p:nvSpPr>
          <p:cNvPr id="2111" name="Right Bracket 2110">
            <a:extLst>
              <a:ext uri="{FF2B5EF4-FFF2-40B4-BE49-F238E27FC236}">
                <a16:creationId xmlns:a16="http://schemas.microsoft.com/office/drawing/2014/main" id="{5362CF0F-C92D-7CCE-1C54-872839434618}"/>
              </a:ext>
            </a:extLst>
          </p:cNvPr>
          <p:cNvSpPr/>
          <p:nvPr/>
        </p:nvSpPr>
        <p:spPr>
          <a:xfrm>
            <a:off x="3928911" y="2675496"/>
            <a:ext cx="727385" cy="2567269"/>
          </a:xfrm>
          <a:prstGeom prst="rightBracke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12" name="Left Bracket 2111">
            <a:extLst>
              <a:ext uri="{FF2B5EF4-FFF2-40B4-BE49-F238E27FC236}">
                <a16:creationId xmlns:a16="http://schemas.microsoft.com/office/drawing/2014/main" id="{475435B5-5742-A2F2-5E29-C917ECB215CC}"/>
              </a:ext>
            </a:extLst>
          </p:cNvPr>
          <p:cNvSpPr/>
          <p:nvPr/>
        </p:nvSpPr>
        <p:spPr>
          <a:xfrm>
            <a:off x="2116860" y="2675497"/>
            <a:ext cx="832199" cy="2567269"/>
          </a:xfrm>
          <a:prstGeom prst="leftBracke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16" name="Straight Arrow Connector 2115">
            <a:extLst>
              <a:ext uri="{FF2B5EF4-FFF2-40B4-BE49-F238E27FC236}">
                <a16:creationId xmlns:a16="http://schemas.microsoft.com/office/drawing/2014/main" id="{20D65695-3D8D-6695-ABD9-A4B6906B0FF2}"/>
              </a:ext>
            </a:extLst>
          </p:cNvPr>
          <p:cNvCxnSpPr>
            <a:cxnSpLocks/>
          </p:cNvCxnSpPr>
          <p:nvPr/>
        </p:nvCxnSpPr>
        <p:spPr>
          <a:xfrm flipV="1">
            <a:off x="4656296" y="3684290"/>
            <a:ext cx="669439" cy="7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19" name="Straight Arrow Connector 2118">
            <a:extLst>
              <a:ext uri="{FF2B5EF4-FFF2-40B4-BE49-F238E27FC236}">
                <a16:creationId xmlns:a16="http://schemas.microsoft.com/office/drawing/2014/main" id="{1503C8C2-E9CE-0063-8287-31C428625D94}"/>
              </a:ext>
            </a:extLst>
          </p:cNvPr>
          <p:cNvCxnSpPr>
            <a:cxnSpLocks/>
          </p:cNvCxnSpPr>
          <p:nvPr/>
        </p:nvCxnSpPr>
        <p:spPr>
          <a:xfrm flipV="1">
            <a:off x="4659754" y="4264264"/>
            <a:ext cx="669439" cy="7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20" name="Straight Arrow Connector 2119">
            <a:extLst>
              <a:ext uri="{FF2B5EF4-FFF2-40B4-BE49-F238E27FC236}">
                <a16:creationId xmlns:a16="http://schemas.microsoft.com/office/drawing/2014/main" id="{46F7DE56-5347-AB4A-FBDB-1D8CB701C48F}"/>
              </a:ext>
            </a:extLst>
          </p:cNvPr>
          <p:cNvCxnSpPr>
            <a:cxnSpLocks/>
          </p:cNvCxnSpPr>
          <p:nvPr/>
        </p:nvCxnSpPr>
        <p:spPr>
          <a:xfrm flipV="1">
            <a:off x="4656296" y="4886427"/>
            <a:ext cx="669439" cy="7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22" name="TextBox 2121">
            <a:extLst>
              <a:ext uri="{FF2B5EF4-FFF2-40B4-BE49-F238E27FC236}">
                <a16:creationId xmlns:a16="http://schemas.microsoft.com/office/drawing/2014/main" id="{5CE18E0D-B400-3C67-E841-1E12F52F819D}"/>
              </a:ext>
            </a:extLst>
          </p:cNvPr>
          <p:cNvSpPr txBox="1"/>
          <p:nvPr/>
        </p:nvSpPr>
        <p:spPr>
          <a:xfrm>
            <a:off x="5325735" y="3528045"/>
            <a:ext cx="265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nb-NO" b="1" dirty="0"/>
              <a:t>Handle </a:t>
            </a:r>
            <a:r>
              <a:rPr lang="nb-NO" b="1" dirty="0" err="1"/>
              <a:t>new</a:t>
            </a:r>
            <a:r>
              <a:rPr lang="nb-NO" b="1" dirty="0"/>
              <a:t> </a:t>
            </a:r>
            <a:r>
              <a:rPr lang="nb-NO" b="1" dirty="0" err="1"/>
              <a:t>incidents</a:t>
            </a:r>
            <a:endParaRPr lang="nb-NO" b="1" dirty="0"/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BE984CDB-DCD7-BC8B-FB24-B76B86214389}"/>
              </a:ext>
            </a:extLst>
          </p:cNvPr>
          <p:cNvSpPr txBox="1"/>
          <p:nvPr/>
        </p:nvSpPr>
        <p:spPr>
          <a:xfrm>
            <a:off x="5340900" y="4108316"/>
            <a:ext cx="347454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>
              <a:spcBef>
                <a:spcPts val="450"/>
              </a:spcBef>
            </a:pPr>
            <a:r>
              <a:rPr lang="nb-NO" b="1" dirty="0"/>
              <a:t>ITSM System</a:t>
            </a:r>
            <a:endParaRPr lang="nb-NO" b="1" dirty="0">
              <a:ea typeface="Tahoma"/>
              <a:cs typeface="Tahoma"/>
            </a:endParaRP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CFEBD1A6-5F5B-37EA-0E2B-0068F3361A6E}"/>
              </a:ext>
            </a:extLst>
          </p:cNvPr>
          <p:cNvSpPr txBox="1"/>
          <p:nvPr/>
        </p:nvSpPr>
        <p:spPr>
          <a:xfrm>
            <a:off x="5325735" y="4734770"/>
            <a:ext cx="347454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>
              <a:spcBef>
                <a:spcPts val="450"/>
              </a:spcBef>
            </a:pPr>
            <a:r>
              <a:rPr lang="nb-NO" b="1" dirty="0"/>
              <a:t>E-mail</a:t>
            </a:r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FF99424A-7721-2C16-3853-55CE1D7D507E}"/>
              </a:ext>
            </a:extLst>
          </p:cNvPr>
          <p:cNvSpPr txBox="1"/>
          <p:nvPr/>
        </p:nvSpPr>
        <p:spPr>
          <a:xfrm>
            <a:off x="3813936" y="1926693"/>
            <a:ext cx="184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2000" b="1" dirty="0"/>
              <a:t>Service Desk</a:t>
            </a:r>
            <a:br>
              <a:rPr lang="en-US" sz="2000" b="1" dirty="0"/>
            </a:br>
            <a:r>
              <a:rPr lang="en-US" sz="2000" b="1" dirty="0"/>
              <a:t>Agent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0956E1-3332-2EE4-493F-1A95864B638E}"/>
              </a:ext>
            </a:extLst>
          </p:cNvPr>
          <p:cNvGrpSpPr>
            <a:grpSpLocks noChangeAspect="1"/>
          </p:cNvGrpSpPr>
          <p:nvPr/>
        </p:nvGrpSpPr>
        <p:grpSpPr>
          <a:xfrm>
            <a:off x="6219025" y="1436414"/>
            <a:ext cx="701442" cy="836009"/>
            <a:chOff x="3072823" y="1606430"/>
            <a:chExt cx="396574" cy="472654"/>
          </a:xfrm>
          <a:solidFill>
            <a:schemeClr val="accent5"/>
          </a:solidFill>
        </p:grpSpPr>
        <p:sp>
          <p:nvSpPr>
            <p:cNvPr id="4" name="Freeform 41">
              <a:extLst>
                <a:ext uri="{FF2B5EF4-FFF2-40B4-BE49-F238E27FC236}">
                  <a16:creationId xmlns:a16="http://schemas.microsoft.com/office/drawing/2014/main" id="{5859E5AA-A35C-A8A1-EF9B-39456B6E17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1296" y="1922167"/>
              <a:ext cx="54208" cy="54208"/>
            </a:xfrm>
            <a:custGeom>
              <a:avLst/>
              <a:gdLst>
                <a:gd name="T0" fmla="*/ 114 w 227"/>
                <a:gd name="T1" fmla="*/ 226 h 226"/>
                <a:gd name="T2" fmla="*/ 33 w 227"/>
                <a:gd name="T3" fmla="*/ 193 h 226"/>
                <a:gd name="T4" fmla="*/ 0 w 227"/>
                <a:gd name="T5" fmla="*/ 113 h 226"/>
                <a:gd name="T6" fmla="*/ 33 w 227"/>
                <a:gd name="T7" fmla="*/ 33 h 226"/>
                <a:gd name="T8" fmla="*/ 114 w 227"/>
                <a:gd name="T9" fmla="*/ 0 h 226"/>
                <a:gd name="T10" fmla="*/ 194 w 227"/>
                <a:gd name="T11" fmla="*/ 33 h 226"/>
                <a:gd name="T12" fmla="*/ 227 w 227"/>
                <a:gd name="T13" fmla="*/ 113 h 226"/>
                <a:gd name="T14" fmla="*/ 194 w 227"/>
                <a:gd name="T15" fmla="*/ 193 h 226"/>
                <a:gd name="T16" fmla="*/ 114 w 227"/>
                <a:gd name="T17" fmla="*/ 226 h 226"/>
                <a:gd name="T18" fmla="*/ 114 w 227"/>
                <a:gd name="T19" fmla="*/ 54 h 226"/>
                <a:gd name="T20" fmla="*/ 72 w 227"/>
                <a:gd name="T21" fmla="*/ 71 h 226"/>
                <a:gd name="T22" fmla="*/ 54 w 227"/>
                <a:gd name="T23" fmla="*/ 113 h 226"/>
                <a:gd name="T24" fmla="*/ 72 w 227"/>
                <a:gd name="T25" fmla="*/ 155 h 226"/>
                <a:gd name="T26" fmla="*/ 114 w 227"/>
                <a:gd name="T27" fmla="*/ 173 h 226"/>
                <a:gd name="T28" fmla="*/ 156 w 227"/>
                <a:gd name="T29" fmla="*/ 155 h 226"/>
                <a:gd name="T30" fmla="*/ 173 w 227"/>
                <a:gd name="T31" fmla="*/ 113 h 226"/>
                <a:gd name="T32" fmla="*/ 156 w 227"/>
                <a:gd name="T33" fmla="*/ 71 h 226"/>
                <a:gd name="T34" fmla="*/ 114 w 227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" h="226">
                  <a:moveTo>
                    <a:pt x="114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2" y="171"/>
                    <a:pt x="0" y="144"/>
                    <a:pt x="0" y="113"/>
                  </a:cubicBezTo>
                  <a:cubicBezTo>
                    <a:pt x="0" y="82"/>
                    <a:pt x="12" y="55"/>
                    <a:pt x="33" y="33"/>
                  </a:cubicBezTo>
                  <a:cubicBezTo>
                    <a:pt x="55" y="11"/>
                    <a:pt x="82" y="0"/>
                    <a:pt x="114" y="0"/>
                  </a:cubicBezTo>
                  <a:cubicBezTo>
                    <a:pt x="145" y="0"/>
                    <a:pt x="172" y="11"/>
                    <a:pt x="194" y="33"/>
                  </a:cubicBezTo>
                  <a:cubicBezTo>
                    <a:pt x="216" y="55"/>
                    <a:pt x="227" y="82"/>
                    <a:pt x="227" y="113"/>
                  </a:cubicBezTo>
                  <a:cubicBezTo>
                    <a:pt x="227" y="145"/>
                    <a:pt x="216" y="172"/>
                    <a:pt x="194" y="193"/>
                  </a:cubicBezTo>
                  <a:cubicBezTo>
                    <a:pt x="172" y="215"/>
                    <a:pt x="145" y="226"/>
                    <a:pt x="114" y="226"/>
                  </a:cubicBezTo>
                  <a:close/>
                  <a:moveTo>
                    <a:pt x="114" y="54"/>
                  </a:moveTo>
                  <a:cubicBezTo>
                    <a:pt x="97" y="54"/>
                    <a:pt x="83" y="59"/>
                    <a:pt x="72" y="71"/>
                  </a:cubicBezTo>
                  <a:cubicBezTo>
                    <a:pt x="60" y="83"/>
                    <a:pt x="54" y="96"/>
                    <a:pt x="54" y="113"/>
                  </a:cubicBezTo>
                  <a:cubicBezTo>
                    <a:pt x="54" y="130"/>
                    <a:pt x="60" y="144"/>
                    <a:pt x="72" y="155"/>
                  </a:cubicBezTo>
                  <a:cubicBezTo>
                    <a:pt x="83" y="167"/>
                    <a:pt x="97" y="173"/>
                    <a:pt x="114" y="173"/>
                  </a:cubicBezTo>
                  <a:cubicBezTo>
                    <a:pt x="131" y="173"/>
                    <a:pt x="144" y="167"/>
                    <a:pt x="156" y="155"/>
                  </a:cubicBezTo>
                  <a:cubicBezTo>
                    <a:pt x="168" y="144"/>
                    <a:pt x="173" y="130"/>
                    <a:pt x="173" y="113"/>
                  </a:cubicBezTo>
                  <a:cubicBezTo>
                    <a:pt x="173" y="96"/>
                    <a:pt x="168" y="83"/>
                    <a:pt x="156" y="71"/>
                  </a:cubicBezTo>
                  <a:cubicBezTo>
                    <a:pt x="144" y="59"/>
                    <a:pt x="131" y="54"/>
                    <a:pt x="11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5" name="Line 42">
              <a:extLst>
                <a:ext uri="{FF2B5EF4-FFF2-40B4-BE49-F238E27FC236}">
                  <a16:creationId xmlns:a16="http://schemas.microsoft.com/office/drawing/2014/main" id="{4B03B5D1-665C-1F23-D61A-269C5E349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205" y="2072427"/>
              <a:ext cx="0" cy="0"/>
            </a:xfrm>
            <a:prstGeom prst="line">
              <a:avLst/>
            </a:prstGeom>
            <a:grpFill/>
            <a:ln w="20638" cap="rnd">
              <a:solidFill>
                <a:srgbClr val="606062"/>
              </a:solidFill>
              <a:prstDash val="solid"/>
              <a:round/>
              <a:headEnd/>
              <a:tailEnd/>
            </a:ln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6" name="Freeform 43">
              <a:extLst>
                <a:ext uri="{FF2B5EF4-FFF2-40B4-BE49-F238E27FC236}">
                  <a16:creationId xmlns:a16="http://schemas.microsoft.com/office/drawing/2014/main" id="{18A156CC-BFF1-7156-6F01-257EDEB33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823" y="1875567"/>
              <a:ext cx="307178" cy="203517"/>
            </a:xfrm>
            <a:custGeom>
              <a:avLst/>
              <a:gdLst>
                <a:gd name="T0" fmla="*/ 1205 w 1295"/>
                <a:gd name="T1" fmla="*/ 856 h 856"/>
                <a:gd name="T2" fmla="*/ 1105 w 1295"/>
                <a:gd name="T3" fmla="*/ 856 h 856"/>
                <a:gd name="T4" fmla="*/ 1078 w 1295"/>
                <a:gd name="T5" fmla="*/ 829 h 856"/>
                <a:gd name="T6" fmla="*/ 1105 w 1295"/>
                <a:gd name="T7" fmla="*/ 802 h 856"/>
                <a:gd name="T8" fmla="*/ 1178 w 1295"/>
                <a:gd name="T9" fmla="*/ 802 h 856"/>
                <a:gd name="T10" fmla="*/ 1178 w 1295"/>
                <a:gd name="T11" fmla="*/ 510 h 856"/>
                <a:gd name="T12" fmla="*/ 1205 w 1295"/>
                <a:gd name="T13" fmla="*/ 483 h 856"/>
                <a:gd name="T14" fmla="*/ 1216 w 1295"/>
                <a:gd name="T15" fmla="*/ 483 h 856"/>
                <a:gd name="T16" fmla="*/ 1241 w 1295"/>
                <a:gd name="T17" fmla="*/ 458 h 856"/>
                <a:gd name="T18" fmla="*/ 1241 w 1295"/>
                <a:gd name="T19" fmla="*/ 332 h 856"/>
                <a:gd name="T20" fmla="*/ 1216 w 1295"/>
                <a:gd name="T21" fmla="*/ 307 h 856"/>
                <a:gd name="T22" fmla="*/ 1205 w 1295"/>
                <a:gd name="T23" fmla="*/ 307 h 856"/>
                <a:gd name="T24" fmla="*/ 1178 w 1295"/>
                <a:gd name="T25" fmla="*/ 280 h 856"/>
                <a:gd name="T26" fmla="*/ 1178 w 1295"/>
                <a:gd name="T27" fmla="*/ 153 h 856"/>
                <a:gd name="T28" fmla="*/ 1080 w 1295"/>
                <a:gd name="T29" fmla="*/ 54 h 856"/>
                <a:gd name="T30" fmla="*/ 215 w 1295"/>
                <a:gd name="T31" fmla="*/ 54 h 856"/>
                <a:gd name="T32" fmla="*/ 116 w 1295"/>
                <a:gd name="T33" fmla="*/ 153 h 856"/>
                <a:gd name="T34" fmla="*/ 116 w 1295"/>
                <a:gd name="T35" fmla="*/ 280 h 856"/>
                <a:gd name="T36" fmla="*/ 89 w 1295"/>
                <a:gd name="T37" fmla="*/ 307 h 856"/>
                <a:gd name="T38" fmla="*/ 80 w 1295"/>
                <a:gd name="T39" fmla="*/ 307 h 856"/>
                <a:gd name="T40" fmla="*/ 54 w 1295"/>
                <a:gd name="T41" fmla="*/ 333 h 856"/>
                <a:gd name="T42" fmla="*/ 54 w 1295"/>
                <a:gd name="T43" fmla="*/ 457 h 856"/>
                <a:gd name="T44" fmla="*/ 80 w 1295"/>
                <a:gd name="T45" fmla="*/ 483 h 856"/>
                <a:gd name="T46" fmla="*/ 89 w 1295"/>
                <a:gd name="T47" fmla="*/ 483 h 856"/>
                <a:gd name="T48" fmla="*/ 116 w 1295"/>
                <a:gd name="T49" fmla="*/ 510 h 856"/>
                <a:gd name="T50" fmla="*/ 116 w 1295"/>
                <a:gd name="T51" fmla="*/ 802 h 856"/>
                <a:gd name="T52" fmla="*/ 943 w 1295"/>
                <a:gd name="T53" fmla="*/ 802 h 856"/>
                <a:gd name="T54" fmla="*/ 970 w 1295"/>
                <a:gd name="T55" fmla="*/ 829 h 856"/>
                <a:gd name="T56" fmla="*/ 943 w 1295"/>
                <a:gd name="T57" fmla="*/ 856 h 856"/>
                <a:gd name="T58" fmla="*/ 89 w 1295"/>
                <a:gd name="T59" fmla="*/ 856 h 856"/>
                <a:gd name="T60" fmla="*/ 63 w 1295"/>
                <a:gd name="T61" fmla="*/ 829 h 856"/>
                <a:gd name="T62" fmla="*/ 63 w 1295"/>
                <a:gd name="T63" fmla="*/ 535 h 856"/>
                <a:gd name="T64" fmla="*/ 0 w 1295"/>
                <a:gd name="T65" fmla="*/ 457 h 856"/>
                <a:gd name="T66" fmla="*/ 0 w 1295"/>
                <a:gd name="T67" fmla="*/ 333 h 856"/>
                <a:gd name="T68" fmla="*/ 63 w 1295"/>
                <a:gd name="T69" fmla="*/ 255 h 856"/>
                <a:gd name="T70" fmla="*/ 63 w 1295"/>
                <a:gd name="T71" fmla="*/ 153 h 856"/>
                <a:gd name="T72" fmla="*/ 215 w 1295"/>
                <a:gd name="T73" fmla="*/ 0 h 856"/>
                <a:gd name="T74" fmla="*/ 1080 w 1295"/>
                <a:gd name="T75" fmla="*/ 0 h 856"/>
                <a:gd name="T76" fmla="*/ 1232 w 1295"/>
                <a:gd name="T77" fmla="*/ 153 h 856"/>
                <a:gd name="T78" fmla="*/ 1232 w 1295"/>
                <a:gd name="T79" fmla="*/ 255 h 856"/>
                <a:gd name="T80" fmla="*/ 1295 w 1295"/>
                <a:gd name="T81" fmla="*/ 332 h 856"/>
                <a:gd name="T82" fmla="*/ 1295 w 1295"/>
                <a:gd name="T83" fmla="*/ 458 h 856"/>
                <a:gd name="T84" fmla="*/ 1232 w 1295"/>
                <a:gd name="T85" fmla="*/ 535 h 856"/>
                <a:gd name="T86" fmla="*/ 1232 w 1295"/>
                <a:gd name="T87" fmla="*/ 829 h 856"/>
                <a:gd name="T88" fmla="*/ 1205 w 1295"/>
                <a:gd name="T8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5" h="856">
                  <a:moveTo>
                    <a:pt x="1205" y="856"/>
                  </a:moveTo>
                  <a:cubicBezTo>
                    <a:pt x="1105" y="856"/>
                    <a:pt x="1105" y="856"/>
                    <a:pt x="1105" y="856"/>
                  </a:cubicBezTo>
                  <a:cubicBezTo>
                    <a:pt x="1090" y="856"/>
                    <a:pt x="1078" y="844"/>
                    <a:pt x="1078" y="829"/>
                  </a:cubicBezTo>
                  <a:cubicBezTo>
                    <a:pt x="1078" y="814"/>
                    <a:pt x="1090" y="802"/>
                    <a:pt x="1105" y="802"/>
                  </a:cubicBezTo>
                  <a:cubicBezTo>
                    <a:pt x="1178" y="802"/>
                    <a:pt x="1178" y="802"/>
                    <a:pt x="1178" y="802"/>
                  </a:cubicBezTo>
                  <a:cubicBezTo>
                    <a:pt x="1178" y="510"/>
                    <a:pt x="1178" y="510"/>
                    <a:pt x="1178" y="510"/>
                  </a:cubicBezTo>
                  <a:cubicBezTo>
                    <a:pt x="1178" y="495"/>
                    <a:pt x="1191" y="483"/>
                    <a:pt x="1205" y="483"/>
                  </a:cubicBezTo>
                  <a:cubicBezTo>
                    <a:pt x="1216" y="483"/>
                    <a:pt x="1216" y="483"/>
                    <a:pt x="1216" y="483"/>
                  </a:cubicBezTo>
                  <a:cubicBezTo>
                    <a:pt x="1230" y="483"/>
                    <a:pt x="1241" y="472"/>
                    <a:pt x="1241" y="458"/>
                  </a:cubicBezTo>
                  <a:cubicBezTo>
                    <a:pt x="1241" y="332"/>
                    <a:pt x="1241" y="332"/>
                    <a:pt x="1241" y="332"/>
                  </a:cubicBezTo>
                  <a:cubicBezTo>
                    <a:pt x="1241" y="318"/>
                    <a:pt x="1230" y="307"/>
                    <a:pt x="1216" y="307"/>
                  </a:cubicBezTo>
                  <a:cubicBezTo>
                    <a:pt x="1205" y="307"/>
                    <a:pt x="1205" y="307"/>
                    <a:pt x="1205" y="307"/>
                  </a:cubicBezTo>
                  <a:cubicBezTo>
                    <a:pt x="1191" y="307"/>
                    <a:pt x="1178" y="295"/>
                    <a:pt x="1178" y="280"/>
                  </a:cubicBezTo>
                  <a:cubicBezTo>
                    <a:pt x="1178" y="153"/>
                    <a:pt x="1178" y="153"/>
                    <a:pt x="1178" y="153"/>
                  </a:cubicBezTo>
                  <a:cubicBezTo>
                    <a:pt x="1178" y="98"/>
                    <a:pt x="1134" y="54"/>
                    <a:pt x="1080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161" y="54"/>
                    <a:pt x="116" y="98"/>
                    <a:pt x="116" y="153"/>
                  </a:cubicBezTo>
                  <a:cubicBezTo>
                    <a:pt x="116" y="280"/>
                    <a:pt x="116" y="280"/>
                    <a:pt x="116" y="280"/>
                  </a:cubicBezTo>
                  <a:cubicBezTo>
                    <a:pt x="116" y="295"/>
                    <a:pt x="104" y="307"/>
                    <a:pt x="89" y="307"/>
                  </a:cubicBezTo>
                  <a:cubicBezTo>
                    <a:pt x="80" y="307"/>
                    <a:pt x="80" y="307"/>
                    <a:pt x="80" y="307"/>
                  </a:cubicBezTo>
                  <a:cubicBezTo>
                    <a:pt x="65" y="307"/>
                    <a:pt x="54" y="319"/>
                    <a:pt x="54" y="333"/>
                  </a:cubicBezTo>
                  <a:cubicBezTo>
                    <a:pt x="54" y="457"/>
                    <a:pt x="54" y="457"/>
                    <a:pt x="54" y="457"/>
                  </a:cubicBezTo>
                  <a:cubicBezTo>
                    <a:pt x="54" y="471"/>
                    <a:pt x="65" y="483"/>
                    <a:pt x="80" y="483"/>
                  </a:cubicBezTo>
                  <a:cubicBezTo>
                    <a:pt x="89" y="483"/>
                    <a:pt x="89" y="483"/>
                    <a:pt x="89" y="483"/>
                  </a:cubicBezTo>
                  <a:cubicBezTo>
                    <a:pt x="104" y="483"/>
                    <a:pt x="116" y="495"/>
                    <a:pt x="116" y="510"/>
                  </a:cubicBezTo>
                  <a:cubicBezTo>
                    <a:pt x="116" y="802"/>
                    <a:pt x="116" y="802"/>
                    <a:pt x="116" y="802"/>
                  </a:cubicBezTo>
                  <a:cubicBezTo>
                    <a:pt x="943" y="802"/>
                    <a:pt x="943" y="802"/>
                    <a:pt x="943" y="802"/>
                  </a:cubicBezTo>
                  <a:cubicBezTo>
                    <a:pt x="958" y="802"/>
                    <a:pt x="970" y="814"/>
                    <a:pt x="970" y="829"/>
                  </a:cubicBezTo>
                  <a:cubicBezTo>
                    <a:pt x="970" y="844"/>
                    <a:pt x="958" y="856"/>
                    <a:pt x="943" y="856"/>
                  </a:cubicBezTo>
                  <a:cubicBezTo>
                    <a:pt x="89" y="856"/>
                    <a:pt x="89" y="856"/>
                    <a:pt x="89" y="856"/>
                  </a:cubicBezTo>
                  <a:cubicBezTo>
                    <a:pt x="75" y="856"/>
                    <a:pt x="63" y="844"/>
                    <a:pt x="63" y="829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27" y="527"/>
                    <a:pt x="0" y="495"/>
                    <a:pt x="0" y="457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295"/>
                    <a:pt x="27" y="263"/>
                    <a:pt x="63" y="255"/>
                  </a:cubicBezTo>
                  <a:cubicBezTo>
                    <a:pt x="63" y="153"/>
                    <a:pt x="63" y="153"/>
                    <a:pt x="63" y="153"/>
                  </a:cubicBezTo>
                  <a:cubicBezTo>
                    <a:pt x="63" y="69"/>
                    <a:pt x="131" y="0"/>
                    <a:pt x="215" y="0"/>
                  </a:cubicBezTo>
                  <a:cubicBezTo>
                    <a:pt x="1080" y="0"/>
                    <a:pt x="1080" y="0"/>
                    <a:pt x="1080" y="0"/>
                  </a:cubicBezTo>
                  <a:cubicBezTo>
                    <a:pt x="1164" y="0"/>
                    <a:pt x="1232" y="69"/>
                    <a:pt x="1232" y="153"/>
                  </a:cubicBezTo>
                  <a:cubicBezTo>
                    <a:pt x="1232" y="255"/>
                    <a:pt x="1232" y="255"/>
                    <a:pt x="1232" y="255"/>
                  </a:cubicBezTo>
                  <a:cubicBezTo>
                    <a:pt x="1268" y="262"/>
                    <a:pt x="1295" y="294"/>
                    <a:pt x="1295" y="332"/>
                  </a:cubicBezTo>
                  <a:cubicBezTo>
                    <a:pt x="1295" y="458"/>
                    <a:pt x="1295" y="458"/>
                    <a:pt x="1295" y="458"/>
                  </a:cubicBezTo>
                  <a:cubicBezTo>
                    <a:pt x="1295" y="496"/>
                    <a:pt x="1268" y="528"/>
                    <a:pt x="1232" y="535"/>
                  </a:cubicBezTo>
                  <a:cubicBezTo>
                    <a:pt x="1232" y="829"/>
                    <a:pt x="1232" y="829"/>
                    <a:pt x="1232" y="829"/>
                  </a:cubicBezTo>
                  <a:cubicBezTo>
                    <a:pt x="1232" y="844"/>
                    <a:pt x="1220" y="856"/>
                    <a:pt x="1205" y="8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7" name="Freeform 44">
              <a:extLst>
                <a:ext uri="{FF2B5EF4-FFF2-40B4-BE49-F238E27FC236}">
                  <a16:creationId xmlns:a16="http://schemas.microsoft.com/office/drawing/2014/main" id="{6AE27B31-D062-58D7-BBB5-E662D3083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5015" y="1808996"/>
              <a:ext cx="42796" cy="79885"/>
            </a:xfrm>
            <a:custGeom>
              <a:avLst/>
              <a:gdLst>
                <a:gd name="T0" fmla="*/ 89 w 181"/>
                <a:gd name="T1" fmla="*/ 335 h 335"/>
                <a:gd name="T2" fmla="*/ 63 w 181"/>
                <a:gd name="T3" fmla="*/ 308 h 335"/>
                <a:gd name="T4" fmla="*/ 63 w 181"/>
                <a:gd name="T5" fmla="*/ 186 h 335"/>
                <a:gd name="T6" fmla="*/ 26 w 181"/>
                <a:gd name="T7" fmla="*/ 164 h 335"/>
                <a:gd name="T8" fmla="*/ 0 w 181"/>
                <a:gd name="T9" fmla="*/ 101 h 335"/>
                <a:gd name="T10" fmla="*/ 26 w 181"/>
                <a:gd name="T11" fmla="*/ 36 h 335"/>
                <a:gd name="T12" fmla="*/ 154 w 181"/>
                <a:gd name="T13" fmla="*/ 36 h 335"/>
                <a:gd name="T14" fmla="*/ 181 w 181"/>
                <a:gd name="T15" fmla="*/ 101 h 335"/>
                <a:gd name="T16" fmla="*/ 154 w 181"/>
                <a:gd name="T17" fmla="*/ 164 h 335"/>
                <a:gd name="T18" fmla="*/ 116 w 181"/>
                <a:gd name="T19" fmla="*/ 187 h 335"/>
                <a:gd name="T20" fmla="*/ 116 w 181"/>
                <a:gd name="T21" fmla="*/ 308 h 335"/>
                <a:gd name="T22" fmla="*/ 89 w 181"/>
                <a:gd name="T23" fmla="*/ 335 h 335"/>
                <a:gd name="T24" fmla="*/ 89 w 181"/>
                <a:gd name="T25" fmla="*/ 63 h 335"/>
                <a:gd name="T26" fmla="*/ 64 w 181"/>
                <a:gd name="T27" fmla="*/ 74 h 335"/>
                <a:gd name="T28" fmla="*/ 54 w 181"/>
                <a:gd name="T29" fmla="*/ 101 h 335"/>
                <a:gd name="T30" fmla="*/ 64 w 181"/>
                <a:gd name="T31" fmla="*/ 126 h 335"/>
                <a:gd name="T32" fmla="*/ 116 w 181"/>
                <a:gd name="T33" fmla="*/ 126 h 335"/>
                <a:gd name="T34" fmla="*/ 127 w 181"/>
                <a:gd name="T35" fmla="*/ 101 h 335"/>
                <a:gd name="T36" fmla="*/ 116 w 181"/>
                <a:gd name="T37" fmla="*/ 74 h 335"/>
                <a:gd name="T38" fmla="*/ 89 w 181"/>
                <a:gd name="T39" fmla="*/ 6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335">
                  <a:moveTo>
                    <a:pt x="89" y="335"/>
                  </a:moveTo>
                  <a:cubicBezTo>
                    <a:pt x="75" y="335"/>
                    <a:pt x="63" y="323"/>
                    <a:pt x="63" y="308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49" y="182"/>
                    <a:pt x="37" y="174"/>
                    <a:pt x="26" y="164"/>
                  </a:cubicBezTo>
                  <a:cubicBezTo>
                    <a:pt x="9" y="146"/>
                    <a:pt x="0" y="124"/>
                    <a:pt x="0" y="101"/>
                  </a:cubicBezTo>
                  <a:cubicBezTo>
                    <a:pt x="0" y="76"/>
                    <a:pt x="9" y="54"/>
                    <a:pt x="26" y="36"/>
                  </a:cubicBezTo>
                  <a:cubicBezTo>
                    <a:pt x="62" y="0"/>
                    <a:pt x="120" y="2"/>
                    <a:pt x="154" y="36"/>
                  </a:cubicBezTo>
                  <a:cubicBezTo>
                    <a:pt x="172" y="54"/>
                    <a:pt x="181" y="76"/>
                    <a:pt x="181" y="101"/>
                  </a:cubicBezTo>
                  <a:cubicBezTo>
                    <a:pt x="181" y="124"/>
                    <a:pt x="172" y="146"/>
                    <a:pt x="154" y="164"/>
                  </a:cubicBezTo>
                  <a:cubicBezTo>
                    <a:pt x="143" y="175"/>
                    <a:pt x="130" y="182"/>
                    <a:pt x="116" y="187"/>
                  </a:cubicBezTo>
                  <a:cubicBezTo>
                    <a:pt x="116" y="308"/>
                    <a:pt x="116" y="308"/>
                    <a:pt x="116" y="308"/>
                  </a:cubicBezTo>
                  <a:cubicBezTo>
                    <a:pt x="116" y="323"/>
                    <a:pt x="104" y="335"/>
                    <a:pt x="89" y="335"/>
                  </a:cubicBezTo>
                  <a:close/>
                  <a:moveTo>
                    <a:pt x="89" y="63"/>
                  </a:moveTo>
                  <a:cubicBezTo>
                    <a:pt x="80" y="63"/>
                    <a:pt x="72" y="67"/>
                    <a:pt x="64" y="74"/>
                  </a:cubicBezTo>
                  <a:cubicBezTo>
                    <a:pt x="57" y="82"/>
                    <a:pt x="54" y="90"/>
                    <a:pt x="54" y="101"/>
                  </a:cubicBezTo>
                  <a:cubicBezTo>
                    <a:pt x="54" y="110"/>
                    <a:pt x="57" y="118"/>
                    <a:pt x="64" y="126"/>
                  </a:cubicBezTo>
                  <a:cubicBezTo>
                    <a:pt x="80" y="141"/>
                    <a:pt x="102" y="140"/>
                    <a:pt x="116" y="126"/>
                  </a:cubicBezTo>
                  <a:cubicBezTo>
                    <a:pt x="123" y="118"/>
                    <a:pt x="127" y="110"/>
                    <a:pt x="127" y="101"/>
                  </a:cubicBezTo>
                  <a:cubicBezTo>
                    <a:pt x="127" y="90"/>
                    <a:pt x="123" y="82"/>
                    <a:pt x="116" y="74"/>
                  </a:cubicBezTo>
                  <a:cubicBezTo>
                    <a:pt x="109" y="67"/>
                    <a:pt x="100" y="63"/>
                    <a:pt x="8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8" name="Freeform 46">
              <a:extLst>
                <a:ext uri="{FF2B5EF4-FFF2-40B4-BE49-F238E27FC236}">
                  <a16:creationId xmlns:a16="http://schemas.microsoft.com/office/drawing/2014/main" id="{EDF9C025-02A0-B4C3-7F1B-F4D5232E0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7320" y="1922167"/>
              <a:ext cx="53257" cy="54208"/>
            </a:xfrm>
            <a:custGeom>
              <a:avLst/>
              <a:gdLst>
                <a:gd name="T0" fmla="*/ 113 w 226"/>
                <a:gd name="T1" fmla="*/ 226 h 226"/>
                <a:gd name="T2" fmla="*/ 33 w 226"/>
                <a:gd name="T3" fmla="*/ 193 h 226"/>
                <a:gd name="T4" fmla="*/ 0 w 226"/>
                <a:gd name="T5" fmla="*/ 113 h 226"/>
                <a:gd name="T6" fmla="*/ 33 w 226"/>
                <a:gd name="T7" fmla="*/ 33 h 226"/>
                <a:gd name="T8" fmla="*/ 113 w 226"/>
                <a:gd name="T9" fmla="*/ 0 h 226"/>
                <a:gd name="T10" fmla="*/ 193 w 226"/>
                <a:gd name="T11" fmla="*/ 33 h 226"/>
                <a:gd name="T12" fmla="*/ 226 w 226"/>
                <a:gd name="T13" fmla="*/ 113 h 226"/>
                <a:gd name="T14" fmla="*/ 193 w 226"/>
                <a:gd name="T15" fmla="*/ 193 h 226"/>
                <a:gd name="T16" fmla="*/ 113 w 226"/>
                <a:gd name="T17" fmla="*/ 226 h 226"/>
                <a:gd name="T18" fmla="*/ 113 w 226"/>
                <a:gd name="T19" fmla="*/ 54 h 226"/>
                <a:gd name="T20" fmla="*/ 71 w 226"/>
                <a:gd name="T21" fmla="*/ 71 h 226"/>
                <a:gd name="T22" fmla="*/ 54 w 226"/>
                <a:gd name="T23" fmla="*/ 113 h 226"/>
                <a:gd name="T24" fmla="*/ 71 w 226"/>
                <a:gd name="T25" fmla="*/ 155 h 226"/>
                <a:gd name="T26" fmla="*/ 113 w 226"/>
                <a:gd name="T27" fmla="*/ 173 h 226"/>
                <a:gd name="T28" fmla="*/ 155 w 226"/>
                <a:gd name="T29" fmla="*/ 155 h 226"/>
                <a:gd name="T30" fmla="*/ 173 w 226"/>
                <a:gd name="T31" fmla="*/ 113 h 226"/>
                <a:gd name="T32" fmla="*/ 155 w 226"/>
                <a:gd name="T33" fmla="*/ 71 h 226"/>
                <a:gd name="T34" fmla="*/ 113 w 226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" h="226">
                  <a:moveTo>
                    <a:pt x="113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1" y="172"/>
                    <a:pt x="0" y="145"/>
                    <a:pt x="0" y="113"/>
                  </a:cubicBezTo>
                  <a:cubicBezTo>
                    <a:pt x="0" y="82"/>
                    <a:pt x="11" y="55"/>
                    <a:pt x="33" y="33"/>
                  </a:cubicBezTo>
                  <a:cubicBezTo>
                    <a:pt x="55" y="11"/>
                    <a:pt x="82" y="0"/>
                    <a:pt x="113" y="0"/>
                  </a:cubicBezTo>
                  <a:cubicBezTo>
                    <a:pt x="144" y="0"/>
                    <a:pt x="171" y="11"/>
                    <a:pt x="193" y="33"/>
                  </a:cubicBezTo>
                  <a:cubicBezTo>
                    <a:pt x="215" y="55"/>
                    <a:pt x="226" y="82"/>
                    <a:pt x="226" y="113"/>
                  </a:cubicBezTo>
                  <a:cubicBezTo>
                    <a:pt x="226" y="144"/>
                    <a:pt x="215" y="171"/>
                    <a:pt x="193" y="193"/>
                  </a:cubicBezTo>
                  <a:cubicBezTo>
                    <a:pt x="172" y="215"/>
                    <a:pt x="144" y="226"/>
                    <a:pt x="113" y="226"/>
                  </a:cubicBezTo>
                  <a:close/>
                  <a:moveTo>
                    <a:pt x="113" y="54"/>
                  </a:moveTo>
                  <a:cubicBezTo>
                    <a:pt x="96" y="54"/>
                    <a:pt x="83" y="59"/>
                    <a:pt x="71" y="71"/>
                  </a:cubicBezTo>
                  <a:cubicBezTo>
                    <a:pt x="59" y="83"/>
                    <a:pt x="54" y="96"/>
                    <a:pt x="54" y="113"/>
                  </a:cubicBezTo>
                  <a:cubicBezTo>
                    <a:pt x="54" y="130"/>
                    <a:pt x="59" y="144"/>
                    <a:pt x="71" y="155"/>
                  </a:cubicBezTo>
                  <a:cubicBezTo>
                    <a:pt x="83" y="167"/>
                    <a:pt x="96" y="173"/>
                    <a:pt x="113" y="173"/>
                  </a:cubicBezTo>
                  <a:cubicBezTo>
                    <a:pt x="130" y="173"/>
                    <a:pt x="144" y="167"/>
                    <a:pt x="155" y="155"/>
                  </a:cubicBezTo>
                  <a:cubicBezTo>
                    <a:pt x="167" y="144"/>
                    <a:pt x="173" y="130"/>
                    <a:pt x="173" y="113"/>
                  </a:cubicBezTo>
                  <a:cubicBezTo>
                    <a:pt x="173" y="96"/>
                    <a:pt x="167" y="83"/>
                    <a:pt x="155" y="71"/>
                  </a:cubicBezTo>
                  <a:cubicBezTo>
                    <a:pt x="144" y="59"/>
                    <a:pt x="130" y="54"/>
                    <a:pt x="1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9" name="Freeform 47">
              <a:extLst>
                <a:ext uri="{FF2B5EF4-FFF2-40B4-BE49-F238E27FC236}">
                  <a16:creationId xmlns:a16="http://schemas.microsoft.com/office/drawing/2014/main" id="{E848F33A-1899-5BCF-3EB1-E654CB4B5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847" y="1989689"/>
              <a:ext cx="74179" cy="20922"/>
            </a:xfrm>
            <a:custGeom>
              <a:avLst/>
              <a:gdLst>
                <a:gd name="T0" fmla="*/ 156 w 313"/>
                <a:gd name="T1" fmla="*/ 89 h 89"/>
                <a:gd name="T2" fmla="*/ 19 w 313"/>
                <a:gd name="T3" fmla="*/ 54 h 89"/>
                <a:gd name="T4" fmla="*/ 7 w 313"/>
                <a:gd name="T5" fmla="*/ 18 h 89"/>
                <a:gd name="T6" fmla="*/ 43 w 313"/>
                <a:gd name="T7" fmla="*/ 6 h 89"/>
                <a:gd name="T8" fmla="*/ 270 w 313"/>
                <a:gd name="T9" fmla="*/ 6 h 89"/>
                <a:gd name="T10" fmla="*/ 306 w 313"/>
                <a:gd name="T11" fmla="*/ 18 h 89"/>
                <a:gd name="T12" fmla="*/ 294 w 313"/>
                <a:gd name="T13" fmla="*/ 54 h 89"/>
                <a:gd name="T14" fmla="*/ 156 w 313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89">
                  <a:moveTo>
                    <a:pt x="156" y="89"/>
                  </a:moveTo>
                  <a:cubicBezTo>
                    <a:pt x="110" y="89"/>
                    <a:pt x="64" y="77"/>
                    <a:pt x="19" y="54"/>
                  </a:cubicBezTo>
                  <a:cubicBezTo>
                    <a:pt x="5" y="48"/>
                    <a:pt x="0" y="32"/>
                    <a:pt x="7" y="18"/>
                  </a:cubicBezTo>
                  <a:cubicBezTo>
                    <a:pt x="13" y="5"/>
                    <a:pt x="29" y="0"/>
                    <a:pt x="43" y="6"/>
                  </a:cubicBezTo>
                  <a:cubicBezTo>
                    <a:pt x="119" y="44"/>
                    <a:pt x="194" y="44"/>
                    <a:pt x="270" y="6"/>
                  </a:cubicBezTo>
                  <a:cubicBezTo>
                    <a:pt x="283" y="0"/>
                    <a:pt x="300" y="5"/>
                    <a:pt x="306" y="18"/>
                  </a:cubicBezTo>
                  <a:cubicBezTo>
                    <a:pt x="313" y="32"/>
                    <a:pt x="308" y="48"/>
                    <a:pt x="294" y="54"/>
                  </a:cubicBezTo>
                  <a:cubicBezTo>
                    <a:pt x="249" y="77"/>
                    <a:pt x="202" y="89"/>
                    <a:pt x="156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5238C0F2-D634-8E09-8DBE-6888D00022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05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11" name="Freeform 49">
              <a:extLst>
                <a:ext uri="{FF2B5EF4-FFF2-40B4-BE49-F238E27FC236}">
                  <a16:creationId xmlns:a16="http://schemas.microsoft.com/office/drawing/2014/main" id="{0EF88079-C18A-9AC2-75FF-8F32D130A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2941" y="1701531"/>
              <a:ext cx="41845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12" name="Freeform 50">
              <a:extLst>
                <a:ext uri="{FF2B5EF4-FFF2-40B4-BE49-F238E27FC236}">
                  <a16:creationId xmlns:a16="http://schemas.microsoft.com/office/drawing/2014/main" id="{DA86EB9A-C226-4646-465A-C11992B6CD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588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13" name="Freeform 51">
              <a:extLst>
                <a:ext uri="{FF2B5EF4-FFF2-40B4-BE49-F238E27FC236}">
                  <a16:creationId xmlns:a16="http://schemas.microsoft.com/office/drawing/2014/main" id="{6AC475E0-3914-5FE5-C574-475FF1166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516" y="1606430"/>
              <a:ext cx="215881" cy="216831"/>
            </a:xfrm>
            <a:custGeom>
              <a:avLst/>
              <a:gdLst>
                <a:gd name="T0" fmla="*/ 375 w 910"/>
                <a:gd name="T1" fmla="*/ 913 h 913"/>
                <a:gd name="T2" fmla="*/ 348 w 910"/>
                <a:gd name="T3" fmla="*/ 886 h 913"/>
                <a:gd name="T4" fmla="*/ 375 w 910"/>
                <a:gd name="T5" fmla="*/ 859 h 913"/>
                <a:gd name="T6" fmla="*/ 856 w 910"/>
                <a:gd name="T7" fmla="*/ 456 h 913"/>
                <a:gd name="T8" fmla="*/ 375 w 910"/>
                <a:gd name="T9" fmla="*/ 54 h 913"/>
                <a:gd name="T10" fmla="*/ 47 w 910"/>
                <a:gd name="T11" fmla="*/ 162 h 913"/>
                <a:gd name="T12" fmla="*/ 9 w 910"/>
                <a:gd name="T13" fmla="*/ 157 h 913"/>
                <a:gd name="T14" fmla="*/ 14 w 910"/>
                <a:gd name="T15" fmla="*/ 119 h 913"/>
                <a:gd name="T16" fmla="*/ 375 w 910"/>
                <a:gd name="T17" fmla="*/ 0 h 913"/>
                <a:gd name="T18" fmla="*/ 910 w 910"/>
                <a:gd name="T19" fmla="*/ 456 h 913"/>
                <a:gd name="T20" fmla="*/ 375 w 910"/>
                <a:gd name="T21" fmla="*/ 91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0" h="913">
                  <a:moveTo>
                    <a:pt x="375" y="913"/>
                  </a:moveTo>
                  <a:cubicBezTo>
                    <a:pt x="360" y="913"/>
                    <a:pt x="348" y="901"/>
                    <a:pt x="348" y="886"/>
                  </a:cubicBezTo>
                  <a:cubicBezTo>
                    <a:pt x="348" y="871"/>
                    <a:pt x="360" y="859"/>
                    <a:pt x="375" y="859"/>
                  </a:cubicBezTo>
                  <a:cubicBezTo>
                    <a:pt x="640" y="859"/>
                    <a:pt x="856" y="678"/>
                    <a:pt x="856" y="456"/>
                  </a:cubicBezTo>
                  <a:cubicBezTo>
                    <a:pt x="856" y="234"/>
                    <a:pt x="640" y="54"/>
                    <a:pt x="375" y="54"/>
                  </a:cubicBezTo>
                  <a:cubicBezTo>
                    <a:pt x="253" y="54"/>
                    <a:pt x="136" y="92"/>
                    <a:pt x="47" y="162"/>
                  </a:cubicBezTo>
                  <a:cubicBezTo>
                    <a:pt x="35" y="171"/>
                    <a:pt x="18" y="169"/>
                    <a:pt x="9" y="157"/>
                  </a:cubicBezTo>
                  <a:cubicBezTo>
                    <a:pt x="0" y="145"/>
                    <a:pt x="2" y="128"/>
                    <a:pt x="14" y="119"/>
                  </a:cubicBezTo>
                  <a:cubicBezTo>
                    <a:pt x="112" y="42"/>
                    <a:pt x="241" y="0"/>
                    <a:pt x="375" y="0"/>
                  </a:cubicBezTo>
                  <a:cubicBezTo>
                    <a:pt x="670" y="0"/>
                    <a:pt x="910" y="204"/>
                    <a:pt x="910" y="456"/>
                  </a:cubicBezTo>
                  <a:cubicBezTo>
                    <a:pt x="910" y="708"/>
                    <a:pt x="670" y="913"/>
                    <a:pt x="375" y="9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EC4A5F4B-41FC-3B57-30AA-AE2EA8C6D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475" y="1652079"/>
              <a:ext cx="134094" cy="194007"/>
            </a:xfrm>
            <a:custGeom>
              <a:avLst/>
              <a:gdLst>
                <a:gd name="T0" fmla="*/ 354 w 565"/>
                <a:gd name="T1" fmla="*/ 821 h 821"/>
                <a:gd name="T2" fmla="*/ 307 w 565"/>
                <a:gd name="T3" fmla="*/ 795 h 821"/>
                <a:gd name="T4" fmla="*/ 306 w 565"/>
                <a:gd name="T5" fmla="*/ 737 h 821"/>
                <a:gd name="T6" fmla="*/ 316 w 565"/>
                <a:gd name="T7" fmla="*/ 681 h 821"/>
                <a:gd name="T8" fmla="*/ 0 w 565"/>
                <a:gd name="T9" fmla="*/ 267 h 821"/>
                <a:gd name="T10" fmla="*/ 90 w 565"/>
                <a:gd name="T11" fmla="*/ 13 h 821"/>
                <a:gd name="T12" fmla="*/ 128 w 565"/>
                <a:gd name="T13" fmla="*/ 9 h 821"/>
                <a:gd name="T14" fmla="*/ 132 w 565"/>
                <a:gd name="T15" fmla="*/ 47 h 821"/>
                <a:gd name="T16" fmla="*/ 54 w 565"/>
                <a:gd name="T17" fmla="*/ 267 h 821"/>
                <a:gd name="T18" fmla="*/ 344 w 565"/>
                <a:gd name="T19" fmla="*/ 634 h 821"/>
                <a:gd name="T20" fmla="*/ 355 w 565"/>
                <a:gd name="T21" fmla="*/ 642 h 821"/>
                <a:gd name="T22" fmla="*/ 363 w 565"/>
                <a:gd name="T23" fmla="*/ 655 h 821"/>
                <a:gd name="T24" fmla="*/ 353 w 565"/>
                <a:gd name="T25" fmla="*/ 763 h 821"/>
                <a:gd name="T26" fmla="*/ 353 w 565"/>
                <a:gd name="T27" fmla="*/ 766 h 821"/>
                <a:gd name="T28" fmla="*/ 510 w 565"/>
                <a:gd name="T29" fmla="*/ 685 h 821"/>
                <a:gd name="T30" fmla="*/ 546 w 565"/>
                <a:gd name="T31" fmla="*/ 672 h 821"/>
                <a:gd name="T32" fmla="*/ 559 w 565"/>
                <a:gd name="T33" fmla="*/ 708 h 821"/>
                <a:gd name="T34" fmla="*/ 357 w 565"/>
                <a:gd name="T35" fmla="*/ 821 h 821"/>
                <a:gd name="T36" fmla="*/ 354 w 565"/>
                <a:gd name="T37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821">
                  <a:moveTo>
                    <a:pt x="354" y="821"/>
                  </a:moveTo>
                  <a:cubicBezTo>
                    <a:pt x="335" y="821"/>
                    <a:pt x="318" y="811"/>
                    <a:pt x="307" y="795"/>
                  </a:cubicBezTo>
                  <a:cubicBezTo>
                    <a:pt x="296" y="777"/>
                    <a:pt x="296" y="755"/>
                    <a:pt x="306" y="737"/>
                  </a:cubicBezTo>
                  <a:cubicBezTo>
                    <a:pt x="314" y="721"/>
                    <a:pt x="323" y="699"/>
                    <a:pt x="316" y="681"/>
                  </a:cubicBezTo>
                  <a:cubicBezTo>
                    <a:pt x="124" y="608"/>
                    <a:pt x="0" y="446"/>
                    <a:pt x="0" y="267"/>
                  </a:cubicBezTo>
                  <a:cubicBezTo>
                    <a:pt x="0" y="176"/>
                    <a:pt x="31" y="88"/>
                    <a:pt x="90" y="13"/>
                  </a:cubicBezTo>
                  <a:cubicBezTo>
                    <a:pt x="99" y="2"/>
                    <a:pt x="116" y="0"/>
                    <a:pt x="128" y="9"/>
                  </a:cubicBezTo>
                  <a:cubicBezTo>
                    <a:pt x="139" y="18"/>
                    <a:pt x="142" y="35"/>
                    <a:pt x="132" y="47"/>
                  </a:cubicBezTo>
                  <a:cubicBezTo>
                    <a:pt x="81" y="112"/>
                    <a:pt x="54" y="188"/>
                    <a:pt x="54" y="267"/>
                  </a:cubicBezTo>
                  <a:cubicBezTo>
                    <a:pt x="54" y="426"/>
                    <a:pt x="168" y="571"/>
                    <a:pt x="344" y="634"/>
                  </a:cubicBezTo>
                  <a:cubicBezTo>
                    <a:pt x="348" y="636"/>
                    <a:pt x="352" y="638"/>
                    <a:pt x="355" y="642"/>
                  </a:cubicBezTo>
                  <a:cubicBezTo>
                    <a:pt x="359" y="646"/>
                    <a:pt x="362" y="650"/>
                    <a:pt x="363" y="655"/>
                  </a:cubicBezTo>
                  <a:cubicBezTo>
                    <a:pt x="374" y="677"/>
                    <a:pt x="380" y="713"/>
                    <a:pt x="353" y="763"/>
                  </a:cubicBezTo>
                  <a:cubicBezTo>
                    <a:pt x="352" y="764"/>
                    <a:pt x="352" y="765"/>
                    <a:pt x="353" y="766"/>
                  </a:cubicBezTo>
                  <a:cubicBezTo>
                    <a:pt x="473" y="760"/>
                    <a:pt x="509" y="688"/>
                    <a:pt x="510" y="685"/>
                  </a:cubicBezTo>
                  <a:cubicBezTo>
                    <a:pt x="517" y="672"/>
                    <a:pt x="533" y="666"/>
                    <a:pt x="546" y="672"/>
                  </a:cubicBezTo>
                  <a:cubicBezTo>
                    <a:pt x="559" y="679"/>
                    <a:pt x="565" y="694"/>
                    <a:pt x="559" y="708"/>
                  </a:cubicBezTo>
                  <a:cubicBezTo>
                    <a:pt x="557" y="712"/>
                    <a:pt x="510" y="812"/>
                    <a:pt x="357" y="821"/>
                  </a:cubicBezTo>
                  <a:cubicBezTo>
                    <a:pt x="356" y="821"/>
                    <a:pt x="355" y="821"/>
                    <a:pt x="354" y="8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3E1C06-F786-C985-8807-14CE306F1F39}"/>
              </a:ext>
            </a:extLst>
          </p:cNvPr>
          <p:cNvGrpSpPr>
            <a:grpSpLocks noChangeAspect="1"/>
          </p:cNvGrpSpPr>
          <p:nvPr/>
        </p:nvGrpSpPr>
        <p:grpSpPr>
          <a:xfrm>
            <a:off x="6895637" y="1472187"/>
            <a:ext cx="701442" cy="836009"/>
            <a:chOff x="3072823" y="1606430"/>
            <a:chExt cx="396574" cy="472654"/>
          </a:xfrm>
          <a:solidFill>
            <a:schemeClr val="accent5"/>
          </a:solidFill>
        </p:grpSpPr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88863FA6-695C-55C4-56AB-CAE8FF3EB6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1296" y="1922167"/>
              <a:ext cx="54208" cy="54208"/>
            </a:xfrm>
            <a:custGeom>
              <a:avLst/>
              <a:gdLst>
                <a:gd name="T0" fmla="*/ 114 w 227"/>
                <a:gd name="T1" fmla="*/ 226 h 226"/>
                <a:gd name="T2" fmla="*/ 33 w 227"/>
                <a:gd name="T3" fmla="*/ 193 h 226"/>
                <a:gd name="T4" fmla="*/ 0 w 227"/>
                <a:gd name="T5" fmla="*/ 113 h 226"/>
                <a:gd name="T6" fmla="*/ 33 w 227"/>
                <a:gd name="T7" fmla="*/ 33 h 226"/>
                <a:gd name="T8" fmla="*/ 114 w 227"/>
                <a:gd name="T9" fmla="*/ 0 h 226"/>
                <a:gd name="T10" fmla="*/ 194 w 227"/>
                <a:gd name="T11" fmla="*/ 33 h 226"/>
                <a:gd name="T12" fmla="*/ 227 w 227"/>
                <a:gd name="T13" fmla="*/ 113 h 226"/>
                <a:gd name="T14" fmla="*/ 194 w 227"/>
                <a:gd name="T15" fmla="*/ 193 h 226"/>
                <a:gd name="T16" fmla="*/ 114 w 227"/>
                <a:gd name="T17" fmla="*/ 226 h 226"/>
                <a:gd name="T18" fmla="*/ 114 w 227"/>
                <a:gd name="T19" fmla="*/ 54 h 226"/>
                <a:gd name="T20" fmla="*/ 72 w 227"/>
                <a:gd name="T21" fmla="*/ 71 h 226"/>
                <a:gd name="T22" fmla="*/ 54 w 227"/>
                <a:gd name="T23" fmla="*/ 113 h 226"/>
                <a:gd name="T24" fmla="*/ 72 w 227"/>
                <a:gd name="T25" fmla="*/ 155 h 226"/>
                <a:gd name="T26" fmla="*/ 114 w 227"/>
                <a:gd name="T27" fmla="*/ 173 h 226"/>
                <a:gd name="T28" fmla="*/ 156 w 227"/>
                <a:gd name="T29" fmla="*/ 155 h 226"/>
                <a:gd name="T30" fmla="*/ 173 w 227"/>
                <a:gd name="T31" fmla="*/ 113 h 226"/>
                <a:gd name="T32" fmla="*/ 156 w 227"/>
                <a:gd name="T33" fmla="*/ 71 h 226"/>
                <a:gd name="T34" fmla="*/ 114 w 227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" h="226">
                  <a:moveTo>
                    <a:pt x="114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2" y="171"/>
                    <a:pt x="0" y="144"/>
                    <a:pt x="0" y="113"/>
                  </a:cubicBezTo>
                  <a:cubicBezTo>
                    <a:pt x="0" y="82"/>
                    <a:pt x="12" y="55"/>
                    <a:pt x="33" y="33"/>
                  </a:cubicBezTo>
                  <a:cubicBezTo>
                    <a:pt x="55" y="11"/>
                    <a:pt x="82" y="0"/>
                    <a:pt x="114" y="0"/>
                  </a:cubicBezTo>
                  <a:cubicBezTo>
                    <a:pt x="145" y="0"/>
                    <a:pt x="172" y="11"/>
                    <a:pt x="194" y="33"/>
                  </a:cubicBezTo>
                  <a:cubicBezTo>
                    <a:pt x="216" y="55"/>
                    <a:pt x="227" y="82"/>
                    <a:pt x="227" y="113"/>
                  </a:cubicBezTo>
                  <a:cubicBezTo>
                    <a:pt x="227" y="145"/>
                    <a:pt x="216" y="172"/>
                    <a:pt x="194" y="193"/>
                  </a:cubicBezTo>
                  <a:cubicBezTo>
                    <a:pt x="172" y="215"/>
                    <a:pt x="145" y="226"/>
                    <a:pt x="114" y="226"/>
                  </a:cubicBezTo>
                  <a:close/>
                  <a:moveTo>
                    <a:pt x="114" y="54"/>
                  </a:moveTo>
                  <a:cubicBezTo>
                    <a:pt x="97" y="54"/>
                    <a:pt x="83" y="59"/>
                    <a:pt x="72" y="71"/>
                  </a:cubicBezTo>
                  <a:cubicBezTo>
                    <a:pt x="60" y="83"/>
                    <a:pt x="54" y="96"/>
                    <a:pt x="54" y="113"/>
                  </a:cubicBezTo>
                  <a:cubicBezTo>
                    <a:pt x="54" y="130"/>
                    <a:pt x="60" y="144"/>
                    <a:pt x="72" y="155"/>
                  </a:cubicBezTo>
                  <a:cubicBezTo>
                    <a:pt x="83" y="167"/>
                    <a:pt x="97" y="173"/>
                    <a:pt x="114" y="173"/>
                  </a:cubicBezTo>
                  <a:cubicBezTo>
                    <a:pt x="131" y="173"/>
                    <a:pt x="144" y="167"/>
                    <a:pt x="156" y="155"/>
                  </a:cubicBezTo>
                  <a:cubicBezTo>
                    <a:pt x="168" y="144"/>
                    <a:pt x="173" y="130"/>
                    <a:pt x="173" y="113"/>
                  </a:cubicBezTo>
                  <a:cubicBezTo>
                    <a:pt x="173" y="96"/>
                    <a:pt x="168" y="83"/>
                    <a:pt x="156" y="71"/>
                  </a:cubicBezTo>
                  <a:cubicBezTo>
                    <a:pt x="144" y="59"/>
                    <a:pt x="131" y="54"/>
                    <a:pt x="11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17" name="Line 42">
              <a:extLst>
                <a:ext uri="{FF2B5EF4-FFF2-40B4-BE49-F238E27FC236}">
                  <a16:creationId xmlns:a16="http://schemas.microsoft.com/office/drawing/2014/main" id="{F9AB4B9C-0806-CE04-F21F-4C934DB91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205" y="2072427"/>
              <a:ext cx="0" cy="0"/>
            </a:xfrm>
            <a:prstGeom prst="line">
              <a:avLst/>
            </a:prstGeom>
            <a:grpFill/>
            <a:ln w="20638" cap="rnd">
              <a:solidFill>
                <a:srgbClr val="606062"/>
              </a:solidFill>
              <a:prstDash val="solid"/>
              <a:round/>
              <a:headEnd/>
              <a:tailEnd/>
            </a:ln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372B5161-E081-8A90-E6BF-1AF958D0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823" y="1875567"/>
              <a:ext cx="307178" cy="203517"/>
            </a:xfrm>
            <a:custGeom>
              <a:avLst/>
              <a:gdLst>
                <a:gd name="T0" fmla="*/ 1205 w 1295"/>
                <a:gd name="T1" fmla="*/ 856 h 856"/>
                <a:gd name="T2" fmla="*/ 1105 w 1295"/>
                <a:gd name="T3" fmla="*/ 856 h 856"/>
                <a:gd name="T4" fmla="*/ 1078 w 1295"/>
                <a:gd name="T5" fmla="*/ 829 h 856"/>
                <a:gd name="T6" fmla="*/ 1105 w 1295"/>
                <a:gd name="T7" fmla="*/ 802 h 856"/>
                <a:gd name="T8" fmla="*/ 1178 w 1295"/>
                <a:gd name="T9" fmla="*/ 802 h 856"/>
                <a:gd name="T10" fmla="*/ 1178 w 1295"/>
                <a:gd name="T11" fmla="*/ 510 h 856"/>
                <a:gd name="T12" fmla="*/ 1205 w 1295"/>
                <a:gd name="T13" fmla="*/ 483 h 856"/>
                <a:gd name="T14" fmla="*/ 1216 w 1295"/>
                <a:gd name="T15" fmla="*/ 483 h 856"/>
                <a:gd name="T16" fmla="*/ 1241 w 1295"/>
                <a:gd name="T17" fmla="*/ 458 h 856"/>
                <a:gd name="T18" fmla="*/ 1241 w 1295"/>
                <a:gd name="T19" fmla="*/ 332 h 856"/>
                <a:gd name="T20" fmla="*/ 1216 w 1295"/>
                <a:gd name="T21" fmla="*/ 307 h 856"/>
                <a:gd name="T22" fmla="*/ 1205 w 1295"/>
                <a:gd name="T23" fmla="*/ 307 h 856"/>
                <a:gd name="T24" fmla="*/ 1178 w 1295"/>
                <a:gd name="T25" fmla="*/ 280 h 856"/>
                <a:gd name="T26" fmla="*/ 1178 w 1295"/>
                <a:gd name="T27" fmla="*/ 153 h 856"/>
                <a:gd name="T28" fmla="*/ 1080 w 1295"/>
                <a:gd name="T29" fmla="*/ 54 h 856"/>
                <a:gd name="T30" fmla="*/ 215 w 1295"/>
                <a:gd name="T31" fmla="*/ 54 h 856"/>
                <a:gd name="T32" fmla="*/ 116 w 1295"/>
                <a:gd name="T33" fmla="*/ 153 h 856"/>
                <a:gd name="T34" fmla="*/ 116 w 1295"/>
                <a:gd name="T35" fmla="*/ 280 h 856"/>
                <a:gd name="T36" fmla="*/ 89 w 1295"/>
                <a:gd name="T37" fmla="*/ 307 h 856"/>
                <a:gd name="T38" fmla="*/ 80 w 1295"/>
                <a:gd name="T39" fmla="*/ 307 h 856"/>
                <a:gd name="T40" fmla="*/ 54 w 1295"/>
                <a:gd name="T41" fmla="*/ 333 h 856"/>
                <a:gd name="T42" fmla="*/ 54 w 1295"/>
                <a:gd name="T43" fmla="*/ 457 h 856"/>
                <a:gd name="T44" fmla="*/ 80 w 1295"/>
                <a:gd name="T45" fmla="*/ 483 h 856"/>
                <a:gd name="T46" fmla="*/ 89 w 1295"/>
                <a:gd name="T47" fmla="*/ 483 h 856"/>
                <a:gd name="T48" fmla="*/ 116 w 1295"/>
                <a:gd name="T49" fmla="*/ 510 h 856"/>
                <a:gd name="T50" fmla="*/ 116 w 1295"/>
                <a:gd name="T51" fmla="*/ 802 h 856"/>
                <a:gd name="T52" fmla="*/ 943 w 1295"/>
                <a:gd name="T53" fmla="*/ 802 h 856"/>
                <a:gd name="T54" fmla="*/ 970 w 1295"/>
                <a:gd name="T55" fmla="*/ 829 h 856"/>
                <a:gd name="T56" fmla="*/ 943 w 1295"/>
                <a:gd name="T57" fmla="*/ 856 h 856"/>
                <a:gd name="T58" fmla="*/ 89 w 1295"/>
                <a:gd name="T59" fmla="*/ 856 h 856"/>
                <a:gd name="T60" fmla="*/ 63 w 1295"/>
                <a:gd name="T61" fmla="*/ 829 h 856"/>
                <a:gd name="T62" fmla="*/ 63 w 1295"/>
                <a:gd name="T63" fmla="*/ 535 h 856"/>
                <a:gd name="T64" fmla="*/ 0 w 1295"/>
                <a:gd name="T65" fmla="*/ 457 h 856"/>
                <a:gd name="T66" fmla="*/ 0 w 1295"/>
                <a:gd name="T67" fmla="*/ 333 h 856"/>
                <a:gd name="T68" fmla="*/ 63 w 1295"/>
                <a:gd name="T69" fmla="*/ 255 h 856"/>
                <a:gd name="T70" fmla="*/ 63 w 1295"/>
                <a:gd name="T71" fmla="*/ 153 h 856"/>
                <a:gd name="T72" fmla="*/ 215 w 1295"/>
                <a:gd name="T73" fmla="*/ 0 h 856"/>
                <a:gd name="T74" fmla="*/ 1080 w 1295"/>
                <a:gd name="T75" fmla="*/ 0 h 856"/>
                <a:gd name="T76" fmla="*/ 1232 w 1295"/>
                <a:gd name="T77" fmla="*/ 153 h 856"/>
                <a:gd name="T78" fmla="*/ 1232 w 1295"/>
                <a:gd name="T79" fmla="*/ 255 h 856"/>
                <a:gd name="T80" fmla="*/ 1295 w 1295"/>
                <a:gd name="T81" fmla="*/ 332 h 856"/>
                <a:gd name="T82" fmla="*/ 1295 w 1295"/>
                <a:gd name="T83" fmla="*/ 458 h 856"/>
                <a:gd name="T84" fmla="*/ 1232 w 1295"/>
                <a:gd name="T85" fmla="*/ 535 h 856"/>
                <a:gd name="T86" fmla="*/ 1232 w 1295"/>
                <a:gd name="T87" fmla="*/ 829 h 856"/>
                <a:gd name="T88" fmla="*/ 1205 w 1295"/>
                <a:gd name="T8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5" h="856">
                  <a:moveTo>
                    <a:pt x="1205" y="856"/>
                  </a:moveTo>
                  <a:cubicBezTo>
                    <a:pt x="1105" y="856"/>
                    <a:pt x="1105" y="856"/>
                    <a:pt x="1105" y="856"/>
                  </a:cubicBezTo>
                  <a:cubicBezTo>
                    <a:pt x="1090" y="856"/>
                    <a:pt x="1078" y="844"/>
                    <a:pt x="1078" y="829"/>
                  </a:cubicBezTo>
                  <a:cubicBezTo>
                    <a:pt x="1078" y="814"/>
                    <a:pt x="1090" y="802"/>
                    <a:pt x="1105" y="802"/>
                  </a:cubicBezTo>
                  <a:cubicBezTo>
                    <a:pt x="1178" y="802"/>
                    <a:pt x="1178" y="802"/>
                    <a:pt x="1178" y="802"/>
                  </a:cubicBezTo>
                  <a:cubicBezTo>
                    <a:pt x="1178" y="510"/>
                    <a:pt x="1178" y="510"/>
                    <a:pt x="1178" y="510"/>
                  </a:cubicBezTo>
                  <a:cubicBezTo>
                    <a:pt x="1178" y="495"/>
                    <a:pt x="1191" y="483"/>
                    <a:pt x="1205" y="483"/>
                  </a:cubicBezTo>
                  <a:cubicBezTo>
                    <a:pt x="1216" y="483"/>
                    <a:pt x="1216" y="483"/>
                    <a:pt x="1216" y="483"/>
                  </a:cubicBezTo>
                  <a:cubicBezTo>
                    <a:pt x="1230" y="483"/>
                    <a:pt x="1241" y="472"/>
                    <a:pt x="1241" y="458"/>
                  </a:cubicBezTo>
                  <a:cubicBezTo>
                    <a:pt x="1241" y="332"/>
                    <a:pt x="1241" y="332"/>
                    <a:pt x="1241" y="332"/>
                  </a:cubicBezTo>
                  <a:cubicBezTo>
                    <a:pt x="1241" y="318"/>
                    <a:pt x="1230" y="307"/>
                    <a:pt x="1216" y="307"/>
                  </a:cubicBezTo>
                  <a:cubicBezTo>
                    <a:pt x="1205" y="307"/>
                    <a:pt x="1205" y="307"/>
                    <a:pt x="1205" y="307"/>
                  </a:cubicBezTo>
                  <a:cubicBezTo>
                    <a:pt x="1191" y="307"/>
                    <a:pt x="1178" y="295"/>
                    <a:pt x="1178" y="280"/>
                  </a:cubicBezTo>
                  <a:cubicBezTo>
                    <a:pt x="1178" y="153"/>
                    <a:pt x="1178" y="153"/>
                    <a:pt x="1178" y="153"/>
                  </a:cubicBezTo>
                  <a:cubicBezTo>
                    <a:pt x="1178" y="98"/>
                    <a:pt x="1134" y="54"/>
                    <a:pt x="1080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161" y="54"/>
                    <a:pt x="116" y="98"/>
                    <a:pt x="116" y="153"/>
                  </a:cubicBezTo>
                  <a:cubicBezTo>
                    <a:pt x="116" y="280"/>
                    <a:pt x="116" y="280"/>
                    <a:pt x="116" y="280"/>
                  </a:cubicBezTo>
                  <a:cubicBezTo>
                    <a:pt x="116" y="295"/>
                    <a:pt x="104" y="307"/>
                    <a:pt x="89" y="307"/>
                  </a:cubicBezTo>
                  <a:cubicBezTo>
                    <a:pt x="80" y="307"/>
                    <a:pt x="80" y="307"/>
                    <a:pt x="80" y="307"/>
                  </a:cubicBezTo>
                  <a:cubicBezTo>
                    <a:pt x="65" y="307"/>
                    <a:pt x="54" y="319"/>
                    <a:pt x="54" y="333"/>
                  </a:cubicBezTo>
                  <a:cubicBezTo>
                    <a:pt x="54" y="457"/>
                    <a:pt x="54" y="457"/>
                    <a:pt x="54" y="457"/>
                  </a:cubicBezTo>
                  <a:cubicBezTo>
                    <a:pt x="54" y="471"/>
                    <a:pt x="65" y="483"/>
                    <a:pt x="80" y="483"/>
                  </a:cubicBezTo>
                  <a:cubicBezTo>
                    <a:pt x="89" y="483"/>
                    <a:pt x="89" y="483"/>
                    <a:pt x="89" y="483"/>
                  </a:cubicBezTo>
                  <a:cubicBezTo>
                    <a:pt x="104" y="483"/>
                    <a:pt x="116" y="495"/>
                    <a:pt x="116" y="510"/>
                  </a:cubicBezTo>
                  <a:cubicBezTo>
                    <a:pt x="116" y="802"/>
                    <a:pt x="116" y="802"/>
                    <a:pt x="116" y="802"/>
                  </a:cubicBezTo>
                  <a:cubicBezTo>
                    <a:pt x="943" y="802"/>
                    <a:pt x="943" y="802"/>
                    <a:pt x="943" y="802"/>
                  </a:cubicBezTo>
                  <a:cubicBezTo>
                    <a:pt x="958" y="802"/>
                    <a:pt x="970" y="814"/>
                    <a:pt x="970" y="829"/>
                  </a:cubicBezTo>
                  <a:cubicBezTo>
                    <a:pt x="970" y="844"/>
                    <a:pt x="958" y="856"/>
                    <a:pt x="943" y="856"/>
                  </a:cubicBezTo>
                  <a:cubicBezTo>
                    <a:pt x="89" y="856"/>
                    <a:pt x="89" y="856"/>
                    <a:pt x="89" y="856"/>
                  </a:cubicBezTo>
                  <a:cubicBezTo>
                    <a:pt x="75" y="856"/>
                    <a:pt x="63" y="844"/>
                    <a:pt x="63" y="829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27" y="527"/>
                    <a:pt x="0" y="495"/>
                    <a:pt x="0" y="457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295"/>
                    <a:pt x="27" y="263"/>
                    <a:pt x="63" y="255"/>
                  </a:cubicBezTo>
                  <a:cubicBezTo>
                    <a:pt x="63" y="153"/>
                    <a:pt x="63" y="153"/>
                    <a:pt x="63" y="153"/>
                  </a:cubicBezTo>
                  <a:cubicBezTo>
                    <a:pt x="63" y="69"/>
                    <a:pt x="131" y="0"/>
                    <a:pt x="215" y="0"/>
                  </a:cubicBezTo>
                  <a:cubicBezTo>
                    <a:pt x="1080" y="0"/>
                    <a:pt x="1080" y="0"/>
                    <a:pt x="1080" y="0"/>
                  </a:cubicBezTo>
                  <a:cubicBezTo>
                    <a:pt x="1164" y="0"/>
                    <a:pt x="1232" y="69"/>
                    <a:pt x="1232" y="153"/>
                  </a:cubicBezTo>
                  <a:cubicBezTo>
                    <a:pt x="1232" y="255"/>
                    <a:pt x="1232" y="255"/>
                    <a:pt x="1232" y="255"/>
                  </a:cubicBezTo>
                  <a:cubicBezTo>
                    <a:pt x="1268" y="262"/>
                    <a:pt x="1295" y="294"/>
                    <a:pt x="1295" y="332"/>
                  </a:cubicBezTo>
                  <a:cubicBezTo>
                    <a:pt x="1295" y="458"/>
                    <a:pt x="1295" y="458"/>
                    <a:pt x="1295" y="458"/>
                  </a:cubicBezTo>
                  <a:cubicBezTo>
                    <a:pt x="1295" y="496"/>
                    <a:pt x="1268" y="528"/>
                    <a:pt x="1232" y="535"/>
                  </a:cubicBezTo>
                  <a:cubicBezTo>
                    <a:pt x="1232" y="829"/>
                    <a:pt x="1232" y="829"/>
                    <a:pt x="1232" y="829"/>
                  </a:cubicBezTo>
                  <a:cubicBezTo>
                    <a:pt x="1232" y="844"/>
                    <a:pt x="1220" y="856"/>
                    <a:pt x="1205" y="8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4C3EE231-8BA7-F994-694A-12ECFBF81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5015" y="1808996"/>
              <a:ext cx="42796" cy="79885"/>
            </a:xfrm>
            <a:custGeom>
              <a:avLst/>
              <a:gdLst>
                <a:gd name="T0" fmla="*/ 89 w 181"/>
                <a:gd name="T1" fmla="*/ 335 h 335"/>
                <a:gd name="T2" fmla="*/ 63 w 181"/>
                <a:gd name="T3" fmla="*/ 308 h 335"/>
                <a:gd name="T4" fmla="*/ 63 w 181"/>
                <a:gd name="T5" fmla="*/ 186 h 335"/>
                <a:gd name="T6" fmla="*/ 26 w 181"/>
                <a:gd name="T7" fmla="*/ 164 h 335"/>
                <a:gd name="T8" fmla="*/ 0 w 181"/>
                <a:gd name="T9" fmla="*/ 101 h 335"/>
                <a:gd name="T10" fmla="*/ 26 w 181"/>
                <a:gd name="T11" fmla="*/ 36 h 335"/>
                <a:gd name="T12" fmla="*/ 154 w 181"/>
                <a:gd name="T13" fmla="*/ 36 h 335"/>
                <a:gd name="T14" fmla="*/ 181 w 181"/>
                <a:gd name="T15" fmla="*/ 101 h 335"/>
                <a:gd name="T16" fmla="*/ 154 w 181"/>
                <a:gd name="T17" fmla="*/ 164 h 335"/>
                <a:gd name="T18" fmla="*/ 116 w 181"/>
                <a:gd name="T19" fmla="*/ 187 h 335"/>
                <a:gd name="T20" fmla="*/ 116 w 181"/>
                <a:gd name="T21" fmla="*/ 308 h 335"/>
                <a:gd name="T22" fmla="*/ 89 w 181"/>
                <a:gd name="T23" fmla="*/ 335 h 335"/>
                <a:gd name="T24" fmla="*/ 89 w 181"/>
                <a:gd name="T25" fmla="*/ 63 h 335"/>
                <a:gd name="T26" fmla="*/ 64 w 181"/>
                <a:gd name="T27" fmla="*/ 74 h 335"/>
                <a:gd name="T28" fmla="*/ 54 w 181"/>
                <a:gd name="T29" fmla="*/ 101 h 335"/>
                <a:gd name="T30" fmla="*/ 64 w 181"/>
                <a:gd name="T31" fmla="*/ 126 h 335"/>
                <a:gd name="T32" fmla="*/ 116 w 181"/>
                <a:gd name="T33" fmla="*/ 126 h 335"/>
                <a:gd name="T34" fmla="*/ 127 w 181"/>
                <a:gd name="T35" fmla="*/ 101 h 335"/>
                <a:gd name="T36" fmla="*/ 116 w 181"/>
                <a:gd name="T37" fmla="*/ 74 h 335"/>
                <a:gd name="T38" fmla="*/ 89 w 181"/>
                <a:gd name="T39" fmla="*/ 6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335">
                  <a:moveTo>
                    <a:pt x="89" y="335"/>
                  </a:moveTo>
                  <a:cubicBezTo>
                    <a:pt x="75" y="335"/>
                    <a:pt x="63" y="323"/>
                    <a:pt x="63" y="308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49" y="182"/>
                    <a:pt x="37" y="174"/>
                    <a:pt x="26" y="164"/>
                  </a:cubicBezTo>
                  <a:cubicBezTo>
                    <a:pt x="9" y="146"/>
                    <a:pt x="0" y="124"/>
                    <a:pt x="0" y="101"/>
                  </a:cubicBezTo>
                  <a:cubicBezTo>
                    <a:pt x="0" y="76"/>
                    <a:pt x="9" y="54"/>
                    <a:pt x="26" y="36"/>
                  </a:cubicBezTo>
                  <a:cubicBezTo>
                    <a:pt x="62" y="0"/>
                    <a:pt x="120" y="2"/>
                    <a:pt x="154" y="36"/>
                  </a:cubicBezTo>
                  <a:cubicBezTo>
                    <a:pt x="172" y="54"/>
                    <a:pt x="181" y="76"/>
                    <a:pt x="181" y="101"/>
                  </a:cubicBezTo>
                  <a:cubicBezTo>
                    <a:pt x="181" y="124"/>
                    <a:pt x="172" y="146"/>
                    <a:pt x="154" y="164"/>
                  </a:cubicBezTo>
                  <a:cubicBezTo>
                    <a:pt x="143" y="175"/>
                    <a:pt x="130" y="182"/>
                    <a:pt x="116" y="187"/>
                  </a:cubicBezTo>
                  <a:cubicBezTo>
                    <a:pt x="116" y="308"/>
                    <a:pt x="116" y="308"/>
                    <a:pt x="116" y="308"/>
                  </a:cubicBezTo>
                  <a:cubicBezTo>
                    <a:pt x="116" y="323"/>
                    <a:pt x="104" y="335"/>
                    <a:pt x="89" y="335"/>
                  </a:cubicBezTo>
                  <a:close/>
                  <a:moveTo>
                    <a:pt x="89" y="63"/>
                  </a:moveTo>
                  <a:cubicBezTo>
                    <a:pt x="80" y="63"/>
                    <a:pt x="72" y="67"/>
                    <a:pt x="64" y="74"/>
                  </a:cubicBezTo>
                  <a:cubicBezTo>
                    <a:pt x="57" y="82"/>
                    <a:pt x="54" y="90"/>
                    <a:pt x="54" y="101"/>
                  </a:cubicBezTo>
                  <a:cubicBezTo>
                    <a:pt x="54" y="110"/>
                    <a:pt x="57" y="118"/>
                    <a:pt x="64" y="126"/>
                  </a:cubicBezTo>
                  <a:cubicBezTo>
                    <a:pt x="80" y="141"/>
                    <a:pt x="102" y="140"/>
                    <a:pt x="116" y="126"/>
                  </a:cubicBezTo>
                  <a:cubicBezTo>
                    <a:pt x="123" y="118"/>
                    <a:pt x="127" y="110"/>
                    <a:pt x="127" y="101"/>
                  </a:cubicBezTo>
                  <a:cubicBezTo>
                    <a:pt x="127" y="90"/>
                    <a:pt x="123" y="82"/>
                    <a:pt x="116" y="74"/>
                  </a:cubicBezTo>
                  <a:cubicBezTo>
                    <a:pt x="109" y="67"/>
                    <a:pt x="100" y="63"/>
                    <a:pt x="8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050" name="Freeform 46">
              <a:extLst>
                <a:ext uri="{FF2B5EF4-FFF2-40B4-BE49-F238E27FC236}">
                  <a16:creationId xmlns:a16="http://schemas.microsoft.com/office/drawing/2014/main" id="{3E6A1AEF-A494-65A8-22A6-98F77DAC0C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7320" y="1922167"/>
              <a:ext cx="53257" cy="54208"/>
            </a:xfrm>
            <a:custGeom>
              <a:avLst/>
              <a:gdLst>
                <a:gd name="T0" fmla="*/ 113 w 226"/>
                <a:gd name="T1" fmla="*/ 226 h 226"/>
                <a:gd name="T2" fmla="*/ 33 w 226"/>
                <a:gd name="T3" fmla="*/ 193 h 226"/>
                <a:gd name="T4" fmla="*/ 0 w 226"/>
                <a:gd name="T5" fmla="*/ 113 h 226"/>
                <a:gd name="T6" fmla="*/ 33 w 226"/>
                <a:gd name="T7" fmla="*/ 33 h 226"/>
                <a:gd name="T8" fmla="*/ 113 w 226"/>
                <a:gd name="T9" fmla="*/ 0 h 226"/>
                <a:gd name="T10" fmla="*/ 193 w 226"/>
                <a:gd name="T11" fmla="*/ 33 h 226"/>
                <a:gd name="T12" fmla="*/ 226 w 226"/>
                <a:gd name="T13" fmla="*/ 113 h 226"/>
                <a:gd name="T14" fmla="*/ 193 w 226"/>
                <a:gd name="T15" fmla="*/ 193 h 226"/>
                <a:gd name="T16" fmla="*/ 113 w 226"/>
                <a:gd name="T17" fmla="*/ 226 h 226"/>
                <a:gd name="T18" fmla="*/ 113 w 226"/>
                <a:gd name="T19" fmla="*/ 54 h 226"/>
                <a:gd name="T20" fmla="*/ 71 w 226"/>
                <a:gd name="T21" fmla="*/ 71 h 226"/>
                <a:gd name="T22" fmla="*/ 54 w 226"/>
                <a:gd name="T23" fmla="*/ 113 h 226"/>
                <a:gd name="T24" fmla="*/ 71 w 226"/>
                <a:gd name="T25" fmla="*/ 155 h 226"/>
                <a:gd name="T26" fmla="*/ 113 w 226"/>
                <a:gd name="T27" fmla="*/ 173 h 226"/>
                <a:gd name="T28" fmla="*/ 155 w 226"/>
                <a:gd name="T29" fmla="*/ 155 h 226"/>
                <a:gd name="T30" fmla="*/ 173 w 226"/>
                <a:gd name="T31" fmla="*/ 113 h 226"/>
                <a:gd name="T32" fmla="*/ 155 w 226"/>
                <a:gd name="T33" fmla="*/ 71 h 226"/>
                <a:gd name="T34" fmla="*/ 113 w 226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" h="226">
                  <a:moveTo>
                    <a:pt x="113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1" y="172"/>
                    <a:pt x="0" y="145"/>
                    <a:pt x="0" y="113"/>
                  </a:cubicBezTo>
                  <a:cubicBezTo>
                    <a:pt x="0" y="82"/>
                    <a:pt x="11" y="55"/>
                    <a:pt x="33" y="33"/>
                  </a:cubicBezTo>
                  <a:cubicBezTo>
                    <a:pt x="55" y="11"/>
                    <a:pt x="82" y="0"/>
                    <a:pt x="113" y="0"/>
                  </a:cubicBezTo>
                  <a:cubicBezTo>
                    <a:pt x="144" y="0"/>
                    <a:pt x="171" y="11"/>
                    <a:pt x="193" y="33"/>
                  </a:cubicBezTo>
                  <a:cubicBezTo>
                    <a:pt x="215" y="55"/>
                    <a:pt x="226" y="82"/>
                    <a:pt x="226" y="113"/>
                  </a:cubicBezTo>
                  <a:cubicBezTo>
                    <a:pt x="226" y="144"/>
                    <a:pt x="215" y="171"/>
                    <a:pt x="193" y="193"/>
                  </a:cubicBezTo>
                  <a:cubicBezTo>
                    <a:pt x="172" y="215"/>
                    <a:pt x="144" y="226"/>
                    <a:pt x="113" y="226"/>
                  </a:cubicBezTo>
                  <a:close/>
                  <a:moveTo>
                    <a:pt x="113" y="54"/>
                  </a:moveTo>
                  <a:cubicBezTo>
                    <a:pt x="96" y="54"/>
                    <a:pt x="83" y="59"/>
                    <a:pt x="71" y="71"/>
                  </a:cubicBezTo>
                  <a:cubicBezTo>
                    <a:pt x="59" y="83"/>
                    <a:pt x="54" y="96"/>
                    <a:pt x="54" y="113"/>
                  </a:cubicBezTo>
                  <a:cubicBezTo>
                    <a:pt x="54" y="130"/>
                    <a:pt x="59" y="144"/>
                    <a:pt x="71" y="155"/>
                  </a:cubicBezTo>
                  <a:cubicBezTo>
                    <a:pt x="83" y="167"/>
                    <a:pt x="96" y="173"/>
                    <a:pt x="113" y="173"/>
                  </a:cubicBezTo>
                  <a:cubicBezTo>
                    <a:pt x="130" y="173"/>
                    <a:pt x="144" y="167"/>
                    <a:pt x="155" y="155"/>
                  </a:cubicBezTo>
                  <a:cubicBezTo>
                    <a:pt x="167" y="144"/>
                    <a:pt x="173" y="130"/>
                    <a:pt x="173" y="113"/>
                  </a:cubicBezTo>
                  <a:cubicBezTo>
                    <a:pt x="173" y="96"/>
                    <a:pt x="167" y="83"/>
                    <a:pt x="155" y="71"/>
                  </a:cubicBezTo>
                  <a:cubicBezTo>
                    <a:pt x="144" y="59"/>
                    <a:pt x="130" y="54"/>
                    <a:pt x="1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13" name="Freeform 47">
              <a:extLst>
                <a:ext uri="{FF2B5EF4-FFF2-40B4-BE49-F238E27FC236}">
                  <a16:creationId xmlns:a16="http://schemas.microsoft.com/office/drawing/2014/main" id="{B15009FB-2D8C-24D7-775B-BEE59EE5C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847" y="1989689"/>
              <a:ext cx="74179" cy="20922"/>
            </a:xfrm>
            <a:custGeom>
              <a:avLst/>
              <a:gdLst>
                <a:gd name="T0" fmla="*/ 156 w 313"/>
                <a:gd name="T1" fmla="*/ 89 h 89"/>
                <a:gd name="T2" fmla="*/ 19 w 313"/>
                <a:gd name="T3" fmla="*/ 54 h 89"/>
                <a:gd name="T4" fmla="*/ 7 w 313"/>
                <a:gd name="T5" fmla="*/ 18 h 89"/>
                <a:gd name="T6" fmla="*/ 43 w 313"/>
                <a:gd name="T7" fmla="*/ 6 h 89"/>
                <a:gd name="T8" fmla="*/ 270 w 313"/>
                <a:gd name="T9" fmla="*/ 6 h 89"/>
                <a:gd name="T10" fmla="*/ 306 w 313"/>
                <a:gd name="T11" fmla="*/ 18 h 89"/>
                <a:gd name="T12" fmla="*/ 294 w 313"/>
                <a:gd name="T13" fmla="*/ 54 h 89"/>
                <a:gd name="T14" fmla="*/ 156 w 313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89">
                  <a:moveTo>
                    <a:pt x="156" y="89"/>
                  </a:moveTo>
                  <a:cubicBezTo>
                    <a:pt x="110" y="89"/>
                    <a:pt x="64" y="77"/>
                    <a:pt x="19" y="54"/>
                  </a:cubicBezTo>
                  <a:cubicBezTo>
                    <a:pt x="5" y="48"/>
                    <a:pt x="0" y="32"/>
                    <a:pt x="7" y="18"/>
                  </a:cubicBezTo>
                  <a:cubicBezTo>
                    <a:pt x="13" y="5"/>
                    <a:pt x="29" y="0"/>
                    <a:pt x="43" y="6"/>
                  </a:cubicBezTo>
                  <a:cubicBezTo>
                    <a:pt x="119" y="44"/>
                    <a:pt x="194" y="44"/>
                    <a:pt x="270" y="6"/>
                  </a:cubicBezTo>
                  <a:cubicBezTo>
                    <a:pt x="283" y="0"/>
                    <a:pt x="300" y="5"/>
                    <a:pt x="306" y="18"/>
                  </a:cubicBezTo>
                  <a:cubicBezTo>
                    <a:pt x="313" y="32"/>
                    <a:pt x="308" y="48"/>
                    <a:pt x="294" y="54"/>
                  </a:cubicBezTo>
                  <a:cubicBezTo>
                    <a:pt x="249" y="77"/>
                    <a:pt x="202" y="89"/>
                    <a:pt x="156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15" name="Freeform 48">
              <a:extLst>
                <a:ext uri="{FF2B5EF4-FFF2-40B4-BE49-F238E27FC236}">
                  <a16:creationId xmlns:a16="http://schemas.microsoft.com/office/drawing/2014/main" id="{555C1DAD-6569-101C-D738-FA6B218D1D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05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17" name="Freeform 49">
              <a:extLst>
                <a:ext uri="{FF2B5EF4-FFF2-40B4-BE49-F238E27FC236}">
                  <a16:creationId xmlns:a16="http://schemas.microsoft.com/office/drawing/2014/main" id="{76A665C6-2EB5-06F5-DE16-76D94A72AC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2941" y="1701531"/>
              <a:ext cx="41845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18" name="Freeform 50">
              <a:extLst>
                <a:ext uri="{FF2B5EF4-FFF2-40B4-BE49-F238E27FC236}">
                  <a16:creationId xmlns:a16="http://schemas.microsoft.com/office/drawing/2014/main" id="{3340C8F4-6010-9DE5-399C-30A8E5F87D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588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26" name="Freeform 51">
              <a:extLst>
                <a:ext uri="{FF2B5EF4-FFF2-40B4-BE49-F238E27FC236}">
                  <a16:creationId xmlns:a16="http://schemas.microsoft.com/office/drawing/2014/main" id="{666E9D6C-9013-2BCE-6289-0CB12C578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516" y="1606430"/>
              <a:ext cx="215881" cy="216831"/>
            </a:xfrm>
            <a:custGeom>
              <a:avLst/>
              <a:gdLst>
                <a:gd name="T0" fmla="*/ 375 w 910"/>
                <a:gd name="T1" fmla="*/ 913 h 913"/>
                <a:gd name="T2" fmla="*/ 348 w 910"/>
                <a:gd name="T3" fmla="*/ 886 h 913"/>
                <a:gd name="T4" fmla="*/ 375 w 910"/>
                <a:gd name="T5" fmla="*/ 859 h 913"/>
                <a:gd name="T6" fmla="*/ 856 w 910"/>
                <a:gd name="T7" fmla="*/ 456 h 913"/>
                <a:gd name="T8" fmla="*/ 375 w 910"/>
                <a:gd name="T9" fmla="*/ 54 h 913"/>
                <a:gd name="T10" fmla="*/ 47 w 910"/>
                <a:gd name="T11" fmla="*/ 162 h 913"/>
                <a:gd name="T12" fmla="*/ 9 w 910"/>
                <a:gd name="T13" fmla="*/ 157 h 913"/>
                <a:gd name="T14" fmla="*/ 14 w 910"/>
                <a:gd name="T15" fmla="*/ 119 h 913"/>
                <a:gd name="T16" fmla="*/ 375 w 910"/>
                <a:gd name="T17" fmla="*/ 0 h 913"/>
                <a:gd name="T18" fmla="*/ 910 w 910"/>
                <a:gd name="T19" fmla="*/ 456 h 913"/>
                <a:gd name="T20" fmla="*/ 375 w 910"/>
                <a:gd name="T21" fmla="*/ 91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0" h="913">
                  <a:moveTo>
                    <a:pt x="375" y="913"/>
                  </a:moveTo>
                  <a:cubicBezTo>
                    <a:pt x="360" y="913"/>
                    <a:pt x="348" y="901"/>
                    <a:pt x="348" y="886"/>
                  </a:cubicBezTo>
                  <a:cubicBezTo>
                    <a:pt x="348" y="871"/>
                    <a:pt x="360" y="859"/>
                    <a:pt x="375" y="859"/>
                  </a:cubicBezTo>
                  <a:cubicBezTo>
                    <a:pt x="640" y="859"/>
                    <a:pt x="856" y="678"/>
                    <a:pt x="856" y="456"/>
                  </a:cubicBezTo>
                  <a:cubicBezTo>
                    <a:pt x="856" y="234"/>
                    <a:pt x="640" y="54"/>
                    <a:pt x="375" y="54"/>
                  </a:cubicBezTo>
                  <a:cubicBezTo>
                    <a:pt x="253" y="54"/>
                    <a:pt x="136" y="92"/>
                    <a:pt x="47" y="162"/>
                  </a:cubicBezTo>
                  <a:cubicBezTo>
                    <a:pt x="35" y="171"/>
                    <a:pt x="18" y="169"/>
                    <a:pt x="9" y="157"/>
                  </a:cubicBezTo>
                  <a:cubicBezTo>
                    <a:pt x="0" y="145"/>
                    <a:pt x="2" y="128"/>
                    <a:pt x="14" y="119"/>
                  </a:cubicBezTo>
                  <a:cubicBezTo>
                    <a:pt x="112" y="42"/>
                    <a:pt x="241" y="0"/>
                    <a:pt x="375" y="0"/>
                  </a:cubicBezTo>
                  <a:cubicBezTo>
                    <a:pt x="670" y="0"/>
                    <a:pt x="910" y="204"/>
                    <a:pt x="910" y="456"/>
                  </a:cubicBezTo>
                  <a:cubicBezTo>
                    <a:pt x="910" y="708"/>
                    <a:pt x="670" y="913"/>
                    <a:pt x="375" y="9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27" name="Freeform 52">
              <a:extLst>
                <a:ext uri="{FF2B5EF4-FFF2-40B4-BE49-F238E27FC236}">
                  <a16:creationId xmlns:a16="http://schemas.microsoft.com/office/drawing/2014/main" id="{BC79B644-8474-4E69-C73E-83ABA607C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475" y="1652079"/>
              <a:ext cx="134094" cy="194007"/>
            </a:xfrm>
            <a:custGeom>
              <a:avLst/>
              <a:gdLst>
                <a:gd name="T0" fmla="*/ 354 w 565"/>
                <a:gd name="T1" fmla="*/ 821 h 821"/>
                <a:gd name="T2" fmla="*/ 307 w 565"/>
                <a:gd name="T3" fmla="*/ 795 h 821"/>
                <a:gd name="T4" fmla="*/ 306 w 565"/>
                <a:gd name="T5" fmla="*/ 737 h 821"/>
                <a:gd name="T6" fmla="*/ 316 w 565"/>
                <a:gd name="T7" fmla="*/ 681 h 821"/>
                <a:gd name="T8" fmla="*/ 0 w 565"/>
                <a:gd name="T9" fmla="*/ 267 h 821"/>
                <a:gd name="T10" fmla="*/ 90 w 565"/>
                <a:gd name="T11" fmla="*/ 13 h 821"/>
                <a:gd name="T12" fmla="*/ 128 w 565"/>
                <a:gd name="T13" fmla="*/ 9 h 821"/>
                <a:gd name="T14" fmla="*/ 132 w 565"/>
                <a:gd name="T15" fmla="*/ 47 h 821"/>
                <a:gd name="T16" fmla="*/ 54 w 565"/>
                <a:gd name="T17" fmla="*/ 267 h 821"/>
                <a:gd name="T18" fmla="*/ 344 w 565"/>
                <a:gd name="T19" fmla="*/ 634 h 821"/>
                <a:gd name="T20" fmla="*/ 355 w 565"/>
                <a:gd name="T21" fmla="*/ 642 h 821"/>
                <a:gd name="T22" fmla="*/ 363 w 565"/>
                <a:gd name="T23" fmla="*/ 655 h 821"/>
                <a:gd name="T24" fmla="*/ 353 w 565"/>
                <a:gd name="T25" fmla="*/ 763 h 821"/>
                <a:gd name="T26" fmla="*/ 353 w 565"/>
                <a:gd name="T27" fmla="*/ 766 h 821"/>
                <a:gd name="T28" fmla="*/ 510 w 565"/>
                <a:gd name="T29" fmla="*/ 685 h 821"/>
                <a:gd name="T30" fmla="*/ 546 w 565"/>
                <a:gd name="T31" fmla="*/ 672 h 821"/>
                <a:gd name="T32" fmla="*/ 559 w 565"/>
                <a:gd name="T33" fmla="*/ 708 h 821"/>
                <a:gd name="T34" fmla="*/ 357 w 565"/>
                <a:gd name="T35" fmla="*/ 821 h 821"/>
                <a:gd name="T36" fmla="*/ 354 w 565"/>
                <a:gd name="T37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821">
                  <a:moveTo>
                    <a:pt x="354" y="821"/>
                  </a:moveTo>
                  <a:cubicBezTo>
                    <a:pt x="335" y="821"/>
                    <a:pt x="318" y="811"/>
                    <a:pt x="307" y="795"/>
                  </a:cubicBezTo>
                  <a:cubicBezTo>
                    <a:pt x="296" y="777"/>
                    <a:pt x="296" y="755"/>
                    <a:pt x="306" y="737"/>
                  </a:cubicBezTo>
                  <a:cubicBezTo>
                    <a:pt x="314" y="721"/>
                    <a:pt x="323" y="699"/>
                    <a:pt x="316" y="681"/>
                  </a:cubicBezTo>
                  <a:cubicBezTo>
                    <a:pt x="124" y="608"/>
                    <a:pt x="0" y="446"/>
                    <a:pt x="0" y="267"/>
                  </a:cubicBezTo>
                  <a:cubicBezTo>
                    <a:pt x="0" y="176"/>
                    <a:pt x="31" y="88"/>
                    <a:pt x="90" y="13"/>
                  </a:cubicBezTo>
                  <a:cubicBezTo>
                    <a:pt x="99" y="2"/>
                    <a:pt x="116" y="0"/>
                    <a:pt x="128" y="9"/>
                  </a:cubicBezTo>
                  <a:cubicBezTo>
                    <a:pt x="139" y="18"/>
                    <a:pt x="142" y="35"/>
                    <a:pt x="132" y="47"/>
                  </a:cubicBezTo>
                  <a:cubicBezTo>
                    <a:pt x="81" y="112"/>
                    <a:pt x="54" y="188"/>
                    <a:pt x="54" y="267"/>
                  </a:cubicBezTo>
                  <a:cubicBezTo>
                    <a:pt x="54" y="426"/>
                    <a:pt x="168" y="571"/>
                    <a:pt x="344" y="634"/>
                  </a:cubicBezTo>
                  <a:cubicBezTo>
                    <a:pt x="348" y="636"/>
                    <a:pt x="352" y="638"/>
                    <a:pt x="355" y="642"/>
                  </a:cubicBezTo>
                  <a:cubicBezTo>
                    <a:pt x="359" y="646"/>
                    <a:pt x="362" y="650"/>
                    <a:pt x="363" y="655"/>
                  </a:cubicBezTo>
                  <a:cubicBezTo>
                    <a:pt x="374" y="677"/>
                    <a:pt x="380" y="713"/>
                    <a:pt x="353" y="763"/>
                  </a:cubicBezTo>
                  <a:cubicBezTo>
                    <a:pt x="352" y="764"/>
                    <a:pt x="352" y="765"/>
                    <a:pt x="353" y="766"/>
                  </a:cubicBezTo>
                  <a:cubicBezTo>
                    <a:pt x="473" y="760"/>
                    <a:pt x="509" y="688"/>
                    <a:pt x="510" y="685"/>
                  </a:cubicBezTo>
                  <a:cubicBezTo>
                    <a:pt x="517" y="672"/>
                    <a:pt x="533" y="666"/>
                    <a:pt x="546" y="672"/>
                  </a:cubicBezTo>
                  <a:cubicBezTo>
                    <a:pt x="559" y="679"/>
                    <a:pt x="565" y="694"/>
                    <a:pt x="559" y="708"/>
                  </a:cubicBezTo>
                  <a:cubicBezTo>
                    <a:pt x="557" y="712"/>
                    <a:pt x="510" y="812"/>
                    <a:pt x="357" y="821"/>
                  </a:cubicBezTo>
                  <a:cubicBezTo>
                    <a:pt x="356" y="821"/>
                    <a:pt x="355" y="821"/>
                    <a:pt x="354" y="8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</p:grpSp>
      <p:grpSp>
        <p:nvGrpSpPr>
          <p:cNvPr id="2128" name="Group 2127">
            <a:extLst>
              <a:ext uri="{FF2B5EF4-FFF2-40B4-BE49-F238E27FC236}">
                <a16:creationId xmlns:a16="http://schemas.microsoft.com/office/drawing/2014/main" id="{DF29944F-539E-9F47-63A7-2FD9851D1047}"/>
              </a:ext>
            </a:extLst>
          </p:cNvPr>
          <p:cNvGrpSpPr>
            <a:grpSpLocks noChangeAspect="1"/>
          </p:cNvGrpSpPr>
          <p:nvPr/>
        </p:nvGrpSpPr>
        <p:grpSpPr>
          <a:xfrm>
            <a:off x="7548577" y="1472187"/>
            <a:ext cx="701442" cy="836009"/>
            <a:chOff x="3072823" y="1606430"/>
            <a:chExt cx="396574" cy="472654"/>
          </a:xfrm>
          <a:solidFill>
            <a:schemeClr val="accent5"/>
          </a:solidFill>
        </p:grpSpPr>
        <p:sp>
          <p:nvSpPr>
            <p:cNvPr id="2129" name="Freeform 41">
              <a:extLst>
                <a:ext uri="{FF2B5EF4-FFF2-40B4-BE49-F238E27FC236}">
                  <a16:creationId xmlns:a16="http://schemas.microsoft.com/office/drawing/2014/main" id="{5C9E839E-709C-F017-7A19-3421D6390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1296" y="1922167"/>
              <a:ext cx="54208" cy="54208"/>
            </a:xfrm>
            <a:custGeom>
              <a:avLst/>
              <a:gdLst>
                <a:gd name="T0" fmla="*/ 114 w 227"/>
                <a:gd name="T1" fmla="*/ 226 h 226"/>
                <a:gd name="T2" fmla="*/ 33 w 227"/>
                <a:gd name="T3" fmla="*/ 193 h 226"/>
                <a:gd name="T4" fmla="*/ 0 w 227"/>
                <a:gd name="T5" fmla="*/ 113 h 226"/>
                <a:gd name="T6" fmla="*/ 33 w 227"/>
                <a:gd name="T7" fmla="*/ 33 h 226"/>
                <a:gd name="T8" fmla="*/ 114 w 227"/>
                <a:gd name="T9" fmla="*/ 0 h 226"/>
                <a:gd name="T10" fmla="*/ 194 w 227"/>
                <a:gd name="T11" fmla="*/ 33 h 226"/>
                <a:gd name="T12" fmla="*/ 227 w 227"/>
                <a:gd name="T13" fmla="*/ 113 h 226"/>
                <a:gd name="T14" fmla="*/ 194 w 227"/>
                <a:gd name="T15" fmla="*/ 193 h 226"/>
                <a:gd name="T16" fmla="*/ 114 w 227"/>
                <a:gd name="T17" fmla="*/ 226 h 226"/>
                <a:gd name="T18" fmla="*/ 114 w 227"/>
                <a:gd name="T19" fmla="*/ 54 h 226"/>
                <a:gd name="T20" fmla="*/ 72 w 227"/>
                <a:gd name="T21" fmla="*/ 71 h 226"/>
                <a:gd name="T22" fmla="*/ 54 w 227"/>
                <a:gd name="T23" fmla="*/ 113 h 226"/>
                <a:gd name="T24" fmla="*/ 72 w 227"/>
                <a:gd name="T25" fmla="*/ 155 h 226"/>
                <a:gd name="T26" fmla="*/ 114 w 227"/>
                <a:gd name="T27" fmla="*/ 173 h 226"/>
                <a:gd name="T28" fmla="*/ 156 w 227"/>
                <a:gd name="T29" fmla="*/ 155 h 226"/>
                <a:gd name="T30" fmla="*/ 173 w 227"/>
                <a:gd name="T31" fmla="*/ 113 h 226"/>
                <a:gd name="T32" fmla="*/ 156 w 227"/>
                <a:gd name="T33" fmla="*/ 71 h 226"/>
                <a:gd name="T34" fmla="*/ 114 w 227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" h="226">
                  <a:moveTo>
                    <a:pt x="114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2" y="171"/>
                    <a:pt x="0" y="144"/>
                    <a:pt x="0" y="113"/>
                  </a:cubicBezTo>
                  <a:cubicBezTo>
                    <a:pt x="0" y="82"/>
                    <a:pt x="12" y="55"/>
                    <a:pt x="33" y="33"/>
                  </a:cubicBezTo>
                  <a:cubicBezTo>
                    <a:pt x="55" y="11"/>
                    <a:pt x="82" y="0"/>
                    <a:pt x="114" y="0"/>
                  </a:cubicBezTo>
                  <a:cubicBezTo>
                    <a:pt x="145" y="0"/>
                    <a:pt x="172" y="11"/>
                    <a:pt x="194" y="33"/>
                  </a:cubicBezTo>
                  <a:cubicBezTo>
                    <a:pt x="216" y="55"/>
                    <a:pt x="227" y="82"/>
                    <a:pt x="227" y="113"/>
                  </a:cubicBezTo>
                  <a:cubicBezTo>
                    <a:pt x="227" y="145"/>
                    <a:pt x="216" y="172"/>
                    <a:pt x="194" y="193"/>
                  </a:cubicBezTo>
                  <a:cubicBezTo>
                    <a:pt x="172" y="215"/>
                    <a:pt x="145" y="226"/>
                    <a:pt x="114" y="226"/>
                  </a:cubicBezTo>
                  <a:close/>
                  <a:moveTo>
                    <a:pt x="114" y="54"/>
                  </a:moveTo>
                  <a:cubicBezTo>
                    <a:pt x="97" y="54"/>
                    <a:pt x="83" y="59"/>
                    <a:pt x="72" y="71"/>
                  </a:cubicBezTo>
                  <a:cubicBezTo>
                    <a:pt x="60" y="83"/>
                    <a:pt x="54" y="96"/>
                    <a:pt x="54" y="113"/>
                  </a:cubicBezTo>
                  <a:cubicBezTo>
                    <a:pt x="54" y="130"/>
                    <a:pt x="60" y="144"/>
                    <a:pt x="72" y="155"/>
                  </a:cubicBezTo>
                  <a:cubicBezTo>
                    <a:pt x="83" y="167"/>
                    <a:pt x="97" y="173"/>
                    <a:pt x="114" y="173"/>
                  </a:cubicBezTo>
                  <a:cubicBezTo>
                    <a:pt x="131" y="173"/>
                    <a:pt x="144" y="167"/>
                    <a:pt x="156" y="155"/>
                  </a:cubicBezTo>
                  <a:cubicBezTo>
                    <a:pt x="168" y="144"/>
                    <a:pt x="173" y="130"/>
                    <a:pt x="173" y="113"/>
                  </a:cubicBezTo>
                  <a:cubicBezTo>
                    <a:pt x="173" y="96"/>
                    <a:pt x="168" y="83"/>
                    <a:pt x="156" y="71"/>
                  </a:cubicBezTo>
                  <a:cubicBezTo>
                    <a:pt x="144" y="59"/>
                    <a:pt x="131" y="54"/>
                    <a:pt x="11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30" name="Line 42">
              <a:extLst>
                <a:ext uri="{FF2B5EF4-FFF2-40B4-BE49-F238E27FC236}">
                  <a16:creationId xmlns:a16="http://schemas.microsoft.com/office/drawing/2014/main" id="{4A5ECBBD-5A75-7D4D-ED5D-4926AB724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205" y="2072427"/>
              <a:ext cx="0" cy="0"/>
            </a:xfrm>
            <a:prstGeom prst="line">
              <a:avLst/>
            </a:prstGeom>
            <a:grpFill/>
            <a:ln w="20638" cap="rnd">
              <a:solidFill>
                <a:srgbClr val="606062"/>
              </a:solidFill>
              <a:prstDash val="solid"/>
              <a:round/>
              <a:headEnd/>
              <a:tailEnd/>
            </a:ln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31" name="Freeform 43">
              <a:extLst>
                <a:ext uri="{FF2B5EF4-FFF2-40B4-BE49-F238E27FC236}">
                  <a16:creationId xmlns:a16="http://schemas.microsoft.com/office/drawing/2014/main" id="{346FC6F0-CF56-7980-A994-ADFE14542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823" y="1875567"/>
              <a:ext cx="307178" cy="203517"/>
            </a:xfrm>
            <a:custGeom>
              <a:avLst/>
              <a:gdLst>
                <a:gd name="T0" fmla="*/ 1205 w 1295"/>
                <a:gd name="T1" fmla="*/ 856 h 856"/>
                <a:gd name="T2" fmla="*/ 1105 w 1295"/>
                <a:gd name="T3" fmla="*/ 856 h 856"/>
                <a:gd name="T4" fmla="*/ 1078 w 1295"/>
                <a:gd name="T5" fmla="*/ 829 h 856"/>
                <a:gd name="T6" fmla="*/ 1105 w 1295"/>
                <a:gd name="T7" fmla="*/ 802 h 856"/>
                <a:gd name="T8" fmla="*/ 1178 w 1295"/>
                <a:gd name="T9" fmla="*/ 802 h 856"/>
                <a:gd name="T10" fmla="*/ 1178 w 1295"/>
                <a:gd name="T11" fmla="*/ 510 h 856"/>
                <a:gd name="T12" fmla="*/ 1205 w 1295"/>
                <a:gd name="T13" fmla="*/ 483 h 856"/>
                <a:gd name="T14" fmla="*/ 1216 w 1295"/>
                <a:gd name="T15" fmla="*/ 483 h 856"/>
                <a:gd name="T16" fmla="*/ 1241 w 1295"/>
                <a:gd name="T17" fmla="*/ 458 h 856"/>
                <a:gd name="T18" fmla="*/ 1241 w 1295"/>
                <a:gd name="T19" fmla="*/ 332 h 856"/>
                <a:gd name="T20" fmla="*/ 1216 w 1295"/>
                <a:gd name="T21" fmla="*/ 307 h 856"/>
                <a:gd name="T22" fmla="*/ 1205 w 1295"/>
                <a:gd name="T23" fmla="*/ 307 h 856"/>
                <a:gd name="T24" fmla="*/ 1178 w 1295"/>
                <a:gd name="T25" fmla="*/ 280 h 856"/>
                <a:gd name="T26" fmla="*/ 1178 w 1295"/>
                <a:gd name="T27" fmla="*/ 153 h 856"/>
                <a:gd name="T28" fmla="*/ 1080 w 1295"/>
                <a:gd name="T29" fmla="*/ 54 h 856"/>
                <a:gd name="T30" fmla="*/ 215 w 1295"/>
                <a:gd name="T31" fmla="*/ 54 h 856"/>
                <a:gd name="T32" fmla="*/ 116 w 1295"/>
                <a:gd name="T33" fmla="*/ 153 h 856"/>
                <a:gd name="T34" fmla="*/ 116 w 1295"/>
                <a:gd name="T35" fmla="*/ 280 h 856"/>
                <a:gd name="T36" fmla="*/ 89 w 1295"/>
                <a:gd name="T37" fmla="*/ 307 h 856"/>
                <a:gd name="T38" fmla="*/ 80 w 1295"/>
                <a:gd name="T39" fmla="*/ 307 h 856"/>
                <a:gd name="T40" fmla="*/ 54 w 1295"/>
                <a:gd name="T41" fmla="*/ 333 h 856"/>
                <a:gd name="T42" fmla="*/ 54 w 1295"/>
                <a:gd name="T43" fmla="*/ 457 h 856"/>
                <a:gd name="T44" fmla="*/ 80 w 1295"/>
                <a:gd name="T45" fmla="*/ 483 h 856"/>
                <a:gd name="T46" fmla="*/ 89 w 1295"/>
                <a:gd name="T47" fmla="*/ 483 h 856"/>
                <a:gd name="T48" fmla="*/ 116 w 1295"/>
                <a:gd name="T49" fmla="*/ 510 h 856"/>
                <a:gd name="T50" fmla="*/ 116 w 1295"/>
                <a:gd name="T51" fmla="*/ 802 h 856"/>
                <a:gd name="T52" fmla="*/ 943 w 1295"/>
                <a:gd name="T53" fmla="*/ 802 h 856"/>
                <a:gd name="T54" fmla="*/ 970 w 1295"/>
                <a:gd name="T55" fmla="*/ 829 h 856"/>
                <a:gd name="T56" fmla="*/ 943 w 1295"/>
                <a:gd name="T57" fmla="*/ 856 h 856"/>
                <a:gd name="T58" fmla="*/ 89 w 1295"/>
                <a:gd name="T59" fmla="*/ 856 h 856"/>
                <a:gd name="T60" fmla="*/ 63 w 1295"/>
                <a:gd name="T61" fmla="*/ 829 h 856"/>
                <a:gd name="T62" fmla="*/ 63 w 1295"/>
                <a:gd name="T63" fmla="*/ 535 h 856"/>
                <a:gd name="T64" fmla="*/ 0 w 1295"/>
                <a:gd name="T65" fmla="*/ 457 h 856"/>
                <a:gd name="T66" fmla="*/ 0 w 1295"/>
                <a:gd name="T67" fmla="*/ 333 h 856"/>
                <a:gd name="T68" fmla="*/ 63 w 1295"/>
                <a:gd name="T69" fmla="*/ 255 h 856"/>
                <a:gd name="T70" fmla="*/ 63 w 1295"/>
                <a:gd name="T71" fmla="*/ 153 h 856"/>
                <a:gd name="T72" fmla="*/ 215 w 1295"/>
                <a:gd name="T73" fmla="*/ 0 h 856"/>
                <a:gd name="T74" fmla="*/ 1080 w 1295"/>
                <a:gd name="T75" fmla="*/ 0 h 856"/>
                <a:gd name="T76" fmla="*/ 1232 w 1295"/>
                <a:gd name="T77" fmla="*/ 153 h 856"/>
                <a:gd name="T78" fmla="*/ 1232 w 1295"/>
                <a:gd name="T79" fmla="*/ 255 h 856"/>
                <a:gd name="T80" fmla="*/ 1295 w 1295"/>
                <a:gd name="T81" fmla="*/ 332 h 856"/>
                <a:gd name="T82" fmla="*/ 1295 w 1295"/>
                <a:gd name="T83" fmla="*/ 458 h 856"/>
                <a:gd name="T84" fmla="*/ 1232 w 1295"/>
                <a:gd name="T85" fmla="*/ 535 h 856"/>
                <a:gd name="T86" fmla="*/ 1232 w 1295"/>
                <a:gd name="T87" fmla="*/ 829 h 856"/>
                <a:gd name="T88" fmla="*/ 1205 w 1295"/>
                <a:gd name="T8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5" h="856">
                  <a:moveTo>
                    <a:pt x="1205" y="856"/>
                  </a:moveTo>
                  <a:cubicBezTo>
                    <a:pt x="1105" y="856"/>
                    <a:pt x="1105" y="856"/>
                    <a:pt x="1105" y="856"/>
                  </a:cubicBezTo>
                  <a:cubicBezTo>
                    <a:pt x="1090" y="856"/>
                    <a:pt x="1078" y="844"/>
                    <a:pt x="1078" y="829"/>
                  </a:cubicBezTo>
                  <a:cubicBezTo>
                    <a:pt x="1078" y="814"/>
                    <a:pt x="1090" y="802"/>
                    <a:pt x="1105" y="802"/>
                  </a:cubicBezTo>
                  <a:cubicBezTo>
                    <a:pt x="1178" y="802"/>
                    <a:pt x="1178" y="802"/>
                    <a:pt x="1178" y="802"/>
                  </a:cubicBezTo>
                  <a:cubicBezTo>
                    <a:pt x="1178" y="510"/>
                    <a:pt x="1178" y="510"/>
                    <a:pt x="1178" y="510"/>
                  </a:cubicBezTo>
                  <a:cubicBezTo>
                    <a:pt x="1178" y="495"/>
                    <a:pt x="1191" y="483"/>
                    <a:pt x="1205" y="483"/>
                  </a:cubicBezTo>
                  <a:cubicBezTo>
                    <a:pt x="1216" y="483"/>
                    <a:pt x="1216" y="483"/>
                    <a:pt x="1216" y="483"/>
                  </a:cubicBezTo>
                  <a:cubicBezTo>
                    <a:pt x="1230" y="483"/>
                    <a:pt x="1241" y="472"/>
                    <a:pt x="1241" y="458"/>
                  </a:cubicBezTo>
                  <a:cubicBezTo>
                    <a:pt x="1241" y="332"/>
                    <a:pt x="1241" y="332"/>
                    <a:pt x="1241" y="332"/>
                  </a:cubicBezTo>
                  <a:cubicBezTo>
                    <a:pt x="1241" y="318"/>
                    <a:pt x="1230" y="307"/>
                    <a:pt x="1216" y="307"/>
                  </a:cubicBezTo>
                  <a:cubicBezTo>
                    <a:pt x="1205" y="307"/>
                    <a:pt x="1205" y="307"/>
                    <a:pt x="1205" y="307"/>
                  </a:cubicBezTo>
                  <a:cubicBezTo>
                    <a:pt x="1191" y="307"/>
                    <a:pt x="1178" y="295"/>
                    <a:pt x="1178" y="280"/>
                  </a:cubicBezTo>
                  <a:cubicBezTo>
                    <a:pt x="1178" y="153"/>
                    <a:pt x="1178" y="153"/>
                    <a:pt x="1178" y="153"/>
                  </a:cubicBezTo>
                  <a:cubicBezTo>
                    <a:pt x="1178" y="98"/>
                    <a:pt x="1134" y="54"/>
                    <a:pt x="1080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161" y="54"/>
                    <a:pt x="116" y="98"/>
                    <a:pt x="116" y="153"/>
                  </a:cubicBezTo>
                  <a:cubicBezTo>
                    <a:pt x="116" y="280"/>
                    <a:pt x="116" y="280"/>
                    <a:pt x="116" y="280"/>
                  </a:cubicBezTo>
                  <a:cubicBezTo>
                    <a:pt x="116" y="295"/>
                    <a:pt x="104" y="307"/>
                    <a:pt x="89" y="307"/>
                  </a:cubicBezTo>
                  <a:cubicBezTo>
                    <a:pt x="80" y="307"/>
                    <a:pt x="80" y="307"/>
                    <a:pt x="80" y="307"/>
                  </a:cubicBezTo>
                  <a:cubicBezTo>
                    <a:pt x="65" y="307"/>
                    <a:pt x="54" y="319"/>
                    <a:pt x="54" y="333"/>
                  </a:cubicBezTo>
                  <a:cubicBezTo>
                    <a:pt x="54" y="457"/>
                    <a:pt x="54" y="457"/>
                    <a:pt x="54" y="457"/>
                  </a:cubicBezTo>
                  <a:cubicBezTo>
                    <a:pt x="54" y="471"/>
                    <a:pt x="65" y="483"/>
                    <a:pt x="80" y="483"/>
                  </a:cubicBezTo>
                  <a:cubicBezTo>
                    <a:pt x="89" y="483"/>
                    <a:pt x="89" y="483"/>
                    <a:pt x="89" y="483"/>
                  </a:cubicBezTo>
                  <a:cubicBezTo>
                    <a:pt x="104" y="483"/>
                    <a:pt x="116" y="495"/>
                    <a:pt x="116" y="510"/>
                  </a:cubicBezTo>
                  <a:cubicBezTo>
                    <a:pt x="116" y="802"/>
                    <a:pt x="116" y="802"/>
                    <a:pt x="116" y="802"/>
                  </a:cubicBezTo>
                  <a:cubicBezTo>
                    <a:pt x="943" y="802"/>
                    <a:pt x="943" y="802"/>
                    <a:pt x="943" y="802"/>
                  </a:cubicBezTo>
                  <a:cubicBezTo>
                    <a:pt x="958" y="802"/>
                    <a:pt x="970" y="814"/>
                    <a:pt x="970" y="829"/>
                  </a:cubicBezTo>
                  <a:cubicBezTo>
                    <a:pt x="970" y="844"/>
                    <a:pt x="958" y="856"/>
                    <a:pt x="943" y="856"/>
                  </a:cubicBezTo>
                  <a:cubicBezTo>
                    <a:pt x="89" y="856"/>
                    <a:pt x="89" y="856"/>
                    <a:pt x="89" y="856"/>
                  </a:cubicBezTo>
                  <a:cubicBezTo>
                    <a:pt x="75" y="856"/>
                    <a:pt x="63" y="844"/>
                    <a:pt x="63" y="829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27" y="527"/>
                    <a:pt x="0" y="495"/>
                    <a:pt x="0" y="457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295"/>
                    <a:pt x="27" y="263"/>
                    <a:pt x="63" y="255"/>
                  </a:cubicBezTo>
                  <a:cubicBezTo>
                    <a:pt x="63" y="153"/>
                    <a:pt x="63" y="153"/>
                    <a:pt x="63" y="153"/>
                  </a:cubicBezTo>
                  <a:cubicBezTo>
                    <a:pt x="63" y="69"/>
                    <a:pt x="131" y="0"/>
                    <a:pt x="215" y="0"/>
                  </a:cubicBezTo>
                  <a:cubicBezTo>
                    <a:pt x="1080" y="0"/>
                    <a:pt x="1080" y="0"/>
                    <a:pt x="1080" y="0"/>
                  </a:cubicBezTo>
                  <a:cubicBezTo>
                    <a:pt x="1164" y="0"/>
                    <a:pt x="1232" y="69"/>
                    <a:pt x="1232" y="153"/>
                  </a:cubicBezTo>
                  <a:cubicBezTo>
                    <a:pt x="1232" y="255"/>
                    <a:pt x="1232" y="255"/>
                    <a:pt x="1232" y="255"/>
                  </a:cubicBezTo>
                  <a:cubicBezTo>
                    <a:pt x="1268" y="262"/>
                    <a:pt x="1295" y="294"/>
                    <a:pt x="1295" y="332"/>
                  </a:cubicBezTo>
                  <a:cubicBezTo>
                    <a:pt x="1295" y="458"/>
                    <a:pt x="1295" y="458"/>
                    <a:pt x="1295" y="458"/>
                  </a:cubicBezTo>
                  <a:cubicBezTo>
                    <a:pt x="1295" y="496"/>
                    <a:pt x="1268" y="528"/>
                    <a:pt x="1232" y="535"/>
                  </a:cubicBezTo>
                  <a:cubicBezTo>
                    <a:pt x="1232" y="829"/>
                    <a:pt x="1232" y="829"/>
                    <a:pt x="1232" y="829"/>
                  </a:cubicBezTo>
                  <a:cubicBezTo>
                    <a:pt x="1232" y="844"/>
                    <a:pt x="1220" y="856"/>
                    <a:pt x="1205" y="8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32" name="Freeform 44">
              <a:extLst>
                <a:ext uri="{FF2B5EF4-FFF2-40B4-BE49-F238E27FC236}">
                  <a16:creationId xmlns:a16="http://schemas.microsoft.com/office/drawing/2014/main" id="{8C792B25-9CA4-5966-59CB-3822DB9970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5015" y="1808996"/>
              <a:ext cx="42796" cy="79885"/>
            </a:xfrm>
            <a:custGeom>
              <a:avLst/>
              <a:gdLst>
                <a:gd name="T0" fmla="*/ 89 w 181"/>
                <a:gd name="T1" fmla="*/ 335 h 335"/>
                <a:gd name="T2" fmla="*/ 63 w 181"/>
                <a:gd name="T3" fmla="*/ 308 h 335"/>
                <a:gd name="T4" fmla="*/ 63 w 181"/>
                <a:gd name="T5" fmla="*/ 186 h 335"/>
                <a:gd name="T6" fmla="*/ 26 w 181"/>
                <a:gd name="T7" fmla="*/ 164 h 335"/>
                <a:gd name="T8" fmla="*/ 0 w 181"/>
                <a:gd name="T9" fmla="*/ 101 h 335"/>
                <a:gd name="T10" fmla="*/ 26 w 181"/>
                <a:gd name="T11" fmla="*/ 36 h 335"/>
                <a:gd name="T12" fmla="*/ 154 w 181"/>
                <a:gd name="T13" fmla="*/ 36 h 335"/>
                <a:gd name="T14" fmla="*/ 181 w 181"/>
                <a:gd name="T15" fmla="*/ 101 h 335"/>
                <a:gd name="T16" fmla="*/ 154 w 181"/>
                <a:gd name="T17" fmla="*/ 164 h 335"/>
                <a:gd name="T18" fmla="*/ 116 w 181"/>
                <a:gd name="T19" fmla="*/ 187 h 335"/>
                <a:gd name="T20" fmla="*/ 116 w 181"/>
                <a:gd name="T21" fmla="*/ 308 h 335"/>
                <a:gd name="T22" fmla="*/ 89 w 181"/>
                <a:gd name="T23" fmla="*/ 335 h 335"/>
                <a:gd name="T24" fmla="*/ 89 w 181"/>
                <a:gd name="T25" fmla="*/ 63 h 335"/>
                <a:gd name="T26" fmla="*/ 64 w 181"/>
                <a:gd name="T27" fmla="*/ 74 h 335"/>
                <a:gd name="T28" fmla="*/ 54 w 181"/>
                <a:gd name="T29" fmla="*/ 101 h 335"/>
                <a:gd name="T30" fmla="*/ 64 w 181"/>
                <a:gd name="T31" fmla="*/ 126 h 335"/>
                <a:gd name="T32" fmla="*/ 116 w 181"/>
                <a:gd name="T33" fmla="*/ 126 h 335"/>
                <a:gd name="T34" fmla="*/ 127 w 181"/>
                <a:gd name="T35" fmla="*/ 101 h 335"/>
                <a:gd name="T36" fmla="*/ 116 w 181"/>
                <a:gd name="T37" fmla="*/ 74 h 335"/>
                <a:gd name="T38" fmla="*/ 89 w 181"/>
                <a:gd name="T39" fmla="*/ 6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335">
                  <a:moveTo>
                    <a:pt x="89" y="335"/>
                  </a:moveTo>
                  <a:cubicBezTo>
                    <a:pt x="75" y="335"/>
                    <a:pt x="63" y="323"/>
                    <a:pt x="63" y="308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49" y="182"/>
                    <a:pt x="37" y="174"/>
                    <a:pt x="26" y="164"/>
                  </a:cubicBezTo>
                  <a:cubicBezTo>
                    <a:pt x="9" y="146"/>
                    <a:pt x="0" y="124"/>
                    <a:pt x="0" y="101"/>
                  </a:cubicBezTo>
                  <a:cubicBezTo>
                    <a:pt x="0" y="76"/>
                    <a:pt x="9" y="54"/>
                    <a:pt x="26" y="36"/>
                  </a:cubicBezTo>
                  <a:cubicBezTo>
                    <a:pt x="62" y="0"/>
                    <a:pt x="120" y="2"/>
                    <a:pt x="154" y="36"/>
                  </a:cubicBezTo>
                  <a:cubicBezTo>
                    <a:pt x="172" y="54"/>
                    <a:pt x="181" y="76"/>
                    <a:pt x="181" y="101"/>
                  </a:cubicBezTo>
                  <a:cubicBezTo>
                    <a:pt x="181" y="124"/>
                    <a:pt x="172" y="146"/>
                    <a:pt x="154" y="164"/>
                  </a:cubicBezTo>
                  <a:cubicBezTo>
                    <a:pt x="143" y="175"/>
                    <a:pt x="130" y="182"/>
                    <a:pt x="116" y="187"/>
                  </a:cubicBezTo>
                  <a:cubicBezTo>
                    <a:pt x="116" y="308"/>
                    <a:pt x="116" y="308"/>
                    <a:pt x="116" y="308"/>
                  </a:cubicBezTo>
                  <a:cubicBezTo>
                    <a:pt x="116" y="323"/>
                    <a:pt x="104" y="335"/>
                    <a:pt x="89" y="335"/>
                  </a:cubicBezTo>
                  <a:close/>
                  <a:moveTo>
                    <a:pt x="89" y="63"/>
                  </a:moveTo>
                  <a:cubicBezTo>
                    <a:pt x="80" y="63"/>
                    <a:pt x="72" y="67"/>
                    <a:pt x="64" y="74"/>
                  </a:cubicBezTo>
                  <a:cubicBezTo>
                    <a:pt x="57" y="82"/>
                    <a:pt x="54" y="90"/>
                    <a:pt x="54" y="101"/>
                  </a:cubicBezTo>
                  <a:cubicBezTo>
                    <a:pt x="54" y="110"/>
                    <a:pt x="57" y="118"/>
                    <a:pt x="64" y="126"/>
                  </a:cubicBezTo>
                  <a:cubicBezTo>
                    <a:pt x="80" y="141"/>
                    <a:pt x="102" y="140"/>
                    <a:pt x="116" y="126"/>
                  </a:cubicBezTo>
                  <a:cubicBezTo>
                    <a:pt x="123" y="118"/>
                    <a:pt x="127" y="110"/>
                    <a:pt x="127" y="101"/>
                  </a:cubicBezTo>
                  <a:cubicBezTo>
                    <a:pt x="127" y="90"/>
                    <a:pt x="123" y="82"/>
                    <a:pt x="116" y="74"/>
                  </a:cubicBezTo>
                  <a:cubicBezTo>
                    <a:pt x="109" y="67"/>
                    <a:pt x="100" y="63"/>
                    <a:pt x="8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33" name="Freeform 46">
              <a:extLst>
                <a:ext uri="{FF2B5EF4-FFF2-40B4-BE49-F238E27FC236}">
                  <a16:creationId xmlns:a16="http://schemas.microsoft.com/office/drawing/2014/main" id="{53D0BC2E-C8C7-8BC8-6A2B-CD23337DB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7320" y="1922167"/>
              <a:ext cx="53257" cy="54208"/>
            </a:xfrm>
            <a:custGeom>
              <a:avLst/>
              <a:gdLst>
                <a:gd name="T0" fmla="*/ 113 w 226"/>
                <a:gd name="T1" fmla="*/ 226 h 226"/>
                <a:gd name="T2" fmla="*/ 33 w 226"/>
                <a:gd name="T3" fmla="*/ 193 h 226"/>
                <a:gd name="T4" fmla="*/ 0 w 226"/>
                <a:gd name="T5" fmla="*/ 113 h 226"/>
                <a:gd name="T6" fmla="*/ 33 w 226"/>
                <a:gd name="T7" fmla="*/ 33 h 226"/>
                <a:gd name="T8" fmla="*/ 113 w 226"/>
                <a:gd name="T9" fmla="*/ 0 h 226"/>
                <a:gd name="T10" fmla="*/ 193 w 226"/>
                <a:gd name="T11" fmla="*/ 33 h 226"/>
                <a:gd name="T12" fmla="*/ 226 w 226"/>
                <a:gd name="T13" fmla="*/ 113 h 226"/>
                <a:gd name="T14" fmla="*/ 193 w 226"/>
                <a:gd name="T15" fmla="*/ 193 h 226"/>
                <a:gd name="T16" fmla="*/ 113 w 226"/>
                <a:gd name="T17" fmla="*/ 226 h 226"/>
                <a:gd name="T18" fmla="*/ 113 w 226"/>
                <a:gd name="T19" fmla="*/ 54 h 226"/>
                <a:gd name="T20" fmla="*/ 71 w 226"/>
                <a:gd name="T21" fmla="*/ 71 h 226"/>
                <a:gd name="T22" fmla="*/ 54 w 226"/>
                <a:gd name="T23" fmla="*/ 113 h 226"/>
                <a:gd name="T24" fmla="*/ 71 w 226"/>
                <a:gd name="T25" fmla="*/ 155 h 226"/>
                <a:gd name="T26" fmla="*/ 113 w 226"/>
                <a:gd name="T27" fmla="*/ 173 h 226"/>
                <a:gd name="T28" fmla="*/ 155 w 226"/>
                <a:gd name="T29" fmla="*/ 155 h 226"/>
                <a:gd name="T30" fmla="*/ 173 w 226"/>
                <a:gd name="T31" fmla="*/ 113 h 226"/>
                <a:gd name="T32" fmla="*/ 155 w 226"/>
                <a:gd name="T33" fmla="*/ 71 h 226"/>
                <a:gd name="T34" fmla="*/ 113 w 226"/>
                <a:gd name="T35" fmla="*/ 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" h="226">
                  <a:moveTo>
                    <a:pt x="113" y="226"/>
                  </a:moveTo>
                  <a:cubicBezTo>
                    <a:pt x="82" y="226"/>
                    <a:pt x="55" y="215"/>
                    <a:pt x="33" y="193"/>
                  </a:cubicBezTo>
                  <a:cubicBezTo>
                    <a:pt x="11" y="172"/>
                    <a:pt x="0" y="145"/>
                    <a:pt x="0" y="113"/>
                  </a:cubicBezTo>
                  <a:cubicBezTo>
                    <a:pt x="0" y="82"/>
                    <a:pt x="11" y="55"/>
                    <a:pt x="33" y="33"/>
                  </a:cubicBezTo>
                  <a:cubicBezTo>
                    <a:pt x="55" y="11"/>
                    <a:pt x="82" y="0"/>
                    <a:pt x="113" y="0"/>
                  </a:cubicBezTo>
                  <a:cubicBezTo>
                    <a:pt x="144" y="0"/>
                    <a:pt x="171" y="11"/>
                    <a:pt x="193" y="33"/>
                  </a:cubicBezTo>
                  <a:cubicBezTo>
                    <a:pt x="215" y="55"/>
                    <a:pt x="226" y="82"/>
                    <a:pt x="226" y="113"/>
                  </a:cubicBezTo>
                  <a:cubicBezTo>
                    <a:pt x="226" y="144"/>
                    <a:pt x="215" y="171"/>
                    <a:pt x="193" y="193"/>
                  </a:cubicBezTo>
                  <a:cubicBezTo>
                    <a:pt x="172" y="215"/>
                    <a:pt x="144" y="226"/>
                    <a:pt x="113" y="226"/>
                  </a:cubicBezTo>
                  <a:close/>
                  <a:moveTo>
                    <a:pt x="113" y="54"/>
                  </a:moveTo>
                  <a:cubicBezTo>
                    <a:pt x="96" y="54"/>
                    <a:pt x="83" y="59"/>
                    <a:pt x="71" y="71"/>
                  </a:cubicBezTo>
                  <a:cubicBezTo>
                    <a:pt x="59" y="83"/>
                    <a:pt x="54" y="96"/>
                    <a:pt x="54" y="113"/>
                  </a:cubicBezTo>
                  <a:cubicBezTo>
                    <a:pt x="54" y="130"/>
                    <a:pt x="59" y="144"/>
                    <a:pt x="71" y="155"/>
                  </a:cubicBezTo>
                  <a:cubicBezTo>
                    <a:pt x="83" y="167"/>
                    <a:pt x="96" y="173"/>
                    <a:pt x="113" y="173"/>
                  </a:cubicBezTo>
                  <a:cubicBezTo>
                    <a:pt x="130" y="173"/>
                    <a:pt x="144" y="167"/>
                    <a:pt x="155" y="155"/>
                  </a:cubicBezTo>
                  <a:cubicBezTo>
                    <a:pt x="167" y="144"/>
                    <a:pt x="173" y="130"/>
                    <a:pt x="173" y="113"/>
                  </a:cubicBezTo>
                  <a:cubicBezTo>
                    <a:pt x="173" y="96"/>
                    <a:pt x="167" y="83"/>
                    <a:pt x="155" y="71"/>
                  </a:cubicBezTo>
                  <a:cubicBezTo>
                    <a:pt x="144" y="59"/>
                    <a:pt x="130" y="54"/>
                    <a:pt x="1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34" name="Freeform 47">
              <a:extLst>
                <a:ext uri="{FF2B5EF4-FFF2-40B4-BE49-F238E27FC236}">
                  <a16:creationId xmlns:a16="http://schemas.microsoft.com/office/drawing/2014/main" id="{E5EFB59C-A1F9-9BAF-E787-F7239086C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847" y="1989689"/>
              <a:ext cx="74179" cy="20922"/>
            </a:xfrm>
            <a:custGeom>
              <a:avLst/>
              <a:gdLst>
                <a:gd name="T0" fmla="*/ 156 w 313"/>
                <a:gd name="T1" fmla="*/ 89 h 89"/>
                <a:gd name="T2" fmla="*/ 19 w 313"/>
                <a:gd name="T3" fmla="*/ 54 h 89"/>
                <a:gd name="T4" fmla="*/ 7 w 313"/>
                <a:gd name="T5" fmla="*/ 18 h 89"/>
                <a:gd name="T6" fmla="*/ 43 w 313"/>
                <a:gd name="T7" fmla="*/ 6 h 89"/>
                <a:gd name="T8" fmla="*/ 270 w 313"/>
                <a:gd name="T9" fmla="*/ 6 h 89"/>
                <a:gd name="T10" fmla="*/ 306 w 313"/>
                <a:gd name="T11" fmla="*/ 18 h 89"/>
                <a:gd name="T12" fmla="*/ 294 w 313"/>
                <a:gd name="T13" fmla="*/ 54 h 89"/>
                <a:gd name="T14" fmla="*/ 156 w 313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89">
                  <a:moveTo>
                    <a:pt x="156" y="89"/>
                  </a:moveTo>
                  <a:cubicBezTo>
                    <a:pt x="110" y="89"/>
                    <a:pt x="64" y="77"/>
                    <a:pt x="19" y="54"/>
                  </a:cubicBezTo>
                  <a:cubicBezTo>
                    <a:pt x="5" y="48"/>
                    <a:pt x="0" y="32"/>
                    <a:pt x="7" y="18"/>
                  </a:cubicBezTo>
                  <a:cubicBezTo>
                    <a:pt x="13" y="5"/>
                    <a:pt x="29" y="0"/>
                    <a:pt x="43" y="6"/>
                  </a:cubicBezTo>
                  <a:cubicBezTo>
                    <a:pt x="119" y="44"/>
                    <a:pt x="194" y="44"/>
                    <a:pt x="270" y="6"/>
                  </a:cubicBezTo>
                  <a:cubicBezTo>
                    <a:pt x="283" y="0"/>
                    <a:pt x="300" y="5"/>
                    <a:pt x="306" y="18"/>
                  </a:cubicBezTo>
                  <a:cubicBezTo>
                    <a:pt x="313" y="32"/>
                    <a:pt x="308" y="48"/>
                    <a:pt x="294" y="54"/>
                  </a:cubicBezTo>
                  <a:cubicBezTo>
                    <a:pt x="249" y="77"/>
                    <a:pt x="202" y="89"/>
                    <a:pt x="156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35" name="Freeform 48">
              <a:extLst>
                <a:ext uri="{FF2B5EF4-FFF2-40B4-BE49-F238E27FC236}">
                  <a16:creationId xmlns:a16="http://schemas.microsoft.com/office/drawing/2014/main" id="{4FB841F6-4DCF-7F47-89D3-FB8E2EFDD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05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36" name="Freeform 49">
              <a:extLst>
                <a:ext uri="{FF2B5EF4-FFF2-40B4-BE49-F238E27FC236}">
                  <a16:creationId xmlns:a16="http://schemas.microsoft.com/office/drawing/2014/main" id="{58C61E01-A3F3-567D-BF98-C6CCE889AC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2941" y="1701531"/>
              <a:ext cx="41845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37" name="Freeform 50">
              <a:extLst>
                <a:ext uri="{FF2B5EF4-FFF2-40B4-BE49-F238E27FC236}">
                  <a16:creationId xmlns:a16="http://schemas.microsoft.com/office/drawing/2014/main" id="{C936844D-260F-984F-3D68-634AF61018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5880" y="1701531"/>
              <a:ext cx="42796" cy="42796"/>
            </a:xfrm>
            <a:custGeom>
              <a:avLst/>
              <a:gdLst>
                <a:gd name="T0" fmla="*/ 89 w 179"/>
                <a:gd name="T1" fmla="*/ 179 h 179"/>
                <a:gd name="T2" fmla="*/ 0 w 179"/>
                <a:gd name="T3" fmla="*/ 89 h 179"/>
                <a:gd name="T4" fmla="*/ 89 w 179"/>
                <a:gd name="T5" fmla="*/ 0 h 179"/>
                <a:gd name="T6" fmla="*/ 179 w 179"/>
                <a:gd name="T7" fmla="*/ 89 h 179"/>
                <a:gd name="T8" fmla="*/ 89 w 179"/>
                <a:gd name="T9" fmla="*/ 179 h 179"/>
                <a:gd name="T10" fmla="*/ 89 w 179"/>
                <a:gd name="T11" fmla="*/ 53 h 179"/>
                <a:gd name="T12" fmla="*/ 54 w 179"/>
                <a:gd name="T13" fmla="*/ 89 h 179"/>
                <a:gd name="T14" fmla="*/ 89 w 179"/>
                <a:gd name="T15" fmla="*/ 125 h 179"/>
                <a:gd name="T16" fmla="*/ 125 w 179"/>
                <a:gd name="T17" fmla="*/ 89 h 179"/>
                <a:gd name="T18" fmla="*/ 89 w 179"/>
                <a:gd name="T19" fmla="*/ 5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89" y="179"/>
                  </a:move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9" y="0"/>
                    <a:pt x="179" y="40"/>
                    <a:pt x="179" y="89"/>
                  </a:cubicBezTo>
                  <a:cubicBezTo>
                    <a:pt x="179" y="139"/>
                    <a:pt x="139" y="179"/>
                    <a:pt x="89" y="179"/>
                  </a:cubicBezTo>
                  <a:close/>
                  <a:moveTo>
                    <a:pt x="89" y="53"/>
                  </a:moveTo>
                  <a:cubicBezTo>
                    <a:pt x="70" y="53"/>
                    <a:pt x="54" y="69"/>
                    <a:pt x="54" y="89"/>
                  </a:cubicBezTo>
                  <a:cubicBezTo>
                    <a:pt x="54" y="109"/>
                    <a:pt x="70" y="125"/>
                    <a:pt x="89" y="125"/>
                  </a:cubicBezTo>
                  <a:cubicBezTo>
                    <a:pt x="109" y="125"/>
                    <a:pt x="125" y="109"/>
                    <a:pt x="125" y="89"/>
                  </a:cubicBezTo>
                  <a:cubicBezTo>
                    <a:pt x="125" y="69"/>
                    <a:pt x="109" y="53"/>
                    <a:pt x="8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38" name="Freeform 51">
              <a:extLst>
                <a:ext uri="{FF2B5EF4-FFF2-40B4-BE49-F238E27FC236}">
                  <a16:creationId xmlns:a16="http://schemas.microsoft.com/office/drawing/2014/main" id="{560FEC5B-B358-D0AC-987B-197A80EC5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516" y="1606430"/>
              <a:ext cx="215881" cy="216831"/>
            </a:xfrm>
            <a:custGeom>
              <a:avLst/>
              <a:gdLst>
                <a:gd name="T0" fmla="*/ 375 w 910"/>
                <a:gd name="T1" fmla="*/ 913 h 913"/>
                <a:gd name="T2" fmla="*/ 348 w 910"/>
                <a:gd name="T3" fmla="*/ 886 h 913"/>
                <a:gd name="T4" fmla="*/ 375 w 910"/>
                <a:gd name="T5" fmla="*/ 859 h 913"/>
                <a:gd name="T6" fmla="*/ 856 w 910"/>
                <a:gd name="T7" fmla="*/ 456 h 913"/>
                <a:gd name="T8" fmla="*/ 375 w 910"/>
                <a:gd name="T9" fmla="*/ 54 h 913"/>
                <a:gd name="T10" fmla="*/ 47 w 910"/>
                <a:gd name="T11" fmla="*/ 162 h 913"/>
                <a:gd name="T12" fmla="*/ 9 w 910"/>
                <a:gd name="T13" fmla="*/ 157 h 913"/>
                <a:gd name="T14" fmla="*/ 14 w 910"/>
                <a:gd name="T15" fmla="*/ 119 h 913"/>
                <a:gd name="T16" fmla="*/ 375 w 910"/>
                <a:gd name="T17" fmla="*/ 0 h 913"/>
                <a:gd name="T18" fmla="*/ 910 w 910"/>
                <a:gd name="T19" fmla="*/ 456 h 913"/>
                <a:gd name="T20" fmla="*/ 375 w 910"/>
                <a:gd name="T21" fmla="*/ 91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0" h="913">
                  <a:moveTo>
                    <a:pt x="375" y="913"/>
                  </a:moveTo>
                  <a:cubicBezTo>
                    <a:pt x="360" y="913"/>
                    <a:pt x="348" y="901"/>
                    <a:pt x="348" y="886"/>
                  </a:cubicBezTo>
                  <a:cubicBezTo>
                    <a:pt x="348" y="871"/>
                    <a:pt x="360" y="859"/>
                    <a:pt x="375" y="859"/>
                  </a:cubicBezTo>
                  <a:cubicBezTo>
                    <a:pt x="640" y="859"/>
                    <a:pt x="856" y="678"/>
                    <a:pt x="856" y="456"/>
                  </a:cubicBezTo>
                  <a:cubicBezTo>
                    <a:pt x="856" y="234"/>
                    <a:pt x="640" y="54"/>
                    <a:pt x="375" y="54"/>
                  </a:cubicBezTo>
                  <a:cubicBezTo>
                    <a:pt x="253" y="54"/>
                    <a:pt x="136" y="92"/>
                    <a:pt x="47" y="162"/>
                  </a:cubicBezTo>
                  <a:cubicBezTo>
                    <a:pt x="35" y="171"/>
                    <a:pt x="18" y="169"/>
                    <a:pt x="9" y="157"/>
                  </a:cubicBezTo>
                  <a:cubicBezTo>
                    <a:pt x="0" y="145"/>
                    <a:pt x="2" y="128"/>
                    <a:pt x="14" y="119"/>
                  </a:cubicBezTo>
                  <a:cubicBezTo>
                    <a:pt x="112" y="42"/>
                    <a:pt x="241" y="0"/>
                    <a:pt x="375" y="0"/>
                  </a:cubicBezTo>
                  <a:cubicBezTo>
                    <a:pt x="670" y="0"/>
                    <a:pt x="910" y="204"/>
                    <a:pt x="910" y="456"/>
                  </a:cubicBezTo>
                  <a:cubicBezTo>
                    <a:pt x="910" y="708"/>
                    <a:pt x="670" y="913"/>
                    <a:pt x="375" y="9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  <p:sp>
          <p:nvSpPr>
            <p:cNvPr id="2139" name="Freeform 52">
              <a:extLst>
                <a:ext uri="{FF2B5EF4-FFF2-40B4-BE49-F238E27FC236}">
                  <a16:creationId xmlns:a16="http://schemas.microsoft.com/office/drawing/2014/main" id="{88B5C45D-57C9-0005-A517-DA33AA517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475" y="1652079"/>
              <a:ext cx="134094" cy="194007"/>
            </a:xfrm>
            <a:custGeom>
              <a:avLst/>
              <a:gdLst>
                <a:gd name="T0" fmla="*/ 354 w 565"/>
                <a:gd name="T1" fmla="*/ 821 h 821"/>
                <a:gd name="T2" fmla="*/ 307 w 565"/>
                <a:gd name="T3" fmla="*/ 795 h 821"/>
                <a:gd name="T4" fmla="*/ 306 w 565"/>
                <a:gd name="T5" fmla="*/ 737 h 821"/>
                <a:gd name="T6" fmla="*/ 316 w 565"/>
                <a:gd name="T7" fmla="*/ 681 h 821"/>
                <a:gd name="T8" fmla="*/ 0 w 565"/>
                <a:gd name="T9" fmla="*/ 267 h 821"/>
                <a:gd name="T10" fmla="*/ 90 w 565"/>
                <a:gd name="T11" fmla="*/ 13 h 821"/>
                <a:gd name="T12" fmla="*/ 128 w 565"/>
                <a:gd name="T13" fmla="*/ 9 h 821"/>
                <a:gd name="T14" fmla="*/ 132 w 565"/>
                <a:gd name="T15" fmla="*/ 47 h 821"/>
                <a:gd name="T16" fmla="*/ 54 w 565"/>
                <a:gd name="T17" fmla="*/ 267 h 821"/>
                <a:gd name="T18" fmla="*/ 344 w 565"/>
                <a:gd name="T19" fmla="*/ 634 h 821"/>
                <a:gd name="T20" fmla="*/ 355 w 565"/>
                <a:gd name="T21" fmla="*/ 642 h 821"/>
                <a:gd name="T22" fmla="*/ 363 w 565"/>
                <a:gd name="T23" fmla="*/ 655 h 821"/>
                <a:gd name="T24" fmla="*/ 353 w 565"/>
                <a:gd name="T25" fmla="*/ 763 h 821"/>
                <a:gd name="T26" fmla="*/ 353 w 565"/>
                <a:gd name="T27" fmla="*/ 766 h 821"/>
                <a:gd name="T28" fmla="*/ 510 w 565"/>
                <a:gd name="T29" fmla="*/ 685 h 821"/>
                <a:gd name="T30" fmla="*/ 546 w 565"/>
                <a:gd name="T31" fmla="*/ 672 h 821"/>
                <a:gd name="T32" fmla="*/ 559 w 565"/>
                <a:gd name="T33" fmla="*/ 708 h 821"/>
                <a:gd name="T34" fmla="*/ 357 w 565"/>
                <a:gd name="T35" fmla="*/ 821 h 821"/>
                <a:gd name="T36" fmla="*/ 354 w 565"/>
                <a:gd name="T37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821">
                  <a:moveTo>
                    <a:pt x="354" y="821"/>
                  </a:moveTo>
                  <a:cubicBezTo>
                    <a:pt x="335" y="821"/>
                    <a:pt x="318" y="811"/>
                    <a:pt x="307" y="795"/>
                  </a:cubicBezTo>
                  <a:cubicBezTo>
                    <a:pt x="296" y="777"/>
                    <a:pt x="296" y="755"/>
                    <a:pt x="306" y="737"/>
                  </a:cubicBezTo>
                  <a:cubicBezTo>
                    <a:pt x="314" y="721"/>
                    <a:pt x="323" y="699"/>
                    <a:pt x="316" y="681"/>
                  </a:cubicBezTo>
                  <a:cubicBezTo>
                    <a:pt x="124" y="608"/>
                    <a:pt x="0" y="446"/>
                    <a:pt x="0" y="267"/>
                  </a:cubicBezTo>
                  <a:cubicBezTo>
                    <a:pt x="0" y="176"/>
                    <a:pt x="31" y="88"/>
                    <a:pt x="90" y="13"/>
                  </a:cubicBezTo>
                  <a:cubicBezTo>
                    <a:pt x="99" y="2"/>
                    <a:pt x="116" y="0"/>
                    <a:pt x="128" y="9"/>
                  </a:cubicBezTo>
                  <a:cubicBezTo>
                    <a:pt x="139" y="18"/>
                    <a:pt x="142" y="35"/>
                    <a:pt x="132" y="47"/>
                  </a:cubicBezTo>
                  <a:cubicBezTo>
                    <a:pt x="81" y="112"/>
                    <a:pt x="54" y="188"/>
                    <a:pt x="54" y="267"/>
                  </a:cubicBezTo>
                  <a:cubicBezTo>
                    <a:pt x="54" y="426"/>
                    <a:pt x="168" y="571"/>
                    <a:pt x="344" y="634"/>
                  </a:cubicBezTo>
                  <a:cubicBezTo>
                    <a:pt x="348" y="636"/>
                    <a:pt x="352" y="638"/>
                    <a:pt x="355" y="642"/>
                  </a:cubicBezTo>
                  <a:cubicBezTo>
                    <a:pt x="359" y="646"/>
                    <a:pt x="362" y="650"/>
                    <a:pt x="363" y="655"/>
                  </a:cubicBezTo>
                  <a:cubicBezTo>
                    <a:pt x="374" y="677"/>
                    <a:pt x="380" y="713"/>
                    <a:pt x="353" y="763"/>
                  </a:cubicBezTo>
                  <a:cubicBezTo>
                    <a:pt x="352" y="764"/>
                    <a:pt x="352" y="765"/>
                    <a:pt x="353" y="766"/>
                  </a:cubicBezTo>
                  <a:cubicBezTo>
                    <a:pt x="473" y="760"/>
                    <a:pt x="509" y="688"/>
                    <a:pt x="510" y="685"/>
                  </a:cubicBezTo>
                  <a:cubicBezTo>
                    <a:pt x="517" y="672"/>
                    <a:pt x="533" y="666"/>
                    <a:pt x="546" y="672"/>
                  </a:cubicBezTo>
                  <a:cubicBezTo>
                    <a:pt x="559" y="679"/>
                    <a:pt x="565" y="694"/>
                    <a:pt x="559" y="708"/>
                  </a:cubicBezTo>
                  <a:cubicBezTo>
                    <a:pt x="557" y="712"/>
                    <a:pt x="510" y="812"/>
                    <a:pt x="357" y="821"/>
                  </a:cubicBezTo>
                  <a:cubicBezTo>
                    <a:pt x="356" y="821"/>
                    <a:pt x="355" y="821"/>
                    <a:pt x="354" y="8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1343" tIns="15671" rIns="31343" bIns="15671" numCol="1" anchor="t" anchorCtr="0" compatLnSpc="1">
              <a:prstTxWarp prst="textNoShape">
                <a:avLst/>
              </a:prstTxWarp>
            </a:bodyPr>
            <a:lstStyle>
              <a:defPPr>
                <a:defRPr lang="n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b-NO" sz="722"/>
            </a:p>
          </p:txBody>
        </p:sp>
      </p:grpSp>
      <p:sp>
        <p:nvSpPr>
          <p:cNvPr id="2142" name="Title 1">
            <a:extLst>
              <a:ext uri="{FF2B5EF4-FFF2-40B4-BE49-F238E27FC236}">
                <a16:creationId xmlns:a16="http://schemas.microsoft.com/office/drawing/2014/main" id="{438BA3F8-CE0E-114B-8107-BDA65C68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4" y="387888"/>
            <a:ext cx="7831931" cy="353174"/>
          </a:xfrm>
        </p:spPr>
        <p:txBody>
          <a:bodyPr>
            <a:noAutofit/>
          </a:bodyPr>
          <a:lstStyle/>
          <a:p>
            <a:r>
              <a:rPr lang="it-IT" sz="3200" b="1" dirty="0"/>
              <a:t>Virtual Agents</a:t>
            </a:r>
            <a:endParaRPr lang="nb-NO" sz="3200" b="1" dirty="0"/>
          </a:p>
        </p:txBody>
      </p:sp>
      <p:sp>
        <p:nvSpPr>
          <p:cNvPr id="2114" name="TekstSylinder 2113">
            <a:extLst>
              <a:ext uri="{FF2B5EF4-FFF2-40B4-BE49-F238E27FC236}">
                <a16:creationId xmlns:a16="http://schemas.microsoft.com/office/drawing/2014/main" id="{E1001996-842D-DD00-157F-F2F48EF34B07}"/>
              </a:ext>
            </a:extLst>
          </p:cNvPr>
          <p:cNvSpPr txBox="1"/>
          <p:nvPr/>
        </p:nvSpPr>
        <p:spPr>
          <a:xfrm>
            <a:off x="6076950" y="970324"/>
            <a:ext cx="241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nb-NO" sz="2000" b="1" dirty="0"/>
              <a:t>Team </a:t>
            </a:r>
            <a:r>
              <a:rPr lang="nb-NO" sz="2000" b="1" dirty="0" err="1"/>
              <a:t>of</a:t>
            </a:r>
            <a:r>
              <a:rPr lang="nb-NO" sz="2000" b="1" dirty="0"/>
              <a:t> Agents</a:t>
            </a:r>
          </a:p>
        </p:txBody>
      </p:sp>
      <p:sp>
        <p:nvSpPr>
          <p:cNvPr id="2140" name="Rectangle: Rounded Corners 2139">
            <a:extLst>
              <a:ext uri="{FF2B5EF4-FFF2-40B4-BE49-F238E27FC236}">
                <a16:creationId xmlns:a16="http://schemas.microsoft.com/office/drawing/2014/main" id="{8B400D44-AE4E-5B67-524E-321949438F2D}"/>
              </a:ext>
            </a:extLst>
          </p:cNvPr>
          <p:cNvSpPr/>
          <p:nvPr/>
        </p:nvSpPr>
        <p:spPr>
          <a:xfrm>
            <a:off x="367792" y="1535014"/>
            <a:ext cx="2523141" cy="4881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 - Teams</a:t>
            </a:r>
          </a:p>
        </p:txBody>
      </p:sp>
      <p:cxnSp>
        <p:nvCxnSpPr>
          <p:cNvPr id="2143" name="Connector: Elbow 2142">
            <a:extLst>
              <a:ext uri="{FF2B5EF4-FFF2-40B4-BE49-F238E27FC236}">
                <a16:creationId xmlns:a16="http://schemas.microsoft.com/office/drawing/2014/main" id="{78C92A64-F3ED-72B7-F907-03EE5AE90E56}"/>
              </a:ext>
            </a:extLst>
          </p:cNvPr>
          <p:cNvCxnSpPr>
            <a:cxnSpLocks/>
            <a:endCxn id="2140" idx="2"/>
          </p:cNvCxnSpPr>
          <p:nvPr/>
        </p:nvCxnSpPr>
        <p:spPr>
          <a:xfrm rot="10800000">
            <a:off x="1629364" y="2023148"/>
            <a:ext cx="1403987" cy="439355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6" name="Picture 2145" descr="Microsoft Teams – Wikipedia">
            <a:extLst>
              <a:ext uri="{FF2B5EF4-FFF2-40B4-BE49-F238E27FC236}">
                <a16:creationId xmlns:a16="http://schemas.microsoft.com/office/drawing/2014/main" id="{1CAAD97F-FEEA-6E4B-9708-938E3F99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6" y="1014494"/>
            <a:ext cx="629312" cy="6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7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Verschrikkelijke Ikke - Many Minions Mini plakat | Kjøp hos Europosters">
            <a:extLst>
              <a:ext uri="{FF2B5EF4-FFF2-40B4-BE49-F238E27FC236}">
                <a16:creationId xmlns:a16="http://schemas.microsoft.com/office/drawing/2014/main" id="{03816541-4FF4-A6EF-DBC5-57A6C2503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2" b="26481"/>
          <a:stretch>
            <a:fillRect/>
          </a:stretch>
        </p:blipFill>
        <p:spPr bwMode="auto">
          <a:xfrm>
            <a:off x="20" y="-10221"/>
            <a:ext cx="9143980" cy="57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208F428E-D7EE-CF25-21D9-5017BB22AD89}"/>
              </a:ext>
            </a:extLst>
          </p:cNvPr>
          <p:cNvSpPr txBox="1"/>
          <p:nvPr/>
        </p:nvSpPr>
        <p:spPr>
          <a:xfrm>
            <a:off x="2810933" y="110369"/>
            <a:ext cx="352213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/>
              <a:t>BE CAREFUL OF AGENT SPRAWL</a:t>
            </a:r>
          </a:p>
        </p:txBody>
      </p:sp>
    </p:spTree>
    <p:extLst>
      <p:ext uri="{BB962C8B-B14F-4D97-AF65-F5344CB8AC3E}">
        <p14:creationId xmlns:p14="http://schemas.microsoft.com/office/powerpoint/2010/main" val="345460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13251</TotalTime>
  <Words>2404</Words>
  <Application>Microsoft Macintosh PowerPoint</Application>
  <PresentationFormat>Skjermfremvisning (16:10)</PresentationFormat>
  <Paragraphs>558</Paragraphs>
  <Slides>39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10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39</vt:i4>
      </vt:variant>
    </vt:vector>
  </HeadingPairs>
  <TitlesOfParts>
    <vt:vector size="50" baseType="lpstr">
      <vt:lpstr>Aptos</vt:lpstr>
      <vt:lpstr>Aptos Display</vt:lpstr>
      <vt:lpstr>Arial</vt:lpstr>
      <vt:lpstr>FSP DEMO - Altivo Regular</vt:lpstr>
      <vt:lpstr>opensanssemibold</vt:lpstr>
      <vt:lpstr>Outfit</vt:lpstr>
      <vt:lpstr>Public Sans</vt:lpstr>
      <vt:lpstr>Tahoma</vt:lpstr>
      <vt:lpstr>Times New Roman</vt:lpstr>
      <vt:lpstr>Wingdings</vt:lpstr>
      <vt:lpstr>Office-tema</vt:lpstr>
      <vt:lpstr>PowerPoint-presentasjon</vt:lpstr>
      <vt:lpstr>PowerPoint-presentasjon</vt:lpstr>
      <vt:lpstr>PowerPoint-presentasjon</vt:lpstr>
      <vt:lpstr>The end goal?</vt:lpstr>
      <vt:lpstr>PowerPoint-presentasjon</vt:lpstr>
      <vt:lpstr>How do we get there?</vt:lpstr>
      <vt:lpstr>Generative AI Evolution from 2022 - 2025</vt:lpstr>
      <vt:lpstr>Virtual Agents</vt:lpstr>
      <vt:lpstr>PowerPoint-presentasjon</vt:lpstr>
      <vt:lpstr>PowerPoint-presentasjon</vt:lpstr>
      <vt:lpstr>New protocols and standards for integrations and communication</vt:lpstr>
      <vt:lpstr>MCP = Welcome back MicroApps</vt:lpstr>
      <vt:lpstr>PowerPoint-presentasjon</vt:lpstr>
      <vt:lpstr>The future Workspace?</vt:lpstr>
      <vt:lpstr>Microsoft Copilot ecosystem</vt:lpstr>
      <vt:lpstr>PowerPoint-presentasjon</vt:lpstr>
      <vt:lpstr>Copilot for Windows and features</vt:lpstr>
      <vt:lpstr>Copilot for Windows  future from Build</vt:lpstr>
      <vt:lpstr>What happened within the VDI/DaaS Space?</vt:lpstr>
      <vt:lpstr>What's happened in the VDI world?</vt:lpstr>
      <vt:lpstr>Platform support</vt:lpstr>
      <vt:lpstr>News from Microsoft?</vt:lpstr>
      <vt:lpstr>AVD vs 3.party on-prem licensing</vt:lpstr>
      <vt:lpstr>News from Microsoft?</vt:lpstr>
      <vt:lpstr>Disk types and performance Azure</vt:lpstr>
      <vt:lpstr>App Attach and App-V</vt:lpstr>
      <vt:lpstr>News from Citrix?</vt:lpstr>
      <vt:lpstr>Citrix HXD Updates</vt:lpstr>
      <vt:lpstr>Does the protocol matter anymore?</vt:lpstr>
      <vt:lpstr>News from Omnissa?</vt:lpstr>
      <vt:lpstr>Zero-Trust Network Access</vt:lpstr>
      <vt:lpstr>With Microsoft Private Access</vt:lpstr>
      <vt:lpstr>How do they compare?</vt:lpstr>
      <vt:lpstr>Performance difference between two vendors</vt:lpstr>
      <vt:lpstr>What about Identity? </vt:lpstr>
      <vt:lpstr>PowerPoint-presentasjon</vt:lpstr>
      <vt:lpstr>DEX - What is the user experience actually like?  </vt:lpstr>
      <vt:lpstr>The future (part) of DEX? </vt:lpstr>
      <vt:lpstr>What is the future state?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Poppelgaard</dc:creator>
  <cp:lastModifiedBy>Marius Sandbu</cp:lastModifiedBy>
  <cp:revision>31</cp:revision>
  <dcterms:created xsi:type="dcterms:W3CDTF">2025-04-30T06:46:29Z</dcterms:created>
  <dcterms:modified xsi:type="dcterms:W3CDTF">2025-05-22T05:18:48Z</dcterms:modified>
</cp:coreProperties>
</file>