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49"/>
  </p:notesMasterIdLst>
  <p:handoutMasterIdLst>
    <p:handoutMasterId r:id="rId50"/>
  </p:handoutMasterIdLst>
  <p:sldIdLst>
    <p:sldId id="256" r:id="rId5"/>
    <p:sldId id="257" r:id="rId6"/>
    <p:sldId id="2147471479" r:id="rId7"/>
    <p:sldId id="2147481027" r:id="rId8"/>
    <p:sldId id="260" r:id="rId9"/>
    <p:sldId id="2147471528" r:id="rId10"/>
    <p:sldId id="261" r:id="rId11"/>
    <p:sldId id="263" r:id="rId12"/>
    <p:sldId id="2147471442" r:id="rId13"/>
    <p:sldId id="264" r:id="rId14"/>
    <p:sldId id="266" r:id="rId15"/>
    <p:sldId id="2147481047" r:id="rId16"/>
    <p:sldId id="2147481041" r:id="rId17"/>
    <p:sldId id="2147471493" r:id="rId18"/>
    <p:sldId id="2147471415" r:id="rId19"/>
    <p:sldId id="2147471510" r:id="rId20"/>
    <p:sldId id="2147471511" r:id="rId21"/>
    <p:sldId id="2147471513" r:id="rId22"/>
    <p:sldId id="2147481049" r:id="rId23"/>
    <p:sldId id="2147471512" r:id="rId24"/>
    <p:sldId id="2147471527" r:id="rId25"/>
    <p:sldId id="2147481048" r:id="rId26"/>
    <p:sldId id="2147471522" r:id="rId27"/>
    <p:sldId id="2147481042" r:id="rId28"/>
    <p:sldId id="2147481028" r:id="rId29"/>
    <p:sldId id="2147481040" r:id="rId30"/>
    <p:sldId id="2147481029" r:id="rId31"/>
    <p:sldId id="2147481037" r:id="rId32"/>
    <p:sldId id="2147481043" r:id="rId33"/>
    <p:sldId id="2147481038" r:id="rId34"/>
    <p:sldId id="2147471518" r:id="rId35"/>
    <p:sldId id="2147471516" r:id="rId36"/>
    <p:sldId id="2147471466" r:id="rId37"/>
    <p:sldId id="265" r:id="rId38"/>
    <p:sldId id="2147471529" r:id="rId39"/>
    <p:sldId id="2147481030" r:id="rId40"/>
    <p:sldId id="2147481051" r:id="rId41"/>
    <p:sldId id="2147481050" r:id="rId42"/>
    <p:sldId id="2147481052" r:id="rId43"/>
    <p:sldId id="2147481044" r:id="rId44"/>
    <p:sldId id="2145705883" r:id="rId45"/>
    <p:sldId id="2147471523" r:id="rId46"/>
    <p:sldId id="2147471524" r:id="rId47"/>
    <p:sldId id="259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7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459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8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8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21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/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endParaRPr lang="de-DE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7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5" y="180981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86204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8E39-B10B-E55F-977A-C978FE8C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4866-D51A-FB76-CF50-95A9F305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18E1-DD42-91CE-6DC8-880F046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63E-8249-4DC8-85AF-BF45DF7AFB2A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B09F-642E-FD61-DE7E-115E221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CA14-A293-0A85-A12E-3982BBF1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8926-C92C-484F-8820-AFFA087E28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38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137" y="1190709"/>
            <a:ext cx="8062059" cy="3404198"/>
          </a:xfrm>
        </p:spPr>
        <p:txBody>
          <a:bodyPr lIns="75600" tIns="75600" rIns="75600" bIns="75600">
            <a:normAutofit/>
          </a:bodyPr>
          <a:lstStyle>
            <a:lvl1pPr marL="198830" indent="-198830">
              <a:defRPr/>
            </a:lvl1pPr>
            <a:lvl2pPr marL="405994" indent="-207164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53" y="554355"/>
            <a:ext cx="8063628" cy="409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189000" y="-288041"/>
            <a:ext cx="3060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281180"/>
            <a:ext cx="189000" cy="189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73" noProof="0"/>
          </a:p>
        </p:txBody>
      </p:sp>
    </p:spTree>
    <p:extLst>
      <p:ext uri="{BB962C8B-B14F-4D97-AF65-F5344CB8AC3E}">
        <p14:creationId xmlns:p14="http://schemas.microsoft.com/office/powerpoint/2010/main" val="113650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245A5D72-E36E-7743-FFCA-9CDB7314E6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428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b-NO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ndbu/gpt-a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hyperlink" Target="https://msandbu.org/the-current-state-of-generative-ai-and-ll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sandbu.org/deploy-azure-openai-using-terraform-with-private-endpoint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andbu/gpt-ai/blob/main/cloudgpt.md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andbu/gpt-ai/blob/main/cloudgpt.md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pn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andbu.org/benchmarking-llms-and-what-is-the-best-ll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7" y="195486"/>
            <a:ext cx="5435219" cy="1119273"/>
          </a:xfrm>
        </p:spPr>
        <p:txBody>
          <a:bodyPr>
            <a:normAutofit fontScale="90000"/>
          </a:bodyPr>
          <a:lstStyle/>
          <a:p>
            <a:pPr algn="l"/>
            <a:br>
              <a:rPr lang="nb-NO" sz="2400" dirty="0">
                <a:latin typeface="+mn-lt"/>
              </a:rPr>
            </a:br>
            <a:r>
              <a:rPr lang="nb-NO" sz="3200" b="1" dirty="0">
                <a:latin typeface="+mn-lt"/>
              </a:rPr>
              <a:t>Deep-dive Microsoft 365 CoPilot and Azure OpenAI</a:t>
            </a:r>
            <a:endParaRPr lang="nb-NO" sz="2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b="1" dirty="0">
                <a:latin typeface="+mn-lt"/>
              </a:rPr>
              <a:t>Marius Sandbu </a:t>
            </a:r>
          </a:p>
          <a:p>
            <a:r>
              <a:rPr lang="de-CH" sz="1800" b="1" dirty="0"/>
              <a:t>Cloud Evangelist – Sopra Steria Norway</a:t>
            </a:r>
          </a:p>
        </p:txBody>
      </p:sp>
      <p:pic>
        <p:nvPicPr>
          <p:cNvPr id="4" name="Picture 6" descr="What is GitHub?">
            <a:extLst>
              <a:ext uri="{FF2B5EF4-FFF2-40B4-BE49-F238E27FC236}">
                <a16:creationId xmlns:a16="http://schemas.microsoft.com/office/drawing/2014/main" id="{A0FD74D9-3124-99B5-E734-D38F1CDB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91176"/>
            <a:ext cx="924245" cy="5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65D8CA9B-C3FE-9D2F-3D13-37852494BCD7}"/>
              </a:ext>
            </a:extLst>
          </p:cNvPr>
          <p:cNvSpPr txBox="1"/>
          <p:nvPr/>
        </p:nvSpPr>
        <p:spPr>
          <a:xfrm>
            <a:off x="3707904" y="3791176"/>
            <a:ext cx="45767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 + Demos + LLM Ecosystem</a:t>
            </a:r>
          </a:p>
          <a:p>
            <a:r>
              <a:rPr lang="nb-NO" sz="1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https://github.com/msandbu/gpt-ai</a:t>
            </a:r>
            <a:endParaRPr lang="nb-NO" sz="1600" dirty="0">
              <a:solidFill>
                <a:schemeClr val="accent1"/>
              </a:solidFill>
            </a:endParaRPr>
          </a:p>
          <a:p>
            <a:r>
              <a:rPr lang="nb-NO" sz="1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https://msandbu.org/the-current-state-of-generative-ai-and-llms/</a:t>
            </a:r>
            <a:endParaRPr lang="nb-NO" sz="16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A person kissing a camel&#10;&#10;Description automatically generated">
            <a:extLst>
              <a:ext uri="{FF2B5EF4-FFF2-40B4-BE49-F238E27FC236}">
                <a16:creationId xmlns:a16="http://schemas.microsoft.com/office/drawing/2014/main" id="{6F68E7A3-B0CA-E494-568C-EA7B8F6BF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093" y="1592168"/>
            <a:ext cx="2807454" cy="15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BC2E6942-8ABF-D174-BB30-83C1893C94B0}"/>
              </a:ext>
            </a:extLst>
          </p:cNvPr>
          <p:cNvSpPr/>
          <p:nvPr/>
        </p:nvSpPr>
        <p:spPr>
          <a:xfrm>
            <a:off x="5820849" y="3154174"/>
            <a:ext cx="1822963" cy="553998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2">
                    <a:lumMod val="25000"/>
                  </a:schemeClr>
                </a:solidFill>
              </a:rPr>
              <a:t>LLM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4E5FDA38-C5A8-DC3B-3EA8-2D5A4D4FE0FA}"/>
              </a:ext>
            </a:extLst>
          </p:cNvPr>
          <p:cNvSpPr/>
          <p:nvPr/>
        </p:nvSpPr>
        <p:spPr>
          <a:xfrm>
            <a:off x="655007" y="1212997"/>
            <a:ext cx="2710763" cy="708215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i="1" dirty="0" err="1">
                <a:solidFill>
                  <a:schemeClr val="bg2">
                    <a:lumMod val="25000"/>
                  </a:schemeClr>
                </a:solidFill>
              </a:rPr>
              <a:t>What</a:t>
            </a:r>
            <a:r>
              <a:rPr lang="nb-NO" sz="1600" b="1" i="1" dirty="0">
                <a:solidFill>
                  <a:schemeClr val="bg2">
                    <a:lumMod val="25000"/>
                  </a:schemeClr>
                </a:solidFill>
              </a:rPr>
              <a:t> is </a:t>
            </a:r>
            <a:r>
              <a:rPr lang="nb-NO" sz="1600" b="1" i="1" dirty="0" err="1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nb-NO" sz="16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nb-NO" sz="1600" b="1" i="1" dirty="0" err="1">
                <a:solidFill>
                  <a:schemeClr val="bg2">
                    <a:lumMod val="25000"/>
                  </a:schemeClr>
                </a:solidFill>
              </a:rPr>
              <a:t>temprature</a:t>
            </a:r>
            <a:r>
              <a:rPr lang="nb-NO" sz="1600" b="1" i="1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nb-NO" sz="1600" b="1" i="1" dirty="0" err="1">
                <a:solidFill>
                  <a:schemeClr val="bg2">
                    <a:lumMod val="25000"/>
                  </a:schemeClr>
                </a:solidFill>
              </a:rPr>
              <a:t>Denmark</a:t>
            </a:r>
            <a:r>
              <a:rPr lang="nb-NO" sz="16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nb-NO" sz="1600" b="1" i="1" dirty="0" err="1">
                <a:solidFill>
                  <a:schemeClr val="bg2">
                    <a:lumMod val="25000"/>
                  </a:schemeClr>
                </a:solidFill>
              </a:rPr>
              <a:t>now</a:t>
            </a:r>
            <a:r>
              <a:rPr lang="nb-NO" sz="1600" b="1" i="1" dirty="0">
                <a:solidFill>
                  <a:schemeClr val="bg2">
                    <a:lumMod val="25000"/>
                  </a:schemeClr>
                </a:solidFill>
              </a:rPr>
              <a:t>? </a:t>
            </a:r>
            <a:endParaRPr lang="en-US" sz="1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" name="Connector: Elbow 16">
            <a:extLst>
              <a:ext uri="{FF2B5EF4-FFF2-40B4-BE49-F238E27FC236}">
                <a16:creationId xmlns:a16="http://schemas.microsoft.com/office/drawing/2014/main" id="{18DC444A-9D51-AEB3-F8D5-D0E1CED3072A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73947" y="1567105"/>
            <a:ext cx="81061" cy="645928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4DA0D4BD-B6AE-B85C-20D5-ED071DC29283}"/>
              </a:ext>
            </a:extLst>
          </p:cNvPr>
          <p:cNvSpPr/>
          <p:nvPr/>
        </p:nvSpPr>
        <p:spPr>
          <a:xfrm>
            <a:off x="876692" y="3779196"/>
            <a:ext cx="1896291" cy="749030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i="1" dirty="0">
                <a:solidFill>
                  <a:schemeClr val="bg2">
                    <a:lumMod val="25000"/>
                  </a:schemeClr>
                </a:solidFill>
              </a:rPr>
              <a:t>Not </a:t>
            </a:r>
            <a:r>
              <a:rPr lang="nb-NO" b="1" i="1" dirty="0" err="1">
                <a:solidFill>
                  <a:schemeClr val="bg2">
                    <a:lumMod val="25000"/>
                  </a:schemeClr>
                </a:solidFill>
              </a:rPr>
              <a:t>too</a:t>
            </a:r>
            <a:r>
              <a:rPr lang="nb-NO" b="1" i="1" dirty="0">
                <a:solidFill>
                  <a:schemeClr val="bg2">
                    <a:lumMod val="25000"/>
                  </a:schemeClr>
                </a:solidFill>
              </a:rPr>
              <a:t> bad</a:t>
            </a:r>
            <a:endParaRPr 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Connector: Elbow 19">
            <a:extLst>
              <a:ext uri="{FF2B5EF4-FFF2-40B4-BE49-F238E27FC236}">
                <a16:creationId xmlns:a16="http://schemas.microsoft.com/office/drawing/2014/main" id="{A8B38F27-CE91-E82F-12F2-E0A1BB2E145E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59748" y="3399631"/>
            <a:ext cx="316945" cy="75408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4">
            <a:extLst>
              <a:ext uri="{FF2B5EF4-FFF2-40B4-BE49-F238E27FC236}">
                <a16:creationId xmlns:a16="http://schemas.microsoft.com/office/drawing/2014/main" id="{A364E61E-6781-BA49-989F-EC35C61DCC9C}"/>
              </a:ext>
            </a:extLst>
          </p:cNvPr>
          <p:cNvSpPr/>
          <p:nvPr/>
        </p:nvSpPr>
        <p:spPr>
          <a:xfrm>
            <a:off x="2903707" y="2395603"/>
            <a:ext cx="1809344" cy="65888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>
                <a:solidFill>
                  <a:schemeClr val="bg1"/>
                </a:solidFill>
              </a:rPr>
              <a:t>GPT API w/functions</a:t>
            </a:r>
            <a:endParaRPr lang="en-US" sz="1800" b="1">
              <a:solidFill>
                <a:schemeClr val="bg1"/>
              </a:solidFill>
            </a:endParaRPr>
          </a:p>
        </p:txBody>
      </p:sp>
      <p:cxnSp>
        <p:nvCxnSpPr>
          <p:cNvPr id="9" name="Connector: Elbow 36">
            <a:extLst>
              <a:ext uri="{FF2B5EF4-FFF2-40B4-BE49-F238E27FC236}">
                <a16:creationId xmlns:a16="http://schemas.microsoft.com/office/drawing/2014/main" id="{42D2B674-250C-6CAF-45FB-CADE1013B298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2741069" y="3086400"/>
            <a:ext cx="1099225" cy="1035396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42">
            <a:extLst>
              <a:ext uri="{FF2B5EF4-FFF2-40B4-BE49-F238E27FC236}">
                <a16:creationId xmlns:a16="http://schemas.microsoft.com/office/drawing/2014/main" id="{998410B8-3AB0-E2A0-2965-E762546DCDA9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3365770" y="1567105"/>
            <a:ext cx="442609" cy="828498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48">
            <a:extLst>
              <a:ext uri="{FF2B5EF4-FFF2-40B4-BE49-F238E27FC236}">
                <a16:creationId xmlns:a16="http://schemas.microsoft.com/office/drawing/2014/main" id="{64FADCCF-831F-1921-51B1-2F5B597608F6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4713051" y="2725045"/>
            <a:ext cx="1107798" cy="706128"/>
          </a:xfrm>
          <a:prstGeom prst="bentConnector3">
            <a:avLst>
              <a:gd name="adj1" fmla="val 53628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66470735-04E9-F234-CC41-9122EA74D350}"/>
              </a:ext>
            </a:extLst>
          </p:cNvPr>
          <p:cNvSpPr/>
          <p:nvPr/>
        </p:nvSpPr>
        <p:spPr>
          <a:xfrm>
            <a:off x="5836769" y="1189480"/>
            <a:ext cx="1787994" cy="70821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2">
                    <a:lumMod val="25000"/>
                  </a:schemeClr>
                </a:solidFill>
              </a:rPr>
              <a:t>Weather</a:t>
            </a:r>
            <a:r>
              <a:rPr lang="nb-NO" sz="1600" b="1" dirty="0">
                <a:solidFill>
                  <a:schemeClr val="bg2">
                    <a:lumMod val="25000"/>
                  </a:schemeClr>
                </a:solidFill>
              </a:rPr>
              <a:t> info</a:t>
            </a:r>
            <a:br>
              <a:rPr lang="nb-NO" sz="16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sz="1600" b="1" dirty="0" err="1">
                <a:solidFill>
                  <a:schemeClr val="bg2">
                    <a:lumMod val="25000"/>
                  </a:schemeClr>
                </a:solidFill>
              </a:rPr>
              <a:t>External</a:t>
            </a:r>
            <a:r>
              <a:rPr lang="nb-NO" sz="1600" b="1" dirty="0">
                <a:solidFill>
                  <a:schemeClr val="bg2">
                    <a:lumMod val="25000"/>
                  </a:schemeClr>
                </a:solidFill>
              </a:rPr>
              <a:t> API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Connector: Elbow 2">
            <a:extLst>
              <a:ext uri="{FF2B5EF4-FFF2-40B4-BE49-F238E27FC236}">
                <a16:creationId xmlns:a16="http://schemas.microsoft.com/office/drawing/2014/main" id="{1808BDC3-5A0A-8679-1E8B-17CDC65DEC56}"/>
              </a:ext>
            </a:extLst>
          </p:cNvPr>
          <p:cNvCxnSpPr>
            <a:cxnSpLocks/>
          </p:cNvCxnSpPr>
          <p:nvPr/>
        </p:nvCxnSpPr>
        <p:spPr>
          <a:xfrm flipV="1">
            <a:off x="4683868" y="1548451"/>
            <a:ext cx="1250177" cy="10682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52FC3056-2142-F583-423B-B89292FBC978}"/>
              </a:ext>
            </a:extLst>
          </p:cNvPr>
          <p:cNvSpPr txBox="1"/>
          <p:nvPr/>
        </p:nvSpPr>
        <p:spPr>
          <a:xfrm>
            <a:off x="4946516" y="630064"/>
            <a:ext cx="4394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functions = [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        "name": "</a:t>
            </a:r>
            <a:r>
              <a:rPr lang="en-US" sz="1600" b="1" dirty="0" err="1">
                <a:latin typeface="Consolas" panose="020B0609020204030204" pitchFamily="49" charset="0"/>
              </a:rPr>
              <a:t>get_current_weather</a:t>
            </a:r>
            <a:r>
              <a:rPr lang="en-US" sz="1600" b="1" dirty="0">
                <a:latin typeface="Consolas" panose="020B0609020204030204" pitchFamily="49" charset="0"/>
              </a:rPr>
              <a:t>”</a:t>
            </a:r>
          </a:p>
        </p:txBody>
      </p:sp>
      <p:cxnSp>
        <p:nvCxnSpPr>
          <p:cNvPr id="15" name="Connector: Elbow 20">
            <a:extLst>
              <a:ext uri="{FF2B5EF4-FFF2-40B4-BE49-F238E27FC236}">
                <a16:creationId xmlns:a16="http://schemas.microsoft.com/office/drawing/2014/main" id="{7986A45E-0250-BDA4-358D-E97878E98E3E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16200000" flipH="1">
            <a:off x="6103308" y="2525151"/>
            <a:ext cx="1256480" cy="1565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9">
            <a:extLst>
              <a:ext uri="{FF2B5EF4-FFF2-40B4-BE49-F238E27FC236}">
                <a16:creationId xmlns:a16="http://schemas.microsoft.com/office/drawing/2014/main" id="{69577669-978C-76F6-6257-9F90AE93B339}"/>
              </a:ext>
            </a:extLst>
          </p:cNvPr>
          <p:cNvSpPr txBox="1"/>
          <p:nvPr/>
        </p:nvSpPr>
        <p:spPr>
          <a:xfrm>
            <a:off x="5662796" y="2495548"/>
            <a:ext cx="171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Weather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information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245">
            <a:extLst>
              <a:ext uri="{FF2B5EF4-FFF2-40B4-BE49-F238E27FC236}">
                <a16:creationId xmlns:a16="http://schemas.microsoft.com/office/drawing/2014/main" id="{55265028-D09A-F439-81C7-3DC4EFB8D476}"/>
              </a:ext>
            </a:extLst>
          </p:cNvPr>
          <p:cNvGrpSpPr>
            <a:grpSpLocks noChangeAspect="1"/>
          </p:cNvGrpSpPr>
          <p:nvPr/>
        </p:nvGrpSpPr>
        <p:grpSpPr>
          <a:xfrm>
            <a:off x="212656" y="2235491"/>
            <a:ext cx="772335" cy="1161338"/>
            <a:chOff x="2559051" y="11390313"/>
            <a:chExt cx="431801" cy="649288"/>
          </a:xfrm>
        </p:grpSpPr>
        <p:sp>
          <p:nvSpPr>
            <p:cNvPr id="18" name="Freeform 663">
              <a:extLst>
                <a:ext uri="{FF2B5EF4-FFF2-40B4-BE49-F238E27FC236}">
                  <a16:creationId xmlns:a16="http://schemas.microsoft.com/office/drawing/2014/main" id="{23DD0AED-B9AA-EE71-38B3-DC11AE8DC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Freeform 664">
              <a:extLst>
                <a:ext uri="{FF2B5EF4-FFF2-40B4-BE49-F238E27FC236}">
                  <a16:creationId xmlns:a16="http://schemas.microsoft.com/office/drawing/2014/main" id="{9B0F7FB9-2466-9F08-621B-006FFB55B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Freeform 665">
              <a:extLst>
                <a:ext uri="{FF2B5EF4-FFF2-40B4-BE49-F238E27FC236}">
                  <a16:creationId xmlns:a16="http://schemas.microsoft.com/office/drawing/2014/main" id="{127B17EE-0419-64FC-D7C0-3105D02E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Freeform 666">
              <a:extLst>
                <a:ext uri="{FF2B5EF4-FFF2-40B4-BE49-F238E27FC236}">
                  <a16:creationId xmlns:a16="http://schemas.microsoft.com/office/drawing/2014/main" id="{B47061BD-269F-5AE7-E4FF-F4E4EBFC2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Freeform 667">
              <a:extLst>
                <a:ext uri="{FF2B5EF4-FFF2-40B4-BE49-F238E27FC236}">
                  <a16:creationId xmlns:a16="http://schemas.microsoft.com/office/drawing/2014/main" id="{5C65BDEE-A052-7A6D-FCF3-B483FEB62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Title 2">
            <a:extLst>
              <a:ext uri="{FF2B5EF4-FFF2-40B4-BE49-F238E27FC236}">
                <a16:creationId xmlns:a16="http://schemas.microsoft.com/office/drawing/2014/main" id="{2F32C80E-A018-BB0C-C14E-DEEE9E78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78" y="325005"/>
            <a:ext cx="4198073" cy="946423"/>
          </a:xfrm>
        </p:spPr>
        <p:txBody>
          <a:bodyPr>
            <a:normAutofit/>
          </a:bodyPr>
          <a:lstStyle/>
          <a:p>
            <a:r>
              <a:rPr lang="nb-NO" sz="2800" b="1" dirty="0">
                <a:latin typeface="+mn-lt"/>
              </a:rPr>
              <a:t>GPT and </a:t>
            </a:r>
            <a:r>
              <a:rPr lang="nb-NO" sz="2800" b="1" dirty="0" err="1">
                <a:latin typeface="+mn-lt"/>
              </a:rPr>
              <a:t>Functions</a:t>
            </a:r>
            <a:endParaRPr lang="en-US" sz="2800" b="1" dirty="0">
              <a:latin typeface="+mn-lt"/>
            </a:endParaRPr>
          </a:p>
        </p:txBody>
      </p:sp>
      <p:sp>
        <p:nvSpPr>
          <p:cNvPr id="26" name="Rectangle: Rounded Corners 18">
            <a:extLst>
              <a:ext uri="{FF2B5EF4-FFF2-40B4-BE49-F238E27FC236}">
                <a16:creationId xmlns:a16="http://schemas.microsoft.com/office/drawing/2014/main" id="{4679C181-BA64-3B8F-D98C-84B6A2A4FEA3}"/>
              </a:ext>
            </a:extLst>
          </p:cNvPr>
          <p:cNvSpPr/>
          <p:nvPr/>
        </p:nvSpPr>
        <p:spPr>
          <a:xfrm>
            <a:off x="5746819" y="3985171"/>
            <a:ext cx="2929637" cy="868172"/>
          </a:xfrm>
          <a:prstGeom prst="roundRect">
            <a:avLst/>
          </a:prstGeom>
          <a:solidFill>
            <a:srgbClr val="D721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NB: </a:t>
            </a:r>
            <a:r>
              <a:rPr lang="nb-NO" sz="1600" dirty="0" err="1">
                <a:solidFill>
                  <a:schemeClr val="bg1"/>
                </a:solidFill>
              </a:rPr>
              <a:t>Many</a:t>
            </a:r>
            <a:r>
              <a:rPr lang="nb-NO" sz="1600" dirty="0">
                <a:solidFill>
                  <a:schemeClr val="bg1"/>
                </a:solidFill>
              </a:rPr>
              <a:t> </a:t>
            </a:r>
            <a:r>
              <a:rPr lang="nb-NO" sz="1600" dirty="0" err="1">
                <a:solidFill>
                  <a:schemeClr val="bg1"/>
                </a:solidFill>
              </a:rPr>
              <a:t>of</a:t>
            </a:r>
            <a:r>
              <a:rPr lang="nb-NO" sz="1600" dirty="0">
                <a:solidFill>
                  <a:schemeClr val="bg1"/>
                </a:solidFill>
              </a:rPr>
              <a:t> </a:t>
            </a:r>
            <a:r>
              <a:rPr lang="nb-NO" sz="1600" dirty="0" err="1">
                <a:solidFill>
                  <a:schemeClr val="bg1"/>
                </a:solidFill>
              </a:rPr>
              <a:t>the</a:t>
            </a:r>
            <a:r>
              <a:rPr lang="nb-NO" sz="1600" dirty="0">
                <a:solidFill>
                  <a:schemeClr val="bg1"/>
                </a:solidFill>
              </a:rPr>
              <a:t> </a:t>
            </a:r>
            <a:r>
              <a:rPr lang="nb-NO" sz="1600" dirty="0" err="1">
                <a:solidFill>
                  <a:schemeClr val="bg1"/>
                </a:solidFill>
              </a:rPr>
              <a:t>open-source</a:t>
            </a:r>
            <a:r>
              <a:rPr lang="nb-NO" sz="1600" dirty="0">
                <a:solidFill>
                  <a:schemeClr val="bg1"/>
                </a:solidFill>
              </a:rPr>
              <a:t> </a:t>
            </a:r>
            <a:r>
              <a:rPr lang="nb-NO" sz="1600" dirty="0" err="1">
                <a:solidFill>
                  <a:schemeClr val="bg1"/>
                </a:solidFill>
              </a:rPr>
              <a:t>models</a:t>
            </a:r>
            <a:r>
              <a:rPr lang="nb-NO" sz="1600" dirty="0">
                <a:solidFill>
                  <a:schemeClr val="bg1"/>
                </a:solidFill>
              </a:rPr>
              <a:t> </a:t>
            </a:r>
            <a:r>
              <a:rPr lang="nb-NO" sz="1600" dirty="0" err="1">
                <a:solidFill>
                  <a:schemeClr val="bg1"/>
                </a:solidFill>
              </a:rPr>
              <a:t>now</a:t>
            </a:r>
            <a:r>
              <a:rPr lang="nb-NO" sz="1600" dirty="0">
                <a:solidFill>
                  <a:schemeClr val="bg1"/>
                </a:solidFill>
              </a:rPr>
              <a:t> </a:t>
            </a:r>
            <a:r>
              <a:rPr lang="nb-NO" sz="1600" dirty="0" err="1">
                <a:solidFill>
                  <a:schemeClr val="bg1"/>
                </a:solidFill>
              </a:rPr>
              <a:t>also</a:t>
            </a:r>
            <a:r>
              <a:rPr lang="nb-NO" sz="1600" dirty="0">
                <a:solidFill>
                  <a:schemeClr val="bg1"/>
                </a:solidFill>
              </a:rPr>
              <a:t> support </a:t>
            </a:r>
            <a:r>
              <a:rPr lang="nb-NO" sz="1600" dirty="0" err="1">
                <a:solidFill>
                  <a:schemeClr val="bg1"/>
                </a:solidFill>
              </a:rPr>
              <a:t>functions</a:t>
            </a:r>
            <a:endParaRPr lang="nb-NO" sz="1600" dirty="0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CDB05050-8188-3506-B47B-15AC89F93541}"/>
              </a:ext>
            </a:extLst>
          </p:cNvPr>
          <p:cNvSpPr txBox="1"/>
          <p:nvPr/>
        </p:nvSpPr>
        <p:spPr>
          <a:xfrm>
            <a:off x="5358360" y="2213033"/>
            <a:ext cx="17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>
                <a:solidFill>
                  <a:srgbClr val="FF0000"/>
                </a:solidFill>
                <a:latin typeface="Consolas" panose="020B0609020204030204" pitchFamily="49" charset="0"/>
              </a:rPr>
              <a:t>JSON Code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6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EAEA4-3F40-634D-15D4-17502F75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16">
            <a:extLst>
              <a:ext uri="{FF2B5EF4-FFF2-40B4-BE49-F238E27FC236}">
                <a16:creationId xmlns:a16="http://schemas.microsoft.com/office/drawing/2014/main" id="{9C083BF7-65C2-EC02-ADC2-302349E57E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944" y="1536670"/>
            <a:ext cx="81064" cy="685790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19">
            <a:extLst>
              <a:ext uri="{FF2B5EF4-FFF2-40B4-BE49-F238E27FC236}">
                <a16:creationId xmlns:a16="http://schemas.microsoft.com/office/drawing/2014/main" id="{A2E224C8-6751-12CC-B00D-EE543B66C5D3}"/>
              </a:ext>
            </a:extLst>
          </p:cNvPr>
          <p:cNvCxnSpPr>
            <a:cxnSpLocks/>
          </p:cNvCxnSpPr>
          <p:nvPr/>
        </p:nvCxnSpPr>
        <p:spPr>
          <a:xfrm rot="10800000">
            <a:off x="559748" y="3399631"/>
            <a:ext cx="316945" cy="75408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36">
            <a:extLst>
              <a:ext uri="{FF2B5EF4-FFF2-40B4-BE49-F238E27FC236}">
                <a16:creationId xmlns:a16="http://schemas.microsoft.com/office/drawing/2014/main" id="{3BFDBBB5-AFA5-AEA6-65EA-939B08D8CB6A}"/>
              </a:ext>
            </a:extLst>
          </p:cNvPr>
          <p:cNvCxnSpPr>
            <a:cxnSpLocks/>
          </p:cNvCxnSpPr>
          <p:nvPr/>
        </p:nvCxnSpPr>
        <p:spPr>
          <a:xfrm rot="5400000">
            <a:off x="2813077" y="3088342"/>
            <a:ext cx="1099225" cy="1035396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42">
            <a:extLst>
              <a:ext uri="{FF2B5EF4-FFF2-40B4-BE49-F238E27FC236}">
                <a16:creationId xmlns:a16="http://schemas.microsoft.com/office/drawing/2014/main" id="{107575ED-FD11-BE90-6684-799BDEAEF04C}"/>
              </a:ext>
            </a:extLst>
          </p:cNvPr>
          <p:cNvCxnSpPr>
            <a:cxnSpLocks/>
          </p:cNvCxnSpPr>
          <p:nvPr/>
        </p:nvCxnSpPr>
        <p:spPr>
          <a:xfrm>
            <a:off x="3681635" y="2349450"/>
            <a:ext cx="442609" cy="86836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48">
            <a:extLst>
              <a:ext uri="{FF2B5EF4-FFF2-40B4-BE49-F238E27FC236}">
                <a16:creationId xmlns:a16="http://schemas.microsoft.com/office/drawing/2014/main" id="{501FB6D1-C208-3C37-F176-7DB0F1255F21}"/>
              </a:ext>
            </a:extLst>
          </p:cNvPr>
          <p:cNvCxnSpPr>
            <a:cxnSpLocks/>
          </p:cNvCxnSpPr>
          <p:nvPr/>
        </p:nvCxnSpPr>
        <p:spPr>
          <a:xfrm>
            <a:off x="5817407" y="3746150"/>
            <a:ext cx="1107799" cy="7348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2">
            <a:extLst>
              <a:ext uri="{FF2B5EF4-FFF2-40B4-BE49-F238E27FC236}">
                <a16:creationId xmlns:a16="http://schemas.microsoft.com/office/drawing/2014/main" id="{D254E3D0-A985-5333-1F28-7E01A5C7038E}"/>
              </a:ext>
            </a:extLst>
          </p:cNvPr>
          <p:cNvCxnSpPr>
            <a:cxnSpLocks/>
          </p:cNvCxnSpPr>
          <p:nvPr/>
        </p:nvCxnSpPr>
        <p:spPr>
          <a:xfrm flipV="1">
            <a:off x="5788224" y="2569556"/>
            <a:ext cx="1250177" cy="10682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20">
            <a:extLst>
              <a:ext uri="{FF2B5EF4-FFF2-40B4-BE49-F238E27FC236}">
                <a16:creationId xmlns:a16="http://schemas.microsoft.com/office/drawing/2014/main" id="{8044C704-B8B3-81ED-F3A6-03CA2546B1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6040" y="3497881"/>
            <a:ext cx="1159730" cy="1565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">
            <a:extLst>
              <a:ext uri="{FF2B5EF4-FFF2-40B4-BE49-F238E27FC236}">
                <a16:creationId xmlns:a16="http://schemas.microsoft.com/office/drawing/2014/main" id="{971D00F6-691C-DA71-63F1-57FF9424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78" y="325005"/>
            <a:ext cx="7956007" cy="946423"/>
          </a:xfrm>
        </p:spPr>
        <p:txBody>
          <a:bodyPr>
            <a:normAutofit/>
          </a:bodyPr>
          <a:lstStyle/>
          <a:p>
            <a:r>
              <a:rPr lang="nb-NO" sz="2800" b="1">
                <a:latin typeface="+mn-lt"/>
              </a:rPr>
              <a:t>GPT Assistants (also </a:t>
            </a:r>
            <a:r>
              <a:rPr lang="nb-NO" sz="2800" b="1" err="1">
                <a:latin typeface="+mn-lt"/>
              </a:rPr>
              <a:t>known</a:t>
            </a:r>
            <a:r>
              <a:rPr lang="nb-NO" sz="2800" b="1">
                <a:latin typeface="+mn-lt"/>
              </a:rPr>
              <a:t> as </a:t>
            </a:r>
            <a:r>
              <a:rPr lang="nb-NO" sz="2800" b="1" err="1">
                <a:latin typeface="+mn-lt"/>
              </a:rPr>
              <a:t>Custom</a:t>
            </a:r>
            <a:r>
              <a:rPr lang="nb-NO" sz="2800" b="1">
                <a:latin typeface="+mn-lt"/>
              </a:rPr>
              <a:t> </a:t>
            </a:r>
            <a:r>
              <a:rPr lang="nb-NO" sz="2800" b="1" err="1">
                <a:latin typeface="+mn-lt"/>
              </a:rPr>
              <a:t>GPTs</a:t>
            </a:r>
            <a:r>
              <a:rPr lang="nb-NO" sz="2800" b="1">
                <a:latin typeface="+mn-lt"/>
              </a:rPr>
              <a:t>)</a:t>
            </a:r>
            <a:endParaRPr lang="en-US" sz="2800" b="1">
              <a:latin typeface="+mn-lt"/>
            </a:endParaRPr>
          </a:p>
        </p:txBody>
      </p:sp>
      <p:grpSp>
        <p:nvGrpSpPr>
          <p:cNvPr id="2" name="Group 64">
            <a:extLst>
              <a:ext uri="{FF2B5EF4-FFF2-40B4-BE49-F238E27FC236}">
                <a16:creationId xmlns:a16="http://schemas.microsoft.com/office/drawing/2014/main" id="{9F75ACAA-44B6-0D6E-BA32-C26DE17AD120}"/>
              </a:ext>
            </a:extLst>
          </p:cNvPr>
          <p:cNvGrpSpPr>
            <a:grpSpLocks noChangeAspect="1"/>
          </p:cNvGrpSpPr>
          <p:nvPr/>
        </p:nvGrpSpPr>
        <p:grpSpPr>
          <a:xfrm>
            <a:off x="4947858" y="2236595"/>
            <a:ext cx="1098544" cy="1309296"/>
            <a:chOff x="3072823" y="1606430"/>
            <a:chExt cx="396574" cy="472654"/>
          </a:xfrm>
          <a:solidFill>
            <a:schemeClr val="tx1"/>
          </a:solidFill>
        </p:grpSpPr>
        <p:sp>
          <p:nvSpPr>
            <p:cNvPr id="3" name="Freeform 41">
              <a:extLst>
                <a:ext uri="{FF2B5EF4-FFF2-40B4-BE49-F238E27FC236}">
                  <a16:creationId xmlns:a16="http://schemas.microsoft.com/office/drawing/2014/main" id="{918F4EE6-7618-A1C9-C748-2F7D738B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4" name="Line 42">
              <a:extLst>
                <a:ext uri="{FF2B5EF4-FFF2-40B4-BE49-F238E27FC236}">
                  <a16:creationId xmlns:a16="http://schemas.microsoft.com/office/drawing/2014/main" id="{DF52F128-246C-CFD1-F0C2-C25F481F9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6" name="Freeform 43">
              <a:extLst>
                <a:ext uri="{FF2B5EF4-FFF2-40B4-BE49-F238E27FC236}">
                  <a16:creationId xmlns:a16="http://schemas.microsoft.com/office/drawing/2014/main" id="{73A161E1-986D-8E28-8AF9-C8D8D599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710D613C-E853-4B66-E111-2A72A5E36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8B43CCEE-605C-6E85-3183-07658A7BA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F6BD6BFA-F7C3-B9B0-E0C6-BDE25DAEB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92F99277-61EF-225D-0701-9ED02421C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17" name="Freeform 49">
              <a:extLst>
                <a:ext uri="{FF2B5EF4-FFF2-40B4-BE49-F238E27FC236}">
                  <a16:creationId xmlns:a16="http://schemas.microsoft.com/office/drawing/2014/main" id="{43ACE972-4537-A610-B96C-CF2DA51ED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id="{EDAC0CF2-C49C-5B62-98C2-C1271BF89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2278845B-D875-487A-0E01-F4C5E3A0C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20" name="Freeform 52">
              <a:extLst>
                <a:ext uri="{FF2B5EF4-FFF2-40B4-BE49-F238E27FC236}">
                  <a16:creationId xmlns:a16="http://schemas.microsoft.com/office/drawing/2014/main" id="{E287AE93-35EB-E506-D184-68CA8EA2A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</p:grpSp>
      <p:sp>
        <p:nvSpPr>
          <p:cNvPr id="21" name="Rectangle: Rounded Corners 24">
            <a:extLst>
              <a:ext uri="{FF2B5EF4-FFF2-40B4-BE49-F238E27FC236}">
                <a16:creationId xmlns:a16="http://schemas.microsoft.com/office/drawing/2014/main" id="{5BA24505-D751-6631-60A3-F865589DD6B3}"/>
              </a:ext>
            </a:extLst>
          </p:cNvPr>
          <p:cNvSpPr/>
          <p:nvPr/>
        </p:nvSpPr>
        <p:spPr>
          <a:xfrm>
            <a:off x="6747332" y="2872775"/>
            <a:ext cx="1809344" cy="65888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>
                <a:solidFill>
                  <a:schemeClr val="bg1"/>
                </a:solidFill>
              </a:rPr>
              <a:t>GPT w/functions</a:t>
            </a:r>
            <a:endParaRPr lang="en-US" sz="1800" b="1">
              <a:solidFill>
                <a:schemeClr val="bg1"/>
              </a:solidFill>
            </a:endParaRPr>
          </a:p>
        </p:txBody>
      </p:sp>
      <p:cxnSp>
        <p:nvCxnSpPr>
          <p:cNvPr id="22" name="Connector: Elbow 2">
            <a:extLst>
              <a:ext uri="{FF2B5EF4-FFF2-40B4-BE49-F238E27FC236}">
                <a16:creationId xmlns:a16="http://schemas.microsoft.com/office/drawing/2014/main" id="{110D101B-445D-75CC-C2A5-E2B6A094B967}"/>
              </a:ext>
            </a:extLst>
          </p:cNvPr>
          <p:cNvCxnSpPr>
            <a:cxnSpLocks/>
            <a:stCxn id="6" idx="40"/>
            <a:endCxn id="21" idx="1"/>
          </p:cNvCxnSpPr>
          <p:nvPr/>
        </p:nvCxnSpPr>
        <p:spPr>
          <a:xfrm>
            <a:off x="5798767" y="3200785"/>
            <a:ext cx="948565" cy="143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765ECF85-E02F-E985-DBEF-2C7264F4CE40}"/>
              </a:ext>
            </a:extLst>
          </p:cNvPr>
          <p:cNvSpPr/>
          <p:nvPr/>
        </p:nvSpPr>
        <p:spPr>
          <a:xfrm>
            <a:off x="6747332" y="2091369"/>
            <a:ext cx="1809344" cy="65888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>
                <a:solidFill>
                  <a:schemeClr val="bg1"/>
                </a:solidFill>
              </a:rPr>
              <a:t>Data Sources</a:t>
            </a:r>
            <a:endParaRPr lang="en-US" sz="1800" b="1">
              <a:solidFill>
                <a:schemeClr val="bg1"/>
              </a:solidFill>
            </a:endParaRPr>
          </a:p>
        </p:txBody>
      </p:sp>
      <p:cxnSp>
        <p:nvCxnSpPr>
          <p:cNvPr id="27" name="Connector: Elbow 2">
            <a:extLst>
              <a:ext uri="{FF2B5EF4-FFF2-40B4-BE49-F238E27FC236}">
                <a16:creationId xmlns:a16="http://schemas.microsoft.com/office/drawing/2014/main" id="{CCC174DD-E02D-BEA0-874B-23319C269884}"/>
              </a:ext>
            </a:extLst>
          </p:cNvPr>
          <p:cNvCxnSpPr>
            <a:cxnSpLocks/>
            <a:stCxn id="6" idx="9"/>
            <a:endCxn id="26" idx="1"/>
          </p:cNvCxnSpPr>
          <p:nvPr/>
        </p:nvCxnSpPr>
        <p:spPr>
          <a:xfrm flipV="1">
            <a:off x="5763285" y="2420811"/>
            <a:ext cx="984047" cy="7799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AC909B27-28E7-4401-D704-2A750C0108D1}"/>
              </a:ext>
            </a:extLst>
          </p:cNvPr>
          <p:cNvSpPr/>
          <p:nvPr/>
        </p:nvSpPr>
        <p:spPr>
          <a:xfrm>
            <a:off x="6733649" y="3707368"/>
            <a:ext cx="1809344" cy="65888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>
                <a:solidFill>
                  <a:schemeClr val="bg1"/>
                </a:solidFill>
              </a:rPr>
              <a:t>Instructions</a:t>
            </a:r>
            <a:endParaRPr lang="en-US" sz="1800" b="1">
              <a:solidFill>
                <a:schemeClr val="bg1"/>
              </a:solidFill>
            </a:endParaRPr>
          </a:p>
        </p:txBody>
      </p:sp>
      <p:cxnSp>
        <p:nvCxnSpPr>
          <p:cNvPr id="31" name="Connector: Elbow 2">
            <a:extLst>
              <a:ext uri="{FF2B5EF4-FFF2-40B4-BE49-F238E27FC236}">
                <a16:creationId xmlns:a16="http://schemas.microsoft.com/office/drawing/2014/main" id="{3C04B540-2965-5ED0-7733-41A5DB74877B}"/>
              </a:ext>
            </a:extLst>
          </p:cNvPr>
          <p:cNvCxnSpPr>
            <a:cxnSpLocks/>
          </p:cNvCxnSpPr>
          <p:nvPr/>
        </p:nvCxnSpPr>
        <p:spPr>
          <a:xfrm>
            <a:off x="5821594" y="3200785"/>
            <a:ext cx="934882" cy="836025"/>
          </a:xfrm>
          <a:prstGeom prst="bentConnector3">
            <a:avLst>
              <a:gd name="adj1" fmla="val 45701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24">
            <a:extLst>
              <a:ext uri="{FF2B5EF4-FFF2-40B4-BE49-F238E27FC236}">
                <a16:creationId xmlns:a16="http://schemas.microsoft.com/office/drawing/2014/main" id="{F73C1FBB-E742-6294-98A4-FC89D74DE2E4}"/>
              </a:ext>
            </a:extLst>
          </p:cNvPr>
          <p:cNvSpPr/>
          <p:nvPr/>
        </p:nvSpPr>
        <p:spPr>
          <a:xfrm>
            <a:off x="6756517" y="1290981"/>
            <a:ext cx="1809344" cy="65888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>
                <a:solidFill>
                  <a:schemeClr val="bg1"/>
                </a:solidFill>
              </a:rPr>
              <a:t>Language Model</a:t>
            </a:r>
            <a:endParaRPr lang="en-US" sz="1800" b="1">
              <a:solidFill>
                <a:schemeClr val="bg1"/>
              </a:solidFill>
            </a:endParaRPr>
          </a:p>
        </p:txBody>
      </p:sp>
      <p:cxnSp>
        <p:nvCxnSpPr>
          <p:cNvPr id="37" name="Connector: Elbow 2">
            <a:extLst>
              <a:ext uri="{FF2B5EF4-FFF2-40B4-BE49-F238E27FC236}">
                <a16:creationId xmlns:a16="http://schemas.microsoft.com/office/drawing/2014/main" id="{7CAFC418-1978-57F5-0556-CAF247CF0C8D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5711479" y="2155747"/>
            <a:ext cx="1580362" cy="509714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Bildeforklaring formet som en ellipse 39">
            <a:extLst>
              <a:ext uri="{FF2B5EF4-FFF2-40B4-BE49-F238E27FC236}">
                <a16:creationId xmlns:a16="http://schemas.microsoft.com/office/drawing/2014/main" id="{4844623C-D16F-F14E-B6A0-088CF34383C5}"/>
              </a:ext>
            </a:extLst>
          </p:cNvPr>
          <p:cNvSpPr/>
          <p:nvPr/>
        </p:nvSpPr>
        <p:spPr>
          <a:xfrm>
            <a:off x="2844991" y="1424793"/>
            <a:ext cx="2406091" cy="1793017"/>
          </a:xfrm>
          <a:prstGeom prst="wedgeEllipseCallout">
            <a:avLst>
              <a:gd name="adj1" fmla="val 36592"/>
              <a:gd name="adj2" fmla="val 458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i="1" dirty="0" err="1">
                <a:solidFill>
                  <a:schemeClr val="tx1"/>
                </a:solidFill>
              </a:rPr>
              <a:t>Im</a:t>
            </a:r>
            <a:r>
              <a:rPr lang="nb-NO" b="1" i="1" dirty="0">
                <a:solidFill>
                  <a:schemeClr val="tx1"/>
                </a:solidFill>
              </a:rPr>
              <a:t> </a:t>
            </a:r>
            <a:r>
              <a:rPr lang="nb-NO" b="1" i="1" dirty="0" err="1">
                <a:solidFill>
                  <a:schemeClr val="tx1"/>
                </a:solidFill>
              </a:rPr>
              <a:t>good</a:t>
            </a:r>
            <a:r>
              <a:rPr lang="nb-NO" b="1" i="1" dirty="0">
                <a:solidFill>
                  <a:schemeClr val="tx1"/>
                </a:solidFill>
              </a:rPr>
              <a:t> at </a:t>
            </a:r>
            <a:r>
              <a:rPr lang="nb-NO" b="1" i="1" dirty="0" err="1">
                <a:solidFill>
                  <a:schemeClr val="tx1"/>
                </a:solidFill>
              </a:rPr>
              <a:t>answering</a:t>
            </a:r>
            <a:r>
              <a:rPr lang="nb-NO" b="1" i="1" dirty="0">
                <a:solidFill>
                  <a:schemeClr val="tx1"/>
                </a:solidFill>
              </a:rPr>
              <a:t> questions </a:t>
            </a:r>
            <a:r>
              <a:rPr lang="nb-NO" b="1" i="1" dirty="0" err="1">
                <a:solidFill>
                  <a:schemeClr val="tx1"/>
                </a:solidFill>
              </a:rPr>
              <a:t>related</a:t>
            </a:r>
            <a:r>
              <a:rPr lang="nb-NO" b="1" i="1" dirty="0">
                <a:solidFill>
                  <a:schemeClr val="tx1"/>
                </a:solidFill>
              </a:rPr>
              <a:t> to NVIDIA Stocks</a:t>
            </a:r>
          </a:p>
        </p:txBody>
      </p:sp>
      <p:sp>
        <p:nvSpPr>
          <p:cNvPr id="41" name="Ramme 40">
            <a:extLst>
              <a:ext uri="{FF2B5EF4-FFF2-40B4-BE49-F238E27FC236}">
                <a16:creationId xmlns:a16="http://schemas.microsoft.com/office/drawing/2014/main" id="{2B4E6E6D-67A2-BB40-6E93-3DACF4E2CE14}"/>
              </a:ext>
            </a:extLst>
          </p:cNvPr>
          <p:cNvSpPr/>
          <p:nvPr/>
        </p:nvSpPr>
        <p:spPr>
          <a:xfrm>
            <a:off x="2555776" y="1059582"/>
            <a:ext cx="6408712" cy="3530334"/>
          </a:xfrm>
          <a:prstGeom prst="frame">
            <a:avLst>
              <a:gd name="adj1" fmla="val 314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pic>
        <p:nvPicPr>
          <p:cNvPr id="1026" name="Picture 2" descr="Skills Inventory">
            <a:extLst>
              <a:ext uri="{FF2B5EF4-FFF2-40B4-BE49-F238E27FC236}">
                <a16:creationId xmlns:a16="http://schemas.microsoft.com/office/drawing/2014/main" id="{1CB40D42-C6E3-6F53-0D4F-D3DC7F39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84" y="1378609"/>
            <a:ext cx="4541482" cy="260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EAEA4-3F40-634D-15D4-17502F75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16">
            <a:extLst>
              <a:ext uri="{FF2B5EF4-FFF2-40B4-BE49-F238E27FC236}">
                <a16:creationId xmlns:a16="http://schemas.microsoft.com/office/drawing/2014/main" id="{9C083BF7-65C2-EC02-ADC2-302349E57E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668" y="3032682"/>
            <a:ext cx="81064" cy="685790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19">
            <a:extLst>
              <a:ext uri="{FF2B5EF4-FFF2-40B4-BE49-F238E27FC236}">
                <a16:creationId xmlns:a16="http://schemas.microsoft.com/office/drawing/2014/main" id="{A2E224C8-6751-12CC-B00D-EE543B66C5D3}"/>
              </a:ext>
            </a:extLst>
          </p:cNvPr>
          <p:cNvCxnSpPr>
            <a:cxnSpLocks/>
          </p:cNvCxnSpPr>
          <p:nvPr/>
        </p:nvCxnSpPr>
        <p:spPr>
          <a:xfrm rot="10800000">
            <a:off x="956214" y="3761237"/>
            <a:ext cx="316945" cy="75408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36">
            <a:extLst>
              <a:ext uri="{FF2B5EF4-FFF2-40B4-BE49-F238E27FC236}">
                <a16:creationId xmlns:a16="http://schemas.microsoft.com/office/drawing/2014/main" id="{3BFDBBB5-AFA5-AEA6-65EA-939B08D8CB6A}"/>
              </a:ext>
            </a:extLst>
          </p:cNvPr>
          <p:cNvCxnSpPr>
            <a:cxnSpLocks/>
          </p:cNvCxnSpPr>
          <p:nvPr/>
        </p:nvCxnSpPr>
        <p:spPr>
          <a:xfrm rot="5400000">
            <a:off x="1715054" y="3356313"/>
            <a:ext cx="1099225" cy="1035396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42">
            <a:extLst>
              <a:ext uri="{FF2B5EF4-FFF2-40B4-BE49-F238E27FC236}">
                <a16:creationId xmlns:a16="http://schemas.microsoft.com/office/drawing/2014/main" id="{107575ED-FD11-BE90-6684-799BDEAEF04C}"/>
              </a:ext>
            </a:extLst>
          </p:cNvPr>
          <p:cNvCxnSpPr>
            <a:cxnSpLocks/>
          </p:cNvCxnSpPr>
          <p:nvPr/>
        </p:nvCxnSpPr>
        <p:spPr>
          <a:xfrm>
            <a:off x="3145098" y="1707654"/>
            <a:ext cx="442609" cy="86836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48">
            <a:extLst>
              <a:ext uri="{FF2B5EF4-FFF2-40B4-BE49-F238E27FC236}">
                <a16:creationId xmlns:a16="http://schemas.microsoft.com/office/drawing/2014/main" id="{501FB6D1-C208-3C37-F176-7DB0F1255F21}"/>
              </a:ext>
            </a:extLst>
          </p:cNvPr>
          <p:cNvCxnSpPr>
            <a:cxnSpLocks/>
          </p:cNvCxnSpPr>
          <p:nvPr/>
        </p:nvCxnSpPr>
        <p:spPr>
          <a:xfrm>
            <a:off x="6323296" y="3997962"/>
            <a:ext cx="1107799" cy="7348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">
            <a:extLst>
              <a:ext uri="{FF2B5EF4-FFF2-40B4-BE49-F238E27FC236}">
                <a16:creationId xmlns:a16="http://schemas.microsoft.com/office/drawing/2014/main" id="{971D00F6-691C-DA71-63F1-57FF9424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78" y="325005"/>
            <a:ext cx="8305494" cy="946423"/>
          </a:xfrm>
        </p:spPr>
        <p:txBody>
          <a:bodyPr>
            <a:normAutofit/>
          </a:bodyPr>
          <a:lstStyle/>
          <a:p>
            <a:r>
              <a:rPr lang="nb-NO" sz="2800" b="1" dirty="0">
                <a:latin typeface="+mn-lt"/>
              </a:rPr>
              <a:t>Microsoft Autogen – Multiagent </a:t>
            </a:r>
            <a:r>
              <a:rPr lang="nb-NO" sz="2800" b="1" dirty="0" err="1">
                <a:latin typeface="+mn-lt"/>
              </a:rPr>
              <a:t>framework</a:t>
            </a:r>
            <a:endParaRPr lang="en-US" sz="2800" b="1" dirty="0">
              <a:latin typeface="+mn-lt"/>
            </a:endParaRPr>
          </a:p>
        </p:txBody>
      </p:sp>
      <p:cxnSp>
        <p:nvCxnSpPr>
          <p:cNvPr id="28" name="Connector: Elbow 48">
            <a:extLst>
              <a:ext uri="{FF2B5EF4-FFF2-40B4-BE49-F238E27FC236}">
                <a16:creationId xmlns:a16="http://schemas.microsoft.com/office/drawing/2014/main" id="{6A6C6875-83F7-7D8E-8963-5A1E9608D025}"/>
              </a:ext>
            </a:extLst>
          </p:cNvPr>
          <p:cNvCxnSpPr>
            <a:cxnSpLocks/>
          </p:cNvCxnSpPr>
          <p:nvPr/>
        </p:nvCxnSpPr>
        <p:spPr>
          <a:xfrm>
            <a:off x="1779398" y="4375000"/>
            <a:ext cx="1107799" cy="7348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">
            <a:extLst>
              <a:ext uri="{FF2B5EF4-FFF2-40B4-BE49-F238E27FC236}">
                <a16:creationId xmlns:a16="http://schemas.microsoft.com/office/drawing/2014/main" id="{AFCFFD05-3916-308C-6AEB-C60ED004EA18}"/>
              </a:ext>
            </a:extLst>
          </p:cNvPr>
          <p:cNvCxnSpPr>
            <a:cxnSpLocks/>
          </p:cNvCxnSpPr>
          <p:nvPr/>
        </p:nvCxnSpPr>
        <p:spPr>
          <a:xfrm flipV="1">
            <a:off x="1750215" y="3198406"/>
            <a:ext cx="1250177" cy="10682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20">
            <a:extLst>
              <a:ext uri="{FF2B5EF4-FFF2-40B4-BE49-F238E27FC236}">
                <a16:creationId xmlns:a16="http://schemas.microsoft.com/office/drawing/2014/main" id="{456B6A40-9729-C3F2-9A91-B87814F046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5550" y="4035038"/>
            <a:ext cx="1159730" cy="1565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64">
            <a:extLst>
              <a:ext uri="{FF2B5EF4-FFF2-40B4-BE49-F238E27FC236}">
                <a16:creationId xmlns:a16="http://schemas.microsoft.com/office/drawing/2014/main" id="{E410689E-BD7F-B486-0003-DE7A5A1F7EEE}"/>
              </a:ext>
            </a:extLst>
          </p:cNvPr>
          <p:cNvGrpSpPr>
            <a:grpSpLocks noChangeAspect="1"/>
          </p:cNvGrpSpPr>
          <p:nvPr/>
        </p:nvGrpSpPr>
        <p:grpSpPr>
          <a:xfrm>
            <a:off x="3172915" y="3268217"/>
            <a:ext cx="999388" cy="1191117"/>
            <a:chOff x="3072823" y="1606430"/>
            <a:chExt cx="396574" cy="472654"/>
          </a:xfrm>
          <a:solidFill>
            <a:schemeClr val="tx1"/>
          </a:solidFill>
        </p:grpSpPr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E4F5B272-2E6E-2BF8-C7CC-D6C7DCBD9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B056D296-CD3C-F540-5372-30E5938C3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C580CA34-BF0F-C6A4-0769-60AA4F9A8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3E3400B4-0F83-BCDB-CD9F-81D0DAE6B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9205FBE0-F884-9462-3209-CE442355F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42" name="Freeform 47">
              <a:extLst>
                <a:ext uri="{FF2B5EF4-FFF2-40B4-BE49-F238E27FC236}">
                  <a16:creationId xmlns:a16="http://schemas.microsoft.com/office/drawing/2014/main" id="{22405CA5-1068-AD2F-7BE9-4E3994132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43" name="Freeform 48">
              <a:extLst>
                <a:ext uri="{FF2B5EF4-FFF2-40B4-BE49-F238E27FC236}">
                  <a16:creationId xmlns:a16="http://schemas.microsoft.com/office/drawing/2014/main" id="{A9B57AFF-D8EA-70AE-FA3D-8E81E05DB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44" name="Freeform 49">
              <a:extLst>
                <a:ext uri="{FF2B5EF4-FFF2-40B4-BE49-F238E27FC236}">
                  <a16:creationId xmlns:a16="http://schemas.microsoft.com/office/drawing/2014/main" id="{6E679E87-5018-8B00-82B2-356F26EA7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45" name="Freeform 50">
              <a:extLst>
                <a:ext uri="{FF2B5EF4-FFF2-40B4-BE49-F238E27FC236}">
                  <a16:creationId xmlns:a16="http://schemas.microsoft.com/office/drawing/2014/main" id="{420893D6-6EEE-127F-2839-B8C268217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46" name="Freeform 51">
              <a:extLst>
                <a:ext uri="{FF2B5EF4-FFF2-40B4-BE49-F238E27FC236}">
                  <a16:creationId xmlns:a16="http://schemas.microsoft.com/office/drawing/2014/main" id="{CC4C656B-28F2-BB0E-D4EA-EA089A71C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4E9C5197-FDC3-8E56-8FAE-D51DCD88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</p:grpSp>
      <p:sp>
        <p:nvSpPr>
          <p:cNvPr id="48" name="Rectangle: Rounded Corners 24">
            <a:extLst>
              <a:ext uri="{FF2B5EF4-FFF2-40B4-BE49-F238E27FC236}">
                <a16:creationId xmlns:a16="http://schemas.microsoft.com/office/drawing/2014/main" id="{F9DEB81E-9EF3-7A18-26E9-7C0288052CF2}"/>
              </a:ext>
            </a:extLst>
          </p:cNvPr>
          <p:cNvSpPr/>
          <p:nvPr/>
        </p:nvSpPr>
        <p:spPr>
          <a:xfrm>
            <a:off x="1286842" y="3612586"/>
            <a:ext cx="1809344" cy="40089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>
                <a:solidFill>
                  <a:schemeClr val="bg1"/>
                </a:solidFill>
              </a:rPr>
              <a:t>Skills 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D9465842-E269-D760-2FF1-B06E6F943E31}"/>
              </a:ext>
            </a:extLst>
          </p:cNvPr>
          <p:cNvSpPr/>
          <p:nvPr/>
        </p:nvSpPr>
        <p:spPr>
          <a:xfrm>
            <a:off x="1273159" y="4117416"/>
            <a:ext cx="1809344" cy="41392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>
                <a:solidFill>
                  <a:schemeClr val="bg1"/>
                </a:solidFill>
              </a:rPr>
              <a:t>Agent Instructions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2" name="Rectangle: Rounded Corners 24">
            <a:extLst>
              <a:ext uri="{FF2B5EF4-FFF2-40B4-BE49-F238E27FC236}">
                <a16:creationId xmlns:a16="http://schemas.microsoft.com/office/drawing/2014/main" id="{E2006C0B-0713-3F07-B229-6A603D389BE4}"/>
              </a:ext>
            </a:extLst>
          </p:cNvPr>
          <p:cNvSpPr/>
          <p:nvPr/>
        </p:nvSpPr>
        <p:spPr>
          <a:xfrm>
            <a:off x="1296027" y="3165375"/>
            <a:ext cx="1809344" cy="35785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>
                <a:solidFill>
                  <a:schemeClr val="bg1"/>
                </a:solidFill>
              </a:rPr>
              <a:t>Language Model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4" name="Ramme 53">
            <a:extLst>
              <a:ext uri="{FF2B5EF4-FFF2-40B4-BE49-F238E27FC236}">
                <a16:creationId xmlns:a16="http://schemas.microsoft.com/office/drawing/2014/main" id="{BE2A3F6A-4109-F4B2-F956-D79167C234BE}"/>
              </a:ext>
            </a:extLst>
          </p:cNvPr>
          <p:cNvSpPr/>
          <p:nvPr/>
        </p:nvSpPr>
        <p:spPr>
          <a:xfrm>
            <a:off x="1108478" y="2935831"/>
            <a:ext cx="3122536" cy="1726095"/>
          </a:xfrm>
          <a:prstGeom prst="frame">
            <a:avLst>
              <a:gd name="adj1" fmla="val 927"/>
            </a:avLst>
          </a:prstGeom>
          <a:solidFill>
            <a:schemeClr val="tx1"/>
          </a:solidFill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63" name="Connector: Elbow 48">
            <a:extLst>
              <a:ext uri="{FF2B5EF4-FFF2-40B4-BE49-F238E27FC236}">
                <a16:creationId xmlns:a16="http://schemas.microsoft.com/office/drawing/2014/main" id="{D19E0861-3D52-0324-C477-D13494CFD357}"/>
              </a:ext>
            </a:extLst>
          </p:cNvPr>
          <p:cNvCxnSpPr>
            <a:cxnSpLocks/>
          </p:cNvCxnSpPr>
          <p:nvPr/>
        </p:nvCxnSpPr>
        <p:spPr>
          <a:xfrm>
            <a:off x="7712673" y="3973817"/>
            <a:ext cx="1107799" cy="7348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4">
            <a:extLst>
              <a:ext uri="{FF2B5EF4-FFF2-40B4-BE49-F238E27FC236}">
                <a16:creationId xmlns:a16="http://schemas.microsoft.com/office/drawing/2014/main" id="{13D6F2F6-4D9C-0B39-D8A4-37C75834BE8F}"/>
              </a:ext>
            </a:extLst>
          </p:cNvPr>
          <p:cNvSpPr/>
          <p:nvPr/>
        </p:nvSpPr>
        <p:spPr>
          <a:xfrm>
            <a:off x="1832394" y="2385610"/>
            <a:ext cx="1899941" cy="642389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>
                <a:solidFill>
                  <a:schemeClr val="bg1"/>
                </a:solidFill>
              </a:rPr>
              <a:t>Agent </a:t>
            </a:r>
            <a:br>
              <a:rPr lang="nb-NO" b="1">
                <a:solidFill>
                  <a:schemeClr val="bg1"/>
                </a:solidFill>
              </a:rPr>
            </a:br>
            <a:r>
              <a:rPr lang="nb-NO" b="1">
                <a:solidFill>
                  <a:schemeClr val="bg1"/>
                </a:solidFill>
              </a:rPr>
              <a:t>User Proxy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71" name="Connector: Elbow 16">
            <a:extLst>
              <a:ext uri="{FF2B5EF4-FFF2-40B4-BE49-F238E27FC236}">
                <a16:creationId xmlns:a16="http://schemas.microsoft.com/office/drawing/2014/main" id="{EFED45FC-890E-83C8-B16B-D3082A0CFE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5663" y="3032682"/>
            <a:ext cx="81064" cy="685790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19">
            <a:extLst>
              <a:ext uri="{FF2B5EF4-FFF2-40B4-BE49-F238E27FC236}">
                <a16:creationId xmlns:a16="http://schemas.microsoft.com/office/drawing/2014/main" id="{EB3F23C4-C0B3-A26A-2702-D130D1FB36CE}"/>
              </a:ext>
            </a:extLst>
          </p:cNvPr>
          <p:cNvCxnSpPr>
            <a:cxnSpLocks/>
          </p:cNvCxnSpPr>
          <p:nvPr/>
        </p:nvCxnSpPr>
        <p:spPr>
          <a:xfrm rot="10800000">
            <a:off x="5221209" y="3761237"/>
            <a:ext cx="316945" cy="75408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36">
            <a:extLst>
              <a:ext uri="{FF2B5EF4-FFF2-40B4-BE49-F238E27FC236}">
                <a16:creationId xmlns:a16="http://schemas.microsoft.com/office/drawing/2014/main" id="{074A0E41-8C79-DCB1-E4B2-17B062274558}"/>
              </a:ext>
            </a:extLst>
          </p:cNvPr>
          <p:cNvCxnSpPr>
            <a:cxnSpLocks/>
          </p:cNvCxnSpPr>
          <p:nvPr/>
        </p:nvCxnSpPr>
        <p:spPr>
          <a:xfrm rot="5400000">
            <a:off x="5980049" y="3356313"/>
            <a:ext cx="1099225" cy="1035396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2">
            <a:extLst>
              <a:ext uri="{FF2B5EF4-FFF2-40B4-BE49-F238E27FC236}">
                <a16:creationId xmlns:a16="http://schemas.microsoft.com/office/drawing/2014/main" id="{D3C297B8-F9EF-3BD6-6C7A-20B3266BFF5D}"/>
              </a:ext>
            </a:extLst>
          </p:cNvPr>
          <p:cNvCxnSpPr>
            <a:cxnSpLocks/>
          </p:cNvCxnSpPr>
          <p:nvPr/>
        </p:nvCxnSpPr>
        <p:spPr>
          <a:xfrm flipV="1">
            <a:off x="6015210" y="3198406"/>
            <a:ext cx="1250177" cy="10682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20">
            <a:extLst>
              <a:ext uri="{FF2B5EF4-FFF2-40B4-BE49-F238E27FC236}">
                <a16:creationId xmlns:a16="http://schemas.microsoft.com/office/drawing/2014/main" id="{5EE02A72-9CDE-8970-108B-87F0545E67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60545" y="4035038"/>
            <a:ext cx="1159730" cy="1565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64">
            <a:extLst>
              <a:ext uri="{FF2B5EF4-FFF2-40B4-BE49-F238E27FC236}">
                <a16:creationId xmlns:a16="http://schemas.microsoft.com/office/drawing/2014/main" id="{27E4524D-C61A-8252-1C5C-0E17C5BFBBF7}"/>
              </a:ext>
            </a:extLst>
          </p:cNvPr>
          <p:cNvGrpSpPr>
            <a:grpSpLocks noChangeAspect="1"/>
          </p:cNvGrpSpPr>
          <p:nvPr/>
        </p:nvGrpSpPr>
        <p:grpSpPr>
          <a:xfrm>
            <a:off x="7437910" y="3268217"/>
            <a:ext cx="999388" cy="1191117"/>
            <a:chOff x="3072823" y="1606430"/>
            <a:chExt cx="396574" cy="472654"/>
          </a:xfrm>
          <a:solidFill>
            <a:schemeClr val="tx1"/>
          </a:solidFill>
        </p:grpSpPr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F42EA84F-686B-E520-1204-B1E89007C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78" name="Line 42">
              <a:extLst>
                <a:ext uri="{FF2B5EF4-FFF2-40B4-BE49-F238E27FC236}">
                  <a16:creationId xmlns:a16="http://schemas.microsoft.com/office/drawing/2014/main" id="{30ED502F-AC82-C380-4D56-0424D839F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A7F5B7EF-F3AC-A2B3-A41D-6BEC608F9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6BE16749-6279-BB26-9787-CAA1399F98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4BCADD2D-D298-552A-E4E1-C3A157553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70A7681C-9CAF-6AE2-F236-275EC91A7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3" name="Freeform 48">
              <a:extLst>
                <a:ext uri="{FF2B5EF4-FFF2-40B4-BE49-F238E27FC236}">
                  <a16:creationId xmlns:a16="http://schemas.microsoft.com/office/drawing/2014/main" id="{886F7D6C-659B-97A8-1758-DE1DF9E4CE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4" name="Freeform 49">
              <a:extLst>
                <a:ext uri="{FF2B5EF4-FFF2-40B4-BE49-F238E27FC236}">
                  <a16:creationId xmlns:a16="http://schemas.microsoft.com/office/drawing/2014/main" id="{43C3FE74-E653-1511-8548-BA2714A654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5" name="Freeform 50">
              <a:extLst>
                <a:ext uri="{FF2B5EF4-FFF2-40B4-BE49-F238E27FC236}">
                  <a16:creationId xmlns:a16="http://schemas.microsoft.com/office/drawing/2014/main" id="{B3404E85-C221-0EEE-96C0-75A264E43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6" name="Freeform 51">
              <a:extLst>
                <a:ext uri="{FF2B5EF4-FFF2-40B4-BE49-F238E27FC236}">
                  <a16:creationId xmlns:a16="http://schemas.microsoft.com/office/drawing/2014/main" id="{71BC3A03-0BDF-9E92-1B2F-323147C70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  <p:sp>
          <p:nvSpPr>
            <p:cNvPr id="87" name="Freeform 52">
              <a:extLst>
                <a:ext uri="{FF2B5EF4-FFF2-40B4-BE49-F238E27FC236}">
                  <a16:creationId xmlns:a16="http://schemas.microsoft.com/office/drawing/2014/main" id="{7B815B2D-B103-FA98-DFE8-C7A9663B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962"/>
            </a:p>
          </p:txBody>
        </p:sp>
      </p:grpSp>
      <p:sp>
        <p:nvSpPr>
          <p:cNvPr id="88" name="Rectangle: Rounded Corners 24">
            <a:extLst>
              <a:ext uri="{FF2B5EF4-FFF2-40B4-BE49-F238E27FC236}">
                <a16:creationId xmlns:a16="http://schemas.microsoft.com/office/drawing/2014/main" id="{CAC8F35F-F0EF-4CBF-7FBB-5DFE0083256F}"/>
              </a:ext>
            </a:extLst>
          </p:cNvPr>
          <p:cNvSpPr/>
          <p:nvPr/>
        </p:nvSpPr>
        <p:spPr>
          <a:xfrm>
            <a:off x="5551837" y="3612586"/>
            <a:ext cx="1809344" cy="40089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>
                <a:solidFill>
                  <a:schemeClr val="bg1"/>
                </a:solidFill>
              </a:rPr>
              <a:t>Skills 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9" name="Rectangle: Rounded Corners 24">
            <a:extLst>
              <a:ext uri="{FF2B5EF4-FFF2-40B4-BE49-F238E27FC236}">
                <a16:creationId xmlns:a16="http://schemas.microsoft.com/office/drawing/2014/main" id="{24AF196C-96D1-2FC2-C380-AD0DA88A60D4}"/>
              </a:ext>
            </a:extLst>
          </p:cNvPr>
          <p:cNvSpPr/>
          <p:nvPr/>
        </p:nvSpPr>
        <p:spPr>
          <a:xfrm>
            <a:off x="5538154" y="4117416"/>
            <a:ext cx="1809344" cy="41392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>
                <a:solidFill>
                  <a:schemeClr val="bg1"/>
                </a:solidFill>
              </a:rPr>
              <a:t>Agent Instructions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0" name="Rectangle: Rounded Corners 24">
            <a:extLst>
              <a:ext uri="{FF2B5EF4-FFF2-40B4-BE49-F238E27FC236}">
                <a16:creationId xmlns:a16="http://schemas.microsoft.com/office/drawing/2014/main" id="{EC209078-F837-6D1C-E6D2-6094BD4E566A}"/>
              </a:ext>
            </a:extLst>
          </p:cNvPr>
          <p:cNvSpPr/>
          <p:nvPr/>
        </p:nvSpPr>
        <p:spPr>
          <a:xfrm>
            <a:off x="5561022" y="3165375"/>
            <a:ext cx="1809344" cy="35785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>
                <a:solidFill>
                  <a:schemeClr val="bg1"/>
                </a:solidFill>
              </a:rPr>
              <a:t>Language Model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1" name="Ramme 90">
            <a:extLst>
              <a:ext uri="{FF2B5EF4-FFF2-40B4-BE49-F238E27FC236}">
                <a16:creationId xmlns:a16="http://schemas.microsoft.com/office/drawing/2014/main" id="{66E6CDAB-E388-FF9B-641C-37925BB0EAC4}"/>
              </a:ext>
            </a:extLst>
          </p:cNvPr>
          <p:cNvSpPr/>
          <p:nvPr/>
        </p:nvSpPr>
        <p:spPr>
          <a:xfrm>
            <a:off x="5373472" y="2935831"/>
            <a:ext cx="3255307" cy="1726095"/>
          </a:xfrm>
          <a:prstGeom prst="frame">
            <a:avLst>
              <a:gd name="adj1" fmla="val 927"/>
            </a:avLst>
          </a:prstGeom>
          <a:solidFill>
            <a:schemeClr val="tx1"/>
          </a:solidFill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70" name="Rectangle: Rounded Corners 24">
            <a:extLst>
              <a:ext uri="{FF2B5EF4-FFF2-40B4-BE49-F238E27FC236}">
                <a16:creationId xmlns:a16="http://schemas.microsoft.com/office/drawing/2014/main" id="{41F8C91E-BADA-D8EF-E1DB-A172EB4A038F}"/>
              </a:ext>
            </a:extLst>
          </p:cNvPr>
          <p:cNvSpPr/>
          <p:nvPr/>
        </p:nvSpPr>
        <p:spPr>
          <a:xfrm>
            <a:off x="6097389" y="2382525"/>
            <a:ext cx="1899941" cy="642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Agent </a:t>
            </a:r>
            <a:br>
              <a:rPr lang="nb-NO" b="1" dirty="0">
                <a:solidFill>
                  <a:schemeClr val="bg1"/>
                </a:solidFill>
              </a:rPr>
            </a:br>
            <a:r>
              <a:rPr lang="nb-NO" b="1" dirty="0" err="1">
                <a:solidFill>
                  <a:schemeClr val="bg1"/>
                </a:solidFill>
              </a:rPr>
              <a:t>Executive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" name="Ramme 91">
            <a:extLst>
              <a:ext uri="{FF2B5EF4-FFF2-40B4-BE49-F238E27FC236}">
                <a16:creationId xmlns:a16="http://schemas.microsoft.com/office/drawing/2014/main" id="{2206BFC7-7D8A-C1D1-AF52-361B32954AED}"/>
              </a:ext>
            </a:extLst>
          </p:cNvPr>
          <p:cNvSpPr/>
          <p:nvPr/>
        </p:nvSpPr>
        <p:spPr>
          <a:xfrm>
            <a:off x="755576" y="2067694"/>
            <a:ext cx="8136904" cy="2808312"/>
          </a:xfrm>
          <a:prstGeom prst="frame">
            <a:avLst>
              <a:gd name="adj1" fmla="val 314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93" name="Rectangle: Rounded Corners 24">
            <a:extLst>
              <a:ext uri="{FF2B5EF4-FFF2-40B4-BE49-F238E27FC236}">
                <a16:creationId xmlns:a16="http://schemas.microsoft.com/office/drawing/2014/main" id="{C1B4195E-70FB-5CE7-5402-0CDF31101EAA}"/>
              </a:ext>
            </a:extLst>
          </p:cNvPr>
          <p:cNvSpPr/>
          <p:nvPr/>
        </p:nvSpPr>
        <p:spPr>
          <a:xfrm>
            <a:off x="3299319" y="1559835"/>
            <a:ext cx="3073673" cy="66151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 err="1">
                <a:solidFill>
                  <a:schemeClr val="bg1"/>
                </a:solidFill>
              </a:rPr>
              <a:t>Workflow</a:t>
            </a:r>
            <a:r>
              <a:rPr lang="nb-NO" b="1" dirty="0">
                <a:solidFill>
                  <a:schemeClr val="bg1"/>
                </a:solidFill>
              </a:rPr>
              <a:t> </a:t>
            </a:r>
            <a:br>
              <a:rPr lang="nb-NO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«</a:t>
            </a:r>
            <a:r>
              <a:rPr lang="nb-NO" b="1" dirty="0" err="1">
                <a:solidFill>
                  <a:schemeClr val="bg1"/>
                </a:solidFill>
              </a:rPr>
              <a:t>Create</a:t>
            </a:r>
            <a:r>
              <a:rPr lang="nb-NO" b="1" dirty="0">
                <a:solidFill>
                  <a:schemeClr val="bg1"/>
                </a:solidFill>
              </a:rPr>
              <a:t> Application </a:t>
            </a:r>
            <a:r>
              <a:rPr lang="nb-NO" b="1" dirty="0" err="1">
                <a:solidFill>
                  <a:schemeClr val="bg1"/>
                </a:solidFill>
              </a:rPr>
              <a:t>code</a:t>
            </a:r>
            <a:r>
              <a:rPr lang="nb-NO" b="1" dirty="0">
                <a:solidFill>
                  <a:schemeClr val="bg1"/>
                </a:solidFill>
              </a:rPr>
              <a:t>»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6" name="Pil mot venstre og høyre 95">
            <a:extLst>
              <a:ext uri="{FF2B5EF4-FFF2-40B4-BE49-F238E27FC236}">
                <a16:creationId xmlns:a16="http://schemas.microsoft.com/office/drawing/2014/main" id="{7694E117-E908-EEF3-DF06-FF18561EC67F}"/>
              </a:ext>
            </a:extLst>
          </p:cNvPr>
          <p:cNvSpPr/>
          <p:nvPr/>
        </p:nvSpPr>
        <p:spPr>
          <a:xfrm>
            <a:off x="4231014" y="3455955"/>
            <a:ext cx="1155115" cy="51786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B5FB509D-886C-BC84-7207-9F956A5C7422}"/>
              </a:ext>
            </a:extLst>
          </p:cNvPr>
          <p:cNvSpPr txBox="1"/>
          <p:nvPr/>
        </p:nvSpPr>
        <p:spPr>
          <a:xfrm>
            <a:off x="4289905" y="2913302"/>
            <a:ext cx="105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109346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8A7F28-DC46-C86A-6C55-437DFEBB5D64}"/>
              </a:ext>
            </a:extLst>
          </p:cNvPr>
          <p:cNvSpPr/>
          <p:nvPr/>
        </p:nvSpPr>
        <p:spPr>
          <a:xfrm>
            <a:off x="471148" y="2629184"/>
            <a:ext cx="1375777" cy="905868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nb-NO" dirty="0">
                <a:solidFill>
                  <a:schemeClr val="bg2">
                    <a:lumMod val="25000"/>
                  </a:schemeClr>
                </a:solidFill>
              </a:rPr>
              <a:t>Gemini</a:t>
            </a:r>
            <a:br>
              <a:rPr lang="nb-NO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dirty="0">
                <a:solidFill>
                  <a:schemeClr val="bg2">
                    <a:lumMod val="25000"/>
                  </a:schemeClr>
                </a:solidFill>
              </a:rPr>
              <a:t> Palm</a:t>
            </a:r>
            <a:br>
              <a:rPr lang="nb-NO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dirty="0">
                <a:solidFill>
                  <a:schemeClr val="bg2">
                    <a:lumMod val="25000"/>
                  </a:schemeClr>
                </a:solidFill>
              </a:rPr>
              <a:t> Mistral</a:t>
            </a:r>
            <a:br>
              <a:rPr lang="nb-NO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</a:br>
            <a:r>
              <a:rPr lang="nb-NO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en-US" dirty="0">
              <a:solidFill>
                <a:schemeClr val="bg2">
                  <a:lumMod val="25000"/>
                </a:schemeClr>
              </a:solidFill>
              <a:ea typeface="Tahoma"/>
              <a:cs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AC5B78-BADC-9D38-973B-C7F893BEBA39}"/>
              </a:ext>
            </a:extLst>
          </p:cNvPr>
          <p:cNvSpPr/>
          <p:nvPr/>
        </p:nvSpPr>
        <p:spPr>
          <a:xfrm>
            <a:off x="6599314" y="1291798"/>
            <a:ext cx="1578914" cy="1433679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Created on top of LLaMa2 but intended for Chat based scenarios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BE8180-5B43-16BA-888F-E274823180DF}"/>
              </a:ext>
            </a:extLst>
          </p:cNvPr>
          <p:cNvSpPr/>
          <p:nvPr/>
        </p:nvSpPr>
        <p:spPr>
          <a:xfrm>
            <a:off x="4758027" y="1287612"/>
            <a:ext cx="1578914" cy="1435505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Created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on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top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of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 LLaMa2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but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 fine-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tuned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on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application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  <a:ea typeface="Tahoma"/>
                <a:cs typeface="Tahoma"/>
              </a:rPr>
              <a:t>code</a:t>
            </a:r>
            <a:endParaRPr lang="nb-NO" sz="1600" dirty="0">
              <a:solidFill>
                <a:schemeClr val="bg2">
                  <a:lumMod val="25000"/>
                </a:schemeClr>
              </a:solidFill>
              <a:ea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4693F-23BF-45F9-69A7-ED31AEC77511}"/>
              </a:ext>
            </a:extLst>
          </p:cNvPr>
          <p:cNvSpPr/>
          <p:nvPr/>
        </p:nvSpPr>
        <p:spPr>
          <a:xfrm>
            <a:off x="2987144" y="1286407"/>
            <a:ext cx="1583598" cy="1433477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LLM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</a:rPr>
              <a:t>created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</a:rPr>
              <a:t>detect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 a given prompt is or 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</a:rPr>
              <a:t>response</a:t>
            </a:r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 is safe/</a:t>
            </a:r>
            <a:r>
              <a:rPr lang="nb-NO" sz="1600" dirty="0" err="1">
                <a:solidFill>
                  <a:schemeClr val="bg2">
                    <a:lumMod val="25000"/>
                  </a:schemeClr>
                </a:solidFill>
              </a:rPr>
              <a:t>unsafe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A884E1-6FD5-1816-CE5E-8ADF2FC90BEA}"/>
              </a:ext>
            </a:extLst>
          </p:cNvPr>
          <p:cNvSpPr/>
          <p:nvPr/>
        </p:nvSpPr>
        <p:spPr>
          <a:xfrm>
            <a:off x="486704" y="1293514"/>
            <a:ext cx="1371838" cy="917335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solidFill>
                  <a:schemeClr val="bg2">
                    <a:lumMod val="25000"/>
                  </a:schemeClr>
                </a:solidFill>
              </a:rPr>
              <a:t>OpenAI</a:t>
            </a:r>
            <a:r>
              <a:rPr lang="nb-NO" dirty="0">
                <a:solidFill>
                  <a:schemeClr val="bg2">
                    <a:lumMod val="25000"/>
                  </a:schemeClr>
                </a:solidFill>
              </a:rPr>
              <a:t> Mistral LLaMa2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E92F3B6-4E5E-BC84-8568-E7FA3A2EAF40}"/>
              </a:ext>
            </a:extLst>
          </p:cNvPr>
          <p:cNvSpPr txBox="1">
            <a:spLocks/>
          </p:cNvSpPr>
          <p:nvPr/>
        </p:nvSpPr>
        <p:spPr>
          <a:xfrm>
            <a:off x="502869" y="374886"/>
            <a:ext cx="8063505" cy="3916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spc="-37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rPr>
              <a:t>Language models and integration frameworks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DE2532-F1FC-569F-18EF-0AB22ACE0ED8}"/>
              </a:ext>
            </a:extLst>
          </p:cNvPr>
          <p:cNvSpPr/>
          <p:nvPr/>
        </p:nvSpPr>
        <p:spPr>
          <a:xfrm>
            <a:off x="408564" y="952024"/>
            <a:ext cx="1566129" cy="33316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err="1">
                <a:solidFill>
                  <a:schemeClr val="bg1"/>
                </a:solidFill>
              </a:rPr>
              <a:t>Azure</a:t>
            </a:r>
            <a:r>
              <a:rPr lang="nb-NO" sz="1600" b="1">
                <a:solidFill>
                  <a:schemeClr val="bg1"/>
                </a:solidFill>
              </a:rPr>
              <a:t> AI</a:t>
            </a:r>
            <a:endParaRPr lang="en-US" sz="1600" b="1" err="1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13FA8-A1A7-CAEB-4B2A-65E5EFBD586B}"/>
              </a:ext>
            </a:extLst>
          </p:cNvPr>
          <p:cNvSpPr/>
          <p:nvPr/>
        </p:nvSpPr>
        <p:spPr>
          <a:xfrm>
            <a:off x="2983744" y="960606"/>
            <a:ext cx="1586546" cy="39326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err="1">
                <a:solidFill>
                  <a:schemeClr val="bg1"/>
                </a:solidFill>
              </a:rPr>
              <a:t>LLaMa-Guard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C3E70-CFD4-6529-8987-DA8C1D985C9E}"/>
              </a:ext>
            </a:extLst>
          </p:cNvPr>
          <p:cNvSpPr/>
          <p:nvPr/>
        </p:nvSpPr>
        <p:spPr>
          <a:xfrm>
            <a:off x="4760822" y="963307"/>
            <a:ext cx="1601075" cy="39326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1"/>
                </a:solidFill>
              </a:rPr>
              <a:t>Code </a:t>
            </a:r>
            <a:r>
              <a:rPr lang="nb-NO" sz="1600" b="1" err="1">
                <a:solidFill>
                  <a:schemeClr val="bg1"/>
                </a:solidFill>
              </a:rPr>
              <a:t>LLaMa</a:t>
            </a:r>
            <a:endParaRPr lang="en-US" sz="1600" b="1" err="1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E89AFC-3AD8-9DE0-E6E6-C04D303174E5}"/>
              </a:ext>
            </a:extLst>
          </p:cNvPr>
          <p:cNvSpPr/>
          <p:nvPr/>
        </p:nvSpPr>
        <p:spPr>
          <a:xfrm>
            <a:off x="6597554" y="961870"/>
            <a:ext cx="1601075" cy="39326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1"/>
                </a:solidFill>
              </a:rPr>
              <a:t>LLaMa2-Chat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8FBC4F-28C4-E26E-2CE8-4F517B90EA5F}"/>
              </a:ext>
            </a:extLst>
          </p:cNvPr>
          <p:cNvSpPr/>
          <p:nvPr/>
        </p:nvSpPr>
        <p:spPr>
          <a:xfrm>
            <a:off x="376118" y="2342702"/>
            <a:ext cx="1613229" cy="32201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1"/>
                </a:solidFill>
              </a:rPr>
              <a:t>Google </a:t>
            </a:r>
            <a:r>
              <a:rPr lang="nb-NO" sz="1600" b="1" err="1">
                <a:solidFill>
                  <a:schemeClr val="bg1"/>
                </a:solidFill>
              </a:rPr>
              <a:t>Vertex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8E9857-136C-8EAB-942E-79DAB255FD52}"/>
              </a:ext>
            </a:extLst>
          </p:cNvPr>
          <p:cNvSpPr/>
          <p:nvPr/>
        </p:nvSpPr>
        <p:spPr>
          <a:xfrm>
            <a:off x="3021859" y="3380160"/>
            <a:ext cx="1601075" cy="43883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err="1">
                <a:solidFill>
                  <a:schemeClr val="bg1"/>
                </a:solidFill>
              </a:rPr>
              <a:t>Langchain</a:t>
            </a:r>
            <a:endParaRPr lang="en-US" sz="1600" b="1" err="1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6DD2A4-0193-0B74-8D95-46E3F664CF88}"/>
              </a:ext>
            </a:extLst>
          </p:cNvPr>
          <p:cNvSpPr/>
          <p:nvPr/>
        </p:nvSpPr>
        <p:spPr>
          <a:xfrm>
            <a:off x="4702369" y="3378866"/>
            <a:ext cx="1601075" cy="43883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1"/>
                </a:solidFill>
              </a:rPr>
              <a:t> </a:t>
            </a:r>
            <a:r>
              <a:rPr lang="nb-NO" sz="1600" b="1" err="1">
                <a:solidFill>
                  <a:schemeClr val="bg1"/>
                </a:solidFill>
              </a:rPr>
              <a:t>Semantic</a:t>
            </a:r>
            <a:r>
              <a:rPr lang="nb-NO" sz="1600" b="1">
                <a:solidFill>
                  <a:schemeClr val="bg1"/>
                </a:solidFill>
              </a:rPr>
              <a:t> </a:t>
            </a:r>
            <a:r>
              <a:rPr lang="nb-NO" sz="1600" b="1" err="1">
                <a:solidFill>
                  <a:schemeClr val="bg1"/>
                </a:solidFill>
              </a:rPr>
              <a:t>Kernel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D054C3-8457-FCDE-1AEF-69C3BFDADBFD}"/>
              </a:ext>
            </a:extLst>
          </p:cNvPr>
          <p:cNvSpPr/>
          <p:nvPr/>
        </p:nvSpPr>
        <p:spPr>
          <a:xfrm>
            <a:off x="6418160" y="3371037"/>
            <a:ext cx="1601075" cy="43883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LlamaIndex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108DA-FE00-9A03-47F8-7F808CBB03DE}"/>
              </a:ext>
            </a:extLst>
          </p:cNvPr>
          <p:cNvSpPr/>
          <p:nvPr/>
        </p:nvSpPr>
        <p:spPr>
          <a:xfrm>
            <a:off x="463029" y="3982574"/>
            <a:ext cx="1381118" cy="883615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25" dirty="0">
                <a:solidFill>
                  <a:schemeClr val="bg2">
                    <a:lumMod val="25000"/>
                  </a:schemeClr>
                </a:solidFill>
              </a:rPr>
              <a:t>Claude</a:t>
            </a:r>
            <a:br>
              <a:rPr lang="nb-NO" sz="1425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sz="1425" dirty="0">
                <a:solidFill>
                  <a:schemeClr val="bg2">
                    <a:lumMod val="25000"/>
                  </a:schemeClr>
                </a:solidFill>
              </a:rPr>
              <a:t> Mistral LLaMa2</a:t>
            </a:r>
            <a:br>
              <a:rPr lang="nb-NO" sz="1425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sz="1425" dirty="0">
                <a:solidFill>
                  <a:schemeClr val="bg2">
                    <a:lumMod val="25000"/>
                  </a:schemeClr>
                </a:solidFill>
              </a:rPr>
              <a:t> Titan</a:t>
            </a:r>
            <a:endParaRPr lang="en-US" sz="1425" dirty="0">
              <a:solidFill>
                <a:schemeClr val="bg2">
                  <a:lumMod val="25000"/>
                </a:schemeClr>
              </a:solidFill>
              <a:ea typeface="Tahoma"/>
              <a:cs typeface="Tahoma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B519B0-875D-7DF2-F71D-E3DC6AFB67B9}"/>
              </a:ext>
            </a:extLst>
          </p:cNvPr>
          <p:cNvSpPr/>
          <p:nvPr/>
        </p:nvSpPr>
        <p:spPr>
          <a:xfrm>
            <a:off x="412597" y="3660561"/>
            <a:ext cx="1613229" cy="32201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1"/>
                </a:solidFill>
              </a:rPr>
              <a:t>AWS Bedrock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E5B9634-5749-CA0C-EBCC-B70DD050AA94}"/>
              </a:ext>
            </a:extLst>
          </p:cNvPr>
          <p:cNvSpPr/>
          <p:nvPr/>
        </p:nvSpPr>
        <p:spPr>
          <a:xfrm>
            <a:off x="2903328" y="3241655"/>
            <a:ext cx="2645882" cy="1624536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87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AD029AC3-AE18-9341-4F00-74548F11E12A}"/>
              </a:ext>
            </a:extLst>
          </p:cNvPr>
          <p:cNvSpPr/>
          <p:nvPr/>
        </p:nvSpPr>
        <p:spPr>
          <a:xfrm>
            <a:off x="5665942" y="3242437"/>
            <a:ext cx="2645882" cy="1623753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8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BE59C-3DA3-FA4C-9686-C7BA9E5BB3DB}"/>
              </a:ext>
            </a:extLst>
          </p:cNvPr>
          <p:cNvSpPr txBox="1"/>
          <p:nvPr/>
        </p:nvSpPr>
        <p:spPr>
          <a:xfrm>
            <a:off x="2915816" y="2882680"/>
            <a:ext cx="5403706" cy="37702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nb-NO" sz="2000" b="1"/>
              <a:t>Integration </a:t>
            </a:r>
            <a:r>
              <a:rPr lang="nb-NO" sz="2000" b="1" err="1"/>
              <a:t>frameworks</a:t>
            </a:r>
            <a:r>
              <a:rPr lang="nb-NO" sz="2000" b="1"/>
              <a:t> and </a:t>
            </a:r>
            <a:r>
              <a:rPr lang="nb-NO" sz="2000" b="1" err="1"/>
              <a:t>running</a:t>
            </a:r>
            <a:r>
              <a:rPr lang="nb-NO" sz="2000" b="1"/>
              <a:t> </a:t>
            </a:r>
            <a:r>
              <a:rPr lang="nb-NO" sz="2000" b="1" err="1"/>
              <a:t>locally</a:t>
            </a:r>
            <a:endParaRPr lang="en-US" sz="2000" b="1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074BC0-FACE-A4BD-E2B3-F8902D33A23F}"/>
              </a:ext>
            </a:extLst>
          </p:cNvPr>
          <p:cNvSpPr/>
          <p:nvPr/>
        </p:nvSpPr>
        <p:spPr>
          <a:xfrm>
            <a:off x="3036497" y="3847830"/>
            <a:ext cx="1601075" cy="41945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Ollama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1D3199-B569-B43A-948E-8D30B423CC61}"/>
              </a:ext>
            </a:extLst>
          </p:cNvPr>
          <p:cNvSpPr/>
          <p:nvPr/>
        </p:nvSpPr>
        <p:spPr>
          <a:xfrm>
            <a:off x="4706795" y="3859979"/>
            <a:ext cx="1601075" cy="41945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LMStudio</a:t>
            </a:r>
            <a:endParaRPr lang="nb-NO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8DA927-5188-ED1F-061B-5DB3D7029ABF}"/>
              </a:ext>
            </a:extLst>
          </p:cNvPr>
          <p:cNvSpPr/>
          <p:nvPr/>
        </p:nvSpPr>
        <p:spPr>
          <a:xfrm>
            <a:off x="6420652" y="3846881"/>
            <a:ext cx="1601075" cy="43491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VMware</a:t>
            </a:r>
            <a:r>
              <a:rPr lang="nb-NO" sz="1600" b="1" dirty="0">
                <a:solidFill>
                  <a:schemeClr val="bg1"/>
                </a:solidFill>
              </a:rPr>
              <a:t> Private AI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id="{7DF3DD7A-29A3-D1AE-E492-118AC52ECA33}"/>
              </a:ext>
            </a:extLst>
          </p:cNvPr>
          <p:cNvSpPr/>
          <p:nvPr/>
        </p:nvSpPr>
        <p:spPr>
          <a:xfrm>
            <a:off x="3036497" y="4321655"/>
            <a:ext cx="1601075" cy="41945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Windows AI Studio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2">
            <a:extLst>
              <a:ext uri="{FF2B5EF4-FFF2-40B4-BE49-F238E27FC236}">
                <a16:creationId xmlns:a16="http://schemas.microsoft.com/office/drawing/2014/main" id="{FBE0401A-C7A2-51D4-DA1D-AD34B8DF5210}"/>
              </a:ext>
            </a:extLst>
          </p:cNvPr>
          <p:cNvSpPr/>
          <p:nvPr/>
        </p:nvSpPr>
        <p:spPr>
          <a:xfrm>
            <a:off x="4730615" y="4321655"/>
            <a:ext cx="1601075" cy="41945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vLLM</a:t>
            </a:r>
            <a:endParaRPr lang="nb-NO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2">
            <a:extLst>
              <a:ext uri="{FF2B5EF4-FFF2-40B4-BE49-F238E27FC236}">
                <a16:creationId xmlns:a16="http://schemas.microsoft.com/office/drawing/2014/main" id="{DECB0EED-2772-B02D-10EB-DDEBC5B98C61}"/>
              </a:ext>
            </a:extLst>
          </p:cNvPr>
          <p:cNvSpPr/>
          <p:nvPr/>
        </p:nvSpPr>
        <p:spPr>
          <a:xfrm>
            <a:off x="6411221" y="4344665"/>
            <a:ext cx="1601075" cy="41945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NVIDIA AI Workbench</a:t>
            </a:r>
          </a:p>
        </p:txBody>
      </p:sp>
    </p:spTree>
    <p:extLst>
      <p:ext uri="{BB962C8B-B14F-4D97-AF65-F5344CB8AC3E}">
        <p14:creationId xmlns:p14="http://schemas.microsoft.com/office/powerpoint/2010/main" val="315896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976F6D19-895C-2B4A-6770-E3AB0F56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89" y="181017"/>
            <a:ext cx="8386635" cy="643823"/>
          </a:xfrm>
        </p:spPr>
        <p:txBody>
          <a:bodyPr>
            <a:normAutofit/>
          </a:bodyPr>
          <a:lstStyle/>
          <a:p>
            <a:r>
              <a:rPr lang="nb-NO" sz="2800" b="1">
                <a:latin typeface="+mn-lt"/>
              </a:rPr>
              <a:t>How can we use our LLM’s with our own data?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4CC5F7-03AC-0DD6-D274-75B4A39BE2D3}"/>
              </a:ext>
            </a:extLst>
          </p:cNvPr>
          <p:cNvSpPr/>
          <p:nvPr/>
        </p:nvSpPr>
        <p:spPr>
          <a:xfrm>
            <a:off x="3238356" y="2911747"/>
            <a:ext cx="1584227" cy="430611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chemeClr val="bg1"/>
                </a:solidFill>
              </a:rPr>
              <a:t>Prompt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E73E7B7-470B-35AF-B77B-2E96901C9F41}"/>
              </a:ext>
            </a:extLst>
          </p:cNvPr>
          <p:cNvSpPr/>
          <p:nvPr/>
        </p:nvSpPr>
        <p:spPr>
          <a:xfrm>
            <a:off x="3405846" y="2168836"/>
            <a:ext cx="454103" cy="698542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BA27FE0F-95DD-B2D3-C261-E683202D4BF1}"/>
              </a:ext>
            </a:extLst>
          </p:cNvPr>
          <p:cNvSpPr/>
          <p:nvPr/>
        </p:nvSpPr>
        <p:spPr>
          <a:xfrm rot="10800000">
            <a:off x="4179352" y="2187625"/>
            <a:ext cx="454103" cy="698360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08B17C-A83E-D60E-EEE6-54644BD24A75}"/>
              </a:ext>
            </a:extLst>
          </p:cNvPr>
          <p:cNvSpPr/>
          <p:nvPr/>
        </p:nvSpPr>
        <p:spPr>
          <a:xfrm>
            <a:off x="3190613" y="1081632"/>
            <a:ext cx="1712041" cy="1093546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 err="1">
                <a:solidFill>
                  <a:schemeClr val="bg1"/>
                </a:solidFill>
              </a:rPr>
              <a:t>LLMs</a:t>
            </a:r>
            <a:r>
              <a:rPr lang="nb-NO" sz="2000" b="1" dirty="0">
                <a:solidFill>
                  <a:schemeClr val="bg1"/>
                </a:solidFill>
              </a:rPr>
              <a:t> </a:t>
            </a:r>
            <a:r>
              <a:rPr lang="nb-NO" sz="2000" b="1" dirty="0" err="1">
                <a:solidFill>
                  <a:schemeClr val="bg1"/>
                </a:solidFill>
              </a:rPr>
              <a:t>with</a:t>
            </a:r>
            <a:r>
              <a:rPr lang="nb-NO" sz="2000" b="1" dirty="0">
                <a:solidFill>
                  <a:schemeClr val="bg1"/>
                </a:solidFill>
              </a:rPr>
              <a:t> </a:t>
            </a:r>
            <a:r>
              <a:rPr lang="nb-NO" sz="2000" b="1" dirty="0" err="1">
                <a:solidFill>
                  <a:schemeClr val="bg1"/>
                </a:solidFill>
              </a:rPr>
              <a:t>our</a:t>
            </a:r>
            <a:r>
              <a:rPr lang="nb-NO" sz="2000" b="1" dirty="0">
                <a:solidFill>
                  <a:schemeClr val="bg1"/>
                </a:solidFill>
              </a:rPr>
              <a:t> </a:t>
            </a:r>
            <a:r>
              <a:rPr lang="nb-NO" sz="2000" b="1" dirty="0" err="1">
                <a:solidFill>
                  <a:schemeClr val="bg1"/>
                </a:solidFill>
              </a:rPr>
              <a:t>own</a:t>
            </a:r>
            <a:r>
              <a:rPr lang="nb-NO" sz="2000" b="1" dirty="0">
                <a:solidFill>
                  <a:schemeClr val="bg1"/>
                </a:solidFill>
              </a:rPr>
              <a:t> data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585550-7B80-C7CD-151D-5E9396C99E1F}"/>
              </a:ext>
            </a:extLst>
          </p:cNvPr>
          <p:cNvSpPr/>
          <p:nvPr/>
        </p:nvSpPr>
        <p:spPr>
          <a:xfrm>
            <a:off x="378689" y="1081276"/>
            <a:ext cx="2548608" cy="975051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800" b="1">
                <a:solidFill>
                  <a:schemeClr val="bg1"/>
                </a:solidFill>
              </a:rPr>
              <a:t>1: Prompts</a:t>
            </a:r>
          </a:p>
          <a:p>
            <a:r>
              <a:rPr lang="nb-NO" sz="1800" b="1">
                <a:solidFill>
                  <a:schemeClr val="bg1"/>
                </a:solidFill>
              </a:rPr>
              <a:t>2: Fine-tuning</a:t>
            </a:r>
          </a:p>
          <a:p>
            <a:r>
              <a:rPr lang="nb-NO" sz="1800" b="1">
                <a:solidFill>
                  <a:schemeClr val="bg1"/>
                </a:solidFill>
              </a:rPr>
              <a:t>3: Grounding (RAG)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15D1C30-5E38-7B64-13C7-65EA2B710BD6}"/>
              </a:ext>
            </a:extLst>
          </p:cNvPr>
          <p:cNvSpPr/>
          <p:nvPr/>
        </p:nvSpPr>
        <p:spPr>
          <a:xfrm>
            <a:off x="5476892" y="3287816"/>
            <a:ext cx="2941244" cy="147272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u="sng" dirty="0" err="1">
                <a:solidFill>
                  <a:schemeClr val="bg1"/>
                </a:solidFill>
              </a:rPr>
              <a:t>Grounding</a:t>
            </a:r>
            <a:r>
              <a:rPr lang="nb-NO" sz="1905" b="1" u="sng" dirty="0">
                <a:solidFill>
                  <a:schemeClr val="bg1"/>
                </a:solidFill>
              </a:rPr>
              <a:t> (RAG)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Make data available outside the language model. Using search to retrieve relevant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D92877A-3C6D-63B6-CA7E-606A101DF2B6}"/>
              </a:ext>
            </a:extLst>
          </p:cNvPr>
          <p:cNvSpPr/>
          <p:nvPr/>
        </p:nvSpPr>
        <p:spPr>
          <a:xfrm>
            <a:off x="5462642" y="2138842"/>
            <a:ext cx="2955494" cy="101047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u="sng" dirty="0">
                <a:solidFill>
                  <a:schemeClr val="bg1"/>
                </a:solidFill>
              </a:rPr>
              <a:t>Fine-tuning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Train the language model on your own data sources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53BAFD-ECD0-FAEF-029F-453E190A6CB3}"/>
              </a:ext>
            </a:extLst>
          </p:cNvPr>
          <p:cNvSpPr/>
          <p:nvPr/>
        </p:nvSpPr>
        <p:spPr>
          <a:xfrm>
            <a:off x="5442788" y="1081632"/>
            <a:ext cx="2975348" cy="912549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5" b="1" u="sng" dirty="0">
                <a:solidFill>
                  <a:schemeClr val="bg1"/>
                </a:solidFill>
              </a:rPr>
              <a:t>Prompt </a:t>
            </a:r>
            <a:br>
              <a:rPr lang="en-US" sz="1905" b="1" u="sng" dirty="0">
                <a:solidFill>
                  <a:schemeClr val="bg1"/>
                </a:solidFill>
              </a:rPr>
            </a:br>
            <a:r>
              <a:rPr lang="en-US" sz="1905" dirty="0">
                <a:solidFill>
                  <a:schemeClr val="bg1"/>
                </a:solidFill>
              </a:rPr>
              <a:t>Information directly into a prompt</a:t>
            </a:r>
            <a:endParaRPr lang="en-US" sz="1071" dirty="0">
              <a:solidFill>
                <a:schemeClr val="bg1"/>
              </a:solidFill>
            </a:endParaRPr>
          </a:p>
        </p:txBody>
      </p:sp>
      <p:grpSp>
        <p:nvGrpSpPr>
          <p:cNvPr id="4" name="Group 1245">
            <a:extLst>
              <a:ext uri="{FF2B5EF4-FFF2-40B4-BE49-F238E27FC236}">
                <a16:creationId xmlns:a16="http://schemas.microsoft.com/office/drawing/2014/main" id="{E7733F17-61D0-711C-A0D2-AC23A5546F20}"/>
              </a:ext>
            </a:extLst>
          </p:cNvPr>
          <p:cNvGrpSpPr>
            <a:grpSpLocks noChangeAspect="1"/>
          </p:cNvGrpSpPr>
          <p:nvPr/>
        </p:nvGrpSpPr>
        <p:grpSpPr>
          <a:xfrm>
            <a:off x="3691791" y="3335811"/>
            <a:ext cx="641956" cy="965291"/>
            <a:chOff x="2559051" y="11390313"/>
            <a:chExt cx="431801" cy="649288"/>
          </a:xfrm>
        </p:grpSpPr>
        <p:sp>
          <p:nvSpPr>
            <p:cNvPr id="5" name="Freeform 663">
              <a:extLst>
                <a:ext uri="{FF2B5EF4-FFF2-40B4-BE49-F238E27FC236}">
                  <a16:creationId xmlns:a16="http://schemas.microsoft.com/office/drawing/2014/main" id="{7F206E6A-CAC3-4BFA-1600-55C9CFFE4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Freeform 664">
              <a:extLst>
                <a:ext uri="{FF2B5EF4-FFF2-40B4-BE49-F238E27FC236}">
                  <a16:creationId xmlns:a16="http://schemas.microsoft.com/office/drawing/2014/main" id="{37B4D77D-2631-43B0-A611-6FBD5F207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Freeform 665">
              <a:extLst>
                <a:ext uri="{FF2B5EF4-FFF2-40B4-BE49-F238E27FC236}">
                  <a16:creationId xmlns:a16="http://schemas.microsoft.com/office/drawing/2014/main" id="{5533841A-09C8-F409-EBD0-93ADB3F2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Freeform 666">
              <a:extLst>
                <a:ext uri="{FF2B5EF4-FFF2-40B4-BE49-F238E27FC236}">
                  <a16:creationId xmlns:a16="http://schemas.microsoft.com/office/drawing/2014/main" id="{E4956AC6-BF08-8E29-581B-011C2E35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Freeform 667">
              <a:extLst>
                <a:ext uri="{FF2B5EF4-FFF2-40B4-BE49-F238E27FC236}">
                  <a16:creationId xmlns:a16="http://schemas.microsoft.com/office/drawing/2014/main" id="{7F844E57-892B-10CA-4BAB-38C0D2D0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64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976F6D19-895C-2B4A-6770-E3AB0F56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0" y="447878"/>
            <a:ext cx="8386635" cy="643823"/>
          </a:xfrm>
        </p:spPr>
        <p:txBody>
          <a:bodyPr>
            <a:normAutofit/>
          </a:bodyPr>
          <a:lstStyle/>
          <a:p>
            <a:r>
              <a:rPr lang="nb-NO" sz="2800" b="1">
                <a:latin typeface="+mn-lt"/>
              </a:rPr>
              <a:t>RAG - (Retrieval Augmented Generation) 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6D8FFBA-FF30-687A-7D51-66495EE75A0A}"/>
              </a:ext>
            </a:extLst>
          </p:cNvPr>
          <p:cNvSpPr/>
          <p:nvPr/>
        </p:nvSpPr>
        <p:spPr>
          <a:xfrm>
            <a:off x="7358788" y="1906900"/>
            <a:ext cx="1260471" cy="1023043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>
                <a:solidFill>
                  <a:schemeClr val="bg1"/>
                </a:solidFill>
              </a:rPr>
              <a:t>Vector</a:t>
            </a:r>
            <a:r>
              <a:rPr lang="nb-NO" b="1" dirty="0">
                <a:solidFill>
                  <a:schemeClr val="bg1"/>
                </a:solidFill>
              </a:rPr>
              <a:t>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8C3D97-B2B9-D128-7881-60362B5DEEEC}"/>
              </a:ext>
            </a:extLst>
          </p:cNvPr>
          <p:cNvSpPr/>
          <p:nvPr/>
        </p:nvSpPr>
        <p:spPr>
          <a:xfrm>
            <a:off x="3807713" y="2143146"/>
            <a:ext cx="1739561" cy="59423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 dirty="0" err="1">
                <a:solidFill>
                  <a:schemeClr val="bg1"/>
                </a:solidFill>
              </a:rPr>
              <a:t>Convert</a:t>
            </a:r>
            <a:r>
              <a:rPr lang="nb-NO" sz="1800" b="1" dirty="0">
                <a:solidFill>
                  <a:schemeClr val="bg1"/>
                </a:solidFill>
              </a:rPr>
              <a:t> data to </a:t>
            </a:r>
            <a:r>
              <a:rPr lang="nb-NO" sz="1800" b="1" dirty="0" err="1">
                <a:solidFill>
                  <a:schemeClr val="bg1"/>
                </a:solidFill>
              </a:rPr>
              <a:t>vectors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4CC5F7-03AC-0DD6-D274-75B4A39BE2D3}"/>
              </a:ext>
            </a:extLst>
          </p:cNvPr>
          <p:cNvSpPr/>
          <p:nvPr/>
        </p:nvSpPr>
        <p:spPr>
          <a:xfrm>
            <a:off x="79969" y="2957881"/>
            <a:ext cx="1584227" cy="6504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«</a:t>
            </a:r>
            <a:r>
              <a:rPr lang="nb-NO" sz="1600" b="1" i="1" dirty="0" err="1">
                <a:solidFill>
                  <a:schemeClr val="bg1"/>
                </a:solidFill>
              </a:rPr>
              <a:t>What</a:t>
            </a:r>
            <a:r>
              <a:rPr lang="nb-NO" sz="1600" b="1" i="1" dirty="0">
                <a:solidFill>
                  <a:schemeClr val="bg1"/>
                </a:solidFill>
              </a:rPr>
              <a:t> is </a:t>
            </a:r>
            <a:r>
              <a:rPr lang="nb-NO" sz="1600" b="1" i="1" dirty="0" err="1">
                <a:solidFill>
                  <a:schemeClr val="bg1"/>
                </a:solidFill>
              </a:rPr>
              <a:t>our</a:t>
            </a:r>
            <a:r>
              <a:rPr lang="nb-NO" sz="1600" b="1" i="1" dirty="0">
                <a:solidFill>
                  <a:schemeClr val="bg1"/>
                </a:solidFill>
              </a:rPr>
              <a:t> policy </a:t>
            </a:r>
            <a:r>
              <a:rPr lang="nb-NO" sz="1600" b="1" i="1" dirty="0" err="1">
                <a:solidFill>
                  <a:schemeClr val="bg1"/>
                </a:solidFill>
              </a:rPr>
              <a:t>on</a:t>
            </a:r>
            <a:r>
              <a:rPr lang="nb-NO" sz="1600" b="1" i="1" dirty="0">
                <a:solidFill>
                  <a:schemeClr val="bg1"/>
                </a:solidFill>
              </a:rPr>
              <a:t>»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9D0951-3AF0-F9EB-5539-2909ADB8E1E7}"/>
              </a:ext>
            </a:extLst>
          </p:cNvPr>
          <p:cNvSpPr/>
          <p:nvPr/>
        </p:nvSpPr>
        <p:spPr>
          <a:xfrm>
            <a:off x="3797201" y="3214724"/>
            <a:ext cx="1728425" cy="39125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 dirty="0" err="1">
                <a:solidFill>
                  <a:schemeClr val="bg1"/>
                </a:solidFill>
              </a:rPr>
              <a:t>Text</a:t>
            </a:r>
            <a:r>
              <a:rPr lang="nb-NO" sz="1800" b="1" dirty="0">
                <a:solidFill>
                  <a:schemeClr val="bg1"/>
                </a:solidFill>
              </a:rPr>
              <a:t> splitter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366140D-29DC-27EA-EE8C-88693A53688B}"/>
              </a:ext>
            </a:extLst>
          </p:cNvPr>
          <p:cNvSpPr/>
          <p:nvPr/>
        </p:nvSpPr>
        <p:spPr>
          <a:xfrm>
            <a:off x="4453327" y="2753091"/>
            <a:ext cx="454103" cy="445926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AFAD39-A60C-C117-0F3E-613564DC8DAE}"/>
              </a:ext>
            </a:extLst>
          </p:cNvPr>
          <p:cNvSpPr/>
          <p:nvPr/>
        </p:nvSpPr>
        <p:spPr>
          <a:xfrm>
            <a:off x="3957751" y="4067611"/>
            <a:ext cx="1460637" cy="38859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>
                <a:solidFill>
                  <a:schemeClr val="bg1"/>
                </a:solidFill>
              </a:rPr>
              <a:t>Data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7B0F2AD-86B2-DF9A-2D97-2C6B212F6497}"/>
              </a:ext>
            </a:extLst>
          </p:cNvPr>
          <p:cNvSpPr/>
          <p:nvPr/>
        </p:nvSpPr>
        <p:spPr>
          <a:xfrm>
            <a:off x="4477133" y="3616036"/>
            <a:ext cx="454103" cy="451574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C66D88F-2EC1-C31B-7002-2BA73862A1D7}"/>
              </a:ext>
            </a:extLst>
          </p:cNvPr>
          <p:cNvSpPr/>
          <p:nvPr/>
        </p:nvSpPr>
        <p:spPr>
          <a:xfrm rot="5400000">
            <a:off x="6212179" y="1483977"/>
            <a:ext cx="454103" cy="1770293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269DC7-04B5-65C9-601E-02B3F5EC4592}"/>
              </a:ext>
            </a:extLst>
          </p:cNvPr>
          <p:cNvSpPr/>
          <p:nvPr/>
        </p:nvSpPr>
        <p:spPr>
          <a:xfrm>
            <a:off x="3810000" y="1231981"/>
            <a:ext cx="1759974" cy="794209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 err="1">
                <a:solidFill>
                  <a:schemeClr val="bg1"/>
                </a:solidFill>
              </a:rPr>
              <a:t>Vector</a:t>
            </a:r>
            <a:r>
              <a:rPr lang="nb-NO" sz="1800" b="1">
                <a:solidFill>
                  <a:schemeClr val="bg1"/>
                </a:solidFill>
              </a:rPr>
              <a:t> </a:t>
            </a:r>
            <a:r>
              <a:rPr lang="nb-NO" sz="1800" b="1" err="1">
                <a:solidFill>
                  <a:schemeClr val="bg1"/>
                </a:solidFill>
              </a:rPr>
              <a:t>Search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B226D67-42EE-4A2C-BA14-CD309139FEE3}"/>
              </a:ext>
            </a:extLst>
          </p:cNvPr>
          <p:cNvSpPr/>
          <p:nvPr/>
        </p:nvSpPr>
        <p:spPr>
          <a:xfrm rot="16844108">
            <a:off x="6207535" y="944672"/>
            <a:ext cx="454103" cy="1868546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33996-6BC5-FB89-2C04-72CC8B3A50A7}"/>
              </a:ext>
            </a:extLst>
          </p:cNvPr>
          <p:cNvSpPr txBox="1"/>
          <p:nvPr/>
        </p:nvSpPr>
        <p:spPr>
          <a:xfrm>
            <a:off x="5621208" y="2426376"/>
            <a:ext cx="16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b="1" dirty="0" err="1"/>
              <a:t>Embeddings</a:t>
            </a:r>
            <a:br>
              <a:rPr lang="nb-NO" sz="1800" b="1" dirty="0"/>
            </a:br>
            <a:r>
              <a:rPr lang="nb-NO" sz="1800" b="1" dirty="0"/>
              <a:t>File ......0,1</a:t>
            </a:r>
            <a:endParaRPr lang="en-US" sz="1800" b="1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67DACEB3-CD8A-10AE-205C-391D0E43B645}"/>
              </a:ext>
            </a:extLst>
          </p:cNvPr>
          <p:cNvSpPr/>
          <p:nvPr/>
        </p:nvSpPr>
        <p:spPr>
          <a:xfrm rot="16200000">
            <a:off x="2848114" y="950180"/>
            <a:ext cx="454103" cy="1437546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08B17C-A83E-D60E-EEE6-54644BD24A75}"/>
              </a:ext>
            </a:extLst>
          </p:cNvPr>
          <p:cNvSpPr/>
          <p:nvPr/>
        </p:nvSpPr>
        <p:spPr>
          <a:xfrm>
            <a:off x="754916" y="1449382"/>
            <a:ext cx="1584227" cy="43061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>
                <a:solidFill>
                  <a:schemeClr val="bg1"/>
                </a:solidFill>
              </a:rPr>
              <a:t>LLM</a:t>
            </a:r>
            <a:endParaRPr lang="en-US" sz="1905" b="1">
              <a:solidFill>
                <a:schemeClr val="bg1"/>
              </a:solidFill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E73E7B7-470B-35AF-B77B-2E96901C9F41}"/>
              </a:ext>
            </a:extLst>
          </p:cNvPr>
          <p:cNvSpPr/>
          <p:nvPr/>
        </p:nvSpPr>
        <p:spPr>
          <a:xfrm>
            <a:off x="862403" y="2374322"/>
            <a:ext cx="454103" cy="578243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BA27FE0F-95DD-B2D3-C261-E683202D4BF1}"/>
              </a:ext>
            </a:extLst>
          </p:cNvPr>
          <p:cNvSpPr/>
          <p:nvPr/>
        </p:nvSpPr>
        <p:spPr>
          <a:xfrm rot="10800000">
            <a:off x="1635909" y="2374323"/>
            <a:ext cx="454103" cy="596850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8BCC30-08F7-8263-907D-70781D5042AA}"/>
              </a:ext>
            </a:extLst>
          </p:cNvPr>
          <p:cNvSpPr/>
          <p:nvPr/>
        </p:nvSpPr>
        <p:spPr>
          <a:xfrm>
            <a:off x="747620" y="2013634"/>
            <a:ext cx="1584227" cy="34057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>
                <a:solidFill>
                  <a:schemeClr val="bg1"/>
                </a:solidFill>
              </a:rPr>
              <a:t>Search</a:t>
            </a:r>
            <a:endParaRPr lang="en-US" sz="1905" b="1">
              <a:solidFill>
                <a:schemeClr val="bg1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AF2DBF04-6ED3-6B65-004E-0FC4D685DE46}"/>
              </a:ext>
            </a:extLst>
          </p:cNvPr>
          <p:cNvSpPr/>
          <p:nvPr/>
        </p:nvSpPr>
        <p:spPr>
          <a:xfrm rot="4636472">
            <a:off x="2861391" y="1308965"/>
            <a:ext cx="454103" cy="1459248"/>
          </a:xfrm>
          <a:prstGeom prst="upArrow">
            <a:avLst>
              <a:gd name="adj1" fmla="val 30014"/>
              <a:gd name="adj2" fmla="val 578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2BF0C7-203C-4023-0776-3B4766DAD29B}"/>
              </a:ext>
            </a:extLst>
          </p:cNvPr>
          <p:cNvSpPr/>
          <p:nvPr/>
        </p:nvSpPr>
        <p:spPr>
          <a:xfrm>
            <a:off x="1731498" y="2961398"/>
            <a:ext cx="1728425" cy="6504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i="1" dirty="0">
                <a:solidFill>
                  <a:schemeClr val="bg1"/>
                </a:solidFill>
              </a:rPr>
              <a:t>«This is </a:t>
            </a:r>
            <a:r>
              <a:rPr lang="nb-NO" sz="1600" b="1" i="1" dirty="0" err="1">
                <a:solidFill>
                  <a:schemeClr val="bg1"/>
                </a:solidFill>
              </a:rPr>
              <a:t>our</a:t>
            </a:r>
            <a:r>
              <a:rPr lang="nb-NO" sz="1600" b="1" i="1" dirty="0">
                <a:solidFill>
                  <a:schemeClr val="bg1"/>
                </a:solidFill>
              </a:rPr>
              <a:t> </a:t>
            </a:r>
            <a:r>
              <a:rPr lang="nb-NO" sz="1600" b="1" i="1" dirty="0" err="1">
                <a:solidFill>
                  <a:schemeClr val="bg1"/>
                </a:solidFill>
              </a:rPr>
              <a:t>company</a:t>
            </a:r>
            <a:r>
              <a:rPr lang="nb-NO" sz="1600" b="1" i="1" dirty="0">
                <a:solidFill>
                  <a:schemeClr val="bg1"/>
                </a:solidFill>
              </a:rPr>
              <a:t> policy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grpSp>
        <p:nvGrpSpPr>
          <p:cNvPr id="12" name="Group 1245">
            <a:extLst>
              <a:ext uri="{FF2B5EF4-FFF2-40B4-BE49-F238E27FC236}">
                <a16:creationId xmlns:a16="http://schemas.microsoft.com/office/drawing/2014/main" id="{49AFB7D7-7914-D991-8F82-349BFCCE9DD0}"/>
              </a:ext>
            </a:extLst>
          </p:cNvPr>
          <p:cNvGrpSpPr>
            <a:grpSpLocks noChangeAspect="1"/>
          </p:cNvGrpSpPr>
          <p:nvPr/>
        </p:nvGrpSpPr>
        <p:grpSpPr>
          <a:xfrm>
            <a:off x="1292455" y="3637883"/>
            <a:ext cx="652322" cy="980878"/>
            <a:chOff x="2559051" y="11390313"/>
            <a:chExt cx="431801" cy="649288"/>
          </a:xfrm>
        </p:grpSpPr>
        <p:sp>
          <p:nvSpPr>
            <p:cNvPr id="13" name="Freeform 663">
              <a:extLst>
                <a:ext uri="{FF2B5EF4-FFF2-40B4-BE49-F238E27FC236}">
                  <a16:creationId xmlns:a16="http://schemas.microsoft.com/office/drawing/2014/main" id="{815ACA4C-A0CE-A13D-8FC2-44DEF4225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Freeform 664">
              <a:extLst>
                <a:ext uri="{FF2B5EF4-FFF2-40B4-BE49-F238E27FC236}">
                  <a16:creationId xmlns:a16="http://schemas.microsoft.com/office/drawing/2014/main" id="{D03D80C2-071B-44AF-0E9B-E486E4D27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Freeform 665">
              <a:extLst>
                <a:ext uri="{FF2B5EF4-FFF2-40B4-BE49-F238E27FC236}">
                  <a16:creationId xmlns:a16="http://schemas.microsoft.com/office/drawing/2014/main" id="{12EA645F-7530-D24A-1FF0-F4682152F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Freeform 666">
              <a:extLst>
                <a:ext uri="{FF2B5EF4-FFF2-40B4-BE49-F238E27FC236}">
                  <a16:creationId xmlns:a16="http://schemas.microsoft.com/office/drawing/2014/main" id="{E48345B3-EBBB-13E6-4686-157A4A230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Freeform 667">
              <a:extLst>
                <a:ext uri="{FF2B5EF4-FFF2-40B4-BE49-F238E27FC236}">
                  <a16:creationId xmlns:a16="http://schemas.microsoft.com/office/drawing/2014/main" id="{8DD66D68-8627-C58F-315B-C9635CB36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31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B55AA54-3388-2EF0-15CC-E60C5361E9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967" y="1276349"/>
            <a:ext cx="4789495" cy="3615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67995"/>
            <a:r>
              <a:rPr lang="nb-NO" sz="1800" b="1" i="1" dirty="0">
                <a:latin typeface="+mn-lt"/>
                <a:cs typeface="Segoe UI"/>
              </a:rPr>
              <a:t>"I like Apple </a:t>
            </a:r>
            <a:r>
              <a:rPr lang="nb-NO" sz="1800" b="1" i="1" dirty="0" err="1">
                <a:latin typeface="+mn-lt"/>
                <a:cs typeface="Segoe UI"/>
              </a:rPr>
              <a:t>the</a:t>
            </a:r>
            <a:r>
              <a:rPr lang="nb-NO" sz="1800" b="1" i="1" dirty="0">
                <a:latin typeface="+mn-lt"/>
                <a:cs typeface="Segoe UI"/>
              </a:rPr>
              <a:t> </a:t>
            </a:r>
            <a:r>
              <a:rPr lang="nb-NO" sz="1800" b="1" i="1" dirty="0" err="1">
                <a:latin typeface="+mn-lt"/>
                <a:cs typeface="Segoe UI"/>
              </a:rPr>
              <a:t>Fruit</a:t>
            </a:r>
            <a:r>
              <a:rPr lang="nb-NO" sz="1800" b="1" i="1" dirty="0">
                <a:latin typeface="+mn-lt"/>
                <a:cs typeface="Segoe UI"/>
              </a:rPr>
              <a:t>"</a:t>
            </a:r>
          </a:p>
          <a:p>
            <a:pPr marL="467995"/>
            <a:r>
              <a:rPr lang="nb-NO" sz="1800" b="1" dirty="0">
                <a:latin typeface="+mn-lt"/>
                <a:cs typeface="Segoe UI"/>
              </a:rPr>
              <a:t>Full </a:t>
            </a:r>
            <a:r>
              <a:rPr lang="nb-NO" sz="1800" b="1" dirty="0" err="1">
                <a:latin typeface="+mn-lt"/>
                <a:cs typeface="Segoe UI"/>
              </a:rPr>
              <a:t>text</a:t>
            </a:r>
            <a:r>
              <a:rPr lang="nb-NO" sz="1800" b="1" dirty="0">
                <a:latin typeface="+mn-lt"/>
                <a:cs typeface="Segoe UI"/>
              </a:rPr>
              <a:t> </a:t>
            </a:r>
            <a:r>
              <a:rPr lang="nb-NO" sz="1800" b="1" dirty="0" err="1">
                <a:latin typeface="+mn-lt"/>
                <a:cs typeface="Segoe UI"/>
              </a:rPr>
              <a:t>search</a:t>
            </a:r>
            <a:r>
              <a:rPr lang="nb-NO" sz="1800" b="1" dirty="0">
                <a:latin typeface="+mn-lt"/>
                <a:cs typeface="Segoe UI"/>
              </a:rPr>
              <a:t> </a:t>
            </a:r>
            <a:r>
              <a:rPr lang="nb-NO" sz="1800" dirty="0">
                <a:latin typeface="+mn-lt"/>
                <a:cs typeface="Segoe UI"/>
              </a:rPr>
              <a:t>(«</a:t>
            </a:r>
            <a:r>
              <a:rPr lang="nb-NO" sz="1800" dirty="0" err="1">
                <a:latin typeface="+mn-lt"/>
                <a:cs typeface="Segoe UI"/>
              </a:rPr>
              <a:t>apple</a:t>
            </a:r>
            <a:r>
              <a:rPr lang="nb-NO" sz="1800" dirty="0">
                <a:latin typeface="+mn-lt"/>
                <a:cs typeface="Segoe UI"/>
              </a:rPr>
              <a:t>, </a:t>
            </a:r>
            <a:r>
              <a:rPr lang="nb-NO" sz="1800" dirty="0" err="1">
                <a:latin typeface="+mn-lt"/>
                <a:cs typeface="Segoe UI"/>
              </a:rPr>
              <a:t>fruit</a:t>
            </a:r>
            <a:r>
              <a:rPr lang="nb-NO" sz="1800" dirty="0">
                <a:latin typeface="+mn-lt"/>
                <a:cs typeface="Segoe UI"/>
              </a:rPr>
              <a:t>»)</a:t>
            </a:r>
            <a:endParaRPr lang="nb-NO" dirty="0">
              <a:cs typeface="Segoe UI"/>
            </a:endParaRPr>
          </a:p>
          <a:p>
            <a:pPr lvl="1"/>
            <a:r>
              <a:rPr lang="nb-NO" sz="1800" dirty="0">
                <a:latin typeface="+mn-lt"/>
              </a:rPr>
              <a:t>BM25 </a:t>
            </a:r>
            <a:r>
              <a:rPr lang="nb-NO" sz="1800" dirty="0" err="1">
                <a:latin typeface="+mn-lt"/>
              </a:rPr>
              <a:t>Algoritm</a:t>
            </a:r>
            <a:endParaRPr lang="nb-NO" sz="1800" dirty="0">
              <a:latin typeface="+mn-lt"/>
            </a:endParaRPr>
          </a:p>
          <a:p>
            <a:pPr marL="467995"/>
            <a:r>
              <a:rPr lang="nb-NO" sz="1800" b="1" dirty="0" err="1">
                <a:latin typeface="+mn-lt"/>
              </a:rPr>
              <a:t>Vector</a:t>
            </a:r>
            <a:r>
              <a:rPr lang="nb-NO" sz="1800" b="1" dirty="0">
                <a:latin typeface="+mn-lt"/>
              </a:rPr>
              <a:t> </a:t>
            </a:r>
            <a:r>
              <a:rPr lang="nb-NO" sz="1800" b="1" dirty="0" err="1">
                <a:latin typeface="+mn-lt"/>
              </a:rPr>
              <a:t>Search</a:t>
            </a:r>
            <a:r>
              <a:rPr lang="nb-NO" sz="1800" b="1" dirty="0">
                <a:latin typeface="+mn-lt"/>
              </a:rPr>
              <a:t> </a:t>
            </a:r>
            <a:r>
              <a:rPr lang="nb-NO" sz="1800" dirty="0">
                <a:latin typeface="+mn-lt"/>
              </a:rPr>
              <a:t>(0.8, 0.2)</a:t>
            </a:r>
          </a:p>
          <a:p>
            <a:pPr marL="467995"/>
            <a:r>
              <a:rPr lang="nb-NO" sz="1800" b="1" dirty="0">
                <a:latin typeface="+mn-lt"/>
              </a:rPr>
              <a:t>Hybrid </a:t>
            </a:r>
            <a:r>
              <a:rPr lang="nb-NO" sz="1800" b="1" dirty="0" err="1">
                <a:latin typeface="+mn-lt"/>
              </a:rPr>
              <a:t>Search</a:t>
            </a:r>
            <a:r>
              <a:rPr lang="nb-NO" sz="1800" b="1" dirty="0">
                <a:latin typeface="+mn-lt"/>
              </a:rPr>
              <a:t> </a:t>
            </a:r>
            <a:r>
              <a:rPr lang="nb-NO" sz="1800" dirty="0">
                <a:latin typeface="+mn-lt"/>
              </a:rPr>
              <a:t>(</a:t>
            </a:r>
            <a:r>
              <a:rPr lang="nb-NO" sz="1800" dirty="0" err="1">
                <a:latin typeface="+mn-lt"/>
              </a:rPr>
              <a:t>apple</a:t>
            </a:r>
            <a:r>
              <a:rPr lang="nb-NO" sz="1800" dirty="0">
                <a:latin typeface="+mn-lt"/>
              </a:rPr>
              <a:t>, 0.8, 0.2)</a:t>
            </a:r>
          </a:p>
          <a:p>
            <a:pPr lvl="1"/>
            <a:r>
              <a:rPr lang="nb-NO" sz="1800" dirty="0">
                <a:latin typeface="+mn-lt"/>
              </a:rPr>
              <a:t>Key </a:t>
            </a:r>
            <a:r>
              <a:rPr lang="nb-NO" sz="1800" dirty="0" err="1">
                <a:latin typeface="+mn-lt"/>
              </a:rPr>
              <a:t>words</a:t>
            </a:r>
            <a:r>
              <a:rPr lang="nb-NO" sz="1800" dirty="0">
                <a:latin typeface="+mn-lt"/>
              </a:rPr>
              <a:t> and </a:t>
            </a:r>
            <a:r>
              <a:rPr lang="nb-NO" sz="1800" dirty="0" err="1">
                <a:latin typeface="+mn-lt"/>
              </a:rPr>
              <a:t>vectors</a:t>
            </a:r>
            <a:endParaRPr lang="nb-NO" sz="1800" dirty="0">
              <a:latin typeface="+mn-lt"/>
            </a:endParaRPr>
          </a:p>
          <a:p>
            <a:pPr marL="467995"/>
            <a:r>
              <a:rPr lang="nb-NO" sz="1800" b="1" dirty="0" err="1">
                <a:latin typeface="+mn-lt"/>
              </a:rPr>
              <a:t>Semantic</a:t>
            </a:r>
            <a:r>
              <a:rPr lang="nb-NO" sz="1800" b="1" dirty="0">
                <a:latin typeface="+mn-lt"/>
              </a:rPr>
              <a:t> Ranking</a:t>
            </a:r>
          </a:p>
          <a:p>
            <a:pPr lvl="1"/>
            <a:r>
              <a:rPr lang="nb-NO" sz="1600" dirty="0">
                <a:latin typeface="+mn-lt"/>
              </a:rPr>
              <a:t>Top </a:t>
            </a:r>
            <a:r>
              <a:rPr lang="nb-NO" sz="1600" dirty="0" err="1">
                <a:latin typeface="+mn-lt"/>
              </a:rPr>
              <a:t>results</a:t>
            </a:r>
            <a:r>
              <a:rPr lang="nb-NO" sz="1600" dirty="0">
                <a:latin typeface="+mn-lt"/>
              </a:rPr>
              <a:t> </a:t>
            </a:r>
            <a:r>
              <a:rPr lang="nb-NO" sz="1600" dirty="0" err="1">
                <a:latin typeface="+mn-lt"/>
              </a:rPr>
              <a:t>ranked</a:t>
            </a:r>
            <a:r>
              <a:rPr lang="nb-NO" sz="1600" dirty="0">
                <a:latin typeface="+mn-lt"/>
              </a:rPr>
              <a:t> </a:t>
            </a:r>
            <a:r>
              <a:rPr lang="nb-NO" sz="1600" dirty="0" err="1">
                <a:latin typeface="+mn-lt"/>
              </a:rPr>
              <a:t>after</a:t>
            </a:r>
            <a:r>
              <a:rPr lang="nb-NO" sz="1600" dirty="0">
                <a:latin typeface="+mn-lt"/>
              </a:rPr>
              <a:t> </a:t>
            </a:r>
            <a:r>
              <a:rPr lang="nb-NO" sz="1600" dirty="0" err="1">
                <a:latin typeface="+mn-lt"/>
              </a:rPr>
              <a:t>semantics</a:t>
            </a:r>
            <a:endParaRPr lang="nb-NO" sz="1600" dirty="0">
              <a:latin typeface="+mn-lt"/>
            </a:endParaRPr>
          </a:p>
          <a:p>
            <a:pPr lvl="1"/>
            <a:r>
              <a:rPr lang="nb-NO" sz="1600" dirty="0">
                <a:latin typeface="+mn-lt"/>
              </a:rPr>
              <a:t>Full </a:t>
            </a:r>
            <a:r>
              <a:rPr lang="nb-NO" sz="1600" dirty="0" err="1">
                <a:latin typeface="+mn-lt"/>
              </a:rPr>
              <a:t>search</a:t>
            </a:r>
            <a:r>
              <a:rPr lang="nb-NO" sz="1600" dirty="0">
                <a:latin typeface="+mn-lt"/>
              </a:rPr>
              <a:t> first </a:t>
            </a:r>
            <a:r>
              <a:rPr lang="nb-NO" sz="1600" dirty="0" err="1">
                <a:latin typeface="+mn-lt"/>
              </a:rPr>
              <a:t>then</a:t>
            </a:r>
            <a:r>
              <a:rPr lang="nb-NO" sz="1600" dirty="0">
                <a:latin typeface="+mn-lt"/>
              </a:rPr>
              <a:t> </a:t>
            </a:r>
            <a:r>
              <a:rPr lang="nb-NO" sz="1600" dirty="0" err="1">
                <a:latin typeface="+mn-lt"/>
              </a:rPr>
              <a:t>ranked</a:t>
            </a:r>
            <a:endParaRPr lang="nb-NO" sz="1600" dirty="0">
              <a:latin typeface="+mn-lt"/>
            </a:endParaRPr>
          </a:p>
          <a:p>
            <a:pPr marL="467995"/>
            <a:r>
              <a:rPr lang="nb-NO" sz="1800" b="1" dirty="0">
                <a:latin typeface="+mn-lt"/>
              </a:rPr>
              <a:t>New </a:t>
            </a:r>
            <a:r>
              <a:rPr lang="nb-NO" sz="1800" b="1" dirty="0" err="1">
                <a:latin typeface="+mn-lt"/>
              </a:rPr>
              <a:t>Embedding</a:t>
            </a:r>
            <a:r>
              <a:rPr lang="nb-NO" sz="1800" b="1" dirty="0">
                <a:latin typeface="+mn-lt"/>
              </a:rPr>
              <a:t> API from </a:t>
            </a:r>
            <a:r>
              <a:rPr lang="nb-NO" sz="1800" b="1" dirty="0" err="1">
                <a:latin typeface="+mn-lt"/>
              </a:rPr>
              <a:t>OpenAI</a:t>
            </a:r>
            <a:endParaRPr lang="nb-NO" sz="1800" b="1" dirty="0">
              <a:latin typeface="+mn-lt"/>
            </a:endParaRP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B83951B-8274-1437-422E-545634D8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b="1" err="1">
                <a:latin typeface="+mn-lt"/>
              </a:rPr>
              <a:t>Search</a:t>
            </a:r>
            <a:r>
              <a:rPr lang="nb-NO" sz="2800" b="1">
                <a:latin typeface="+mn-lt"/>
              </a:rPr>
              <a:t> is the most </a:t>
            </a:r>
            <a:r>
              <a:rPr lang="nb-NO" sz="2800" b="1" err="1">
                <a:latin typeface="+mn-lt"/>
              </a:rPr>
              <a:t>important</a:t>
            </a:r>
            <a:r>
              <a:rPr lang="nb-NO" sz="2800" b="1">
                <a:latin typeface="+mn-lt"/>
              </a:rPr>
              <a:t> part for RAG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E4AAC1F-BADA-17B4-AF63-4FE5EF11D1DA}"/>
              </a:ext>
            </a:extLst>
          </p:cNvPr>
          <p:cNvSpPr txBox="1"/>
          <p:nvPr/>
        </p:nvSpPr>
        <p:spPr>
          <a:xfrm>
            <a:off x="7012295" y="2165796"/>
            <a:ext cx="1764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 err="1"/>
              <a:t>Document</a:t>
            </a:r>
            <a:r>
              <a:rPr lang="nb-NO" sz="1600" b="1" dirty="0"/>
              <a:t> 3: </a:t>
            </a:r>
            <a:br>
              <a:rPr lang="nb-NO" sz="1600" dirty="0"/>
            </a:br>
            <a:r>
              <a:rPr lang="nb-NO" sz="1600" dirty="0" err="1"/>
              <a:t>Fruits</a:t>
            </a:r>
            <a:r>
              <a:rPr lang="nb-NO" sz="1600" dirty="0"/>
              <a:t> like </a:t>
            </a:r>
            <a:r>
              <a:rPr lang="nb-NO" sz="1600" dirty="0" err="1"/>
              <a:t>apples</a:t>
            </a:r>
            <a:r>
              <a:rPr lang="nb-NO" sz="1600" dirty="0"/>
              <a:t> and </a:t>
            </a:r>
            <a:r>
              <a:rPr lang="nb-NO" sz="1600" dirty="0" err="1"/>
              <a:t>oranges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health</a:t>
            </a:r>
            <a:r>
              <a:rPr lang="nb-NO" sz="1600" dirty="0"/>
              <a:t>» </a:t>
            </a:r>
          </a:p>
          <a:p>
            <a:pPr algn="ctr"/>
            <a:r>
              <a:rPr lang="nb-NO" sz="1600" dirty="0"/>
              <a:t>(</a:t>
            </a:r>
            <a:r>
              <a:rPr lang="nb-NO" sz="1600" dirty="0" err="1"/>
              <a:t>Vector</a:t>
            </a:r>
            <a:r>
              <a:rPr lang="nb-NO" sz="1600" dirty="0"/>
              <a:t>: 0.8, 0.1)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6579A-645D-C901-9D21-E6F66AD554B3}"/>
              </a:ext>
            </a:extLst>
          </p:cNvPr>
          <p:cNvSpPr txBox="1"/>
          <p:nvPr/>
        </p:nvSpPr>
        <p:spPr>
          <a:xfrm>
            <a:off x="4467409" y="2186948"/>
            <a:ext cx="1660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1600" b="1" dirty="0" err="1"/>
              <a:t>Document</a:t>
            </a:r>
            <a:r>
              <a:rPr lang="nb-NO" sz="1600" b="1" dirty="0"/>
              <a:t> 1: </a:t>
            </a:r>
            <a:br>
              <a:rPr lang="nb-NO" sz="1600" b="1" dirty="0"/>
            </a:br>
            <a:r>
              <a:rPr lang="nb-NO" sz="1600" dirty="0"/>
              <a:t>«I Love </a:t>
            </a:r>
            <a:r>
              <a:rPr lang="nb-NO" sz="1600" dirty="0" err="1"/>
              <a:t>eating</a:t>
            </a:r>
            <a:r>
              <a:rPr lang="nb-NO" sz="1600" dirty="0"/>
              <a:t> </a:t>
            </a:r>
            <a:r>
              <a:rPr lang="nb-NO" sz="1600" dirty="0" err="1"/>
              <a:t>apples</a:t>
            </a:r>
            <a:r>
              <a:rPr lang="nb-NO" sz="1600" dirty="0"/>
              <a:t>»</a:t>
            </a:r>
          </a:p>
          <a:p>
            <a:pPr algn="ctr"/>
            <a:r>
              <a:rPr lang="nb-NO" sz="1600" dirty="0"/>
              <a:t>(</a:t>
            </a:r>
            <a:r>
              <a:rPr lang="nb-NO" sz="1600" dirty="0" err="1"/>
              <a:t>Vector</a:t>
            </a:r>
            <a:r>
              <a:rPr lang="nb-NO" sz="1600" dirty="0"/>
              <a:t>: 0.9, 0.1)</a:t>
            </a:r>
          </a:p>
        </p:txBody>
      </p:sp>
      <p:pic>
        <p:nvPicPr>
          <p:cNvPr id="7" name="Picture 2" descr="Document Special Lineal color icon">
            <a:extLst>
              <a:ext uri="{FF2B5EF4-FFF2-40B4-BE49-F238E27FC236}">
                <a16:creationId xmlns:a16="http://schemas.microsoft.com/office/drawing/2014/main" id="{D814403F-B918-F080-C0FB-6B0BA776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43" y="3202493"/>
            <a:ext cx="756470" cy="7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C3781-96D9-1438-864E-097E55C7F966}"/>
              </a:ext>
            </a:extLst>
          </p:cNvPr>
          <p:cNvSpPr txBox="1"/>
          <p:nvPr/>
        </p:nvSpPr>
        <p:spPr>
          <a:xfrm>
            <a:off x="5547741" y="3885301"/>
            <a:ext cx="21726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1600" b="1" dirty="0" err="1"/>
              <a:t>Document</a:t>
            </a:r>
            <a:r>
              <a:rPr lang="nb-NO" sz="1600" b="1" dirty="0"/>
              <a:t> 2: </a:t>
            </a:r>
            <a:br>
              <a:rPr lang="nb-NO" sz="1600" b="1" dirty="0"/>
            </a:br>
            <a:r>
              <a:rPr lang="nb-NO" sz="1600" dirty="0"/>
              <a:t>«Apple </a:t>
            </a:r>
            <a:r>
              <a:rPr lang="nb-NO" sz="1600" dirty="0" err="1"/>
              <a:t>Inc</a:t>
            </a:r>
            <a:r>
              <a:rPr lang="nb-NO" sz="1600" dirty="0"/>
              <a:t> </a:t>
            </a:r>
            <a:r>
              <a:rPr lang="nb-NO" sz="1600" dirty="0" err="1"/>
              <a:t>produces</a:t>
            </a:r>
            <a:r>
              <a:rPr lang="nb-NO" sz="1600" dirty="0"/>
              <a:t> </a:t>
            </a:r>
            <a:r>
              <a:rPr lang="nb-NO" sz="1600" dirty="0" err="1"/>
              <a:t>popular</a:t>
            </a:r>
            <a:r>
              <a:rPr lang="nb-NO" sz="1600" dirty="0"/>
              <a:t> </a:t>
            </a:r>
            <a:r>
              <a:rPr lang="nb-NO" sz="1600" dirty="0" err="1"/>
              <a:t>electronics</a:t>
            </a:r>
            <a:r>
              <a:rPr lang="nb-NO" sz="1600" dirty="0"/>
              <a:t>»</a:t>
            </a:r>
          </a:p>
          <a:p>
            <a:pPr algn="ctr"/>
            <a:r>
              <a:rPr lang="nb-NO" sz="1600" dirty="0"/>
              <a:t>(</a:t>
            </a:r>
            <a:r>
              <a:rPr lang="nb-NO" sz="1600" dirty="0" err="1"/>
              <a:t>Vector</a:t>
            </a:r>
            <a:r>
              <a:rPr lang="nb-NO" sz="1600" dirty="0"/>
              <a:t>: 0.1, 0.9)</a:t>
            </a:r>
          </a:p>
        </p:txBody>
      </p:sp>
      <p:pic>
        <p:nvPicPr>
          <p:cNvPr id="11" name="Picture 2" descr="Document Special Lineal color icon">
            <a:extLst>
              <a:ext uri="{FF2B5EF4-FFF2-40B4-BE49-F238E27FC236}">
                <a16:creationId xmlns:a16="http://schemas.microsoft.com/office/drawing/2014/main" id="{8FFB6F22-A172-6776-A199-6CB95DAF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74" y="1454080"/>
            <a:ext cx="756470" cy="7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ocument Special Lineal color icon">
            <a:extLst>
              <a:ext uri="{FF2B5EF4-FFF2-40B4-BE49-F238E27FC236}">
                <a16:creationId xmlns:a16="http://schemas.microsoft.com/office/drawing/2014/main" id="{611BE531-4CE6-BF8A-43E2-A2C4EDEE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28" y="1431977"/>
            <a:ext cx="756470" cy="7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4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B55AA54-3388-2EF0-15CC-E60C5361E9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967" y="1276349"/>
            <a:ext cx="8398965" cy="3596990"/>
          </a:xfrm>
        </p:spPr>
        <p:txBody>
          <a:bodyPr>
            <a:normAutofit lnSpcReduction="10000"/>
          </a:bodyPr>
          <a:lstStyle/>
          <a:p>
            <a:r>
              <a:rPr lang="nb-NO" sz="1800" b="1" dirty="0">
                <a:latin typeface="+mn-lt"/>
              </a:rPr>
              <a:t>Azure AI Search</a:t>
            </a:r>
          </a:p>
          <a:p>
            <a:pPr lvl="1"/>
            <a:r>
              <a:rPr lang="nb-NO" sz="1600" dirty="0">
                <a:latin typeface="+mn-lt"/>
              </a:rPr>
              <a:t>Now supports Vector Search</a:t>
            </a:r>
          </a:p>
          <a:p>
            <a:pPr lvl="1"/>
            <a:r>
              <a:rPr lang="nb-NO" sz="1600" dirty="0">
                <a:latin typeface="+mn-lt"/>
              </a:rPr>
              <a:t>Also supports other sources</a:t>
            </a:r>
          </a:p>
          <a:p>
            <a:pPr lvl="1"/>
            <a:r>
              <a:rPr lang="nb-NO" sz="1600" dirty="0">
                <a:latin typeface="+mn-lt"/>
              </a:rPr>
              <a:t>Sharepoint, Blob Storage</a:t>
            </a:r>
          </a:p>
          <a:p>
            <a:r>
              <a:rPr lang="nb-NO" sz="1800" b="1" dirty="0">
                <a:latin typeface="+mn-lt"/>
              </a:rPr>
              <a:t>FAISS (Local vector store)</a:t>
            </a:r>
          </a:p>
          <a:p>
            <a:r>
              <a:rPr lang="nb-NO" sz="1800" b="1" dirty="0">
                <a:latin typeface="+mn-lt"/>
              </a:rPr>
              <a:t>MongoDB Atlas Vector Search</a:t>
            </a:r>
          </a:p>
          <a:p>
            <a:r>
              <a:rPr lang="nb-NO" sz="1800" b="1" dirty="0">
                <a:latin typeface="+mn-lt"/>
              </a:rPr>
              <a:t>Vespa </a:t>
            </a:r>
            <a:r>
              <a:rPr lang="nb-NO" sz="1800" b="1" dirty="0" err="1">
                <a:latin typeface="+mn-lt"/>
              </a:rPr>
              <a:t>Search</a:t>
            </a:r>
            <a:endParaRPr lang="nb-NO" sz="1800" b="1" dirty="0">
              <a:latin typeface="+mn-lt"/>
            </a:endParaRPr>
          </a:p>
          <a:p>
            <a:r>
              <a:rPr lang="nb-NO" sz="1800" b="1" dirty="0" err="1">
                <a:latin typeface="+mn-lt"/>
              </a:rPr>
              <a:t>Azure</a:t>
            </a:r>
            <a:r>
              <a:rPr lang="nb-NO" sz="1800" b="1" dirty="0">
                <a:latin typeface="+mn-lt"/>
              </a:rPr>
              <a:t> Cosmos DB</a:t>
            </a:r>
          </a:p>
          <a:p>
            <a:r>
              <a:rPr lang="nb-NO" sz="1800" b="1" dirty="0">
                <a:latin typeface="+mn-lt"/>
              </a:rPr>
              <a:t>Pinecone Hybrid Search</a:t>
            </a:r>
          </a:p>
          <a:p>
            <a:r>
              <a:rPr lang="nb-NO" sz="1800" b="1" dirty="0" err="1">
                <a:latin typeface="+mn-lt"/>
              </a:rPr>
              <a:t>OpenSearch</a:t>
            </a:r>
            <a:endParaRPr lang="nb-NO" sz="1800" b="1" dirty="0">
              <a:latin typeface="+mn-lt"/>
            </a:endParaRPr>
          </a:p>
          <a:p>
            <a:r>
              <a:rPr lang="nb-NO" sz="1800" b="1" dirty="0" err="1">
                <a:latin typeface="+mn-lt"/>
              </a:rPr>
              <a:t>Chroma</a:t>
            </a:r>
            <a:endParaRPr lang="nb-NO" sz="1800" b="1" dirty="0">
              <a:latin typeface="+mn-lt"/>
            </a:endParaRPr>
          </a:p>
          <a:p>
            <a:r>
              <a:rPr lang="nb-NO" sz="1800" b="1" dirty="0" err="1">
                <a:latin typeface="+mn-lt"/>
              </a:rPr>
              <a:t>PostgreSQL</a:t>
            </a:r>
            <a:r>
              <a:rPr lang="nb-NO" sz="1800" b="1" dirty="0">
                <a:latin typeface="+mn-lt"/>
              </a:rPr>
              <a:t> </a:t>
            </a:r>
            <a:r>
              <a:rPr lang="nb-NO" sz="1800" b="1" dirty="0" err="1">
                <a:latin typeface="+mn-lt"/>
              </a:rPr>
              <a:t>with</a:t>
            </a:r>
            <a:r>
              <a:rPr lang="nb-NO" sz="1800" b="1" dirty="0">
                <a:latin typeface="+mn-lt"/>
              </a:rPr>
              <a:t> </a:t>
            </a:r>
            <a:r>
              <a:rPr lang="nb-NO" sz="1800" b="1" dirty="0" err="1">
                <a:latin typeface="+mn-lt"/>
              </a:rPr>
              <a:t>PGVector</a:t>
            </a:r>
            <a:endParaRPr lang="nb-NO" sz="1600" dirty="0">
              <a:latin typeface="+mn-lt"/>
            </a:endParaRP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B83951B-8274-1437-422E-545634D8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25" y="190408"/>
            <a:ext cx="8386763" cy="946423"/>
          </a:xfrm>
        </p:spPr>
        <p:txBody>
          <a:bodyPr>
            <a:normAutofit/>
          </a:bodyPr>
          <a:lstStyle/>
          <a:p>
            <a:r>
              <a:rPr lang="nb-NO" sz="2800" b="1" dirty="0" err="1">
                <a:latin typeface="+mn-lt"/>
              </a:rPr>
              <a:t>Search</a:t>
            </a:r>
            <a:r>
              <a:rPr lang="nb-NO" sz="2800" b="1" dirty="0">
                <a:latin typeface="+mn-lt"/>
              </a:rPr>
              <a:t> and </a:t>
            </a:r>
            <a:r>
              <a:rPr lang="nb-NO" sz="2800" b="1" dirty="0" err="1">
                <a:latin typeface="+mn-lt"/>
              </a:rPr>
              <a:t>vector</a:t>
            </a:r>
            <a:r>
              <a:rPr lang="nb-NO" sz="2800" b="1" dirty="0">
                <a:latin typeface="+mn-lt"/>
              </a:rPr>
              <a:t> store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210DCB1-3EBA-F445-ACC3-365CD05514C0}"/>
              </a:ext>
            </a:extLst>
          </p:cNvPr>
          <p:cNvSpPr/>
          <p:nvPr/>
        </p:nvSpPr>
        <p:spPr>
          <a:xfrm>
            <a:off x="6382962" y="1313670"/>
            <a:ext cx="1260471" cy="1469923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587" b="1" dirty="0">
                <a:solidFill>
                  <a:schemeClr val="bg1"/>
                </a:solidFill>
              </a:rPr>
              <a:t>Index store</a:t>
            </a:r>
            <a:br>
              <a:rPr lang="nb-NO" sz="1587" b="1" dirty="0">
                <a:solidFill>
                  <a:schemeClr val="bg1"/>
                </a:solidFill>
              </a:rPr>
            </a:br>
            <a:r>
              <a:rPr lang="nb-NO" sz="1587" b="1" dirty="0">
                <a:solidFill>
                  <a:schemeClr val="bg1"/>
                </a:solidFill>
              </a:rPr>
              <a:t>(</a:t>
            </a:r>
            <a:r>
              <a:rPr lang="nb-NO" sz="1587" b="1" dirty="0" err="1">
                <a:solidFill>
                  <a:schemeClr val="bg1"/>
                </a:solidFill>
              </a:rPr>
              <a:t>Text</a:t>
            </a:r>
            <a:r>
              <a:rPr lang="nb-NO" sz="1587" b="1" dirty="0">
                <a:solidFill>
                  <a:schemeClr val="bg1"/>
                </a:solidFill>
              </a:rPr>
              <a:t> + </a:t>
            </a:r>
            <a:r>
              <a:rPr lang="nb-NO" sz="1587" b="1" dirty="0" err="1">
                <a:solidFill>
                  <a:schemeClr val="bg1"/>
                </a:solidFill>
              </a:rPr>
              <a:t>vectors</a:t>
            </a:r>
            <a:r>
              <a:rPr lang="nb-NO" sz="1587" b="1" dirty="0">
                <a:solidFill>
                  <a:schemeClr val="bg1"/>
                </a:solidFill>
              </a:rPr>
              <a:t>)</a:t>
            </a:r>
            <a:endParaRPr lang="en-US" sz="1587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B76832-9525-0278-C75A-1DE08D82F1CB}"/>
              </a:ext>
            </a:extLst>
          </p:cNvPr>
          <p:cNvSpPr/>
          <p:nvPr/>
        </p:nvSpPr>
        <p:spPr>
          <a:xfrm>
            <a:off x="4294264" y="1623386"/>
            <a:ext cx="1194619" cy="68900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00" b="1" dirty="0">
                <a:solidFill>
                  <a:schemeClr val="bg1"/>
                </a:solidFill>
              </a:rPr>
              <a:t>Hybrid </a:t>
            </a:r>
            <a:r>
              <a:rPr lang="nb-NO" sz="1800" b="1" dirty="0" err="1">
                <a:solidFill>
                  <a:schemeClr val="bg1"/>
                </a:solidFill>
              </a:rPr>
              <a:t>Search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7AB2FA3-A93F-961A-78C2-92D907CC011D}"/>
              </a:ext>
            </a:extLst>
          </p:cNvPr>
          <p:cNvSpPr/>
          <p:nvPr/>
        </p:nvSpPr>
        <p:spPr>
          <a:xfrm rot="5400000">
            <a:off x="5708992" y="1560668"/>
            <a:ext cx="454103" cy="854989"/>
          </a:xfrm>
          <a:prstGeom prst="upArrow">
            <a:avLst>
              <a:gd name="adj1" fmla="val 25510"/>
              <a:gd name="adj2" fmla="val 48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07537-6911-6115-3112-605D30C59DA7}"/>
              </a:ext>
            </a:extLst>
          </p:cNvPr>
          <p:cNvSpPr txBox="1"/>
          <p:nvPr/>
        </p:nvSpPr>
        <p:spPr>
          <a:xfrm>
            <a:off x="6012449" y="2751368"/>
            <a:ext cx="30372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Example</a:t>
            </a:r>
          </a:p>
          <a:p>
            <a:r>
              <a:rPr lang="en-US" sz="1400" b="1" dirty="0"/>
              <a:t>"@</a:t>
            </a:r>
            <a:r>
              <a:rPr lang="en-US" sz="1400" b="1" dirty="0" err="1"/>
              <a:t>search.score</a:t>
            </a:r>
            <a:r>
              <a:rPr lang="en-US" sz="1400" b="1" dirty="0"/>
              <a:t>": 1,</a:t>
            </a:r>
          </a:p>
          <a:p>
            <a:r>
              <a:rPr lang="en-US" sz="1400" b="1" dirty="0"/>
              <a:t>"content": “</a:t>
            </a:r>
            <a:br>
              <a:rPr lang="en-US" sz="1400" b="1" dirty="0"/>
            </a:br>
            <a:r>
              <a:rPr lang="en-US" sz="1400" b="1" dirty="0"/>
              <a:t>Network traffic can be fully isolated to your network",</a:t>
            </a:r>
          </a:p>
          <a:p>
            <a:r>
              <a:rPr lang="en-US" sz="1400" b="1" dirty="0"/>
              <a:t>      "</a:t>
            </a:r>
            <a:r>
              <a:rPr lang="en-US" sz="1400" b="1" dirty="0" err="1"/>
              <a:t>content_vector</a:t>
            </a:r>
            <a:r>
              <a:rPr lang="en-US" sz="1400" b="1" dirty="0"/>
              <a:t>":</a:t>
            </a:r>
          </a:p>
          <a:p>
            <a:r>
              <a:rPr lang="en-US" sz="1400" b="1" dirty="0"/>
              <a:t>        0.008099633,</a:t>
            </a:r>
          </a:p>
          <a:p>
            <a:r>
              <a:rPr lang="en-US" sz="1400" b="1" dirty="0"/>
              <a:t>        -0.013640393,</a:t>
            </a:r>
          </a:p>
          <a:p>
            <a:r>
              <a:rPr lang="en-US" sz="1400" b="1" dirty="0"/>
              <a:t>        0.0052737766,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EA085A-0CD9-1F08-B2CE-77FAE5C3E01C}"/>
              </a:ext>
            </a:extLst>
          </p:cNvPr>
          <p:cNvSpPr/>
          <p:nvPr/>
        </p:nvSpPr>
        <p:spPr>
          <a:xfrm>
            <a:off x="6157478" y="763064"/>
            <a:ext cx="1740308" cy="49727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err="1">
                <a:solidFill>
                  <a:schemeClr val="bg1"/>
                </a:solidFill>
              </a:rPr>
              <a:t>Azure</a:t>
            </a:r>
            <a:r>
              <a:rPr lang="nb-NO" sz="1400" b="1">
                <a:solidFill>
                  <a:schemeClr val="bg1"/>
                </a:solidFill>
              </a:rPr>
              <a:t> AI Search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7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E92F3B6-4E5E-BC84-8568-E7FA3A2EAF40}"/>
              </a:ext>
            </a:extLst>
          </p:cNvPr>
          <p:cNvSpPr txBox="1">
            <a:spLocks/>
          </p:cNvSpPr>
          <p:nvPr/>
        </p:nvSpPr>
        <p:spPr>
          <a:xfrm>
            <a:off x="497162" y="383828"/>
            <a:ext cx="8063505" cy="409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492" b="1" spc="-37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rPr>
              <a:t>Fine-tuning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2DD958A-9F04-FF79-10CF-F90F1C6691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35" y="956800"/>
            <a:ext cx="8203532" cy="3615199"/>
          </a:xfrm>
        </p:spPr>
        <p:txBody>
          <a:bodyPr>
            <a:normAutofit/>
          </a:bodyPr>
          <a:lstStyle/>
          <a:p>
            <a:r>
              <a:rPr lang="nb-NO" sz="1800" b="1" dirty="0">
                <a:latin typeface="+mn-lt"/>
              </a:rPr>
              <a:t>Only supported with GPT 3.5 Turbo </a:t>
            </a:r>
            <a:r>
              <a:rPr lang="nb-NO" sz="1800" dirty="0">
                <a:latin typeface="+mn-lt"/>
              </a:rPr>
              <a:t>(GPT-4 in private private preview)</a:t>
            </a:r>
          </a:p>
          <a:p>
            <a:r>
              <a:rPr lang="nb-NO" sz="1800" dirty="0">
                <a:latin typeface="+mn-lt"/>
              </a:rPr>
              <a:t>Should have atleast 1000 training samples to improve the model</a:t>
            </a:r>
          </a:p>
          <a:p>
            <a:r>
              <a:rPr lang="nb-NO" sz="1800" dirty="0">
                <a:latin typeface="+mn-lt"/>
              </a:rPr>
              <a:t>Data structure needs to be in JSONL</a:t>
            </a:r>
          </a:p>
          <a:p>
            <a:r>
              <a:rPr lang="nb-NO" sz="1800" dirty="0">
                <a:latin typeface="+mn-lt"/>
              </a:rPr>
              <a:t>Fine-tuned models have cost of 7$ per hour (in addition to tokens cost) </a:t>
            </a:r>
          </a:p>
          <a:p>
            <a:r>
              <a:rPr lang="nb-NO" sz="1800" dirty="0">
                <a:latin typeface="+mn-lt"/>
              </a:rPr>
              <a:t>Other LLM’s support an adapter based tuning (plug and play)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A1EC53-C0AC-EABD-FC0D-57BADB7029F2}"/>
              </a:ext>
            </a:extLst>
          </p:cNvPr>
          <p:cNvSpPr/>
          <p:nvPr/>
        </p:nvSpPr>
        <p:spPr>
          <a:xfrm>
            <a:off x="5434722" y="4183906"/>
            <a:ext cx="2626262" cy="60826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3200" b="1">
                <a:solidFill>
                  <a:schemeClr val="bg1"/>
                </a:solidFill>
              </a:rPr>
              <a:t>LLaMa2 LLM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F861D9-9942-D243-1AD5-ACA5767CEFA7}"/>
              </a:ext>
            </a:extLst>
          </p:cNvPr>
          <p:cNvSpPr/>
          <p:nvPr/>
        </p:nvSpPr>
        <p:spPr>
          <a:xfrm>
            <a:off x="5662729" y="3808279"/>
            <a:ext cx="2005615" cy="40949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err="1">
                <a:solidFill>
                  <a:schemeClr val="tx1">
                    <a:lumMod val="75000"/>
                  </a:schemeClr>
                </a:solidFill>
              </a:rPr>
              <a:t>NorskGPT</a:t>
            </a:r>
            <a:endParaRPr lang="en-US" sz="2000" b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2EAF798-332E-A0CB-87BC-9F8208010E1E}"/>
              </a:ext>
            </a:extLst>
          </p:cNvPr>
          <p:cNvSpPr/>
          <p:nvPr/>
        </p:nvSpPr>
        <p:spPr>
          <a:xfrm>
            <a:off x="1475656" y="3362843"/>
            <a:ext cx="3295284" cy="397029"/>
          </a:xfrm>
          <a:prstGeom prst="wedgeRectCallout">
            <a:avLst>
              <a:gd name="adj1" fmla="val 79534"/>
              <a:gd name="adj2" fmla="val 76577"/>
            </a:avLst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2">
                    <a:lumMod val="25000"/>
                  </a:schemeClr>
                </a:solidFill>
              </a:rPr>
              <a:t>Better support for Norwegian</a:t>
            </a:r>
            <a:endParaRPr lang="en-US" sz="16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6BC73F-CEDF-515E-79CF-8766C2ED7501}"/>
              </a:ext>
            </a:extLst>
          </p:cNvPr>
          <p:cNvSpPr/>
          <p:nvPr/>
        </p:nvSpPr>
        <p:spPr>
          <a:xfrm>
            <a:off x="1475656" y="3923351"/>
            <a:ext cx="3191217" cy="50608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400" b="1" dirty="0">
                <a:solidFill>
                  <a:schemeClr val="bg1"/>
                </a:solidFill>
              </a:rPr>
              <a:t>Fine-tuning Adapter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A227B26-3047-6DF7-E024-66404D7F137E}"/>
              </a:ext>
            </a:extLst>
          </p:cNvPr>
          <p:cNvSpPr/>
          <p:nvPr/>
        </p:nvSpPr>
        <p:spPr>
          <a:xfrm>
            <a:off x="4680154" y="3888658"/>
            <a:ext cx="969294" cy="580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B35325ED-A403-FFC8-9B22-BB152E264612}"/>
              </a:ext>
            </a:extLst>
          </p:cNvPr>
          <p:cNvSpPr/>
          <p:nvPr/>
        </p:nvSpPr>
        <p:spPr>
          <a:xfrm>
            <a:off x="5662729" y="3362843"/>
            <a:ext cx="2005615" cy="40949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>
                <a:solidFill>
                  <a:schemeClr val="tx1">
                    <a:lumMod val="75000"/>
                  </a:schemeClr>
                </a:solidFill>
              </a:rPr>
              <a:t>SQL-</a:t>
            </a:r>
            <a:r>
              <a:rPr lang="nb-NO" sz="2000" b="1" err="1">
                <a:solidFill>
                  <a:schemeClr val="tx1">
                    <a:lumMod val="75000"/>
                  </a:schemeClr>
                </a:solidFill>
              </a:rPr>
              <a:t>Context</a:t>
            </a:r>
            <a:endParaRPr lang="en-US" sz="2000" b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Speech Bubble: Rectangle 5">
            <a:extLst>
              <a:ext uri="{FF2B5EF4-FFF2-40B4-BE49-F238E27FC236}">
                <a16:creationId xmlns:a16="http://schemas.microsoft.com/office/drawing/2014/main" id="{6236C28A-C42E-E03F-474E-320EA9BFA6A1}"/>
              </a:ext>
            </a:extLst>
          </p:cNvPr>
          <p:cNvSpPr/>
          <p:nvPr/>
        </p:nvSpPr>
        <p:spPr>
          <a:xfrm>
            <a:off x="1475656" y="2944156"/>
            <a:ext cx="3272809" cy="397029"/>
          </a:xfrm>
          <a:prstGeom prst="wedgeRectCallout">
            <a:avLst>
              <a:gd name="adj1" fmla="val 79534"/>
              <a:gd name="adj2" fmla="val 76577"/>
            </a:avLst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2">
                    <a:lumMod val="25000"/>
                  </a:schemeClr>
                </a:solidFill>
              </a:rPr>
              <a:t>Better support for SQL Queries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0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E92F3B6-4E5E-BC84-8568-E7FA3A2EAF40}"/>
              </a:ext>
            </a:extLst>
          </p:cNvPr>
          <p:cNvSpPr txBox="1">
            <a:spLocks/>
          </p:cNvSpPr>
          <p:nvPr/>
        </p:nvSpPr>
        <p:spPr>
          <a:xfrm>
            <a:off x="497162" y="383828"/>
            <a:ext cx="8063505" cy="409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492" b="1" spc="-37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rPr>
              <a:t>Azure OpenAI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C300A8-E595-B70F-6BF2-F0D2A4B67B2F}"/>
              </a:ext>
            </a:extLst>
          </p:cNvPr>
          <p:cNvSpPr/>
          <p:nvPr/>
        </p:nvSpPr>
        <p:spPr>
          <a:xfrm>
            <a:off x="6240452" y="1017104"/>
            <a:ext cx="2597015" cy="53840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700" b="1" dirty="0">
                <a:solidFill>
                  <a:schemeClr val="bg1"/>
                </a:solidFill>
              </a:rPr>
              <a:t>Instruct = </a:t>
            </a:r>
            <a:r>
              <a:rPr lang="nb-NO" sz="1700" dirty="0">
                <a:solidFill>
                  <a:schemeClr val="bg1"/>
                </a:solidFill>
              </a:rPr>
              <a:t>Model not designed for chat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3" name="Bilde 2" descr="Et bilde som inneholder tekst, skjermbilde, Font, nummer&#10;&#10;Automatisk generert beskrivelse">
            <a:extLst>
              <a:ext uri="{FF2B5EF4-FFF2-40B4-BE49-F238E27FC236}">
                <a16:creationId xmlns:a16="http://schemas.microsoft.com/office/drawing/2014/main" id="{13A48862-B6A0-3CE1-FA2B-BEB98479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8" y="987574"/>
            <a:ext cx="5766923" cy="3850219"/>
          </a:xfrm>
          <a:prstGeom prst="rect">
            <a:avLst/>
          </a:prstGeom>
        </p:spPr>
      </p:pic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ED67A57A-8DCB-E590-8364-94B3551DA835}"/>
              </a:ext>
            </a:extLst>
          </p:cNvPr>
          <p:cNvSpPr/>
          <p:nvPr/>
        </p:nvSpPr>
        <p:spPr>
          <a:xfrm>
            <a:off x="6240452" y="4168528"/>
            <a:ext cx="2596922" cy="74295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700" b="1" dirty="0">
                <a:solidFill>
                  <a:schemeClr val="bg1"/>
                </a:solidFill>
              </a:rPr>
              <a:t>10x </a:t>
            </a:r>
            <a:r>
              <a:rPr lang="nb-NO" sz="1700" b="1" dirty="0" err="1">
                <a:solidFill>
                  <a:schemeClr val="bg1"/>
                </a:solidFill>
              </a:rPr>
              <a:t>the</a:t>
            </a:r>
            <a:r>
              <a:rPr lang="nb-NO" sz="1700" b="1" dirty="0">
                <a:solidFill>
                  <a:schemeClr val="bg1"/>
                </a:solidFill>
              </a:rPr>
              <a:t> </a:t>
            </a:r>
            <a:r>
              <a:rPr lang="nb-NO" sz="1700" b="1" dirty="0" err="1">
                <a:solidFill>
                  <a:schemeClr val="bg1"/>
                </a:solidFill>
              </a:rPr>
              <a:t>cost</a:t>
            </a:r>
            <a:r>
              <a:rPr lang="nb-NO" sz="1700" b="1" dirty="0">
                <a:solidFill>
                  <a:schemeClr val="bg1"/>
                </a:solidFill>
              </a:rPr>
              <a:t> for GPT 4, </a:t>
            </a:r>
            <a:r>
              <a:rPr lang="nb-NO" sz="1700" b="1" dirty="0" err="1">
                <a:solidFill>
                  <a:schemeClr val="bg1"/>
                </a:solidFill>
              </a:rPr>
              <a:t>compared</a:t>
            </a:r>
            <a:r>
              <a:rPr lang="nb-NO" sz="1700" b="1" dirty="0">
                <a:solidFill>
                  <a:schemeClr val="bg1"/>
                </a:solidFill>
              </a:rPr>
              <a:t> to GPT 3.5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5D239968-A20B-CD02-2467-D642694DF64F}"/>
              </a:ext>
            </a:extLst>
          </p:cNvPr>
          <p:cNvSpPr/>
          <p:nvPr/>
        </p:nvSpPr>
        <p:spPr>
          <a:xfrm>
            <a:off x="6240452" y="1663225"/>
            <a:ext cx="2597015" cy="74295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</a:rPr>
              <a:t>Will automatically update to newer version</a:t>
            </a:r>
          </a:p>
        </p:txBody>
      </p:sp>
      <p:sp>
        <p:nvSpPr>
          <p:cNvPr id="8" name="Rectangle: Rounded Corners 10">
            <a:extLst>
              <a:ext uri="{FF2B5EF4-FFF2-40B4-BE49-F238E27FC236}">
                <a16:creationId xmlns:a16="http://schemas.microsoft.com/office/drawing/2014/main" id="{6386DFA2-FBD8-3091-CC90-1F38E52826F2}"/>
              </a:ext>
            </a:extLst>
          </p:cNvPr>
          <p:cNvSpPr/>
          <p:nvPr/>
        </p:nvSpPr>
        <p:spPr>
          <a:xfrm>
            <a:off x="6240452" y="2485907"/>
            <a:ext cx="2597015" cy="64522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</a:rPr>
              <a:t>Can apply for 30-day logging exceptions</a:t>
            </a:r>
          </a:p>
        </p:txBody>
      </p:sp>
      <p:sp>
        <p:nvSpPr>
          <p:cNvPr id="2" name="Rectangle: Rounded Corners 10">
            <a:extLst>
              <a:ext uri="{FF2B5EF4-FFF2-40B4-BE49-F238E27FC236}">
                <a16:creationId xmlns:a16="http://schemas.microsoft.com/office/drawing/2014/main" id="{223770D0-7D68-92D6-8F1D-52D657F78201}"/>
              </a:ext>
            </a:extLst>
          </p:cNvPr>
          <p:cNvSpPr/>
          <p:nvPr/>
        </p:nvSpPr>
        <p:spPr>
          <a:xfrm>
            <a:off x="6240545" y="3276284"/>
            <a:ext cx="2596922" cy="74295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</a:rPr>
              <a:t>Pay-as-you-go or PTUs (Provisioned </a:t>
            </a:r>
            <a:r>
              <a:rPr lang="en-US" sz="1700" b="1" dirty="0" err="1">
                <a:solidFill>
                  <a:schemeClr val="bg1"/>
                </a:solidFill>
              </a:rPr>
              <a:t>troughput</a:t>
            </a:r>
            <a:r>
              <a:rPr lang="en-US" sz="1700" b="1" dirty="0">
                <a:solidFill>
                  <a:schemeClr val="bg1"/>
                </a:solidFill>
              </a:rPr>
              <a:t>)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343AEF-AECD-5004-605B-A29F5665EE0C}"/>
              </a:ext>
            </a:extLst>
          </p:cNvPr>
          <p:cNvSpPr/>
          <p:nvPr/>
        </p:nvSpPr>
        <p:spPr>
          <a:xfrm>
            <a:off x="3060863" y="3947486"/>
            <a:ext cx="2840317" cy="963994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Sweden Central has the most availability of the EU datacenters in terms of models and features</a:t>
            </a:r>
            <a:endParaRPr lang="nb-NO" sz="1600" b="1" dirty="0">
              <a:solidFill>
                <a:schemeClr val="bg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1141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2160-59E0-488F-8A85-97951D7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2143125"/>
            <a:ext cx="8352544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+mn-lt"/>
              </a:rPr>
              <a:t>Let´s start with the LLMs</a:t>
            </a:r>
          </a:p>
        </p:txBody>
      </p:sp>
    </p:spTree>
    <p:extLst>
      <p:ext uri="{BB962C8B-B14F-4D97-AF65-F5344CB8AC3E}">
        <p14:creationId xmlns:p14="http://schemas.microsoft.com/office/powerpoint/2010/main" val="323867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E92F3B6-4E5E-BC84-8568-E7FA3A2EAF40}"/>
              </a:ext>
            </a:extLst>
          </p:cNvPr>
          <p:cNvSpPr txBox="1">
            <a:spLocks/>
          </p:cNvSpPr>
          <p:nvPr/>
        </p:nvSpPr>
        <p:spPr>
          <a:xfrm>
            <a:off x="497162" y="383828"/>
            <a:ext cx="8063505" cy="409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492" b="1" spc="-37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rPr>
              <a:t>Azure OpenAI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C2532-8A8C-6FB5-ED0E-2823E3B7AA6A}"/>
              </a:ext>
            </a:extLst>
          </p:cNvPr>
          <p:cNvSpPr txBox="1"/>
          <p:nvPr/>
        </p:nvSpPr>
        <p:spPr>
          <a:xfrm>
            <a:off x="2642418" y="902941"/>
            <a:ext cx="6673646" cy="36009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latin typeface="Tahoma"/>
                <a:ea typeface="Tahoma"/>
                <a:cs typeface="Tahoma"/>
              </a:rPr>
              <a:t>resource "</a:t>
            </a:r>
            <a:r>
              <a:rPr lang="en-US" sz="1200" dirty="0" err="1">
                <a:latin typeface="Tahoma"/>
                <a:ea typeface="Tahoma"/>
                <a:cs typeface="Tahoma"/>
              </a:rPr>
              <a:t>azurerm_cognitive_account</a:t>
            </a:r>
            <a:r>
              <a:rPr lang="en-US" sz="1200" dirty="0">
                <a:latin typeface="Tahoma"/>
                <a:ea typeface="Tahoma"/>
                <a:cs typeface="Tahoma"/>
              </a:rPr>
              <a:t>" "example" {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name = "example-ca"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location = </a:t>
            </a:r>
            <a:r>
              <a:rPr lang="en-US" sz="1200" dirty="0" err="1">
                <a:latin typeface="Tahoma"/>
                <a:ea typeface="Tahoma"/>
                <a:cs typeface="Tahoma"/>
              </a:rPr>
              <a:t>var.location</a:t>
            </a:r>
            <a:endParaRPr lang="en-US" sz="1200" dirty="0">
              <a:latin typeface="Tahoma"/>
              <a:ea typeface="Tahoma"/>
              <a:cs typeface="Tahoma"/>
            </a:endParaRP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</a:t>
            </a:r>
            <a:r>
              <a:rPr lang="en-US" sz="1200" dirty="0" err="1">
                <a:latin typeface="Tahoma"/>
                <a:ea typeface="Tahoma"/>
                <a:cs typeface="Tahoma"/>
              </a:rPr>
              <a:t>resource_group_name</a:t>
            </a:r>
            <a:r>
              <a:rPr lang="en-US" sz="1200" dirty="0">
                <a:latin typeface="Tahoma"/>
                <a:ea typeface="Tahoma"/>
                <a:cs typeface="Tahoma"/>
              </a:rPr>
              <a:t> = </a:t>
            </a:r>
            <a:r>
              <a:rPr lang="en-US" sz="1200" dirty="0" err="1">
                <a:latin typeface="Tahoma"/>
                <a:ea typeface="Tahoma"/>
                <a:cs typeface="Tahoma"/>
              </a:rPr>
              <a:t>var.rg</a:t>
            </a:r>
            <a:endParaRPr lang="en-US" sz="1200" dirty="0">
              <a:latin typeface="Tahoma"/>
              <a:ea typeface="Tahoma"/>
              <a:cs typeface="Tahoma"/>
            </a:endParaRP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kind = "OpenAI"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</a:t>
            </a:r>
            <a:r>
              <a:rPr lang="en-US" sz="1200" b="1" dirty="0" err="1">
                <a:latin typeface="Tahoma"/>
                <a:ea typeface="Tahoma"/>
                <a:cs typeface="Tahoma"/>
              </a:rPr>
              <a:t>sku_name</a:t>
            </a:r>
            <a:r>
              <a:rPr lang="en-US" sz="1200" b="1" dirty="0">
                <a:latin typeface="Tahoma"/>
                <a:ea typeface="Tahoma"/>
                <a:cs typeface="Tahoma"/>
              </a:rPr>
              <a:t> = "S0"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</a:t>
            </a:r>
            <a:r>
              <a:rPr lang="en-US" sz="1200" b="1" dirty="0" err="1">
                <a:latin typeface="Tahoma"/>
                <a:ea typeface="Tahoma"/>
                <a:cs typeface="Tahoma"/>
              </a:rPr>
              <a:t>public_network_access_enabled</a:t>
            </a:r>
            <a:r>
              <a:rPr lang="en-US" sz="1200" b="1" dirty="0">
                <a:latin typeface="Tahoma"/>
                <a:ea typeface="Tahoma"/>
                <a:cs typeface="Tahoma"/>
              </a:rPr>
              <a:t> = false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</a:t>
            </a:r>
            <a:r>
              <a:rPr lang="en-US" sz="1200" dirty="0" err="1">
                <a:latin typeface="Tahoma"/>
                <a:ea typeface="Tahoma"/>
                <a:cs typeface="Tahoma"/>
              </a:rPr>
              <a:t>custom_subdomain_name</a:t>
            </a:r>
            <a:r>
              <a:rPr lang="en-US" sz="1200" dirty="0">
                <a:latin typeface="Tahoma"/>
                <a:ea typeface="Tahoma"/>
                <a:cs typeface="Tahoma"/>
              </a:rPr>
              <a:t> = "example-openai2"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}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resource "</a:t>
            </a:r>
            <a:r>
              <a:rPr lang="en-US" sz="1200" dirty="0" err="1">
                <a:latin typeface="Tahoma"/>
                <a:ea typeface="Tahoma"/>
                <a:cs typeface="Tahoma"/>
              </a:rPr>
              <a:t>azurerm_cognitive_deployment</a:t>
            </a:r>
            <a:r>
              <a:rPr lang="en-US" sz="1200" dirty="0">
                <a:latin typeface="Tahoma"/>
                <a:ea typeface="Tahoma"/>
                <a:cs typeface="Tahoma"/>
              </a:rPr>
              <a:t>" "example" {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name = "example-cd"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</a:t>
            </a:r>
            <a:r>
              <a:rPr lang="en-US" sz="1200" dirty="0" err="1">
                <a:latin typeface="Tahoma"/>
                <a:ea typeface="Tahoma"/>
                <a:cs typeface="Tahoma"/>
              </a:rPr>
              <a:t>cognitive_account_id</a:t>
            </a:r>
            <a:r>
              <a:rPr lang="en-US" sz="1200" dirty="0">
                <a:latin typeface="Tahoma"/>
                <a:ea typeface="Tahoma"/>
                <a:cs typeface="Tahoma"/>
              </a:rPr>
              <a:t> = azurerm_cognitive_account.example.id 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model {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	</a:t>
            </a:r>
            <a:r>
              <a:rPr lang="en-US" sz="1200" b="1" dirty="0">
                <a:latin typeface="Tahoma"/>
                <a:ea typeface="Tahoma"/>
                <a:cs typeface="Tahoma"/>
              </a:rPr>
              <a:t>format = "OpenAI" </a:t>
            </a:r>
          </a:p>
          <a:p>
            <a:r>
              <a:rPr lang="en-US" sz="1200" b="1" dirty="0">
                <a:latin typeface="Tahoma"/>
                <a:ea typeface="Tahoma"/>
                <a:cs typeface="Tahoma"/>
              </a:rPr>
              <a:t>		name = "gpt-35-turbo“</a:t>
            </a:r>
          </a:p>
          <a:p>
            <a:r>
              <a:rPr lang="en-US" sz="1200" b="1" dirty="0">
                <a:latin typeface="Tahoma"/>
                <a:ea typeface="Tahoma"/>
                <a:cs typeface="Tahoma"/>
              </a:rPr>
              <a:t>		version = "0301" }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	scale {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	capacity = 1</a:t>
            </a:r>
          </a:p>
          <a:p>
            <a:r>
              <a:rPr lang="en-US" sz="1200" dirty="0">
                <a:latin typeface="Tahoma"/>
                <a:ea typeface="Tahoma"/>
                <a:cs typeface="Tahoma"/>
              </a:rPr>
              <a:t>		type = "Standard“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B500BF-AF68-7156-DD34-D189DF985E73}"/>
              </a:ext>
            </a:extLst>
          </p:cNvPr>
          <p:cNvSpPr/>
          <p:nvPr/>
        </p:nvSpPr>
        <p:spPr>
          <a:xfrm>
            <a:off x="306639" y="1636335"/>
            <a:ext cx="2091465" cy="86176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dirty="0">
                <a:solidFill>
                  <a:schemeClr val="bg1"/>
                </a:solidFill>
              </a:rPr>
              <a:t>Only </a:t>
            </a:r>
            <a:r>
              <a:rPr lang="nb-NO" sz="1905" b="1" dirty="0" err="1">
                <a:solidFill>
                  <a:schemeClr val="bg1"/>
                </a:solidFill>
              </a:rPr>
              <a:t>one</a:t>
            </a:r>
            <a:r>
              <a:rPr lang="nb-NO" sz="1905" b="1" dirty="0">
                <a:solidFill>
                  <a:schemeClr val="bg1"/>
                </a:solidFill>
              </a:rPr>
              <a:t> SKU and </a:t>
            </a:r>
            <a:r>
              <a:rPr lang="nb-NO" sz="1905" b="1" dirty="0" err="1">
                <a:solidFill>
                  <a:schemeClr val="bg1"/>
                </a:solidFill>
              </a:rPr>
              <a:t>public</a:t>
            </a:r>
            <a:r>
              <a:rPr lang="nb-NO" sz="1905" b="1" dirty="0">
                <a:solidFill>
                  <a:schemeClr val="bg1"/>
                </a:solidFill>
              </a:rPr>
              <a:t> by </a:t>
            </a:r>
            <a:r>
              <a:rPr lang="nb-NO" sz="1905" b="1" dirty="0" err="1">
                <a:solidFill>
                  <a:schemeClr val="bg1"/>
                </a:solidFill>
              </a:rPr>
              <a:t>default</a:t>
            </a:r>
            <a:endParaRPr lang="nb-NO" sz="1905" b="1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7B7301-0377-07BD-F56E-F2267FAE9AFB}"/>
              </a:ext>
            </a:extLst>
          </p:cNvPr>
          <p:cNvSpPr/>
          <p:nvPr/>
        </p:nvSpPr>
        <p:spPr>
          <a:xfrm>
            <a:off x="2398527" y="1846844"/>
            <a:ext cx="712839" cy="3495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EFCAB7-D7A0-5D61-3AA9-D8160C2FD0CD}"/>
              </a:ext>
            </a:extLst>
          </p:cNvPr>
          <p:cNvSpPr/>
          <p:nvPr/>
        </p:nvSpPr>
        <p:spPr>
          <a:xfrm>
            <a:off x="264082" y="3157980"/>
            <a:ext cx="1931231" cy="48646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dirty="0" err="1">
                <a:solidFill>
                  <a:schemeClr val="bg1"/>
                </a:solidFill>
              </a:rPr>
              <a:t>OpenAI</a:t>
            </a:r>
            <a:r>
              <a:rPr lang="nb-NO" sz="1905" b="1" dirty="0">
                <a:solidFill>
                  <a:schemeClr val="bg1"/>
                </a:solidFill>
              </a:rPr>
              <a:t> LLM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3C2D62B-7C92-1730-B983-66DD1753F543}"/>
              </a:ext>
            </a:extLst>
          </p:cNvPr>
          <p:cNvSpPr/>
          <p:nvPr/>
        </p:nvSpPr>
        <p:spPr>
          <a:xfrm>
            <a:off x="2195736" y="3291830"/>
            <a:ext cx="1396182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41E1BB-13D6-87DF-6B5E-948A0E2839E1}"/>
              </a:ext>
            </a:extLst>
          </p:cNvPr>
          <p:cNvSpPr/>
          <p:nvPr/>
        </p:nvSpPr>
        <p:spPr>
          <a:xfrm>
            <a:off x="6700683" y="3536421"/>
            <a:ext cx="1651820" cy="40510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dirty="0">
                <a:solidFill>
                  <a:schemeClr val="bg1"/>
                </a:solidFill>
              </a:rPr>
              <a:t>LLM Version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4DE0AD5-BCF2-579E-9DED-0DBE32EFFCFD}"/>
              </a:ext>
            </a:extLst>
          </p:cNvPr>
          <p:cNvSpPr/>
          <p:nvPr/>
        </p:nvSpPr>
        <p:spPr>
          <a:xfrm rot="10800000">
            <a:off x="5112773" y="3677260"/>
            <a:ext cx="1578075" cy="2039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FDB162-D5DD-5F14-5FD9-10562E63A00F}"/>
              </a:ext>
            </a:extLst>
          </p:cNvPr>
          <p:cNvSpPr/>
          <p:nvPr/>
        </p:nvSpPr>
        <p:spPr>
          <a:xfrm>
            <a:off x="216011" y="3946192"/>
            <a:ext cx="1979302" cy="56001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905" b="1" dirty="0">
                <a:solidFill>
                  <a:schemeClr val="bg1"/>
                </a:solidFill>
              </a:rPr>
              <a:t>1000 tokens-per </a:t>
            </a:r>
            <a:r>
              <a:rPr lang="nb-NO" sz="1905" b="1" dirty="0" err="1">
                <a:solidFill>
                  <a:schemeClr val="bg1"/>
                </a:solidFill>
              </a:rPr>
              <a:t>minute</a:t>
            </a:r>
            <a:endParaRPr lang="nb-NO" sz="1905" b="1" dirty="0">
              <a:solidFill>
                <a:schemeClr val="bg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938D07A-4AEE-B867-A9A0-665F1021E1D7}"/>
              </a:ext>
            </a:extLst>
          </p:cNvPr>
          <p:cNvSpPr/>
          <p:nvPr/>
        </p:nvSpPr>
        <p:spPr>
          <a:xfrm>
            <a:off x="2195736" y="4059264"/>
            <a:ext cx="1396182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17266-C77D-EB79-029B-A7CC22A4B340}"/>
              </a:ext>
            </a:extLst>
          </p:cNvPr>
          <p:cNvSpPr txBox="1"/>
          <p:nvPr/>
        </p:nvSpPr>
        <p:spPr>
          <a:xfrm>
            <a:off x="2493120" y="4553210"/>
            <a:ext cx="4033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 Azure OpenAI using Terraform with Private Endpoint - msandbu.org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EC8D7E-55D0-03E6-ED84-794F4CB93B08}"/>
              </a:ext>
            </a:extLst>
          </p:cNvPr>
          <p:cNvSpPr/>
          <p:nvPr/>
        </p:nvSpPr>
        <p:spPr>
          <a:xfrm>
            <a:off x="6398880" y="3990787"/>
            <a:ext cx="2462316" cy="873444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Fixed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version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provides</a:t>
            </a:r>
            <a:r>
              <a:rPr lang="nb-NO" sz="1600" b="1" dirty="0">
                <a:solidFill>
                  <a:schemeClr val="bg1"/>
                </a:solidFill>
              </a:rPr>
              <a:t> more a </a:t>
            </a:r>
            <a:r>
              <a:rPr lang="nb-NO" sz="1600" b="1" dirty="0" err="1">
                <a:solidFill>
                  <a:schemeClr val="bg1"/>
                </a:solidFill>
              </a:rPr>
              <a:t>consistent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response</a:t>
            </a:r>
            <a:endParaRPr lang="nb-NO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2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E92F3B6-4E5E-BC84-8568-E7FA3A2EAF40}"/>
              </a:ext>
            </a:extLst>
          </p:cNvPr>
          <p:cNvSpPr txBox="1">
            <a:spLocks/>
          </p:cNvSpPr>
          <p:nvPr/>
        </p:nvSpPr>
        <p:spPr>
          <a:xfrm>
            <a:off x="497162" y="383828"/>
            <a:ext cx="8063505" cy="409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492" b="1" spc="-37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rPr>
              <a:t>Azure </a:t>
            </a:r>
            <a:r>
              <a:rPr lang="en-GB" sz="3492" b="1" spc="-37" err="1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rPr>
              <a:t>OpenAI</a:t>
            </a:r>
            <a:r>
              <a:rPr lang="en-GB" sz="3492" b="1" spc="-37">
                <a:ln w="3175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rPr>
              <a:t>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C2532-8A8C-6FB5-ED0E-2823E3B7AA6A}"/>
              </a:ext>
            </a:extLst>
          </p:cNvPr>
          <p:cNvSpPr txBox="1"/>
          <p:nvPr/>
        </p:nvSpPr>
        <p:spPr>
          <a:xfrm>
            <a:off x="414958" y="770205"/>
            <a:ext cx="8729042" cy="41857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import os</a:t>
            </a:r>
          </a:p>
          <a:p>
            <a:r>
              <a:rPr lang="pt-BR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from openai import AzureOpenAI</a:t>
            </a:r>
            <a:endParaRPr lang="en-US" sz="1400" spc="-37" dirty="0">
              <a:ln w="3175">
                <a:noFill/>
              </a:ln>
              <a:latin typeface="Tahoma"/>
              <a:ea typeface="Tahoma"/>
              <a:cs typeface="Segoe UI" pitchFamily="34" charset="0"/>
            </a:endParaRPr>
          </a:p>
          <a:p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openai.api_base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= "https://&lt;replace with your name&gt;.openai.azure.com"</a:t>
            </a:r>
          </a:p>
          <a:p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openai.api_version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= '2024-02-15-preview’</a:t>
            </a:r>
          </a:p>
          <a:p>
            <a:b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</a:b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client =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AzureOpenAI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(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api_version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=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api_version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,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azure_endpoint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=endpoint,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azure_ad_token_provider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=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token_provider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, )</a:t>
            </a:r>
            <a:br>
              <a:rPr lang="en-US" sz="1400" b="0" i="0" dirty="0">
                <a:solidFill>
                  <a:srgbClr val="161616"/>
                </a:solidFill>
                <a:effectLst/>
                <a:latin typeface="SFMono-Regular"/>
              </a:rPr>
            </a:br>
            <a:endParaRPr lang="en-US" sz="1400" spc="-37" dirty="0">
              <a:ln w="3175">
                <a:noFill/>
              </a:ln>
              <a:latin typeface="Tahoma"/>
              <a:ea typeface="Tahoma"/>
              <a:cs typeface="Segoe UI"/>
            </a:endParaRPr>
          </a:p>
          <a:p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message_text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= [{"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role":"system","content":"You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are an AI assistant that helps people find information."}]</a:t>
            </a:r>
          </a:p>
          <a:p>
            <a:endParaRPr lang="en-US" sz="1400" spc="-37" dirty="0">
              <a:ln w="3175">
                <a:noFill/>
              </a:ln>
              <a:latin typeface="Tahoma"/>
              <a:ea typeface="Tahoma"/>
              <a:cs typeface="Segoe UI" pitchFamily="34" charset="0"/>
            </a:endParaRPr>
          </a:p>
          <a:p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client.chat.completions.create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(</a:t>
            </a:r>
          </a:p>
          <a:p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 model="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trd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", # model = "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deployment_name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"</a:t>
            </a:r>
          </a:p>
          <a:p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 messages =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message_text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,</a:t>
            </a:r>
          </a:p>
          <a:p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 temperature=0.7,</a:t>
            </a:r>
          </a:p>
          <a:p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max_tokens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=800,</a:t>
            </a:r>
          </a:p>
          <a:p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top_p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=0.95,</a:t>
            </a:r>
          </a:p>
          <a:p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frequency_penalty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=0,</a:t>
            </a:r>
          </a:p>
          <a:p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 </a:t>
            </a:r>
            <a:r>
              <a:rPr lang="en-US" sz="1400" spc="-37" dirty="0" err="1">
                <a:ln w="3175">
                  <a:noFill/>
                </a:ln>
                <a:latin typeface="Tahoma"/>
                <a:ea typeface="Tahoma"/>
                <a:cs typeface="Segoe UI"/>
              </a:rPr>
              <a:t>presence_penalty</a:t>
            </a:r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=0,</a:t>
            </a:r>
          </a:p>
          <a:p>
            <a:r>
              <a:rPr lang="en-US" sz="1400" spc="-37" dirty="0">
                <a:ln w="3175">
                  <a:noFill/>
                </a:ln>
                <a:latin typeface="Tahoma"/>
                <a:ea typeface="Tahoma"/>
                <a:cs typeface="Segoe UI"/>
              </a:rPr>
              <a:t>  stop=None</a:t>
            </a:r>
            <a:endParaRPr lang="en-US" sz="1200" b="1" spc="-37" dirty="0">
              <a:ln w="3175">
                <a:noFill/>
              </a:ln>
              <a:cs typeface="Segoe UI" pitchFamily="34" charset="0"/>
            </a:endParaRP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980FAE9F-1624-4649-595A-2D5B207D12D9}"/>
              </a:ext>
            </a:extLst>
          </p:cNvPr>
          <p:cNvSpPr/>
          <p:nvPr/>
        </p:nvSpPr>
        <p:spPr>
          <a:xfrm>
            <a:off x="6169742" y="1832402"/>
            <a:ext cx="2300302" cy="35781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chemeClr val="bg1"/>
                </a:solidFill>
              </a:rPr>
              <a:t>Entra ID Auth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141C5A72-8B72-A22A-EF40-7A187E72C375}"/>
              </a:ext>
            </a:extLst>
          </p:cNvPr>
          <p:cNvSpPr/>
          <p:nvPr/>
        </p:nvSpPr>
        <p:spPr>
          <a:xfrm>
            <a:off x="2604671" y="3576516"/>
            <a:ext cx="3348761" cy="838349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chemeClr val="bg1"/>
                </a:solidFill>
              </a:rPr>
              <a:t>Temprature = </a:t>
            </a:r>
            <a:r>
              <a:rPr lang="nb-NO" sz="2000" dirty="0">
                <a:solidFill>
                  <a:schemeClr val="bg1"/>
                </a:solidFill>
              </a:rPr>
              <a:t>Manages if the reply is more randomized or not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DE94FF-E31B-F767-609F-9A7EFE28589B}"/>
              </a:ext>
            </a:extLst>
          </p:cNvPr>
          <p:cNvSpPr/>
          <p:nvPr/>
        </p:nvSpPr>
        <p:spPr>
          <a:xfrm>
            <a:off x="5398398" y="2805794"/>
            <a:ext cx="3027402" cy="35781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chemeClr val="bg1"/>
                </a:solidFill>
              </a:rPr>
              <a:t>System Prompt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86CB9C9C-45C3-503B-BB06-789F90D175BC}"/>
              </a:ext>
            </a:extLst>
          </p:cNvPr>
          <p:cNvSpPr/>
          <p:nvPr/>
        </p:nvSpPr>
        <p:spPr>
          <a:xfrm>
            <a:off x="6169742" y="1133953"/>
            <a:ext cx="2300302" cy="35781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 err="1">
                <a:solidFill>
                  <a:schemeClr val="bg1"/>
                </a:solidFill>
              </a:rPr>
              <a:t>Endpoint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9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C0191CF-4B86-9EC2-02E3-D705C4F2D7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>
                <a:latin typeface="+mn-lt"/>
              </a:rPr>
              <a:t>Use AZD</a:t>
            </a:r>
          </a:p>
          <a:p>
            <a:pPr lvl="1"/>
            <a:r>
              <a:rPr lang="nb-NO" dirty="0">
                <a:latin typeface="+mn-lt"/>
              </a:rPr>
              <a:t>Azure Developer CLI</a:t>
            </a:r>
          </a:p>
          <a:p>
            <a:pPr lvl="1"/>
            <a:r>
              <a:rPr lang="nb-NO" dirty="0">
                <a:latin typeface="+mn-lt"/>
              </a:rPr>
              <a:t>Install using </a:t>
            </a:r>
            <a:r>
              <a:rPr lang="nb-NO" b="1" dirty="0">
                <a:latin typeface="+mn-lt"/>
              </a:rPr>
              <a:t>Winget intsall Microsoft.azd</a:t>
            </a:r>
          </a:p>
          <a:p>
            <a:r>
              <a:rPr lang="nb-NO" b="1" dirty="0">
                <a:latin typeface="+mn-lt"/>
              </a:rPr>
              <a:t>1: Create a new folder </a:t>
            </a:r>
          </a:p>
          <a:p>
            <a:pPr lvl="1"/>
            <a:r>
              <a:rPr lang="nb-NO" b="1" dirty="0">
                <a:latin typeface="+mn-lt"/>
              </a:rPr>
              <a:t>(to store source code)</a:t>
            </a:r>
          </a:p>
          <a:p>
            <a:r>
              <a:rPr lang="nb-NO" b="1" i="1" dirty="0">
                <a:latin typeface="+mn-lt"/>
              </a:rPr>
              <a:t>2: azd init –t azure-search-openai-demo</a:t>
            </a:r>
          </a:p>
          <a:p>
            <a:r>
              <a:rPr lang="nb-NO" b="1" i="1" dirty="0">
                <a:latin typeface="+mn-lt"/>
              </a:rPr>
              <a:t>3: azd auth login</a:t>
            </a:r>
          </a:p>
          <a:p>
            <a:r>
              <a:rPr lang="nb-NO" b="1" i="1" dirty="0">
                <a:latin typeface="+mn-lt"/>
              </a:rPr>
              <a:t>4: azd env new</a:t>
            </a:r>
          </a:p>
          <a:p>
            <a:r>
              <a:rPr lang="nb-NO" b="1" i="1" dirty="0">
                <a:latin typeface="+mn-lt"/>
              </a:rPr>
              <a:t>5: azd up</a:t>
            </a:r>
          </a:p>
          <a:p>
            <a:endParaRPr lang="nb-NO" i="1" dirty="0">
              <a:latin typeface="+mn-lt"/>
            </a:endParaRPr>
          </a:p>
          <a:p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CFF0A69-63F6-008C-41C3-D210DFC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err="1">
                <a:latin typeface="+mn-lt"/>
              </a:rPr>
              <a:t>Custom</a:t>
            </a:r>
            <a:r>
              <a:rPr lang="nb-NO" b="1">
                <a:latin typeface="+mn-lt"/>
              </a:rPr>
              <a:t> </a:t>
            </a:r>
            <a:r>
              <a:rPr lang="nb-NO" b="1" err="1">
                <a:latin typeface="+mn-lt"/>
              </a:rPr>
              <a:t>Azure</a:t>
            </a:r>
            <a:r>
              <a:rPr lang="nb-NO" b="1">
                <a:latin typeface="+mn-lt"/>
              </a:rPr>
              <a:t> </a:t>
            </a:r>
            <a:r>
              <a:rPr lang="nb-NO" b="1" err="1">
                <a:latin typeface="+mn-lt"/>
              </a:rPr>
              <a:t>application</a:t>
            </a:r>
            <a:r>
              <a:rPr lang="nb-NO" b="1">
                <a:latin typeface="+mn-lt"/>
              </a:rPr>
              <a:t> </a:t>
            </a:r>
            <a:r>
              <a:rPr lang="nb-NO" b="1" err="1">
                <a:latin typeface="+mn-lt"/>
              </a:rPr>
              <a:t>with</a:t>
            </a:r>
            <a:r>
              <a:rPr lang="nb-NO" b="1">
                <a:latin typeface="+mn-lt"/>
              </a:rPr>
              <a:t> RAG</a:t>
            </a:r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C2CF50AD-8E73-ECB9-46FD-B415ECD53F5E}"/>
              </a:ext>
            </a:extLst>
          </p:cNvPr>
          <p:cNvSpPr/>
          <p:nvPr/>
        </p:nvSpPr>
        <p:spPr>
          <a:xfrm>
            <a:off x="7542564" y="1226242"/>
            <a:ext cx="1364186" cy="2935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39">
            <a:extLst>
              <a:ext uri="{FF2B5EF4-FFF2-40B4-BE49-F238E27FC236}">
                <a16:creationId xmlns:a16="http://schemas.microsoft.com/office/drawing/2014/main" id="{04CEF431-D7D6-3E8F-C400-A0F0A157638F}"/>
              </a:ext>
            </a:extLst>
          </p:cNvPr>
          <p:cNvSpPr/>
          <p:nvPr/>
        </p:nvSpPr>
        <p:spPr>
          <a:xfrm>
            <a:off x="7738829" y="2476816"/>
            <a:ext cx="1006355" cy="521680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PyPDF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: Rounded Corners 40">
            <a:extLst>
              <a:ext uri="{FF2B5EF4-FFF2-40B4-BE49-F238E27FC236}">
                <a16:creationId xmlns:a16="http://schemas.microsoft.com/office/drawing/2014/main" id="{A57501BE-2AF5-BB23-A1CF-8C62B08D52AF}"/>
              </a:ext>
            </a:extLst>
          </p:cNvPr>
          <p:cNvSpPr/>
          <p:nvPr/>
        </p:nvSpPr>
        <p:spPr>
          <a:xfrm>
            <a:off x="7631569" y="1327514"/>
            <a:ext cx="1186213" cy="57402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AI Search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41">
            <a:extLst>
              <a:ext uri="{FF2B5EF4-FFF2-40B4-BE49-F238E27FC236}">
                <a16:creationId xmlns:a16="http://schemas.microsoft.com/office/drawing/2014/main" id="{4B6026B1-F2CA-96A0-88EC-FEE8AFEC6031}"/>
              </a:ext>
            </a:extLst>
          </p:cNvPr>
          <p:cNvSpPr/>
          <p:nvPr/>
        </p:nvSpPr>
        <p:spPr>
          <a:xfrm>
            <a:off x="7642794" y="3571571"/>
            <a:ext cx="1195419" cy="41718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rrow: Up 42">
            <a:extLst>
              <a:ext uri="{FF2B5EF4-FFF2-40B4-BE49-F238E27FC236}">
                <a16:creationId xmlns:a16="http://schemas.microsoft.com/office/drawing/2014/main" id="{4753050A-0650-D3D4-EFA6-D83A6010B8BE}"/>
              </a:ext>
            </a:extLst>
          </p:cNvPr>
          <p:cNvSpPr/>
          <p:nvPr/>
        </p:nvSpPr>
        <p:spPr>
          <a:xfrm>
            <a:off x="7938275" y="3004750"/>
            <a:ext cx="605481" cy="578709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43">
            <a:extLst>
              <a:ext uri="{FF2B5EF4-FFF2-40B4-BE49-F238E27FC236}">
                <a16:creationId xmlns:a16="http://schemas.microsoft.com/office/drawing/2014/main" id="{ECEA9CB1-FEA6-BC93-40D8-6205676DECDC}"/>
              </a:ext>
            </a:extLst>
          </p:cNvPr>
          <p:cNvSpPr/>
          <p:nvPr/>
        </p:nvSpPr>
        <p:spPr>
          <a:xfrm>
            <a:off x="5822345" y="2091555"/>
            <a:ext cx="1414823" cy="54474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 </a:t>
            </a:r>
            <a:r>
              <a:rPr lang="nb-NO" sz="16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Arrow: Up 44">
            <a:extLst>
              <a:ext uri="{FF2B5EF4-FFF2-40B4-BE49-F238E27FC236}">
                <a16:creationId xmlns:a16="http://schemas.microsoft.com/office/drawing/2014/main" id="{8AA28032-5F6A-A133-CF3A-C2DAB81DD772}"/>
              </a:ext>
            </a:extLst>
          </p:cNvPr>
          <p:cNvSpPr/>
          <p:nvPr/>
        </p:nvSpPr>
        <p:spPr>
          <a:xfrm rot="3982349">
            <a:off x="7103556" y="1666044"/>
            <a:ext cx="571989" cy="514057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Arrow: Up 45">
            <a:extLst>
              <a:ext uri="{FF2B5EF4-FFF2-40B4-BE49-F238E27FC236}">
                <a16:creationId xmlns:a16="http://schemas.microsoft.com/office/drawing/2014/main" id="{0FF4FD37-FBDC-42FD-9B8E-FB29022EB698}"/>
              </a:ext>
            </a:extLst>
          </p:cNvPr>
          <p:cNvSpPr/>
          <p:nvPr/>
        </p:nvSpPr>
        <p:spPr>
          <a:xfrm>
            <a:off x="7938275" y="1921753"/>
            <a:ext cx="605481" cy="544656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: Rounded Corners 46">
            <a:extLst>
              <a:ext uri="{FF2B5EF4-FFF2-40B4-BE49-F238E27FC236}">
                <a16:creationId xmlns:a16="http://schemas.microsoft.com/office/drawing/2014/main" id="{16DFAD6B-140D-4C26-53F0-0563E5D804A5}"/>
              </a:ext>
            </a:extLst>
          </p:cNvPr>
          <p:cNvSpPr/>
          <p:nvPr/>
        </p:nvSpPr>
        <p:spPr>
          <a:xfrm>
            <a:off x="5806132" y="3145386"/>
            <a:ext cx="1414823" cy="454106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Arrow: Up 47">
            <a:extLst>
              <a:ext uri="{FF2B5EF4-FFF2-40B4-BE49-F238E27FC236}">
                <a16:creationId xmlns:a16="http://schemas.microsoft.com/office/drawing/2014/main" id="{5D7627E8-D4B4-799A-3FA1-5E29F38ACFA7}"/>
              </a:ext>
            </a:extLst>
          </p:cNvPr>
          <p:cNvSpPr/>
          <p:nvPr/>
        </p:nvSpPr>
        <p:spPr>
          <a:xfrm>
            <a:off x="6195430" y="2629821"/>
            <a:ext cx="605481" cy="518808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Arrow: Up 48">
            <a:extLst>
              <a:ext uri="{FF2B5EF4-FFF2-40B4-BE49-F238E27FC236}">
                <a16:creationId xmlns:a16="http://schemas.microsoft.com/office/drawing/2014/main" id="{0978EA10-78E3-3358-9D70-307886818E0B}"/>
              </a:ext>
            </a:extLst>
          </p:cNvPr>
          <p:cNvSpPr/>
          <p:nvPr/>
        </p:nvSpPr>
        <p:spPr>
          <a:xfrm>
            <a:off x="6199303" y="3603055"/>
            <a:ext cx="605481" cy="475380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157DFF6-D965-13B4-32A8-DF6D2A93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76" y="3909678"/>
            <a:ext cx="872316" cy="87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50">
            <a:extLst>
              <a:ext uri="{FF2B5EF4-FFF2-40B4-BE49-F238E27FC236}">
                <a16:creationId xmlns:a16="http://schemas.microsoft.com/office/drawing/2014/main" id="{78B2D58C-2037-D52E-D40C-3CEAFBBC22FC}"/>
              </a:ext>
            </a:extLst>
          </p:cNvPr>
          <p:cNvSpPr/>
          <p:nvPr/>
        </p:nvSpPr>
        <p:spPr>
          <a:xfrm>
            <a:off x="5812617" y="1179636"/>
            <a:ext cx="1414823" cy="454106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OpenAI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Arrow: Up 51">
            <a:extLst>
              <a:ext uri="{FF2B5EF4-FFF2-40B4-BE49-F238E27FC236}">
                <a16:creationId xmlns:a16="http://schemas.microsoft.com/office/drawing/2014/main" id="{2241191E-68C6-2D13-194C-7501A84AA539}"/>
              </a:ext>
            </a:extLst>
          </p:cNvPr>
          <p:cNvSpPr/>
          <p:nvPr/>
        </p:nvSpPr>
        <p:spPr>
          <a:xfrm rot="10800000">
            <a:off x="6198982" y="1645919"/>
            <a:ext cx="605481" cy="432663"/>
          </a:xfrm>
          <a:prstGeom prst="upArrow">
            <a:avLst>
              <a:gd name="adj1" fmla="val 25510"/>
              <a:gd name="adj2" fmla="val 48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52">
            <a:extLst>
              <a:ext uri="{FF2B5EF4-FFF2-40B4-BE49-F238E27FC236}">
                <a16:creationId xmlns:a16="http://schemas.microsoft.com/office/drawing/2014/main" id="{DEC0A123-D2CE-988A-18C1-984FB95F1D03}"/>
              </a:ext>
            </a:extLst>
          </p:cNvPr>
          <p:cNvSpPr txBox="1"/>
          <p:nvPr/>
        </p:nvSpPr>
        <p:spPr>
          <a:xfrm>
            <a:off x="5844584" y="4578039"/>
            <a:ext cx="2156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End-user</a:t>
            </a:r>
            <a:endParaRPr lang="en-US" sz="2400" b="1" dirty="0"/>
          </a:p>
        </p:txBody>
      </p:sp>
      <p:sp>
        <p:nvSpPr>
          <p:cNvPr id="4" name="Rectangle: Rounded Corners 20">
            <a:extLst>
              <a:ext uri="{FF2B5EF4-FFF2-40B4-BE49-F238E27FC236}">
                <a16:creationId xmlns:a16="http://schemas.microsoft.com/office/drawing/2014/main" id="{63AA9AC1-1FE2-3B60-8495-73E0178674A8}"/>
              </a:ext>
            </a:extLst>
          </p:cNvPr>
          <p:cNvSpPr/>
          <p:nvPr/>
        </p:nvSpPr>
        <p:spPr>
          <a:xfrm>
            <a:off x="3085382" y="3599492"/>
            <a:ext cx="2462316" cy="1254507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Microsoft has </a:t>
            </a:r>
            <a:r>
              <a:rPr lang="nb-NO" b="1" dirty="0" err="1">
                <a:solidFill>
                  <a:schemeClr val="bg1"/>
                </a:solidFill>
              </a:rPr>
              <a:t>many</a:t>
            </a:r>
            <a:r>
              <a:rPr lang="nb-NO" b="1" dirty="0">
                <a:solidFill>
                  <a:schemeClr val="bg1"/>
                </a:solidFill>
              </a:rPr>
              <a:t> different </a:t>
            </a:r>
            <a:r>
              <a:rPr lang="nb-NO" b="1" dirty="0" err="1">
                <a:solidFill>
                  <a:schemeClr val="bg1"/>
                </a:solidFill>
              </a:rPr>
              <a:t>templates</a:t>
            </a:r>
            <a:r>
              <a:rPr lang="nb-NO" b="1" dirty="0">
                <a:solidFill>
                  <a:schemeClr val="bg1"/>
                </a:solidFill>
              </a:rPr>
              <a:t> </a:t>
            </a:r>
            <a:r>
              <a:rPr lang="nb-NO" b="1" dirty="0" err="1">
                <a:solidFill>
                  <a:schemeClr val="bg1"/>
                </a:solidFill>
              </a:rPr>
              <a:t>that</a:t>
            </a:r>
            <a:r>
              <a:rPr lang="nb-NO" b="1" dirty="0">
                <a:solidFill>
                  <a:schemeClr val="bg1"/>
                </a:solidFill>
              </a:rPr>
              <a:t> </a:t>
            </a:r>
            <a:r>
              <a:rPr lang="nb-NO" b="1" dirty="0" err="1">
                <a:solidFill>
                  <a:schemeClr val="bg1"/>
                </a:solidFill>
              </a:rPr>
              <a:t>can</a:t>
            </a:r>
            <a:r>
              <a:rPr lang="nb-NO" b="1" dirty="0">
                <a:solidFill>
                  <a:schemeClr val="bg1"/>
                </a:solidFill>
              </a:rPr>
              <a:t> be used as a </a:t>
            </a:r>
            <a:r>
              <a:rPr lang="nb-NO" b="1" dirty="0" err="1">
                <a:solidFill>
                  <a:schemeClr val="bg1"/>
                </a:solidFill>
              </a:rPr>
              <a:t>starting</a:t>
            </a:r>
            <a:r>
              <a:rPr lang="nb-NO" b="1" dirty="0">
                <a:solidFill>
                  <a:schemeClr val="bg1"/>
                </a:solidFill>
              </a:rPr>
              <a:t> </a:t>
            </a:r>
            <a:r>
              <a:rPr lang="nb-NO" b="1" dirty="0" err="1">
                <a:solidFill>
                  <a:schemeClr val="bg1"/>
                </a:solidFill>
              </a:rPr>
              <a:t>point</a:t>
            </a:r>
            <a:endParaRPr lang="nb-N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1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AAA7917-97BC-6EDF-8C02-ECA33BDDF2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b-NO" b="1" err="1">
                <a:latin typeface="+mn-lt"/>
              </a:rPr>
              <a:t>Enrichment</a:t>
            </a:r>
            <a:r>
              <a:rPr lang="nb-NO" b="1">
                <a:latin typeface="+mn-lt"/>
              </a:rPr>
              <a:t> of </a:t>
            </a:r>
            <a:r>
              <a:rPr lang="nb-NO" b="1" err="1">
                <a:latin typeface="+mn-lt"/>
              </a:rPr>
              <a:t>information</a:t>
            </a:r>
            <a:r>
              <a:rPr lang="nb-NO" b="1">
                <a:latin typeface="+mn-lt"/>
              </a:rPr>
              <a:t>
</a:t>
            </a:r>
            <a:r>
              <a:rPr lang="nb-NO" b="1" err="1">
                <a:latin typeface="+mn-lt"/>
              </a:rPr>
              <a:t>Obtaining</a:t>
            </a:r>
            <a:r>
              <a:rPr lang="nb-NO" b="1">
                <a:latin typeface="+mn-lt"/>
              </a:rPr>
              <a:t> </a:t>
            </a:r>
            <a:r>
              <a:rPr lang="nb-NO" b="1" err="1">
                <a:latin typeface="+mn-lt"/>
              </a:rPr>
              <a:t>external</a:t>
            </a:r>
            <a:r>
              <a:rPr lang="nb-NO" b="1">
                <a:latin typeface="+mn-lt"/>
              </a:rPr>
              <a:t> </a:t>
            </a:r>
            <a:r>
              <a:rPr lang="nb-NO" b="1" err="1">
                <a:latin typeface="+mn-lt"/>
              </a:rPr>
              <a:t>information</a:t>
            </a:r>
            <a:r>
              <a:rPr lang="nb-NO" b="1">
                <a:latin typeface="+mn-lt"/>
              </a:rPr>
              <a:t> 
Automation via </a:t>
            </a:r>
            <a:r>
              <a:rPr lang="nb-NO" b="1" err="1">
                <a:latin typeface="+mn-lt"/>
              </a:rPr>
              <a:t>Azure</a:t>
            </a:r>
            <a:r>
              <a:rPr lang="nb-NO" b="1">
                <a:latin typeface="+mn-lt"/>
              </a:rPr>
              <a:t> </a:t>
            </a:r>
            <a:r>
              <a:rPr lang="nb-NO" b="1" err="1">
                <a:latin typeface="+mn-lt"/>
              </a:rPr>
              <a:t>OpenAI</a:t>
            </a:r>
            <a:r>
              <a:rPr lang="nb-NO" b="1">
                <a:latin typeface="+mn-lt"/>
              </a:rPr>
              <a:t> API</a:t>
            </a: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1289BF1-48E9-EFE8-D19D-222BFE13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400" b="1" dirty="0">
                <a:latin typeface="+mn-lt"/>
              </a:rPr>
              <a:t>SIEM </a:t>
            </a:r>
            <a:r>
              <a:rPr lang="nb-NO" sz="2400" b="1" dirty="0" err="1">
                <a:latin typeface="+mn-lt"/>
              </a:rPr>
              <a:t>integration</a:t>
            </a:r>
            <a:r>
              <a:rPr lang="nb-NO" sz="2400" b="1" dirty="0">
                <a:latin typeface="+mn-lt"/>
              </a:rPr>
              <a:t> </a:t>
            </a:r>
            <a:r>
              <a:rPr lang="nb-NO" sz="2400" b="1" dirty="0" err="1">
                <a:latin typeface="+mn-lt"/>
              </a:rPr>
              <a:t>example</a:t>
            </a:r>
            <a:endParaRPr lang="nb-NO" sz="24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4A16A-C52A-C3C8-4E5C-C3262382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34" y="915022"/>
            <a:ext cx="3716681" cy="1656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76B13-2724-DBC5-DC72-77D0989F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3" y="2514409"/>
            <a:ext cx="8565200" cy="1937721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B9DDF67D-0EC7-CBD0-151A-959EC948CBB7}"/>
              </a:ext>
            </a:extLst>
          </p:cNvPr>
          <p:cNvSpPr/>
          <p:nvPr/>
        </p:nvSpPr>
        <p:spPr>
          <a:xfrm>
            <a:off x="843215" y="3804201"/>
            <a:ext cx="7595353" cy="638819"/>
          </a:xfrm>
          <a:prstGeom prst="fram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3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6F6D5E-DC94-8F7C-F931-67FC8503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+mn-lt"/>
              </a:rPr>
              <a:t>Microsoft </a:t>
            </a:r>
            <a:r>
              <a:rPr lang="nb-NO" b="1" dirty="0" err="1">
                <a:latin typeface="+mn-lt"/>
              </a:rPr>
              <a:t>Copilot</a:t>
            </a:r>
            <a:r>
              <a:rPr lang="nb-NO" b="1" dirty="0">
                <a:latin typeface="+mn-lt"/>
              </a:rPr>
              <a:t> </a:t>
            </a:r>
            <a:r>
              <a:rPr lang="nb-NO" b="1" dirty="0" err="1">
                <a:latin typeface="+mn-lt"/>
              </a:rPr>
              <a:t>ecosystem</a:t>
            </a:r>
            <a:endParaRPr lang="nb-NO" b="1" dirty="0">
              <a:latin typeface="+mn-lt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443A44B-A4F2-769E-2698-187A94658177}"/>
              </a:ext>
            </a:extLst>
          </p:cNvPr>
          <p:cNvSpPr/>
          <p:nvPr/>
        </p:nvSpPr>
        <p:spPr>
          <a:xfrm>
            <a:off x="354916" y="1055561"/>
            <a:ext cx="2540683" cy="58029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All Copilot services use Azure OpenAI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9F878D0B-C7BD-4042-C5B5-5E3838FAAEB6}"/>
              </a:ext>
            </a:extLst>
          </p:cNvPr>
          <p:cNvSpPr/>
          <p:nvPr/>
        </p:nvSpPr>
        <p:spPr>
          <a:xfrm>
            <a:off x="354917" y="1778841"/>
            <a:ext cx="2540683" cy="6256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Different data sources and some with RAG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EEE331-F154-3DE7-06FA-F381C451264C}"/>
              </a:ext>
            </a:extLst>
          </p:cNvPr>
          <p:cNvSpPr/>
          <p:nvPr/>
        </p:nvSpPr>
        <p:spPr>
          <a:xfrm>
            <a:off x="359036" y="2527474"/>
            <a:ext cx="2540683" cy="78953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Not all new OpenAI models are used by Copilot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57DE8F-8507-4F56-58D4-8722FE0006CD}"/>
              </a:ext>
            </a:extLst>
          </p:cNvPr>
          <p:cNvSpPr/>
          <p:nvPr/>
        </p:nvSpPr>
        <p:spPr>
          <a:xfrm>
            <a:off x="377983" y="3411854"/>
            <a:ext cx="2540683" cy="93390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We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can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extend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Copilot</a:t>
            </a:r>
            <a:r>
              <a:rPr lang="nb-NO" sz="1600" b="1" dirty="0">
                <a:solidFill>
                  <a:schemeClr val="bg1"/>
                </a:solidFill>
              </a:rPr>
              <a:t> 365 </a:t>
            </a:r>
            <a:r>
              <a:rPr lang="nb-NO" sz="1600" b="1" dirty="0" err="1">
                <a:solidFill>
                  <a:schemeClr val="bg1"/>
                </a:solidFill>
              </a:rPr>
              <a:t>with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Conversational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plugins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6C29D61-7776-B0D8-7AD3-CCA9E6EF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54" y="873681"/>
            <a:ext cx="5934542" cy="41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91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93EB4-3DB7-2BD9-BC9B-8AC7B34D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latin typeface="+mn-lt"/>
              </a:rPr>
              <a:t>Microsoft Copilot</a:t>
            </a:r>
            <a:endParaRPr lang="en-US" b="1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5A57B1-82B1-04D0-F77B-2FC2DBA7F861}"/>
              </a:ext>
            </a:extLst>
          </p:cNvPr>
          <p:cNvSpPr/>
          <p:nvPr/>
        </p:nvSpPr>
        <p:spPr>
          <a:xfrm>
            <a:off x="502605" y="1218389"/>
            <a:ext cx="2759069" cy="62500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Formerly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known</a:t>
            </a:r>
            <a:r>
              <a:rPr lang="nb-NO" sz="1600" b="1" dirty="0">
                <a:solidFill>
                  <a:schemeClr val="bg1"/>
                </a:solidFill>
              </a:rPr>
              <a:t> as Bing Chat Enterprise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480396-3B87-DDDA-73C9-77F31686C03B}"/>
              </a:ext>
            </a:extLst>
          </p:cNvPr>
          <p:cNvSpPr/>
          <p:nvPr/>
        </p:nvSpPr>
        <p:spPr>
          <a:xfrm>
            <a:off x="519629" y="1907050"/>
            <a:ext cx="2742045" cy="59052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Integrated </a:t>
            </a:r>
            <a:r>
              <a:rPr lang="nb-NO" sz="1600" b="1" dirty="0" err="1">
                <a:solidFill>
                  <a:schemeClr val="bg1"/>
                </a:solidFill>
              </a:rPr>
              <a:t>into</a:t>
            </a:r>
            <a:r>
              <a:rPr lang="nb-NO" sz="1600" b="1" dirty="0">
                <a:solidFill>
                  <a:schemeClr val="bg1"/>
                </a:solidFill>
              </a:rPr>
              <a:t> Windows and Microsoft Edge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BDA5F-789E-D357-5085-9C4E313556A2}"/>
              </a:ext>
            </a:extLst>
          </p:cNvPr>
          <p:cNvSpPr/>
          <p:nvPr/>
        </p:nvSpPr>
        <p:spPr>
          <a:xfrm>
            <a:off x="512334" y="2629329"/>
            <a:ext cx="2742045" cy="49811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Global Service and not </a:t>
            </a:r>
            <a:r>
              <a:rPr lang="nb-NO" sz="1600" b="1" dirty="0" err="1">
                <a:solidFill>
                  <a:schemeClr val="bg1"/>
                </a:solidFill>
              </a:rPr>
              <a:t>bound</a:t>
            </a:r>
            <a:r>
              <a:rPr lang="nb-NO" sz="1600" b="1" dirty="0">
                <a:solidFill>
                  <a:schemeClr val="bg1"/>
                </a:solidFill>
              </a:rPr>
              <a:t> to a region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12D54C-C440-32CC-B076-BF5AC69E9F0C}"/>
              </a:ext>
            </a:extLst>
          </p:cNvPr>
          <p:cNvSpPr/>
          <p:nvPr/>
        </p:nvSpPr>
        <p:spPr>
          <a:xfrm>
            <a:off x="500174" y="3249467"/>
            <a:ext cx="2742045" cy="67564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Uses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also</a:t>
            </a:r>
            <a:r>
              <a:rPr lang="nb-NO" sz="1600" b="1" dirty="0">
                <a:solidFill>
                  <a:schemeClr val="bg1"/>
                </a:solidFill>
              </a:rPr>
              <a:t> Bing </a:t>
            </a:r>
            <a:r>
              <a:rPr lang="nb-NO" sz="1600" b="1" dirty="0" err="1">
                <a:solidFill>
                  <a:schemeClr val="bg1"/>
                </a:solidFill>
              </a:rPr>
              <a:t>Search</a:t>
            </a:r>
            <a:r>
              <a:rPr lang="nb-NO" sz="1600" b="1" dirty="0">
                <a:solidFill>
                  <a:schemeClr val="bg1"/>
                </a:solidFill>
              </a:rPr>
              <a:t> to </a:t>
            </a:r>
            <a:r>
              <a:rPr lang="nb-NO" sz="1600" b="1" dirty="0" err="1">
                <a:solidFill>
                  <a:schemeClr val="bg1"/>
                </a:solidFill>
              </a:rPr>
              <a:t>find</a:t>
            </a:r>
            <a:r>
              <a:rPr lang="nb-NO" sz="1600" b="1" dirty="0">
                <a:solidFill>
                  <a:schemeClr val="bg1"/>
                </a:solidFill>
              </a:rPr>
              <a:t> relevant </a:t>
            </a:r>
            <a:r>
              <a:rPr lang="nb-NO" sz="1600" b="1" dirty="0" err="1">
                <a:solidFill>
                  <a:schemeClr val="bg1"/>
                </a:solidFill>
              </a:rPr>
              <a:t>content</a:t>
            </a:r>
            <a:r>
              <a:rPr lang="nb-NO" sz="1600" b="1" dirty="0">
                <a:solidFill>
                  <a:schemeClr val="bg1"/>
                </a:solidFill>
              </a:rPr>
              <a:t> (</a:t>
            </a:r>
            <a:r>
              <a:rPr lang="nb-NO" sz="1600" b="1" dirty="0" err="1">
                <a:solidFill>
                  <a:schemeClr val="bg1"/>
                </a:solidFill>
              </a:rPr>
              <a:t>similiar</a:t>
            </a:r>
            <a:r>
              <a:rPr lang="nb-NO" sz="1600" b="1" dirty="0">
                <a:solidFill>
                  <a:schemeClr val="bg1"/>
                </a:solidFill>
              </a:rPr>
              <a:t> to RAG)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6DCD5-D255-581B-D097-F837ABF254C7}"/>
              </a:ext>
            </a:extLst>
          </p:cNvPr>
          <p:cNvSpPr/>
          <p:nvPr/>
        </p:nvSpPr>
        <p:spPr>
          <a:xfrm>
            <a:off x="512334" y="4034976"/>
            <a:ext cx="2729885" cy="59052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Uses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Azure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OpenAI</a:t>
            </a:r>
            <a:r>
              <a:rPr lang="nb-NO" sz="1600" b="1" dirty="0">
                <a:solidFill>
                  <a:schemeClr val="bg1"/>
                </a:solidFill>
              </a:rPr>
              <a:t> to handle LLM </a:t>
            </a:r>
            <a:r>
              <a:rPr lang="nb-NO" sz="1600" b="1" dirty="0" err="1">
                <a:solidFill>
                  <a:schemeClr val="bg1"/>
                </a:solidFill>
              </a:rPr>
              <a:t>processing</a:t>
            </a:r>
            <a:endParaRPr lang="nb-NO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0BCEA-4E2E-8CB2-7DE8-F900A9EE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635" y="1166477"/>
            <a:ext cx="5243472" cy="3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9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4D9E96-5CC7-5B84-F91D-63E7BD7E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6" y="768665"/>
            <a:ext cx="8724154" cy="37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93EB4-3DB7-2BD9-BC9B-8AC7B34D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latin typeface="+mn-lt"/>
              </a:rPr>
              <a:t>Microsoft Copilot 365</a:t>
            </a:r>
            <a:endParaRPr lang="en-US" b="1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81C221-24A3-4D71-4714-044BAC931425}"/>
              </a:ext>
            </a:extLst>
          </p:cNvPr>
          <p:cNvSpPr/>
          <p:nvPr/>
        </p:nvSpPr>
        <p:spPr>
          <a:xfrm>
            <a:off x="502605" y="1345278"/>
            <a:ext cx="2581063" cy="49811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400" b="1" dirty="0">
                <a:solidFill>
                  <a:schemeClr val="bg1"/>
                </a:solidFill>
              </a:rPr>
              <a:t>Dedicated Azure OpenAI instance for each customer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4B5636-8BD2-C2B3-AD02-CCA5F16813B4}"/>
              </a:ext>
            </a:extLst>
          </p:cNvPr>
          <p:cNvSpPr/>
          <p:nvPr/>
        </p:nvSpPr>
        <p:spPr>
          <a:xfrm>
            <a:off x="505038" y="1929620"/>
            <a:ext cx="2581063" cy="49811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400" b="1" dirty="0">
                <a:solidFill>
                  <a:schemeClr val="bg1"/>
                </a:solidFill>
              </a:rPr>
              <a:t>30 days logging disabled by default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13173-6EAC-8E42-3C4D-72AB6E8F7CD8}"/>
              </a:ext>
            </a:extLst>
          </p:cNvPr>
          <p:cNvSpPr/>
          <p:nvPr/>
        </p:nvSpPr>
        <p:spPr>
          <a:xfrm>
            <a:off x="539552" y="3974334"/>
            <a:ext cx="2581063" cy="62986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400" b="1" dirty="0" err="1">
                <a:solidFill>
                  <a:schemeClr val="bg1"/>
                </a:solidFill>
              </a:rPr>
              <a:t>Orchestrator</a:t>
            </a:r>
            <a:r>
              <a:rPr lang="nb-NO" sz="1400" b="1" dirty="0">
                <a:solidFill>
                  <a:schemeClr val="bg1"/>
                </a:solidFill>
              </a:rPr>
              <a:t> </a:t>
            </a:r>
            <a:r>
              <a:rPr lang="nb-NO" sz="1400" b="1" dirty="0" err="1">
                <a:solidFill>
                  <a:schemeClr val="bg1"/>
                </a:solidFill>
              </a:rPr>
              <a:t>uses</a:t>
            </a:r>
            <a:r>
              <a:rPr lang="nb-NO" sz="1400" b="1" dirty="0">
                <a:solidFill>
                  <a:schemeClr val="bg1"/>
                </a:solidFill>
              </a:rPr>
              <a:t> a </a:t>
            </a:r>
            <a:r>
              <a:rPr lang="nb-NO" sz="1400" b="1" dirty="0" err="1">
                <a:solidFill>
                  <a:schemeClr val="bg1"/>
                </a:solidFill>
              </a:rPr>
              <a:t>similiar</a:t>
            </a:r>
            <a:r>
              <a:rPr lang="nb-NO" sz="1400" b="1" dirty="0">
                <a:solidFill>
                  <a:schemeClr val="bg1"/>
                </a:solidFill>
              </a:rPr>
              <a:t> </a:t>
            </a:r>
            <a:r>
              <a:rPr lang="nb-NO" sz="1400" b="1" dirty="0" err="1">
                <a:solidFill>
                  <a:schemeClr val="bg1"/>
                </a:solidFill>
              </a:rPr>
              <a:t>feature</a:t>
            </a:r>
            <a:r>
              <a:rPr lang="nb-NO" sz="1400" b="1" dirty="0">
                <a:solidFill>
                  <a:schemeClr val="bg1"/>
                </a:solidFill>
              </a:rPr>
              <a:t> like </a:t>
            </a:r>
            <a:r>
              <a:rPr lang="nb-NO" sz="1400" b="1" dirty="0" err="1">
                <a:solidFill>
                  <a:schemeClr val="bg1"/>
                </a:solidFill>
              </a:rPr>
              <a:t>functions</a:t>
            </a:r>
            <a:r>
              <a:rPr lang="nb-NO" sz="1400" b="1" dirty="0">
                <a:solidFill>
                  <a:schemeClr val="bg1"/>
                </a:solidFill>
              </a:rPr>
              <a:t> to do </a:t>
            </a:r>
            <a:r>
              <a:rPr lang="nb-NO" sz="1400" b="1" dirty="0" err="1">
                <a:solidFill>
                  <a:schemeClr val="bg1"/>
                </a:solidFill>
              </a:rPr>
              <a:t>actions</a:t>
            </a:r>
            <a:endParaRPr lang="nb-NO" sz="14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9423E6-4D25-7CF0-9DE3-68B22DFFD894}"/>
              </a:ext>
            </a:extLst>
          </p:cNvPr>
          <p:cNvSpPr/>
          <p:nvPr/>
        </p:nvSpPr>
        <p:spPr>
          <a:xfrm>
            <a:off x="495309" y="3219822"/>
            <a:ext cx="2581063" cy="63916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400" b="1" dirty="0">
                <a:solidFill>
                  <a:schemeClr val="bg1"/>
                </a:solidFill>
              </a:rPr>
              <a:t>Under </a:t>
            </a:r>
            <a:r>
              <a:rPr lang="nb-NO" sz="1400" b="1" dirty="0" err="1">
                <a:solidFill>
                  <a:schemeClr val="bg1"/>
                </a:solidFill>
              </a:rPr>
              <a:t>high</a:t>
            </a:r>
            <a:r>
              <a:rPr lang="nb-NO" sz="1400" b="1" dirty="0">
                <a:solidFill>
                  <a:schemeClr val="bg1"/>
                </a:solidFill>
              </a:rPr>
              <a:t> </a:t>
            </a:r>
            <a:r>
              <a:rPr lang="nb-NO" sz="1400" b="1" dirty="0" err="1">
                <a:solidFill>
                  <a:schemeClr val="bg1"/>
                </a:solidFill>
              </a:rPr>
              <a:t>load</a:t>
            </a:r>
            <a:r>
              <a:rPr lang="nb-NO" sz="1400" b="1" dirty="0">
                <a:solidFill>
                  <a:schemeClr val="bg1"/>
                </a:solidFill>
              </a:rPr>
              <a:t>, LLM </a:t>
            </a:r>
            <a:r>
              <a:rPr lang="nb-NO" sz="1400" b="1" dirty="0" err="1">
                <a:solidFill>
                  <a:schemeClr val="bg1"/>
                </a:solidFill>
              </a:rPr>
              <a:t>traffic</a:t>
            </a:r>
            <a:r>
              <a:rPr lang="nb-NO" sz="1400" b="1" dirty="0">
                <a:solidFill>
                  <a:schemeClr val="bg1"/>
                </a:solidFill>
              </a:rPr>
              <a:t> </a:t>
            </a:r>
            <a:r>
              <a:rPr lang="nb-NO" sz="1400" b="1" dirty="0" err="1">
                <a:solidFill>
                  <a:schemeClr val="bg1"/>
                </a:solidFill>
              </a:rPr>
              <a:t>can</a:t>
            </a:r>
            <a:r>
              <a:rPr lang="nb-NO" sz="1400" b="1" dirty="0">
                <a:solidFill>
                  <a:schemeClr val="bg1"/>
                </a:solidFill>
              </a:rPr>
              <a:t> be </a:t>
            </a:r>
            <a:r>
              <a:rPr lang="nb-NO" sz="1400" b="1" dirty="0" err="1">
                <a:solidFill>
                  <a:schemeClr val="bg1"/>
                </a:solidFill>
              </a:rPr>
              <a:t>handled</a:t>
            </a:r>
            <a:r>
              <a:rPr lang="nb-NO" sz="1400" b="1" dirty="0">
                <a:solidFill>
                  <a:schemeClr val="bg1"/>
                </a:solidFill>
              </a:rPr>
              <a:t> by </a:t>
            </a:r>
            <a:r>
              <a:rPr lang="nb-NO" sz="1400" b="1" dirty="0" err="1">
                <a:solidFill>
                  <a:schemeClr val="bg1"/>
                </a:solidFill>
              </a:rPr>
              <a:t>another</a:t>
            </a:r>
            <a:r>
              <a:rPr lang="nb-NO" sz="1400" b="1" dirty="0">
                <a:solidFill>
                  <a:schemeClr val="bg1"/>
                </a:solidFill>
              </a:rPr>
              <a:t> region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E41FF3-C394-1687-A8EF-9505B32FB4D8}"/>
              </a:ext>
            </a:extLst>
          </p:cNvPr>
          <p:cNvSpPr/>
          <p:nvPr/>
        </p:nvSpPr>
        <p:spPr>
          <a:xfrm>
            <a:off x="502823" y="2499742"/>
            <a:ext cx="2581063" cy="63916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400" b="1" dirty="0">
                <a:solidFill>
                  <a:schemeClr val="bg1"/>
                </a:solidFill>
              </a:rPr>
              <a:t>Logic and prompts handled trough the Copilot Orchestrator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7FB590-1743-76DE-E0A1-7D931E5D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49" y="1107166"/>
            <a:ext cx="3829631" cy="37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61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93EB4-3DB7-2BD9-BC9B-8AC7B34D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err="1">
                <a:latin typeface="+mn-lt"/>
              </a:rPr>
              <a:t>Copilot</a:t>
            </a:r>
            <a:r>
              <a:rPr lang="nb-NO" b="1">
                <a:latin typeface="+mn-lt"/>
              </a:rPr>
              <a:t> 365</a:t>
            </a:r>
            <a:endParaRPr lang="en-US" b="1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81C221-24A3-4D71-4714-044BAC931425}"/>
              </a:ext>
            </a:extLst>
          </p:cNvPr>
          <p:cNvSpPr/>
          <p:nvPr/>
        </p:nvSpPr>
        <p:spPr>
          <a:xfrm>
            <a:off x="502605" y="1345278"/>
            <a:ext cx="2581063" cy="49811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Semantic Index adds vectors to data for(RAG)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4B5636-8BD2-C2B3-AD02-CCA5F16813B4}"/>
              </a:ext>
            </a:extLst>
          </p:cNvPr>
          <p:cNvSpPr/>
          <p:nvPr/>
        </p:nvSpPr>
        <p:spPr>
          <a:xfrm>
            <a:off x="505038" y="1989340"/>
            <a:ext cx="2581063" cy="50672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Search via the Graph 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13173-6EAC-8E42-3C4D-72AB6E8F7CD8}"/>
              </a:ext>
            </a:extLst>
          </p:cNvPr>
          <p:cNvSpPr/>
          <p:nvPr/>
        </p:nvSpPr>
        <p:spPr>
          <a:xfrm>
            <a:off x="492878" y="2638815"/>
            <a:ext cx="2581063" cy="75003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Internet search also if feature is enabled (by default)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9423E6-4D25-7CF0-9DE3-68B22DFFD894}"/>
              </a:ext>
            </a:extLst>
          </p:cNvPr>
          <p:cNvSpPr/>
          <p:nvPr/>
        </p:nvSpPr>
        <p:spPr>
          <a:xfrm>
            <a:off x="495309" y="3502991"/>
            <a:ext cx="2581063" cy="105015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Can enhance capability using Conversational plugins in Copilot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A5BF7-AA24-B223-694F-8FD94089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60" y="667265"/>
            <a:ext cx="5594046" cy="41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7DE460B-7B5C-364F-45EE-138DECF7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3" y="368781"/>
            <a:ext cx="7393749" cy="43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BA34-FA63-2CC5-5A6A-7CA7D6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latin typeface="+mn-lt"/>
              </a:rPr>
              <a:t>Generative AI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A45E6B-7B70-298B-EA20-20D780679161}"/>
              </a:ext>
            </a:extLst>
          </p:cNvPr>
          <p:cNvGrpSpPr>
            <a:grpSpLocks noChangeAspect="1"/>
          </p:cNvGrpSpPr>
          <p:nvPr/>
        </p:nvGrpSpPr>
        <p:grpSpPr>
          <a:xfrm>
            <a:off x="794725" y="2152091"/>
            <a:ext cx="625709" cy="890609"/>
            <a:chOff x="990601" y="11420476"/>
            <a:chExt cx="434975" cy="619125"/>
          </a:xfrm>
        </p:grpSpPr>
        <p:sp>
          <p:nvSpPr>
            <p:cNvPr id="6" name="Freeform 668">
              <a:extLst>
                <a:ext uri="{FF2B5EF4-FFF2-40B4-BE49-F238E27FC236}">
                  <a16:creationId xmlns:a16="http://schemas.microsoft.com/office/drawing/2014/main" id="{936F0229-46AF-3ED7-2581-0D0024F00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951" y="11722101"/>
              <a:ext cx="19050" cy="79375"/>
            </a:xfrm>
            <a:custGeom>
              <a:avLst/>
              <a:gdLst>
                <a:gd name="T0" fmla="*/ 24 w 47"/>
                <a:gd name="T1" fmla="*/ 192 h 192"/>
                <a:gd name="T2" fmla="*/ 0 w 47"/>
                <a:gd name="T3" fmla="*/ 169 h 192"/>
                <a:gd name="T4" fmla="*/ 0 w 47"/>
                <a:gd name="T5" fmla="*/ 23 h 192"/>
                <a:gd name="T6" fmla="*/ 24 w 47"/>
                <a:gd name="T7" fmla="*/ 0 h 192"/>
                <a:gd name="T8" fmla="*/ 47 w 47"/>
                <a:gd name="T9" fmla="*/ 23 h 192"/>
                <a:gd name="T10" fmla="*/ 47 w 47"/>
                <a:gd name="T11" fmla="*/ 169 h 192"/>
                <a:gd name="T12" fmla="*/ 24 w 47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92">
                  <a:moveTo>
                    <a:pt x="24" y="192"/>
                  </a:moveTo>
                  <a:cubicBezTo>
                    <a:pt x="11" y="192"/>
                    <a:pt x="0" y="182"/>
                    <a:pt x="0" y="16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6" y="0"/>
                    <a:pt x="47" y="10"/>
                    <a:pt x="47" y="23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82"/>
                    <a:pt x="36" y="192"/>
                    <a:pt x="24" y="192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7" name="Freeform 669">
              <a:extLst>
                <a:ext uri="{FF2B5EF4-FFF2-40B4-BE49-F238E27FC236}">
                  <a16:creationId xmlns:a16="http://schemas.microsoft.com/office/drawing/2014/main" id="{29D4B56B-5B73-5E66-AD5D-BDD669E6D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11718926"/>
              <a:ext cx="152400" cy="320675"/>
            </a:xfrm>
            <a:custGeom>
              <a:avLst/>
              <a:gdLst>
                <a:gd name="T0" fmla="*/ 340 w 366"/>
                <a:gd name="T1" fmla="*/ 773 h 773"/>
                <a:gd name="T2" fmla="*/ 317 w 366"/>
                <a:gd name="T3" fmla="*/ 750 h 773"/>
                <a:gd name="T4" fmla="*/ 317 w 366"/>
                <a:gd name="T5" fmla="*/ 446 h 773"/>
                <a:gd name="T6" fmla="*/ 259 w 366"/>
                <a:gd name="T7" fmla="*/ 307 h 773"/>
                <a:gd name="T8" fmla="*/ 14 w 366"/>
                <a:gd name="T9" fmla="*/ 197 h 773"/>
                <a:gd name="T10" fmla="*/ 0 w 366"/>
                <a:gd name="T11" fmla="*/ 175 h 773"/>
                <a:gd name="T12" fmla="*/ 0 w 366"/>
                <a:gd name="T13" fmla="*/ 24 h 773"/>
                <a:gd name="T14" fmla="*/ 23 w 366"/>
                <a:gd name="T15" fmla="*/ 0 h 773"/>
                <a:gd name="T16" fmla="*/ 46 w 366"/>
                <a:gd name="T17" fmla="*/ 24 h 773"/>
                <a:gd name="T18" fmla="*/ 46 w 366"/>
                <a:gd name="T19" fmla="*/ 160 h 773"/>
                <a:gd name="T20" fmla="*/ 282 w 366"/>
                <a:gd name="T21" fmla="*/ 266 h 773"/>
                <a:gd name="T22" fmla="*/ 364 w 366"/>
                <a:gd name="T23" fmla="*/ 447 h 773"/>
                <a:gd name="T24" fmla="*/ 364 w 366"/>
                <a:gd name="T25" fmla="*/ 750 h 773"/>
                <a:gd name="T26" fmla="*/ 340 w 366"/>
                <a:gd name="T27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73">
                  <a:moveTo>
                    <a:pt x="340" y="773"/>
                  </a:moveTo>
                  <a:cubicBezTo>
                    <a:pt x="327" y="773"/>
                    <a:pt x="317" y="763"/>
                    <a:pt x="317" y="750"/>
                  </a:cubicBezTo>
                  <a:cubicBezTo>
                    <a:pt x="317" y="446"/>
                    <a:pt x="317" y="446"/>
                    <a:pt x="317" y="446"/>
                  </a:cubicBezTo>
                  <a:cubicBezTo>
                    <a:pt x="317" y="445"/>
                    <a:pt x="319" y="340"/>
                    <a:pt x="259" y="307"/>
                  </a:cubicBezTo>
                  <a:cubicBezTo>
                    <a:pt x="188" y="268"/>
                    <a:pt x="16" y="197"/>
                    <a:pt x="14" y="197"/>
                  </a:cubicBezTo>
                  <a:cubicBezTo>
                    <a:pt x="6" y="193"/>
                    <a:pt x="0" y="185"/>
                    <a:pt x="0" y="1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6" y="0"/>
                    <a:pt x="46" y="11"/>
                    <a:pt x="46" y="24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90" y="178"/>
                    <a:pt x="220" y="233"/>
                    <a:pt x="282" y="266"/>
                  </a:cubicBezTo>
                  <a:cubicBezTo>
                    <a:pt x="366" y="313"/>
                    <a:pt x="364" y="442"/>
                    <a:pt x="364" y="447"/>
                  </a:cubicBezTo>
                  <a:cubicBezTo>
                    <a:pt x="364" y="750"/>
                    <a:pt x="364" y="750"/>
                    <a:pt x="364" y="750"/>
                  </a:cubicBezTo>
                  <a:cubicBezTo>
                    <a:pt x="364" y="763"/>
                    <a:pt x="353" y="773"/>
                    <a:pt x="340" y="773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8" name="Freeform 670">
              <a:extLst>
                <a:ext uri="{FF2B5EF4-FFF2-40B4-BE49-F238E27FC236}">
                  <a16:creationId xmlns:a16="http://schemas.microsoft.com/office/drawing/2014/main" id="{80238101-8F7D-897D-82BE-881C9C6BC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64" y="11780838"/>
              <a:ext cx="171450" cy="77788"/>
            </a:xfrm>
            <a:custGeom>
              <a:avLst/>
              <a:gdLst>
                <a:gd name="T0" fmla="*/ 203 w 414"/>
                <a:gd name="T1" fmla="*/ 186 h 186"/>
                <a:gd name="T2" fmla="*/ 5 w 414"/>
                <a:gd name="T3" fmla="*/ 35 h 186"/>
                <a:gd name="T4" fmla="*/ 18 w 414"/>
                <a:gd name="T5" fmla="*/ 5 h 186"/>
                <a:gd name="T6" fmla="*/ 48 w 414"/>
                <a:gd name="T7" fmla="*/ 17 h 186"/>
                <a:gd name="T8" fmla="*/ 203 w 414"/>
                <a:gd name="T9" fmla="*/ 139 h 186"/>
                <a:gd name="T10" fmla="*/ 366 w 414"/>
                <a:gd name="T11" fmla="*/ 17 h 186"/>
                <a:gd name="T12" fmla="*/ 397 w 414"/>
                <a:gd name="T13" fmla="*/ 5 h 186"/>
                <a:gd name="T14" fmla="*/ 408 w 414"/>
                <a:gd name="T15" fmla="*/ 36 h 186"/>
                <a:gd name="T16" fmla="*/ 203 w 414"/>
                <a:gd name="T1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186">
                  <a:moveTo>
                    <a:pt x="203" y="186"/>
                  </a:moveTo>
                  <a:cubicBezTo>
                    <a:pt x="70" y="186"/>
                    <a:pt x="8" y="41"/>
                    <a:pt x="5" y="35"/>
                  </a:cubicBezTo>
                  <a:cubicBezTo>
                    <a:pt x="0" y="23"/>
                    <a:pt x="6" y="10"/>
                    <a:pt x="18" y="5"/>
                  </a:cubicBezTo>
                  <a:cubicBezTo>
                    <a:pt x="29" y="0"/>
                    <a:pt x="43" y="5"/>
                    <a:pt x="48" y="17"/>
                  </a:cubicBezTo>
                  <a:cubicBezTo>
                    <a:pt x="48" y="18"/>
                    <a:pt x="101" y="139"/>
                    <a:pt x="203" y="139"/>
                  </a:cubicBezTo>
                  <a:cubicBezTo>
                    <a:pt x="310" y="139"/>
                    <a:pt x="365" y="18"/>
                    <a:pt x="366" y="17"/>
                  </a:cubicBezTo>
                  <a:cubicBezTo>
                    <a:pt x="371" y="5"/>
                    <a:pt x="385" y="0"/>
                    <a:pt x="397" y="5"/>
                  </a:cubicBezTo>
                  <a:cubicBezTo>
                    <a:pt x="408" y="10"/>
                    <a:pt x="414" y="24"/>
                    <a:pt x="408" y="36"/>
                  </a:cubicBezTo>
                  <a:cubicBezTo>
                    <a:pt x="406" y="42"/>
                    <a:pt x="340" y="186"/>
                    <a:pt x="203" y="186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9" name="Freeform 671">
              <a:extLst>
                <a:ext uri="{FF2B5EF4-FFF2-40B4-BE49-F238E27FC236}">
                  <a16:creationId xmlns:a16="http://schemas.microsoft.com/office/drawing/2014/main" id="{52544EEB-0D66-5093-5ECF-EFF4EEED7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1" y="11718926"/>
              <a:ext cx="152400" cy="320675"/>
            </a:xfrm>
            <a:custGeom>
              <a:avLst/>
              <a:gdLst>
                <a:gd name="T0" fmla="*/ 26 w 366"/>
                <a:gd name="T1" fmla="*/ 773 h 773"/>
                <a:gd name="T2" fmla="*/ 2 w 366"/>
                <a:gd name="T3" fmla="*/ 750 h 773"/>
                <a:gd name="T4" fmla="*/ 2 w 366"/>
                <a:gd name="T5" fmla="*/ 446 h 773"/>
                <a:gd name="T6" fmla="*/ 84 w 366"/>
                <a:gd name="T7" fmla="*/ 266 h 773"/>
                <a:gd name="T8" fmla="*/ 319 w 366"/>
                <a:gd name="T9" fmla="*/ 160 h 773"/>
                <a:gd name="T10" fmla="*/ 319 w 366"/>
                <a:gd name="T11" fmla="*/ 24 h 773"/>
                <a:gd name="T12" fmla="*/ 343 w 366"/>
                <a:gd name="T13" fmla="*/ 0 h 773"/>
                <a:gd name="T14" fmla="*/ 366 w 366"/>
                <a:gd name="T15" fmla="*/ 24 h 773"/>
                <a:gd name="T16" fmla="*/ 366 w 366"/>
                <a:gd name="T17" fmla="*/ 175 h 773"/>
                <a:gd name="T18" fmla="*/ 351 w 366"/>
                <a:gd name="T19" fmla="*/ 197 h 773"/>
                <a:gd name="T20" fmla="*/ 107 w 366"/>
                <a:gd name="T21" fmla="*/ 307 h 773"/>
                <a:gd name="T22" fmla="*/ 49 w 366"/>
                <a:gd name="T23" fmla="*/ 446 h 773"/>
                <a:gd name="T24" fmla="*/ 49 w 366"/>
                <a:gd name="T25" fmla="*/ 750 h 773"/>
                <a:gd name="T26" fmla="*/ 26 w 366"/>
                <a:gd name="T27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73">
                  <a:moveTo>
                    <a:pt x="26" y="773"/>
                  </a:moveTo>
                  <a:cubicBezTo>
                    <a:pt x="13" y="773"/>
                    <a:pt x="2" y="763"/>
                    <a:pt x="2" y="750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2"/>
                    <a:pt x="0" y="313"/>
                    <a:pt x="84" y="266"/>
                  </a:cubicBezTo>
                  <a:cubicBezTo>
                    <a:pt x="146" y="233"/>
                    <a:pt x="276" y="178"/>
                    <a:pt x="319" y="160"/>
                  </a:cubicBezTo>
                  <a:cubicBezTo>
                    <a:pt x="319" y="24"/>
                    <a:pt x="319" y="24"/>
                    <a:pt x="319" y="24"/>
                  </a:cubicBezTo>
                  <a:cubicBezTo>
                    <a:pt x="319" y="11"/>
                    <a:pt x="330" y="0"/>
                    <a:pt x="343" y="0"/>
                  </a:cubicBezTo>
                  <a:cubicBezTo>
                    <a:pt x="355" y="0"/>
                    <a:pt x="366" y="11"/>
                    <a:pt x="366" y="24"/>
                  </a:cubicBezTo>
                  <a:cubicBezTo>
                    <a:pt x="366" y="175"/>
                    <a:pt x="366" y="175"/>
                    <a:pt x="366" y="175"/>
                  </a:cubicBezTo>
                  <a:cubicBezTo>
                    <a:pt x="366" y="185"/>
                    <a:pt x="360" y="193"/>
                    <a:pt x="351" y="197"/>
                  </a:cubicBezTo>
                  <a:cubicBezTo>
                    <a:pt x="350" y="197"/>
                    <a:pt x="177" y="268"/>
                    <a:pt x="107" y="307"/>
                  </a:cubicBezTo>
                  <a:cubicBezTo>
                    <a:pt x="47" y="340"/>
                    <a:pt x="49" y="445"/>
                    <a:pt x="49" y="446"/>
                  </a:cubicBezTo>
                  <a:cubicBezTo>
                    <a:pt x="49" y="750"/>
                    <a:pt x="49" y="750"/>
                    <a:pt x="49" y="750"/>
                  </a:cubicBezTo>
                  <a:cubicBezTo>
                    <a:pt x="49" y="763"/>
                    <a:pt x="38" y="773"/>
                    <a:pt x="26" y="773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10" name="Freeform 672">
              <a:extLst>
                <a:ext uri="{FF2B5EF4-FFF2-40B4-BE49-F238E27FC236}">
                  <a16:creationId xmlns:a16="http://schemas.microsoft.com/office/drawing/2014/main" id="{09FA629D-9024-766E-E41A-E8839C079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6" y="11420476"/>
              <a:ext cx="301625" cy="339725"/>
            </a:xfrm>
            <a:custGeom>
              <a:avLst/>
              <a:gdLst>
                <a:gd name="T0" fmla="*/ 362 w 724"/>
                <a:gd name="T1" fmla="*/ 819 h 819"/>
                <a:gd name="T2" fmla="*/ 0 w 724"/>
                <a:gd name="T3" fmla="*/ 457 h 819"/>
                <a:gd name="T4" fmla="*/ 0 w 724"/>
                <a:gd name="T5" fmla="*/ 362 h 819"/>
                <a:gd name="T6" fmla="*/ 54 w 724"/>
                <a:gd name="T7" fmla="*/ 172 h 819"/>
                <a:gd name="T8" fmla="*/ 86 w 724"/>
                <a:gd name="T9" fmla="*/ 164 h 819"/>
                <a:gd name="T10" fmla="*/ 93 w 724"/>
                <a:gd name="T11" fmla="*/ 196 h 819"/>
                <a:gd name="T12" fmla="*/ 46 w 724"/>
                <a:gd name="T13" fmla="*/ 362 h 819"/>
                <a:gd name="T14" fmla="*/ 46 w 724"/>
                <a:gd name="T15" fmla="*/ 457 h 819"/>
                <a:gd name="T16" fmla="*/ 362 w 724"/>
                <a:gd name="T17" fmla="*/ 773 h 819"/>
                <a:gd name="T18" fmla="*/ 678 w 724"/>
                <a:gd name="T19" fmla="*/ 457 h 819"/>
                <a:gd name="T20" fmla="*/ 678 w 724"/>
                <a:gd name="T21" fmla="*/ 362 h 819"/>
                <a:gd name="T22" fmla="*/ 362 w 724"/>
                <a:gd name="T23" fmla="*/ 46 h 819"/>
                <a:gd name="T24" fmla="*/ 159 w 724"/>
                <a:gd name="T25" fmla="*/ 120 h 819"/>
                <a:gd name="T26" fmla="*/ 127 w 724"/>
                <a:gd name="T27" fmla="*/ 117 h 819"/>
                <a:gd name="T28" fmla="*/ 129 w 724"/>
                <a:gd name="T29" fmla="*/ 84 h 819"/>
                <a:gd name="T30" fmla="*/ 362 w 724"/>
                <a:gd name="T31" fmla="*/ 0 h 819"/>
                <a:gd name="T32" fmla="*/ 724 w 724"/>
                <a:gd name="T33" fmla="*/ 362 h 819"/>
                <a:gd name="T34" fmla="*/ 724 w 724"/>
                <a:gd name="T35" fmla="*/ 457 h 819"/>
                <a:gd name="T36" fmla="*/ 362 w 724"/>
                <a:gd name="T37" fmla="*/ 819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4" h="819">
                  <a:moveTo>
                    <a:pt x="362" y="819"/>
                  </a:moveTo>
                  <a:cubicBezTo>
                    <a:pt x="162" y="819"/>
                    <a:pt x="0" y="657"/>
                    <a:pt x="0" y="457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294"/>
                    <a:pt x="18" y="229"/>
                    <a:pt x="54" y="172"/>
                  </a:cubicBezTo>
                  <a:cubicBezTo>
                    <a:pt x="60" y="161"/>
                    <a:pt x="75" y="157"/>
                    <a:pt x="86" y="164"/>
                  </a:cubicBezTo>
                  <a:cubicBezTo>
                    <a:pt x="97" y="171"/>
                    <a:pt x="100" y="185"/>
                    <a:pt x="93" y="196"/>
                  </a:cubicBezTo>
                  <a:cubicBezTo>
                    <a:pt x="62" y="246"/>
                    <a:pt x="46" y="303"/>
                    <a:pt x="46" y="362"/>
                  </a:cubicBezTo>
                  <a:cubicBezTo>
                    <a:pt x="46" y="457"/>
                    <a:pt x="46" y="457"/>
                    <a:pt x="46" y="457"/>
                  </a:cubicBezTo>
                  <a:cubicBezTo>
                    <a:pt x="46" y="631"/>
                    <a:pt x="188" y="773"/>
                    <a:pt x="362" y="773"/>
                  </a:cubicBezTo>
                  <a:cubicBezTo>
                    <a:pt x="536" y="773"/>
                    <a:pt x="678" y="631"/>
                    <a:pt x="678" y="457"/>
                  </a:cubicBezTo>
                  <a:cubicBezTo>
                    <a:pt x="678" y="362"/>
                    <a:pt x="678" y="362"/>
                    <a:pt x="678" y="362"/>
                  </a:cubicBezTo>
                  <a:cubicBezTo>
                    <a:pt x="678" y="188"/>
                    <a:pt x="536" y="46"/>
                    <a:pt x="362" y="46"/>
                  </a:cubicBezTo>
                  <a:cubicBezTo>
                    <a:pt x="288" y="46"/>
                    <a:pt x="216" y="72"/>
                    <a:pt x="159" y="120"/>
                  </a:cubicBezTo>
                  <a:cubicBezTo>
                    <a:pt x="149" y="128"/>
                    <a:pt x="135" y="127"/>
                    <a:pt x="127" y="117"/>
                  </a:cubicBezTo>
                  <a:cubicBezTo>
                    <a:pt x="118" y="107"/>
                    <a:pt x="120" y="92"/>
                    <a:pt x="129" y="84"/>
                  </a:cubicBezTo>
                  <a:cubicBezTo>
                    <a:pt x="194" y="30"/>
                    <a:pt x="277" y="0"/>
                    <a:pt x="362" y="0"/>
                  </a:cubicBezTo>
                  <a:cubicBezTo>
                    <a:pt x="562" y="0"/>
                    <a:pt x="724" y="162"/>
                    <a:pt x="724" y="362"/>
                  </a:cubicBezTo>
                  <a:cubicBezTo>
                    <a:pt x="724" y="457"/>
                    <a:pt x="724" y="457"/>
                    <a:pt x="724" y="457"/>
                  </a:cubicBezTo>
                  <a:cubicBezTo>
                    <a:pt x="724" y="657"/>
                    <a:pt x="562" y="819"/>
                    <a:pt x="362" y="819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7E7D43-6B34-C953-49B6-AFC2CA503256}"/>
              </a:ext>
            </a:extLst>
          </p:cNvPr>
          <p:cNvGrpSpPr>
            <a:grpSpLocks noChangeAspect="1"/>
          </p:cNvGrpSpPr>
          <p:nvPr/>
        </p:nvGrpSpPr>
        <p:grpSpPr>
          <a:xfrm>
            <a:off x="3565984" y="2150386"/>
            <a:ext cx="901826" cy="915491"/>
            <a:chOff x="19327813" y="9538787"/>
            <a:chExt cx="733426" cy="744538"/>
          </a:xfrm>
        </p:grpSpPr>
        <p:sp>
          <p:nvSpPr>
            <p:cNvPr id="29" name="Freeform 928">
              <a:extLst>
                <a:ext uri="{FF2B5EF4-FFF2-40B4-BE49-F238E27FC236}">
                  <a16:creationId xmlns:a16="http://schemas.microsoft.com/office/drawing/2014/main" id="{EBFF740F-0726-C273-61C3-81D7A72B1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938" y="10084887"/>
              <a:ext cx="30163" cy="76200"/>
            </a:xfrm>
            <a:custGeom>
              <a:avLst/>
              <a:gdLst>
                <a:gd name="T0" fmla="*/ 45 w 73"/>
                <a:gd name="T1" fmla="*/ 194 h 194"/>
                <a:gd name="T2" fmla="*/ 17 w 73"/>
                <a:gd name="T3" fmla="*/ 170 h 194"/>
                <a:gd name="T4" fmla="*/ 2 w 73"/>
                <a:gd name="T5" fmla="*/ 32 h 194"/>
                <a:gd name="T6" fmla="*/ 26 w 73"/>
                <a:gd name="T7" fmla="*/ 2 h 194"/>
                <a:gd name="T8" fmla="*/ 56 w 73"/>
                <a:gd name="T9" fmla="*/ 26 h 194"/>
                <a:gd name="T10" fmla="*/ 72 w 73"/>
                <a:gd name="T11" fmla="*/ 164 h 194"/>
                <a:gd name="T12" fmla="*/ 48 w 73"/>
                <a:gd name="T13" fmla="*/ 194 h 194"/>
                <a:gd name="T14" fmla="*/ 45 w 73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94">
                  <a:moveTo>
                    <a:pt x="45" y="194"/>
                  </a:moveTo>
                  <a:cubicBezTo>
                    <a:pt x="31" y="194"/>
                    <a:pt x="19" y="184"/>
                    <a:pt x="17" y="17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17"/>
                    <a:pt x="11" y="4"/>
                    <a:pt x="26" y="2"/>
                  </a:cubicBezTo>
                  <a:cubicBezTo>
                    <a:pt x="42" y="0"/>
                    <a:pt x="55" y="11"/>
                    <a:pt x="56" y="26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3" y="179"/>
                    <a:pt x="63" y="192"/>
                    <a:pt x="48" y="194"/>
                  </a:cubicBezTo>
                  <a:cubicBezTo>
                    <a:pt x="47" y="194"/>
                    <a:pt x="46" y="194"/>
                    <a:pt x="45" y="19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0" name="Freeform 929">
              <a:extLst>
                <a:ext uri="{FF2B5EF4-FFF2-40B4-BE49-F238E27FC236}">
                  <a16:creationId xmlns:a16="http://schemas.microsoft.com/office/drawing/2014/main" id="{D0F96F4E-AA6F-EA56-8BE5-E31987A83E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7026" y="9662612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1" name="Freeform 930">
              <a:extLst>
                <a:ext uri="{FF2B5EF4-FFF2-40B4-BE49-F238E27FC236}">
                  <a16:creationId xmlns:a16="http://schemas.microsoft.com/office/drawing/2014/main" id="{FC74FFC8-0878-2B11-BACD-8C5F4280C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27813" y="9775325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2" name="Freeform 931">
              <a:extLst>
                <a:ext uri="{FF2B5EF4-FFF2-40B4-BE49-F238E27FC236}">
                  <a16:creationId xmlns:a16="http://schemas.microsoft.com/office/drawing/2014/main" id="{DEA903B9-ABA9-7422-5FDB-5DA214BABD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00851" y="9726112"/>
              <a:ext cx="92075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2" y="180"/>
                    <a:pt x="180" y="151"/>
                    <a:pt x="180" y="117"/>
                  </a:cubicBezTo>
                  <a:cubicBezTo>
                    <a:pt x="180" y="82"/>
                    <a:pt x="152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3" name="Freeform 932">
              <a:extLst>
                <a:ext uri="{FF2B5EF4-FFF2-40B4-BE49-F238E27FC236}">
                  <a16:creationId xmlns:a16="http://schemas.microsoft.com/office/drawing/2014/main" id="{1E225C9C-2C56-628B-1B16-45E8DF235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61188" y="9651500"/>
              <a:ext cx="92075" cy="92075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4" name="Freeform 933">
              <a:extLst>
                <a:ext uri="{FF2B5EF4-FFF2-40B4-BE49-F238E27FC236}">
                  <a16:creationId xmlns:a16="http://schemas.microsoft.com/office/drawing/2014/main" id="{BECE7311-382C-F825-2C49-414696C91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34213" y="9538787"/>
              <a:ext cx="92075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2" y="180"/>
                    <a:pt x="180" y="151"/>
                    <a:pt x="180" y="117"/>
                  </a:cubicBezTo>
                  <a:cubicBezTo>
                    <a:pt x="180" y="82"/>
                    <a:pt x="152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5" name="Freeform 934">
              <a:extLst>
                <a:ext uri="{FF2B5EF4-FFF2-40B4-BE49-F238E27FC236}">
                  <a16:creationId xmlns:a16="http://schemas.microsoft.com/office/drawing/2014/main" id="{9EC28331-6EC8-DD95-9FD6-B7F785902A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31063" y="9657850"/>
              <a:ext cx="93663" cy="92075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6" name="Freeform 935">
              <a:extLst>
                <a:ext uri="{FF2B5EF4-FFF2-40B4-BE49-F238E27FC236}">
                  <a16:creationId xmlns:a16="http://schemas.microsoft.com/office/drawing/2014/main" id="{0DE53125-A3C3-FBAD-F713-E66AB4CC32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26" y="9764212"/>
              <a:ext cx="92075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1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1"/>
                    <a:pt x="117" y="181"/>
                  </a:cubicBezTo>
                  <a:cubicBezTo>
                    <a:pt x="152" y="181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7" name="Freeform 936">
              <a:extLst>
                <a:ext uri="{FF2B5EF4-FFF2-40B4-BE49-F238E27FC236}">
                  <a16:creationId xmlns:a16="http://schemas.microsoft.com/office/drawing/2014/main" id="{C3E2CD11-BF34-1F54-0C32-D14A68E04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34201" y="9864225"/>
              <a:ext cx="92075" cy="92075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8" name="Freeform 937">
              <a:extLst>
                <a:ext uri="{FF2B5EF4-FFF2-40B4-BE49-F238E27FC236}">
                  <a16:creationId xmlns:a16="http://schemas.microsoft.com/office/drawing/2014/main" id="{4120C610-C99A-8517-6F47-FC18E1F519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75451" y="9889625"/>
              <a:ext cx="93663" cy="92075"/>
            </a:xfrm>
            <a:custGeom>
              <a:avLst/>
              <a:gdLst>
                <a:gd name="T0" fmla="*/ 117 w 235"/>
                <a:gd name="T1" fmla="*/ 235 h 235"/>
                <a:gd name="T2" fmla="*/ 0 w 235"/>
                <a:gd name="T3" fmla="*/ 117 h 235"/>
                <a:gd name="T4" fmla="*/ 117 w 235"/>
                <a:gd name="T5" fmla="*/ 0 h 235"/>
                <a:gd name="T6" fmla="*/ 235 w 235"/>
                <a:gd name="T7" fmla="*/ 117 h 235"/>
                <a:gd name="T8" fmla="*/ 117 w 235"/>
                <a:gd name="T9" fmla="*/ 235 h 235"/>
                <a:gd name="T10" fmla="*/ 117 w 235"/>
                <a:gd name="T11" fmla="*/ 55 h 235"/>
                <a:gd name="T12" fmla="*/ 54 w 235"/>
                <a:gd name="T13" fmla="*/ 117 h 235"/>
                <a:gd name="T14" fmla="*/ 117 w 235"/>
                <a:gd name="T15" fmla="*/ 180 h 235"/>
                <a:gd name="T16" fmla="*/ 180 w 235"/>
                <a:gd name="T17" fmla="*/ 117 h 235"/>
                <a:gd name="T18" fmla="*/ 117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7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7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9" name="Freeform 938">
              <a:extLst>
                <a:ext uri="{FF2B5EF4-FFF2-40B4-BE49-F238E27FC236}">
                  <a16:creationId xmlns:a16="http://schemas.microsoft.com/office/drawing/2014/main" id="{8574C5A2-35FE-FB13-445D-458FA0468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27813" y="9938837"/>
              <a:ext cx="93663" cy="93663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2"/>
                    <a:pt x="53" y="0"/>
                    <a:pt x="118" y="0"/>
                  </a:cubicBezTo>
                  <a:cubicBezTo>
                    <a:pt x="182" y="0"/>
                    <a:pt x="235" y="52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0" name="Freeform 939">
              <a:extLst>
                <a:ext uri="{FF2B5EF4-FFF2-40B4-BE49-F238E27FC236}">
                  <a16:creationId xmlns:a16="http://schemas.microsoft.com/office/drawing/2014/main" id="{FEB80695-5A8E-D69F-DF65-EB5D2F5B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38938" y="10038850"/>
              <a:ext cx="93663" cy="93663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2"/>
                    <a:pt x="53" y="0"/>
                    <a:pt x="118" y="0"/>
                  </a:cubicBezTo>
                  <a:cubicBezTo>
                    <a:pt x="182" y="0"/>
                    <a:pt x="235" y="52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2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2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1" name="Freeform 940">
              <a:extLst>
                <a:ext uri="{FF2B5EF4-FFF2-40B4-BE49-F238E27FC236}">
                  <a16:creationId xmlns:a16="http://schemas.microsoft.com/office/drawing/2014/main" id="{CF488653-76F5-EE5F-1057-9883BB927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9276" y="10026150"/>
              <a:ext cx="92075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2" name="Freeform 941">
              <a:extLst>
                <a:ext uri="{FF2B5EF4-FFF2-40B4-BE49-F238E27FC236}">
                  <a16:creationId xmlns:a16="http://schemas.microsoft.com/office/drawing/2014/main" id="{BA0BAFCB-AF04-11D8-D28F-3C91A931A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59613" y="10064250"/>
              <a:ext cx="92075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0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2" y="55"/>
                    <a:pt x="54" y="83"/>
                    <a:pt x="54" y="118"/>
                  </a:cubicBezTo>
                  <a:cubicBezTo>
                    <a:pt x="54" y="152"/>
                    <a:pt x="82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3" name="Freeform 942">
              <a:extLst>
                <a:ext uri="{FF2B5EF4-FFF2-40B4-BE49-F238E27FC236}">
                  <a16:creationId xmlns:a16="http://schemas.microsoft.com/office/drawing/2014/main" id="{748770FA-847B-2953-3E52-5A493CA26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07238" y="9915025"/>
              <a:ext cx="93663" cy="92075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0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4" name="Freeform 943">
              <a:extLst>
                <a:ext uri="{FF2B5EF4-FFF2-40B4-BE49-F238E27FC236}">
                  <a16:creationId xmlns:a16="http://schemas.microsoft.com/office/drawing/2014/main" id="{70A18A17-1B1A-567C-4B56-E34E11FEE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67576" y="9843587"/>
              <a:ext cx="93663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7 h 235"/>
                <a:gd name="T4" fmla="*/ 117 w 234"/>
                <a:gd name="T5" fmla="*/ 0 h 235"/>
                <a:gd name="T6" fmla="*/ 234 w 234"/>
                <a:gd name="T7" fmla="*/ 117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7 h 235"/>
                <a:gd name="T14" fmla="*/ 117 w 234"/>
                <a:gd name="T15" fmla="*/ 180 h 235"/>
                <a:gd name="T16" fmla="*/ 180 w 234"/>
                <a:gd name="T17" fmla="*/ 117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7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7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2" y="55"/>
                    <a:pt x="54" y="83"/>
                    <a:pt x="54" y="117"/>
                  </a:cubicBezTo>
                  <a:cubicBezTo>
                    <a:pt x="54" y="152"/>
                    <a:pt x="82" y="180"/>
                    <a:pt x="117" y="180"/>
                  </a:cubicBezTo>
                  <a:cubicBezTo>
                    <a:pt x="151" y="180"/>
                    <a:pt x="180" y="152"/>
                    <a:pt x="180" y="117"/>
                  </a:cubicBezTo>
                  <a:cubicBezTo>
                    <a:pt x="180" y="83"/>
                    <a:pt x="151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5" name="Freeform 944">
              <a:extLst>
                <a:ext uri="{FF2B5EF4-FFF2-40B4-BE49-F238E27FC236}">
                  <a16:creationId xmlns:a16="http://schemas.microsoft.com/office/drawing/2014/main" id="{CA670A9A-CDA7-71C3-B0F2-537AA6665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5663" y="10013450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6" name="Freeform 945">
              <a:extLst>
                <a:ext uri="{FF2B5EF4-FFF2-40B4-BE49-F238E27FC236}">
                  <a16:creationId xmlns:a16="http://schemas.microsoft.com/office/drawing/2014/main" id="{C0FA3B95-D17C-00BB-399D-DA6FEE9B3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18363" y="10138862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7" name="Freeform 946">
              <a:extLst>
                <a:ext uri="{FF2B5EF4-FFF2-40B4-BE49-F238E27FC236}">
                  <a16:creationId xmlns:a16="http://schemas.microsoft.com/office/drawing/2014/main" id="{5FB639C6-5960-EF29-0EA8-7471FE516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26" y="10189662"/>
              <a:ext cx="92075" cy="93663"/>
            </a:xfrm>
            <a:custGeom>
              <a:avLst/>
              <a:gdLst>
                <a:gd name="T0" fmla="*/ 117 w 235"/>
                <a:gd name="T1" fmla="*/ 235 h 235"/>
                <a:gd name="T2" fmla="*/ 0 w 235"/>
                <a:gd name="T3" fmla="*/ 118 h 235"/>
                <a:gd name="T4" fmla="*/ 117 w 235"/>
                <a:gd name="T5" fmla="*/ 0 h 235"/>
                <a:gd name="T6" fmla="*/ 235 w 235"/>
                <a:gd name="T7" fmla="*/ 118 h 235"/>
                <a:gd name="T8" fmla="*/ 117 w 235"/>
                <a:gd name="T9" fmla="*/ 235 h 235"/>
                <a:gd name="T10" fmla="*/ 117 w 235"/>
                <a:gd name="T11" fmla="*/ 55 h 235"/>
                <a:gd name="T12" fmla="*/ 54 w 235"/>
                <a:gd name="T13" fmla="*/ 118 h 235"/>
                <a:gd name="T14" fmla="*/ 117 w 235"/>
                <a:gd name="T15" fmla="*/ 180 h 235"/>
                <a:gd name="T16" fmla="*/ 180 w 235"/>
                <a:gd name="T17" fmla="*/ 118 h 235"/>
                <a:gd name="T18" fmla="*/ 117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7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8" name="Freeform 947">
              <a:extLst>
                <a:ext uri="{FF2B5EF4-FFF2-40B4-BE49-F238E27FC236}">
                  <a16:creationId xmlns:a16="http://schemas.microsoft.com/office/drawing/2014/main" id="{315D6D4B-94E9-A27D-9415-7A9613034F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24663" y="9538787"/>
              <a:ext cx="93663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1" y="180"/>
                    <a:pt x="180" y="151"/>
                    <a:pt x="180" y="117"/>
                  </a:cubicBezTo>
                  <a:cubicBezTo>
                    <a:pt x="180" y="82"/>
                    <a:pt x="151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9" name="Freeform 948">
              <a:extLst>
                <a:ext uri="{FF2B5EF4-FFF2-40B4-BE49-F238E27FC236}">
                  <a16:creationId xmlns:a16="http://schemas.microsoft.com/office/drawing/2014/main" id="{DE9A1EA6-4406-B029-A6FF-02B1A0691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5813" y="9610225"/>
              <a:ext cx="120650" cy="85725"/>
            </a:xfrm>
            <a:custGeom>
              <a:avLst/>
              <a:gdLst>
                <a:gd name="T0" fmla="*/ 272 w 303"/>
                <a:gd name="T1" fmla="*/ 214 h 214"/>
                <a:gd name="T2" fmla="*/ 257 w 303"/>
                <a:gd name="T3" fmla="*/ 210 h 214"/>
                <a:gd name="T4" fmla="*/ 16 w 303"/>
                <a:gd name="T5" fmla="*/ 54 h 214"/>
                <a:gd name="T6" fmla="*/ 8 w 303"/>
                <a:gd name="T7" fmla="*/ 17 h 214"/>
                <a:gd name="T8" fmla="*/ 46 w 303"/>
                <a:gd name="T9" fmla="*/ 8 h 214"/>
                <a:gd name="T10" fmla="*/ 287 w 303"/>
                <a:gd name="T11" fmla="*/ 164 h 214"/>
                <a:gd name="T12" fmla="*/ 295 w 303"/>
                <a:gd name="T13" fmla="*/ 202 h 214"/>
                <a:gd name="T14" fmla="*/ 272 w 303"/>
                <a:gd name="T15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14">
                  <a:moveTo>
                    <a:pt x="272" y="214"/>
                  </a:moveTo>
                  <a:cubicBezTo>
                    <a:pt x="267" y="214"/>
                    <a:pt x="262" y="213"/>
                    <a:pt x="257" y="21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4" y="46"/>
                    <a:pt x="0" y="29"/>
                    <a:pt x="8" y="17"/>
                  </a:cubicBezTo>
                  <a:cubicBezTo>
                    <a:pt x="16" y="4"/>
                    <a:pt x="33" y="0"/>
                    <a:pt x="46" y="8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300" y="172"/>
                    <a:pt x="303" y="189"/>
                    <a:pt x="295" y="202"/>
                  </a:cubicBezTo>
                  <a:cubicBezTo>
                    <a:pt x="290" y="210"/>
                    <a:pt x="281" y="214"/>
                    <a:pt x="272" y="21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0" name="Freeform 949">
              <a:extLst>
                <a:ext uri="{FF2B5EF4-FFF2-40B4-BE49-F238E27FC236}">
                  <a16:creationId xmlns:a16="http://schemas.microsoft.com/office/drawing/2014/main" id="{45CB7BE8-E86E-94FA-3748-506C49C99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5026" y="9716587"/>
              <a:ext cx="79375" cy="69850"/>
            </a:xfrm>
            <a:custGeom>
              <a:avLst/>
              <a:gdLst>
                <a:gd name="T0" fmla="*/ 31 w 200"/>
                <a:gd name="T1" fmla="*/ 178 h 178"/>
                <a:gd name="T2" fmla="*/ 10 w 200"/>
                <a:gd name="T3" fmla="*/ 169 h 178"/>
                <a:gd name="T4" fmla="*/ 13 w 200"/>
                <a:gd name="T5" fmla="*/ 130 h 178"/>
                <a:gd name="T6" fmla="*/ 152 w 200"/>
                <a:gd name="T7" fmla="*/ 10 h 178"/>
                <a:gd name="T8" fmla="*/ 191 w 200"/>
                <a:gd name="T9" fmla="*/ 13 h 178"/>
                <a:gd name="T10" fmla="*/ 188 w 200"/>
                <a:gd name="T11" fmla="*/ 51 h 178"/>
                <a:gd name="T12" fmla="*/ 49 w 200"/>
                <a:gd name="T13" fmla="*/ 171 h 178"/>
                <a:gd name="T14" fmla="*/ 31 w 200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178">
                  <a:moveTo>
                    <a:pt x="31" y="178"/>
                  </a:moveTo>
                  <a:cubicBezTo>
                    <a:pt x="23" y="178"/>
                    <a:pt x="15" y="175"/>
                    <a:pt x="10" y="169"/>
                  </a:cubicBezTo>
                  <a:cubicBezTo>
                    <a:pt x="0" y="157"/>
                    <a:pt x="1" y="140"/>
                    <a:pt x="13" y="13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63" y="0"/>
                    <a:pt x="181" y="1"/>
                    <a:pt x="191" y="13"/>
                  </a:cubicBezTo>
                  <a:cubicBezTo>
                    <a:pt x="200" y="24"/>
                    <a:pt x="199" y="41"/>
                    <a:pt x="188" y="51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3" y="176"/>
                    <a:pt x="37" y="178"/>
                    <a:pt x="31" y="178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1" name="Freeform 950">
              <a:extLst>
                <a:ext uri="{FF2B5EF4-FFF2-40B4-BE49-F238E27FC236}">
                  <a16:creationId xmlns:a16="http://schemas.microsoft.com/office/drawing/2014/main" id="{16C6D26F-777F-3A31-C87E-FEC303F19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7101" y="9726112"/>
              <a:ext cx="42863" cy="139700"/>
            </a:xfrm>
            <a:custGeom>
              <a:avLst/>
              <a:gdLst>
                <a:gd name="T0" fmla="*/ 79 w 108"/>
                <a:gd name="T1" fmla="*/ 354 h 354"/>
                <a:gd name="T2" fmla="*/ 52 w 108"/>
                <a:gd name="T3" fmla="*/ 331 h 354"/>
                <a:gd name="T4" fmla="*/ 3 w 108"/>
                <a:gd name="T5" fmla="*/ 34 h 354"/>
                <a:gd name="T6" fmla="*/ 25 w 108"/>
                <a:gd name="T7" fmla="*/ 3 h 354"/>
                <a:gd name="T8" fmla="*/ 56 w 108"/>
                <a:gd name="T9" fmla="*/ 25 h 354"/>
                <a:gd name="T10" fmla="*/ 106 w 108"/>
                <a:gd name="T11" fmla="*/ 322 h 354"/>
                <a:gd name="T12" fmla="*/ 84 w 108"/>
                <a:gd name="T13" fmla="*/ 353 h 354"/>
                <a:gd name="T14" fmla="*/ 79 w 108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54">
                  <a:moveTo>
                    <a:pt x="79" y="354"/>
                  </a:moveTo>
                  <a:cubicBezTo>
                    <a:pt x="66" y="354"/>
                    <a:pt x="54" y="344"/>
                    <a:pt x="52" y="331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19"/>
                    <a:pt x="10" y="5"/>
                    <a:pt x="25" y="3"/>
                  </a:cubicBezTo>
                  <a:cubicBezTo>
                    <a:pt x="40" y="0"/>
                    <a:pt x="54" y="10"/>
                    <a:pt x="56" y="25"/>
                  </a:cubicBezTo>
                  <a:cubicBezTo>
                    <a:pt x="106" y="322"/>
                    <a:pt x="106" y="322"/>
                    <a:pt x="106" y="322"/>
                  </a:cubicBezTo>
                  <a:cubicBezTo>
                    <a:pt x="108" y="337"/>
                    <a:pt x="98" y="351"/>
                    <a:pt x="84" y="353"/>
                  </a:cubicBezTo>
                  <a:cubicBezTo>
                    <a:pt x="82" y="354"/>
                    <a:pt x="80" y="354"/>
                    <a:pt x="79" y="3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2" name="Freeform 951">
              <a:extLst>
                <a:ext uri="{FF2B5EF4-FFF2-40B4-BE49-F238E27FC236}">
                  <a16:creationId xmlns:a16="http://schemas.microsoft.com/office/drawing/2014/main" id="{A04D1183-E747-E945-5CBB-2FEB225C6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8201" y="9822950"/>
              <a:ext cx="106363" cy="61913"/>
            </a:xfrm>
            <a:custGeom>
              <a:avLst/>
              <a:gdLst>
                <a:gd name="T0" fmla="*/ 235 w 266"/>
                <a:gd name="T1" fmla="*/ 157 h 157"/>
                <a:gd name="T2" fmla="*/ 223 w 266"/>
                <a:gd name="T3" fmla="*/ 154 h 157"/>
                <a:gd name="T4" fmla="*/ 19 w 266"/>
                <a:gd name="T5" fmla="*/ 55 h 157"/>
                <a:gd name="T6" fmla="*/ 7 w 266"/>
                <a:gd name="T7" fmla="*/ 19 h 157"/>
                <a:gd name="T8" fmla="*/ 43 w 266"/>
                <a:gd name="T9" fmla="*/ 6 h 157"/>
                <a:gd name="T10" fmla="*/ 247 w 266"/>
                <a:gd name="T11" fmla="*/ 105 h 157"/>
                <a:gd name="T12" fmla="*/ 259 w 266"/>
                <a:gd name="T13" fmla="*/ 142 h 157"/>
                <a:gd name="T14" fmla="*/ 235 w 266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57">
                  <a:moveTo>
                    <a:pt x="235" y="157"/>
                  </a:moveTo>
                  <a:cubicBezTo>
                    <a:pt x="231" y="157"/>
                    <a:pt x="227" y="156"/>
                    <a:pt x="223" y="1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6" y="49"/>
                    <a:pt x="0" y="32"/>
                    <a:pt x="7" y="19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247" y="105"/>
                    <a:pt x="247" y="105"/>
                    <a:pt x="247" y="105"/>
                  </a:cubicBezTo>
                  <a:cubicBezTo>
                    <a:pt x="260" y="112"/>
                    <a:pt x="266" y="128"/>
                    <a:pt x="259" y="142"/>
                  </a:cubicBezTo>
                  <a:cubicBezTo>
                    <a:pt x="255" y="151"/>
                    <a:pt x="245" y="157"/>
                    <a:pt x="235" y="15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3" name="Freeform 952">
              <a:extLst>
                <a:ext uri="{FF2B5EF4-FFF2-40B4-BE49-F238E27FC236}">
                  <a16:creationId xmlns:a16="http://schemas.microsoft.com/office/drawing/2014/main" id="{16C84C3C-8046-A998-2CBE-7BA6F3E31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5988" y="9913437"/>
              <a:ext cx="49213" cy="96838"/>
            </a:xfrm>
            <a:custGeom>
              <a:avLst/>
              <a:gdLst>
                <a:gd name="T0" fmla="*/ 31 w 125"/>
                <a:gd name="T1" fmla="*/ 245 h 245"/>
                <a:gd name="T2" fmla="*/ 22 w 125"/>
                <a:gd name="T3" fmla="*/ 244 h 245"/>
                <a:gd name="T4" fmla="*/ 5 w 125"/>
                <a:gd name="T5" fmla="*/ 209 h 245"/>
                <a:gd name="T6" fmla="*/ 68 w 125"/>
                <a:gd name="T7" fmla="*/ 22 h 245"/>
                <a:gd name="T8" fmla="*/ 103 w 125"/>
                <a:gd name="T9" fmla="*/ 5 h 245"/>
                <a:gd name="T10" fmla="*/ 120 w 125"/>
                <a:gd name="T11" fmla="*/ 39 h 245"/>
                <a:gd name="T12" fmla="*/ 57 w 125"/>
                <a:gd name="T13" fmla="*/ 227 h 245"/>
                <a:gd name="T14" fmla="*/ 31 w 125"/>
                <a:gd name="T15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245">
                  <a:moveTo>
                    <a:pt x="31" y="245"/>
                  </a:moveTo>
                  <a:cubicBezTo>
                    <a:pt x="28" y="245"/>
                    <a:pt x="25" y="245"/>
                    <a:pt x="22" y="244"/>
                  </a:cubicBezTo>
                  <a:cubicBezTo>
                    <a:pt x="8" y="239"/>
                    <a:pt x="0" y="223"/>
                    <a:pt x="5" y="209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3" y="8"/>
                    <a:pt x="88" y="0"/>
                    <a:pt x="103" y="5"/>
                  </a:cubicBezTo>
                  <a:cubicBezTo>
                    <a:pt x="117" y="10"/>
                    <a:pt x="125" y="25"/>
                    <a:pt x="120" y="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53" y="238"/>
                    <a:pt x="42" y="245"/>
                    <a:pt x="31" y="24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4" name="Freeform 953">
              <a:extLst>
                <a:ext uri="{FF2B5EF4-FFF2-40B4-BE49-F238E27FC236}">
                  <a16:creationId xmlns:a16="http://schemas.microsoft.com/office/drawing/2014/main" id="{0F6EAD54-C894-A64F-E4B8-F5F73FCE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7076" y="9607050"/>
              <a:ext cx="66675" cy="179388"/>
            </a:xfrm>
            <a:custGeom>
              <a:avLst/>
              <a:gdLst>
                <a:gd name="T0" fmla="*/ 138 w 168"/>
                <a:gd name="T1" fmla="*/ 453 h 453"/>
                <a:gd name="T2" fmla="*/ 111 w 168"/>
                <a:gd name="T3" fmla="*/ 433 h 453"/>
                <a:gd name="T4" fmla="*/ 3 w 168"/>
                <a:gd name="T5" fmla="*/ 37 h 453"/>
                <a:gd name="T6" fmla="*/ 23 w 168"/>
                <a:gd name="T7" fmla="*/ 4 h 453"/>
                <a:gd name="T8" fmla="*/ 56 w 168"/>
                <a:gd name="T9" fmla="*/ 23 h 453"/>
                <a:gd name="T10" fmla="*/ 164 w 168"/>
                <a:gd name="T11" fmla="*/ 419 h 453"/>
                <a:gd name="T12" fmla="*/ 145 w 168"/>
                <a:gd name="T13" fmla="*/ 452 h 453"/>
                <a:gd name="T14" fmla="*/ 138 w 168"/>
                <a:gd name="T1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453">
                  <a:moveTo>
                    <a:pt x="138" y="453"/>
                  </a:moveTo>
                  <a:cubicBezTo>
                    <a:pt x="126" y="453"/>
                    <a:pt x="115" y="445"/>
                    <a:pt x="111" y="4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0" y="23"/>
                    <a:pt x="8" y="8"/>
                    <a:pt x="23" y="4"/>
                  </a:cubicBezTo>
                  <a:cubicBezTo>
                    <a:pt x="37" y="0"/>
                    <a:pt x="52" y="8"/>
                    <a:pt x="56" y="23"/>
                  </a:cubicBezTo>
                  <a:cubicBezTo>
                    <a:pt x="164" y="419"/>
                    <a:pt x="164" y="419"/>
                    <a:pt x="164" y="419"/>
                  </a:cubicBezTo>
                  <a:cubicBezTo>
                    <a:pt x="168" y="433"/>
                    <a:pt x="159" y="448"/>
                    <a:pt x="145" y="452"/>
                  </a:cubicBezTo>
                  <a:cubicBezTo>
                    <a:pt x="143" y="453"/>
                    <a:pt x="140" y="453"/>
                    <a:pt x="138" y="453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5" name="Freeform 954">
              <a:extLst>
                <a:ext uri="{FF2B5EF4-FFF2-40B4-BE49-F238E27FC236}">
                  <a16:creationId xmlns:a16="http://schemas.microsoft.com/office/drawing/2014/main" id="{110AC3C5-403C-AD67-3873-597CAD1C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6101" y="9573712"/>
              <a:ext cx="160338" cy="22225"/>
            </a:xfrm>
            <a:custGeom>
              <a:avLst/>
              <a:gdLst>
                <a:gd name="T0" fmla="*/ 374 w 401"/>
                <a:gd name="T1" fmla="*/ 54 h 54"/>
                <a:gd name="T2" fmla="*/ 27 w 401"/>
                <a:gd name="T3" fmla="*/ 54 h 54"/>
                <a:gd name="T4" fmla="*/ 0 w 401"/>
                <a:gd name="T5" fmla="*/ 27 h 54"/>
                <a:gd name="T6" fmla="*/ 27 w 401"/>
                <a:gd name="T7" fmla="*/ 0 h 54"/>
                <a:gd name="T8" fmla="*/ 374 w 401"/>
                <a:gd name="T9" fmla="*/ 0 h 54"/>
                <a:gd name="T10" fmla="*/ 401 w 401"/>
                <a:gd name="T11" fmla="*/ 27 h 54"/>
                <a:gd name="T12" fmla="*/ 374 w 401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54">
                  <a:moveTo>
                    <a:pt x="374" y="54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89" y="0"/>
                    <a:pt x="401" y="12"/>
                    <a:pt x="401" y="27"/>
                  </a:cubicBezTo>
                  <a:cubicBezTo>
                    <a:pt x="401" y="42"/>
                    <a:pt x="389" y="54"/>
                    <a:pt x="374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6" name="Freeform 955">
              <a:extLst>
                <a:ext uri="{FF2B5EF4-FFF2-40B4-BE49-F238E27FC236}">
                  <a16:creationId xmlns:a16="http://schemas.microsoft.com/office/drawing/2014/main" id="{93102F66-5F81-D8A2-63C5-CF07C71A6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0526" y="9592762"/>
              <a:ext cx="112713" cy="106363"/>
            </a:xfrm>
            <a:custGeom>
              <a:avLst/>
              <a:gdLst>
                <a:gd name="T0" fmla="*/ 31 w 287"/>
                <a:gd name="T1" fmla="*/ 269 h 269"/>
                <a:gd name="T2" fmla="*/ 11 w 287"/>
                <a:gd name="T3" fmla="*/ 260 h 269"/>
                <a:gd name="T4" fmla="*/ 12 w 287"/>
                <a:gd name="T5" fmla="*/ 221 h 269"/>
                <a:gd name="T6" fmla="*/ 238 w 287"/>
                <a:gd name="T7" fmla="*/ 10 h 269"/>
                <a:gd name="T8" fmla="*/ 277 w 287"/>
                <a:gd name="T9" fmla="*/ 12 h 269"/>
                <a:gd name="T10" fmla="*/ 275 w 287"/>
                <a:gd name="T11" fmla="*/ 50 h 269"/>
                <a:gd name="T12" fmla="*/ 49 w 287"/>
                <a:gd name="T13" fmla="*/ 261 h 269"/>
                <a:gd name="T14" fmla="*/ 31 w 287"/>
                <a:gd name="T1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9">
                  <a:moveTo>
                    <a:pt x="31" y="269"/>
                  </a:moveTo>
                  <a:cubicBezTo>
                    <a:pt x="23" y="269"/>
                    <a:pt x="16" y="266"/>
                    <a:pt x="11" y="260"/>
                  </a:cubicBezTo>
                  <a:cubicBezTo>
                    <a:pt x="0" y="249"/>
                    <a:pt x="1" y="232"/>
                    <a:pt x="12" y="221"/>
                  </a:cubicBezTo>
                  <a:cubicBezTo>
                    <a:pt x="238" y="10"/>
                    <a:pt x="238" y="10"/>
                    <a:pt x="238" y="10"/>
                  </a:cubicBezTo>
                  <a:cubicBezTo>
                    <a:pt x="249" y="0"/>
                    <a:pt x="266" y="1"/>
                    <a:pt x="277" y="12"/>
                  </a:cubicBezTo>
                  <a:cubicBezTo>
                    <a:pt x="287" y="23"/>
                    <a:pt x="286" y="40"/>
                    <a:pt x="275" y="50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4" y="266"/>
                    <a:pt x="37" y="269"/>
                    <a:pt x="31" y="269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7" name="Freeform 956">
              <a:extLst>
                <a:ext uri="{FF2B5EF4-FFF2-40B4-BE49-F238E27FC236}">
                  <a16:creationId xmlns:a16="http://schemas.microsoft.com/office/drawing/2014/main" id="{3C45EC8A-CE39-9132-7180-B32BBBD5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288" y="9710237"/>
              <a:ext cx="82550" cy="57150"/>
            </a:xfrm>
            <a:custGeom>
              <a:avLst/>
              <a:gdLst>
                <a:gd name="T0" fmla="*/ 178 w 210"/>
                <a:gd name="T1" fmla="*/ 142 h 142"/>
                <a:gd name="T2" fmla="*/ 165 w 210"/>
                <a:gd name="T3" fmla="*/ 138 h 142"/>
                <a:gd name="T4" fmla="*/ 18 w 210"/>
                <a:gd name="T5" fmla="*/ 55 h 142"/>
                <a:gd name="T6" fmla="*/ 8 w 210"/>
                <a:gd name="T7" fmla="*/ 17 h 142"/>
                <a:gd name="T8" fmla="*/ 45 w 210"/>
                <a:gd name="T9" fmla="*/ 7 h 142"/>
                <a:gd name="T10" fmla="*/ 192 w 210"/>
                <a:gd name="T11" fmla="*/ 91 h 142"/>
                <a:gd name="T12" fmla="*/ 202 w 210"/>
                <a:gd name="T13" fmla="*/ 128 h 142"/>
                <a:gd name="T14" fmla="*/ 178 w 210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42">
                  <a:moveTo>
                    <a:pt x="178" y="142"/>
                  </a:moveTo>
                  <a:cubicBezTo>
                    <a:pt x="174" y="142"/>
                    <a:pt x="169" y="141"/>
                    <a:pt x="165" y="13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5" y="47"/>
                    <a:pt x="0" y="31"/>
                    <a:pt x="8" y="17"/>
                  </a:cubicBezTo>
                  <a:cubicBezTo>
                    <a:pt x="15" y="4"/>
                    <a:pt x="32" y="0"/>
                    <a:pt x="45" y="7"/>
                  </a:cubicBezTo>
                  <a:cubicBezTo>
                    <a:pt x="192" y="91"/>
                    <a:pt x="192" y="91"/>
                    <a:pt x="192" y="91"/>
                  </a:cubicBezTo>
                  <a:cubicBezTo>
                    <a:pt x="205" y="98"/>
                    <a:pt x="210" y="115"/>
                    <a:pt x="202" y="128"/>
                  </a:cubicBezTo>
                  <a:cubicBezTo>
                    <a:pt x="197" y="137"/>
                    <a:pt x="188" y="142"/>
                    <a:pt x="178" y="14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8" name="Freeform 957">
              <a:extLst>
                <a:ext uri="{FF2B5EF4-FFF2-40B4-BE49-F238E27FC236}">
                  <a16:creationId xmlns:a16="http://schemas.microsoft.com/office/drawing/2014/main" id="{190E1373-AAF3-8CC1-185E-4DEBB7F97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1" y="9597525"/>
              <a:ext cx="98425" cy="87313"/>
            </a:xfrm>
            <a:custGeom>
              <a:avLst/>
              <a:gdLst>
                <a:gd name="T0" fmla="*/ 219 w 250"/>
                <a:gd name="T1" fmla="*/ 221 h 221"/>
                <a:gd name="T2" fmla="*/ 202 w 250"/>
                <a:gd name="T3" fmla="*/ 214 h 221"/>
                <a:gd name="T4" fmla="*/ 13 w 250"/>
                <a:gd name="T5" fmla="*/ 52 h 221"/>
                <a:gd name="T6" fmla="*/ 10 w 250"/>
                <a:gd name="T7" fmla="*/ 13 h 221"/>
                <a:gd name="T8" fmla="*/ 49 w 250"/>
                <a:gd name="T9" fmla="*/ 10 h 221"/>
                <a:gd name="T10" fmla="*/ 237 w 250"/>
                <a:gd name="T11" fmla="*/ 173 h 221"/>
                <a:gd name="T12" fmla="*/ 240 w 250"/>
                <a:gd name="T13" fmla="*/ 212 h 221"/>
                <a:gd name="T14" fmla="*/ 219 w 25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21">
                  <a:moveTo>
                    <a:pt x="219" y="221"/>
                  </a:moveTo>
                  <a:cubicBezTo>
                    <a:pt x="213" y="221"/>
                    <a:pt x="207" y="219"/>
                    <a:pt x="202" y="21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" y="42"/>
                    <a:pt x="0" y="25"/>
                    <a:pt x="10" y="13"/>
                  </a:cubicBezTo>
                  <a:cubicBezTo>
                    <a:pt x="20" y="2"/>
                    <a:pt x="37" y="0"/>
                    <a:pt x="49" y="10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49" y="183"/>
                    <a:pt x="250" y="200"/>
                    <a:pt x="240" y="212"/>
                  </a:cubicBezTo>
                  <a:cubicBezTo>
                    <a:pt x="235" y="218"/>
                    <a:pt x="227" y="221"/>
                    <a:pt x="219" y="22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9" name="Freeform 958">
              <a:extLst>
                <a:ext uri="{FF2B5EF4-FFF2-40B4-BE49-F238E27FC236}">
                  <a16:creationId xmlns:a16="http://schemas.microsoft.com/office/drawing/2014/main" id="{D7D31B87-8497-1256-348D-A873DCB5F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5938" y="9700712"/>
              <a:ext cx="117475" cy="66675"/>
            </a:xfrm>
            <a:custGeom>
              <a:avLst/>
              <a:gdLst>
                <a:gd name="T0" fmla="*/ 31 w 296"/>
                <a:gd name="T1" fmla="*/ 167 h 167"/>
                <a:gd name="T2" fmla="*/ 6 w 296"/>
                <a:gd name="T3" fmla="*/ 151 h 167"/>
                <a:gd name="T4" fmla="*/ 19 w 296"/>
                <a:gd name="T5" fmla="*/ 115 h 167"/>
                <a:gd name="T6" fmla="*/ 253 w 296"/>
                <a:gd name="T7" fmla="*/ 7 h 167"/>
                <a:gd name="T8" fmla="*/ 289 w 296"/>
                <a:gd name="T9" fmla="*/ 20 h 167"/>
                <a:gd name="T10" fmla="*/ 276 w 296"/>
                <a:gd name="T11" fmla="*/ 56 h 167"/>
                <a:gd name="T12" fmla="*/ 42 w 296"/>
                <a:gd name="T13" fmla="*/ 164 h 167"/>
                <a:gd name="T14" fmla="*/ 31 w 296"/>
                <a:gd name="T1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67">
                  <a:moveTo>
                    <a:pt x="31" y="167"/>
                  </a:moveTo>
                  <a:cubicBezTo>
                    <a:pt x="20" y="167"/>
                    <a:pt x="11" y="161"/>
                    <a:pt x="6" y="151"/>
                  </a:cubicBezTo>
                  <a:cubicBezTo>
                    <a:pt x="0" y="138"/>
                    <a:pt x="6" y="121"/>
                    <a:pt x="19" y="115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67" y="0"/>
                    <a:pt x="283" y="6"/>
                    <a:pt x="289" y="20"/>
                  </a:cubicBezTo>
                  <a:cubicBezTo>
                    <a:pt x="296" y="34"/>
                    <a:pt x="290" y="50"/>
                    <a:pt x="276" y="5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66"/>
                    <a:pt x="35" y="167"/>
                    <a:pt x="31" y="16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0" name="Freeform 959">
              <a:extLst>
                <a:ext uri="{FF2B5EF4-FFF2-40B4-BE49-F238E27FC236}">
                  <a16:creationId xmlns:a16="http://schemas.microsoft.com/office/drawing/2014/main" id="{C6094986-14A2-C3AF-F47A-926FD9C6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9588" y="9786437"/>
              <a:ext cx="107950" cy="109538"/>
            </a:xfrm>
            <a:custGeom>
              <a:avLst/>
              <a:gdLst>
                <a:gd name="T0" fmla="*/ 240 w 270"/>
                <a:gd name="T1" fmla="*/ 277 h 277"/>
                <a:gd name="T2" fmla="*/ 220 w 270"/>
                <a:gd name="T3" fmla="*/ 269 h 277"/>
                <a:gd name="T4" fmla="*/ 10 w 270"/>
                <a:gd name="T5" fmla="*/ 49 h 277"/>
                <a:gd name="T6" fmla="*/ 11 w 270"/>
                <a:gd name="T7" fmla="*/ 10 h 277"/>
                <a:gd name="T8" fmla="*/ 50 w 270"/>
                <a:gd name="T9" fmla="*/ 11 h 277"/>
                <a:gd name="T10" fmla="*/ 259 w 270"/>
                <a:gd name="T11" fmla="*/ 231 h 277"/>
                <a:gd name="T12" fmla="*/ 258 w 270"/>
                <a:gd name="T13" fmla="*/ 270 h 277"/>
                <a:gd name="T14" fmla="*/ 240 w 270"/>
                <a:gd name="T1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277">
                  <a:moveTo>
                    <a:pt x="240" y="277"/>
                  </a:moveTo>
                  <a:cubicBezTo>
                    <a:pt x="232" y="277"/>
                    <a:pt x="225" y="274"/>
                    <a:pt x="220" y="26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0" y="38"/>
                    <a:pt x="1" y="20"/>
                    <a:pt x="11" y="10"/>
                  </a:cubicBezTo>
                  <a:cubicBezTo>
                    <a:pt x="22" y="0"/>
                    <a:pt x="40" y="0"/>
                    <a:pt x="50" y="11"/>
                  </a:cubicBezTo>
                  <a:cubicBezTo>
                    <a:pt x="259" y="231"/>
                    <a:pt x="259" y="231"/>
                    <a:pt x="259" y="231"/>
                  </a:cubicBezTo>
                  <a:cubicBezTo>
                    <a:pt x="270" y="242"/>
                    <a:pt x="269" y="259"/>
                    <a:pt x="258" y="270"/>
                  </a:cubicBezTo>
                  <a:cubicBezTo>
                    <a:pt x="253" y="275"/>
                    <a:pt x="246" y="277"/>
                    <a:pt x="240" y="27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1" name="Freeform 960">
              <a:extLst>
                <a:ext uri="{FF2B5EF4-FFF2-40B4-BE49-F238E27FC236}">
                  <a16:creationId xmlns:a16="http://schemas.microsoft.com/office/drawing/2014/main" id="{C27B7CD7-AAA4-BEE7-CA38-3C643D9C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5138" y="9799137"/>
              <a:ext cx="38100" cy="112713"/>
            </a:xfrm>
            <a:custGeom>
              <a:avLst/>
              <a:gdLst>
                <a:gd name="T0" fmla="*/ 29 w 93"/>
                <a:gd name="T1" fmla="*/ 284 h 284"/>
                <a:gd name="T2" fmla="*/ 25 w 93"/>
                <a:gd name="T3" fmla="*/ 284 h 284"/>
                <a:gd name="T4" fmla="*/ 2 w 93"/>
                <a:gd name="T5" fmla="*/ 252 h 284"/>
                <a:gd name="T6" fmla="*/ 37 w 93"/>
                <a:gd name="T7" fmla="*/ 25 h 284"/>
                <a:gd name="T8" fmla="*/ 68 w 93"/>
                <a:gd name="T9" fmla="*/ 2 h 284"/>
                <a:gd name="T10" fmla="*/ 91 w 93"/>
                <a:gd name="T11" fmla="*/ 33 h 284"/>
                <a:gd name="T12" fmla="*/ 56 w 93"/>
                <a:gd name="T13" fmla="*/ 261 h 284"/>
                <a:gd name="T14" fmla="*/ 29 w 93"/>
                <a:gd name="T1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84">
                  <a:moveTo>
                    <a:pt x="29" y="284"/>
                  </a:moveTo>
                  <a:cubicBezTo>
                    <a:pt x="28" y="284"/>
                    <a:pt x="27" y="284"/>
                    <a:pt x="25" y="284"/>
                  </a:cubicBezTo>
                  <a:cubicBezTo>
                    <a:pt x="10" y="281"/>
                    <a:pt x="0" y="267"/>
                    <a:pt x="2" y="25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10"/>
                    <a:pt x="54" y="0"/>
                    <a:pt x="68" y="2"/>
                  </a:cubicBezTo>
                  <a:cubicBezTo>
                    <a:pt x="83" y="4"/>
                    <a:pt x="93" y="18"/>
                    <a:pt x="91" y="33"/>
                  </a:cubicBezTo>
                  <a:cubicBezTo>
                    <a:pt x="56" y="261"/>
                    <a:pt x="56" y="261"/>
                    <a:pt x="56" y="261"/>
                  </a:cubicBezTo>
                  <a:cubicBezTo>
                    <a:pt x="54" y="274"/>
                    <a:pt x="43" y="284"/>
                    <a:pt x="29" y="28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2" name="Freeform 961">
              <a:extLst>
                <a:ext uri="{FF2B5EF4-FFF2-40B4-BE49-F238E27FC236}">
                  <a16:creationId xmlns:a16="http://schemas.microsoft.com/office/drawing/2014/main" id="{5C6F51BB-6B14-C276-E041-00D4AED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326" y="9846762"/>
              <a:ext cx="20638" cy="114300"/>
            </a:xfrm>
            <a:custGeom>
              <a:avLst/>
              <a:gdLst>
                <a:gd name="T0" fmla="*/ 28 w 55"/>
                <a:gd name="T1" fmla="*/ 286 h 286"/>
                <a:gd name="T2" fmla="*/ 0 w 55"/>
                <a:gd name="T3" fmla="*/ 259 h 286"/>
                <a:gd name="T4" fmla="*/ 0 w 55"/>
                <a:gd name="T5" fmla="*/ 28 h 286"/>
                <a:gd name="T6" fmla="*/ 28 w 55"/>
                <a:gd name="T7" fmla="*/ 0 h 286"/>
                <a:gd name="T8" fmla="*/ 55 w 55"/>
                <a:gd name="T9" fmla="*/ 28 h 286"/>
                <a:gd name="T10" fmla="*/ 55 w 55"/>
                <a:gd name="T11" fmla="*/ 259 h 286"/>
                <a:gd name="T12" fmla="*/ 28 w 55"/>
                <a:gd name="T13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86">
                  <a:moveTo>
                    <a:pt x="28" y="286"/>
                  </a:moveTo>
                  <a:cubicBezTo>
                    <a:pt x="12" y="286"/>
                    <a:pt x="0" y="274"/>
                    <a:pt x="0" y="25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74"/>
                    <a:pt x="43" y="286"/>
                    <a:pt x="28" y="28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3" name="Freeform 962">
              <a:extLst>
                <a:ext uri="{FF2B5EF4-FFF2-40B4-BE49-F238E27FC236}">
                  <a16:creationId xmlns:a16="http://schemas.microsoft.com/office/drawing/2014/main" id="{26F9B623-A3F0-FC09-F3DC-00248DD30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7663" y="9772150"/>
              <a:ext cx="125413" cy="50800"/>
            </a:xfrm>
            <a:custGeom>
              <a:avLst/>
              <a:gdLst>
                <a:gd name="T0" fmla="*/ 30 w 316"/>
                <a:gd name="T1" fmla="*/ 125 h 125"/>
                <a:gd name="T2" fmla="*/ 4 w 316"/>
                <a:gd name="T3" fmla="*/ 105 h 125"/>
                <a:gd name="T4" fmla="*/ 24 w 316"/>
                <a:gd name="T5" fmla="*/ 71 h 125"/>
                <a:gd name="T6" fmla="*/ 278 w 316"/>
                <a:gd name="T7" fmla="*/ 4 h 125"/>
                <a:gd name="T8" fmla="*/ 312 w 316"/>
                <a:gd name="T9" fmla="*/ 23 h 125"/>
                <a:gd name="T10" fmla="*/ 292 w 316"/>
                <a:gd name="T11" fmla="*/ 57 h 125"/>
                <a:gd name="T12" fmla="*/ 38 w 316"/>
                <a:gd name="T13" fmla="*/ 124 h 125"/>
                <a:gd name="T14" fmla="*/ 30 w 316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25">
                  <a:moveTo>
                    <a:pt x="30" y="125"/>
                  </a:moveTo>
                  <a:cubicBezTo>
                    <a:pt x="18" y="125"/>
                    <a:pt x="7" y="117"/>
                    <a:pt x="4" y="105"/>
                  </a:cubicBezTo>
                  <a:cubicBezTo>
                    <a:pt x="0" y="90"/>
                    <a:pt x="9" y="75"/>
                    <a:pt x="24" y="71"/>
                  </a:cubicBezTo>
                  <a:cubicBezTo>
                    <a:pt x="278" y="4"/>
                    <a:pt x="278" y="4"/>
                    <a:pt x="278" y="4"/>
                  </a:cubicBezTo>
                  <a:cubicBezTo>
                    <a:pt x="293" y="0"/>
                    <a:pt x="308" y="9"/>
                    <a:pt x="312" y="23"/>
                  </a:cubicBezTo>
                  <a:cubicBezTo>
                    <a:pt x="316" y="38"/>
                    <a:pt x="307" y="53"/>
                    <a:pt x="292" y="57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5" y="125"/>
                    <a:pt x="33" y="125"/>
                    <a:pt x="30" y="12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4" name="Freeform 963">
              <a:extLst>
                <a:ext uri="{FF2B5EF4-FFF2-40B4-BE49-F238E27FC236}">
                  <a16:creationId xmlns:a16="http://schemas.microsoft.com/office/drawing/2014/main" id="{79BBB69E-24CE-610D-9B73-C42A6B5E3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0201" y="9730875"/>
              <a:ext cx="42863" cy="66675"/>
            </a:xfrm>
            <a:custGeom>
              <a:avLst/>
              <a:gdLst>
                <a:gd name="T0" fmla="*/ 31 w 107"/>
                <a:gd name="T1" fmla="*/ 170 h 170"/>
                <a:gd name="T2" fmla="*/ 21 w 107"/>
                <a:gd name="T3" fmla="*/ 168 h 170"/>
                <a:gd name="T4" fmla="*/ 6 w 107"/>
                <a:gd name="T5" fmla="*/ 132 h 170"/>
                <a:gd name="T6" fmla="*/ 51 w 107"/>
                <a:gd name="T7" fmla="*/ 21 h 170"/>
                <a:gd name="T8" fmla="*/ 86 w 107"/>
                <a:gd name="T9" fmla="*/ 6 h 170"/>
                <a:gd name="T10" fmla="*/ 101 w 107"/>
                <a:gd name="T11" fmla="*/ 41 h 170"/>
                <a:gd name="T12" fmla="*/ 56 w 107"/>
                <a:gd name="T13" fmla="*/ 153 h 170"/>
                <a:gd name="T14" fmla="*/ 31 w 107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70">
                  <a:moveTo>
                    <a:pt x="31" y="170"/>
                  </a:moveTo>
                  <a:cubicBezTo>
                    <a:pt x="28" y="170"/>
                    <a:pt x="24" y="169"/>
                    <a:pt x="21" y="168"/>
                  </a:cubicBezTo>
                  <a:cubicBezTo>
                    <a:pt x="7" y="162"/>
                    <a:pt x="0" y="146"/>
                    <a:pt x="6" y="132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6" y="7"/>
                    <a:pt x="72" y="0"/>
                    <a:pt x="86" y="6"/>
                  </a:cubicBezTo>
                  <a:cubicBezTo>
                    <a:pt x="100" y="11"/>
                    <a:pt x="107" y="27"/>
                    <a:pt x="101" y="41"/>
                  </a:cubicBezTo>
                  <a:cubicBezTo>
                    <a:pt x="56" y="153"/>
                    <a:pt x="56" y="153"/>
                    <a:pt x="56" y="153"/>
                  </a:cubicBezTo>
                  <a:cubicBezTo>
                    <a:pt x="52" y="163"/>
                    <a:pt x="42" y="170"/>
                    <a:pt x="31" y="170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5" name="Freeform 964">
              <a:extLst>
                <a:ext uri="{FF2B5EF4-FFF2-40B4-BE49-F238E27FC236}">
                  <a16:creationId xmlns:a16="http://schemas.microsoft.com/office/drawing/2014/main" id="{F42961DA-0091-167D-9ECC-D68610AB0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3713" y="9608637"/>
              <a:ext cx="33338" cy="139700"/>
            </a:xfrm>
            <a:custGeom>
              <a:avLst/>
              <a:gdLst>
                <a:gd name="T0" fmla="*/ 28 w 85"/>
                <a:gd name="T1" fmla="*/ 354 h 354"/>
                <a:gd name="T2" fmla="*/ 26 w 85"/>
                <a:gd name="T3" fmla="*/ 354 h 354"/>
                <a:gd name="T4" fmla="*/ 1 w 85"/>
                <a:gd name="T5" fmla="*/ 324 h 354"/>
                <a:gd name="T6" fmla="*/ 29 w 85"/>
                <a:gd name="T7" fmla="*/ 26 h 354"/>
                <a:gd name="T8" fmla="*/ 59 w 85"/>
                <a:gd name="T9" fmla="*/ 1 h 354"/>
                <a:gd name="T10" fmla="*/ 83 w 85"/>
                <a:gd name="T11" fmla="*/ 31 h 354"/>
                <a:gd name="T12" fmla="*/ 55 w 85"/>
                <a:gd name="T13" fmla="*/ 329 h 354"/>
                <a:gd name="T14" fmla="*/ 28 w 85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354">
                  <a:moveTo>
                    <a:pt x="28" y="354"/>
                  </a:moveTo>
                  <a:cubicBezTo>
                    <a:pt x="27" y="354"/>
                    <a:pt x="27" y="354"/>
                    <a:pt x="26" y="354"/>
                  </a:cubicBezTo>
                  <a:cubicBezTo>
                    <a:pt x="11" y="353"/>
                    <a:pt x="0" y="339"/>
                    <a:pt x="1" y="32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11"/>
                    <a:pt x="43" y="0"/>
                    <a:pt x="59" y="1"/>
                  </a:cubicBezTo>
                  <a:cubicBezTo>
                    <a:pt x="74" y="2"/>
                    <a:pt x="85" y="16"/>
                    <a:pt x="83" y="31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54" y="343"/>
                    <a:pt x="42" y="354"/>
                    <a:pt x="28" y="3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6" name="Freeform 965">
              <a:extLst>
                <a:ext uri="{FF2B5EF4-FFF2-40B4-BE49-F238E27FC236}">
                  <a16:creationId xmlns:a16="http://schemas.microsoft.com/office/drawing/2014/main" id="{43430A7B-1A72-C1AE-625C-94EC4722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5163" y="9602287"/>
              <a:ext cx="58738" cy="76200"/>
            </a:xfrm>
            <a:custGeom>
              <a:avLst/>
              <a:gdLst>
                <a:gd name="T0" fmla="*/ 31 w 147"/>
                <a:gd name="T1" fmla="*/ 194 h 194"/>
                <a:gd name="T2" fmla="*/ 16 w 147"/>
                <a:gd name="T3" fmla="*/ 189 h 194"/>
                <a:gd name="T4" fmla="*/ 8 w 147"/>
                <a:gd name="T5" fmla="*/ 152 h 194"/>
                <a:gd name="T6" fmla="*/ 92 w 147"/>
                <a:gd name="T7" fmla="*/ 17 h 194"/>
                <a:gd name="T8" fmla="*/ 130 w 147"/>
                <a:gd name="T9" fmla="*/ 8 h 194"/>
                <a:gd name="T10" fmla="*/ 139 w 147"/>
                <a:gd name="T11" fmla="*/ 46 h 194"/>
                <a:gd name="T12" fmla="*/ 54 w 147"/>
                <a:gd name="T13" fmla="*/ 181 h 194"/>
                <a:gd name="T14" fmla="*/ 31 w 147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94">
                  <a:moveTo>
                    <a:pt x="31" y="194"/>
                  </a:moveTo>
                  <a:cubicBezTo>
                    <a:pt x="26" y="194"/>
                    <a:pt x="21" y="192"/>
                    <a:pt x="16" y="189"/>
                  </a:cubicBezTo>
                  <a:cubicBezTo>
                    <a:pt x="4" y="181"/>
                    <a:pt x="0" y="165"/>
                    <a:pt x="8" y="152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100" y="4"/>
                    <a:pt x="117" y="0"/>
                    <a:pt x="130" y="8"/>
                  </a:cubicBezTo>
                  <a:cubicBezTo>
                    <a:pt x="143" y="16"/>
                    <a:pt x="147" y="33"/>
                    <a:pt x="139" y="46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49" y="189"/>
                    <a:pt x="40" y="194"/>
                    <a:pt x="31" y="19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7" name="Freeform 966">
              <a:extLst>
                <a:ext uri="{FF2B5EF4-FFF2-40B4-BE49-F238E27FC236}">
                  <a16:creationId xmlns:a16="http://schemas.microsoft.com/office/drawing/2014/main" id="{E5D40207-8883-6B1D-6F4D-46AE0993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3888" y="9721350"/>
              <a:ext cx="44450" cy="163513"/>
            </a:xfrm>
            <a:custGeom>
              <a:avLst/>
              <a:gdLst>
                <a:gd name="T0" fmla="*/ 29 w 112"/>
                <a:gd name="T1" fmla="*/ 414 h 414"/>
                <a:gd name="T2" fmla="*/ 25 w 112"/>
                <a:gd name="T3" fmla="*/ 414 h 414"/>
                <a:gd name="T4" fmla="*/ 2 w 112"/>
                <a:gd name="T5" fmla="*/ 383 h 414"/>
                <a:gd name="T6" fmla="*/ 56 w 112"/>
                <a:gd name="T7" fmla="*/ 25 h 414"/>
                <a:gd name="T8" fmla="*/ 87 w 112"/>
                <a:gd name="T9" fmla="*/ 2 h 414"/>
                <a:gd name="T10" fmla="*/ 110 w 112"/>
                <a:gd name="T11" fmla="*/ 33 h 414"/>
                <a:gd name="T12" fmla="*/ 56 w 112"/>
                <a:gd name="T13" fmla="*/ 391 h 414"/>
                <a:gd name="T14" fmla="*/ 29 w 112"/>
                <a:gd name="T15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414">
                  <a:moveTo>
                    <a:pt x="29" y="414"/>
                  </a:moveTo>
                  <a:cubicBezTo>
                    <a:pt x="28" y="414"/>
                    <a:pt x="27" y="414"/>
                    <a:pt x="25" y="414"/>
                  </a:cubicBezTo>
                  <a:cubicBezTo>
                    <a:pt x="10" y="411"/>
                    <a:pt x="0" y="397"/>
                    <a:pt x="2" y="383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8" y="10"/>
                    <a:pt x="72" y="0"/>
                    <a:pt x="87" y="2"/>
                  </a:cubicBezTo>
                  <a:cubicBezTo>
                    <a:pt x="102" y="4"/>
                    <a:pt x="112" y="18"/>
                    <a:pt x="110" y="33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4" y="404"/>
                    <a:pt x="43" y="414"/>
                    <a:pt x="29" y="41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8" name="Freeform 967">
              <a:extLst>
                <a:ext uri="{FF2B5EF4-FFF2-40B4-BE49-F238E27FC236}">
                  <a16:creationId xmlns:a16="http://schemas.microsoft.com/office/drawing/2014/main" id="{6CB399AF-91A6-F166-0693-C7AF8096C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9926" y="9710237"/>
              <a:ext cx="107950" cy="88900"/>
            </a:xfrm>
            <a:custGeom>
              <a:avLst/>
              <a:gdLst>
                <a:gd name="T0" fmla="*/ 239 w 270"/>
                <a:gd name="T1" fmla="*/ 225 h 225"/>
                <a:gd name="T2" fmla="*/ 222 w 270"/>
                <a:gd name="T3" fmla="*/ 219 h 225"/>
                <a:gd name="T4" fmla="*/ 14 w 270"/>
                <a:gd name="T5" fmla="*/ 53 h 225"/>
                <a:gd name="T6" fmla="*/ 9 w 270"/>
                <a:gd name="T7" fmla="*/ 14 h 225"/>
                <a:gd name="T8" fmla="*/ 48 w 270"/>
                <a:gd name="T9" fmla="*/ 10 h 225"/>
                <a:gd name="T10" fmla="*/ 256 w 270"/>
                <a:gd name="T11" fmla="*/ 176 h 225"/>
                <a:gd name="T12" fmla="*/ 261 w 270"/>
                <a:gd name="T13" fmla="*/ 215 h 225"/>
                <a:gd name="T14" fmla="*/ 239 w 270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225">
                  <a:moveTo>
                    <a:pt x="239" y="225"/>
                  </a:moveTo>
                  <a:cubicBezTo>
                    <a:pt x="233" y="225"/>
                    <a:pt x="227" y="223"/>
                    <a:pt x="222" y="21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" y="43"/>
                    <a:pt x="0" y="26"/>
                    <a:pt x="9" y="14"/>
                  </a:cubicBezTo>
                  <a:cubicBezTo>
                    <a:pt x="19" y="2"/>
                    <a:pt x="36" y="0"/>
                    <a:pt x="48" y="10"/>
                  </a:cubicBezTo>
                  <a:cubicBezTo>
                    <a:pt x="256" y="176"/>
                    <a:pt x="256" y="176"/>
                    <a:pt x="256" y="176"/>
                  </a:cubicBezTo>
                  <a:cubicBezTo>
                    <a:pt x="268" y="186"/>
                    <a:pt x="270" y="203"/>
                    <a:pt x="261" y="215"/>
                  </a:cubicBezTo>
                  <a:cubicBezTo>
                    <a:pt x="255" y="222"/>
                    <a:pt x="247" y="225"/>
                    <a:pt x="239" y="22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9" name="Freeform 968">
              <a:extLst>
                <a:ext uri="{FF2B5EF4-FFF2-40B4-BE49-F238E27FC236}">
                  <a16:creationId xmlns:a16="http://schemas.microsoft.com/office/drawing/2014/main" id="{E577880B-3529-BA05-F411-CB52E071E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7701" y="9815012"/>
              <a:ext cx="125413" cy="87313"/>
            </a:xfrm>
            <a:custGeom>
              <a:avLst/>
              <a:gdLst>
                <a:gd name="T0" fmla="*/ 31 w 316"/>
                <a:gd name="T1" fmla="*/ 217 h 217"/>
                <a:gd name="T2" fmla="*/ 8 w 316"/>
                <a:gd name="T3" fmla="*/ 204 h 217"/>
                <a:gd name="T4" fmla="*/ 17 w 316"/>
                <a:gd name="T5" fmla="*/ 166 h 217"/>
                <a:gd name="T6" fmla="*/ 270 w 316"/>
                <a:gd name="T7" fmla="*/ 8 h 217"/>
                <a:gd name="T8" fmla="*/ 308 w 316"/>
                <a:gd name="T9" fmla="*/ 17 h 217"/>
                <a:gd name="T10" fmla="*/ 299 w 316"/>
                <a:gd name="T11" fmla="*/ 55 h 217"/>
                <a:gd name="T12" fmla="*/ 45 w 316"/>
                <a:gd name="T13" fmla="*/ 213 h 217"/>
                <a:gd name="T14" fmla="*/ 31 w 316"/>
                <a:gd name="T1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217">
                  <a:moveTo>
                    <a:pt x="31" y="217"/>
                  </a:moveTo>
                  <a:cubicBezTo>
                    <a:pt x="22" y="217"/>
                    <a:pt x="13" y="212"/>
                    <a:pt x="8" y="204"/>
                  </a:cubicBezTo>
                  <a:cubicBezTo>
                    <a:pt x="0" y="191"/>
                    <a:pt x="4" y="174"/>
                    <a:pt x="17" y="166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83" y="0"/>
                    <a:pt x="300" y="4"/>
                    <a:pt x="308" y="17"/>
                  </a:cubicBezTo>
                  <a:cubicBezTo>
                    <a:pt x="316" y="30"/>
                    <a:pt x="312" y="47"/>
                    <a:pt x="299" y="55"/>
                  </a:cubicBezTo>
                  <a:cubicBezTo>
                    <a:pt x="45" y="213"/>
                    <a:pt x="45" y="213"/>
                    <a:pt x="45" y="213"/>
                  </a:cubicBezTo>
                  <a:cubicBezTo>
                    <a:pt x="41" y="215"/>
                    <a:pt x="36" y="217"/>
                    <a:pt x="31" y="21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0" name="Freeform 969">
              <a:extLst>
                <a:ext uri="{FF2B5EF4-FFF2-40B4-BE49-F238E27FC236}">
                  <a16:creationId xmlns:a16="http://schemas.microsoft.com/office/drawing/2014/main" id="{9EC046F3-57AE-A322-75E6-962783111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4051" y="9907087"/>
              <a:ext cx="125413" cy="53975"/>
            </a:xfrm>
            <a:custGeom>
              <a:avLst/>
              <a:gdLst>
                <a:gd name="T0" fmla="*/ 287 w 318"/>
                <a:gd name="T1" fmla="*/ 135 h 135"/>
                <a:gd name="T2" fmla="*/ 279 w 318"/>
                <a:gd name="T3" fmla="*/ 134 h 135"/>
                <a:gd name="T4" fmla="*/ 23 w 318"/>
                <a:gd name="T5" fmla="*/ 56 h 135"/>
                <a:gd name="T6" fmla="*/ 5 w 318"/>
                <a:gd name="T7" fmla="*/ 22 h 135"/>
                <a:gd name="T8" fmla="*/ 39 w 318"/>
                <a:gd name="T9" fmla="*/ 4 h 135"/>
                <a:gd name="T10" fmla="*/ 295 w 318"/>
                <a:gd name="T11" fmla="*/ 82 h 135"/>
                <a:gd name="T12" fmla="*/ 314 w 318"/>
                <a:gd name="T13" fmla="*/ 116 h 135"/>
                <a:gd name="T14" fmla="*/ 287 w 318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135">
                  <a:moveTo>
                    <a:pt x="287" y="135"/>
                  </a:moveTo>
                  <a:cubicBezTo>
                    <a:pt x="285" y="135"/>
                    <a:pt x="282" y="135"/>
                    <a:pt x="279" y="134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8" y="52"/>
                    <a:pt x="0" y="37"/>
                    <a:pt x="5" y="22"/>
                  </a:cubicBezTo>
                  <a:cubicBezTo>
                    <a:pt x="9" y="8"/>
                    <a:pt x="24" y="0"/>
                    <a:pt x="39" y="4"/>
                  </a:cubicBezTo>
                  <a:cubicBezTo>
                    <a:pt x="295" y="82"/>
                    <a:pt x="295" y="82"/>
                    <a:pt x="295" y="82"/>
                  </a:cubicBezTo>
                  <a:cubicBezTo>
                    <a:pt x="310" y="86"/>
                    <a:pt x="318" y="102"/>
                    <a:pt x="314" y="116"/>
                  </a:cubicBezTo>
                  <a:cubicBezTo>
                    <a:pt x="310" y="128"/>
                    <a:pt x="299" y="135"/>
                    <a:pt x="287" y="13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1" name="Freeform 970">
              <a:extLst>
                <a:ext uri="{FF2B5EF4-FFF2-40B4-BE49-F238E27FC236}">
                  <a16:creationId xmlns:a16="http://schemas.microsoft.com/office/drawing/2014/main" id="{F761639C-8A2B-21FB-B1CF-6AEA6F258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1051" y="9835650"/>
              <a:ext cx="34925" cy="100013"/>
            </a:xfrm>
            <a:custGeom>
              <a:avLst/>
              <a:gdLst>
                <a:gd name="T0" fmla="*/ 60 w 89"/>
                <a:gd name="T1" fmla="*/ 255 h 255"/>
                <a:gd name="T2" fmla="*/ 33 w 89"/>
                <a:gd name="T3" fmla="*/ 232 h 255"/>
                <a:gd name="T4" fmla="*/ 2 w 89"/>
                <a:gd name="T5" fmla="*/ 34 h 255"/>
                <a:gd name="T6" fmla="*/ 25 w 89"/>
                <a:gd name="T7" fmla="*/ 3 h 255"/>
                <a:gd name="T8" fmla="*/ 56 w 89"/>
                <a:gd name="T9" fmla="*/ 26 h 255"/>
                <a:gd name="T10" fmla="*/ 87 w 89"/>
                <a:gd name="T11" fmla="*/ 223 h 255"/>
                <a:gd name="T12" fmla="*/ 64 w 89"/>
                <a:gd name="T13" fmla="*/ 255 h 255"/>
                <a:gd name="T14" fmla="*/ 60 w 89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55">
                  <a:moveTo>
                    <a:pt x="60" y="255"/>
                  </a:moveTo>
                  <a:cubicBezTo>
                    <a:pt x="47" y="255"/>
                    <a:pt x="35" y="245"/>
                    <a:pt x="33" y="2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19"/>
                    <a:pt x="10" y="5"/>
                    <a:pt x="25" y="3"/>
                  </a:cubicBezTo>
                  <a:cubicBezTo>
                    <a:pt x="40" y="0"/>
                    <a:pt x="54" y="11"/>
                    <a:pt x="56" y="26"/>
                  </a:cubicBezTo>
                  <a:cubicBezTo>
                    <a:pt x="87" y="223"/>
                    <a:pt x="87" y="223"/>
                    <a:pt x="87" y="223"/>
                  </a:cubicBezTo>
                  <a:cubicBezTo>
                    <a:pt x="89" y="238"/>
                    <a:pt x="79" y="252"/>
                    <a:pt x="64" y="255"/>
                  </a:cubicBezTo>
                  <a:cubicBezTo>
                    <a:pt x="63" y="255"/>
                    <a:pt x="61" y="255"/>
                    <a:pt x="60" y="2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2" name="Freeform 971">
              <a:extLst>
                <a:ext uri="{FF2B5EF4-FFF2-40B4-BE49-F238E27FC236}">
                  <a16:creationId xmlns:a16="http://schemas.microsoft.com/office/drawing/2014/main" id="{CC588B1D-DEF9-8837-73BF-E6AE2461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9151" y="9973762"/>
              <a:ext cx="71438" cy="71438"/>
            </a:xfrm>
            <a:custGeom>
              <a:avLst/>
              <a:gdLst>
                <a:gd name="T0" fmla="*/ 150 w 180"/>
                <a:gd name="T1" fmla="*/ 182 h 182"/>
                <a:gd name="T2" fmla="*/ 131 w 180"/>
                <a:gd name="T3" fmla="*/ 173 h 182"/>
                <a:gd name="T4" fmla="*/ 10 w 180"/>
                <a:gd name="T5" fmla="*/ 49 h 182"/>
                <a:gd name="T6" fmla="*/ 11 w 180"/>
                <a:gd name="T7" fmla="*/ 11 h 182"/>
                <a:gd name="T8" fmla="*/ 49 w 180"/>
                <a:gd name="T9" fmla="*/ 11 h 182"/>
                <a:gd name="T10" fmla="*/ 170 w 180"/>
                <a:gd name="T11" fmla="*/ 135 h 182"/>
                <a:gd name="T12" fmla="*/ 169 w 180"/>
                <a:gd name="T13" fmla="*/ 174 h 182"/>
                <a:gd name="T14" fmla="*/ 150 w 180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2">
                  <a:moveTo>
                    <a:pt x="150" y="182"/>
                  </a:moveTo>
                  <a:cubicBezTo>
                    <a:pt x="143" y="182"/>
                    <a:pt x="136" y="179"/>
                    <a:pt x="131" y="173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0" y="38"/>
                    <a:pt x="0" y="21"/>
                    <a:pt x="11" y="11"/>
                  </a:cubicBezTo>
                  <a:cubicBezTo>
                    <a:pt x="21" y="0"/>
                    <a:pt x="39" y="0"/>
                    <a:pt x="49" y="11"/>
                  </a:cubicBezTo>
                  <a:cubicBezTo>
                    <a:pt x="170" y="135"/>
                    <a:pt x="170" y="135"/>
                    <a:pt x="170" y="135"/>
                  </a:cubicBezTo>
                  <a:cubicBezTo>
                    <a:pt x="180" y="146"/>
                    <a:pt x="180" y="164"/>
                    <a:pt x="169" y="174"/>
                  </a:cubicBezTo>
                  <a:cubicBezTo>
                    <a:pt x="164" y="179"/>
                    <a:pt x="157" y="182"/>
                    <a:pt x="150" y="18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3" name="Freeform 972">
              <a:extLst>
                <a:ext uri="{FF2B5EF4-FFF2-40B4-BE49-F238E27FC236}">
                  <a16:creationId xmlns:a16="http://schemas.microsoft.com/office/drawing/2014/main" id="{46DB511F-B78A-5F0C-C43A-89A32FC10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5651" y="9983287"/>
              <a:ext cx="49213" cy="104775"/>
            </a:xfrm>
            <a:custGeom>
              <a:avLst/>
              <a:gdLst>
                <a:gd name="T0" fmla="*/ 30 w 123"/>
                <a:gd name="T1" fmla="*/ 267 h 267"/>
                <a:gd name="T2" fmla="*/ 23 w 123"/>
                <a:gd name="T3" fmla="*/ 266 h 267"/>
                <a:gd name="T4" fmla="*/ 4 w 123"/>
                <a:gd name="T5" fmla="*/ 232 h 267"/>
                <a:gd name="T6" fmla="*/ 66 w 123"/>
                <a:gd name="T7" fmla="*/ 22 h 267"/>
                <a:gd name="T8" fmla="*/ 100 w 123"/>
                <a:gd name="T9" fmla="*/ 4 h 267"/>
                <a:gd name="T10" fmla="*/ 118 w 123"/>
                <a:gd name="T11" fmla="*/ 38 h 267"/>
                <a:gd name="T12" fmla="*/ 57 w 123"/>
                <a:gd name="T13" fmla="*/ 247 h 267"/>
                <a:gd name="T14" fmla="*/ 30 w 123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267">
                  <a:moveTo>
                    <a:pt x="30" y="267"/>
                  </a:moveTo>
                  <a:cubicBezTo>
                    <a:pt x="28" y="267"/>
                    <a:pt x="25" y="266"/>
                    <a:pt x="23" y="266"/>
                  </a:cubicBezTo>
                  <a:cubicBezTo>
                    <a:pt x="8" y="261"/>
                    <a:pt x="0" y="246"/>
                    <a:pt x="4" y="23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70" y="8"/>
                    <a:pt x="85" y="0"/>
                    <a:pt x="100" y="4"/>
                  </a:cubicBezTo>
                  <a:cubicBezTo>
                    <a:pt x="114" y="8"/>
                    <a:pt x="123" y="23"/>
                    <a:pt x="118" y="38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3" y="259"/>
                    <a:pt x="42" y="267"/>
                    <a:pt x="30" y="26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4" name="Freeform 973">
              <a:extLst>
                <a:ext uri="{FF2B5EF4-FFF2-40B4-BE49-F238E27FC236}">
                  <a16:creationId xmlns:a16="http://schemas.microsoft.com/office/drawing/2014/main" id="{B4720EE3-6CF5-4446-6001-089935E69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8176" y="9927725"/>
              <a:ext cx="107950" cy="160338"/>
            </a:xfrm>
            <a:custGeom>
              <a:avLst/>
              <a:gdLst>
                <a:gd name="T0" fmla="*/ 243 w 274"/>
                <a:gd name="T1" fmla="*/ 406 h 406"/>
                <a:gd name="T2" fmla="*/ 220 w 274"/>
                <a:gd name="T3" fmla="*/ 393 h 406"/>
                <a:gd name="T4" fmla="*/ 8 w 274"/>
                <a:gd name="T5" fmla="*/ 45 h 406"/>
                <a:gd name="T6" fmla="*/ 17 w 274"/>
                <a:gd name="T7" fmla="*/ 7 h 406"/>
                <a:gd name="T8" fmla="*/ 55 w 274"/>
                <a:gd name="T9" fmla="*/ 17 h 406"/>
                <a:gd name="T10" fmla="*/ 266 w 274"/>
                <a:gd name="T11" fmla="*/ 364 h 406"/>
                <a:gd name="T12" fmla="*/ 257 w 274"/>
                <a:gd name="T13" fmla="*/ 402 h 406"/>
                <a:gd name="T14" fmla="*/ 243 w 274"/>
                <a:gd name="T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406">
                  <a:moveTo>
                    <a:pt x="243" y="406"/>
                  </a:moveTo>
                  <a:cubicBezTo>
                    <a:pt x="234" y="406"/>
                    <a:pt x="225" y="401"/>
                    <a:pt x="220" y="39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0" y="32"/>
                    <a:pt x="4" y="15"/>
                    <a:pt x="17" y="7"/>
                  </a:cubicBezTo>
                  <a:cubicBezTo>
                    <a:pt x="30" y="0"/>
                    <a:pt x="47" y="4"/>
                    <a:pt x="55" y="17"/>
                  </a:cubicBezTo>
                  <a:cubicBezTo>
                    <a:pt x="266" y="364"/>
                    <a:pt x="266" y="364"/>
                    <a:pt x="266" y="364"/>
                  </a:cubicBezTo>
                  <a:cubicBezTo>
                    <a:pt x="274" y="377"/>
                    <a:pt x="270" y="394"/>
                    <a:pt x="257" y="402"/>
                  </a:cubicBezTo>
                  <a:cubicBezTo>
                    <a:pt x="253" y="404"/>
                    <a:pt x="248" y="406"/>
                    <a:pt x="243" y="40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5" name="Freeform 974">
              <a:extLst>
                <a:ext uri="{FF2B5EF4-FFF2-40B4-BE49-F238E27FC236}">
                  <a16:creationId xmlns:a16="http://schemas.microsoft.com/office/drawing/2014/main" id="{C49A9AD8-3C2B-540B-15EA-32E598C0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3726" y="9937250"/>
              <a:ext cx="42863" cy="107950"/>
            </a:xfrm>
            <a:custGeom>
              <a:avLst/>
              <a:gdLst>
                <a:gd name="T0" fmla="*/ 30 w 110"/>
                <a:gd name="T1" fmla="*/ 272 h 272"/>
                <a:gd name="T2" fmla="*/ 23 w 110"/>
                <a:gd name="T3" fmla="*/ 271 h 272"/>
                <a:gd name="T4" fmla="*/ 3 w 110"/>
                <a:gd name="T5" fmla="*/ 238 h 272"/>
                <a:gd name="T6" fmla="*/ 54 w 110"/>
                <a:gd name="T7" fmla="*/ 24 h 272"/>
                <a:gd name="T8" fmla="*/ 86 w 110"/>
                <a:gd name="T9" fmla="*/ 4 h 272"/>
                <a:gd name="T10" fmla="*/ 107 w 110"/>
                <a:gd name="T11" fmla="*/ 36 h 272"/>
                <a:gd name="T12" fmla="*/ 56 w 110"/>
                <a:gd name="T13" fmla="*/ 251 h 272"/>
                <a:gd name="T14" fmla="*/ 30 w 110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72">
                  <a:moveTo>
                    <a:pt x="30" y="272"/>
                  </a:moveTo>
                  <a:cubicBezTo>
                    <a:pt x="28" y="272"/>
                    <a:pt x="25" y="272"/>
                    <a:pt x="23" y="271"/>
                  </a:cubicBezTo>
                  <a:cubicBezTo>
                    <a:pt x="9" y="268"/>
                    <a:pt x="0" y="253"/>
                    <a:pt x="3" y="238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7" y="9"/>
                    <a:pt x="72" y="0"/>
                    <a:pt x="86" y="4"/>
                  </a:cubicBezTo>
                  <a:cubicBezTo>
                    <a:pt x="101" y="7"/>
                    <a:pt x="110" y="22"/>
                    <a:pt x="107" y="36"/>
                  </a:cubicBezTo>
                  <a:cubicBezTo>
                    <a:pt x="56" y="251"/>
                    <a:pt x="56" y="251"/>
                    <a:pt x="56" y="251"/>
                  </a:cubicBezTo>
                  <a:cubicBezTo>
                    <a:pt x="53" y="263"/>
                    <a:pt x="42" y="272"/>
                    <a:pt x="30" y="27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6" name="Freeform 975">
              <a:extLst>
                <a:ext uri="{FF2B5EF4-FFF2-40B4-BE49-F238E27FC236}">
                  <a16:creationId xmlns:a16="http://schemas.microsoft.com/office/drawing/2014/main" id="{F713610E-E2CA-F5C9-16AF-12A8BE351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6888" y="9905500"/>
              <a:ext cx="109538" cy="34925"/>
            </a:xfrm>
            <a:custGeom>
              <a:avLst/>
              <a:gdLst>
                <a:gd name="T0" fmla="*/ 29 w 279"/>
                <a:gd name="T1" fmla="*/ 89 h 89"/>
                <a:gd name="T2" fmla="*/ 2 w 279"/>
                <a:gd name="T3" fmla="*/ 65 h 89"/>
                <a:gd name="T4" fmla="*/ 25 w 279"/>
                <a:gd name="T5" fmla="*/ 34 h 89"/>
                <a:gd name="T6" fmla="*/ 246 w 279"/>
                <a:gd name="T7" fmla="*/ 2 h 89"/>
                <a:gd name="T8" fmla="*/ 277 w 279"/>
                <a:gd name="T9" fmla="*/ 25 h 89"/>
                <a:gd name="T10" fmla="*/ 254 w 279"/>
                <a:gd name="T11" fmla="*/ 56 h 89"/>
                <a:gd name="T12" fmla="*/ 33 w 279"/>
                <a:gd name="T13" fmla="*/ 88 h 89"/>
                <a:gd name="T14" fmla="*/ 29 w 279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89">
                  <a:moveTo>
                    <a:pt x="29" y="89"/>
                  </a:moveTo>
                  <a:cubicBezTo>
                    <a:pt x="16" y="89"/>
                    <a:pt x="4" y="79"/>
                    <a:pt x="2" y="65"/>
                  </a:cubicBezTo>
                  <a:cubicBezTo>
                    <a:pt x="0" y="50"/>
                    <a:pt x="10" y="37"/>
                    <a:pt x="25" y="34"/>
                  </a:cubicBezTo>
                  <a:cubicBezTo>
                    <a:pt x="246" y="2"/>
                    <a:pt x="246" y="2"/>
                    <a:pt x="246" y="2"/>
                  </a:cubicBezTo>
                  <a:cubicBezTo>
                    <a:pt x="261" y="0"/>
                    <a:pt x="275" y="10"/>
                    <a:pt x="277" y="25"/>
                  </a:cubicBezTo>
                  <a:cubicBezTo>
                    <a:pt x="279" y="40"/>
                    <a:pt x="269" y="54"/>
                    <a:pt x="254" y="5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2" y="89"/>
                    <a:pt x="30" y="89"/>
                    <a:pt x="29" y="89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7" name="Freeform 976">
              <a:extLst>
                <a:ext uri="{FF2B5EF4-FFF2-40B4-BE49-F238E27FC236}">
                  <a16:creationId xmlns:a16="http://schemas.microsoft.com/office/drawing/2014/main" id="{0EABC5D5-05EB-CA69-3F92-4F27D77C3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6076" y="9937250"/>
              <a:ext cx="103188" cy="47625"/>
            </a:xfrm>
            <a:custGeom>
              <a:avLst/>
              <a:gdLst>
                <a:gd name="T0" fmla="*/ 31 w 259"/>
                <a:gd name="T1" fmla="*/ 120 h 120"/>
                <a:gd name="T2" fmla="*/ 5 w 259"/>
                <a:gd name="T3" fmla="*/ 101 h 120"/>
                <a:gd name="T4" fmla="*/ 23 w 259"/>
                <a:gd name="T5" fmla="*/ 67 h 120"/>
                <a:gd name="T6" fmla="*/ 220 w 259"/>
                <a:gd name="T7" fmla="*/ 5 h 120"/>
                <a:gd name="T8" fmla="*/ 254 w 259"/>
                <a:gd name="T9" fmla="*/ 23 h 120"/>
                <a:gd name="T10" fmla="*/ 236 w 259"/>
                <a:gd name="T11" fmla="*/ 57 h 120"/>
                <a:gd name="T12" fmla="*/ 39 w 259"/>
                <a:gd name="T13" fmla="*/ 119 h 120"/>
                <a:gd name="T14" fmla="*/ 31 w 259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120">
                  <a:moveTo>
                    <a:pt x="31" y="120"/>
                  </a:moveTo>
                  <a:cubicBezTo>
                    <a:pt x="19" y="120"/>
                    <a:pt x="8" y="113"/>
                    <a:pt x="5" y="101"/>
                  </a:cubicBezTo>
                  <a:cubicBezTo>
                    <a:pt x="0" y="87"/>
                    <a:pt x="8" y="71"/>
                    <a:pt x="23" y="67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34" y="0"/>
                    <a:pt x="250" y="9"/>
                    <a:pt x="254" y="23"/>
                  </a:cubicBezTo>
                  <a:cubicBezTo>
                    <a:pt x="259" y="37"/>
                    <a:pt x="251" y="53"/>
                    <a:pt x="236" y="57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6" y="120"/>
                    <a:pt x="33" y="120"/>
                    <a:pt x="31" y="120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8" name="Freeform 977">
              <a:extLst>
                <a:ext uri="{FF2B5EF4-FFF2-40B4-BE49-F238E27FC236}">
                  <a16:creationId xmlns:a16="http://schemas.microsoft.com/office/drawing/2014/main" id="{7E029D87-7768-0F7E-F565-DD91D12E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9726" y="9997575"/>
              <a:ext cx="80963" cy="74613"/>
            </a:xfrm>
            <a:custGeom>
              <a:avLst/>
              <a:gdLst>
                <a:gd name="T0" fmla="*/ 174 w 204"/>
                <a:gd name="T1" fmla="*/ 185 h 185"/>
                <a:gd name="T2" fmla="*/ 156 w 204"/>
                <a:gd name="T3" fmla="*/ 178 h 185"/>
                <a:gd name="T4" fmla="*/ 12 w 204"/>
                <a:gd name="T5" fmla="*/ 51 h 185"/>
                <a:gd name="T6" fmla="*/ 10 w 204"/>
                <a:gd name="T7" fmla="*/ 12 h 185"/>
                <a:gd name="T8" fmla="*/ 49 w 204"/>
                <a:gd name="T9" fmla="*/ 10 h 185"/>
                <a:gd name="T10" fmla="*/ 192 w 204"/>
                <a:gd name="T11" fmla="*/ 137 h 185"/>
                <a:gd name="T12" fmla="*/ 194 w 204"/>
                <a:gd name="T13" fmla="*/ 176 h 185"/>
                <a:gd name="T14" fmla="*/ 174 w 204"/>
                <a:gd name="T1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185">
                  <a:moveTo>
                    <a:pt x="174" y="185"/>
                  </a:moveTo>
                  <a:cubicBezTo>
                    <a:pt x="168" y="185"/>
                    <a:pt x="161" y="183"/>
                    <a:pt x="156" y="1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" y="41"/>
                    <a:pt x="0" y="23"/>
                    <a:pt x="10" y="12"/>
                  </a:cubicBezTo>
                  <a:cubicBezTo>
                    <a:pt x="20" y="1"/>
                    <a:pt x="37" y="0"/>
                    <a:pt x="49" y="10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203" y="147"/>
                    <a:pt x="204" y="164"/>
                    <a:pt x="194" y="176"/>
                  </a:cubicBezTo>
                  <a:cubicBezTo>
                    <a:pt x="189" y="182"/>
                    <a:pt x="182" y="185"/>
                    <a:pt x="174" y="18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9" name="Freeform 978">
              <a:extLst>
                <a:ext uri="{FF2B5EF4-FFF2-40B4-BE49-F238E27FC236}">
                  <a16:creationId xmlns:a16="http://schemas.microsoft.com/office/drawing/2014/main" id="{EA893BD4-51AC-ACD7-EC50-B5A6798E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4976" y="9959475"/>
              <a:ext cx="38100" cy="103188"/>
            </a:xfrm>
            <a:custGeom>
              <a:avLst/>
              <a:gdLst>
                <a:gd name="T0" fmla="*/ 30 w 96"/>
                <a:gd name="T1" fmla="*/ 261 h 261"/>
                <a:gd name="T2" fmla="*/ 25 w 96"/>
                <a:gd name="T3" fmla="*/ 261 h 261"/>
                <a:gd name="T4" fmla="*/ 3 w 96"/>
                <a:gd name="T5" fmla="*/ 229 h 261"/>
                <a:gd name="T6" fmla="*/ 39 w 96"/>
                <a:gd name="T7" fmla="*/ 25 h 261"/>
                <a:gd name="T8" fmla="*/ 71 w 96"/>
                <a:gd name="T9" fmla="*/ 3 h 261"/>
                <a:gd name="T10" fmla="*/ 93 w 96"/>
                <a:gd name="T11" fmla="*/ 34 h 261"/>
                <a:gd name="T12" fmla="*/ 57 w 96"/>
                <a:gd name="T13" fmla="*/ 239 h 261"/>
                <a:gd name="T14" fmla="*/ 30 w 96"/>
                <a:gd name="T15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61">
                  <a:moveTo>
                    <a:pt x="30" y="261"/>
                  </a:moveTo>
                  <a:cubicBezTo>
                    <a:pt x="28" y="261"/>
                    <a:pt x="26" y="261"/>
                    <a:pt x="25" y="261"/>
                  </a:cubicBezTo>
                  <a:cubicBezTo>
                    <a:pt x="10" y="258"/>
                    <a:pt x="0" y="244"/>
                    <a:pt x="3" y="2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2" y="10"/>
                    <a:pt x="56" y="0"/>
                    <a:pt x="71" y="3"/>
                  </a:cubicBezTo>
                  <a:cubicBezTo>
                    <a:pt x="86" y="5"/>
                    <a:pt x="96" y="19"/>
                    <a:pt x="93" y="34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54" y="252"/>
                    <a:pt x="43" y="261"/>
                    <a:pt x="30" y="26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0" name="Freeform 979">
              <a:extLst>
                <a:ext uri="{FF2B5EF4-FFF2-40B4-BE49-F238E27FC236}">
                  <a16:creationId xmlns:a16="http://schemas.microsoft.com/office/drawing/2014/main" id="{503AA98E-D360-C66B-0C5B-8B7162FC4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9263" y="9927725"/>
              <a:ext cx="161925" cy="144463"/>
            </a:xfrm>
            <a:custGeom>
              <a:avLst/>
              <a:gdLst>
                <a:gd name="T0" fmla="*/ 30 w 407"/>
                <a:gd name="T1" fmla="*/ 363 h 363"/>
                <a:gd name="T2" fmla="*/ 10 w 407"/>
                <a:gd name="T3" fmla="*/ 353 h 363"/>
                <a:gd name="T4" fmla="*/ 12 w 407"/>
                <a:gd name="T5" fmla="*/ 315 h 363"/>
                <a:gd name="T6" fmla="*/ 358 w 407"/>
                <a:gd name="T7" fmla="*/ 10 h 363"/>
                <a:gd name="T8" fmla="*/ 397 w 407"/>
                <a:gd name="T9" fmla="*/ 13 h 363"/>
                <a:gd name="T10" fmla="*/ 394 w 407"/>
                <a:gd name="T11" fmla="*/ 51 h 363"/>
                <a:gd name="T12" fmla="*/ 48 w 407"/>
                <a:gd name="T13" fmla="*/ 356 h 363"/>
                <a:gd name="T14" fmla="*/ 30 w 407"/>
                <a:gd name="T15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63">
                  <a:moveTo>
                    <a:pt x="30" y="363"/>
                  </a:moveTo>
                  <a:cubicBezTo>
                    <a:pt x="23" y="363"/>
                    <a:pt x="15" y="359"/>
                    <a:pt x="10" y="353"/>
                  </a:cubicBezTo>
                  <a:cubicBezTo>
                    <a:pt x="0" y="342"/>
                    <a:pt x="1" y="325"/>
                    <a:pt x="12" y="315"/>
                  </a:cubicBezTo>
                  <a:cubicBezTo>
                    <a:pt x="358" y="10"/>
                    <a:pt x="358" y="10"/>
                    <a:pt x="358" y="10"/>
                  </a:cubicBezTo>
                  <a:cubicBezTo>
                    <a:pt x="369" y="0"/>
                    <a:pt x="387" y="1"/>
                    <a:pt x="397" y="13"/>
                  </a:cubicBezTo>
                  <a:cubicBezTo>
                    <a:pt x="407" y="24"/>
                    <a:pt x="405" y="41"/>
                    <a:pt x="394" y="51"/>
                  </a:cubicBezTo>
                  <a:cubicBezTo>
                    <a:pt x="48" y="356"/>
                    <a:pt x="48" y="356"/>
                    <a:pt x="48" y="356"/>
                  </a:cubicBezTo>
                  <a:cubicBezTo>
                    <a:pt x="43" y="360"/>
                    <a:pt x="37" y="363"/>
                    <a:pt x="30" y="363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1" name="Freeform 980">
              <a:extLst>
                <a:ext uri="{FF2B5EF4-FFF2-40B4-BE49-F238E27FC236}">
                  <a16:creationId xmlns:a16="http://schemas.microsoft.com/office/drawing/2014/main" id="{C283D735-9521-ED12-9509-09104962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0376" y="10065837"/>
              <a:ext cx="111125" cy="26988"/>
            </a:xfrm>
            <a:custGeom>
              <a:avLst/>
              <a:gdLst>
                <a:gd name="T0" fmla="*/ 28 w 281"/>
                <a:gd name="T1" fmla="*/ 66 h 66"/>
                <a:gd name="T2" fmla="*/ 1 w 281"/>
                <a:gd name="T3" fmla="*/ 40 h 66"/>
                <a:gd name="T4" fmla="*/ 27 w 281"/>
                <a:gd name="T5" fmla="*/ 11 h 66"/>
                <a:gd name="T6" fmla="*/ 251 w 281"/>
                <a:gd name="T7" fmla="*/ 1 h 66"/>
                <a:gd name="T8" fmla="*/ 280 w 281"/>
                <a:gd name="T9" fmla="*/ 27 h 66"/>
                <a:gd name="T10" fmla="*/ 254 w 281"/>
                <a:gd name="T11" fmla="*/ 56 h 66"/>
                <a:gd name="T12" fmla="*/ 29 w 281"/>
                <a:gd name="T13" fmla="*/ 66 h 66"/>
                <a:gd name="T14" fmla="*/ 28 w 281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66">
                  <a:moveTo>
                    <a:pt x="28" y="66"/>
                  </a:moveTo>
                  <a:cubicBezTo>
                    <a:pt x="13" y="66"/>
                    <a:pt x="1" y="55"/>
                    <a:pt x="1" y="40"/>
                  </a:cubicBezTo>
                  <a:cubicBezTo>
                    <a:pt x="0" y="25"/>
                    <a:pt x="12" y="12"/>
                    <a:pt x="27" y="1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67" y="0"/>
                    <a:pt x="279" y="12"/>
                    <a:pt x="280" y="27"/>
                  </a:cubicBezTo>
                  <a:cubicBezTo>
                    <a:pt x="281" y="42"/>
                    <a:pt x="269" y="55"/>
                    <a:pt x="254" y="5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8" y="66"/>
                    <a:pt x="28" y="6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2" name="Freeform 981">
              <a:extLst>
                <a:ext uri="{FF2B5EF4-FFF2-40B4-BE49-F238E27FC236}">
                  <a16:creationId xmlns:a16="http://schemas.microsoft.com/office/drawing/2014/main" id="{42CA745C-3465-19A3-21A5-4D6120A11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26" y="10067425"/>
              <a:ext cx="109538" cy="41275"/>
            </a:xfrm>
            <a:custGeom>
              <a:avLst/>
              <a:gdLst>
                <a:gd name="T0" fmla="*/ 246 w 276"/>
                <a:gd name="T1" fmla="*/ 104 h 104"/>
                <a:gd name="T2" fmla="*/ 240 w 276"/>
                <a:gd name="T3" fmla="*/ 104 h 104"/>
                <a:gd name="T4" fmla="*/ 24 w 276"/>
                <a:gd name="T5" fmla="*/ 56 h 104"/>
                <a:gd name="T6" fmla="*/ 3 w 276"/>
                <a:gd name="T7" fmla="*/ 24 h 104"/>
                <a:gd name="T8" fmla="*/ 36 w 276"/>
                <a:gd name="T9" fmla="*/ 3 h 104"/>
                <a:gd name="T10" fmla="*/ 252 w 276"/>
                <a:gd name="T11" fmla="*/ 50 h 104"/>
                <a:gd name="T12" fmla="*/ 273 w 276"/>
                <a:gd name="T13" fmla="*/ 83 h 104"/>
                <a:gd name="T14" fmla="*/ 246 w 276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104">
                  <a:moveTo>
                    <a:pt x="246" y="104"/>
                  </a:moveTo>
                  <a:cubicBezTo>
                    <a:pt x="244" y="104"/>
                    <a:pt x="242" y="104"/>
                    <a:pt x="240" y="10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9" y="53"/>
                    <a:pt x="0" y="38"/>
                    <a:pt x="3" y="24"/>
                  </a:cubicBezTo>
                  <a:cubicBezTo>
                    <a:pt x="6" y="9"/>
                    <a:pt x="21" y="0"/>
                    <a:pt x="36" y="3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67" y="54"/>
                    <a:pt x="276" y="68"/>
                    <a:pt x="273" y="83"/>
                  </a:cubicBezTo>
                  <a:cubicBezTo>
                    <a:pt x="270" y="96"/>
                    <a:pt x="259" y="104"/>
                    <a:pt x="246" y="10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3" name="Freeform 982">
              <a:extLst>
                <a:ext uri="{FF2B5EF4-FFF2-40B4-BE49-F238E27FC236}">
                  <a16:creationId xmlns:a16="http://schemas.microsoft.com/office/drawing/2014/main" id="{0FDBFDAA-014F-57C8-3459-7FD16F72E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6288" y="10061075"/>
              <a:ext cx="103188" cy="47625"/>
            </a:xfrm>
            <a:custGeom>
              <a:avLst/>
              <a:gdLst>
                <a:gd name="T0" fmla="*/ 31 w 260"/>
                <a:gd name="T1" fmla="*/ 121 h 121"/>
                <a:gd name="T2" fmla="*/ 5 w 260"/>
                <a:gd name="T3" fmla="*/ 102 h 121"/>
                <a:gd name="T4" fmla="*/ 23 w 260"/>
                <a:gd name="T5" fmla="*/ 68 h 121"/>
                <a:gd name="T6" fmla="*/ 221 w 260"/>
                <a:gd name="T7" fmla="*/ 4 h 121"/>
                <a:gd name="T8" fmla="*/ 256 w 260"/>
                <a:gd name="T9" fmla="*/ 22 h 121"/>
                <a:gd name="T10" fmla="*/ 238 w 260"/>
                <a:gd name="T11" fmla="*/ 56 h 121"/>
                <a:gd name="T12" fmla="*/ 39 w 260"/>
                <a:gd name="T13" fmla="*/ 120 h 121"/>
                <a:gd name="T14" fmla="*/ 31 w 260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121">
                  <a:moveTo>
                    <a:pt x="31" y="121"/>
                  </a:moveTo>
                  <a:cubicBezTo>
                    <a:pt x="19" y="121"/>
                    <a:pt x="9" y="114"/>
                    <a:pt x="5" y="102"/>
                  </a:cubicBezTo>
                  <a:cubicBezTo>
                    <a:pt x="0" y="88"/>
                    <a:pt x="8" y="73"/>
                    <a:pt x="23" y="68"/>
                  </a:cubicBezTo>
                  <a:cubicBezTo>
                    <a:pt x="221" y="4"/>
                    <a:pt x="221" y="4"/>
                    <a:pt x="221" y="4"/>
                  </a:cubicBezTo>
                  <a:cubicBezTo>
                    <a:pt x="235" y="0"/>
                    <a:pt x="251" y="8"/>
                    <a:pt x="256" y="22"/>
                  </a:cubicBezTo>
                  <a:cubicBezTo>
                    <a:pt x="260" y="36"/>
                    <a:pt x="252" y="52"/>
                    <a:pt x="238" y="56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37" y="121"/>
                    <a:pt x="34" y="121"/>
                    <a:pt x="31" y="12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4" name="Freeform 983">
              <a:extLst>
                <a:ext uri="{FF2B5EF4-FFF2-40B4-BE49-F238E27FC236}">
                  <a16:creationId xmlns:a16="http://schemas.microsoft.com/office/drawing/2014/main" id="{1BE9B755-4DF1-7D49-D758-E619612AF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2476" y="10132512"/>
              <a:ext cx="41275" cy="79375"/>
            </a:xfrm>
            <a:custGeom>
              <a:avLst/>
              <a:gdLst>
                <a:gd name="T0" fmla="*/ 73 w 103"/>
                <a:gd name="T1" fmla="*/ 198 h 198"/>
                <a:gd name="T2" fmla="*/ 47 w 103"/>
                <a:gd name="T3" fmla="*/ 179 h 198"/>
                <a:gd name="T4" fmla="*/ 4 w 103"/>
                <a:gd name="T5" fmla="*/ 38 h 198"/>
                <a:gd name="T6" fmla="*/ 23 w 103"/>
                <a:gd name="T7" fmla="*/ 4 h 198"/>
                <a:gd name="T8" fmla="*/ 57 w 103"/>
                <a:gd name="T9" fmla="*/ 23 h 198"/>
                <a:gd name="T10" fmla="*/ 99 w 103"/>
                <a:gd name="T11" fmla="*/ 163 h 198"/>
                <a:gd name="T12" fmla="*/ 81 w 103"/>
                <a:gd name="T13" fmla="*/ 197 h 198"/>
                <a:gd name="T14" fmla="*/ 73 w 103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98">
                  <a:moveTo>
                    <a:pt x="73" y="198"/>
                  </a:moveTo>
                  <a:cubicBezTo>
                    <a:pt x="61" y="198"/>
                    <a:pt x="50" y="190"/>
                    <a:pt x="47" y="17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24"/>
                    <a:pt x="8" y="9"/>
                    <a:pt x="23" y="4"/>
                  </a:cubicBezTo>
                  <a:cubicBezTo>
                    <a:pt x="37" y="0"/>
                    <a:pt x="52" y="8"/>
                    <a:pt x="57" y="2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103" y="177"/>
                    <a:pt x="95" y="192"/>
                    <a:pt x="81" y="197"/>
                  </a:cubicBezTo>
                  <a:cubicBezTo>
                    <a:pt x="78" y="198"/>
                    <a:pt x="75" y="198"/>
                    <a:pt x="73" y="198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5" name="Freeform 984">
              <a:extLst>
                <a:ext uri="{FF2B5EF4-FFF2-40B4-BE49-F238E27FC236}">
                  <a16:creationId xmlns:a16="http://schemas.microsoft.com/office/drawing/2014/main" id="{B0B57DCA-9E1C-698C-5FCC-48FF809DC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2801" y="10188075"/>
              <a:ext cx="77788" cy="44450"/>
            </a:xfrm>
            <a:custGeom>
              <a:avLst/>
              <a:gdLst>
                <a:gd name="T0" fmla="*/ 31 w 197"/>
                <a:gd name="T1" fmla="*/ 111 h 111"/>
                <a:gd name="T2" fmla="*/ 6 w 197"/>
                <a:gd name="T3" fmla="*/ 94 h 111"/>
                <a:gd name="T4" fmla="*/ 21 w 197"/>
                <a:gd name="T5" fmla="*/ 58 h 111"/>
                <a:gd name="T6" fmla="*/ 156 w 197"/>
                <a:gd name="T7" fmla="*/ 5 h 111"/>
                <a:gd name="T8" fmla="*/ 192 w 197"/>
                <a:gd name="T9" fmla="*/ 21 h 111"/>
                <a:gd name="T10" fmla="*/ 176 w 197"/>
                <a:gd name="T11" fmla="*/ 56 h 111"/>
                <a:gd name="T12" fmla="*/ 41 w 197"/>
                <a:gd name="T13" fmla="*/ 109 h 111"/>
                <a:gd name="T14" fmla="*/ 31 w 197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11">
                  <a:moveTo>
                    <a:pt x="31" y="111"/>
                  </a:moveTo>
                  <a:cubicBezTo>
                    <a:pt x="20" y="111"/>
                    <a:pt x="10" y="104"/>
                    <a:pt x="6" y="94"/>
                  </a:cubicBezTo>
                  <a:cubicBezTo>
                    <a:pt x="0" y="80"/>
                    <a:pt x="7" y="64"/>
                    <a:pt x="21" y="58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70" y="0"/>
                    <a:pt x="186" y="7"/>
                    <a:pt x="192" y="21"/>
                  </a:cubicBezTo>
                  <a:cubicBezTo>
                    <a:pt x="197" y="35"/>
                    <a:pt x="190" y="50"/>
                    <a:pt x="176" y="56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38" y="110"/>
                    <a:pt x="35" y="111"/>
                    <a:pt x="31" y="11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064BA3A-0939-31A9-F2A2-0AA5B2E03F30}"/>
              </a:ext>
            </a:extLst>
          </p:cNvPr>
          <p:cNvGrpSpPr>
            <a:grpSpLocks noChangeAspect="1"/>
          </p:cNvGrpSpPr>
          <p:nvPr/>
        </p:nvGrpSpPr>
        <p:grpSpPr>
          <a:xfrm>
            <a:off x="2731678" y="2390799"/>
            <a:ext cx="677879" cy="437948"/>
            <a:chOff x="3543301" y="6000250"/>
            <a:chExt cx="744538" cy="481013"/>
          </a:xfrm>
        </p:grpSpPr>
        <p:sp>
          <p:nvSpPr>
            <p:cNvPr id="87" name="Freeform 494">
              <a:extLst>
                <a:ext uri="{FF2B5EF4-FFF2-40B4-BE49-F238E27FC236}">
                  <a16:creationId xmlns:a16="http://schemas.microsoft.com/office/drawing/2014/main" id="{EF6EED0C-A487-611F-F79C-63746FE0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1" y="6082800"/>
              <a:ext cx="509588" cy="398463"/>
            </a:xfrm>
            <a:custGeom>
              <a:avLst/>
              <a:gdLst>
                <a:gd name="T0" fmla="*/ 898 w 1286"/>
                <a:gd name="T1" fmla="*/ 1006 h 1006"/>
                <a:gd name="T2" fmla="*/ 27 w 1286"/>
                <a:gd name="T3" fmla="*/ 1006 h 1006"/>
                <a:gd name="T4" fmla="*/ 0 w 1286"/>
                <a:gd name="T5" fmla="*/ 979 h 1006"/>
                <a:gd name="T6" fmla="*/ 27 w 1286"/>
                <a:gd name="T7" fmla="*/ 952 h 1006"/>
                <a:gd name="T8" fmla="*/ 898 w 1286"/>
                <a:gd name="T9" fmla="*/ 952 h 1006"/>
                <a:gd name="T10" fmla="*/ 1232 w 1286"/>
                <a:gd name="T11" fmla="*/ 645 h 1006"/>
                <a:gd name="T12" fmla="*/ 911 w 1286"/>
                <a:gd name="T13" fmla="*/ 338 h 1006"/>
                <a:gd name="T14" fmla="*/ 892 w 1286"/>
                <a:gd name="T15" fmla="*/ 329 h 1006"/>
                <a:gd name="T16" fmla="*/ 885 w 1286"/>
                <a:gd name="T17" fmla="*/ 309 h 1006"/>
                <a:gd name="T18" fmla="*/ 885 w 1286"/>
                <a:gd name="T19" fmla="*/ 296 h 1006"/>
                <a:gd name="T20" fmla="*/ 804 w 1286"/>
                <a:gd name="T21" fmla="*/ 47 h 1006"/>
                <a:gd name="T22" fmla="*/ 808 w 1286"/>
                <a:gd name="T23" fmla="*/ 9 h 1006"/>
                <a:gd name="T24" fmla="*/ 846 w 1286"/>
                <a:gd name="T25" fmla="*/ 13 h 1006"/>
                <a:gd name="T26" fmla="*/ 939 w 1286"/>
                <a:gd name="T27" fmla="*/ 286 h 1006"/>
                <a:gd name="T28" fmla="*/ 1286 w 1286"/>
                <a:gd name="T29" fmla="*/ 645 h 1006"/>
                <a:gd name="T30" fmla="*/ 898 w 1286"/>
                <a:gd name="T3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6" h="1006">
                  <a:moveTo>
                    <a:pt x="898" y="1006"/>
                  </a:moveTo>
                  <a:cubicBezTo>
                    <a:pt x="27" y="1006"/>
                    <a:pt x="27" y="1006"/>
                    <a:pt x="27" y="1006"/>
                  </a:cubicBezTo>
                  <a:cubicBezTo>
                    <a:pt x="12" y="1006"/>
                    <a:pt x="0" y="994"/>
                    <a:pt x="0" y="979"/>
                  </a:cubicBezTo>
                  <a:cubicBezTo>
                    <a:pt x="0" y="964"/>
                    <a:pt x="12" y="952"/>
                    <a:pt x="27" y="952"/>
                  </a:cubicBezTo>
                  <a:cubicBezTo>
                    <a:pt x="898" y="952"/>
                    <a:pt x="898" y="952"/>
                    <a:pt x="898" y="952"/>
                  </a:cubicBezTo>
                  <a:cubicBezTo>
                    <a:pt x="1082" y="952"/>
                    <a:pt x="1232" y="814"/>
                    <a:pt x="1232" y="645"/>
                  </a:cubicBezTo>
                  <a:cubicBezTo>
                    <a:pt x="1232" y="479"/>
                    <a:pt x="1091" y="344"/>
                    <a:pt x="911" y="338"/>
                  </a:cubicBezTo>
                  <a:cubicBezTo>
                    <a:pt x="904" y="337"/>
                    <a:pt x="897" y="334"/>
                    <a:pt x="892" y="329"/>
                  </a:cubicBezTo>
                  <a:cubicBezTo>
                    <a:pt x="887" y="323"/>
                    <a:pt x="884" y="316"/>
                    <a:pt x="885" y="309"/>
                  </a:cubicBezTo>
                  <a:cubicBezTo>
                    <a:pt x="885" y="304"/>
                    <a:pt x="885" y="300"/>
                    <a:pt x="885" y="296"/>
                  </a:cubicBezTo>
                  <a:cubicBezTo>
                    <a:pt x="885" y="196"/>
                    <a:pt x="860" y="119"/>
                    <a:pt x="804" y="47"/>
                  </a:cubicBezTo>
                  <a:cubicBezTo>
                    <a:pt x="795" y="35"/>
                    <a:pt x="797" y="18"/>
                    <a:pt x="808" y="9"/>
                  </a:cubicBezTo>
                  <a:cubicBezTo>
                    <a:pt x="820" y="0"/>
                    <a:pt x="837" y="2"/>
                    <a:pt x="846" y="13"/>
                  </a:cubicBezTo>
                  <a:cubicBezTo>
                    <a:pt x="908" y="93"/>
                    <a:pt x="937" y="179"/>
                    <a:pt x="939" y="286"/>
                  </a:cubicBezTo>
                  <a:cubicBezTo>
                    <a:pt x="1136" y="305"/>
                    <a:pt x="1286" y="458"/>
                    <a:pt x="1286" y="645"/>
                  </a:cubicBezTo>
                  <a:cubicBezTo>
                    <a:pt x="1286" y="844"/>
                    <a:pt x="1112" y="1006"/>
                    <a:pt x="898" y="1006"/>
                  </a:cubicBezTo>
                  <a:close/>
                </a:path>
              </a:pathLst>
            </a:custGeom>
            <a:solidFill>
              <a:srgbClr val="CC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8" name="Freeform 495">
              <a:extLst>
                <a:ext uri="{FF2B5EF4-FFF2-40B4-BE49-F238E27FC236}">
                  <a16:creationId xmlns:a16="http://schemas.microsoft.com/office/drawing/2014/main" id="{AC27A4E4-1682-CC17-120A-0929ACB9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1" y="6000250"/>
              <a:ext cx="538163" cy="481013"/>
            </a:xfrm>
            <a:custGeom>
              <a:avLst/>
              <a:gdLst>
                <a:gd name="T0" fmla="*/ 483 w 1355"/>
                <a:gd name="T1" fmla="*/ 1214 h 1214"/>
                <a:gd name="T2" fmla="*/ 0 w 1355"/>
                <a:gd name="T3" fmla="*/ 765 h 1214"/>
                <a:gd name="T4" fmla="*/ 483 w 1355"/>
                <a:gd name="T5" fmla="*/ 316 h 1214"/>
                <a:gd name="T6" fmla="*/ 488 w 1355"/>
                <a:gd name="T7" fmla="*/ 316 h 1214"/>
                <a:gd name="T8" fmla="*/ 991 w 1355"/>
                <a:gd name="T9" fmla="*/ 0 h 1214"/>
                <a:gd name="T10" fmla="*/ 1341 w 1355"/>
                <a:gd name="T11" fmla="*/ 120 h 1214"/>
                <a:gd name="T12" fmla="*/ 1346 w 1355"/>
                <a:gd name="T13" fmla="*/ 158 h 1214"/>
                <a:gd name="T14" fmla="*/ 1308 w 1355"/>
                <a:gd name="T15" fmla="*/ 162 h 1214"/>
                <a:gd name="T16" fmla="*/ 991 w 1355"/>
                <a:gd name="T17" fmla="*/ 54 h 1214"/>
                <a:gd name="T18" fmla="*/ 531 w 1355"/>
                <a:gd name="T19" fmla="*/ 353 h 1214"/>
                <a:gd name="T20" fmla="*/ 505 w 1355"/>
                <a:gd name="T21" fmla="*/ 370 h 1214"/>
                <a:gd name="T22" fmla="*/ 483 w 1355"/>
                <a:gd name="T23" fmla="*/ 370 h 1214"/>
                <a:gd name="T24" fmla="*/ 54 w 1355"/>
                <a:gd name="T25" fmla="*/ 765 h 1214"/>
                <a:gd name="T26" fmla="*/ 483 w 1355"/>
                <a:gd name="T27" fmla="*/ 1160 h 1214"/>
                <a:gd name="T28" fmla="*/ 510 w 1355"/>
                <a:gd name="T29" fmla="*/ 1187 h 1214"/>
                <a:gd name="T30" fmla="*/ 483 w 1355"/>
                <a:gd name="T31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5" h="1214">
                  <a:moveTo>
                    <a:pt x="483" y="1214"/>
                  </a:moveTo>
                  <a:cubicBezTo>
                    <a:pt x="216" y="1214"/>
                    <a:pt x="0" y="1013"/>
                    <a:pt x="0" y="765"/>
                  </a:cubicBezTo>
                  <a:cubicBezTo>
                    <a:pt x="0" y="517"/>
                    <a:pt x="216" y="316"/>
                    <a:pt x="483" y="316"/>
                  </a:cubicBezTo>
                  <a:cubicBezTo>
                    <a:pt x="485" y="316"/>
                    <a:pt x="486" y="316"/>
                    <a:pt x="488" y="316"/>
                  </a:cubicBezTo>
                  <a:cubicBezTo>
                    <a:pt x="570" y="126"/>
                    <a:pt x="769" y="0"/>
                    <a:pt x="991" y="0"/>
                  </a:cubicBezTo>
                  <a:cubicBezTo>
                    <a:pt x="1119" y="0"/>
                    <a:pt x="1244" y="43"/>
                    <a:pt x="1341" y="120"/>
                  </a:cubicBezTo>
                  <a:cubicBezTo>
                    <a:pt x="1353" y="129"/>
                    <a:pt x="1355" y="146"/>
                    <a:pt x="1346" y="158"/>
                  </a:cubicBezTo>
                  <a:cubicBezTo>
                    <a:pt x="1336" y="169"/>
                    <a:pt x="1320" y="171"/>
                    <a:pt x="1308" y="162"/>
                  </a:cubicBezTo>
                  <a:cubicBezTo>
                    <a:pt x="1220" y="92"/>
                    <a:pt x="1107" y="54"/>
                    <a:pt x="991" y="54"/>
                  </a:cubicBezTo>
                  <a:cubicBezTo>
                    <a:pt x="785" y="54"/>
                    <a:pt x="600" y="174"/>
                    <a:pt x="531" y="353"/>
                  </a:cubicBezTo>
                  <a:cubicBezTo>
                    <a:pt x="527" y="364"/>
                    <a:pt x="516" y="371"/>
                    <a:pt x="505" y="370"/>
                  </a:cubicBezTo>
                  <a:cubicBezTo>
                    <a:pt x="497" y="370"/>
                    <a:pt x="490" y="370"/>
                    <a:pt x="483" y="370"/>
                  </a:cubicBezTo>
                  <a:cubicBezTo>
                    <a:pt x="246" y="370"/>
                    <a:pt x="54" y="547"/>
                    <a:pt x="54" y="765"/>
                  </a:cubicBezTo>
                  <a:cubicBezTo>
                    <a:pt x="54" y="983"/>
                    <a:pt x="246" y="1160"/>
                    <a:pt x="483" y="1160"/>
                  </a:cubicBezTo>
                  <a:cubicBezTo>
                    <a:pt x="498" y="1160"/>
                    <a:pt x="510" y="1172"/>
                    <a:pt x="510" y="1187"/>
                  </a:cubicBezTo>
                  <a:cubicBezTo>
                    <a:pt x="510" y="1202"/>
                    <a:pt x="498" y="1214"/>
                    <a:pt x="483" y="1214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9" name="Freeform 838">
              <a:extLst>
                <a:ext uri="{FF2B5EF4-FFF2-40B4-BE49-F238E27FC236}">
                  <a16:creationId xmlns:a16="http://schemas.microsoft.com/office/drawing/2014/main" id="{1F4052C0-E94A-ECB3-61AD-923710B94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8726" y="6212975"/>
              <a:ext cx="119063" cy="139700"/>
            </a:xfrm>
            <a:custGeom>
              <a:avLst/>
              <a:gdLst>
                <a:gd name="T0" fmla="*/ 299 w 301"/>
                <a:gd name="T1" fmla="*/ 335 h 353"/>
                <a:gd name="T2" fmla="*/ 301 w 301"/>
                <a:gd name="T3" fmla="*/ 344 h 353"/>
                <a:gd name="T4" fmla="*/ 299 w 301"/>
                <a:gd name="T5" fmla="*/ 350 h 353"/>
                <a:gd name="T6" fmla="*/ 292 w 301"/>
                <a:gd name="T7" fmla="*/ 352 h 353"/>
                <a:gd name="T8" fmla="*/ 279 w 301"/>
                <a:gd name="T9" fmla="*/ 353 h 353"/>
                <a:gd name="T10" fmla="*/ 265 w 301"/>
                <a:gd name="T11" fmla="*/ 352 h 353"/>
                <a:gd name="T12" fmla="*/ 258 w 301"/>
                <a:gd name="T13" fmla="*/ 351 h 353"/>
                <a:gd name="T14" fmla="*/ 254 w 301"/>
                <a:gd name="T15" fmla="*/ 349 h 353"/>
                <a:gd name="T16" fmla="*/ 252 w 301"/>
                <a:gd name="T17" fmla="*/ 345 h 353"/>
                <a:gd name="T18" fmla="*/ 222 w 301"/>
                <a:gd name="T19" fmla="*/ 260 h 353"/>
                <a:gd name="T20" fmla="*/ 76 w 301"/>
                <a:gd name="T21" fmla="*/ 260 h 353"/>
                <a:gd name="T22" fmla="*/ 48 w 301"/>
                <a:gd name="T23" fmla="*/ 343 h 353"/>
                <a:gd name="T24" fmla="*/ 46 w 301"/>
                <a:gd name="T25" fmla="*/ 348 h 353"/>
                <a:gd name="T26" fmla="*/ 42 w 301"/>
                <a:gd name="T27" fmla="*/ 351 h 353"/>
                <a:gd name="T28" fmla="*/ 34 w 301"/>
                <a:gd name="T29" fmla="*/ 352 h 353"/>
                <a:gd name="T30" fmla="*/ 22 w 301"/>
                <a:gd name="T31" fmla="*/ 353 h 353"/>
                <a:gd name="T32" fmla="*/ 9 w 301"/>
                <a:gd name="T33" fmla="*/ 352 h 353"/>
                <a:gd name="T34" fmla="*/ 2 w 301"/>
                <a:gd name="T35" fmla="*/ 350 h 353"/>
                <a:gd name="T36" fmla="*/ 0 w 301"/>
                <a:gd name="T37" fmla="*/ 344 h 353"/>
                <a:gd name="T38" fmla="*/ 3 w 301"/>
                <a:gd name="T39" fmla="*/ 335 h 353"/>
                <a:gd name="T40" fmla="*/ 120 w 301"/>
                <a:gd name="T41" fmla="*/ 10 h 353"/>
                <a:gd name="T42" fmla="*/ 123 w 301"/>
                <a:gd name="T43" fmla="*/ 5 h 353"/>
                <a:gd name="T44" fmla="*/ 128 w 301"/>
                <a:gd name="T45" fmla="*/ 2 h 353"/>
                <a:gd name="T46" fmla="*/ 136 w 301"/>
                <a:gd name="T47" fmla="*/ 1 h 353"/>
                <a:gd name="T48" fmla="*/ 150 w 301"/>
                <a:gd name="T49" fmla="*/ 0 h 353"/>
                <a:gd name="T50" fmla="*/ 164 w 301"/>
                <a:gd name="T51" fmla="*/ 1 h 353"/>
                <a:gd name="T52" fmla="*/ 173 w 301"/>
                <a:gd name="T53" fmla="*/ 2 h 353"/>
                <a:gd name="T54" fmla="*/ 179 w 301"/>
                <a:gd name="T55" fmla="*/ 5 h 353"/>
                <a:gd name="T56" fmla="*/ 182 w 301"/>
                <a:gd name="T57" fmla="*/ 10 h 353"/>
                <a:gd name="T58" fmla="*/ 299 w 301"/>
                <a:gd name="T59" fmla="*/ 335 h 353"/>
                <a:gd name="T60" fmla="*/ 209 w 301"/>
                <a:gd name="T61" fmla="*/ 223 h 353"/>
                <a:gd name="T62" fmla="*/ 148 w 301"/>
                <a:gd name="T63" fmla="*/ 48 h 353"/>
                <a:gd name="T64" fmla="*/ 148 w 301"/>
                <a:gd name="T65" fmla="*/ 48 h 353"/>
                <a:gd name="T66" fmla="*/ 88 w 301"/>
                <a:gd name="T67" fmla="*/ 223 h 353"/>
                <a:gd name="T68" fmla="*/ 209 w 301"/>
                <a:gd name="T69" fmla="*/ 22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353">
                  <a:moveTo>
                    <a:pt x="299" y="335"/>
                  </a:moveTo>
                  <a:cubicBezTo>
                    <a:pt x="300" y="339"/>
                    <a:pt x="301" y="342"/>
                    <a:pt x="301" y="344"/>
                  </a:cubicBezTo>
                  <a:cubicBezTo>
                    <a:pt x="301" y="347"/>
                    <a:pt x="301" y="349"/>
                    <a:pt x="299" y="350"/>
                  </a:cubicBezTo>
                  <a:cubicBezTo>
                    <a:pt x="298" y="351"/>
                    <a:pt x="295" y="352"/>
                    <a:pt x="292" y="352"/>
                  </a:cubicBezTo>
                  <a:cubicBezTo>
                    <a:pt x="289" y="353"/>
                    <a:pt x="284" y="353"/>
                    <a:pt x="279" y="353"/>
                  </a:cubicBezTo>
                  <a:cubicBezTo>
                    <a:pt x="273" y="353"/>
                    <a:pt x="269" y="353"/>
                    <a:pt x="265" y="352"/>
                  </a:cubicBezTo>
                  <a:cubicBezTo>
                    <a:pt x="262" y="352"/>
                    <a:pt x="259" y="352"/>
                    <a:pt x="258" y="351"/>
                  </a:cubicBezTo>
                  <a:cubicBezTo>
                    <a:pt x="256" y="351"/>
                    <a:pt x="255" y="350"/>
                    <a:pt x="254" y="349"/>
                  </a:cubicBezTo>
                  <a:cubicBezTo>
                    <a:pt x="253" y="347"/>
                    <a:pt x="252" y="346"/>
                    <a:pt x="252" y="345"/>
                  </a:cubicBezTo>
                  <a:cubicBezTo>
                    <a:pt x="222" y="260"/>
                    <a:pt x="222" y="260"/>
                    <a:pt x="222" y="260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7" y="345"/>
                    <a:pt x="47" y="346"/>
                    <a:pt x="46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8" y="352"/>
                    <a:pt x="34" y="352"/>
                  </a:cubicBezTo>
                  <a:cubicBezTo>
                    <a:pt x="31" y="353"/>
                    <a:pt x="27" y="353"/>
                    <a:pt x="22" y="353"/>
                  </a:cubicBezTo>
                  <a:cubicBezTo>
                    <a:pt x="17" y="353"/>
                    <a:pt x="13" y="353"/>
                    <a:pt x="9" y="352"/>
                  </a:cubicBezTo>
                  <a:cubicBezTo>
                    <a:pt x="6" y="352"/>
                    <a:pt x="4" y="351"/>
                    <a:pt x="2" y="350"/>
                  </a:cubicBezTo>
                  <a:cubicBezTo>
                    <a:pt x="1" y="348"/>
                    <a:pt x="0" y="347"/>
                    <a:pt x="0" y="344"/>
                  </a:cubicBezTo>
                  <a:cubicBezTo>
                    <a:pt x="1" y="342"/>
                    <a:pt x="1" y="339"/>
                    <a:pt x="3" y="3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8"/>
                    <a:pt x="122" y="6"/>
                    <a:pt x="123" y="5"/>
                  </a:cubicBezTo>
                  <a:cubicBezTo>
                    <a:pt x="124" y="4"/>
                    <a:pt x="126" y="3"/>
                    <a:pt x="128" y="2"/>
                  </a:cubicBezTo>
                  <a:cubicBezTo>
                    <a:pt x="130" y="2"/>
                    <a:pt x="133" y="1"/>
                    <a:pt x="136" y="1"/>
                  </a:cubicBezTo>
                  <a:cubicBezTo>
                    <a:pt x="140" y="1"/>
                    <a:pt x="144" y="0"/>
                    <a:pt x="150" y="0"/>
                  </a:cubicBezTo>
                  <a:cubicBezTo>
                    <a:pt x="156" y="0"/>
                    <a:pt x="160" y="1"/>
                    <a:pt x="164" y="1"/>
                  </a:cubicBezTo>
                  <a:cubicBezTo>
                    <a:pt x="168" y="1"/>
                    <a:pt x="171" y="2"/>
                    <a:pt x="173" y="2"/>
                  </a:cubicBezTo>
                  <a:cubicBezTo>
                    <a:pt x="176" y="3"/>
                    <a:pt x="177" y="4"/>
                    <a:pt x="179" y="5"/>
                  </a:cubicBezTo>
                  <a:cubicBezTo>
                    <a:pt x="180" y="7"/>
                    <a:pt x="181" y="8"/>
                    <a:pt x="182" y="10"/>
                  </a:cubicBezTo>
                  <a:lnTo>
                    <a:pt x="299" y="335"/>
                  </a:lnTo>
                  <a:close/>
                  <a:moveTo>
                    <a:pt x="209" y="223"/>
                  </a:moveTo>
                  <a:cubicBezTo>
                    <a:pt x="148" y="48"/>
                    <a:pt x="148" y="48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209" y="223"/>
                    <a:pt x="209" y="223"/>
                    <a:pt x="209" y="223"/>
                  </a:cubicBezTo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90" name="Freeform 839">
              <a:extLst>
                <a:ext uri="{FF2B5EF4-FFF2-40B4-BE49-F238E27FC236}">
                  <a16:creationId xmlns:a16="http://schemas.microsoft.com/office/drawing/2014/main" id="{4BEA3182-294D-6095-1B91-8C54EFEEE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126" y="6214562"/>
              <a:ext cx="84138" cy="138113"/>
            </a:xfrm>
            <a:custGeom>
              <a:avLst/>
              <a:gdLst>
                <a:gd name="T0" fmla="*/ 214 w 214"/>
                <a:gd name="T1" fmla="*/ 102 h 351"/>
                <a:gd name="T2" fmla="*/ 206 w 214"/>
                <a:gd name="T3" fmla="*/ 150 h 351"/>
                <a:gd name="T4" fmla="*/ 181 w 214"/>
                <a:gd name="T5" fmla="*/ 185 h 351"/>
                <a:gd name="T6" fmla="*/ 142 w 214"/>
                <a:gd name="T7" fmla="*/ 208 h 351"/>
                <a:gd name="T8" fmla="*/ 86 w 214"/>
                <a:gd name="T9" fmla="*/ 216 h 351"/>
                <a:gd name="T10" fmla="*/ 46 w 214"/>
                <a:gd name="T11" fmla="*/ 216 h 351"/>
                <a:gd name="T12" fmla="*/ 46 w 214"/>
                <a:gd name="T13" fmla="*/ 342 h 351"/>
                <a:gd name="T14" fmla="*/ 45 w 214"/>
                <a:gd name="T15" fmla="*/ 346 h 351"/>
                <a:gd name="T16" fmla="*/ 41 w 214"/>
                <a:gd name="T17" fmla="*/ 349 h 351"/>
                <a:gd name="T18" fmla="*/ 34 w 214"/>
                <a:gd name="T19" fmla="*/ 350 h 351"/>
                <a:gd name="T20" fmla="*/ 23 w 214"/>
                <a:gd name="T21" fmla="*/ 351 h 351"/>
                <a:gd name="T22" fmla="*/ 12 w 214"/>
                <a:gd name="T23" fmla="*/ 350 h 351"/>
                <a:gd name="T24" fmla="*/ 5 w 214"/>
                <a:gd name="T25" fmla="*/ 349 h 351"/>
                <a:gd name="T26" fmla="*/ 1 w 214"/>
                <a:gd name="T27" fmla="*/ 346 h 351"/>
                <a:gd name="T28" fmla="*/ 0 w 214"/>
                <a:gd name="T29" fmla="*/ 342 h 351"/>
                <a:gd name="T30" fmla="*/ 0 w 214"/>
                <a:gd name="T31" fmla="*/ 20 h 351"/>
                <a:gd name="T32" fmla="*/ 5 w 214"/>
                <a:gd name="T33" fmla="*/ 5 h 351"/>
                <a:gd name="T34" fmla="*/ 18 w 214"/>
                <a:gd name="T35" fmla="*/ 0 h 351"/>
                <a:gd name="T36" fmla="*/ 93 w 214"/>
                <a:gd name="T37" fmla="*/ 0 h 351"/>
                <a:gd name="T38" fmla="*/ 115 w 214"/>
                <a:gd name="T39" fmla="*/ 1 h 351"/>
                <a:gd name="T40" fmla="*/ 139 w 214"/>
                <a:gd name="T41" fmla="*/ 5 h 351"/>
                <a:gd name="T42" fmla="*/ 168 w 214"/>
                <a:gd name="T43" fmla="*/ 17 h 351"/>
                <a:gd name="T44" fmla="*/ 193 w 214"/>
                <a:gd name="T45" fmla="*/ 38 h 351"/>
                <a:gd name="T46" fmla="*/ 209 w 214"/>
                <a:gd name="T47" fmla="*/ 66 h 351"/>
                <a:gd name="T48" fmla="*/ 214 w 214"/>
                <a:gd name="T49" fmla="*/ 102 h 351"/>
                <a:gd name="T50" fmla="*/ 165 w 214"/>
                <a:gd name="T51" fmla="*/ 106 h 351"/>
                <a:gd name="T52" fmla="*/ 158 w 214"/>
                <a:gd name="T53" fmla="*/ 70 h 351"/>
                <a:gd name="T54" fmla="*/ 138 w 214"/>
                <a:gd name="T55" fmla="*/ 49 h 351"/>
                <a:gd name="T56" fmla="*/ 114 w 214"/>
                <a:gd name="T57" fmla="*/ 40 h 351"/>
                <a:gd name="T58" fmla="*/ 89 w 214"/>
                <a:gd name="T59" fmla="*/ 38 h 351"/>
                <a:gd name="T60" fmla="*/ 46 w 214"/>
                <a:gd name="T61" fmla="*/ 38 h 351"/>
                <a:gd name="T62" fmla="*/ 46 w 214"/>
                <a:gd name="T63" fmla="*/ 178 h 351"/>
                <a:gd name="T64" fmla="*/ 88 w 214"/>
                <a:gd name="T65" fmla="*/ 178 h 351"/>
                <a:gd name="T66" fmla="*/ 123 w 214"/>
                <a:gd name="T67" fmla="*/ 173 h 351"/>
                <a:gd name="T68" fmla="*/ 146 w 214"/>
                <a:gd name="T69" fmla="*/ 158 h 351"/>
                <a:gd name="T70" fmla="*/ 161 w 214"/>
                <a:gd name="T71" fmla="*/ 135 h 351"/>
                <a:gd name="T72" fmla="*/ 165 w 214"/>
                <a:gd name="T73" fmla="*/ 10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351">
                  <a:moveTo>
                    <a:pt x="214" y="102"/>
                  </a:moveTo>
                  <a:cubicBezTo>
                    <a:pt x="214" y="120"/>
                    <a:pt x="211" y="135"/>
                    <a:pt x="206" y="150"/>
                  </a:cubicBezTo>
                  <a:cubicBezTo>
                    <a:pt x="200" y="164"/>
                    <a:pt x="192" y="176"/>
                    <a:pt x="181" y="185"/>
                  </a:cubicBezTo>
                  <a:cubicBezTo>
                    <a:pt x="170" y="195"/>
                    <a:pt x="157" y="203"/>
                    <a:pt x="142" y="208"/>
                  </a:cubicBezTo>
                  <a:cubicBezTo>
                    <a:pt x="126" y="214"/>
                    <a:pt x="107" y="216"/>
                    <a:pt x="86" y="216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4"/>
                    <a:pt x="46" y="345"/>
                    <a:pt x="45" y="346"/>
                  </a:cubicBezTo>
                  <a:cubicBezTo>
                    <a:pt x="44" y="347"/>
                    <a:pt x="43" y="348"/>
                    <a:pt x="41" y="349"/>
                  </a:cubicBezTo>
                  <a:cubicBezTo>
                    <a:pt x="39" y="349"/>
                    <a:pt x="37" y="350"/>
                    <a:pt x="34" y="350"/>
                  </a:cubicBezTo>
                  <a:cubicBezTo>
                    <a:pt x="31" y="351"/>
                    <a:pt x="27" y="351"/>
                    <a:pt x="23" y="351"/>
                  </a:cubicBezTo>
                  <a:cubicBezTo>
                    <a:pt x="18" y="351"/>
                    <a:pt x="15" y="351"/>
                    <a:pt x="12" y="350"/>
                  </a:cubicBezTo>
                  <a:cubicBezTo>
                    <a:pt x="9" y="350"/>
                    <a:pt x="6" y="349"/>
                    <a:pt x="5" y="349"/>
                  </a:cubicBezTo>
                  <a:cubicBezTo>
                    <a:pt x="3" y="348"/>
                    <a:pt x="2" y="347"/>
                    <a:pt x="1" y="346"/>
                  </a:cubicBezTo>
                  <a:cubicBezTo>
                    <a:pt x="0" y="345"/>
                    <a:pt x="0" y="344"/>
                    <a:pt x="0" y="3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8" y="0"/>
                    <a:pt x="115" y="1"/>
                  </a:cubicBezTo>
                  <a:cubicBezTo>
                    <a:pt x="122" y="2"/>
                    <a:pt x="130" y="3"/>
                    <a:pt x="139" y="5"/>
                  </a:cubicBezTo>
                  <a:cubicBezTo>
                    <a:pt x="149" y="7"/>
                    <a:pt x="158" y="11"/>
                    <a:pt x="168" y="17"/>
                  </a:cubicBezTo>
                  <a:cubicBezTo>
                    <a:pt x="178" y="22"/>
                    <a:pt x="186" y="29"/>
                    <a:pt x="193" y="38"/>
                  </a:cubicBezTo>
                  <a:cubicBezTo>
                    <a:pt x="200" y="46"/>
                    <a:pt x="205" y="55"/>
                    <a:pt x="209" y="66"/>
                  </a:cubicBezTo>
                  <a:cubicBezTo>
                    <a:pt x="213" y="77"/>
                    <a:pt x="214" y="89"/>
                    <a:pt x="214" y="102"/>
                  </a:cubicBezTo>
                  <a:close/>
                  <a:moveTo>
                    <a:pt x="165" y="106"/>
                  </a:moveTo>
                  <a:cubicBezTo>
                    <a:pt x="165" y="92"/>
                    <a:pt x="163" y="80"/>
                    <a:pt x="158" y="70"/>
                  </a:cubicBezTo>
                  <a:cubicBezTo>
                    <a:pt x="152" y="61"/>
                    <a:pt x="146" y="54"/>
                    <a:pt x="138" y="49"/>
                  </a:cubicBezTo>
                  <a:cubicBezTo>
                    <a:pt x="130" y="44"/>
                    <a:pt x="122" y="41"/>
                    <a:pt x="114" y="40"/>
                  </a:cubicBezTo>
                  <a:cubicBezTo>
                    <a:pt x="105" y="39"/>
                    <a:pt x="97" y="38"/>
                    <a:pt x="89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102" y="178"/>
                    <a:pt x="114" y="177"/>
                    <a:pt x="123" y="173"/>
                  </a:cubicBezTo>
                  <a:cubicBezTo>
                    <a:pt x="132" y="169"/>
                    <a:pt x="140" y="164"/>
                    <a:pt x="146" y="158"/>
                  </a:cubicBezTo>
                  <a:cubicBezTo>
                    <a:pt x="153" y="152"/>
                    <a:pt x="157" y="144"/>
                    <a:pt x="161" y="135"/>
                  </a:cubicBezTo>
                  <a:cubicBezTo>
                    <a:pt x="164" y="126"/>
                    <a:pt x="165" y="117"/>
                    <a:pt x="165" y="106"/>
                  </a:cubicBez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91" name="Freeform 840">
              <a:extLst>
                <a:ext uri="{FF2B5EF4-FFF2-40B4-BE49-F238E27FC236}">
                  <a16:creationId xmlns:a16="http://schemas.microsoft.com/office/drawing/2014/main" id="{71BE65E8-D8AC-FE5B-C228-DB0E60FC6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1" y="6212975"/>
              <a:ext cx="19050" cy="139700"/>
            </a:xfrm>
            <a:custGeom>
              <a:avLst/>
              <a:gdLst>
                <a:gd name="T0" fmla="*/ 46 w 46"/>
                <a:gd name="T1" fmla="*/ 344 h 353"/>
                <a:gd name="T2" fmla="*/ 45 w 46"/>
                <a:gd name="T3" fmla="*/ 348 h 353"/>
                <a:gd name="T4" fmla="*/ 42 w 46"/>
                <a:gd name="T5" fmla="*/ 351 h 353"/>
                <a:gd name="T6" fmla="*/ 34 w 46"/>
                <a:gd name="T7" fmla="*/ 352 h 353"/>
                <a:gd name="T8" fmla="*/ 23 w 46"/>
                <a:gd name="T9" fmla="*/ 353 h 353"/>
                <a:gd name="T10" fmla="*/ 12 w 46"/>
                <a:gd name="T11" fmla="*/ 352 h 353"/>
                <a:gd name="T12" fmla="*/ 5 w 46"/>
                <a:gd name="T13" fmla="*/ 351 h 353"/>
                <a:gd name="T14" fmla="*/ 1 w 46"/>
                <a:gd name="T15" fmla="*/ 348 h 353"/>
                <a:gd name="T16" fmla="*/ 0 w 46"/>
                <a:gd name="T17" fmla="*/ 344 h 353"/>
                <a:gd name="T18" fmla="*/ 0 w 46"/>
                <a:gd name="T19" fmla="*/ 9 h 353"/>
                <a:gd name="T20" fmla="*/ 1 w 46"/>
                <a:gd name="T21" fmla="*/ 5 h 353"/>
                <a:gd name="T22" fmla="*/ 5 w 46"/>
                <a:gd name="T23" fmla="*/ 3 h 353"/>
                <a:gd name="T24" fmla="*/ 13 w 46"/>
                <a:gd name="T25" fmla="*/ 1 h 353"/>
                <a:gd name="T26" fmla="*/ 23 w 46"/>
                <a:gd name="T27" fmla="*/ 0 h 353"/>
                <a:gd name="T28" fmla="*/ 34 w 46"/>
                <a:gd name="T29" fmla="*/ 1 h 353"/>
                <a:gd name="T30" fmla="*/ 42 w 46"/>
                <a:gd name="T31" fmla="*/ 3 h 353"/>
                <a:gd name="T32" fmla="*/ 45 w 46"/>
                <a:gd name="T33" fmla="*/ 5 h 353"/>
                <a:gd name="T34" fmla="*/ 46 w 46"/>
                <a:gd name="T35" fmla="*/ 9 h 353"/>
                <a:gd name="T36" fmla="*/ 46 w 46"/>
                <a:gd name="T37" fmla="*/ 34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353">
                  <a:moveTo>
                    <a:pt x="46" y="344"/>
                  </a:moveTo>
                  <a:cubicBezTo>
                    <a:pt x="46" y="346"/>
                    <a:pt x="46" y="347"/>
                    <a:pt x="45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7" y="352"/>
                    <a:pt x="34" y="352"/>
                  </a:cubicBezTo>
                  <a:cubicBezTo>
                    <a:pt x="31" y="353"/>
                    <a:pt x="28" y="353"/>
                    <a:pt x="23" y="353"/>
                  </a:cubicBezTo>
                  <a:cubicBezTo>
                    <a:pt x="19" y="353"/>
                    <a:pt x="15" y="353"/>
                    <a:pt x="12" y="352"/>
                  </a:cubicBezTo>
                  <a:cubicBezTo>
                    <a:pt x="9" y="352"/>
                    <a:pt x="7" y="351"/>
                    <a:pt x="5" y="351"/>
                  </a:cubicBezTo>
                  <a:cubicBezTo>
                    <a:pt x="3" y="350"/>
                    <a:pt x="2" y="349"/>
                    <a:pt x="1" y="348"/>
                  </a:cubicBezTo>
                  <a:cubicBezTo>
                    <a:pt x="0" y="347"/>
                    <a:pt x="0" y="346"/>
                    <a:pt x="0" y="3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5" y="3"/>
                  </a:cubicBezTo>
                  <a:cubicBezTo>
                    <a:pt x="7" y="2"/>
                    <a:pt x="10" y="2"/>
                    <a:pt x="13" y="1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8" y="0"/>
                    <a:pt x="31" y="1"/>
                    <a:pt x="34" y="1"/>
                  </a:cubicBezTo>
                  <a:cubicBezTo>
                    <a:pt x="37" y="2"/>
                    <a:pt x="40" y="2"/>
                    <a:pt x="42" y="3"/>
                  </a:cubicBezTo>
                  <a:cubicBezTo>
                    <a:pt x="43" y="3"/>
                    <a:pt x="45" y="4"/>
                    <a:pt x="45" y="5"/>
                  </a:cubicBezTo>
                  <a:cubicBezTo>
                    <a:pt x="46" y="6"/>
                    <a:pt x="46" y="8"/>
                    <a:pt x="46" y="9"/>
                  </a:cubicBezTo>
                  <a:lnTo>
                    <a:pt x="46" y="344"/>
                  </a:ln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3CECF86-9391-1799-2F91-7AEE87CB0B05}"/>
              </a:ext>
            </a:extLst>
          </p:cNvPr>
          <p:cNvSpPr txBox="1"/>
          <p:nvPr/>
        </p:nvSpPr>
        <p:spPr>
          <a:xfrm>
            <a:off x="2943600" y="3114048"/>
            <a:ext cx="2188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nb-NO" sz="1600" b="1" dirty="0" err="1"/>
              <a:t>Can</a:t>
            </a:r>
            <a:r>
              <a:rPr lang="nb-NO" sz="1600" b="1" dirty="0"/>
              <a:t> </a:t>
            </a:r>
            <a:r>
              <a:rPr lang="nb-NO" sz="1600" b="1" dirty="0" err="1"/>
              <a:t>generate</a:t>
            </a:r>
            <a:r>
              <a:rPr lang="nb-NO" sz="1600" b="1" dirty="0"/>
              <a:t> </a:t>
            </a:r>
            <a:r>
              <a:rPr lang="nb-NO" sz="1600" b="1" dirty="0" err="1"/>
              <a:t>new</a:t>
            </a:r>
            <a:r>
              <a:rPr lang="nb-NO" sz="1600" b="1" dirty="0"/>
              <a:t> </a:t>
            </a:r>
            <a:r>
              <a:rPr lang="nb-NO" sz="1600" b="1" dirty="0" err="1"/>
              <a:t>content</a:t>
            </a:r>
            <a:r>
              <a:rPr lang="nb-NO" sz="1600" b="1" dirty="0"/>
              <a:t> by </a:t>
            </a:r>
            <a:r>
              <a:rPr lang="nb-NO" sz="1600" b="1" dirty="0" err="1"/>
              <a:t>looking</a:t>
            </a:r>
            <a:r>
              <a:rPr lang="nb-NO" sz="1600" b="1" dirty="0"/>
              <a:t> for </a:t>
            </a:r>
            <a:r>
              <a:rPr lang="nb-NO" sz="1600" b="1" dirty="0" err="1"/>
              <a:t>patterns</a:t>
            </a:r>
            <a:r>
              <a:rPr lang="nb-NO" sz="1600" b="1" dirty="0"/>
              <a:t> in </a:t>
            </a:r>
            <a:r>
              <a:rPr lang="nb-NO" sz="1600" b="1" dirty="0" err="1"/>
              <a:t>the</a:t>
            </a:r>
            <a:r>
              <a:rPr lang="nb-NO" sz="1600" b="1" dirty="0"/>
              <a:t> </a:t>
            </a:r>
            <a:r>
              <a:rPr lang="nb-NO" sz="1600" b="1" dirty="0" err="1"/>
              <a:t>existing</a:t>
            </a:r>
            <a:r>
              <a:rPr lang="nb-NO" sz="1600" b="1" dirty="0"/>
              <a:t> data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DBC57D7-381F-48F1-635D-CF3F5DA343B9}"/>
              </a:ext>
            </a:extLst>
          </p:cNvPr>
          <p:cNvGrpSpPr/>
          <p:nvPr/>
        </p:nvGrpSpPr>
        <p:grpSpPr>
          <a:xfrm>
            <a:off x="6259749" y="408556"/>
            <a:ext cx="1751008" cy="537172"/>
            <a:chOff x="8346332" y="544741"/>
            <a:chExt cx="2334677" cy="71622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CADBD65-1540-D05B-2FEF-AB6DD910D6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46332" y="544741"/>
              <a:ext cx="858744" cy="716229"/>
              <a:chOff x="666750" y="227013"/>
              <a:chExt cx="746125" cy="622300"/>
            </a:xfrm>
          </p:grpSpPr>
          <p:sp>
            <p:nvSpPr>
              <p:cNvPr id="118" name="Freeform 318">
                <a:extLst>
                  <a:ext uri="{FF2B5EF4-FFF2-40B4-BE49-F238E27FC236}">
                    <a16:creationId xmlns:a16="http://schemas.microsoft.com/office/drawing/2014/main" id="{4087FE02-AA78-ACE4-5055-A0E84D9B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600" y="227013"/>
                <a:ext cx="168275" cy="309563"/>
              </a:xfrm>
              <a:custGeom>
                <a:avLst/>
                <a:gdLst>
                  <a:gd name="T0" fmla="*/ 374 w 399"/>
                  <a:gd name="T1" fmla="*/ 735 h 735"/>
                  <a:gd name="T2" fmla="*/ 348 w 399"/>
                  <a:gd name="T3" fmla="*/ 710 h 735"/>
                  <a:gd name="T4" fmla="*/ 348 w 399"/>
                  <a:gd name="T5" fmla="*/ 92 h 735"/>
                  <a:gd name="T6" fmla="*/ 307 w 399"/>
                  <a:gd name="T7" fmla="*/ 51 h 735"/>
                  <a:gd name="T8" fmla="*/ 26 w 399"/>
                  <a:gd name="T9" fmla="*/ 51 h 735"/>
                  <a:gd name="T10" fmla="*/ 0 w 399"/>
                  <a:gd name="T11" fmla="*/ 25 h 735"/>
                  <a:gd name="T12" fmla="*/ 26 w 399"/>
                  <a:gd name="T13" fmla="*/ 0 h 735"/>
                  <a:gd name="T14" fmla="*/ 307 w 399"/>
                  <a:gd name="T15" fmla="*/ 0 h 735"/>
                  <a:gd name="T16" fmla="*/ 399 w 399"/>
                  <a:gd name="T17" fmla="*/ 92 h 735"/>
                  <a:gd name="T18" fmla="*/ 399 w 399"/>
                  <a:gd name="T19" fmla="*/ 710 h 735"/>
                  <a:gd name="T20" fmla="*/ 374 w 399"/>
                  <a:gd name="T21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735">
                    <a:moveTo>
                      <a:pt x="374" y="735"/>
                    </a:moveTo>
                    <a:cubicBezTo>
                      <a:pt x="360" y="735"/>
                      <a:pt x="348" y="724"/>
                      <a:pt x="348" y="710"/>
                    </a:cubicBezTo>
                    <a:cubicBezTo>
                      <a:pt x="348" y="92"/>
                      <a:pt x="348" y="92"/>
                      <a:pt x="348" y="92"/>
                    </a:cubicBezTo>
                    <a:cubicBezTo>
                      <a:pt x="348" y="69"/>
                      <a:pt x="330" y="51"/>
                      <a:pt x="307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2" y="51"/>
                      <a:pt x="0" y="39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57" y="0"/>
                      <a:pt x="399" y="42"/>
                      <a:pt x="399" y="92"/>
                    </a:cubicBezTo>
                    <a:cubicBezTo>
                      <a:pt x="399" y="710"/>
                      <a:pt x="399" y="710"/>
                      <a:pt x="399" y="710"/>
                    </a:cubicBezTo>
                    <a:cubicBezTo>
                      <a:pt x="399" y="724"/>
                      <a:pt x="388" y="735"/>
                      <a:pt x="374" y="73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9" name="Freeform 319">
                <a:extLst>
                  <a:ext uri="{FF2B5EF4-FFF2-40B4-BE49-F238E27FC236}">
                    <a16:creationId xmlns:a16="http://schemas.microsoft.com/office/drawing/2014/main" id="{56520C56-BD5B-CB84-3764-22C6FFF80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313" y="555625"/>
                <a:ext cx="561975" cy="157163"/>
              </a:xfrm>
              <a:custGeom>
                <a:avLst/>
                <a:gdLst>
                  <a:gd name="T0" fmla="*/ 1245 w 1337"/>
                  <a:gd name="T1" fmla="*/ 375 h 375"/>
                  <a:gd name="T2" fmla="*/ 25 w 1337"/>
                  <a:gd name="T3" fmla="*/ 375 h 375"/>
                  <a:gd name="T4" fmla="*/ 0 w 1337"/>
                  <a:gd name="T5" fmla="*/ 349 h 375"/>
                  <a:gd name="T6" fmla="*/ 25 w 1337"/>
                  <a:gd name="T7" fmla="*/ 324 h 375"/>
                  <a:gd name="T8" fmla="*/ 1245 w 1337"/>
                  <a:gd name="T9" fmla="*/ 324 h 375"/>
                  <a:gd name="T10" fmla="*/ 1287 w 1337"/>
                  <a:gd name="T11" fmla="*/ 282 h 375"/>
                  <a:gd name="T12" fmla="*/ 1287 w 1337"/>
                  <a:gd name="T13" fmla="*/ 26 h 375"/>
                  <a:gd name="T14" fmla="*/ 1312 w 1337"/>
                  <a:gd name="T15" fmla="*/ 0 h 375"/>
                  <a:gd name="T16" fmla="*/ 1337 w 1337"/>
                  <a:gd name="T17" fmla="*/ 26 h 375"/>
                  <a:gd name="T18" fmla="*/ 1337 w 1337"/>
                  <a:gd name="T19" fmla="*/ 282 h 375"/>
                  <a:gd name="T20" fmla="*/ 1245 w 1337"/>
                  <a:gd name="T21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37" h="375">
                    <a:moveTo>
                      <a:pt x="1245" y="375"/>
                    </a:moveTo>
                    <a:cubicBezTo>
                      <a:pt x="25" y="375"/>
                      <a:pt x="25" y="375"/>
                      <a:pt x="25" y="375"/>
                    </a:cubicBezTo>
                    <a:cubicBezTo>
                      <a:pt x="11" y="375"/>
                      <a:pt x="0" y="363"/>
                      <a:pt x="0" y="349"/>
                    </a:cubicBezTo>
                    <a:cubicBezTo>
                      <a:pt x="0" y="335"/>
                      <a:pt x="11" y="324"/>
                      <a:pt x="25" y="324"/>
                    </a:cubicBezTo>
                    <a:cubicBezTo>
                      <a:pt x="1245" y="324"/>
                      <a:pt x="1245" y="324"/>
                      <a:pt x="1245" y="324"/>
                    </a:cubicBezTo>
                    <a:cubicBezTo>
                      <a:pt x="1268" y="324"/>
                      <a:pt x="1287" y="305"/>
                      <a:pt x="1287" y="282"/>
                    </a:cubicBezTo>
                    <a:cubicBezTo>
                      <a:pt x="1287" y="26"/>
                      <a:pt x="1287" y="26"/>
                      <a:pt x="1287" y="26"/>
                    </a:cubicBezTo>
                    <a:cubicBezTo>
                      <a:pt x="1287" y="12"/>
                      <a:pt x="1298" y="0"/>
                      <a:pt x="1312" y="0"/>
                    </a:cubicBezTo>
                    <a:cubicBezTo>
                      <a:pt x="1326" y="0"/>
                      <a:pt x="1337" y="12"/>
                      <a:pt x="1337" y="26"/>
                    </a:cubicBezTo>
                    <a:cubicBezTo>
                      <a:pt x="1337" y="282"/>
                      <a:pt x="1337" y="282"/>
                      <a:pt x="1337" y="282"/>
                    </a:cubicBezTo>
                    <a:cubicBezTo>
                      <a:pt x="1337" y="333"/>
                      <a:pt x="1296" y="375"/>
                      <a:pt x="1245" y="37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0" name="Freeform 320">
                <a:extLst>
                  <a:ext uri="{FF2B5EF4-FFF2-40B4-BE49-F238E27FC236}">
                    <a16:creationId xmlns:a16="http://schemas.microsoft.com/office/drawing/2014/main" id="{7C28B47F-7531-81E5-07FE-89E94924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50" y="227013"/>
                <a:ext cx="560388" cy="485775"/>
              </a:xfrm>
              <a:custGeom>
                <a:avLst/>
                <a:gdLst>
                  <a:gd name="T0" fmla="*/ 364 w 1334"/>
                  <a:gd name="T1" fmla="*/ 1155 h 1155"/>
                  <a:gd name="T2" fmla="*/ 92 w 1334"/>
                  <a:gd name="T3" fmla="*/ 1155 h 1155"/>
                  <a:gd name="T4" fmla="*/ 0 w 1334"/>
                  <a:gd name="T5" fmla="*/ 1062 h 1155"/>
                  <a:gd name="T6" fmla="*/ 0 w 1334"/>
                  <a:gd name="T7" fmla="*/ 92 h 1155"/>
                  <a:gd name="T8" fmla="*/ 92 w 1334"/>
                  <a:gd name="T9" fmla="*/ 0 h 1155"/>
                  <a:gd name="T10" fmla="*/ 1308 w 1334"/>
                  <a:gd name="T11" fmla="*/ 0 h 1155"/>
                  <a:gd name="T12" fmla="*/ 1334 w 1334"/>
                  <a:gd name="T13" fmla="*/ 25 h 1155"/>
                  <a:gd name="T14" fmla="*/ 1308 w 1334"/>
                  <a:gd name="T15" fmla="*/ 51 h 1155"/>
                  <a:gd name="T16" fmla="*/ 92 w 1334"/>
                  <a:gd name="T17" fmla="*/ 51 h 1155"/>
                  <a:gd name="T18" fmla="*/ 50 w 1334"/>
                  <a:gd name="T19" fmla="*/ 92 h 1155"/>
                  <a:gd name="T20" fmla="*/ 50 w 1334"/>
                  <a:gd name="T21" fmla="*/ 1062 h 1155"/>
                  <a:gd name="T22" fmla="*/ 92 w 1334"/>
                  <a:gd name="T23" fmla="*/ 1104 h 1155"/>
                  <a:gd name="T24" fmla="*/ 364 w 1334"/>
                  <a:gd name="T25" fmla="*/ 1104 h 1155"/>
                  <a:gd name="T26" fmla="*/ 390 w 1334"/>
                  <a:gd name="T27" fmla="*/ 1129 h 1155"/>
                  <a:gd name="T28" fmla="*/ 364 w 1334"/>
                  <a:gd name="T29" fmla="*/ 1155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34" h="1155">
                    <a:moveTo>
                      <a:pt x="364" y="1155"/>
                    </a:moveTo>
                    <a:cubicBezTo>
                      <a:pt x="92" y="1155"/>
                      <a:pt x="92" y="1155"/>
                      <a:pt x="92" y="1155"/>
                    </a:cubicBezTo>
                    <a:cubicBezTo>
                      <a:pt x="41" y="1155"/>
                      <a:pt x="0" y="1113"/>
                      <a:pt x="0" y="106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42"/>
                      <a:pt x="41" y="0"/>
                      <a:pt x="92" y="0"/>
                    </a:cubicBezTo>
                    <a:cubicBezTo>
                      <a:pt x="1308" y="0"/>
                      <a:pt x="1308" y="0"/>
                      <a:pt x="1308" y="0"/>
                    </a:cubicBezTo>
                    <a:cubicBezTo>
                      <a:pt x="1322" y="0"/>
                      <a:pt x="1334" y="11"/>
                      <a:pt x="1334" y="25"/>
                    </a:cubicBezTo>
                    <a:cubicBezTo>
                      <a:pt x="1334" y="39"/>
                      <a:pt x="1322" y="51"/>
                      <a:pt x="1308" y="51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69" y="51"/>
                      <a:pt x="50" y="69"/>
                      <a:pt x="50" y="92"/>
                    </a:cubicBezTo>
                    <a:cubicBezTo>
                      <a:pt x="50" y="1062"/>
                      <a:pt x="50" y="1062"/>
                      <a:pt x="50" y="1062"/>
                    </a:cubicBezTo>
                    <a:cubicBezTo>
                      <a:pt x="50" y="1085"/>
                      <a:pt x="69" y="1104"/>
                      <a:pt x="92" y="1104"/>
                    </a:cubicBezTo>
                    <a:cubicBezTo>
                      <a:pt x="364" y="1104"/>
                      <a:pt x="364" y="1104"/>
                      <a:pt x="364" y="1104"/>
                    </a:cubicBezTo>
                    <a:cubicBezTo>
                      <a:pt x="378" y="1104"/>
                      <a:pt x="390" y="1115"/>
                      <a:pt x="390" y="1129"/>
                    </a:cubicBezTo>
                    <a:cubicBezTo>
                      <a:pt x="390" y="1143"/>
                      <a:pt x="378" y="1155"/>
                      <a:pt x="364" y="115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1" name="Freeform 321">
                <a:extLst>
                  <a:ext uri="{FF2B5EF4-FFF2-40B4-BE49-F238E27FC236}">
                    <a16:creationId xmlns:a16="http://schemas.microsoft.com/office/drawing/2014/main" id="{EFA73978-164B-48C1-746C-D96A69805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50" y="644525"/>
                <a:ext cx="741363" cy="20638"/>
              </a:xfrm>
              <a:custGeom>
                <a:avLst/>
                <a:gdLst>
                  <a:gd name="T0" fmla="*/ 1740 w 1766"/>
                  <a:gd name="T1" fmla="*/ 50 h 50"/>
                  <a:gd name="T2" fmla="*/ 25 w 1766"/>
                  <a:gd name="T3" fmla="*/ 50 h 50"/>
                  <a:gd name="T4" fmla="*/ 0 w 1766"/>
                  <a:gd name="T5" fmla="*/ 25 h 50"/>
                  <a:gd name="T6" fmla="*/ 25 w 1766"/>
                  <a:gd name="T7" fmla="*/ 0 h 50"/>
                  <a:gd name="T8" fmla="*/ 1740 w 1766"/>
                  <a:gd name="T9" fmla="*/ 0 h 50"/>
                  <a:gd name="T10" fmla="*/ 1766 w 1766"/>
                  <a:gd name="T11" fmla="*/ 25 h 50"/>
                  <a:gd name="T12" fmla="*/ 1740 w 1766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6" h="50">
                    <a:moveTo>
                      <a:pt x="174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1740" y="0"/>
                      <a:pt x="1740" y="0"/>
                      <a:pt x="1740" y="0"/>
                    </a:cubicBezTo>
                    <a:cubicBezTo>
                      <a:pt x="1754" y="0"/>
                      <a:pt x="1766" y="11"/>
                      <a:pt x="1766" y="25"/>
                    </a:cubicBezTo>
                    <a:cubicBezTo>
                      <a:pt x="1766" y="39"/>
                      <a:pt x="1754" y="50"/>
                      <a:pt x="1740" y="50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2" name="Freeform 322">
                <a:extLst>
                  <a:ext uri="{FF2B5EF4-FFF2-40B4-BE49-F238E27FC236}">
                    <a16:creationId xmlns:a16="http://schemas.microsoft.com/office/drawing/2014/main" id="{1F3DB7B0-ECCD-A018-221D-72355DC5D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288" y="698500"/>
                <a:ext cx="131763" cy="150813"/>
              </a:xfrm>
              <a:custGeom>
                <a:avLst/>
                <a:gdLst>
                  <a:gd name="T0" fmla="*/ 244 w 314"/>
                  <a:gd name="T1" fmla="*/ 360 h 360"/>
                  <a:gd name="T2" fmla="*/ 25 w 314"/>
                  <a:gd name="T3" fmla="*/ 360 h 360"/>
                  <a:gd name="T4" fmla="*/ 0 w 314"/>
                  <a:gd name="T5" fmla="*/ 335 h 360"/>
                  <a:gd name="T6" fmla="*/ 25 w 314"/>
                  <a:gd name="T7" fmla="*/ 309 h 360"/>
                  <a:gd name="T8" fmla="*/ 244 w 314"/>
                  <a:gd name="T9" fmla="*/ 309 h 360"/>
                  <a:gd name="T10" fmla="*/ 252 w 314"/>
                  <a:gd name="T11" fmla="*/ 308 h 360"/>
                  <a:gd name="T12" fmla="*/ 260 w 314"/>
                  <a:gd name="T13" fmla="*/ 299 h 360"/>
                  <a:gd name="T14" fmla="*/ 260 w 314"/>
                  <a:gd name="T15" fmla="*/ 288 h 360"/>
                  <a:gd name="T16" fmla="*/ 257 w 314"/>
                  <a:gd name="T17" fmla="*/ 285 h 360"/>
                  <a:gd name="T18" fmla="*/ 153 w 314"/>
                  <a:gd name="T19" fmla="*/ 25 h 360"/>
                  <a:gd name="T20" fmla="*/ 180 w 314"/>
                  <a:gd name="T21" fmla="*/ 1 h 360"/>
                  <a:gd name="T22" fmla="*/ 204 w 314"/>
                  <a:gd name="T23" fmla="*/ 28 h 360"/>
                  <a:gd name="T24" fmla="*/ 290 w 314"/>
                  <a:gd name="T25" fmla="*/ 246 h 360"/>
                  <a:gd name="T26" fmla="*/ 303 w 314"/>
                  <a:gd name="T27" fmla="*/ 263 h 360"/>
                  <a:gd name="T28" fmla="*/ 308 w 314"/>
                  <a:gd name="T29" fmla="*/ 316 h 360"/>
                  <a:gd name="T30" fmla="*/ 270 w 314"/>
                  <a:gd name="T31" fmla="*/ 356 h 360"/>
                  <a:gd name="T32" fmla="*/ 244 w 314"/>
                  <a:gd name="T33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4" h="360">
                    <a:moveTo>
                      <a:pt x="244" y="360"/>
                    </a:moveTo>
                    <a:cubicBezTo>
                      <a:pt x="25" y="360"/>
                      <a:pt x="25" y="360"/>
                      <a:pt x="25" y="360"/>
                    </a:cubicBezTo>
                    <a:cubicBezTo>
                      <a:pt x="11" y="360"/>
                      <a:pt x="0" y="349"/>
                      <a:pt x="0" y="335"/>
                    </a:cubicBezTo>
                    <a:cubicBezTo>
                      <a:pt x="0" y="321"/>
                      <a:pt x="11" y="309"/>
                      <a:pt x="25" y="309"/>
                    </a:cubicBezTo>
                    <a:cubicBezTo>
                      <a:pt x="244" y="309"/>
                      <a:pt x="244" y="309"/>
                      <a:pt x="244" y="309"/>
                    </a:cubicBezTo>
                    <a:cubicBezTo>
                      <a:pt x="247" y="309"/>
                      <a:pt x="250" y="309"/>
                      <a:pt x="252" y="308"/>
                    </a:cubicBezTo>
                    <a:cubicBezTo>
                      <a:pt x="256" y="307"/>
                      <a:pt x="259" y="304"/>
                      <a:pt x="260" y="299"/>
                    </a:cubicBezTo>
                    <a:cubicBezTo>
                      <a:pt x="261" y="297"/>
                      <a:pt x="262" y="293"/>
                      <a:pt x="260" y="288"/>
                    </a:cubicBezTo>
                    <a:cubicBezTo>
                      <a:pt x="259" y="287"/>
                      <a:pt x="258" y="286"/>
                      <a:pt x="257" y="285"/>
                    </a:cubicBezTo>
                    <a:cubicBezTo>
                      <a:pt x="144" y="191"/>
                      <a:pt x="153" y="32"/>
                      <a:pt x="153" y="25"/>
                    </a:cubicBezTo>
                    <a:cubicBezTo>
                      <a:pt x="154" y="11"/>
                      <a:pt x="166" y="0"/>
                      <a:pt x="180" y="1"/>
                    </a:cubicBezTo>
                    <a:cubicBezTo>
                      <a:pt x="194" y="2"/>
                      <a:pt x="205" y="14"/>
                      <a:pt x="204" y="28"/>
                    </a:cubicBezTo>
                    <a:cubicBezTo>
                      <a:pt x="204" y="30"/>
                      <a:pt x="197" y="169"/>
                      <a:pt x="290" y="246"/>
                    </a:cubicBezTo>
                    <a:cubicBezTo>
                      <a:pt x="295" y="251"/>
                      <a:pt x="300" y="256"/>
                      <a:pt x="303" y="263"/>
                    </a:cubicBezTo>
                    <a:cubicBezTo>
                      <a:pt x="313" y="279"/>
                      <a:pt x="314" y="298"/>
                      <a:pt x="308" y="316"/>
                    </a:cubicBezTo>
                    <a:cubicBezTo>
                      <a:pt x="301" y="335"/>
                      <a:pt x="287" y="349"/>
                      <a:pt x="270" y="356"/>
                    </a:cubicBezTo>
                    <a:cubicBezTo>
                      <a:pt x="261" y="359"/>
                      <a:pt x="253" y="360"/>
                      <a:pt x="244" y="360"/>
                    </a:cubicBez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3" name="Freeform 323">
                <a:extLst>
                  <a:ext uri="{FF2B5EF4-FFF2-40B4-BE49-F238E27FC236}">
                    <a16:creationId xmlns:a16="http://schemas.microsoft.com/office/drawing/2014/main" id="{DBF1152A-71EA-8830-7C5B-E7A5B72ED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88" y="698500"/>
                <a:ext cx="131763" cy="150813"/>
              </a:xfrm>
              <a:custGeom>
                <a:avLst/>
                <a:gdLst>
                  <a:gd name="T0" fmla="*/ 289 w 315"/>
                  <a:gd name="T1" fmla="*/ 360 h 360"/>
                  <a:gd name="T2" fmla="*/ 70 w 315"/>
                  <a:gd name="T3" fmla="*/ 360 h 360"/>
                  <a:gd name="T4" fmla="*/ 45 w 315"/>
                  <a:gd name="T5" fmla="*/ 356 h 360"/>
                  <a:gd name="T6" fmla="*/ 6 w 315"/>
                  <a:gd name="T7" fmla="*/ 316 h 360"/>
                  <a:gd name="T8" fmla="*/ 11 w 315"/>
                  <a:gd name="T9" fmla="*/ 263 h 360"/>
                  <a:gd name="T10" fmla="*/ 25 w 315"/>
                  <a:gd name="T11" fmla="*/ 246 h 360"/>
                  <a:gd name="T12" fmla="*/ 110 w 315"/>
                  <a:gd name="T13" fmla="*/ 28 h 360"/>
                  <a:gd name="T14" fmla="*/ 134 w 315"/>
                  <a:gd name="T15" fmla="*/ 1 h 360"/>
                  <a:gd name="T16" fmla="*/ 161 w 315"/>
                  <a:gd name="T17" fmla="*/ 25 h 360"/>
                  <a:gd name="T18" fmla="*/ 57 w 315"/>
                  <a:gd name="T19" fmla="*/ 285 h 360"/>
                  <a:gd name="T20" fmla="*/ 55 w 315"/>
                  <a:gd name="T21" fmla="*/ 288 h 360"/>
                  <a:gd name="T22" fmla="*/ 54 w 315"/>
                  <a:gd name="T23" fmla="*/ 299 h 360"/>
                  <a:gd name="T24" fmla="*/ 62 w 315"/>
                  <a:gd name="T25" fmla="*/ 308 h 360"/>
                  <a:gd name="T26" fmla="*/ 70 w 315"/>
                  <a:gd name="T27" fmla="*/ 309 h 360"/>
                  <a:gd name="T28" fmla="*/ 289 w 315"/>
                  <a:gd name="T29" fmla="*/ 309 h 360"/>
                  <a:gd name="T30" fmla="*/ 315 w 315"/>
                  <a:gd name="T31" fmla="*/ 335 h 360"/>
                  <a:gd name="T32" fmla="*/ 289 w 315"/>
                  <a:gd name="T33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5" h="360">
                    <a:moveTo>
                      <a:pt x="289" y="360"/>
                    </a:moveTo>
                    <a:cubicBezTo>
                      <a:pt x="70" y="360"/>
                      <a:pt x="70" y="360"/>
                      <a:pt x="70" y="360"/>
                    </a:cubicBezTo>
                    <a:cubicBezTo>
                      <a:pt x="61" y="360"/>
                      <a:pt x="53" y="359"/>
                      <a:pt x="45" y="356"/>
                    </a:cubicBezTo>
                    <a:cubicBezTo>
                      <a:pt x="27" y="349"/>
                      <a:pt x="13" y="335"/>
                      <a:pt x="6" y="316"/>
                    </a:cubicBezTo>
                    <a:cubicBezTo>
                      <a:pt x="0" y="298"/>
                      <a:pt x="1" y="279"/>
                      <a:pt x="11" y="263"/>
                    </a:cubicBezTo>
                    <a:cubicBezTo>
                      <a:pt x="15" y="256"/>
                      <a:pt x="19" y="251"/>
                      <a:pt x="25" y="246"/>
                    </a:cubicBezTo>
                    <a:cubicBezTo>
                      <a:pt x="118" y="169"/>
                      <a:pt x="110" y="30"/>
                      <a:pt x="110" y="28"/>
                    </a:cubicBezTo>
                    <a:cubicBezTo>
                      <a:pt x="110" y="14"/>
                      <a:pt x="120" y="2"/>
                      <a:pt x="134" y="1"/>
                    </a:cubicBezTo>
                    <a:cubicBezTo>
                      <a:pt x="148" y="0"/>
                      <a:pt x="160" y="11"/>
                      <a:pt x="161" y="25"/>
                    </a:cubicBezTo>
                    <a:cubicBezTo>
                      <a:pt x="161" y="32"/>
                      <a:pt x="170" y="191"/>
                      <a:pt x="57" y="285"/>
                    </a:cubicBezTo>
                    <a:cubicBezTo>
                      <a:pt x="56" y="286"/>
                      <a:pt x="55" y="287"/>
                      <a:pt x="55" y="288"/>
                    </a:cubicBezTo>
                    <a:cubicBezTo>
                      <a:pt x="52" y="293"/>
                      <a:pt x="53" y="297"/>
                      <a:pt x="54" y="299"/>
                    </a:cubicBezTo>
                    <a:cubicBezTo>
                      <a:pt x="55" y="304"/>
                      <a:pt x="58" y="307"/>
                      <a:pt x="62" y="308"/>
                    </a:cubicBezTo>
                    <a:cubicBezTo>
                      <a:pt x="65" y="309"/>
                      <a:pt x="67" y="309"/>
                      <a:pt x="70" y="309"/>
                    </a:cubicBezTo>
                    <a:cubicBezTo>
                      <a:pt x="289" y="309"/>
                      <a:pt x="289" y="309"/>
                      <a:pt x="289" y="309"/>
                    </a:cubicBezTo>
                    <a:cubicBezTo>
                      <a:pt x="303" y="309"/>
                      <a:pt x="315" y="321"/>
                      <a:pt x="315" y="335"/>
                    </a:cubicBezTo>
                    <a:cubicBezTo>
                      <a:pt x="315" y="349"/>
                      <a:pt x="303" y="360"/>
                      <a:pt x="289" y="360"/>
                    </a:cubicBez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4" name="Freeform 324">
                <a:extLst>
                  <a:ext uri="{FF2B5EF4-FFF2-40B4-BE49-F238E27FC236}">
                    <a16:creationId xmlns:a16="http://schemas.microsoft.com/office/drawing/2014/main" id="{F35FD3C5-4895-EC0E-23FE-B65417672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8" y="782638"/>
                <a:ext cx="196850" cy="20638"/>
              </a:xfrm>
              <a:custGeom>
                <a:avLst/>
                <a:gdLst>
                  <a:gd name="T0" fmla="*/ 443 w 468"/>
                  <a:gd name="T1" fmla="*/ 50 h 50"/>
                  <a:gd name="T2" fmla="*/ 25 w 468"/>
                  <a:gd name="T3" fmla="*/ 50 h 50"/>
                  <a:gd name="T4" fmla="*/ 0 w 468"/>
                  <a:gd name="T5" fmla="*/ 25 h 50"/>
                  <a:gd name="T6" fmla="*/ 25 w 468"/>
                  <a:gd name="T7" fmla="*/ 0 h 50"/>
                  <a:gd name="T8" fmla="*/ 443 w 468"/>
                  <a:gd name="T9" fmla="*/ 0 h 50"/>
                  <a:gd name="T10" fmla="*/ 468 w 468"/>
                  <a:gd name="T11" fmla="*/ 25 h 50"/>
                  <a:gd name="T12" fmla="*/ 443 w 468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50">
                    <a:moveTo>
                      <a:pt x="443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57" y="0"/>
                      <a:pt x="468" y="11"/>
                      <a:pt x="468" y="25"/>
                    </a:cubicBezTo>
                    <a:cubicBezTo>
                      <a:pt x="468" y="39"/>
                      <a:pt x="457" y="50"/>
                      <a:pt x="443" y="50"/>
                    </a:cubicBez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5" name="Freeform 325">
                <a:extLst>
                  <a:ext uri="{FF2B5EF4-FFF2-40B4-BE49-F238E27FC236}">
                    <a16:creationId xmlns:a16="http://schemas.microsoft.com/office/drawing/2014/main" id="{BA2FFB39-4FE7-75F0-4BD0-36EFCC632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546100"/>
                <a:ext cx="123825" cy="20638"/>
              </a:xfrm>
              <a:custGeom>
                <a:avLst/>
                <a:gdLst>
                  <a:gd name="T0" fmla="*/ 269 w 294"/>
                  <a:gd name="T1" fmla="*/ 50 h 50"/>
                  <a:gd name="T2" fmla="*/ 25 w 294"/>
                  <a:gd name="T3" fmla="*/ 50 h 50"/>
                  <a:gd name="T4" fmla="*/ 0 w 294"/>
                  <a:gd name="T5" fmla="*/ 25 h 50"/>
                  <a:gd name="T6" fmla="*/ 25 w 294"/>
                  <a:gd name="T7" fmla="*/ 0 h 50"/>
                  <a:gd name="T8" fmla="*/ 269 w 294"/>
                  <a:gd name="T9" fmla="*/ 0 h 50"/>
                  <a:gd name="T10" fmla="*/ 294 w 294"/>
                  <a:gd name="T11" fmla="*/ 25 h 50"/>
                  <a:gd name="T12" fmla="*/ 269 w 294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50">
                    <a:moveTo>
                      <a:pt x="269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83" y="0"/>
                      <a:pt x="294" y="11"/>
                      <a:pt x="294" y="25"/>
                    </a:cubicBezTo>
                    <a:cubicBezTo>
                      <a:pt x="294" y="39"/>
                      <a:pt x="283" y="50"/>
                      <a:pt x="269" y="50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6" name="Freeform 326">
                <a:extLst>
                  <a:ext uri="{FF2B5EF4-FFF2-40B4-BE49-F238E27FC236}">
                    <a16:creationId xmlns:a16="http://schemas.microsoft.com/office/drawing/2014/main" id="{B15D869D-D3D2-F626-FCDA-40A8A0A3D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492125"/>
                <a:ext cx="123825" cy="20638"/>
              </a:xfrm>
              <a:custGeom>
                <a:avLst/>
                <a:gdLst>
                  <a:gd name="T0" fmla="*/ 269 w 294"/>
                  <a:gd name="T1" fmla="*/ 51 h 51"/>
                  <a:gd name="T2" fmla="*/ 25 w 294"/>
                  <a:gd name="T3" fmla="*/ 51 h 51"/>
                  <a:gd name="T4" fmla="*/ 0 w 294"/>
                  <a:gd name="T5" fmla="*/ 26 h 51"/>
                  <a:gd name="T6" fmla="*/ 25 w 294"/>
                  <a:gd name="T7" fmla="*/ 0 h 51"/>
                  <a:gd name="T8" fmla="*/ 269 w 294"/>
                  <a:gd name="T9" fmla="*/ 0 h 51"/>
                  <a:gd name="T10" fmla="*/ 294 w 294"/>
                  <a:gd name="T11" fmla="*/ 26 h 51"/>
                  <a:gd name="T12" fmla="*/ 269 w 294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51">
                    <a:moveTo>
                      <a:pt x="269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11" y="51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83" y="0"/>
                      <a:pt x="294" y="12"/>
                      <a:pt x="294" y="26"/>
                    </a:cubicBezTo>
                    <a:cubicBezTo>
                      <a:pt x="294" y="40"/>
                      <a:pt x="283" y="51"/>
                      <a:pt x="269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7" name="Freeform 327">
                <a:extLst>
                  <a:ext uri="{FF2B5EF4-FFF2-40B4-BE49-F238E27FC236}">
                    <a16:creationId xmlns:a16="http://schemas.microsoft.com/office/drawing/2014/main" id="{D92AD964-4779-0A42-4AC9-81DBF86E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438150"/>
                <a:ext cx="142875" cy="22225"/>
              </a:xfrm>
              <a:custGeom>
                <a:avLst/>
                <a:gdLst>
                  <a:gd name="T0" fmla="*/ 314 w 340"/>
                  <a:gd name="T1" fmla="*/ 51 h 51"/>
                  <a:gd name="T2" fmla="*/ 25 w 340"/>
                  <a:gd name="T3" fmla="*/ 51 h 51"/>
                  <a:gd name="T4" fmla="*/ 0 w 340"/>
                  <a:gd name="T5" fmla="*/ 25 h 51"/>
                  <a:gd name="T6" fmla="*/ 25 w 340"/>
                  <a:gd name="T7" fmla="*/ 0 h 51"/>
                  <a:gd name="T8" fmla="*/ 314 w 340"/>
                  <a:gd name="T9" fmla="*/ 0 h 51"/>
                  <a:gd name="T10" fmla="*/ 340 w 340"/>
                  <a:gd name="T11" fmla="*/ 25 h 51"/>
                  <a:gd name="T12" fmla="*/ 314 w 34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0" h="51">
                    <a:moveTo>
                      <a:pt x="314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28" y="0"/>
                      <a:pt x="340" y="11"/>
                      <a:pt x="340" y="25"/>
                    </a:cubicBezTo>
                    <a:cubicBezTo>
                      <a:pt x="340" y="39"/>
                      <a:pt x="328" y="51"/>
                      <a:pt x="314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8" name="Freeform 328">
                <a:extLst>
                  <a:ext uri="{FF2B5EF4-FFF2-40B4-BE49-F238E27FC236}">
                    <a16:creationId xmlns:a16="http://schemas.microsoft.com/office/drawing/2014/main" id="{FEA253FA-C3F1-EBDD-4EF1-C857C54C7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385763"/>
                <a:ext cx="193675" cy="20638"/>
              </a:xfrm>
              <a:custGeom>
                <a:avLst/>
                <a:gdLst>
                  <a:gd name="T0" fmla="*/ 436 w 461"/>
                  <a:gd name="T1" fmla="*/ 51 h 51"/>
                  <a:gd name="T2" fmla="*/ 25 w 461"/>
                  <a:gd name="T3" fmla="*/ 51 h 51"/>
                  <a:gd name="T4" fmla="*/ 0 w 461"/>
                  <a:gd name="T5" fmla="*/ 25 h 51"/>
                  <a:gd name="T6" fmla="*/ 25 w 461"/>
                  <a:gd name="T7" fmla="*/ 0 h 51"/>
                  <a:gd name="T8" fmla="*/ 436 w 461"/>
                  <a:gd name="T9" fmla="*/ 0 h 51"/>
                  <a:gd name="T10" fmla="*/ 461 w 461"/>
                  <a:gd name="T11" fmla="*/ 25 h 51"/>
                  <a:gd name="T12" fmla="*/ 436 w 461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1" h="51">
                    <a:moveTo>
                      <a:pt x="436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50" y="0"/>
                      <a:pt x="461" y="11"/>
                      <a:pt x="461" y="25"/>
                    </a:cubicBezTo>
                    <a:cubicBezTo>
                      <a:pt x="461" y="39"/>
                      <a:pt x="450" y="51"/>
                      <a:pt x="436" y="51"/>
                    </a:cubicBezTo>
                    <a:close/>
                  </a:path>
                </a:pathLst>
              </a:custGeom>
              <a:solidFill>
                <a:srgbClr val="DF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9" name="Freeform 329">
                <a:extLst>
                  <a:ext uri="{FF2B5EF4-FFF2-40B4-BE49-F238E27FC236}">
                    <a16:creationId xmlns:a16="http://schemas.microsoft.com/office/drawing/2014/main" id="{9EDD4BDA-C9D3-A20D-ED03-EA9E9682F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331788"/>
                <a:ext cx="41275" cy="20638"/>
              </a:xfrm>
              <a:custGeom>
                <a:avLst/>
                <a:gdLst>
                  <a:gd name="T0" fmla="*/ 73 w 98"/>
                  <a:gd name="T1" fmla="*/ 50 h 50"/>
                  <a:gd name="T2" fmla="*/ 25 w 98"/>
                  <a:gd name="T3" fmla="*/ 50 h 50"/>
                  <a:gd name="T4" fmla="*/ 0 w 98"/>
                  <a:gd name="T5" fmla="*/ 25 h 50"/>
                  <a:gd name="T6" fmla="*/ 25 w 98"/>
                  <a:gd name="T7" fmla="*/ 0 h 50"/>
                  <a:gd name="T8" fmla="*/ 73 w 98"/>
                  <a:gd name="T9" fmla="*/ 0 h 50"/>
                  <a:gd name="T10" fmla="*/ 98 w 98"/>
                  <a:gd name="T11" fmla="*/ 25 h 50"/>
                  <a:gd name="T12" fmla="*/ 73 w 98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73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7" y="0"/>
                      <a:pt x="98" y="11"/>
                      <a:pt x="98" y="25"/>
                    </a:cubicBezTo>
                    <a:cubicBezTo>
                      <a:pt x="98" y="39"/>
                      <a:pt x="87" y="50"/>
                      <a:pt x="73" y="50"/>
                    </a:cubicBezTo>
                    <a:close/>
                  </a:path>
                </a:pathLst>
              </a:custGeom>
              <a:solidFill>
                <a:srgbClr val="DF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30" name="Freeform 330">
                <a:extLst>
                  <a:ext uri="{FF2B5EF4-FFF2-40B4-BE49-F238E27FC236}">
                    <a16:creationId xmlns:a16="http://schemas.microsoft.com/office/drawing/2014/main" id="{EB496778-0A8B-48D3-970B-9D71B0917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100" y="331788"/>
                <a:ext cx="174625" cy="20638"/>
              </a:xfrm>
              <a:custGeom>
                <a:avLst/>
                <a:gdLst>
                  <a:gd name="T0" fmla="*/ 391 w 416"/>
                  <a:gd name="T1" fmla="*/ 50 h 50"/>
                  <a:gd name="T2" fmla="*/ 26 w 416"/>
                  <a:gd name="T3" fmla="*/ 50 h 50"/>
                  <a:gd name="T4" fmla="*/ 0 w 416"/>
                  <a:gd name="T5" fmla="*/ 25 h 50"/>
                  <a:gd name="T6" fmla="*/ 26 w 416"/>
                  <a:gd name="T7" fmla="*/ 0 h 50"/>
                  <a:gd name="T8" fmla="*/ 391 w 416"/>
                  <a:gd name="T9" fmla="*/ 0 h 50"/>
                  <a:gd name="T10" fmla="*/ 416 w 416"/>
                  <a:gd name="T11" fmla="*/ 25 h 50"/>
                  <a:gd name="T12" fmla="*/ 391 w 416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50">
                    <a:moveTo>
                      <a:pt x="391" y="50"/>
                    </a:moveTo>
                    <a:cubicBezTo>
                      <a:pt x="26" y="50"/>
                      <a:pt x="26" y="50"/>
                      <a:pt x="26" y="50"/>
                    </a:cubicBezTo>
                    <a:cubicBezTo>
                      <a:pt x="12" y="50"/>
                      <a:pt x="0" y="39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05" y="0"/>
                      <a:pt x="416" y="11"/>
                      <a:pt x="416" y="25"/>
                    </a:cubicBezTo>
                    <a:cubicBezTo>
                      <a:pt x="416" y="39"/>
                      <a:pt x="405" y="50"/>
                      <a:pt x="391" y="50"/>
                    </a:cubicBezTo>
                    <a:close/>
                  </a:path>
                </a:pathLst>
              </a:custGeom>
              <a:solidFill>
                <a:srgbClr val="DF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1F41CB8-159F-3209-5405-FDA9C7184B2C}"/>
                </a:ext>
              </a:extLst>
            </p:cNvPr>
            <p:cNvSpPr txBox="1"/>
            <p:nvPr/>
          </p:nvSpPr>
          <p:spPr>
            <a:xfrm>
              <a:off x="9375444" y="617636"/>
              <a:ext cx="130556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 err="1"/>
                <a:t>Text</a:t>
              </a:r>
              <a:endParaRPr lang="nb-NO" b="1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B89AC6A-6693-29ED-26D3-35582EF0BFEA}"/>
              </a:ext>
            </a:extLst>
          </p:cNvPr>
          <p:cNvGrpSpPr/>
          <p:nvPr/>
        </p:nvGrpSpPr>
        <p:grpSpPr>
          <a:xfrm>
            <a:off x="6225762" y="1142914"/>
            <a:ext cx="1784995" cy="443260"/>
            <a:chOff x="8301016" y="1523886"/>
            <a:chExt cx="2379993" cy="5910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F8AD82-2842-1152-1D68-D1F0EAD32D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01016" y="1523886"/>
              <a:ext cx="1012362" cy="503299"/>
              <a:chOff x="160338" y="14880725"/>
              <a:chExt cx="836613" cy="415925"/>
            </a:xfrm>
          </p:grpSpPr>
          <p:sp>
            <p:nvSpPr>
              <p:cNvPr id="12" name="Freeform 1190">
                <a:extLst>
                  <a:ext uri="{FF2B5EF4-FFF2-40B4-BE49-F238E27FC236}">
                    <a16:creationId xmlns:a16="http://schemas.microsoft.com/office/drawing/2014/main" id="{1ED16B88-49BB-A609-100B-C765D93F9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38" y="15053762"/>
                <a:ext cx="20638" cy="69850"/>
              </a:xfrm>
              <a:custGeom>
                <a:avLst/>
                <a:gdLst>
                  <a:gd name="T0" fmla="*/ 26 w 52"/>
                  <a:gd name="T1" fmla="*/ 175 h 175"/>
                  <a:gd name="T2" fmla="*/ 0 w 52"/>
                  <a:gd name="T3" fmla="*/ 148 h 175"/>
                  <a:gd name="T4" fmla="*/ 0 w 52"/>
                  <a:gd name="T5" fmla="*/ 26 h 175"/>
                  <a:gd name="T6" fmla="*/ 26 w 52"/>
                  <a:gd name="T7" fmla="*/ 0 h 175"/>
                  <a:gd name="T8" fmla="*/ 52 w 52"/>
                  <a:gd name="T9" fmla="*/ 26 h 175"/>
                  <a:gd name="T10" fmla="*/ 52 w 52"/>
                  <a:gd name="T11" fmla="*/ 148 h 175"/>
                  <a:gd name="T12" fmla="*/ 26 w 52"/>
                  <a:gd name="T13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5">
                    <a:moveTo>
                      <a:pt x="26" y="175"/>
                    </a:moveTo>
                    <a:cubicBezTo>
                      <a:pt x="11" y="175"/>
                      <a:pt x="0" y="163"/>
                      <a:pt x="0" y="14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1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2" y="163"/>
                      <a:pt x="40" y="175"/>
                      <a:pt x="26" y="17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3" name="Freeform 1191">
                <a:extLst>
                  <a:ext uri="{FF2B5EF4-FFF2-40B4-BE49-F238E27FC236}">
                    <a16:creationId xmlns:a16="http://schemas.microsoft.com/office/drawing/2014/main" id="{1D5222F3-7E1F-F329-0AEF-B42F99893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01" y="15044237"/>
                <a:ext cx="20638" cy="88900"/>
              </a:xfrm>
              <a:custGeom>
                <a:avLst/>
                <a:gdLst>
                  <a:gd name="T0" fmla="*/ 26 w 52"/>
                  <a:gd name="T1" fmla="*/ 222 h 222"/>
                  <a:gd name="T2" fmla="*/ 0 w 52"/>
                  <a:gd name="T3" fmla="*/ 196 h 222"/>
                  <a:gd name="T4" fmla="*/ 0 w 52"/>
                  <a:gd name="T5" fmla="*/ 26 h 222"/>
                  <a:gd name="T6" fmla="*/ 26 w 52"/>
                  <a:gd name="T7" fmla="*/ 0 h 222"/>
                  <a:gd name="T8" fmla="*/ 52 w 52"/>
                  <a:gd name="T9" fmla="*/ 26 h 222"/>
                  <a:gd name="T10" fmla="*/ 52 w 52"/>
                  <a:gd name="T11" fmla="*/ 196 h 222"/>
                  <a:gd name="T12" fmla="*/ 26 w 52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22">
                    <a:moveTo>
                      <a:pt x="26" y="222"/>
                    </a:moveTo>
                    <a:cubicBezTo>
                      <a:pt x="12" y="222"/>
                      <a:pt x="0" y="211"/>
                      <a:pt x="0" y="19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2" y="12"/>
                      <a:pt x="52" y="26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52" y="211"/>
                      <a:pt x="41" y="222"/>
                      <a:pt x="26" y="22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4" name="Freeform 1192">
                <a:extLst>
                  <a:ext uri="{FF2B5EF4-FFF2-40B4-BE49-F238E27FC236}">
                    <a16:creationId xmlns:a16="http://schemas.microsoft.com/office/drawing/2014/main" id="{8AE459B3-63B7-5E4B-998E-0755A61E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26" y="15044237"/>
                <a:ext cx="20638" cy="88900"/>
              </a:xfrm>
              <a:custGeom>
                <a:avLst/>
                <a:gdLst>
                  <a:gd name="T0" fmla="*/ 27 w 53"/>
                  <a:gd name="T1" fmla="*/ 222 h 222"/>
                  <a:gd name="T2" fmla="*/ 0 w 53"/>
                  <a:gd name="T3" fmla="*/ 196 h 222"/>
                  <a:gd name="T4" fmla="*/ 0 w 53"/>
                  <a:gd name="T5" fmla="*/ 26 h 222"/>
                  <a:gd name="T6" fmla="*/ 27 w 53"/>
                  <a:gd name="T7" fmla="*/ 0 h 222"/>
                  <a:gd name="T8" fmla="*/ 53 w 53"/>
                  <a:gd name="T9" fmla="*/ 26 h 222"/>
                  <a:gd name="T10" fmla="*/ 53 w 53"/>
                  <a:gd name="T11" fmla="*/ 196 h 222"/>
                  <a:gd name="T12" fmla="*/ 27 w 53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22">
                    <a:moveTo>
                      <a:pt x="27" y="222"/>
                    </a:moveTo>
                    <a:cubicBezTo>
                      <a:pt x="12" y="222"/>
                      <a:pt x="0" y="211"/>
                      <a:pt x="0" y="19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3" y="12"/>
                      <a:pt x="53" y="26"/>
                    </a:cubicBezTo>
                    <a:cubicBezTo>
                      <a:pt x="53" y="196"/>
                      <a:pt x="53" y="196"/>
                      <a:pt x="53" y="196"/>
                    </a:cubicBezTo>
                    <a:cubicBezTo>
                      <a:pt x="53" y="211"/>
                      <a:pt x="41" y="222"/>
                      <a:pt x="27" y="22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5" name="Freeform 1193">
                <a:extLst>
                  <a:ext uri="{FF2B5EF4-FFF2-40B4-BE49-F238E27FC236}">
                    <a16:creationId xmlns:a16="http://schemas.microsoft.com/office/drawing/2014/main" id="{E132AC2C-1624-AA1D-127F-E5F9E906C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6" y="15012487"/>
                <a:ext cx="20638" cy="152400"/>
              </a:xfrm>
              <a:custGeom>
                <a:avLst/>
                <a:gdLst>
                  <a:gd name="T0" fmla="*/ 26 w 53"/>
                  <a:gd name="T1" fmla="*/ 386 h 386"/>
                  <a:gd name="T2" fmla="*/ 0 w 53"/>
                  <a:gd name="T3" fmla="*/ 360 h 386"/>
                  <a:gd name="T4" fmla="*/ 0 w 53"/>
                  <a:gd name="T5" fmla="*/ 27 h 386"/>
                  <a:gd name="T6" fmla="*/ 26 w 53"/>
                  <a:gd name="T7" fmla="*/ 0 h 386"/>
                  <a:gd name="T8" fmla="*/ 53 w 53"/>
                  <a:gd name="T9" fmla="*/ 27 h 386"/>
                  <a:gd name="T10" fmla="*/ 53 w 53"/>
                  <a:gd name="T11" fmla="*/ 360 h 386"/>
                  <a:gd name="T12" fmla="*/ 26 w 53"/>
                  <a:gd name="T13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386">
                    <a:moveTo>
                      <a:pt x="26" y="386"/>
                    </a:moveTo>
                    <a:cubicBezTo>
                      <a:pt x="12" y="386"/>
                      <a:pt x="0" y="374"/>
                      <a:pt x="0" y="36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3" y="12"/>
                      <a:pt x="53" y="27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3" y="374"/>
                      <a:pt x="41" y="386"/>
                      <a:pt x="26" y="38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6" name="Freeform 1194">
                <a:extLst>
                  <a:ext uri="{FF2B5EF4-FFF2-40B4-BE49-F238E27FC236}">
                    <a16:creationId xmlns:a16="http://schemas.microsoft.com/office/drawing/2014/main" id="{D8B2BFCA-8C65-8B32-F923-0CBF7B6A5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51" y="15012487"/>
                <a:ext cx="20638" cy="152400"/>
              </a:xfrm>
              <a:custGeom>
                <a:avLst/>
                <a:gdLst>
                  <a:gd name="T0" fmla="*/ 26 w 53"/>
                  <a:gd name="T1" fmla="*/ 386 h 386"/>
                  <a:gd name="T2" fmla="*/ 0 w 53"/>
                  <a:gd name="T3" fmla="*/ 360 h 386"/>
                  <a:gd name="T4" fmla="*/ 0 w 53"/>
                  <a:gd name="T5" fmla="*/ 27 h 386"/>
                  <a:gd name="T6" fmla="*/ 26 w 53"/>
                  <a:gd name="T7" fmla="*/ 0 h 386"/>
                  <a:gd name="T8" fmla="*/ 53 w 53"/>
                  <a:gd name="T9" fmla="*/ 27 h 386"/>
                  <a:gd name="T10" fmla="*/ 53 w 53"/>
                  <a:gd name="T11" fmla="*/ 360 h 386"/>
                  <a:gd name="T12" fmla="*/ 26 w 53"/>
                  <a:gd name="T13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386">
                    <a:moveTo>
                      <a:pt x="26" y="386"/>
                    </a:moveTo>
                    <a:cubicBezTo>
                      <a:pt x="12" y="386"/>
                      <a:pt x="0" y="374"/>
                      <a:pt x="0" y="36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3" y="12"/>
                      <a:pt x="53" y="27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3" y="374"/>
                      <a:pt x="41" y="386"/>
                      <a:pt x="26" y="38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7" name="Freeform 1195">
                <a:extLst>
                  <a:ext uri="{FF2B5EF4-FFF2-40B4-BE49-F238E27FC236}">
                    <a16:creationId xmlns:a16="http://schemas.microsoft.com/office/drawing/2014/main" id="{A172A7E6-F6B7-C6BC-3894-8ECB6DDC0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01" y="14998200"/>
                <a:ext cx="22225" cy="180975"/>
              </a:xfrm>
              <a:custGeom>
                <a:avLst/>
                <a:gdLst>
                  <a:gd name="T0" fmla="*/ 27 w 53"/>
                  <a:gd name="T1" fmla="*/ 455 h 455"/>
                  <a:gd name="T2" fmla="*/ 0 w 53"/>
                  <a:gd name="T3" fmla="*/ 428 h 455"/>
                  <a:gd name="T4" fmla="*/ 0 w 53"/>
                  <a:gd name="T5" fmla="*/ 26 h 455"/>
                  <a:gd name="T6" fmla="*/ 27 w 53"/>
                  <a:gd name="T7" fmla="*/ 0 h 455"/>
                  <a:gd name="T8" fmla="*/ 53 w 53"/>
                  <a:gd name="T9" fmla="*/ 26 h 455"/>
                  <a:gd name="T10" fmla="*/ 53 w 53"/>
                  <a:gd name="T11" fmla="*/ 428 h 455"/>
                  <a:gd name="T12" fmla="*/ 27 w 53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455">
                    <a:moveTo>
                      <a:pt x="27" y="455"/>
                    </a:moveTo>
                    <a:cubicBezTo>
                      <a:pt x="12" y="455"/>
                      <a:pt x="0" y="443"/>
                      <a:pt x="0" y="42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7" y="0"/>
                    </a:cubicBezTo>
                    <a:cubicBezTo>
                      <a:pt x="41" y="0"/>
                      <a:pt x="53" y="11"/>
                      <a:pt x="53" y="26"/>
                    </a:cubicBezTo>
                    <a:cubicBezTo>
                      <a:pt x="53" y="428"/>
                      <a:pt x="53" y="428"/>
                      <a:pt x="53" y="428"/>
                    </a:cubicBezTo>
                    <a:cubicBezTo>
                      <a:pt x="53" y="443"/>
                      <a:pt x="41" y="455"/>
                      <a:pt x="27" y="45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8" name="Freeform 1196">
                <a:extLst>
                  <a:ext uri="{FF2B5EF4-FFF2-40B4-BE49-F238E27FC236}">
                    <a16:creationId xmlns:a16="http://schemas.microsoft.com/office/drawing/2014/main" id="{6B873067-B10B-FDBD-2F13-DEAB501D8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363" y="14958512"/>
                <a:ext cx="20638" cy="260350"/>
              </a:xfrm>
              <a:custGeom>
                <a:avLst/>
                <a:gdLst>
                  <a:gd name="T0" fmla="*/ 26 w 52"/>
                  <a:gd name="T1" fmla="*/ 656 h 656"/>
                  <a:gd name="T2" fmla="*/ 0 w 52"/>
                  <a:gd name="T3" fmla="*/ 630 h 656"/>
                  <a:gd name="T4" fmla="*/ 0 w 52"/>
                  <a:gd name="T5" fmla="*/ 26 h 656"/>
                  <a:gd name="T6" fmla="*/ 26 w 52"/>
                  <a:gd name="T7" fmla="*/ 0 h 656"/>
                  <a:gd name="T8" fmla="*/ 52 w 52"/>
                  <a:gd name="T9" fmla="*/ 26 h 656"/>
                  <a:gd name="T10" fmla="*/ 52 w 52"/>
                  <a:gd name="T11" fmla="*/ 630 h 656"/>
                  <a:gd name="T12" fmla="*/ 26 w 52"/>
                  <a:gd name="T13" fmla="*/ 656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656">
                    <a:moveTo>
                      <a:pt x="26" y="656"/>
                    </a:moveTo>
                    <a:cubicBezTo>
                      <a:pt x="11" y="656"/>
                      <a:pt x="0" y="645"/>
                      <a:pt x="0" y="63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40" y="0"/>
                      <a:pt x="52" y="12"/>
                      <a:pt x="52" y="26"/>
                    </a:cubicBezTo>
                    <a:cubicBezTo>
                      <a:pt x="52" y="630"/>
                      <a:pt x="52" y="630"/>
                      <a:pt x="52" y="630"/>
                    </a:cubicBezTo>
                    <a:cubicBezTo>
                      <a:pt x="52" y="645"/>
                      <a:pt x="40" y="656"/>
                      <a:pt x="26" y="65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9" name="Freeform 1197">
                <a:extLst>
                  <a:ext uri="{FF2B5EF4-FFF2-40B4-BE49-F238E27FC236}">
                    <a16:creationId xmlns:a16="http://schemas.microsoft.com/office/drawing/2014/main" id="{5E21B627-5D68-B102-BDE4-89FF04D4D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13" y="15053762"/>
                <a:ext cx="20638" cy="69850"/>
              </a:xfrm>
              <a:custGeom>
                <a:avLst/>
                <a:gdLst>
                  <a:gd name="T0" fmla="*/ 26 w 53"/>
                  <a:gd name="T1" fmla="*/ 175 h 175"/>
                  <a:gd name="T2" fmla="*/ 0 w 53"/>
                  <a:gd name="T3" fmla="*/ 148 h 175"/>
                  <a:gd name="T4" fmla="*/ 0 w 53"/>
                  <a:gd name="T5" fmla="*/ 26 h 175"/>
                  <a:gd name="T6" fmla="*/ 26 w 53"/>
                  <a:gd name="T7" fmla="*/ 0 h 175"/>
                  <a:gd name="T8" fmla="*/ 53 w 53"/>
                  <a:gd name="T9" fmla="*/ 26 h 175"/>
                  <a:gd name="T10" fmla="*/ 53 w 53"/>
                  <a:gd name="T11" fmla="*/ 148 h 175"/>
                  <a:gd name="T12" fmla="*/ 26 w 53"/>
                  <a:gd name="T13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75">
                    <a:moveTo>
                      <a:pt x="26" y="175"/>
                    </a:moveTo>
                    <a:cubicBezTo>
                      <a:pt x="12" y="175"/>
                      <a:pt x="0" y="163"/>
                      <a:pt x="0" y="14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1" y="0"/>
                      <a:pt x="53" y="11"/>
                      <a:pt x="53" y="26"/>
                    </a:cubicBezTo>
                    <a:cubicBezTo>
                      <a:pt x="53" y="148"/>
                      <a:pt x="53" y="148"/>
                      <a:pt x="53" y="148"/>
                    </a:cubicBezTo>
                    <a:cubicBezTo>
                      <a:pt x="53" y="163"/>
                      <a:pt x="41" y="175"/>
                      <a:pt x="26" y="17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0" name="Freeform 1198">
                <a:extLst>
                  <a:ext uri="{FF2B5EF4-FFF2-40B4-BE49-F238E27FC236}">
                    <a16:creationId xmlns:a16="http://schemas.microsoft.com/office/drawing/2014/main" id="{18B7DDC8-2D8E-BCFB-E11B-7FCA571FC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338" y="15044237"/>
                <a:ext cx="20638" cy="88900"/>
              </a:xfrm>
              <a:custGeom>
                <a:avLst/>
                <a:gdLst>
                  <a:gd name="T0" fmla="*/ 26 w 52"/>
                  <a:gd name="T1" fmla="*/ 222 h 222"/>
                  <a:gd name="T2" fmla="*/ 0 w 52"/>
                  <a:gd name="T3" fmla="*/ 196 h 222"/>
                  <a:gd name="T4" fmla="*/ 0 w 52"/>
                  <a:gd name="T5" fmla="*/ 26 h 222"/>
                  <a:gd name="T6" fmla="*/ 26 w 52"/>
                  <a:gd name="T7" fmla="*/ 0 h 222"/>
                  <a:gd name="T8" fmla="*/ 52 w 52"/>
                  <a:gd name="T9" fmla="*/ 26 h 222"/>
                  <a:gd name="T10" fmla="*/ 52 w 52"/>
                  <a:gd name="T11" fmla="*/ 196 h 222"/>
                  <a:gd name="T12" fmla="*/ 26 w 52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22">
                    <a:moveTo>
                      <a:pt x="26" y="222"/>
                    </a:moveTo>
                    <a:cubicBezTo>
                      <a:pt x="12" y="222"/>
                      <a:pt x="0" y="211"/>
                      <a:pt x="0" y="19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2" y="12"/>
                      <a:pt x="52" y="26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52" y="211"/>
                      <a:pt x="41" y="222"/>
                      <a:pt x="26" y="22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1" name="Freeform 1199">
                <a:extLst>
                  <a:ext uri="{FF2B5EF4-FFF2-40B4-BE49-F238E27FC236}">
                    <a16:creationId xmlns:a16="http://schemas.microsoft.com/office/drawing/2014/main" id="{47E3A41A-3912-EDF8-EEB2-FC5596494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26" y="15044237"/>
                <a:ext cx="20638" cy="88900"/>
              </a:xfrm>
              <a:custGeom>
                <a:avLst/>
                <a:gdLst>
                  <a:gd name="T0" fmla="*/ 27 w 53"/>
                  <a:gd name="T1" fmla="*/ 222 h 222"/>
                  <a:gd name="T2" fmla="*/ 0 w 53"/>
                  <a:gd name="T3" fmla="*/ 196 h 222"/>
                  <a:gd name="T4" fmla="*/ 0 w 53"/>
                  <a:gd name="T5" fmla="*/ 26 h 222"/>
                  <a:gd name="T6" fmla="*/ 27 w 53"/>
                  <a:gd name="T7" fmla="*/ 0 h 222"/>
                  <a:gd name="T8" fmla="*/ 53 w 53"/>
                  <a:gd name="T9" fmla="*/ 26 h 222"/>
                  <a:gd name="T10" fmla="*/ 53 w 53"/>
                  <a:gd name="T11" fmla="*/ 196 h 222"/>
                  <a:gd name="T12" fmla="*/ 27 w 53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22">
                    <a:moveTo>
                      <a:pt x="27" y="222"/>
                    </a:moveTo>
                    <a:cubicBezTo>
                      <a:pt x="12" y="222"/>
                      <a:pt x="0" y="211"/>
                      <a:pt x="0" y="19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3" y="12"/>
                      <a:pt x="53" y="26"/>
                    </a:cubicBezTo>
                    <a:cubicBezTo>
                      <a:pt x="53" y="196"/>
                      <a:pt x="53" y="196"/>
                      <a:pt x="53" y="196"/>
                    </a:cubicBezTo>
                    <a:cubicBezTo>
                      <a:pt x="53" y="211"/>
                      <a:pt x="41" y="222"/>
                      <a:pt x="27" y="22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2" name="Freeform 1200">
                <a:extLst>
                  <a:ext uri="{FF2B5EF4-FFF2-40B4-BE49-F238E27FC236}">
                    <a16:creationId xmlns:a16="http://schemas.microsoft.com/office/drawing/2014/main" id="{897AC6C7-1639-7E42-2B7E-E71C5274E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363" y="15012487"/>
                <a:ext cx="20638" cy="152400"/>
              </a:xfrm>
              <a:custGeom>
                <a:avLst/>
                <a:gdLst>
                  <a:gd name="T0" fmla="*/ 26 w 52"/>
                  <a:gd name="T1" fmla="*/ 386 h 386"/>
                  <a:gd name="T2" fmla="*/ 0 w 52"/>
                  <a:gd name="T3" fmla="*/ 360 h 386"/>
                  <a:gd name="T4" fmla="*/ 0 w 52"/>
                  <a:gd name="T5" fmla="*/ 27 h 386"/>
                  <a:gd name="T6" fmla="*/ 26 w 52"/>
                  <a:gd name="T7" fmla="*/ 0 h 386"/>
                  <a:gd name="T8" fmla="*/ 52 w 52"/>
                  <a:gd name="T9" fmla="*/ 27 h 386"/>
                  <a:gd name="T10" fmla="*/ 52 w 52"/>
                  <a:gd name="T11" fmla="*/ 360 h 386"/>
                  <a:gd name="T12" fmla="*/ 26 w 52"/>
                  <a:gd name="T13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86">
                    <a:moveTo>
                      <a:pt x="26" y="386"/>
                    </a:moveTo>
                    <a:cubicBezTo>
                      <a:pt x="11" y="386"/>
                      <a:pt x="0" y="374"/>
                      <a:pt x="0" y="36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41" y="0"/>
                      <a:pt x="52" y="12"/>
                      <a:pt x="52" y="27"/>
                    </a:cubicBezTo>
                    <a:cubicBezTo>
                      <a:pt x="52" y="360"/>
                      <a:pt x="52" y="360"/>
                      <a:pt x="52" y="360"/>
                    </a:cubicBezTo>
                    <a:cubicBezTo>
                      <a:pt x="52" y="374"/>
                      <a:pt x="41" y="386"/>
                      <a:pt x="26" y="38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3" name="Freeform 1201">
                <a:extLst>
                  <a:ext uri="{FF2B5EF4-FFF2-40B4-BE49-F238E27FC236}">
                    <a16:creationId xmlns:a16="http://schemas.microsoft.com/office/drawing/2014/main" id="{28BCA504-45DA-A84E-7323-C82BCE2AB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388" y="15012487"/>
                <a:ext cx="20638" cy="152400"/>
              </a:xfrm>
              <a:custGeom>
                <a:avLst/>
                <a:gdLst>
                  <a:gd name="T0" fmla="*/ 26 w 52"/>
                  <a:gd name="T1" fmla="*/ 386 h 386"/>
                  <a:gd name="T2" fmla="*/ 0 w 52"/>
                  <a:gd name="T3" fmla="*/ 360 h 386"/>
                  <a:gd name="T4" fmla="*/ 0 w 52"/>
                  <a:gd name="T5" fmla="*/ 27 h 386"/>
                  <a:gd name="T6" fmla="*/ 26 w 52"/>
                  <a:gd name="T7" fmla="*/ 0 h 386"/>
                  <a:gd name="T8" fmla="*/ 52 w 52"/>
                  <a:gd name="T9" fmla="*/ 27 h 386"/>
                  <a:gd name="T10" fmla="*/ 52 w 52"/>
                  <a:gd name="T11" fmla="*/ 360 h 386"/>
                  <a:gd name="T12" fmla="*/ 26 w 52"/>
                  <a:gd name="T13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86">
                    <a:moveTo>
                      <a:pt x="26" y="386"/>
                    </a:moveTo>
                    <a:cubicBezTo>
                      <a:pt x="11" y="386"/>
                      <a:pt x="0" y="374"/>
                      <a:pt x="0" y="36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40" y="0"/>
                      <a:pt x="52" y="12"/>
                      <a:pt x="52" y="27"/>
                    </a:cubicBezTo>
                    <a:cubicBezTo>
                      <a:pt x="52" y="360"/>
                      <a:pt x="52" y="360"/>
                      <a:pt x="52" y="360"/>
                    </a:cubicBezTo>
                    <a:cubicBezTo>
                      <a:pt x="52" y="374"/>
                      <a:pt x="40" y="386"/>
                      <a:pt x="26" y="38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4" name="Freeform 1202">
                <a:extLst>
                  <a:ext uri="{FF2B5EF4-FFF2-40B4-BE49-F238E27FC236}">
                    <a16:creationId xmlns:a16="http://schemas.microsoft.com/office/drawing/2014/main" id="{A5CFCE12-6F41-66D3-F50B-5991FB2C8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851" y="14998200"/>
                <a:ext cx="20638" cy="180975"/>
              </a:xfrm>
              <a:custGeom>
                <a:avLst/>
                <a:gdLst>
                  <a:gd name="T0" fmla="*/ 27 w 53"/>
                  <a:gd name="T1" fmla="*/ 455 h 455"/>
                  <a:gd name="T2" fmla="*/ 0 w 53"/>
                  <a:gd name="T3" fmla="*/ 428 h 455"/>
                  <a:gd name="T4" fmla="*/ 0 w 53"/>
                  <a:gd name="T5" fmla="*/ 26 h 455"/>
                  <a:gd name="T6" fmla="*/ 27 w 53"/>
                  <a:gd name="T7" fmla="*/ 0 h 455"/>
                  <a:gd name="T8" fmla="*/ 53 w 53"/>
                  <a:gd name="T9" fmla="*/ 26 h 455"/>
                  <a:gd name="T10" fmla="*/ 53 w 53"/>
                  <a:gd name="T11" fmla="*/ 428 h 455"/>
                  <a:gd name="T12" fmla="*/ 27 w 53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455">
                    <a:moveTo>
                      <a:pt x="27" y="455"/>
                    </a:moveTo>
                    <a:cubicBezTo>
                      <a:pt x="12" y="455"/>
                      <a:pt x="0" y="443"/>
                      <a:pt x="0" y="42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7" y="0"/>
                    </a:cubicBezTo>
                    <a:cubicBezTo>
                      <a:pt x="41" y="0"/>
                      <a:pt x="53" y="11"/>
                      <a:pt x="53" y="26"/>
                    </a:cubicBezTo>
                    <a:cubicBezTo>
                      <a:pt x="53" y="428"/>
                      <a:pt x="53" y="428"/>
                      <a:pt x="53" y="428"/>
                    </a:cubicBezTo>
                    <a:cubicBezTo>
                      <a:pt x="53" y="443"/>
                      <a:pt x="41" y="455"/>
                      <a:pt x="27" y="455"/>
                    </a:cubicBezTo>
                    <a:close/>
                  </a:path>
                </a:pathLst>
              </a:custGeom>
              <a:solidFill>
                <a:srgbClr val="CC35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5" name="Freeform 1203">
                <a:extLst>
                  <a:ext uri="{FF2B5EF4-FFF2-40B4-BE49-F238E27FC236}">
                    <a16:creationId xmlns:a16="http://schemas.microsoft.com/office/drawing/2014/main" id="{3862CAF3-55BF-9E66-BF5C-B5795F389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6" y="14958512"/>
                <a:ext cx="20638" cy="260350"/>
              </a:xfrm>
              <a:custGeom>
                <a:avLst/>
                <a:gdLst>
                  <a:gd name="T0" fmla="*/ 26 w 53"/>
                  <a:gd name="T1" fmla="*/ 656 h 656"/>
                  <a:gd name="T2" fmla="*/ 0 w 53"/>
                  <a:gd name="T3" fmla="*/ 630 h 656"/>
                  <a:gd name="T4" fmla="*/ 0 w 53"/>
                  <a:gd name="T5" fmla="*/ 26 h 656"/>
                  <a:gd name="T6" fmla="*/ 26 w 53"/>
                  <a:gd name="T7" fmla="*/ 0 h 656"/>
                  <a:gd name="T8" fmla="*/ 53 w 53"/>
                  <a:gd name="T9" fmla="*/ 26 h 656"/>
                  <a:gd name="T10" fmla="*/ 53 w 53"/>
                  <a:gd name="T11" fmla="*/ 630 h 656"/>
                  <a:gd name="T12" fmla="*/ 26 w 53"/>
                  <a:gd name="T13" fmla="*/ 656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656">
                    <a:moveTo>
                      <a:pt x="26" y="656"/>
                    </a:moveTo>
                    <a:cubicBezTo>
                      <a:pt x="12" y="656"/>
                      <a:pt x="0" y="645"/>
                      <a:pt x="0" y="63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3" y="12"/>
                      <a:pt x="53" y="26"/>
                    </a:cubicBezTo>
                    <a:cubicBezTo>
                      <a:pt x="53" y="630"/>
                      <a:pt x="53" y="630"/>
                      <a:pt x="53" y="630"/>
                    </a:cubicBezTo>
                    <a:cubicBezTo>
                      <a:pt x="53" y="645"/>
                      <a:pt x="41" y="656"/>
                      <a:pt x="26" y="656"/>
                    </a:cubicBezTo>
                    <a:close/>
                  </a:path>
                </a:pathLst>
              </a:custGeom>
              <a:solidFill>
                <a:srgbClr val="CC35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6" name="Freeform 1204">
                <a:extLst>
                  <a:ext uri="{FF2B5EF4-FFF2-40B4-BE49-F238E27FC236}">
                    <a16:creationId xmlns:a16="http://schemas.microsoft.com/office/drawing/2014/main" id="{2081BCA7-6EA5-3F5D-DEB4-83BA00CA5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338" y="14880725"/>
                <a:ext cx="20638" cy="415925"/>
              </a:xfrm>
              <a:custGeom>
                <a:avLst/>
                <a:gdLst>
                  <a:gd name="T0" fmla="*/ 26 w 52"/>
                  <a:gd name="T1" fmla="*/ 1051 h 1051"/>
                  <a:gd name="T2" fmla="*/ 0 w 52"/>
                  <a:gd name="T3" fmla="*/ 1024 h 1051"/>
                  <a:gd name="T4" fmla="*/ 0 w 52"/>
                  <a:gd name="T5" fmla="*/ 26 h 1051"/>
                  <a:gd name="T6" fmla="*/ 26 w 52"/>
                  <a:gd name="T7" fmla="*/ 0 h 1051"/>
                  <a:gd name="T8" fmla="*/ 52 w 52"/>
                  <a:gd name="T9" fmla="*/ 26 h 1051"/>
                  <a:gd name="T10" fmla="*/ 52 w 52"/>
                  <a:gd name="T11" fmla="*/ 1024 h 1051"/>
                  <a:gd name="T12" fmla="*/ 26 w 52"/>
                  <a:gd name="T13" fmla="*/ 1051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051">
                    <a:moveTo>
                      <a:pt x="26" y="1051"/>
                    </a:moveTo>
                    <a:cubicBezTo>
                      <a:pt x="12" y="1051"/>
                      <a:pt x="0" y="1039"/>
                      <a:pt x="0" y="10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1" y="0"/>
                      <a:pt x="52" y="11"/>
                      <a:pt x="52" y="26"/>
                    </a:cubicBezTo>
                    <a:cubicBezTo>
                      <a:pt x="52" y="1024"/>
                      <a:pt x="52" y="1024"/>
                      <a:pt x="52" y="1024"/>
                    </a:cubicBezTo>
                    <a:cubicBezTo>
                      <a:pt x="52" y="1039"/>
                      <a:pt x="41" y="1051"/>
                      <a:pt x="26" y="10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7" name="Freeform 1205">
                <a:extLst>
                  <a:ext uri="{FF2B5EF4-FFF2-40B4-BE49-F238E27FC236}">
                    <a16:creationId xmlns:a16="http://schemas.microsoft.com/office/drawing/2014/main" id="{577043F3-76C6-7125-4DAD-EAF99022C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3" y="14880725"/>
                <a:ext cx="20638" cy="415925"/>
              </a:xfrm>
              <a:custGeom>
                <a:avLst/>
                <a:gdLst>
                  <a:gd name="T0" fmla="*/ 26 w 52"/>
                  <a:gd name="T1" fmla="*/ 1051 h 1051"/>
                  <a:gd name="T2" fmla="*/ 0 w 52"/>
                  <a:gd name="T3" fmla="*/ 1024 h 1051"/>
                  <a:gd name="T4" fmla="*/ 0 w 52"/>
                  <a:gd name="T5" fmla="*/ 26 h 1051"/>
                  <a:gd name="T6" fmla="*/ 26 w 52"/>
                  <a:gd name="T7" fmla="*/ 0 h 1051"/>
                  <a:gd name="T8" fmla="*/ 52 w 52"/>
                  <a:gd name="T9" fmla="*/ 26 h 1051"/>
                  <a:gd name="T10" fmla="*/ 52 w 52"/>
                  <a:gd name="T11" fmla="*/ 1024 h 1051"/>
                  <a:gd name="T12" fmla="*/ 26 w 52"/>
                  <a:gd name="T13" fmla="*/ 1051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051">
                    <a:moveTo>
                      <a:pt x="26" y="1051"/>
                    </a:moveTo>
                    <a:cubicBezTo>
                      <a:pt x="12" y="1051"/>
                      <a:pt x="0" y="1039"/>
                      <a:pt x="0" y="10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1" y="0"/>
                      <a:pt x="52" y="11"/>
                      <a:pt x="52" y="26"/>
                    </a:cubicBezTo>
                    <a:cubicBezTo>
                      <a:pt x="52" y="1024"/>
                      <a:pt x="52" y="1024"/>
                      <a:pt x="52" y="1024"/>
                    </a:cubicBezTo>
                    <a:cubicBezTo>
                      <a:pt x="52" y="1039"/>
                      <a:pt x="41" y="1051"/>
                      <a:pt x="26" y="1051"/>
                    </a:cubicBezTo>
                    <a:close/>
                  </a:path>
                </a:pathLst>
              </a:custGeom>
              <a:solidFill>
                <a:srgbClr val="CC35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FE8D53F-3D5A-E2E2-E012-A66852A040A6}"/>
                </a:ext>
              </a:extLst>
            </p:cNvPr>
            <p:cNvSpPr txBox="1"/>
            <p:nvPr/>
          </p:nvSpPr>
          <p:spPr>
            <a:xfrm>
              <a:off x="9375444" y="1622457"/>
              <a:ext cx="13055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/>
                <a:t>Speech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A9D6ABC-7CD7-6874-333D-4890161D1068}"/>
              </a:ext>
            </a:extLst>
          </p:cNvPr>
          <p:cNvGrpSpPr/>
          <p:nvPr/>
        </p:nvGrpSpPr>
        <p:grpSpPr>
          <a:xfrm>
            <a:off x="6259750" y="1713249"/>
            <a:ext cx="1745816" cy="590615"/>
            <a:chOff x="8346332" y="2284332"/>
            <a:chExt cx="2327755" cy="78748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82BA1EC-18B8-670C-C637-5208FBD372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46332" y="2284332"/>
              <a:ext cx="692478" cy="787486"/>
              <a:chOff x="2465388" y="7785100"/>
              <a:chExt cx="601662" cy="684213"/>
            </a:xfrm>
          </p:grpSpPr>
          <p:sp>
            <p:nvSpPr>
              <p:cNvPr id="104" name="Freeform 168">
                <a:extLst>
                  <a:ext uri="{FF2B5EF4-FFF2-40B4-BE49-F238E27FC236}">
                    <a16:creationId xmlns:a16="http://schemas.microsoft.com/office/drawing/2014/main" id="{38C9212F-633F-EC80-9595-1C2EB5AB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325" y="7785100"/>
                <a:ext cx="338138" cy="420688"/>
              </a:xfrm>
              <a:custGeom>
                <a:avLst/>
                <a:gdLst>
                  <a:gd name="T0" fmla="*/ 778 w 803"/>
                  <a:gd name="T1" fmla="*/ 1004 h 1004"/>
                  <a:gd name="T2" fmla="*/ 753 w 803"/>
                  <a:gd name="T3" fmla="*/ 979 h 1004"/>
                  <a:gd name="T4" fmla="*/ 753 w 803"/>
                  <a:gd name="T5" fmla="*/ 62 h 1004"/>
                  <a:gd name="T6" fmla="*/ 749 w 803"/>
                  <a:gd name="T7" fmla="*/ 55 h 1004"/>
                  <a:gd name="T8" fmla="*/ 742 w 803"/>
                  <a:gd name="T9" fmla="*/ 53 h 1004"/>
                  <a:gd name="T10" fmla="*/ 34 w 803"/>
                  <a:gd name="T11" fmla="*/ 235 h 1004"/>
                  <a:gd name="T12" fmla="*/ 3 w 803"/>
                  <a:gd name="T13" fmla="*/ 217 h 1004"/>
                  <a:gd name="T14" fmla="*/ 21 w 803"/>
                  <a:gd name="T15" fmla="*/ 186 h 1004"/>
                  <a:gd name="T16" fmla="*/ 729 w 803"/>
                  <a:gd name="T17" fmla="*/ 4 h 1004"/>
                  <a:gd name="T18" fmla="*/ 780 w 803"/>
                  <a:gd name="T19" fmla="*/ 15 h 1004"/>
                  <a:gd name="T20" fmla="*/ 803 w 803"/>
                  <a:gd name="T21" fmla="*/ 62 h 1004"/>
                  <a:gd name="T22" fmla="*/ 803 w 803"/>
                  <a:gd name="T23" fmla="*/ 979 h 1004"/>
                  <a:gd name="T24" fmla="*/ 778 w 803"/>
                  <a:gd name="T25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3" h="1004">
                    <a:moveTo>
                      <a:pt x="778" y="1004"/>
                    </a:moveTo>
                    <a:cubicBezTo>
                      <a:pt x="764" y="1004"/>
                      <a:pt x="753" y="992"/>
                      <a:pt x="753" y="979"/>
                    </a:cubicBezTo>
                    <a:cubicBezTo>
                      <a:pt x="753" y="62"/>
                      <a:pt x="753" y="62"/>
                      <a:pt x="753" y="62"/>
                    </a:cubicBezTo>
                    <a:cubicBezTo>
                      <a:pt x="753" y="58"/>
                      <a:pt x="751" y="56"/>
                      <a:pt x="749" y="55"/>
                    </a:cubicBezTo>
                    <a:cubicBezTo>
                      <a:pt x="748" y="54"/>
                      <a:pt x="745" y="52"/>
                      <a:pt x="742" y="53"/>
                    </a:cubicBezTo>
                    <a:cubicBezTo>
                      <a:pt x="34" y="235"/>
                      <a:pt x="34" y="235"/>
                      <a:pt x="34" y="235"/>
                    </a:cubicBezTo>
                    <a:cubicBezTo>
                      <a:pt x="21" y="239"/>
                      <a:pt x="7" y="231"/>
                      <a:pt x="3" y="217"/>
                    </a:cubicBezTo>
                    <a:cubicBezTo>
                      <a:pt x="0" y="204"/>
                      <a:pt x="8" y="190"/>
                      <a:pt x="21" y="186"/>
                    </a:cubicBezTo>
                    <a:cubicBezTo>
                      <a:pt x="729" y="4"/>
                      <a:pt x="729" y="4"/>
                      <a:pt x="729" y="4"/>
                    </a:cubicBezTo>
                    <a:cubicBezTo>
                      <a:pt x="747" y="0"/>
                      <a:pt x="766" y="4"/>
                      <a:pt x="780" y="15"/>
                    </a:cubicBezTo>
                    <a:cubicBezTo>
                      <a:pt x="795" y="26"/>
                      <a:pt x="803" y="43"/>
                      <a:pt x="803" y="62"/>
                    </a:cubicBezTo>
                    <a:cubicBezTo>
                      <a:pt x="803" y="979"/>
                      <a:pt x="803" y="979"/>
                      <a:pt x="803" y="979"/>
                    </a:cubicBezTo>
                    <a:cubicBezTo>
                      <a:pt x="803" y="992"/>
                      <a:pt x="792" y="1004"/>
                      <a:pt x="778" y="1004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05" name="Freeform 169">
                <a:extLst>
                  <a:ext uri="{FF2B5EF4-FFF2-40B4-BE49-F238E27FC236}">
                    <a16:creationId xmlns:a16="http://schemas.microsoft.com/office/drawing/2014/main" id="{4D150C2A-9386-6B20-E3C9-BEB341E6D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413" y="7875588"/>
                <a:ext cx="33338" cy="428625"/>
              </a:xfrm>
              <a:custGeom>
                <a:avLst/>
                <a:gdLst>
                  <a:gd name="T0" fmla="*/ 25 w 78"/>
                  <a:gd name="T1" fmla="*/ 1021 h 1021"/>
                  <a:gd name="T2" fmla="*/ 0 w 78"/>
                  <a:gd name="T3" fmla="*/ 995 h 1021"/>
                  <a:gd name="T4" fmla="*/ 0 w 78"/>
                  <a:gd name="T5" fmla="*/ 61 h 1021"/>
                  <a:gd name="T6" fmla="*/ 44 w 78"/>
                  <a:gd name="T7" fmla="*/ 4 h 1021"/>
                  <a:gd name="T8" fmla="*/ 75 w 78"/>
                  <a:gd name="T9" fmla="*/ 22 h 1021"/>
                  <a:gd name="T10" fmla="*/ 57 w 78"/>
                  <a:gd name="T11" fmla="*/ 53 h 1021"/>
                  <a:gd name="T12" fmla="*/ 50 w 78"/>
                  <a:gd name="T13" fmla="*/ 61 h 1021"/>
                  <a:gd name="T14" fmla="*/ 50 w 78"/>
                  <a:gd name="T15" fmla="*/ 995 h 1021"/>
                  <a:gd name="T16" fmla="*/ 25 w 78"/>
                  <a:gd name="T17" fmla="*/ 1021 h 1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21">
                    <a:moveTo>
                      <a:pt x="25" y="1021"/>
                    </a:moveTo>
                    <a:cubicBezTo>
                      <a:pt x="11" y="1021"/>
                      <a:pt x="0" y="1009"/>
                      <a:pt x="0" y="99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34"/>
                      <a:pt x="18" y="11"/>
                      <a:pt x="44" y="4"/>
                    </a:cubicBezTo>
                    <a:cubicBezTo>
                      <a:pt x="57" y="0"/>
                      <a:pt x="71" y="8"/>
                      <a:pt x="75" y="22"/>
                    </a:cubicBezTo>
                    <a:cubicBezTo>
                      <a:pt x="78" y="35"/>
                      <a:pt x="70" y="49"/>
                      <a:pt x="57" y="53"/>
                    </a:cubicBezTo>
                    <a:cubicBezTo>
                      <a:pt x="53" y="54"/>
                      <a:pt x="50" y="57"/>
                      <a:pt x="50" y="61"/>
                    </a:cubicBezTo>
                    <a:cubicBezTo>
                      <a:pt x="50" y="995"/>
                      <a:pt x="50" y="995"/>
                      <a:pt x="50" y="995"/>
                    </a:cubicBezTo>
                    <a:cubicBezTo>
                      <a:pt x="50" y="1009"/>
                      <a:pt x="39" y="1021"/>
                      <a:pt x="25" y="102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06" name="Freeform 170">
                <a:extLst>
                  <a:ext uri="{FF2B5EF4-FFF2-40B4-BE49-F238E27FC236}">
                    <a16:creationId xmlns:a16="http://schemas.microsoft.com/office/drawing/2014/main" id="{7E965942-4266-40EE-2638-469B11EB2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925" y="7889875"/>
                <a:ext cx="320675" cy="98425"/>
              </a:xfrm>
              <a:custGeom>
                <a:avLst/>
                <a:gdLst>
                  <a:gd name="T0" fmla="*/ 28 w 764"/>
                  <a:gd name="T1" fmla="*/ 235 h 235"/>
                  <a:gd name="T2" fmla="*/ 3 w 764"/>
                  <a:gd name="T3" fmla="*/ 216 h 235"/>
                  <a:gd name="T4" fmla="*/ 21 w 764"/>
                  <a:gd name="T5" fmla="*/ 186 h 235"/>
                  <a:gd name="T6" fmla="*/ 730 w 764"/>
                  <a:gd name="T7" fmla="*/ 4 h 235"/>
                  <a:gd name="T8" fmla="*/ 760 w 764"/>
                  <a:gd name="T9" fmla="*/ 22 h 235"/>
                  <a:gd name="T10" fmla="*/ 742 w 764"/>
                  <a:gd name="T11" fmla="*/ 53 h 235"/>
                  <a:gd name="T12" fmla="*/ 34 w 764"/>
                  <a:gd name="T13" fmla="*/ 235 h 235"/>
                  <a:gd name="T14" fmla="*/ 28 w 764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4" h="235">
                    <a:moveTo>
                      <a:pt x="28" y="235"/>
                    </a:moveTo>
                    <a:cubicBezTo>
                      <a:pt x="16" y="235"/>
                      <a:pt x="6" y="228"/>
                      <a:pt x="3" y="216"/>
                    </a:cubicBezTo>
                    <a:cubicBezTo>
                      <a:pt x="0" y="203"/>
                      <a:pt x="8" y="189"/>
                      <a:pt x="21" y="186"/>
                    </a:cubicBezTo>
                    <a:cubicBezTo>
                      <a:pt x="730" y="4"/>
                      <a:pt x="730" y="4"/>
                      <a:pt x="730" y="4"/>
                    </a:cubicBezTo>
                    <a:cubicBezTo>
                      <a:pt x="743" y="0"/>
                      <a:pt x="757" y="8"/>
                      <a:pt x="760" y="22"/>
                    </a:cubicBezTo>
                    <a:cubicBezTo>
                      <a:pt x="764" y="35"/>
                      <a:pt x="756" y="49"/>
                      <a:pt x="742" y="53"/>
                    </a:cubicBezTo>
                    <a:cubicBezTo>
                      <a:pt x="34" y="235"/>
                      <a:pt x="34" y="235"/>
                      <a:pt x="34" y="235"/>
                    </a:cubicBezTo>
                    <a:cubicBezTo>
                      <a:pt x="32" y="235"/>
                      <a:pt x="30" y="235"/>
                      <a:pt x="28" y="235"/>
                    </a:cubicBezTo>
                    <a:close/>
                  </a:path>
                </a:pathLst>
              </a:custGeom>
              <a:solidFill>
                <a:srgbClr val="DE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07" name="Freeform 171">
                <a:extLst>
                  <a:ext uri="{FF2B5EF4-FFF2-40B4-BE49-F238E27FC236}">
                    <a16:creationId xmlns:a16="http://schemas.microsoft.com/office/drawing/2014/main" id="{EC8F2582-A921-90D8-63FE-08CAB08A4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5388" y="8291513"/>
                <a:ext cx="228600" cy="177800"/>
              </a:xfrm>
              <a:custGeom>
                <a:avLst/>
                <a:gdLst>
                  <a:gd name="T0" fmla="*/ 244 w 544"/>
                  <a:gd name="T1" fmla="*/ 422 h 422"/>
                  <a:gd name="T2" fmla="*/ 9 w 544"/>
                  <a:gd name="T3" fmla="*/ 264 h 422"/>
                  <a:gd name="T4" fmla="*/ 64 w 544"/>
                  <a:gd name="T5" fmla="*/ 110 h 422"/>
                  <a:gd name="T6" fmla="*/ 234 w 544"/>
                  <a:gd name="T7" fmla="*/ 24 h 422"/>
                  <a:gd name="T8" fmla="*/ 526 w 544"/>
                  <a:gd name="T9" fmla="*/ 177 h 422"/>
                  <a:gd name="T10" fmla="*/ 526 w 544"/>
                  <a:gd name="T11" fmla="*/ 177 h 422"/>
                  <a:gd name="T12" fmla="*/ 301 w 544"/>
                  <a:gd name="T13" fmla="*/ 417 h 422"/>
                  <a:gd name="T14" fmla="*/ 244 w 544"/>
                  <a:gd name="T15" fmla="*/ 422 h 422"/>
                  <a:gd name="T16" fmla="*/ 292 w 544"/>
                  <a:gd name="T17" fmla="*/ 70 h 422"/>
                  <a:gd name="T18" fmla="*/ 243 w 544"/>
                  <a:gd name="T19" fmla="*/ 74 h 422"/>
                  <a:gd name="T20" fmla="*/ 100 w 544"/>
                  <a:gd name="T21" fmla="*/ 145 h 422"/>
                  <a:gd name="T22" fmla="*/ 59 w 544"/>
                  <a:gd name="T23" fmla="*/ 256 h 422"/>
                  <a:gd name="T24" fmla="*/ 292 w 544"/>
                  <a:gd name="T25" fmla="*/ 367 h 422"/>
                  <a:gd name="T26" fmla="*/ 476 w 544"/>
                  <a:gd name="T27" fmla="*/ 185 h 422"/>
                  <a:gd name="T28" fmla="*/ 476 w 544"/>
                  <a:gd name="T29" fmla="*/ 185 h 422"/>
                  <a:gd name="T30" fmla="*/ 292 w 544"/>
                  <a:gd name="T31" fmla="*/ 7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4" h="422">
                    <a:moveTo>
                      <a:pt x="244" y="422"/>
                    </a:moveTo>
                    <a:cubicBezTo>
                      <a:pt x="125" y="422"/>
                      <a:pt x="25" y="358"/>
                      <a:pt x="9" y="264"/>
                    </a:cubicBezTo>
                    <a:cubicBezTo>
                      <a:pt x="0" y="211"/>
                      <a:pt x="19" y="156"/>
                      <a:pt x="64" y="110"/>
                    </a:cubicBezTo>
                    <a:cubicBezTo>
                      <a:pt x="106" y="66"/>
                      <a:pt x="166" y="36"/>
                      <a:pt x="234" y="24"/>
                    </a:cubicBezTo>
                    <a:cubicBezTo>
                      <a:pt x="377" y="0"/>
                      <a:pt x="507" y="69"/>
                      <a:pt x="526" y="177"/>
                    </a:cubicBezTo>
                    <a:cubicBezTo>
                      <a:pt x="526" y="177"/>
                      <a:pt x="526" y="177"/>
                      <a:pt x="526" y="177"/>
                    </a:cubicBezTo>
                    <a:cubicBezTo>
                      <a:pt x="544" y="285"/>
                      <a:pt x="443" y="393"/>
                      <a:pt x="301" y="417"/>
                    </a:cubicBezTo>
                    <a:cubicBezTo>
                      <a:pt x="281" y="420"/>
                      <a:pt x="262" y="422"/>
                      <a:pt x="244" y="422"/>
                    </a:cubicBezTo>
                    <a:close/>
                    <a:moveTo>
                      <a:pt x="292" y="70"/>
                    </a:moveTo>
                    <a:cubicBezTo>
                      <a:pt x="276" y="70"/>
                      <a:pt x="259" y="71"/>
                      <a:pt x="243" y="74"/>
                    </a:cubicBezTo>
                    <a:cubicBezTo>
                      <a:pt x="185" y="84"/>
                      <a:pt x="135" y="109"/>
                      <a:pt x="100" y="145"/>
                    </a:cubicBezTo>
                    <a:cubicBezTo>
                      <a:pt x="67" y="179"/>
                      <a:pt x="53" y="218"/>
                      <a:pt x="59" y="256"/>
                    </a:cubicBezTo>
                    <a:cubicBezTo>
                      <a:pt x="73" y="337"/>
                      <a:pt x="177" y="387"/>
                      <a:pt x="292" y="367"/>
                    </a:cubicBezTo>
                    <a:cubicBezTo>
                      <a:pt x="407" y="348"/>
                      <a:pt x="490" y="266"/>
                      <a:pt x="476" y="185"/>
                    </a:cubicBezTo>
                    <a:cubicBezTo>
                      <a:pt x="476" y="185"/>
                      <a:pt x="476" y="185"/>
                      <a:pt x="476" y="185"/>
                    </a:cubicBezTo>
                    <a:cubicBezTo>
                      <a:pt x="464" y="116"/>
                      <a:pt x="386" y="70"/>
                      <a:pt x="292" y="70"/>
                    </a:cubicBezTo>
                    <a:close/>
                  </a:path>
                </a:pathLst>
              </a:custGeom>
              <a:solidFill>
                <a:srgbClr val="DE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08" name="Freeform 172">
                <a:extLst>
                  <a:ext uri="{FF2B5EF4-FFF2-40B4-BE49-F238E27FC236}">
                    <a16:creationId xmlns:a16="http://schemas.microsoft.com/office/drawing/2014/main" id="{1BD32629-A12C-A9D7-A0DE-B3AEF0D1C4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1625" y="8199438"/>
                <a:ext cx="225425" cy="177800"/>
              </a:xfrm>
              <a:custGeom>
                <a:avLst/>
                <a:gdLst>
                  <a:gd name="T0" fmla="*/ 243 w 535"/>
                  <a:gd name="T1" fmla="*/ 422 h 422"/>
                  <a:gd name="T2" fmla="*/ 112 w 535"/>
                  <a:gd name="T3" fmla="*/ 392 h 422"/>
                  <a:gd name="T4" fmla="*/ 9 w 535"/>
                  <a:gd name="T5" fmla="*/ 264 h 422"/>
                  <a:gd name="T6" fmla="*/ 64 w 535"/>
                  <a:gd name="T7" fmla="*/ 110 h 422"/>
                  <a:gd name="T8" fmla="*/ 234 w 535"/>
                  <a:gd name="T9" fmla="*/ 24 h 422"/>
                  <a:gd name="T10" fmla="*/ 526 w 535"/>
                  <a:gd name="T11" fmla="*/ 177 h 422"/>
                  <a:gd name="T12" fmla="*/ 471 w 535"/>
                  <a:gd name="T13" fmla="*/ 332 h 422"/>
                  <a:gd name="T14" fmla="*/ 301 w 535"/>
                  <a:gd name="T15" fmla="*/ 417 h 422"/>
                  <a:gd name="T16" fmla="*/ 243 w 535"/>
                  <a:gd name="T17" fmla="*/ 422 h 422"/>
                  <a:gd name="T18" fmla="*/ 292 w 535"/>
                  <a:gd name="T19" fmla="*/ 70 h 422"/>
                  <a:gd name="T20" fmla="*/ 243 w 535"/>
                  <a:gd name="T21" fmla="*/ 74 h 422"/>
                  <a:gd name="T22" fmla="*/ 100 w 535"/>
                  <a:gd name="T23" fmla="*/ 145 h 422"/>
                  <a:gd name="T24" fmla="*/ 59 w 535"/>
                  <a:gd name="T25" fmla="*/ 256 h 422"/>
                  <a:gd name="T26" fmla="*/ 135 w 535"/>
                  <a:gd name="T27" fmla="*/ 347 h 422"/>
                  <a:gd name="T28" fmla="*/ 293 w 535"/>
                  <a:gd name="T29" fmla="*/ 367 h 422"/>
                  <a:gd name="T30" fmla="*/ 435 w 535"/>
                  <a:gd name="T31" fmla="*/ 296 h 422"/>
                  <a:gd name="T32" fmla="*/ 476 w 535"/>
                  <a:gd name="T33" fmla="*/ 185 h 422"/>
                  <a:gd name="T34" fmla="*/ 292 w 535"/>
                  <a:gd name="T35" fmla="*/ 7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5" h="422">
                    <a:moveTo>
                      <a:pt x="243" y="422"/>
                    </a:moveTo>
                    <a:cubicBezTo>
                      <a:pt x="196" y="422"/>
                      <a:pt x="151" y="412"/>
                      <a:pt x="112" y="392"/>
                    </a:cubicBezTo>
                    <a:cubicBezTo>
                      <a:pt x="55" y="364"/>
                      <a:pt x="18" y="318"/>
                      <a:pt x="9" y="264"/>
                    </a:cubicBezTo>
                    <a:cubicBezTo>
                      <a:pt x="0" y="210"/>
                      <a:pt x="20" y="156"/>
                      <a:pt x="64" y="110"/>
                    </a:cubicBezTo>
                    <a:cubicBezTo>
                      <a:pt x="106" y="66"/>
                      <a:pt x="167" y="36"/>
                      <a:pt x="234" y="24"/>
                    </a:cubicBezTo>
                    <a:cubicBezTo>
                      <a:pt x="377" y="0"/>
                      <a:pt x="508" y="69"/>
                      <a:pt x="526" y="177"/>
                    </a:cubicBezTo>
                    <a:cubicBezTo>
                      <a:pt x="535" y="231"/>
                      <a:pt x="516" y="286"/>
                      <a:pt x="471" y="332"/>
                    </a:cubicBezTo>
                    <a:cubicBezTo>
                      <a:pt x="429" y="375"/>
                      <a:pt x="369" y="406"/>
                      <a:pt x="301" y="417"/>
                    </a:cubicBezTo>
                    <a:cubicBezTo>
                      <a:pt x="282" y="420"/>
                      <a:pt x="262" y="422"/>
                      <a:pt x="243" y="422"/>
                    </a:cubicBezTo>
                    <a:close/>
                    <a:moveTo>
                      <a:pt x="292" y="70"/>
                    </a:moveTo>
                    <a:cubicBezTo>
                      <a:pt x="276" y="70"/>
                      <a:pt x="260" y="71"/>
                      <a:pt x="243" y="74"/>
                    </a:cubicBezTo>
                    <a:cubicBezTo>
                      <a:pt x="186" y="84"/>
                      <a:pt x="135" y="109"/>
                      <a:pt x="100" y="145"/>
                    </a:cubicBezTo>
                    <a:cubicBezTo>
                      <a:pt x="67" y="179"/>
                      <a:pt x="53" y="218"/>
                      <a:pt x="59" y="256"/>
                    </a:cubicBezTo>
                    <a:cubicBezTo>
                      <a:pt x="66" y="294"/>
                      <a:pt x="92" y="326"/>
                      <a:pt x="135" y="347"/>
                    </a:cubicBezTo>
                    <a:cubicBezTo>
                      <a:pt x="179" y="370"/>
                      <a:pt x="236" y="377"/>
                      <a:pt x="293" y="367"/>
                    </a:cubicBezTo>
                    <a:cubicBezTo>
                      <a:pt x="350" y="357"/>
                      <a:pt x="400" y="332"/>
                      <a:pt x="435" y="296"/>
                    </a:cubicBezTo>
                    <a:cubicBezTo>
                      <a:pt x="468" y="262"/>
                      <a:pt x="483" y="223"/>
                      <a:pt x="476" y="185"/>
                    </a:cubicBezTo>
                    <a:cubicBezTo>
                      <a:pt x="464" y="116"/>
                      <a:pt x="386" y="70"/>
                      <a:pt x="292" y="70"/>
                    </a:cubicBezTo>
                    <a:close/>
                  </a:path>
                </a:pathLst>
              </a:custGeom>
              <a:solidFill>
                <a:srgbClr val="DE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A314D6-517F-1A43-25AF-890D9542F601}"/>
                </a:ext>
              </a:extLst>
            </p:cNvPr>
            <p:cNvSpPr txBox="1"/>
            <p:nvPr/>
          </p:nvSpPr>
          <p:spPr>
            <a:xfrm>
              <a:off x="9368521" y="2457727"/>
              <a:ext cx="130556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/>
                <a:t>Music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BEECA9B-23FB-645E-DD06-6D680525A79E}"/>
              </a:ext>
            </a:extLst>
          </p:cNvPr>
          <p:cNvGrpSpPr/>
          <p:nvPr/>
        </p:nvGrpSpPr>
        <p:grpSpPr>
          <a:xfrm>
            <a:off x="6328087" y="3158862"/>
            <a:ext cx="1699226" cy="589235"/>
            <a:chOff x="8437449" y="4211816"/>
            <a:chExt cx="2265634" cy="78564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E205B2D-95BB-DA77-69BD-B1131B2760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37449" y="4211816"/>
              <a:ext cx="829782" cy="785646"/>
              <a:chOff x="16708438" y="13581063"/>
              <a:chExt cx="746126" cy="706438"/>
            </a:xfrm>
          </p:grpSpPr>
          <p:sp>
            <p:nvSpPr>
              <p:cNvPr id="110" name="Freeform 722">
                <a:extLst>
                  <a:ext uri="{FF2B5EF4-FFF2-40B4-BE49-F238E27FC236}">
                    <a16:creationId xmlns:a16="http://schemas.microsoft.com/office/drawing/2014/main" id="{9DA8C574-B7A2-9107-94AE-7A9BA66CFD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32251" y="13646151"/>
                <a:ext cx="220663" cy="220663"/>
              </a:xfrm>
              <a:custGeom>
                <a:avLst/>
                <a:gdLst>
                  <a:gd name="T0" fmla="*/ 262 w 523"/>
                  <a:gd name="T1" fmla="*/ 524 h 524"/>
                  <a:gd name="T2" fmla="*/ 0 w 523"/>
                  <a:gd name="T3" fmla="*/ 262 h 524"/>
                  <a:gd name="T4" fmla="*/ 262 w 523"/>
                  <a:gd name="T5" fmla="*/ 0 h 524"/>
                  <a:gd name="T6" fmla="*/ 523 w 523"/>
                  <a:gd name="T7" fmla="*/ 262 h 524"/>
                  <a:gd name="T8" fmla="*/ 262 w 523"/>
                  <a:gd name="T9" fmla="*/ 524 h 524"/>
                  <a:gd name="T10" fmla="*/ 262 w 523"/>
                  <a:gd name="T11" fmla="*/ 52 h 524"/>
                  <a:gd name="T12" fmla="*/ 52 w 523"/>
                  <a:gd name="T13" fmla="*/ 262 h 524"/>
                  <a:gd name="T14" fmla="*/ 262 w 523"/>
                  <a:gd name="T15" fmla="*/ 471 h 524"/>
                  <a:gd name="T16" fmla="*/ 471 w 523"/>
                  <a:gd name="T17" fmla="*/ 262 h 524"/>
                  <a:gd name="T18" fmla="*/ 262 w 523"/>
                  <a:gd name="T19" fmla="*/ 5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3" h="524">
                    <a:moveTo>
                      <a:pt x="262" y="524"/>
                    </a:moveTo>
                    <a:cubicBezTo>
                      <a:pt x="117" y="524"/>
                      <a:pt x="0" y="406"/>
                      <a:pt x="0" y="262"/>
                    </a:cubicBezTo>
                    <a:cubicBezTo>
                      <a:pt x="0" y="117"/>
                      <a:pt x="117" y="0"/>
                      <a:pt x="262" y="0"/>
                    </a:cubicBezTo>
                    <a:cubicBezTo>
                      <a:pt x="406" y="0"/>
                      <a:pt x="523" y="117"/>
                      <a:pt x="523" y="262"/>
                    </a:cubicBezTo>
                    <a:cubicBezTo>
                      <a:pt x="523" y="406"/>
                      <a:pt x="406" y="524"/>
                      <a:pt x="262" y="524"/>
                    </a:cubicBezTo>
                    <a:close/>
                    <a:moveTo>
                      <a:pt x="262" y="52"/>
                    </a:moveTo>
                    <a:cubicBezTo>
                      <a:pt x="146" y="52"/>
                      <a:pt x="52" y="146"/>
                      <a:pt x="52" y="262"/>
                    </a:cubicBezTo>
                    <a:cubicBezTo>
                      <a:pt x="52" y="377"/>
                      <a:pt x="146" y="471"/>
                      <a:pt x="262" y="471"/>
                    </a:cubicBezTo>
                    <a:cubicBezTo>
                      <a:pt x="377" y="471"/>
                      <a:pt x="471" y="377"/>
                      <a:pt x="471" y="262"/>
                    </a:cubicBezTo>
                    <a:cubicBezTo>
                      <a:pt x="471" y="146"/>
                      <a:pt x="377" y="52"/>
                      <a:pt x="262" y="5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1" name="Freeform 723">
                <a:extLst>
                  <a:ext uri="{FF2B5EF4-FFF2-40B4-BE49-F238E27FC236}">
                    <a16:creationId xmlns:a16="http://schemas.microsoft.com/office/drawing/2014/main" id="{D0168C2C-C0C3-BB1F-7E9E-C5BFAB06E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32276" y="13581063"/>
                <a:ext cx="285750" cy="285750"/>
              </a:xfrm>
              <a:custGeom>
                <a:avLst/>
                <a:gdLst>
                  <a:gd name="T0" fmla="*/ 340 w 680"/>
                  <a:gd name="T1" fmla="*/ 681 h 681"/>
                  <a:gd name="T2" fmla="*/ 0 w 680"/>
                  <a:gd name="T3" fmla="*/ 340 h 681"/>
                  <a:gd name="T4" fmla="*/ 340 w 680"/>
                  <a:gd name="T5" fmla="*/ 0 h 681"/>
                  <a:gd name="T6" fmla="*/ 680 w 680"/>
                  <a:gd name="T7" fmla="*/ 340 h 681"/>
                  <a:gd name="T8" fmla="*/ 340 w 680"/>
                  <a:gd name="T9" fmla="*/ 681 h 681"/>
                  <a:gd name="T10" fmla="*/ 340 w 680"/>
                  <a:gd name="T11" fmla="*/ 53 h 681"/>
                  <a:gd name="T12" fmla="*/ 52 w 680"/>
                  <a:gd name="T13" fmla="*/ 340 h 681"/>
                  <a:gd name="T14" fmla="*/ 340 w 680"/>
                  <a:gd name="T15" fmla="*/ 628 h 681"/>
                  <a:gd name="T16" fmla="*/ 628 w 680"/>
                  <a:gd name="T17" fmla="*/ 340 h 681"/>
                  <a:gd name="T18" fmla="*/ 340 w 680"/>
                  <a:gd name="T19" fmla="*/ 5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681">
                    <a:moveTo>
                      <a:pt x="340" y="681"/>
                    </a:moveTo>
                    <a:cubicBezTo>
                      <a:pt x="153" y="681"/>
                      <a:pt x="0" y="528"/>
                      <a:pt x="0" y="340"/>
                    </a:cubicBezTo>
                    <a:cubicBezTo>
                      <a:pt x="0" y="153"/>
                      <a:pt x="153" y="0"/>
                      <a:pt x="340" y="0"/>
                    </a:cubicBezTo>
                    <a:cubicBezTo>
                      <a:pt x="528" y="0"/>
                      <a:pt x="680" y="153"/>
                      <a:pt x="680" y="340"/>
                    </a:cubicBezTo>
                    <a:cubicBezTo>
                      <a:pt x="680" y="528"/>
                      <a:pt x="528" y="681"/>
                      <a:pt x="340" y="681"/>
                    </a:cubicBezTo>
                    <a:close/>
                    <a:moveTo>
                      <a:pt x="340" y="53"/>
                    </a:moveTo>
                    <a:cubicBezTo>
                      <a:pt x="181" y="53"/>
                      <a:pt x="52" y="182"/>
                      <a:pt x="52" y="340"/>
                    </a:cubicBezTo>
                    <a:cubicBezTo>
                      <a:pt x="52" y="499"/>
                      <a:pt x="181" y="628"/>
                      <a:pt x="340" y="628"/>
                    </a:cubicBezTo>
                    <a:cubicBezTo>
                      <a:pt x="499" y="628"/>
                      <a:pt x="628" y="499"/>
                      <a:pt x="628" y="340"/>
                    </a:cubicBezTo>
                    <a:cubicBezTo>
                      <a:pt x="628" y="182"/>
                      <a:pt x="499" y="53"/>
                      <a:pt x="340" y="53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2" name="Freeform 724">
                <a:extLst>
                  <a:ext uri="{FF2B5EF4-FFF2-40B4-BE49-F238E27FC236}">
                    <a16:creationId xmlns:a16="http://schemas.microsoft.com/office/drawing/2014/main" id="{34365F2F-D5D0-FB22-3B86-DABA62F502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08438" y="13844588"/>
                <a:ext cx="569913" cy="442913"/>
              </a:xfrm>
              <a:custGeom>
                <a:avLst/>
                <a:gdLst>
                  <a:gd name="T0" fmla="*/ 1263 w 1360"/>
                  <a:gd name="T1" fmla="*/ 1059 h 1059"/>
                  <a:gd name="T2" fmla="*/ 97 w 1360"/>
                  <a:gd name="T3" fmla="*/ 1059 h 1059"/>
                  <a:gd name="T4" fmla="*/ 0 w 1360"/>
                  <a:gd name="T5" fmla="*/ 962 h 1059"/>
                  <a:gd name="T6" fmla="*/ 0 w 1360"/>
                  <a:gd name="T7" fmla="*/ 97 h 1059"/>
                  <a:gd name="T8" fmla="*/ 97 w 1360"/>
                  <a:gd name="T9" fmla="*/ 0 h 1059"/>
                  <a:gd name="T10" fmla="*/ 1263 w 1360"/>
                  <a:gd name="T11" fmla="*/ 0 h 1059"/>
                  <a:gd name="T12" fmla="*/ 1360 w 1360"/>
                  <a:gd name="T13" fmla="*/ 97 h 1059"/>
                  <a:gd name="T14" fmla="*/ 1360 w 1360"/>
                  <a:gd name="T15" fmla="*/ 962 h 1059"/>
                  <a:gd name="T16" fmla="*/ 1263 w 1360"/>
                  <a:gd name="T17" fmla="*/ 1059 h 1059"/>
                  <a:gd name="T18" fmla="*/ 97 w 1360"/>
                  <a:gd name="T19" fmla="*/ 53 h 1059"/>
                  <a:gd name="T20" fmla="*/ 52 w 1360"/>
                  <a:gd name="T21" fmla="*/ 97 h 1059"/>
                  <a:gd name="T22" fmla="*/ 52 w 1360"/>
                  <a:gd name="T23" fmla="*/ 962 h 1059"/>
                  <a:gd name="T24" fmla="*/ 97 w 1360"/>
                  <a:gd name="T25" fmla="*/ 1007 h 1059"/>
                  <a:gd name="T26" fmla="*/ 1263 w 1360"/>
                  <a:gd name="T27" fmla="*/ 1007 h 1059"/>
                  <a:gd name="T28" fmla="*/ 1307 w 1360"/>
                  <a:gd name="T29" fmla="*/ 962 h 1059"/>
                  <a:gd name="T30" fmla="*/ 1307 w 1360"/>
                  <a:gd name="T31" fmla="*/ 97 h 1059"/>
                  <a:gd name="T32" fmla="*/ 1263 w 1360"/>
                  <a:gd name="T33" fmla="*/ 53 h 1059"/>
                  <a:gd name="T34" fmla="*/ 97 w 1360"/>
                  <a:gd name="T35" fmla="*/ 53 h 1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0" h="1059">
                    <a:moveTo>
                      <a:pt x="1263" y="1059"/>
                    </a:moveTo>
                    <a:cubicBezTo>
                      <a:pt x="97" y="1059"/>
                      <a:pt x="97" y="1059"/>
                      <a:pt x="97" y="1059"/>
                    </a:cubicBezTo>
                    <a:cubicBezTo>
                      <a:pt x="44" y="1059"/>
                      <a:pt x="0" y="1016"/>
                      <a:pt x="0" y="962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44"/>
                      <a:pt x="44" y="0"/>
                      <a:pt x="97" y="0"/>
                    </a:cubicBezTo>
                    <a:cubicBezTo>
                      <a:pt x="1263" y="0"/>
                      <a:pt x="1263" y="0"/>
                      <a:pt x="1263" y="0"/>
                    </a:cubicBezTo>
                    <a:cubicBezTo>
                      <a:pt x="1316" y="0"/>
                      <a:pt x="1360" y="44"/>
                      <a:pt x="1360" y="97"/>
                    </a:cubicBezTo>
                    <a:cubicBezTo>
                      <a:pt x="1360" y="962"/>
                      <a:pt x="1360" y="962"/>
                      <a:pt x="1360" y="962"/>
                    </a:cubicBezTo>
                    <a:cubicBezTo>
                      <a:pt x="1360" y="1016"/>
                      <a:pt x="1316" y="1059"/>
                      <a:pt x="1263" y="1059"/>
                    </a:cubicBezTo>
                    <a:close/>
                    <a:moveTo>
                      <a:pt x="97" y="53"/>
                    </a:moveTo>
                    <a:cubicBezTo>
                      <a:pt x="73" y="53"/>
                      <a:pt x="52" y="73"/>
                      <a:pt x="52" y="97"/>
                    </a:cubicBezTo>
                    <a:cubicBezTo>
                      <a:pt x="52" y="962"/>
                      <a:pt x="52" y="962"/>
                      <a:pt x="52" y="962"/>
                    </a:cubicBezTo>
                    <a:cubicBezTo>
                      <a:pt x="52" y="987"/>
                      <a:pt x="73" y="1007"/>
                      <a:pt x="97" y="1007"/>
                    </a:cubicBezTo>
                    <a:cubicBezTo>
                      <a:pt x="1263" y="1007"/>
                      <a:pt x="1263" y="1007"/>
                      <a:pt x="1263" y="1007"/>
                    </a:cubicBezTo>
                    <a:cubicBezTo>
                      <a:pt x="1287" y="1007"/>
                      <a:pt x="1307" y="987"/>
                      <a:pt x="1307" y="962"/>
                    </a:cubicBezTo>
                    <a:cubicBezTo>
                      <a:pt x="1307" y="97"/>
                      <a:pt x="1307" y="97"/>
                      <a:pt x="1307" y="97"/>
                    </a:cubicBezTo>
                    <a:cubicBezTo>
                      <a:pt x="1307" y="73"/>
                      <a:pt x="1287" y="53"/>
                      <a:pt x="1263" y="53"/>
                    </a:cubicBezTo>
                    <a:lnTo>
                      <a:pt x="97" y="53"/>
                    </a:ln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3" name="Freeform 725">
                <a:extLst>
                  <a:ext uri="{FF2B5EF4-FFF2-40B4-BE49-F238E27FC236}">
                    <a16:creationId xmlns:a16="http://schemas.microsoft.com/office/drawing/2014/main" id="{7DB85537-7903-7AC4-24CF-CA66E634F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2476" y="13869988"/>
                <a:ext cx="192088" cy="390525"/>
              </a:xfrm>
              <a:custGeom>
                <a:avLst/>
                <a:gdLst>
                  <a:gd name="T0" fmla="*/ 389 w 458"/>
                  <a:gd name="T1" fmla="*/ 929 h 929"/>
                  <a:gd name="T2" fmla="*/ 356 w 458"/>
                  <a:gd name="T3" fmla="*/ 920 h 929"/>
                  <a:gd name="T4" fmla="*/ 0 w 458"/>
                  <a:gd name="T5" fmla="*/ 719 h 929"/>
                  <a:gd name="T6" fmla="*/ 25 w 458"/>
                  <a:gd name="T7" fmla="*/ 674 h 929"/>
                  <a:gd name="T8" fmla="*/ 381 w 458"/>
                  <a:gd name="T9" fmla="*/ 874 h 929"/>
                  <a:gd name="T10" fmla="*/ 397 w 458"/>
                  <a:gd name="T11" fmla="*/ 874 h 929"/>
                  <a:gd name="T12" fmla="*/ 405 w 458"/>
                  <a:gd name="T13" fmla="*/ 860 h 929"/>
                  <a:gd name="T14" fmla="*/ 405 w 458"/>
                  <a:gd name="T15" fmla="*/ 71 h 929"/>
                  <a:gd name="T16" fmla="*/ 397 w 458"/>
                  <a:gd name="T17" fmla="*/ 57 h 929"/>
                  <a:gd name="T18" fmla="*/ 381 w 458"/>
                  <a:gd name="T19" fmla="*/ 57 h 929"/>
                  <a:gd name="T20" fmla="*/ 25 w 458"/>
                  <a:gd name="T21" fmla="*/ 258 h 929"/>
                  <a:gd name="T22" fmla="*/ 0 w 458"/>
                  <a:gd name="T23" fmla="*/ 212 h 929"/>
                  <a:gd name="T24" fmla="*/ 356 w 458"/>
                  <a:gd name="T25" fmla="*/ 12 h 929"/>
                  <a:gd name="T26" fmla="*/ 424 w 458"/>
                  <a:gd name="T27" fmla="*/ 12 h 929"/>
                  <a:gd name="T28" fmla="*/ 458 w 458"/>
                  <a:gd name="T29" fmla="*/ 71 h 929"/>
                  <a:gd name="T30" fmla="*/ 458 w 458"/>
                  <a:gd name="T31" fmla="*/ 860 h 929"/>
                  <a:gd name="T32" fmla="*/ 424 w 458"/>
                  <a:gd name="T33" fmla="*/ 919 h 929"/>
                  <a:gd name="T34" fmla="*/ 389 w 458"/>
                  <a:gd name="T35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8" h="929">
                    <a:moveTo>
                      <a:pt x="389" y="929"/>
                    </a:moveTo>
                    <a:cubicBezTo>
                      <a:pt x="378" y="929"/>
                      <a:pt x="366" y="926"/>
                      <a:pt x="356" y="920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25" y="674"/>
                      <a:pt x="25" y="674"/>
                      <a:pt x="25" y="674"/>
                    </a:cubicBezTo>
                    <a:cubicBezTo>
                      <a:pt x="381" y="874"/>
                      <a:pt x="381" y="874"/>
                      <a:pt x="381" y="874"/>
                    </a:cubicBezTo>
                    <a:cubicBezTo>
                      <a:pt x="389" y="878"/>
                      <a:pt x="395" y="875"/>
                      <a:pt x="397" y="874"/>
                    </a:cubicBezTo>
                    <a:cubicBezTo>
                      <a:pt x="400" y="873"/>
                      <a:pt x="405" y="868"/>
                      <a:pt x="405" y="860"/>
                    </a:cubicBezTo>
                    <a:cubicBezTo>
                      <a:pt x="405" y="71"/>
                      <a:pt x="405" y="71"/>
                      <a:pt x="405" y="71"/>
                    </a:cubicBezTo>
                    <a:cubicBezTo>
                      <a:pt x="405" y="63"/>
                      <a:pt x="400" y="59"/>
                      <a:pt x="397" y="57"/>
                    </a:cubicBezTo>
                    <a:cubicBezTo>
                      <a:pt x="395" y="56"/>
                      <a:pt x="389" y="53"/>
                      <a:pt x="381" y="57"/>
                    </a:cubicBezTo>
                    <a:cubicBezTo>
                      <a:pt x="25" y="258"/>
                      <a:pt x="25" y="258"/>
                      <a:pt x="25" y="258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356" y="12"/>
                      <a:pt x="356" y="12"/>
                      <a:pt x="356" y="12"/>
                    </a:cubicBezTo>
                    <a:cubicBezTo>
                      <a:pt x="377" y="0"/>
                      <a:pt x="403" y="0"/>
                      <a:pt x="424" y="12"/>
                    </a:cubicBezTo>
                    <a:cubicBezTo>
                      <a:pt x="445" y="25"/>
                      <a:pt x="458" y="47"/>
                      <a:pt x="458" y="71"/>
                    </a:cubicBezTo>
                    <a:cubicBezTo>
                      <a:pt x="458" y="860"/>
                      <a:pt x="458" y="860"/>
                      <a:pt x="458" y="860"/>
                    </a:cubicBezTo>
                    <a:cubicBezTo>
                      <a:pt x="458" y="885"/>
                      <a:pt x="445" y="907"/>
                      <a:pt x="424" y="919"/>
                    </a:cubicBezTo>
                    <a:cubicBezTo>
                      <a:pt x="413" y="926"/>
                      <a:pt x="401" y="929"/>
                      <a:pt x="389" y="929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4" name="Freeform 726">
                <a:extLst>
                  <a:ext uri="{FF2B5EF4-FFF2-40B4-BE49-F238E27FC236}">
                    <a16:creationId xmlns:a16="http://schemas.microsoft.com/office/drawing/2014/main" id="{72C43648-AEE9-42F6-23F3-770C740365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89413" y="13949363"/>
                <a:ext cx="207963" cy="231775"/>
              </a:xfrm>
              <a:custGeom>
                <a:avLst/>
                <a:gdLst>
                  <a:gd name="T0" fmla="*/ 55 w 492"/>
                  <a:gd name="T1" fmla="*/ 553 h 553"/>
                  <a:gd name="T2" fmla="*/ 28 w 492"/>
                  <a:gd name="T3" fmla="*/ 546 h 553"/>
                  <a:gd name="T4" fmla="*/ 0 w 492"/>
                  <a:gd name="T5" fmla="*/ 498 h 553"/>
                  <a:gd name="T6" fmla="*/ 0 w 492"/>
                  <a:gd name="T7" fmla="*/ 57 h 553"/>
                  <a:gd name="T8" fmla="*/ 28 w 492"/>
                  <a:gd name="T9" fmla="*/ 10 h 553"/>
                  <a:gd name="T10" fmla="*/ 82 w 492"/>
                  <a:gd name="T11" fmla="*/ 10 h 553"/>
                  <a:gd name="T12" fmla="*/ 464 w 492"/>
                  <a:gd name="T13" fmla="*/ 230 h 553"/>
                  <a:gd name="T14" fmla="*/ 492 w 492"/>
                  <a:gd name="T15" fmla="*/ 278 h 553"/>
                  <a:gd name="T16" fmla="*/ 464 w 492"/>
                  <a:gd name="T17" fmla="*/ 325 h 553"/>
                  <a:gd name="T18" fmla="*/ 82 w 492"/>
                  <a:gd name="T19" fmla="*/ 546 h 553"/>
                  <a:gd name="T20" fmla="*/ 55 w 492"/>
                  <a:gd name="T21" fmla="*/ 553 h 553"/>
                  <a:gd name="T22" fmla="*/ 56 w 492"/>
                  <a:gd name="T23" fmla="*/ 55 h 553"/>
                  <a:gd name="T24" fmla="*/ 53 w 492"/>
                  <a:gd name="T25" fmla="*/ 57 h 553"/>
                  <a:gd name="T26" fmla="*/ 53 w 492"/>
                  <a:gd name="T27" fmla="*/ 498 h 553"/>
                  <a:gd name="T28" fmla="*/ 56 w 492"/>
                  <a:gd name="T29" fmla="*/ 500 h 553"/>
                  <a:gd name="T30" fmla="*/ 438 w 492"/>
                  <a:gd name="T31" fmla="*/ 280 h 553"/>
                  <a:gd name="T32" fmla="*/ 438 w 492"/>
                  <a:gd name="T33" fmla="*/ 276 h 553"/>
                  <a:gd name="T34" fmla="*/ 56 w 492"/>
                  <a:gd name="T35" fmla="*/ 55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2" h="553">
                    <a:moveTo>
                      <a:pt x="55" y="553"/>
                    </a:moveTo>
                    <a:cubicBezTo>
                      <a:pt x="45" y="553"/>
                      <a:pt x="36" y="551"/>
                      <a:pt x="28" y="546"/>
                    </a:cubicBezTo>
                    <a:cubicBezTo>
                      <a:pt x="10" y="536"/>
                      <a:pt x="0" y="518"/>
                      <a:pt x="0" y="49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7"/>
                      <a:pt x="10" y="20"/>
                      <a:pt x="28" y="10"/>
                    </a:cubicBezTo>
                    <a:cubicBezTo>
                      <a:pt x="45" y="0"/>
                      <a:pt x="65" y="0"/>
                      <a:pt x="82" y="10"/>
                    </a:cubicBezTo>
                    <a:cubicBezTo>
                      <a:pt x="464" y="230"/>
                      <a:pt x="464" y="230"/>
                      <a:pt x="464" y="230"/>
                    </a:cubicBezTo>
                    <a:cubicBezTo>
                      <a:pt x="481" y="240"/>
                      <a:pt x="492" y="258"/>
                      <a:pt x="492" y="278"/>
                    </a:cubicBezTo>
                    <a:cubicBezTo>
                      <a:pt x="492" y="297"/>
                      <a:pt x="481" y="315"/>
                      <a:pt x="464" y="325"/>
                    </a:cubicBezTo>
                    <a:cubicBezTo>
                      <a:pt x="82" y="546"/>
                      <a:pt x="82" y="546"/>
                      <a:pt x="82" y="546"/>
                    </a:cubicBezTo>
                    <a:cubicBezTo>
                      <a:pt x="74" y="551"/>
                      <a:pt x="64" y="553"/>
                      <a:pt x="55" y="553"/>
                    </a:cubicBezTo>
                    <a:close/>
                    <a:moveTo>
                      <a:pt x="56" y="55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498"/>
                      <a:pt x="53" y="498"/>
                      <a:pt x="53" y="498"/>
                    </a:cubicBezTo>
                    <a:cubicBezTo>
                      <a:pt x="56" y="500"/>
                      <a:pt x="56" y="500"/>
                      <a:pt x="56" y="500"/>
                    </a:cubicBezTo>
                    <a:cubicBezTo>
                      <a:pt x="438" y="280"/>
                      <a:pt x="438" y="280"/>
                      <a:pt x="438" y="280"/>
                    </a:cubicBezTo>
                    <a:cubicBezTo>
                      <a:pt x="438" y="276"/>
                      <a:pt x="438" y="276"/>
                      <a:pt x="438" y="276"/>
                    </a:cubicBezTo>
                    <a:lnTo>
                      <a:pt x="56" y="55"/>
                    </a:lnTo>
                    <a:close/>
                  </a:path>
                </a:pathLst>
              </a:custGeom>
              <a:solidFill>
                <a:srgbClr val="CA0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5" name="Freeform 727">
                <a:extLst>
                  <a:ext uri="{FF2B5EF4-FFF2-40B4-BE49-F238E27FC236}">
                    <a16:creationId xmlns:a16="http://schemas.microsoft.com/office/drawing/2014/main" id="{91DCD85C-5513-D2F8-D114-EA1A4B151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3051" y="13696951"/>
                <a:ext cx="119063" cy="119063"/>
              </a:xfrm>
              <a:custGeom>
                <a:avLst/>
                <a:gdLst>
                  <a:gd name="T0" fmla="*/ 142 w 283"/>
                  <a:gd name="T1" fmla="*/ 283 h 283"/>
                  <a:gd name="T2" fmla="*/ 0 w 283"/>
                  <a:gd name="T3" fmla="*/ 142 h 283"/>
                  <a:gd name="T4" fmla="*/ 26 w 283"/>
                  <a:gd name="T5" fmla="*/ 116 h 283"/>
                  <a:gd name="T6" fmla="*/ 53 w 283"/>
                  <a:gd name="T7" fmla="*/ 142 h 283"/>
                  <a:gd name="T8" fmla="*/ 142 w 283"/>
                  <a:gd name="T9" fmla="*/ 231 h 283"/>
                  <a:gd name="T10" fmla="*/ 231 w 283"/>
                  <a:gd name="T11" fmla="*/ 142 h 283"/>
                  <a:gd name="T12" fmla="*/ 142 w 283"/>
                  <a:gd name="T13" fmla="*/ 53 h 283"/>
                  <a:gd name="T14" fmla="*/ 115 w 283"/>
                  <a:gd name="T15" fmla="*/ 27 h 283"/>
                  <a:gd name="T16" fmla="*/ 142 w 283"/>
                  <a:gd name="T17" fmla="*/ 0 h 283"/>
                  <a:gd name="T18" fmla="*/ 283 w 283"/>
                  <a:gd name="T19" fmla="*/ 142 h 283"/>
                  <a:gd name="T20" fmla="*/ 142 w 283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283">
                    <a:moveTo>
                      <a:pt x="142" y="283"/>
                    </a:moveTo>
                    <a:cubicBezTo>
                      <a:pt x="64" y="283"/>
                      <a:pt x="0" y="220"/>
                      <a:pt x="0" y="142"/>
                    </a:cubicBezTo>
                    <a:cubicBezTo>
                      <a:pt x="0" y="127"/>
                      <a:pt x="12" y="116"/>
                      <a:pt x="26" y="116"/>
                    </a:cubicBezTo>
                    <a:cubicBezTo>
                      <a:pt x="41" y="116"/>
                      <a:pt x="53" y="127"/>
                      <a:pt x="53" y="142"/>
                    </a:cubicBezTo>
                    <a:cubicBezTo>
                      <a:pt x="53" y="191"/>
                      <a:pt x="93" y="231"/>
                      <a:pt x="142" y="231"/>
                    </a:cubicBezTo>
                    <a:cubicBezTo>
                      <a:pt x="191" y="231"/>
                      <a:pt x="231" y="191"/>
                      <a:pt x="231" y="142"/>
                    </a:cubicBezTo>
                    <a:cubicBezTo>
                      <a:pt x="231" y="93"/>
                      <a:pt x="191" y="53"/>
                      <a:pt x="142" y="53"/>
                    </a:cubicBezTo>
                    <a:cubicBezTo>
                      <a:pt x="127" y="53"/>
                      <a:pt x="115" y="41"/>
                      <a:pt x="115" y="27"/>
                    </a:cubicBezTo>
                    <a:cubicBezTo>
                      <a:pt x="115" y="12"/>
                      <a:pt x="127" y="0"/>
                      <a:pt x="142" y="0"/>
                    </a:cubicBezTo>
                    <a:cubicBezTo>
                      <a:pt x="220" y="0"/>
                      <a:pt x="283" y="64"/>
                      <a:pt x="283" y="142"/>
                    </a:cubicBezTo>
                    <a:cubicBezTo>
                      <a:pt x="283" y="220"/>
                      <a:pt x="220" y="283"/>
                      <a:pt x="142" y="283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6" name="Freeform 728">
                <a:extLst>
                  <a:ext uri="{FF2B5EF4-FFF2-40B4-BE49-F238E27FC236}">
                    <a16:creationId xmlns:a16="http://schemas.microsoft.com/office/drawing/2014/main" id="{22F7B060-3EC3-690D-8A80-F327CC4ED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3076" y="13631863"/>
                <a:ext cx="184150" cy="182563"/>
              </a:xfrm>
              <a:custGeom>
                <a:avLst/>
                <a:gdLst>
                  <a:gd name="T0" fmla="*/ 218 w 436"/>
                  <a:gd name="T1" fmla="*/ 436 h 436"/>
                  <a:gd name="T2" fmla="*/ 0 w 436"/>
                  <a:gd name="T3" fmla="*/ 218 h 436"/>
                  <a:gd name="T4" fmla="*/ 218 w 436"/>
                  <a:gd name="T5" fmla="*/ 0 h 436"/>
                  <a:gd name="T6" fmla="*/ 244 w 436"/>
                  <a:gd name="T7" fmla="*/ 27 h 436"/>
                  <a:gd name="T8" fmla="*/ 218 w 436"/>
                  <a:gd name="T9" fmla="*/ 53 h 436"/>
                  <a:gd name="T10" fmla="*/ 52 w 436"/>
                  <a:gd name="T11" fmla="*/ 218 h 436"/>
                  <a:gd name="T12" fmla="*/ 218 w 436"/>
                  <a:gd name="T13" fmla="*/ 384 h 436"/>
                  <a:gd name="T14" fmla="*/ 384 w 436"/>
                  <a:gd name="T15" fmla="*/ 218 h 436"/>
                  <a:gd name="T16" fmla="*/ 410 w 436"/>
                  <a:gd name="T17" fmla="*/ 192 h 436"/>
                  <a:gd name="T18" fmla="*/ 436 w 436"/>
                  <a:gd name="T19" fmla="*/ 218 h 436"/>
                  <a:gd name="T20" fmla="*/ 218 w 436"/>
                  <a:gd name="T21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6" h="436">
                    <a:moveTo>
                      <a:pt x="218" y="436"/>
                    </a:moveTo>
                    <a:cubicBezTo>
                      <a:pt x="98" y="436"/>
                      <a:pt x="0" y="339"/>
                      <a:pt x="0" y="218"/>
                    </a:cubicBezTo>
                    <a:cubicBezTo>
                      <a:pt x="0" y="98"/>
                      <a:pt x="98" y="0"/>
                      <a:pt x="218" y="0"/>
                    </a:cubicBezTo>
                    <a:cubicBezTo>
                      <a:pt x="233" y="0"/>
                      <a:pt x="244" y="12"/>
                      <a:pt x="244" y="27"/>
                    </a:cubicBezTo>
                    <a:cubicBezTo>
                      <a:pt x="244" y="41"/>
                      <a:pt x="233" y="53"/>
                      <a:pt x="218" y="53"/>
                    </a:cubicBezTo>
                    <a:cubicBezTo>
                      <a:pt x="127" y="53"/>
                      <a:pt x="52" y="127"/>
                      <a:pt x="52" y="218"/>
                    </a:cubicBezTo>
                    <a:cubicBezTo>
                      <a:pt x="52" y="310"/>
                      <a:pt x="127" y="384"/>
                      <a:pt x="218" y="384"/>
                    </a:cubicBezTo>
                    <a:cubicBezTo>
                      <a:pt x="309" y="384"/>
                      <a:pt x="384" y="310"/>
                      <a:pt x="384" y="218"/>
                    </a:cubicBezTo>
                    <a:cubicBezTo>
                      <a:pt x="384" y="204"/>
                      <a:pt x="395" y="192"/>
                      <a:pt x="410" y="192"/>
                    </a:cubicBezTo>
                    <a:cubicBezTo>
                      <a:pt x="424" y="192"/>
                      <a:pt x="436" y="204"/>
                      <a:pt x="436" y="218"/>
                    </a:cubicBezTo>
                    <a:cubicBezTo>
                      <a:pt x="436" y="339"/>
                      <a:pt x="338" y="436"/>
                      <a:pt x="218" y="43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143B5C3-8DA5-257A-299B-42916F5A3AE7}"/>
                </a:ext>
              </a:extLst>
            </p:cNvPr>
            <p:cNvSpPr txBox="1"/>
            <p:nvPr/>
          </p:nvSpPr>
          <p:spPr>
            <a:xfrm>
              <a:off x="9397518" y="4487454"/>
              <a:ext cx="130556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/>
                <a:t>Video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64DAD3D-D07C-B207-50B0-3CE238700893}"/>
              </a:ext>
            </a:extLst>
          </p:cNvPr>
          <p:cNvGrpSpPr/>
          <p:nvPr/>
        </p:nvGrpSpPr>
        <p:grpSpPr>
          <a:xfrm>
            <a:off x="6274984" y="4042415"/>
            <a:ext cx="2465321" cy="499853"/>
            <a:chOff x="8366644" y="5389887"/>
            <a:chExt cx="3287094" cy="666470"/>
          </a:xfrm>
        </p:grpSpPr>
        <p:grpSp>
          <p:nvGrpSpPr>
            <p:cNvPr id="92" name="Graphic 816">
              <a:extLst>
                <a:ext uri="{FF2B5EF4-FFF2-40B4-BE49-F238E27FC236}">
                  <a16:creationId xmlns:a16="http://schemas.microsoft.com/office/drawing/2014/main" id="{5224158D-17A3-1D07-1942-8250829FFCC5}"/>
                </a:ext>
              </a:extLst>
            </p:cNvPr>
            <p:cNvGrpSpPr/>
            <p:nvPr/>
          </p:nvGrpSpPr>
          <p:grpSpPr>
            <a:xfrm>
              <a:off x="8366644" y="5452952"/>
              <a:ext cx="751794" cy="603405"/>
              <a:chOff x="5688043" y="382901"/>
              <a:chExt cx="549192" cy="455432"/>
            </a:xfrm>
            <a:noFill/>
          </p:grpSpPr>
          <p:sp>
            <p:nvSpPr>
              <p:cNvPr id="93" name="Freeform 818">
                <a:extLst>
                  <a:ext uri="{FF2B5EF4-FFF2-40B4-BE49-F238E27FC236}">
                    <a16:creationId xmlns:a16="http://schemas.microsoft.com/office/drawing/2014/main" id="{7B36C674-3C99-7AF5-65DC-903380960777}"/>
                  </a:ext>
                </a:extLst>
              </p:cNvPr>
              <p:cNvSpPr/>
              <p:nvPr/>
            </p:nvSpPr>
            <p:spPr>
              <a:xfrm>
                <a:off x="6126506" y="382901"/>
                <a:ext cx="110729" cy="218046"/>
              </a:xfrm>
              <a:custGeom>
                <a:avLst/>
                <a:gdLst>
                  <a:gd name="connsiteX0" fmla="*/ 110730 w 110729"/>
                  <a:gd name="connsiteY0" fmla="*/ 218046 h 218046"/>
                  <a:gd name="connsiteX1" fmla="*/ 110730 w 110729"/>
                  <a:gd name="connsiteY1" fmla="*/ 21425 h 218046"/>
                  <a:gd name="connsiteX2" fmla="*/ 89494 w 110729"/>
                  <a:gd name="connsiteY2" fmla="*/ 0 h 218046"/>
                  <a:gd name="connsiteX3" fmla="*/ 89399 w 110729"/>
                  <a:gd name="connsiteY3" fmla="*/ 0 h 218046"/>
                  <a:gd name="connsiteX4" fmla="*/ 0 w 110729"/>
                  <a:gd name="connsiteY4" fmla="*/ 0 h 21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9" h="218046">
                    <a:moveTo>
                      <a:pt x="110730" y="218046"/>
                    </a:moveTo>
                    <a:lnTo>
                      <a:pt x="110730" y="21425"/>
                    </a:lnTo>
                    <a:cubicBezTo>
                      <a:pt x="110782" y="9645"/>
                      <a:pt x="101274" y="52"/>
                      <a:pt x="89494" y="0"/>
                    </a:cubicBezTo>
                    <a:cubicBezTo>
                      <a:pt x="89463" y="0"/>
                      <a:pt x="89430" y="0"/>
                      <a:pt x="89399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4" name="Freeform 819">
                <a:extLst>
                  <a:ext uri="{FF2B5EF4-FFF2-40B4-BE49-F238E27FC236}">
                    <a16:creationId xmlns:a16="http://schemas.microsoft.com/office/drawing/2014/main" id="{9743E1BB-B7A7-F598-FDA4-8D27E7241F27}"/>
                  </a:ext>
                </a:extLst>
              </p:cNvPr>
              <p:cNvSpPr/>
              <p:nvPr/>
            </p:nvSpPr>
            <p:spPr>
              <a:xfrm>
                <a:off x="5826835" y="631000"/>
                <a:ext cx="410022" cy="103335"/>
              </a:xfrm>
              <a:custGeom>
                <a:avLst/>
                <a:gdLst>
                  <a:gd name="connsiteX0" fmla="*/ 0 w 410022"/>
                  <a:gd name="connsiteY0" fmla="*/ 103335 h 103335"/>
                  <a:gd name="connsiteX1" fmla="*/ 388692 w 410022"/>
                  <a:gd name="connsiteY1" fmla="*/ 103335 h 103335"/>
                  <a:gd name="connsiteX2" fmla="*/ 410022 w 410022"/>
                  <a:gd name="connsiteY2" fmla="*/ 82004 h 103335"/>
                  <a:gd name="connsiteX3" fmla="*/ 410022 w 410022"/>
                  <a:gd name="connsiteY3" fmla="*/ 0 h 10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022" h="103335">
                    <a:moveTo>
                      <a:pt x="0" y="103335"/>
                    </a:moveTo>
                    <a:lnTo>
                      <a:pt x="388692" y="103335"/>
                    </a:lnTo>
                    <a:cubicBezTo>
                      <a:pt x="400472" y="103335"/>
                      <a:pt x="410022" y="93785"/>
                      <a:pt x="410022" y="82004"/>
                    </a:cubicBezTo>
                    <a:lnTo>
                      <a:pt x="410022" y="0"/>
                    </a:lnTo>
                  </a:path>
                </a:pathLst>
              </a:custGeom>
              <a:noFill/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5" name="Freeform 820">
                <a:extLst>
                  <a:ext uri="{FF2B5EF4-FFF2-40B4-BE49-F238E27FC236}">
                    <a16:creationId xmlns:a16="http://schemas.microsoft.com/office/drawing/2014/main" id="{F28E0EDB-59F0-DAA4-AF30-3F8295BC770F}"/>
                  </a:ext>
                </a:extLst>
              </p:cNvPr>
              <p:cNvSpPr/>
              <p:nvPr/>
            </p:nvSpPr>
            <p:spPr>
              <a:xfrm>
                <a:off x="5688043" y="382901"/>
                <a:ext cx="408600" cy="351434"/>
              </a:xfrm>
              <a:custGeom>
                <a:avLst/>
                <a:gdLst>
                  <a:gd name="connsiteX0" fmla="*/ 408600 w 408600"/>
                  <a:gd name="connsiteY0" fmla="*/ 0 h 351434"/>
                  <a:gd name="connsiteX1" fmla="*/ 21331 w 408600"/>
                  <a:gd name="connsiteY1" fmla="*/ 0 h 351434"/>
                  <a:gd name="connsiteX2" fmla="*/ 0 w 408600"/>
                  <a:gd name="connsiteY2" fmla="*/ 21425 h 351434"/>
                  <a:gd name="connsiteX3" fmla="*/ 0 w 408600"/>
                  <a:gd name="connsiteY3" fmla="*/ 330103 h 351434"/>
                  <a:gd name="connsiteX4" fmla="*/ 21331 w 408600"/>
                  <a:gd name="connsiteY4" fmla="*/ 351434 h 351434"/>
                  <a:gd name="connsiteX5" fmla="*/ 107980 w 408600"/>
                  <a:gd name="connsiteY5" fmla="*/ 351434 h 35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600" h="351434">
                    <a:moveTo>
                      <a:pt x="408600" y="0"/>
                    </a:moveTo>
                    <a:lnTo>
                      <a:pt x="21331" y="0"/>
                    </a:lnTo>
                    <a:cubicBezTo>
                      <a:pt x="9534" y="52"/>
                      <a:pt x="0" y="9629"/>
                      <a:pt x="0" y="21425"/>
                    </a:cubicBezTo>
                    <a:lnTo>
                      <a:pt x="0" y="330103"/>
                    </a:lnTo>
                    <a:cubicBezTo>
                      <a:pt x="0" y="341884"/>
                      <a:pt x="9550" y="351434"/>
                      <a:pt x="21331" y="351434"/>
                    </a:cubicBezTo>
                    <a:lnTo>
                      <a:pt x="107980" y="351434"/>
                    </a:lnTo>
                  </a:path>
                </a:pathLst>
              </a:custGeom>
              <a:noFill/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6" name="Freeform 821">
                <a:extLst>
                  <a:ext uri="{FF2B5EF4-FFF2-40B4-BE49-F238E27FC236}">
                    <a16:creationId xmlns:a16="http://schemas.microsoft.com/office/drawing/2014/main" id="{567F3916-5B26-D020-6166-90BC8DBF225A}"/>
                  </a:ext>
                </a:extLst>
              </p:cNvPr>
              <p:cNvSpPr/>
              <p:nvPr/>
            </p:nvSpPr>
            <p:spPr>
              <a:xfrm>
                <a:off x="5688043" y="698594"/>
                <a:ext cx="545969" cy="9480"/>
              </a:xfrm>
              <a:custGeom>
                <a:avLst/>
                <a:gdLst>
                  <a:gd name="connsiteX0" fmla="*/ 0 w 545969"/>
                  <a:gd name="connsiteY0" fmla="*/ 0 h 9480"/>
                  <a:gd name="connsiteX1" fmla="*/ 545969 w 545969"/>
                  <a:gd name="connsiteY1" fmla="*/ 0 h 9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5969" h="9480">
                    <a:moveTo>
                      <a:pt x="0" y="0"/>
                    </a:moveTo>
                    <a:lnTo>
                      <a:pt x="545969" y="0"/>
                    </a:lnTo>
                  </a:path>
                </a:pathLst>
              </a:custGeom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7" name="Freeform 822">
                <a:extLst>
                  <a:ext uri="{FF2B5EF4-FFF2-40B4-BE49-F238E27FC236}">
                    <a16:creationId xmlns:a16="http://schemas.microsoft.com/office/drawing/2014/main" id="{210042AD-0705-E093-581F-0E19E16CD917}"/>
                  </a:ext>
                </a:extLst>
              </p:cNvPr>
              <p:cNvSpPr/>
              <p:nvPr/>
            </p:nvSpPr>
            <p:spPr>
              <a:xfrm>
                <a:off x="5963920" y="740497"/>
                <a:ext cx="82936" cy="97836"/>
              </a:xfrm>
              <a:custGeom>
                <a:avLst/>
                <a:gdLst>
                  <a:gd name="connsiteX0" fmla="*/ 48634 w 82936"/>
                  <a:gd name="connsiteY0" fmla="*/ 0 h 97836"/>
                  <a:gd name="connsiteX1" fmla="*/ 78781 w 82936"/>
                  <a:gd name="connsiteY1" fmla="*/ 75842 h 97836"/>
                  <a:gd name="connsiteX2" fmla="*/ 81341 w 82936"/>
                  <a:gd name="connsiteY2" fmla="*/ 78876 h 97836"/>
                  <a:gd name="connsiteX3" fmla="*/ 76389 w 82936"/>
                  <a:gd name="connsiteY3" fmla="*/ 96146 h 97836"/>
                  <a:gd name="connsiteX4" fmla="*/ 74799 w 82936"/>
                  <a:gd name="connsiteY4" fmla="*/ 96888 h 97836"/>
                  <a:gd name="connsiteX5" fmla="*/ 69490 w 82936"/>
                  <a:gd name="connsiteY5" fmla="*/ 97837 h 97836"/>
                  <a:gd name="connsiteX6" fmla="*/ 0 w 82936"/>
                  <a:gd name="connsiteY6" fmla="*/ 97837 h 9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36" h="97836">
                    <a:moveTo>
                      <a:pt x="48634" y="0"/>
                    </a:moveTo>
                    <a:cubicBezTo>
                      <a:pt x="48634" y="0"/>
                      <a:pt x="45505" y="48539"/>
                      <a:pt x="78781" y="75842"/>
                    </a:cubicBezTo>
                    <a:cubicBezTo>
                      <a:pt x="79809" y="76693"/>
                      <a:pt x="80675" y="77720"/>
                      <a:pt x="81341" y="78876"/>
                    </a:cubicBezTo>
                    <a:cubicBezTo>
                      <a:pt x="84742" y="85013"/>
                      <a:pt x="82526" y="92744"/>
                      <a:pt x="76389" y="96146"/>
                    </a:cubicBezTo>
                    <a:cubicBezTo>
                      <a:pt x="75877" y="96430"/>
                      <a:pt x="75346" y="96678"/>
                      <a:pt x="74799" y="96888"/>
                    </a:cubicBezTo>
                    <a:cubicBezTo>
                      <a:pt x="73094" y="97493"/>
                      <a:pt x="71300" y="97814"/>
                      <a:pt x="69490" y="97837"/>
                    </a:cubicBezTo>
                    <a:lnTo>
                      <a:pt x="0" y="97837"/>
                    </a:lnTo>
                  </a:path>
                </a:pathLst>
              </a:custGeom>
              <a:noFill/>
              <a:ln w="12700" cap="rnd">
                <a:solidFill>
                  <a:srgbClr val="4B4B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8" name="Freeform 823">
                <a:extLst>
                  <a:ext uri="{FF2B5EF4-FFF2-40B4-BE49-F238E27FC236}">
                    <a16:creationId xmlns:a16="http://schemas.microsoft.com/office/drawing/2014/main" id="{97FF2E37-9045-723C-0818-AECC9F477B71}"/>
                  </a:ext>
                </a:extLst>
              </p:cNvPr>
              <p:cNvSpPr/>
              <p:nvPr/>
            </p:nvSpPr>
            <p:spPr>
              <a:xfrm>
                <a:off x="5877627" y="740497"/>
                <a:ext cx="83258" cy="97836"/>
              </a:xfrm>
              <a:custGeom>
                <a:avLst/>
                <a:gdLst>
                  <a:gd name="connsiteX0" fmla="*/ 34340 w 83258"/>
                  <a:gd name="connsiteY0" fmla="*/ 0 h 97836"/>
                  <a:gd name="connsiteX1" fmla="*/ 4193 w 83258"/>
                  <a:gd name="connsiteY1" fmla="*/ 75842 h 97836"/>
                  <a:gd name="connsiteX2" fmla="*/ 1539 w 83258"/>
                  <a:gd name="connsiteY2" fmla="*/ 78876 h 97836"/>
                  <a:gd name="connsiteX3" fmla="*/ 6722 w 83258"/>
                  <a:gd name="connsiteY3" fmla="*/ 96217 h 97836"/>
                  <a:gd name="connsiteX4" fmla="*/ 8175 w 83258"/>
                  <a:gd name="connsiteY4" fmla="*/ 96888 h 97836"/>
                  <a:gd name="connsiteX5" fmla="*/ 13389 w 83258"/>
                  <a:gd name="connsiteY5" fmla="*/ 97837 h 97836"/>
                  <a:gd name="connsiteX6" fmla="*/ 83259 w 83258"/>
                  <a:gd name="connsiteY6" fmla="*/ 97837 h 9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58" h="97836">
                    <a:moveTo>
                      <a:pt x="34340" y="0"/>
                    </a:moveTo>
                    <a:cubicBezTo>
                      <a:pt x="34340" y="0"/>
                      <a:pt x="37374" y="48539"/>
                      <a:pt x="4193" y="75842"/>
                    </a:cubicBezTo>
                    <a:cubicBezTo>
                      <a:pt x="3112" y="76664"/>
                      <a:pt x="2210" y="77696"/>
                      <a:pt x="1539" y="78876"/>
                    </a:cubicBezTo>
                    <a:cubicBezTo>
                      <a:pt x="-1819" y="85096"/>
                      <a:pt x="502" y="92860"/>
                      <a:pt x="6722" y="96217"/>
                    </a:cubicBezTo>
                    <a:cubicBezTo>
                      <a:pt x="7192" y="96471"/>
                      <a:pt x="7677" y="96695"/>
                      <a:pt x="8175" y="96888"/>
                    </a:cubicBezTo>
                    <a:cubicBezTo>
                      <a:pt x="9848" y="97493"/>
                      <a:pt x="11611" y="97814"/>
                      <a:pt x="13389" y="97837"/>
                    </a:cubicBezTo>
                    <a:lnTo>
                      <a:pt x="83259" y="97837"/>
                    </a:lnTo>
                  </a:path>
                </a:pathLst>
              </a:custGeom>
              <a:noFill/>
              <a:ln w="12700" cap="rnd">
                <a:solidFill>
                  <a:srgbClr val="4B4B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9" name="Freeform 824">
                <a:extLst>
                  <a:ext uri="{FF2B5EF4-FFF2-40B4-BE49-F238E27FC236}">
                    <a16:creationId xmlns:a16="http://schemas.microsoft.com/office/drawing/2014/main" id="{1D892110-5A5B-DDA5-9290-68E63ECD25D2}"/>
                  </a:ext>
                </a:extLst>
              </p:cNvPr>
              <p:cNvSpPr/>
              <p:nvPr/>
            </p:nvSpPr>
            <p:spPr>
              <a:xfrm>
                <a:off x="5896135" y="803920"/>
                <a:ext cx="133103" cy="9480"/>
              </a:xfrm>
              <a:custGeom>
                <a:avLst/>
                <a:gdLst>
                  <a:gd name="connsiteX0" fmla="*/ 133103 w 133103"/>
                  <a:gd name="connsiteY0" fmla="*/ 0 h 9480"/>
                  <a:gd name="connsiteX1" fmla="*/ 0 w 133103"/>
                  <a:gd name="connsiteY1" fmla="*/ 0 h 9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103" h="9480">
                    <a:moveTo>
                      <a:pt x="133103" y="0"/>
                    </a:moveTo>
                    <a:lnTo>
                      <a:pt x="0" y="0"/>
                    </a:lnTo>
                  </a:path>
                </a:pathLst>
              </a:custGeom>
              <a:ln w="12700" cap="rnd">
                <a:solidFill>
                  <a:srgbClr val="4B4B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100" name="Freeform 825">
                <a:extLst>
                  <a:ext uri="{FF2B5EF4-FFF2-40B4-BE49-F238E27FC236}">
                    <a16:creationId xmlns:a16="http://schemas.microsoft.com/office/drawing/2014/main" id="{02BE7462-1FC3-62AE-DBA3-B6ED5BD4D291}"/>
                  </a:ext>
                </a:extLst>
              </p:cNvPr>
              <p:cNvSpPr/>
              <p:nvPr/>
            </p:nvSpPr>
            <p:spPr>
              <a:xfrm>
                <a:off x="5821810" y="462251"/>
                <a:ext cx="82762" cy="153296"/>
              </a:xfrm>
              <a:custGeom>
                <a:avLst/>
                <a:gdLst>
                  <a:gd name="connsiteX0" fmla="*/ 82763 w 82762"/>
                  <a:gd name="connsiteY0" fmla="*/ 0 h 153296"/>
                  <a:gd name="connsiteX1" fmla="*/ 0 w 82762"/>
                  <a:gd name="connsiteY1" fmla="*/ 80014 h 153296"/>
                  <a:gd name="connsiteX2" fmla="*/ 82763 w 82762"/>
                  <a:gd name="connsiteY2" fmla="*/ 153296 h 153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762" h="153296">
                    <a:moveTo>
                      <a:pt x="82763" y="0"/>
                    </a:moveTo>
                    <a:lnTo>
                      <a:pt x="0" y="80014"/>
                    </a:lnTo>
                    <a:lnTo>
                      <a:pt x="82763" y="153296"/>
                    </a:lnTo>
                  </a:path>
                </a:pathLst>
              </a:custGeom>
              <a:noFill/>
              <a:ln w="12700" cap="rnd">
                <a:solidFill>
                  <a:srgbClr val="D1002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101" name="Freeform 826">
                <a:extLst>
                  <a:ext uri="{FF2B5EF4-FFF2-40B4-BE49-F238E27FC236}">
                    <a16:creationId xmlns:a16="http://schemas.microsoft.com/office/drawing/2014/main" id="{13CB154A-CE52-54E7-E5D7-A0E861C100F4}"/>
                  </a:ext>
                </a:extLst>
              </p:cNvPr>
              <p:cNvSpPr/>
              <p:nvPr/>
            </p:nvSpPr>
            <p:spPr>
              <a:xfrm>
                <a:off x="6017199" y="462251"/>
                <a:ext cx="82762" cy="153296"/>
              </a:xfrm>
              <a:custGeom>
                <a:avLst/>
                <a:gdLst>
                  <a:gd name="connsiteX0" fmla="*/ 0 w 82762"/>
                  <a:gd name="connsiteY0" fmla="*/ 153296 h 153296"/>
                  <a:gd name="connsiteX1" fmla="*/ 82763 w 82762"/>
                  <a:gd name="connsiteY1" fmla="*/ 73283 h 153296"/>
                  <a:gd name="connsiteX2" fmla="*/ 0 w 82762"/>
                  <a:gd name="connsiteY2" fmla="*/ 0 h 153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762" h="153296">
                    <a:moveTo>
                      <a:pt x="0" y="153296"/>
                    </a:moveTo>
                    <a:lnTo>
                      <a:pt x="82763" y="73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D1002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102" name="Freeform 827">
                <a:extLst>
                  <a:ext uri="{FF2B5EF4-FFF2-40B4-BE49-F238E27FC236}">
                    <a16:creationId xmlns:a16="http://schemas.microsoft.com/office/drawing/2014/main" id="{F3216B9B-EAD0-3C7E-8F7A-BC8087B565D7}"/>
                  </a:ext>
                </a:extLst>
              </p:cNvPr>
              <p:cNvSpPr/>
              <p:nvPr/>
            </p:nvSpPr>
            <p:spPr>
              <a:xfrm>
                <a:off x="5941925" y="462251"/>
                <a:ext cx="32043" cy="153296"/>
              </a:xfrm>
              <a:custGeom>
                <a:avLst/>
                <a:gdLst>
                  <a:gd name="connsiteX0" fmla="*/ 32043 w 32043"/>
                  <a:gd name="connsiteY0" fmla="*/ 0 h 153296"/>
                  <a:gd name="connsiteX1" fmla="*/ 0 w 32043"/>
                  <a:gd name="connsiteY1" fmla="*/ 153296 h 153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43" h="153296">
                    <a:moveTo>
                      <a:pt x="32043" y="0"/>
                    </a:moveTo>
                    <a:lnTo>
                      <a:pt x="0" y="153296"/>
                    </a:lnTo>
                  </a:path>
                </a:pathLst>
              </a:custGeom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8A71901-0F71-6BBB-70EE-0500A7D7C994}"/>
                </a:ext>
              </a:extLst>
            </p:cNvPr>
            <p:cNvSpPr txBox="1"/>
            <p:nvPr/>
          </p:nvSpPr>
          <p:spPr>
            <a:xfrm>
              <a:off x="9416199" y="5389887"/>
              <a:ext cx="223753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/>
                <a:t>Code</a:t>
              </a:r>
            </a:p>
          </p:txBody>
        </p:sp>
      </p:grpSp>
      <p:grpSp>
        <p:nvGrpSpPr>
          <p:cNvPr id="138" name="Graphic 136">
            <a:extLst>
              <a:ext uri="{FF2B5EF4-FFF2-40B4-BE49-F238E27FC236}">
                <a16:creationId xmlns:a16="http://schemas.microsoft.com/office/drawing/2014/main" id="{4A780D8F-85F3-8914-191E-39484AF5AF2B}"/>
              </a:ext>
            </a:extLst>
          </p:cNvPr>
          <p:cNvGrpSpPr/>
          <p:nvPr/>
        </p:nvGrpSpPr>
        <p:grpSpPr>
          <a:xfrm flipH="1">
            <a:off x="4657713" y="2311866"/>
            <a:ext cx="559075" cy="477364"/>
            <a:chOff x="2902478" y="1291991"/>
            <a:chExt cx="489183" cy="444323"/>
          </a:xfrm>
          <a:noFill/>
        </p:grpSpPr>
        <p:grpSp>
          <p:nvGrpSpPr>
            <p:cNvPr id="139" name="Graphic 136">
              <a:extLst>
                <a:ext uri="{FF2B5EF4-FFF2-40B4-BE49-F238E27FC236}">
                  <a16:creationId xmlns:a16="http://schemas.microsoft.com/office/drawing/2014/main" id="{F707EECE-823B-0EA2-439E-78C5901CD4FC}"/>
                </a:ext>
              </a:extLst>
            </p:cNvPr>
            <p:cNvGrpSpPr/>
            <p:nvPr/>
          </p:nvGrpSpPr>
          <p:grpSpPr>
            <a:xfrm>
              <a:off x="2902478" y="1556793"/>
              <a:ext cx="489183" cy="179520"/>
              <a:chOff x="2902478" y="1556793"/>
              <a:chExt cx="489183" cy="179520"/>
            </a:xfrm>
            <a:no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9B9FB6C-0106-0E6A-A6BF-F4D966BD58E8}"/>
                  </a:ext>
                </a:extLst>
              </p:cNvPr>
              <p:cNvSpPr/>
              <p:nvPr/>
            </p:nvSpPr>
            <p:spPr>
              <a:xfrm>
                <a:off x="3280183" y="1556793"/>
                <a:ext cx="111477" cy="165711"/>
              </a:xfrm>
              <a:custGeom>
                <a:avLst/>
                <a:gdLst>
                  <a:gd name="connsiteX0" fmla="*/ 0 w 111477"/>
                  <a:gd name="connsiteY0" fmla="*/ 0 h 165711"/>
                  <a:gd name="connsiteX1" fmla="*/ 111478 w 111477"/>
                  <a:gd name="connsiteY1" fmla="*/ 0 h 165711"/>
                  <a:gd name="connsiteX2" fmla="*/ 111478 w 111477"/>
                  <a:gd name="connsiteY2" fmla="*/ 165712 h 165711"/>
                  <a:gd name="connsiteX3" fmla="*/ 0 w 111477"/>
                  <a:gd name="connsiteY3" fmla="*/ 165712 h 1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477" h="165711">
                    <a:moveTo>
                      <a:pt x="0" y="0"/>
                    </a:moveTo>
                    <a:lnTo>
                      <a:pt x="111478" y="0"/>
                    </a:lnTo>
                    <a:lnTo>
                      <a:pt x="111478" y="165712"/>
                    </a:lnTo>
                    <a:lnTo>
                      <a:pt x="0" y="165712"/>
                    </a:lnTo>
                    <a:close/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6CF2815-BFE0-80DD-8E7A-CC5FF573CCFE}"/>
                  </a:ext>
                </a:extLst>
              </p:cNvPr>
              <p:cNvSpPr/>
              <p:nvPr/>
            </p:nvSpPr>
            <p:spPr>
              <a:xfrm>
                <a:off x="3238038" y="1569576"/>
                <a:ext cx="39417" cy="140145"/>
              </a:xfrm>
              <a:custGeom>
                <a:avLst/>
                <a:gdLst>
                  <a:gd name="connsiteX0" fmla="*/ 39417 w 39417"/>
                  <a:gd name="connsiteY0" fmla="*/ 140146 h 140145"/>
                  <a:gd name="connsiteX1" fmla="*/ 0 w 39417"/>
                  <a:gd name="connsiteY1" fmla="*/ 140146 h 140145"/>
                  <a:gd name="connsiteX2" fmla="*/ 0 w 39417"/>
                  <a:gd name="connsiteY2" fmla="*/ 0 h 140145"/>
                  <a:gd name="connsiteX3" fmla="*/ 39417 w 39417"/>
                  <a:gd name="connsiteY3" fmla="*/ 0 h 140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17" h="140145">
                    <a:moveTo>
                      <a:pt x="39417" y="140146"/>
                    </a:moveTo>
                    <a:lnTo>
                      <a:pt x="0" y="140146"/>
                    </a:lnTo>
                    <a:lnTo>
                      <a:pt x="0" y="0"/>
                    </a:lnTo>
                    <a:lnTo>
                      <a:pt x="39417" y="0"/>
                    </a:lnTo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13C050F-C3DE-F83A-5B4B-D0D0CB968C4A}"/>
                  </a:ext>
                </a:extLst>
              </p:cNvPr>
              <p:cNvSpPr/>
              <p:nvPr/>
            </p:nvSpPr>
            <p:spPr>
              <a:xfrm>
                <a:off x="3204642" y="1697219"/>
                <a:ext cx="30950" cy="19407"/>
              </a:xfrm>
              <a:custGeom>
                <a:avLst/>
                <a:gdLst>
                  <a:gd name="connsiteX0" fmla="*/ 0 w 30950"/>
                  <a:gd name="connsiteY0" fmla="*/ 19408 h 19407"/>
                  <a:gd name="connsiteX1" fmla="*/ 30950 w 30950"/>
                  <a:gd name="connsiteY1" fmla="*/ 0 h 1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50" h="19407">
                    <a:moveTo>
                      <a:pt x="0" y="19408"/>
                    </a:moveTo>
                    <a:cubicBezTo>
                      <a:pt x="0" y="19408"/>
                      <a:pt x="23895" y="10077"/>
                      <a:pt x="30950" y="0"/>
                    </a:cubicBezTo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11CEAD0-2663-DCC1-0C00-43C962238CC7}"/>
                  </a:ext>
                </a:extLst>
              </p:cNvPr>
              <p:cNvSpPr/>
              <p:nvPr/>
            </p:nvSpPr>
            <p:spPr>
              <a:xfrm>
                <a:off x="3036721" y="1581986"/>
                <a:ext cx="195296" cy="87950"/>
              </a:xfrm>
              <a:custGeom>
                <a:avLst/>
                <a:gdLst>
                  <a:gd name="connsiteX0" fmla="*/ 195297 w 195296"/>
                  <a:gd name="connsiteY0" fmla="*/ 0 h 87950"/>
                  <a:gd name="connsiteX1" fmla="*/ 150988 w 195296"/>
                  <a:gd name="connsiteY1" fmla="*/ 0 h 87950"/>
                  <a:gd name="connsiteX2" fmla="*/ 145437 w 195296"/>
                  <a:gd name="connsiteY2" fmla="*/ 840 h 87950"/>
                  <a:gd name="connsiteX3" fmla="*/ 22483 w 195296"/>
                  <a:gd name="connsiteY3" fmla="*/ 37602 h 87950"/>
                  <a:gd name="connsiteX4" fmla="*/ 93 w 195296"/>
                  <a:gd name="connsiteY4" fmla="*/ 67647 h 87950"/>
                  <a:gd name="connsiteX5" fmla="*/ 40451 w 195296"/>
                  <a:gd name="connsiteY5" fmla="*/ 87335 h 87950"/>
                  <a:gd name="connsiteX6" fmla="*/ 124741 w 195296"/>
                  <a:gd name="connsiteY6" fmla="*/ 77537 h 8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296" h="87950">
                    <a:moveTo>
                      <a:pt x="195297" y="0"/>
                    </a:moveTo>
                    <a:lnTo>
                      <a:pt x="150988" y="0"/>
                    </a:lnTo>
                    <a:cubicBezTo>
                      <a:pt x="149106" y="0"/>
                      <a:pt x="147225" y="280"/>
                      <a:pt x="145437" y="840"/>
                    </a:cubicBezTo>
                    <a:lnTo>
                      <a:pt x="22483" y="37602"/>
                    </a:lnTo>
                    <a:cubicBezTo>
                      <a:pt x="5267" y="44041"/>
                      <a:pt x="-848" y="53838"/>
                      <a:pt x="93" y="67647"/>
                    </a:cubicBezTo>
                    <a:cubicBezTo>
                      <a:pt x="940" y="79777"/>
                      <a:pt x="13922" y="90694"/>
                      <a:pt x="40451" y="87335"/>
                    </a:cubicBezTo>
                    <a:cubicBezTo>
                      <a:pt x="107996" y="78750"/>
                      <a:pt x="124741" y="77537"/>
                      <a:pt x="124741" y="77537"/>
                    </a:cubicBezTo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B5C7A70-2B4A-6441-6CD2-E3712E4DB35A}"/>
                  </a:ext>
                </a:extLst>
              </p:cNvPr>
              <p:cNvSpPr/>
              <p:nvPr/>
            </p:nvSpPr>
            <p:spPr>
              <a:xfrm>
                <a:off x="2902478" y="1585802"/>
                <a:ext cx="270837" cy="150511"/>
              </a:xfrm>
              <a:custGeom>
                <a:avLst/>
                <a:gdLst>
                  <a:gd name="connsiteX0" fmla="*/ 162182 w 270837"/>
                  <a:gd name="connsiteY0" fmla="*/ 32106 h 150511"/>
                  <a:gd name="connsiteX1" fmla="*/ 100281 w 270837"/>
                  <a:gd name="connsiteY1" fmla="*/ 26601 h 150511"/>
                  <a:gd name="connsiteX2" fmla="*/ 33300 w 270837"/>
                  <a:gd name="connsiteY2" fmla="*/ 476 h 150511"/>
                  <a:gd name="connsiteX3" fmla="*/ 13074 w 270837"/>
                  <a:gd name="connsiteY3" fmla="*/ 58419 h 150511"/>
                  <a:gd name="connsiteX4" fmla="*/ 169143 w 270837"/>
                  <a:gd name="connsiteY4" fmla="*/ 150512 h 150511"/>
                  <a:gd name="connsiteX5" fmla="*/ 270837 w 270837"/>
                  <a:gd name="connsiteY5" fmla="*/ 139408 h 15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37" h="150511">
                    <a:moveTo>
                      <a:pt x="162182" y="32106"/>
                    </a:moveTo>
                    <a:cubicBezTo>
                      <a:pt x="162182" y="32106"/>
                      <a:pt x="134900" y="40131"/>
                      <a:pt x="100281" y="26601"/>
                    </a:cubicBezTo>
                    <a:cubicBezTo>
                      <a:pt x="63874" y="12419"/>
                      <a:pt x="41485" y="2248"/>
                      <a:pt x="33300" y="476"/>
                    </a:cubicBezTo>
                    <a:cubicBezTo>
                      <a:pt x="13451" y="-3816"/>
                      <a:pt x="-17970" y="21376"/>
                      <a:pt x="13074" y="58419"/>
                    </a:cubicBezTo>
                    <a:cubicBezTo>
                      <a:pt x="44589" y="95928"/>
                      <a:pt x="123705" y="150512"/>
                      <a:pt x="169143" y="150512"/>
                    </a:cubicBezTo>
                    <a:cubicBezTo>
                      <a:pt x="234054" y="150512"/>
                      <a:pt x="270837" y="139408"/>
                      <a:pt x="270837" y="139408"/>
                    </a:cubicBezTo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</p:grp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527FF6A-EFF4-74C2-9474-C3D73CF04F42}"/>
                </a:ext>
              </a:extLst>
            </p:cNvPr>
            <p:cNvSpPr/>
            <p:nvPr/>
          </p:nvSpPr>
          <p:spPr>
            <a:xfrm>
              <a:off x="3115836" y="1325487"/>
              <a:ext cx="45155" cy="44786"/>
            </a:xfrm>
            <a:custGeom>
              <a:avLst/>
              <a:gdLst>
                <a:gd name="connsiteX0" fmla="*/ 45156 w 45155"/>
                <a:gd name="connsiteY0" fmla="*/ 22393 h 44786"/>
                <a:gd name="connsiteX1" fmla="*/ 22578 w 45155"/>
                <a:gd name="connsiteY1" fmla="*/ 44787 h 44786"/>
                <a:gd name="connsiteX2" fmla="*/ 0 w 45155"/>
                <a:gd name="connsiteY2" fmla="*/ 22393 h 44786"/>
                <a:gd name="connsiteX3" fmla="*/ 22578 w 45155"/>
                <a:gd name="connsiteY3" fmla="*/ 0 h 44786"/>
                <a:gd name="connsiteX4" fmla="*/ 45156 w 45155"/>
                <a:gd name="connsiteY4" fmla="*/ 22393 h 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55" h="44786">
                  <a:moveTo>
                    <a:pt x="45156" y="22393"/>
                  </a:moveTo>
                  <a:cubicBezTo>
                    <a:pt x="45156" y="34761"/>
                    <a:pt x="35047" y="44787"/>
                    <a:pt x="22578" y="44787"/>
                  </a:cubicBezTo>
                  <a:cubicBezTo>
                    <a:pt x="10108" y="44787"/>
                    <a:pt x="0" y="34761"/>
                    <a:pt x="0" y="22393"/>
                  </a:cubicBezTo>
                  <a:cubicBezTo>
                    <a:pt x="0" y="10026"/>
                    <a:pt x="10108" y="0"/>
                    <a:pt x="22578" y="0"/>
                  </a:cubicBezTo>
                  <a:cubicBezTo>
                    <a:pt x="35047" y="0"/>
                    <a:pt x="45156" y="10026"/>
                    <a:pt x="45156" y="22393"/>
                  </a:cubicBezTo>
                  <a:close/>
                </a:path>
              </a:pathLst>
            </a:custGeom>
            <a:noFill/>
            <a:ln w="15893" cap="rnd">
              <a:solidFill>
                <a:srgbClr val="6060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b-NO" sz="135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0AAE728-7F3C-2F1C-3B7B-14203DBEF646}"/>
                </a:ext>
              </a:extLst>
            </p:cNvPr>
            <p:cNvSpPr/>
            <p:nvPr/>
          </p:nvSpPr>
          <p:spPr>
            <a:xfrm>
              <a:off x="2992599" y="1418607"/>
              <a:ext cx="133773" cy="134174"/>
            </a:xfrm>
            <a:custGeom>
              <a:avLst/>
              <a:gdLst>
                <a:gd name="connsiteX0" fmla="*/ 67639 w 133773"/>
                <a:gd name="connsiteY0" fmla="*/ 0 h 134174"/>
                <a:gd name="connsiteX1" fmla="*/ 0 w 133773"/>
                <a:gd name="connsiteY1" fmla="*/ 67834 h 134174"/>
                <a:gd name="connsiteX2" fmla="*/ 67639 w 133773"/>
                <a:gd name="connsiteY2" fmla="*/ 134174 h 134174"/>
                <a:gd name="connsiteX3" fmla="*/ 133773 w 133773"/>
                <a:gd name="connsiteY3" fmla="*/ 67834 h 134174"/>
                <a:gd name="connsiteX4" fmla="*/ 67639 w 133773"/>
                <a:gd name="connsiteY4" fmla="*/ 0 h 1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3" h="134174">
                  <a:moveTo>
                    <a:pt x="67639" y="0"/>
                  </a:moveTo>
                  <a:cubicBezTo>
                    <a:pt x="67639" y="21554"/>
                    <a:pt x="34431" y="67834"/>
                    <a:pt x="0" y="67834"/>
                  </a:cubicBezTo>
                  <a:cubicBezTo>
                    <a:pt x="34149" y="67834"/>
                    <a:pt x="67639" y="101797"/>
                    <a:pt x="67639" y="134174"/>
                  </a:cubicBezTo>
                  <a:cubicBezTo>
                    <a:pt x="67639" y="101797"/>
                    <a:pt x="103858" y="67834"/>
                    <a:pt x="133773" y="67834"/>
                  </a:cubicBezTo>
                  <a:cubicBezTo>
                    <a:pt x="104422" y="67834"/>
                    <a:pt x="67639" y="21274"/>
                    <a:pt x="67639" y="0"/>
                  </a:cubicBezTo>
                  <a:close/>
                </a:path>
              </a:pathLst>
            </a:custGeom>
            <a:noFill/>
            <a:ln w="15893" cap="rnd">
              <a:solidFill>
                <a:srgbClr val="CF022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b-NO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8013912-4AE0-BF13-FF0F-8C036F2B68F5}"/>
                </a:ext>
              </a:extLst>
            </p:cNvPr>
            <p:cNvSpPr/>
            <p:nvPr/>
          </p:nvSpPr>
          <p:spPr>
            <a:xfrm>
              <a:off x="2936813" y="1291991"/>
              <a:ext cx="99342" cy="99650"/>
            </a:xfrm>
            <a:custGeom>
              <a:avLst/>
              <a:gdLst>
                <a:gd name="connsiteX0" fmla="*/ 50236 w 99342"/>
                <a:gd name="connsiteY0" fmla="*/ 0 h 99650"/>
                <a:gd name="connsiteX1" fmla="*/ 0 w 99342"/>
                <a:gd name="connsiteY1" fmla="*/ 50385 h 99650"/>
                <a:gd name="connsiteX2" fmla="*/ 50236 w 99342"/>
                <a:gd name="connsiteY2" fmla="*/ 99651 h 99650"/>
                <a:gd name="connsiteX3" fmla="*/ 99342 w 99342"/>
                <a:gd name="connsiteY3" fmla="*/ 50385 h 99650"/>
                <a:gd name="connsiteX4" fmla="*/ 50236 w 99342"/>
                <a:gd name="connsiteY4" fmla="*/ 0 h 9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2" h="99650">
                  <a:moveTo>
                    <a:pt x="50236" y="0"/>
                  </a:moveTo>
                  <a:cubicBezTo>
                    <a:pt x="50236" y="15955"/>
                    <a:pt x="25588" y="50385"/>
                    <a:pt x="0" y="50385"/>
                  </a:cubicBezTo>
                  <a:cubicBezTo>
                    <a:pt x="25306" y="50385"/>
                    <a:pt x="50236" y="75578"/>
                    <a:pt x="50236" y="99651"/>
                  </a:cubicBezTo>
                  <a:cubicBezTo>
                    <a:pt x="50236" y="75578"/>
                    <a:pt x="77141" y="50385"/>
                    <a:pt x="99342" y="50385"/>
                  </a:cubicBezTo>
                  <a:cubicBezTo>
                    <a:pt x="77517" y="50385"/>
                    <a:pt x="50236" y="15769"/>
                    <a:pt x="50236" y="0"/>
                  </a:cubicBezTo>
                  <a:close/>
                </a:path>
              </a:pathLst>
            </a:custGeom>
            <a:noFill/>
            <a:ln w="15893" cap="rnd">
              <a:solidFill>
                <a:srgbClr val="CF022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b-NO" sz="135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194B147-252F-A424-4DE5-50AD3DEC4864}"/>
              </a:ext>
            </a:extLst>
          </p:cNvPr>
          <p:cNvGrpSpPr/>
          <p:nvPr/>
        </p:nvGrpSpPr>
        <p:grpSpPr>
          <a:xfrm>
            <a:off x="6230133" y="2406150"/>
            <a:ext cx="1927317" cy="570648"/>
            <a:chOff x="8306845" y="3208200"/>
            <a:chExt cx="2569756" cy="760864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6EF8E7E-3668-5053-82F0-60EB507FF2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06845" y="3208200"/>
              <a:ext cx="882682" cy="760864"/>
              <a:chOff x="4167188" y="5834063"/>
              <a:chExt cx="701675" cy="604838"/>
            </a:xfrm>
          </p:grpSpPr>
          <p:sp>
            <p:nvSpPr>
              <p:cNvPr id="150" name="Freeform 567">
                <a:extLst>
                  <a:ext uri="{FF2B5EF4-FFF2-40B4-BE49-F238E27FC236}">
                    <a16:creationId xmlns:a16="http://schemas.microsoft.com/office/drawing/2014/main" id="{6D3A8DAE-C477-5463-1243-A8372560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213" y="5918201"/>
                <a:ext cx="188913" cy="20638"/>
              </a:xfrm>
              <a:custGeom>
                <a:avLst/>
                <a:gdLst>
                  <a:gd name="T0" fmla="*/ 426 w 452"/>
                  <a:gd name="T1" fmla="*/ 51 h 51"/>
                  <a:gd name="T2" fmla="*/ 26 w 452"/>
                  <a:gd name="T3" fmla="*/ 51 h 51"/>
                  <a:gd name="T4" fmla="*/ 0 w 452"/>
                  <a:gd name="T5" fmla="*/ 25 h 51"/>
                  <a:gd name="T6" fmla="*/ 26 w 452"/>
                  <a:gd name="T7" fmla="*/ 0 h 51"/>
                  <a:gd name="T8" fmla="*/ 426 w 452"/>
                  <a:gd name="T9" fmla="*/ 0 h 51"/>
                  <a:gd name="T10" fmla="*/ 452 w 452"/>
                  <a:gd name="T11" fmla="*/ 25 h 51"/>
                  <a:gd name="T12" fmla="*/ 426 w 452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2" h="51">
                    <a:moveTo>
                      <a:pt x="426" y="51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12" y="51"/>
                      <a:pt x="0" y="39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440" y="0"/>
                      <a:pt x="452" y="11"/>
                      <a:pt x="452" y="25"/>
                    </a:cubicBezTo>
                    <a:cubicBezTo>
                      <a:pt x="452" y="39"/>
                      <a:pt x="440" y="51"/>
                      <a:pt x="426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1" name="Freeform 568">
                <a:extLst>
                  <a:ext uri="{FF2B5EF4-FFF2-40B4-BE49-F238E27FC236}">
                    <a16:creationId xmlns:a16="http://schemas.microsoft.com/office/drawing/2014/main" id="{FE198E3B-653B-CCFB-9355-2EE085098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775" y="6078538"/>
                <a:ext cx="700088" cy="360363"/>
              </a:xfrm>
              <a:custGeom>
                <a:avLst/>
                <a:gdLst>
                  <a:gd name="T0" fmla="*/ 1494 w 1668"/>
                  <a:gd name="T1" fmla="*/ 859 h 859"/>
                  <a:gd name="T2" fmla="*/ 174 w 1668"/>
                  <a:gd name="T3" fmla="*/ 859 h 859"/>
                  <a:gd name="T4" fmla="*/ 0 w 1668"/>
                  <a:gd name="T5" fmla="*/ 686 h 859"/>
                  <a:gd name="T6" fmla="*/ 0 w 1668"/>
                  <a:gd name="T7" fmla="*/ 655 h 859"/>
                  <a:gd name="T8" fmla="*/ 26 w 1668"/>
                  <a:gd name="T9" fmla="*/ 629 h 859"/>
                  <a:gd name="T10" fmla="*/ 51 w 1668"/>
                  <a:gd name="T11" fmla="*/ 655 h 859"/>
                  <a:gd name="T12" fmla="*/ 51 w 1668"/>
                  <a:gd name="T13" fmla="*/ 686 h 859"/>
                  <a:gd name="T14" fmla="*/ 174 w 1668"/>
                  <a:gd name="T15" fmla="*/ 809 h 859"/>
                  <a:gd name="T16" fmla="*/ 1494 w 1668"/>
                  <a:gd name="T17" fmla="*/ 809 h 859"/>
                  <a:gd name="T18" fmla="*/ 1617 w 1668"/>
                  <a:gd name="T19" fmla="*/ 686 h 859"/>
                  <a:gd name="T20" fmla="*/ 1617 w 1668"/>
                  <a:gd name="T21" fmla="*/ 51 h 859"/>
                  <a:gd name="T22" fmla="*/ 1374 w 1668"/>
                  <a:gd name="T23" fmla="*/ 51 h 859"/>
                  <a:gd name="T24" fmla="*/ 1348 w 1668"/>
                  <a:gd name="T25" fmla="*/ 25 h 859"/>
                  <a:gd name="T26" fmla="*/ 1374 w 1668"/>
                  <a:gd name="T27" fmla="*/ 0 h 859"/>
                  <a:gd name="T28" fmla="*/ 1642 w 1668"/>
                  <a:gd name="T29" fmla="*/ 0 h 859"/>
                  <a:gd name="T30" fmla="*/ 1668 w 1668"/>
                  <a:gd name="T31" fmla="*/ 25 h 859"/>
                  <a:gd name="T32" fmla="*/ 1668 w 1668"/>
                  <a:gd name="T33" fmla="*/ 686 h 859"/>
                  <a:gd name="T34" fmla="*/ 1494 w 1668"/>
                  <a:gd name="T35" fmla="*/ 859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8" h="859">
                    <a:moveTo>
                      <a:pt x="1494" y="859"/>
                    </a:moveTo>
                    <a:cubicBezTo>
                      <a:pt x="174" y="859"/>
                      <a:pt x="174" y="859"/>
                      <a:pt x="174" y="859"/>
                    </a:cubicBezTo>
                    <a:cubicBezTo>
                      <a:pt x="78" y="859"/>
                      <a:pt x="0" y="782"/>
                      <a:pt x="0" y="686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41"/>
                      <a:pt x="12" y="629"/>
                      <a:pt x="26" y="629"/>
                    </a:cubicBezTo>
                    <a:cubicBezTo>
                      <a:pt x="40" y="629"/>
                      <a:pt x="51" y="641"/>
                      <a:pt x="51" y="655"/>
                    </a:cubicBezTo>
                    <a:cubicBezTo>
                      <a:pt x="51" y="686"/>
                      <a:pt x="51" y="686"/>
                      <a:pt x="51" y="686"/>
                    </a:cubicBezTo>
                    <a:cubicBezTo>
                      <a:pt x="51" y="754"/>
                      <a:pt x="106" y="809"/>
                      <a:pt x="174" y="809"/>
                    </a:cubicBezTo>
                    <a:cubicBezTo>
                      <a:pt x="1494" y="809"/>
                      <a:pt x="1494" y="809"/>
                      <a:pt x="1494" y="809"/>
                    </a:cubicBezTo>
                    <a:cubicBezTo>
                      <a:pt x="1562" y="809"/>
                      <a:pt x="1617" y="754"/>
                      <a:pt x="1617" y="686"/>
                    </a:cubicBezTo>
                    <a:cubicBezTo>
                      <a:pt x="1617" y="51"/>
                      <a:pt x="1617" y="51"/>
                      <a:pt x="1617" y="51"/>
                    </a:cubicBezTo>
                    <a:cubicBezTo>
                      <a:pt x="1374" y="51"/>
                      <a:pt x="1374" y="51"/>
                      <a:pt x="1374" y="51"/>
                    </a:cubicBezTo>
                    <a:cubicBezTo>
                      <a:pt x="1360" y="51"/>
                      <a:pt x="1348" y="39"/>
                      <a:pt x="1348" y="25"/>
                    </a:cubicBezTo>
                    <a:cubicBezTo>
                      <a:pt x="1348" y="11"/>
                      <a:pt x="1360" y="0"/>
                      <a:pt x="1374" y="0"/>
                    </a:cubicBezTo>
                    <a:cubicBezTo>
                      <a:pt x="1642" y="0"/>
                      <a:pt x="1642" y="0"/>
                      <a:pt x="1642" y="0"/>
                    </a:cubicBezTo>
                    <a:cubicBezTo>
                      <a:pt x="1656" y="0"/>
                      <a:pt x="1668" y="11"/>
                      <a:pt x="1668" y="25"/>
                    </a:cubicBezTo>
                    <a:cubicBezTo>
                      <a:pt x="1668" y="686"/>
                      <a:pt x="1668" y="686"/>
                      <a:pt x="1668" y="686"/>
                    </a:cubicBezTo>
                    <a:cubicBezTo>
                      <a:pt x="1668" y="782"/>
                      <a:pt x="1590" y="859"/>
                      <a:pt x="1494" y="859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2" name="Freeform 569">
                <a:extLst>
                  <a:ext uri="{FF2B5EF4-FFF2-40B4-BE49-F238E27FC236}">
                    <a16:creationId xmlns:a16="http://schemas.microsoft.com/office/drawing/2014/main" id="{E2D67A27-EB65-1112-773C-2AA79530B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0" y="6078538"/>
                <a:ext cx="244475" cy="22225"/>
              </a:xfrm>
              <a:custGeom>
                <a:avLst/>
                <a:gdLst>
                  <a:gd name="T0" fmla="*/ 557 w 582"/>
                  <a:gd name="T1" fmla="*/ 51 h 51"/>
                  <a:gd name="T2" fmla="*/ 25 w 582"/>
                  <a:gd name="T3" fmla="*/ 51 h 51"/>
                  <a:gd name="T4" fmla="*/ 0 w 582"/>
                  <a:gd name="T5" fmla="*/ 25 h 51"/>
                  <a:gd name="T6" fmla="*/ 25 w 582"/>
                  <a:gd name="T7" fmla="*/ 0 h 51"/>
                  <a:gd name="T8" fmla="*/ 557 w 582"/>
                  <a:gd name="T9" fmla="*/ 0 h 51"/>
                  <a:gd name="T10" fmla="*/ 582 w 582"/>
                  <a:gd name="T11" fmla="*/ 25 h 51"/>
                  <a:gd name="T12" fmla="*/ 557 w 582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51">
                    <a:moveTo>
                      <a:pt x="557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71" y="0"/>
                      <a:pt x="582" y="11"/>
                      <a:pt x="582" y="25"/>
                    </a:cubicBezTo>
                    <a:cubicBezTo>
                      <a:pt x="582" y="39"/>
                      <a:pt x="571" y="51"/>
                      <a:pt x="557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3" name="Freeform 570">
                <a:extLst>
                  <a:ext uri="{FF2B5EF4-FFF2-40B4-BE49-F238E27FC236}">
                    <a16:creationId xmlns:a16="http://schemas.microsoft.com/office/drawing/2014/main" id="{37D94D24-EDF0-D0EE-F521-B0BFFFDB2C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4213" y="6108701"/>
                <a:ext cx="163513" cy="163513"/>
              </a:xfrm>
              <a:custGeom>
                <a:avLst/>
                <a:gdLst>
                  <a:gd name="T0" fmla="*/ 196 w 392"/>
                  <a:gd name="T1" fmla="*/ 391 h 391"/>
                  <a:gd name="T2" fmla="*/ 0 w 392"/>
                  <a:gd name="T3" fmla="*/ 196 h 391"/>
                  <a:gd name="T4" fmla="*/ 196 w 392"/>
                  <a:gd name="T5" fmla="*/ 0 h 391"/>
                  <a:gd name="T6" fmla="*/ 392 w 392"/>
                  <a:gd name="T7" fmla="*/ 196 h 391"/>
                  <a:gd name="T8" fmla="*/ 196 w 392"/>
                  <a:gd name="T9" fmla="*/ 391 h 391"/>
                  <a:gd name="T10" fmla="*/ 196 w 392"/>
                  <a:gd name="T11" fmla="*/ 51 h 391"/>
                  <a:gd name="T12" fmla="*/ 51 w 392"/>
                  <a:gd name="T13" fmla="*/ 196 h 391"/>
                  <a:gd name="T14" fmla="*/ 196 w 392"/>
                  <a:gd name="T15" fmla="*/ 341 h 391"/>
                  <a:gd name="T16" fmla="*/ 341 w 392"/>
                  <a:gd name="T17" fmla="*/ 196 h 391"/>
                  <a:gd name="T18" fmla="*/ 196 w 392"/>
                  <a:gd name="T19" fmla="*/ 5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2" h="391">
                    <a:moveTo>
                      <a:pt x="196" y="391"/>
                    </a:moveTo>
                    <a:cubicBezTo>
                      <a:pt x="88" y="391"/>
                      <a:pt x="0" y="304"/>
                      <a:pt x="0" y="196"/>
                    </a:cubicBezTo>
                    <a:cubicBezTo>
                      <a:pt x="0" y="88"/>
                      <a:pt x="88" y="0"/>
                      <a:pt x="196" y="0"/>
                    </a:cubicBezTo>
                    <a:cubicBezTo>
                      <a:pt x="304" y="0"/>
                      <a:pt x="392" y="88"/>
                      <a:pt x="392" y="196"/>
                    </a:cubicBezTo>
                    <a:cubicBezTo>
                      <a:pt x="392" y="304"/>
                      <a:pt x="304" y="391"/>
                      <a:pt x="196" y="391"/>
                    </a:cubicBezTo>
                    <a:close/>
                    <a:moveTo>
                      <a:pt x="196" y="51"/>
                    </a:moveTo>
                    <a:cubicBezTo>
                      <a:pt x="116" y="51"/>
                      <a:pt x="51" y="116"/>
                      <a:pt x="51" y="196"/>
                    </a:cubicBezTo>
                    <a:cubicBezTo>
                      <a:pt x="51" y="276"/>
                      <a:pt x="116" y="341"/>
                      <a:pt x="196" y="341"/>
                    </a:cubicBezTo>
                    <a:cubicBezTo>
                      <a:pt x="276" y="341"/>
                      <a:pt x="341" y="276"/>
                      <a:pt x="341" y="196"/>
                    </a:cubicBezTo>
                    <a:cubicBezTo>
                      <a:pt x="341" y="116"/>
                      <a:pt x="276" y="51"/>
                      <a:pt x="196" y="51"/>
                    </a:cubicBezTo>
                    <a:close/>
                  </a:path>
                </a:pathLst>
              </a:custGeom>
              <a:solidFill>
                <a:srgbClr val="CC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4" name="Line 571">
                <a:extLst>
                  <a:ext uri="{FF2B5EF4-FFF2-40B4-BE49-F238E27FC236}">
                    <a16:creationId xmlns:a16="http://schemas.microsoft.com/office/drawing/2014/main" id="{40C5BF7C-D624-62A7-160F-2FA9950D3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163" y="6076951"/>
                <a:ext cx="0" cy="0"/>
              </a:xfrm>
              <a:prstGeom prst="line">
                <a:avLst/>
              </a:prstGeom>
              <a:noFill/>
              <a:ln w="22225" cap="rnd">
                <a:solidFill>
                  <a:srgbClr val="55555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5" name="Freeform 572">
                <a:extLst>
                  <a:ext uri="{FF2B5EF4-FFF2-40B4-BE49-F238E27FC236}">
                    <a16:creationId xmlns:a16="http://schemas.microsoft.com/office/drawing/2014/main" id="{65F3B368-E1F5-DEEA-96C3-565CB71B0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250" y="6027738"/>
                <a:ext cx="325438" cy="325438"/>
              </a:xfrm>
              <a:custGeom>
                <a:avLst/>
                <a:gdLst>
                  <a:gd name="T0" fmla="*/ 388 w 776"/>
                  <a:gd name="T1" fmla="*/ 776 h 776"/>
                  <a:gd name="T2" fmla="*/ 0 w 776"/>
                  <a:gd name="T3" fmla="*/ 388 h 776"/>
                  <a:gd name="T4" fmla="*/ 106 w 776"/>
                  <a:gd name="T5" fmla="*/ 121 h 776"/>
                  <a:gd name="T6" fmla="*/ 142 w 776"/>
                  <a:gd name="T7" fmla="*/ 120 h 776"/>
                  <a:gd name="T8" fmla="*/ 143 w 776"/>
                  <a:gd name="T9" fmla="*/ 156 h 776"/>
                  <a:gd name="T10" fmla="*/ 51 w 776"/>
                  <a:gd name="T11" fmla="*/ 388 h 776"/>
                  <a:gd name="T12" fmla="*/ 388 w 776"/>
                  <a:gd name="T13" fmla="*/ 725 h 776"/>
                  <a:gd name="T14" fmla="*/ 726 w 776"/>
                  <a:gd name="T15" fmla="*/ 388 h 776"/>
                  <a:gd name="T16" fmla="*/ 388 w 776"/>
                  <a:gd name="T17" fmla="*/ 50 h 776"/>
                  <a:gd name="T18" fmla="*/ 226 w 776"/>
                  <a:gd name="T19" fmla="*/ 92 h 776"/>
                  <a:gd name="T20" fmla="*/ 191 w 776"/>
                  <a:gd name="T21" fmla="*/ 82 h 776"/>
                  <a:gd name="T22" fmla="*/ 201 w 776"/>
                  <a:gd name="T23" fmla="*/ 47 h 776"/>
                  <a:gd name="T24" fmla="*/ 388 w 776"/>
                  <a:gd name="T25" fmla="*/ 0 h 776"/>
                  <a:gd name="T26" fmla="*/ 776 w 776"/>
                  <a:gd name="T27" fmla="*/ 388 h 776"/>
                  <a:gd name="T28" fmla="*/ 388 w 776"/>
                  <a:gd name="T29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6" h="776">
                    <a:moveTo>
                      <a:pt x="388" y="776"/>
                    </a:moveTo>
                    <a:cubicBezTo>
                      <a:pt x="174" y="776"/>
                      <a:pt x="0" y="602"/>
                      <a:pt x="0" y="388"/>
                    </a:cubicBezTo>
                    <a:cubicBezTo>
                      <a:pt x="0" y="288"/>
                      <a:pt x="38" y="194"/>
                      <a:pt x="106" y="121"/>
                    </a:cubicBezTo>
                    <a:cubicBezTo>
                      <a:pt x="115" y="111"/>
                      <a:pt x="131" y="111"/>
                      <a:pt x="142" y="120"/>
                    </a:cubicBezTo>
                    <a:cubicBezTo>
                      <a:pt x="152" y="130"/>
                      <a:pt x="152" y="146"/>
                      <a:pt x="143" y="156"/>
                    </a:cubicBezTo>
                    <a:cubicBezTo>
                      <a:pt x="83" y="219"/>
                      <a:pt x="51" y="301"/>
                      <a:pt x="51" y="388"/>
                    </a:cubicBezTo>
                    <a:cubicBezTo>
                      <a:pt x="51" y="574"/>
                      <a:pt x="202" y="725"/>
                      <a:pt x="388" y="725"/>
                    </a:cubicBezTo>
                    <a:cubicBezTo>
                      <a:pt x="574" y="725"/>
                      <a:pt x="726" y="574"/>
                      <a:pt x="726" y="388"/>
                    </a:cubicBezTo>
                    <a:cubicBezTo>
                      <a:pt x="726" y="202"/>
                      <a:pt x="574" y="50"/>
                      <a:pt x="388" y="50"/>
                    </a:cubicBezTo>
                    <a:cubicBezTo>
                      <a:pt x="331" y="50"/>
                      <a:pt x="275" y="65"/>
                      <a:pt x="226" y="92"/>
                    </a:cubicBezTo>
                    <a:cubicBezTo>
                      <a:pt x="213" y="99"/>
                      <a:pt x="198" y="94"/>
                      <a:pt x="191" y="82"/>
                    </a:cubicBezTo>
                    <a:cubicBezTo>
                      <a:pt x="184" y="70"/>
                      <a:pt x="189" y="54"/>
                      <a:pt x="201" y="47"/>
                    </a:cubicBezTo>
                    <a:cubicBezTo>
                      <a:pt x="258" y="16"/>
                      <a:pt x="323" y="0"/>
                      <a:pt x="388" y="0"/>
                    </a:cubicBezTo>
                    <a:cubicBezTo>
                      <a:pt x="602" y="0"/>
                      <a:pt x="776" y="174"/>
                      <a:pt x="776" y="388"/>
                    </a:cubicBezTo>
                    <a:cubicBezTo>
                      <a:pt x="776" y="602"/>
                      <a:pt x="602" y="776"/>
                      <a:pt x="388" y="77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6" name="Freeform 573">
                <a:extLst>
                  <a:ext uri="{FF2B5EF4-FFF2-40B4-BE49-F238E27FC236}">
                    <a16:creationId xmlns:a16="http://schemas.microsoft.com/office/drawing/2014/main" id="{9E0CA033-544B-DA0B-10D1-0F48417DA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7213" y="5983288"/>
                <a:ext cx="417513" cy="415925"/>
              </a:xfrm>
              <a:custGeom>
                <a:avLst/>
                <a:gdLst>
                  <a:gd name="T0" fmla="*/ 495 w 991"/>
                  <a:gd name="T1" fmla="*/ 991 h 991"/>
                  <a:gd name="T2" fmla="*/ 0 w 991"/>
                  <a:gd name="T3" fmla="*/ 496 h 991"/>
                  <a:gd name="T4" fmla="*/ 495 w 991"/>
                  <a:gd name="T5" fmla="*/ 0 h 991"/>
                  <a:gd name="T6" fmla="*/ 991 w 991"/>
                  <a:gd name="T7" fmla="*/ 496 h 991"/>
                  <a:gd name="T8" fmla="*/ 495 w 991"/>
                  <a:gd name="T9" fmla="*/ 991 h 991"/>
                  <a:gd name="T10" fmla="*/ 495 w 991"/>
                  <a:gd name="T11" fmla="*/ 51 h 991"/>
                  <a:gd name="T12" fmla="*/ 50 w 991"/>
                  <a:gd name="T13" fmla="*/ 496 h 991"/>
                  <a:gd name="T14" fmla="*/ 495 w 991"/>
                  <a:gd name="T15" fmla="*/ 941 h 991"/>
                  <a:gd name="T16" fmla="*/ 940 w 991"/>
                  <a:gd name="T17" fmla="*/ 496 h 991"/>
                  <a:gd name="T18" fmla="*/ 495 w 991"/>
                  <a:gd name="T19" fmla="*/ 5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1" h="991">
                    <a:moveTo>
                      <a:pt x="495" y="991"/>
                    </a:moveTo>
                    <a:cubicBezTo>
                      <a:pt x="222" y="991"/>
                      <a:pt x="0" y="769"/>
                      <a:pt x="0" y="496"/>
                    </a:cubicBezTo>
                    <a:cubicBezTo>
                      <a:pt x="0" y="222"/>
                      <a:pt x="222" y="0"/>
                      <a:pt x="495" y="0"/>
                    </a:cubicBezTo>
                    <a:cubicBezTo>
                      <a:pt x="768" y="0"/>
                      <a:pt x="991" y="222"/>
                      <a:pt x="991" y="496"/>
                    </a:cubicBezTo>
                    <a:cubicBezTo>
                      <a:pt x="991" y="769"/>
                      <a:pt x="768" y="991"/>
                      <a:pt x="495" y="991"/>
                    </a:cubicBezTo>
                    <a:close/>
                    <a:moveTo>
                      <a:pt x="495" y="51"/>
                    </a:moveTo>
                    <a:cubicBezTo>
                      <a:pt x="250" y="51"/>
                      <a:pt x="50" y="250"/>
                      <a:pt x="50" y="496"/>
                    </a:cubicBezTo>
                    <a:cubicBezTo>
                      <a:pt x="50" y="741"/>
                      <a:pt x="250" y="941"/>
                      <a:pt x="495" y="941"/>
                    </a:cubicBezTo>
                    <a:cubicBezTo>
                      <a:pt x="741" y="941"/>
                      <a:pt x="940" y="741"/>
                      <a:pt x="940" y="496"/>
                    </a:cubicBezTo>
                    <a:cubicBezTo>
                      <a:pt x="940" y="250"/>
                      <a:pt x="741" y="51"/>
                      <a:pt x="495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7" name="Freeform 574">
                <a:extLst>
                  <a:ext uri="{FF2B5EF4-FFF2-40B4-BE49-F238E27FC236}">
                    <a16:creationId xmlns:a16="http://schemas.microsoft.com/office/drawing/2014/main" id="{A7E7BCE4-59AF-1F28-4AA3-DBA051F629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1325" y="6008688"/>
                <a:ext cx="60325" cy="60325"/>
              </a:xfrm>
              <a:custGeom>
                <a:avLst/>
                <a:gdLst>
                  <a:gd name="T0" fmla="*/ 71 w 143"/>
                  <a:gd name="T1" fmla="*/ 143 h 143"/>
                  <a:gd name="T2" fmla="*/ 0 w 143"/>
                  <a:gd name="T3" fmla="*/ 72 h 143"/>
                  <a:gd name="T4" fmla="*/ 71 w 143"/>
                  <a:gd name="T5" fmla="*/ 0 h 143"/>
                  <a:gd name="T6" fmla="*/ 143 w 143"/>
                  <a:gd name="T7" fmla="*/ 72 h 143"/>
                  <a:gd name="T8" fmla="*/ 71 w 143"/>
                  <a:gd name="T9" fmla="*/ 143 h 143"/>
                  <a:gd name="T10" fmla="*/ 71 w 143"/>
                  <a:gd name="T11" fmla="*/ 51 h 143"/>
                  <a:gd name="T12" fmla="*/ 50 w 143"/>
                  <a:gd name="T13" fmla="*/ 72 h 143"/>
                  <a:gd name="T14" fmla="*/ 71 w 143"/>
                  <a:gd name="T15" fmla="*/ 93 h 143"/>
                  <a:gd name="T16" fmla="*/ 92 w 143"/>
                  <a:gd name="T17" fmla="*/ 72 h 143"/>
                  <a:gd name="T18" fmla="*/ 71 w 143"/>
                  <a:gd name="T19" fmla="*/ 5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43">
                    <a:moveTo>
                      <a:pt x="71" y="143"/>
                    </a:move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10" y="0"/>
                      <a:pt x="143" y="32"/>
                      <a:pt x="143" y="72"/>
                    </a:cubicBezTo>
                    <a:cubicBezTo>
                      <a:pt x="143" y="111"/>
                      <a:pt x="110" y="143"/>
                      <a:pt x="71" y="143"/>
                    </a:cubicBezTo>
                    <a:close/>
                    <a:moveTo>
                      <a:pt x="71" y="51"/>
                    </a:moveTo>
                    <a:cubicBezTo>
                      <a:pt x="60" y="51"/>
                      <a:pt x="50" y="60"/>
                      <a:pt x="50" y="72"/>
                    </a:cubicBezTo>
                    <a:cubicBezTo>
                      <a:pt x="50" y="83"/>
                      <a:pt x="60" y="93"/>
                      <a:pt x="71" y="93"/>
                    </a:cubicBezTo>
                    <a:cubicBezTo>
                      <a:pt x="83" y="93"/>
                      <a:pt x="92" y="83"/>
                      <a:pt x="92" y="72"/>
                    </a:cubicBezTo>
                    <a:cubicBezTo>
                      <a:pt x="92" y="60"/>
                      <a:pt x="83" y="51"/>
                      <a:pt x="71" y="51"/>
                    </a:cubicBezTo>
                    <a:close/>
                  </a:path>
                </a:pathLst>
              </a:custGeom>
              <a:solidFill>
                <a:srgbClr val="CC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8" name="Freeform 575">
                <a:extLst>
                  <a:ext uri="{FF2B5EF4-FFF2-40B4-BE49-F238E27FC236}">
                    <a16:creationId xmlns:a16="http://schemas.microsoft.com/office/drawing/2014/main" id="{C62C0FED-C225-DFD1-37C2-6B187ED1A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5895976"/>
                <a:ext cx="123825" cy="82550"/>
              </a:xfrm>
              <a:custGeom>
                <a:avLst/>
                <a:gdLst>
                  <a:gd name="T0" fmla="*/ 26 w 296"/>
                  <a:gd name="T1" fmla="*/ 197 h 197"/>
                  <a:gd name="T2" fmla="*/ 0 w 296"/>
                  <a:gd name="T3" fmla="*/ 171 h 197"/>
                  <a:gd name="T4" fmla="*/ 0 w 296"/>
                  <a:gd name="T5" fmla="*/ 124 h 197"/>
                  <a:gd name="T6" fmla="*/ 61 w 296"/>
                  <a:gd name="T7" fmla="*/ 42 h 197"/>
                  <a:gd name="T8" fmla="*/ 170 w 296"/>
                  <a:gd name="T9" fmla="*/ 10 h 197"/>
                  <a:gd name="T10" fmla="*/ 266 w 296"/>
                  <a:gd name="T11" fmla="*/ 47 h 197"/>
                  <a:gd name="T12" fmla="*/ 289 w 296"/>
                  <a:gd name="T13" fmla="*/ 83 h 197"/>
                  <a:gd name="T14" fmla="*/ 281 w 296"/>
                  <a:gd name="T15" fmla="*/ 118 h 197"/>
                  <a:gd name="T16" fmla="*/ 246 w 296"/>
                  <a:gd name="T17" fmla="*/ 110 h 197"/>
                  <a:gd name="T18" fmla="*/ 223 w 296"/>
                  <a:gd name="T19" fmla="*/ 74 h 197"/>
                  <a:gd name="T20" fmla="*/ 184 w 296"/>
                  <a:gd name="T21" fmla="*/ 59 h 197"/>
                  <a:gd name="T22" fmla="*/ 76 w 296"/>
                  <a:gd name="T23" fmla="*/ 91 h 197"/>
                  <a:gd name="T24" fmla="*/ 51 w 296"/>
                  <a:gd name="T25" fmla="*/ 124 h 197"/>
                  <a:gd name="T26" fmla="*/ 51 w 296"/>
                  <a:gd name="T27" fmla="*/ 171 h 197"/>
                  <a:gd name="T28" fmla="*/ 26 w 296"/>
                  <a:gd name="T29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6" h="197">
                    <a:moveTo>
                      <a:pt x="26" y="197"/>
                    </a:moveTo>
                    <a:cubicBezTo>
                      <a:pt x="12" y="197"/>
                      <a:pt x="0" y="185"/>
                      <a:pt x="0" y="17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87"/>
                      <a:pt x="25" y="53"/>
                      <a:pt x="61" y="42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207" y="0"/>
                      <a:pt x="246" y="15"/>
                      <a:pt x="266" y="47"/>
                    </a:cubicBezTo>
                    <a:cubicBezTo>
                      <a:pt x="289" y="83"/>
                      <a:pt x="289" y="83"/>
                      <a:pt x="289" y="83"/>
                    </a:cubicBezTo>
                    <a:cubicBezTo>
                      <a:pt x="296" y="95"/>
                      <a:pt x="293" y="111"/>
                      <a:pt x="281" y="118"/>
                    </a:cubicBezTo>
                    <a:cubicBezTo>
                      <a:pt x="269" y="125"/>
                      <a:pt x="253" y="122"/>
                      <a:pt x="246" y="110"/>
                    </a:cubicBezTo>
                    <a:cubicBezTo>
                      <a:pt x="223" y="74"/>
                      <a:pt x="223" y="74"/>
                      <a:pt x="223" y="74"/>
                    </a:cubicBezTo>
                    <a:cubicBezTo>
                      <a:pt x="215" y="61"/>
                      <a:pt x="199" y="55"/>
                      <a:pt x="184" y="59"/>
                    </a:cubicBezTo>
                    <a:cubicBezTo>
                      <a:pt x="76" y="91"/>
                      <a:pt x="76" y="91"/>
                      <a:pt x="76" y="91"/>
                    </a:cubicBezTo>
                    <a:cubicBezTo>
                      <a:pt x="61" y="95"/>
                      <a:pt x="51" y="109"/>
                      <a:pt x="51" y="124"/>
                    </a:cubicBezTo>
                    <a:cubicBezTo>
                      <a:pt x="51" y="171"/>
                      <a:pt x="51" y="171"/>
                      <a:pt x="51" y="171"/>
                    </a:cubicBezTo>
                    <a:cubicBezTo>
                      <a:pt x="51" y="185"/>
                      <a:pt x="40" y="197"/>
                      <a:pt x="26" y="197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9" name="Freeform 576">
                <a:extLst>
                  <a:ext uri="{FF2B5EF4-FFF2-40B4-BE49-F238E27FC236}">
                    <a16:creationId xmlns:a16="http://schemas.microsoft.com/office/drawing/2014/main" id="{88283C1F-C6F9-7ADA-C53D-D318DD0A6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0" y="6132513"/>
                <a:ext cx="69850" cy="117475"/>
              </a:xfrm>
              <a:custGeom>
                <a:avLst/>
                <a:gdLst>
                  <a:gd name="T0" fmla="*/ 25 w 164"/>
                  <a:gd name="T1" fmla="*/ 278 h 278"/>
                  <a:gd name="T2" fmla="*/ 0 w 164"/>
                  <a:gd name="T3" fmla="*/ 252 h 278"/>
                  <a:gd name="T4" fmla="*/ 25 w 164"/>
                  <a:gd name="T5" fmla="*/ 227 h 278"/>
                  <a:gd name="T6" fmla="*/ 114 w 164"/>
                  <a:gd name="T7" fmla="*/ 139 h 278"/>
                  <a:gd name="T8" fmla="*/ 25 w 164"/>
                  <a:gd name="T9" fmla="*/ 50 h 278"/>
                  <a:gd name="T10" fmla="*/ 0 w 164"/>
                  <a:gd name="T11" fmla="*/ 25 h 278"/>
                  <a:gd name="T12" fmla="*/ 25 w 164"/>
                  <a:gd name="T13" fmla="*/ 0 h 278"/>
                  <a:gd name="T14" fmla="*/ 164 w 164"/>
                  <a:gd name="T15" fmla="*/ 139 h 278"/>
                  <a:gd name="T16" fmla="*/ 25 w 164"/>
                  <a:gd name="T17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78">
                    <a:moveTo>
                      <a:pt x="25" y="278"/>
                    </a:moveTo>
                    <a:cubicBezTo>
                      <a:pt x="11" y="278"/>
                      <a:pt x="0" y="266"/>
                      <a:pt x="0" y="252"/>
                    </a:cubicBezTo>
                    <a:cubicBezTo>
                      <a:pt x="0" y="238"/>
                      <a:pt x="11" y="227"/>
                      <a:pt x="25" y="227"/>
                    </a:cubicBezTo>
                    <a:cubicBezTo>
                      <a:pt x="74" y="227"/>
                      <a:pt x="114" y="187"/>
                      <a:pt x="114" y="139"/>
                    </a:cubicBezTo>
                    <a:cubicBezTo>
                      <a:pt x="114" y="90"/>
                      <a:pt x="74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102" y="0"/>
                      <a:pt x="164" y="62"/>
                      <a:pt x="164" y="139"/>
                    </a:cubicBezTo>
                    <a:cubicBezTo>
                      <a:pt x="164" y="215"/>
                      <a:pt x="102" y="278"/>
                      <a:pt x="25" y="278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60" name="Freeform 577">
                <a:extLst>
                  <a:ext uri="{FF2B5EF4-FFF2-40B4-BE49-F238E27FC236}">
                    <a16:creationId xmlns:a16="http://schemas.microsoft.com/office/drawing/2014/main" id="{1CEDD7EC-871C-FC86-6A92-84DD4CBDD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188" y="5834063"/>
                <a:ext cx="585788" cy="485775"/>
              </a:xfrm>
              <a:custGeom>
                <a:avLst/>
                <a:gdLst>
                  <a:gd name="T0" fmla="*/ 26 w 1394"/>
                  <a:gd name="T1" fmla="*/ 1159 h 1159"/>
                  <a:gd name="T2" fmla="*/ 0 w 1394"/>
                  <a:gd name="T3" fmla="*/ 1134 h 1159"/>
                  <a:gd name="T4" fmla="*/ 0 w 1394"/>
                  <a:gd name="T5" fmla="*/ 646 h 1159"/>
                  <a:gd name="T6" fmla="*/ 53 w 1394"/>
                  <a:gd name="T7" fmla="*/ 467 h 1159"/>
                  <a:gd name="T8" fmla="*/ 188 w 1394"/>
                  <a:gd name="T9" fmla="*/ 343 h 1159"/>
                  <a:gd name="T10" fmla="*/ 541 w 1394"/>
                  <a:gd name="T11" fmla="*/ 228 h 1159"/>
                  <a:gd name="T12" fmla="*/ 589 w 1394"/>
                  <a:gd name="T13" fmla="*/ 167 h 1159"/>
                  <a:gd name="T14" fmla="*/ 808 w 1394"/>
                  <a:gd name="T15" fmla="*/ 0 h 1159"/>
                  <a:gd name="T16" fmla="*/ 810 w 1394"/>
                  <a:gd name="T17" fmla="*/ 0 h 1159"/>
                  <a:gd name="T18" fmla="*/ 1221 w 1394"/>
                  <a:gd name="T19" fmla="*/ 0 h 1159"/>
                  <a:gd name="T20" fmla="*/ 1388 w 1394"/>
                  <a:gd name="T21" fmla="*/ 129 h 1159"/>
                  <a:gd name="T22" fmla="*/ 1374 w 1394"/>
                  <a:gd name="T23" fmla="*/ 162 h 1159"/>
                  <a:gd name="T24" fmla="*/ 1341 w 1394"/>
                  <a:gd name="T25" fmla="*/ 147 h 1159"/>
                  <a:gd name="T26" fmla="*/ 1221 w 1394"/>
                  <a:gd name="T27" fmla="*/ 50 h 1159"/>
                  <a:gd name="T28" fmla="*/ 810 w 1394"/>
                  <a:gd name="T29" fmla="*/ 50 h 1159"/>
                  <a:gd name="T30" fmla="*/ 639 w 1394"/>
                  <a:gd name="T31" fmla="*/ 175 h 1159"/>
                  <a:gd name="T32" fmla="*/ 556 w 1394"/>
                  <a:gd name="T33" fmla="*/ 276 h 1159"/>
                  <a:gd name="T34" fmla="*/ 204 w 1394"/>
                  <a:gd name="T35" fmla="*/ 391 h 1159"/>
                  <a:gd name="T36" fmla="*/ 100 w 1394"/>
                  <a:gd name="T37" fmla="*/ 486 h 1159"/>
                  <a:gd name="T38" fmla="*/ 51 w 1394"/>
                  <a:gd name="T39" fmla="*/ 646 h 1159"/>
                  <a:gd name="T40" fmla="*/ 51 w 1394"/>
                  <a:gd name="T41" fmla="*/ 1134 h 1159"/>
                  <a:gd name="T42" fmla="*/ 26 w 1394"/>
                  <a:gd name="T43" fmla="*/ 1159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4" h="1159">
                    <a:moveTo>
                      <a:pt x="26" y="1159"/>
                    </a:moveTo>
                    <a:cubicBezTo>
                      <a:pt x="12" y="1159"/>
                      <a:pt x="0" y="1148"/>
                      <a:pt x="0" y="1134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10"/>
                      <a:pt x="44" y="491"/>
                      <a:pt x="53" y="467"/>
                    </a:cubicBezTo>
                    <a:cubicBezTo>
                      <a:pt x="79" y="408"/>
                      <a:pt x="128" y="363"/>
                      <a:pt x="188" y="343"/>
                    </a:cubicBezTo>
                    <a:cubicBezTo>
                      <a:pt x="541" y="228"/>
                      <a:pt x="541" y="228"/>
                      <a:pt x="541" y="228"/>
                    </a:cubicBezTo>
                    <a:cubicBezTo>
                      <a:pt x="566" y="220"/>
                      <a:pt x="585" y="196"/>
                      <a:pt x="589" y="167"/>
                    </a:cubicBezTo>
                    <a:cubicBezTo>
                      <a:pt x="609" y="34"/>
                      <a:pt x="739" y="0"/>
                      <a:pt x="808" y="0"/>
                    </a:cubicBezTo>
                    <a:cubicBezTo>
                      <a:pt x="808" y="0"/>
                      <a:pt x="809" y="0"/>
                      <a:pt x="810" y="0"/>
                    </a:cubicBezTo>
                    <a:cubicBezTo>
                      <a:pt x="1221" y="0"/>
                      <a:pt x="1221" y="0"/>
                      <a:pt x="1221" y="0"/>
                    </a:cubicBezTo>
                    <a:cubicBezTo>
                      <a:pt x="1324" y="0"/>
                      <a:pt x="1365" y="69"/>
                      <a:pt x="1388" y="129"/>
                    </a:cubicBezTo>
                    <a:cubicBezTo>
                      <a:pt x="1394" y="142"/>
                      <a:pt x="1387" y="156"/>
                      <a:pt x="1374" y="162"/>
                    </a:cubicBezTo>
                    <a:cubicBezTo>
                      <a:pt x="1361" y="167"/>
                      <a:pt x="1346" y="160"/>
                      <a:pt x="1341" y="147"/>
                    </a:cubicBezTo>
                    <a:cubicBezTo>
                      <a:pt x="1318" y="89"/>
                      <a:pt x="1289" y="50"/>
                      <a:pt x="1221" y="50"/>
                    </a:cubicBezTo>
                    <a:cubicBezTo>
                      <a:pt x="810" y="50"/>
                      <a:pt x="810" y="50"/>
                      <a:pt x="810" y="50"/>
                    </a:cubicBezTo>
                    <a:cubicBezTo>
                      <a:pt x="802" y="49"/>
                      <a:pt x="658" y="51"/>
                      <a:pt x="639" y="175"/>
                    </a:cubicBezTo>
                    <a:cubicBezTo>
                      <a:pt x="632" y="223"/>
                      <a:pt x="600" y="262"/>
                      <a:pt x="556" y="276"/>
                    </a:cubicBezTo>
                    <a:cubicBezTo>
                      <a:pt x="204" y="391"/>
                      <a:pt x="204" y="391"/>
                      <a:pt x="204" y="391"/>
                    </a:cubicBezTo>
                    <a:cubicBezTo>
                      <a:pt x="157" y="406"/>
                      <a:pt x="120" y="441"/>
                      <a:pt x="100" y="486"/>
                    </a:cubicBezTo>
                    <a:cubicBezTo>
                      <a:pt x="76" y="550"/>
                      <a:pt x="51" y="628"/>
                      <a:pt x="51" y="646"/>
                    </a:cubicBezTo>
                    <a:cubicBezTo>
                      <a:pt x="51" y="1134"/>
                      <a:pt x="51" y="1134"/>
                      <a:pt x="51" y="1134"/>
                    </a:cubicBezTo>
                    <a:cubicBezTo>
                      <a:pt x="51" y="1148"/>
                      <a:pt x="40" y="1159"/>
                      <a:pt x="26" y="1159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61" name="Line 578">
                <a:extLst>
                  <a:ext uri="{FF2B5EF4-FFF2-40B4-BE49-F238E27FC236}">
                    <a16:creationId xmlns:a16="http://schemas.microsoft.com/office/drawing/2014/main" id="{C587F8A1-CEBD-5FD1-369E-C4AED8FB3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975" y="5929313"/>
                <a:ext cx="0" cy="0"/>
              </a:xfrm>
              <a:prstGeom prst="line">
                <a:avLst/>
              </a:prstGeom>
              <a:noFill/>
              <a:ln w="22225" cap="rnd">
                <a:solidFill>
                  <a:srgbClr val="55555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62" name="Freeform 579">
                <a:extLst>
                  <a:ext uri="{FF2B5EF4-FFF2-40B4-BE49-F238E27FC236}">
                    <a16:creationId xmlns:a16="http://schemas.microsoft.com/office/drawing/2014/main" id="{4F0487B4-C378-7153-8B87-3E2A54882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8" y="5926138"/>
                <a:ext cx="123825" cy="168275"/>
              </a:xfrm>
              <a:custGeom>
                <a:avLst/>
                <a:gdLst>
                  <a:gd name="T0" fmla="*/ 271 w 296"/>
                  <a:gd name="T1" fmla="*/ 401 h 401"/>
                  <a:gd name="T2" fmla="*/ 245 w 296"/>
                  <a:gd name="T3" fmla="*/ 376 h 401"/>
                  <a:gd name="T4" fmla="*/ 245 w 296"/>
                  <a:gd name="T5" fmla="*/ 314 h 401"/>
                  <a:gd name="T6" fmla="*/ 182 w 296"/>
                  <a:gd name="T7" fmla="*/ 208 h 401"/>
                  <a:gd name="T8" fmla="*/ 24 w 296"/>
                  <a:gd name="T9" fmla="*/ 78 h 401"/>
                  <a:gd name="T10" fmla="*/ 5 w 296"/>
                  <a:gd name="T11" fmla="*/ 38 h 401"/>
                  <a:gd name="T12" fmla="*/ 19 w 296"/>
                  <a:gd name="T13" fmla="*/ 5 h 401"/>
                  <a:gd name="T14" fmla="*/ 52 w 296"/>
                  <a:gd name="T15" fmla="*/ 19 h 401"/>
                  <a:gd name="T16" fmla="*/ 68 w 296"/>
                  <a:gd name="T17" fmla="*/ 52 h 401"/>
                  <a:gd name="T18" fmla="*/ 205 w 296"/>
                  <a:gd name="T19" fmla="*/ 163 h 401"/>
                  <a:gd name="T20" fmla="*/ 296 w 296"/>
                  <a:gd name="T21" fmla="*/ 314 h 401"/>
                  <a:gd name="T22" fmla="*/ 296 w 296"/>
                  <a:gd name="T23" fmla="*/ 376 h 401"/>
                  <a:gd name="T24" fmla="*/ 271 w 296"/>
                  <a:gd name="T2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6" h="401">
                    <a:moveTo>
                      <a:pt x="271" y="401"/>
                    </a:moveTo>
                    <a:cubicBezTo>
                      <a:pt x="257" y="401"/>
                      <a:pt x="245" y="390"/>
                      <a:pt x="245" y="376"/>
                    </a:cubicBezTo>
                    <a:cubicBezTo>
                      <a:pt x="245" y="314"/>
                      <a:pt x="245" y="314"/>
                      <a:pt x="245" y="314"/>
                    </a:cubicBezTo>
                    <a:cubicBezTo>
                      <a:pt x="245" y="269"/>
                      <a:pt x="221" y="228"/>
                      <a:pt x="182" y="208"/>
                    </a:cubicBezTo>
                    <a:cubicBezTo>
                      <a:pt x="104" y="167"/>
                      <a:pt x="51" y="124"/>
                      <a:pt x="24" y="78"/>
                    </a:cubicBezTo>
                    <a:cubicBezTo>
                      <a:pt x="17" y="67"/>
                      <a:pt x="11" y="54"/>
                      <a:pt x="5" y="38"/>
                    </a:cubicBezTo>
                    <a:cubicBezTo>
                      <a:pt x="0" y="25"/>
                      <a:pt x="6" y="11"/>
                      <a:pt x="19" y="5"/>
                    </a:cubicBezTo>
                    <a:cubicBezTo>
                      <a:pt x="32" y="0"/>
                      <a:pt x="47" y="6"/>
                      <a:pt x="52" y="19"/>
                    </a:cubicBezTo>
                    <a:cubicBezTo>
                      <a:pt x="57" y="32"/>
                      <a:pt x="62" y="43"/>
                      <a:pt x="68" y="52"/>
                    </a:cubicBezTo>
                    <a:cubicBezTo>
                      <a:pt x="90" y="89"/>
                      <a:pt x="137" y="128"/>
                      <a:pt x="205" y="163"/>
                    </a:cubicBezTo>
                    <a:cubicBezTo>
                      <a:pt x="261" y="192"/>
                      <a:pt x="296" y="250"/>
                      <a:pt x="296" y="314"/>
                    </a:cubicBezTo>
                    <a:cubicBezTo>
                      <a:pt x="296" y="376"/>
                      <a:pt x="296" y="376"/>
                      <a:pt x="296" y="376"/>
                    </a:cubicBezTo>
                    <a:cubicBezTo>
                      <a:pt x="296" y="390"/>
                      <a:pt x="284" y="401"/>
                      <a:pt x="271" y="40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63" name="Freeform 580">
                <a:extLst>
                  <a:ext uri="{FF2B5EF4-FFF2-40B4-BE49-F238E27FC236}">
                    <a16:creationId xmlns:a16="http://schemas.microsoft.com/office/drawing/2014/main" id="{DE7C1EB3-D3F3-8521-4950-32809C19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078538"/>
                <a:ext cx="20638" cy="360363"/>
              </a:xfrm>
              <a:custGeom>
                <a:avLst/>
                <a:gdLst>
                  <a:gd name="T0" fmla="*/ 25 w 51"/>
                  <a:gd name="T1" fmla="*/ 859 h 859"/>
                  <a:gd name="T2" fmla="*/ 0 w 51"/>
                  <a:gd name="T3" fmla="*/ 834 h 859"/>
                  <a:gd name="T4" fmla="*/ 0 w 51"/>
                  <a:gd name="T5" fmla="*/ 25 h 859"/>
                  <a:gd name="T6" fmla="*/ 25 w 51"/>
                  <a:gd name="T7" fmla="*/ 0 h 859"/>
                  <a:gd name="T8" fmla="*/ 51 w 51"/>
                  <a:gd name="T9" fmla="*/ 25 h 859"/>
                  <a:gd name="T10" fmla="*/ 51 w 51"/>
                  <a:gd name="T11" fmla="*/ 834 h 859"/>
                  <a:gd name="T12" fmla="*/ 25 w 51"/>
                  <a:gd name="T13" fmla="*/ 859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59">
                    <a:moveTo>
                      <a:pt x="25" y="859"/>
                    </a:moveTo>
                    <a:cubicBezTo>
                      <a:pt x="11" y="859"/>
                      <a:pt x="0" y="848"/>
                      <a:pt x="0" y="83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1" y="11"/>
                      <a:pt x="51" y="25"/>
                    </a:cubicBezTo>
                    <a:cubicBezTo>
                      <a:pt x="51" y="834"/>
                      <a:pt x="51" y="834"/>
                      <a:pt x="51" y="834"/>
                    </a:cubicBezTo>
                    <a:cubicBezTo>
                      <a:pt x="51" y="848"/>
                      <a:pt x="39" y="859"/>
                      <a:pt x="25" y="859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1D98900-B3D7-5921-3ABB-2A3B1CA83921}"/>
                </a:ext>
              </a:extLst>
            </p:cNvPr>
            <p:cNvSpPr txBox="1"/>
            <p:nvPr/>
          </p:nvSpPr>
          <p:spPr>
            <a:xfrm>
              <a:off x="9368520" y="3357623"/>
              <a:ext cx="15080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/>
                <a:t>Pictures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F41C58-7FDB-9767-5806-433A43C88B50}"/>
              </a:ext>
            </a:extLst>
          </p:cNvPr>
          <p:cNvCxnSpPr>
            <a:cxnSpLocks/>
          </p:cNvCxnSpPr>
          <p:nvPr/>
        </p:nvCxnSpPr>
        <p:spPr>
          <a:xfrm>
            <a:off x="1549730" y="2662781"/>
            <a:ext cx="10999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5FCFDDE-FDB7-E629-2D84-897471E8DFAB}"/>
              </a:ext>
            </a:extLst>
          </p:cNvPr>
          <p:cNvCxnSpPr>
            <a:cxnSpLocks/>
          </p:cNvCxnSpPr>
          <p:nvPr/>
        </p:nvCxnSpPr>
        <p:spPr>
          <a:xfrm flipV="1">
            <a:off x="5407642" y="1957303"/>
            <a:ext cx="531245" cy="3981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D2D995C-5A7D-2170-CA1A-4585434C2308}"/>
              </a:ext>
            </a:extLst>
          </p:cNvPr>
          <p:cNvCxnSpPr>
            <a:cxnSpLocks/>
          </p:cNvCxnSpPr>
          <p:nvPr/>
        </p:nvCxnSpPr>
        <p:spPr>
          <a:xfrm>
            <a:off x="5409842" y="2830640"/>
            <a:ext cx="474788" cy="382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AB0830B-07FA-75AD-B5CF-16B1083EB4F5}"/>
              </a:ext>
            </a:extLst>
          </p:cNvPr>
          <p:cNvCxnSpPr>
            <a:cxnSpLocks/>
          </p:cNvCxnSpPr>
          <p:nvPr/>
        </p:nvCxnSpPr>
        <p:spPr>
          <a:xfrm flipV="1">
            <a:off x="5352085" y="2627819"/>
            <a:ext cx="593057" cy="10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5180CF-B248-70AB-8134-FEA3CB0A93AC}"/>
              </a:ext>
            </a:extLst>
          </p:cNvPr>
          <p:cNvSpPr/>
          <p:nvPr/>
        </p:nvSpPr>
        <p:spPr>
          <a:xfrm>
            <a:off x="2769842" y="1226203"/>
            <a:ext cx="2446941" cy="483779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>
                <a:solidFill>
                  <a:schemeClr val="bg1"/>
                </a:solidFill>
              </a:rPr>
              <a:t>Pre-</a:t>
            </a:r>
            <a:r>
              <a:rPr lang="nb-NO" b="1" err="1">
                <a:solidFill>
                  <a:schemeClr val="bg1"/>
                </a:solidFill>
              </a:rPr>
              <a:t>trained</a:t>
            </a:r>
            <a:r>
              <a:rPr lang="nb-NO" b="1">
                <a:solidFill>
                  <a:schemeClr val="bg1"/>
                </a:solidFill>
              </a:rPr>
              <a:t> Models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FF5029B-37E5-4FF7-50F5-0CCCEF248AFF}"/>
              </a:ext>
            </a:extLst>
          </p:cNvPr>
          <p:cNvCxnSpPr>
            <a:cxnSpLocks/>
          </p:cNvCxnSpPr>
          <p:nvPr/>
        </p:nvCxnSpPr>
        <p:spPr>
          <a:xfrm flipV="1">
            <a:off x="3991225" y="1740237"/>
            <a:ext cx="0" cy="34021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9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385DE-EA13-B6CE-DD27-227F9895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83" y="931430"/>
            <a:ext cx="5991618" cy="34803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493EB4-3DB7-2BD9-BC9B-8AC7B34D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err="1">
                <a:latin typeface="+mn-lt"/>
              </a:rPr>
              <a:t>Copilot</a:t>
            </a:r>
            <a:r>
              <a:rPr lang="nb-NO" b="1">
                <a:latin typeface="+mn-lt"/>
              </a:rPr>
              <a:t> 365</a:t>
            </a:r>
            <a:endParaRPr lang="en-US" b="1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81C221-24A3-4D71-4714-044BAC931425}"/>
              </a:ext>
            </a:extLst>
          </p:cNvPr>
          <p:cNvSpPr/>
          <p:nvPr/>
        </p:nvSpPr>
        <p:spPr>
          <a:xfrm>
            <a:off x="378625" y="1264019"/>
            <a:ext cx="2705043" cy="57937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Hybrid </a:t>
            </a:r>
            <a:r>
              <a:rPr lang="nb-NO" sz="1600" b="1" dirty="0" err="1">
                <a:solidFill>
                  <a:schemeClr val="bg1"/>
                </a:solidFill>
              </a:rPr>
              <a:t>search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combining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vectors</a:t>
            </a:r>
            <a:r>
              <a:rPr lang="nb-NO" sz="1600" b="1" dirty="0">
                <a:solidFill>
                  <a:schemeClr val="bg1"/>
                </a:solidFill>
              </a:rPr>
              <a:t> and </a:t>
            </a:r>
            <a:r>
              <a:rPr lang="nb-NO" sz="1600" b="1" dirty="0" err="1">
                <a:solidFill>
                  <a:schemeClr val="bg1"/>
                </a:solidFill>
              </a:rPr>
              <a:t>key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words</a:t>
            </a:r>
            <a:endParaRPr lang="nb-NO" sz="16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4B5636-8BD2-C2B3-AD02-CCA5F16813B4}"/>
              </a:ext>
            </a:extLst>
          </p:cNvPr>
          <p:cNvSpPr/>
          <p:nvPr/>
        </p:nvSpPr>
        <p:spPr>
          <a:xfrm>
            <a:off x="378626" y="2014055"/>
            <a:ext cx="2707476" cy="49811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Search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happens</a:t>
            </a:r>
            <a:r>
              <a:rPr lang="nb-NO" sz="1600" b="1" dirty="0">
                <a:solidFill>
                  <a:schemeClr val="bg1"/>
                </a:solidFill>
              </a:rPr>
              <a:t> in </a:t>
            </a:r>
            <a:r>
              <a:rPr lang="nb-NO" sz="1600" b="1" dirty="0" err="1">
                <a:solidFill>
                  <a:schemeClr val="bg1"/>
                </a:solidFill>
              </a:rPr>
              <a:t>context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of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the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user</a:t>
            </a:r>
            <a:endParaRPr lang="nb-NO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13173-6EAC-8E42-3C4D-72AB6E8F7CD8}"/>
              </a:ext>
            </a:extLst>
          </p:cNvPr>
          <p:cNvSpPr/>
          <p:nvPr/>
        </p:nvSpPr>
        <p:spPr>
          <a:xfrm>
            <a:off x="378626" y="2648783"/>
            <a:ext cx="2695316" cy="100881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Data </a:t>
            </a:r>
            <a:r>
              <a:rPr lang="nb-NO" sz="1600" b="1" dirty="0" err="1">
                <a:solidFill>
                  <a:schemeClr val="bg1"/>
                </a:solidFill>
              </a:rPr>
              <a:t>gets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indexes</a:t>
            </a:r>
            <a:r>
              <a:rPr lang="nb-NO" sz="1600" b="1" dirty="0">
                <a:solidFill>
                  <a:schemeClr val="bg1"/>
                </a:solidFill>
              </a:rPr>
              <a:t> for files </a:t>
            </a:r>
            <a:r>
              <a:rPr lang="nb-NO" sz="1600" b="1" dirty="0" err="1">
                <a:solidFill>
                  <a:schemeClr val="bg1"/>
                </a:solidFill>
              </a:rPr>
              <a:t>available</a:t>
            </a:r>
            <a:r>
              <a:rPr lang="nb-NO" sz="1600" b="1" dirty="0">
                <a:solidFill>
                  <a:schemeClr val="bg1"/>
                </a:solidFill>
              </a:rPr>
              <a:t> to </a:t>
            </a:r>
            <a:r>
              <a:rPr lang="nb-NO" sz="1600" b="1" dirty="0" err="1">
                <a:solidFill>
                  <a:schemeClr val="bg1"/>
                </a:solidFill>
              </a:rPr>
              <a:t>you</a:t>
            </a:r>
            <a:r>
              <a:rPr lang="nb-NO" sz="1600" b="1" dirty="0">
                <a:solidFill>
                  <a:schemeClr val="bg1"/>
                </a:solidFill>
              </a:rPr>
              <a:t> or for files </a:t>
            </a:r>
            <a:r>
              <a:rPr lang="nb-NO" sz="1600" b="1" dirty="0" err="1">
                <a:solidFill>
                  <a:schemeClr val="bg1"/>
                </a:solidFill>
              </a:rPr>
              <a:t>that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are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shared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with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you</a:t>
            </a:r>
            <a:endParaRPr lang="nb-NO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E41FF3-C394-1687-A8EF-9505B32FB4D8}"/>
              </a:ext>
            </a:extLst>
          </p:cNvPr>
          <p:cNvSpPr/>
          <p:nvPr/>
        </p:nvSpPr>
        <p:spPr>
          <a:xfrm>
            <a:off x="388353" y="3876610"/>
            <a:ext cx="2695315" cy="878759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Semantic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index</a:t>
            </a:r>
            <a:r>
              <a:rPr lang="nb-NO" sz="1600" b="1" dirty="0">
                <a:solidFill>
                  <a:schemeClr val="bg1"/>
                </a:solidFill>
              </a:rPr>
              <a:t> and </a:t>
            </a:r>
            <a:r>
              <a:rPr lang="nb-NO" sz="1600" b="1" dirty="0" err="1">
                <a:solidFill>
                  <a:schemeClr val="bg1"/>
                </a:solidFill>
              </a:rPr>
              <a:t>grounding</a:t>
            </a:r>
            <a:r>
              <a:rPr lang="nb-NO" sz="1600" b="1" dirty="0">
                <a:solidFill>
                  <a:schemeClr val="bg1"/>
                </a:solidFill>
              </a:rPr>
              <a:t> info is still not </a:t>
            </a:r>
            <a:r>
              <a:rPr lang="nb-NO" sz="1600" b="1" dirty="0" err="1">
                <a:solidFill>
                  <a:schemeClr val="bg1"/>
                </a:solidFill>
              </a:rPr>
              <a:t>available</a:t>
            </a:r>
            <a:r>
              <a:rPr lang="nb-NO" sz="1600" b="1" dirty="0">
                <a:solidFill>
                  <a:schemeClr val="bg1"/>
                </a:solidFill>
              </a:rPr>
              <a:t> in </a:t>
            </a:r>
            <a:r>
              <a:rPr lang="nb-NO" sz="1600" b="1" dirty="0" err="1">
                <a:solidFill>
                  <a:schemeClr val="bg1"/>
                </a:solidFill>
              </a:rPr>
              <a:t>the</a:t>
            </a:r>
            <a:r>
              <a:rPr lang="nb-NO" sz="1600" b="1" dirty="0">
                <a:solidFill>
                  <a:schemeClr val="bg1"/>
                </a:solidFill>
              </a:rPr>
              <a:t> Graph API</a:t>
            </a:r>
          </a:p>
        </p:txBody>
      </p:sp>
    </p:spTree>
    <p:extLst>
      <p:ext uri="{BB962C8B-B14F-4D97-AF65-F5344CB8AC3E}">
        <p14:creationId xmlns:p14="http://schemas.microsoft.com/office/powerpoint/2010/main" val="2180191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12612D-E705-066B-31A2-545AA2D58B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b-NO" b="1" dirty="0">
                <a:latin typeface="+mn-lt"/>
              </a:rPr>
              <a:t>Dont have proper access control?</a:t>
            </a:r>
          </a:p>
          <a:p>
            <a:pPr lvl="1"/>
            <a:r>
              <a:rPr lang="nb-NO" dirty="0">
                <a:latin typeface="+mn-lt"/>
              </a:rPr>
              <a:t>Search will «poison» the results</a:t>
            </a:r>
          </a:p>
          <a:p>
            <a:pPr lvl="1"/>
            <a:r>
              <a:rPr lang="nb-NO" dirty="0">
                <a:latin typeface="+mn-lt"/>
              </a:rPr>
              <a:t>Might also get data that you shouldnt see</a:t>
            </a:r>
          </a:p>
          <a:p>
            <a:r>
              <a:rPr lang="en-US" b="1" dirty="0">
                <a:latin typeface="+mn-lt"/>
              </a:rPr>
              <a:t>Limited reporting and API support</a:t>
            </a:r>
          </a:p>
          <a:p>
            <a:r>
              <a:rPr lang="en-US" b="1" dirty="0">
                <a:latin typeface="+mn-lt"/>
              </a:rPr>
              <a:t>Limited language support (on the roadmap)</a:t>
            </a:r>
          </a:p>
          <a:p>
            <a:pPr lvl="1"/>
            <a:r>
              <a:rPr lang="en-US" dirty="0">
                <a:latin typeface="+mn-lt"/>
              </a:rPr>
              <a:t>The LLM supports it, but functions/actions needs to as well</a:t>
            </a:r>
          </a:p>
          <a:p>
            <a:r>
              <a:rPr lang="nb-NO" b="1" dirty="0">
                <a:latin typeface="+mn-lt"/>
              </a:rPr>
              <a:t>Data cannot be weighted in the RAG search</a:t>
            </a:r>
          </a:p>
          <a:p>
            <a:pPr lvl="1"/>
            <a:r>
              <a:rPr lang="nb-NO" dirty="0">
                <a:latin typeface="+mn-lt"/>
              </a:rPr>
              <a:t>You need to «trust» the semantic search engine</a:t>
            </a:r>
          </a:p>
          <a:p>
            <a:r>
              <a:rPr lang="nb-NO" b="1" dirty="0">
                <a:latin typeface="+mn-lt"/>
              </a:rPr>
              <a:t>You cannot exclude data from Copilot</a:t>
            </a:r>
          </a:p>
          <a:p>
            <a:pPr lvl="1"/>
            <a:r>
              <a:rPr lang="nb-NO" dirty="0">
                <a:latin typeface="+mn-lt"/>
              </a:rPr>
              <a:t>NB: Except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35E65-09CC-30A2-330D-C7B9109E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b="1" err="1">
                <a:latin typeface="+mn-lt"/>
              </a:rPr>
              <a:t>Some</a:t>
            </a:r>
            <a:r>
              <a:rPr lang="nb-NO" sz="2800" b="1">
                <a:latin typeface="+mn-lt"/>
              </a:rPr>
              <a:t> of the </a:t>
            </a:r>
            <a:r>
              <a:rPr lang="nb-NO" sz="2800" b="1" err="1">
                <a:latin typeface="+mn-lt"/>
              </a:rPr>
              <a:t>issues</a:t>
            </a:r>
            <a:endParaRPr lang="en-US" sz="28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18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52F03C-A9A6-577B-C2EB-D7067E73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sz="2800" b="1" err="1">
                <a:latin typeface="+mn-lt"/>
              </a:rPr>
              <a:t>Copilot</a:t>
            </a:r>
            <a:r>
              <a:rPr lang="nn-NO" sz="2800" b="1">
                <a:latin typeface="+mn-lt"/>
              </a:rPr>
              <a:t> 365 and </a:t>
            </a:r>
            <a:r>
              <a:rPr lang="nn-NO" sz="2800" b="1" err="1">
                <a:latin typeface="+mn-lt"/>
              </a:rPr>
              <a:t>semantic</a:t>
            </a:r>
            <a:r>
              <a:rPr lang="nn-NO" sz="2800" b="1">
                <a:latin typeface="+mn-lt"/>
              </a:rPr>
              <a:t> </a:t>
            </a:r>
            <a:r>
              <a:rPr lang="nn-NO" sz="2800" b="1" err="1">
                <a:latin typeface="+mn-lt"/>
              </a:rPr>
              <a:t>index</a:t>
            </a:r>
            <a:endParaRPr lang="en-US" sz="2800" b="1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6752F-53F1-E5F2-9EFF-8C484C9CE700}"/>
              </a:ext>
            </a:extLst>
          </p:cNvPr>
          <p:cNvSpPr txBox="1"/>
          <p:nvPr/>
        </p:nvSpPr>
        <p:spPr>
          <a:xfrm>
            <a:off x="1242641" y="1935738"/>
            <a:ext cx="166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1400" b="1" err="1"/>
              <a:t>Documents</a:t>
            </a:r>
            <a:endParaRPr lang="nb-NO" sz="1400"/>
          </a:p>
        </p:txBody>
      </p:sp>
      <p:pic>
        <p:nvPicPr>
          <p:cNvPr id="5" name="Picture 2" descr="Document Special Lineal color icon">
            <a:extLst>
              <a:ext uri="{FF2B5EF4-FFF2-40B4-BE49-F238E27FC236}">
                <a16:creationId xmlns:a16="http://schemas.microsoft.com/office/drawing/2014/main" id="{B1B9C1E6-CD3C-8CB1-6D15-3A62D334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51" y="1792840"/>
            <a:ext cx="580435" cy="5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1245">
            <a:extLst>
              <a:ext uri="{FF2B5EF4-FFF2-40B4-BE49-F238E27FC236}">
                <a16:creationId xmlns:a16="http://schemas.microsoft.com/office/drawing/2014/main" id="{168DFE7E-5525-E943-B268-BFE4D7833DBB}"/>
              </a:ext>
            </a:extLst>
          </p:cNvPr>
          <p:cNvGrpSpPr>
            <a:grpSpLocks noChangeAspect="1"/>
          </p:cNvGrpSpPr>
          <p:nvPr/>
        </p:nvGrpSpPr>
        <p:grpSpPr>
          <a:xfrm>
            <a:off x="530823" y="1864997"/>
            <a:ext cx="652322" cy="980878"/>
            <a:chOff x="2559051" y="11390313"/>
            <a:chExt cx="431801" cy="649288"/>
          </a:xfrm>
        </p:grpSpPr>
        <p:sp>
          <p:nvSpPr>
            <p:cNvPr id="7" name="Freeform 663">
              <a:extLst>
                <a:ext uri="{FF2B5EF4-FFF2-40B4-BE49-F238E27FC236}">
                  <a16:creationId xmlns:a16="http://schemas.microsoft.com/office/drawing/2014/main" id="{E34ADFC9-7443-4869-976E-2C6928C35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78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Freeform 664">
              <a:extLst>
                <a:ext uri="{FF2B5EF4-FFF2-40B4-BE49-F238E27FC236}">
                  <a16:creationId xmlns:a16="http://schemas.microsoft.com/office/drawing/2014/main" id="{F9BDA880-283C-3028-8617-AA234ECE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78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Freeform 665">
              <a:extLst>
                <a:ext uri="{FF2B5EF4-FFF2-40B4-BE49-F238E27FC236}">
                  <a16:creationId xmlns:a16="http://schemas.microsoft.com/office/drawing/2014/main" id="{622AC051-78F8-3320-3D3D-9536CF7CC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78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Freeform 666">
              <a:extLst>
                <a:ext uri="{FF2B5EF4-FFF2-40B4-BE49-F238E27FC236}">
                  <a16:creationId xmlns:a16="http://schemas.microsoft.com/office/drawing/2014/main" id="{61C13B83-4786-86C1-B12D-4BA54F1A5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78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 667">
              <a:extLst>
                <a:ext uri="{FF2B5EF4-FFF2-40B4-BE49-F238E27FC236}">
                  <a16:creationId xmlns:a16="http://schemas.microsoft.com/office/drawing/2014/main" id="{31EAE712-DAA9-4BDD-A232-1ED147168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78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050" name="Picture 2" descr="Microsoft 365 – Hitachi Solutions">
            <a:extLst>
              <a:ext uri="{FF2B5EF4-FFF2-40B4-BE49-F238E27FC236}">
                <a16:creationId xmlns:a16="http://schemas.microsoft.com/office/drawing/2014/main" id="{8CA81C6E-8C55-3FA8-D7D3-694DFE2C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61" y="1752614"/>
            <a:ext cx="944080" cy="9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7F176F-02FD-5CC7-EE76-8A9DACCEF605}"/>
              </a:ext>
            </a:extLst>
          </p:cNvPr>
          <p:cNvSpPr txBox="1"/>
          <p:nvPr/>
        </p:nvSpPr>
        <p:spPr>
          <a:xfrm>
            <a:off x="3623841" y="2698852"/>
            <a:ext cx="166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1400" b="1"/>
              <a:t>Microsoft  365</a:t>
            </a:r>
            <a:endParaRPr lang="nb-NO" sz="1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4C2386-DBBF-B2F7-73FC-56CD70498990}"/>
              </a:ext>
            </a:extLst>
          </p:cNvPr>
          <p:cNvSpPr/>
          <p:nvPr/>
        </p:nvSpPr>
        <p:spPr>
          <a:xfrm>
            <a:off x="1292278" y="2358819"/>
            <a:ext cx="2616766" cy="4496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nb-NO" sz="1400" b="1" dirty="0">
                <a:solidFill>
                  <a:schemeClr val="bg1"/>
                </a:solidFill>
              </a:rPr>
              <a:t>Upload files</a:t>
            </a:r>
            <a:endParaRPr lang="en-US" sz="1400" b="1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ACC7C0-470C-749D-C864-75792EC5BB13}"/>
              </a:ext>
            </a:extLst>
          </p:cNvPr>
          <p:cNvSpPr/>
          <p:nvPr/>
        </p:nvSpPr>
        <p:spPr>
          <a:xfrm>
            <a:off x="1558657" y="1245561"/>
            <a:ext cx="2905910" cy="47016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09"/>
            <a:r>
              <a:rPr lang="nb-NO" sz="1600" b="1" dirty="0">
                <a:solidFill>
                  <a:schemeClr val="bg1"/>
                </a:solidFill>
              </a:rPr>
              <a:t>File types supported</a:t>
            </a:r>
            <a:r>
              <a:rPr lang="nb-NO" sz="1400" b="1" dirty="0">
                <a:solidFill>
                  <a:schemeClr val="bg1"/>
                </a:solidFill>
              </a:rPr>
              <a:t>
PDF, docx, pptx, html / aspx</a:t>
            </a:r>
          </a:p>
        </p:txBody>
      </p:sp>
      <p:pic>
        <p:nvPicPr>
          <p:cNvPr id="2052" name="Picture 4" descr="search&quot; Icon - Download for free – Iconduck">
            <a:extLst>
              <a:ext uri="{FF2B5EF4-FFF2-40B4-BE49-F238E27FC236}">
                <a16:creationId xmlns:a16="http://schemas.microsoft.com/office/drawing/2014/main" id="{B85AAAD2-CE87-A05A-1727-D844AA92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27" y="1889957"/>
            <a:ext cx="876299" cy="87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9430BB-EEDC-25D6-65B6-556361579F6F}"/>
              </a:ext>
            </a:extLst>
          </p:cNvPr>
          <p:cNvSpPr txBox="1"/>
          <p:nvPr/>
        </p:nvSpPr>
        <p:spPr>
          <a:xfrm>
            <a:off x="7012034" y="2171773"/>
            <a:ext cx="1660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1400" b="1" dirty="0"/>
              <a:t>Microsoft 365-Search</a:t>
            </a:r>
            <a:endParaRPr lang="nb-NO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B233B3-3DE0-0978-166E-5B8B27616763}"/>
              </a:ext>
            </a:extLst>
          </p:cNvPr>
          <p:cNvSpPr/>
          <p:nvPr/>
        </p:nvSpPr>
        <p:spPr>
          <a:xfrm>
            <a:off x="5004619" y="2348987"/>
            <a:ext cx="1263447" cy="4496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nb-NO" sz="1400" b="1" dirty="0">
                <a:solidFill>
                  <a:schemeClr val="bg1"/>
                </a:solidFill>
              </a:rPr>
              <a:t>Vectorize</a:t>
            </a:r>
            <a:endParaRPr lang="en-US" sz="1400" b="1" dirty="0">
              <a:solidFill>
                <a:schemeClr val="bg1"/>
              </a:solidFill>
              <a:cs typeface="Segoe U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E22159-6349-99B3-2825-3E570C53A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825" y="2864794"/>
            <a:ext cx="2998838" cy="1579423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5EE1AFA4-7B66-DA82-4808-CA58E1749572}"/>
              </a:ext>
            </a:extLst>
          </p:cNvPr>
          <p:cNvSpPr/>
          <p:nvPr/>
        </p:nvSpPr>
        <p:spPr>
          <a:xfrm>
            <a:off x="5805418" y="4176558"/>
            <a:ext cx="1863213" cy="38345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0B2212-47BE-51F4-68BA-ACDA9671FEDF}"/>
              </a:ext>
            </a:extLst>
          </p:cNvPr>
          <p:cNvSpPr/>
          <p:nvPr/>
        </p:nvSpPr>
        <p:spPr>
          <a:xfrm>
            <a:off x="5805472" y="1189704"/>
            <a:ext cx="2905910" cy="66483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09"/>
            <a:r>
              <a:rPr lang="nb-NO" sz="1400" b="1" dirty="0">
                <a:solidFill>
                  <a:schemeClr val="bg1"/>
                </a:solidFill>
              </a:rPr>
              <a:t>Indexing happens asyncronzly using a combination of vectors and keywords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293BCB-E302-35A0-D431-6656F8001E7B}"/>
              </a:ext>
            </a:extLst>
          </p:cNvPr>
          <p:cNvSpPr/>
          <p:nvPr/>
        </p:nvSpPr>
        <p:spPr>
          <a:xfrm>
            <a:off x="3318387" y="3003754"/>
            <a:ext cx="2403989" cy="148916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09"/>
            <a:r>
              <a:rPr lang="nb-NO" sz="1600" b="1" dirty="0">
                <a:solidFill>
                  <a:schemeClr val="bg1"/>
                </a:solidFill>
              </a:rPr>
              <a:t>Sources: 
</a:t>
            </a:r>
            <a:r>
              <a:rPr lang="nb-NO" sz="1400" dirty="0">
                <a:solidFill>
                  <a:schemeClr val="bg1"/>
                </a:solidFill>
              </a:rPr>
              <a:t>OneDrive: User folders and recordings SharePoint sites
Viva Engage-groups
Email postboxes
Group postboxes</a:t>
            </a:r>
            <a:endParaRPr lang="nb-NO" sz="16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3">
            <a:extLst>
              <a:ext uri="{FF2B5EF4-FFF2-40B4-BE49-F238E27FC236}">
                <a16:creationId xmlns:a16="http://schemas.microsoft.com/office/drawing/2014/main" id="{CB5F54D1-18E4-E90A-1DEB-1CA64B2E35FF}"/>
              </a:ext>
            </a:extLst>
          </p:cNvPr>
          <p:cNvSpPr/>
          <p:nvPr/>
        </p:nvSpPr>
        <p:spPr>
          <a:xfrm>
            <a:off x="494285" y="3024209"/>
            <a:ext cx="2403989" cy="737187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75" b="1" dirty="0">
                <a:solidFill>
                  <a:schemeClr val="bg1"/>
                </a:solidFill>
              </a:rPr>
              <a:t>NB: </a:t>
            </a:r>
            <a:r>
              <a:rPr lang="nb-NO" sz="1600" dirty="0">
                <a:solidFill>
                  <a:schemeClr val="bg1"/>
                </a:solidFill>
              </a:rPr>
              <a:t>Full semantic indexing takes close to 30 days</a:t>
            </a:r>
            <a:endParaRPr lang="nb-NO" sz="1200" dirty="0">
              <a:solidFill>
                <a:schemeClr val="bg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174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C03033FD-6E31-CD67-38D4-FE5831DA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>
                <a:latin typeface="+mn-lt"/>
              </a:rPr>
              <a:t>Graph Connectors with Copilot 365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6338E0-3FC2-18B9-2BC4-129280216943}"/>
              </a:ext>
            </a:extLst>
          </p:cNvPr>
          <p:cNvSpPr/>
          <p:nvPr/>
        </p:nvSpPr>
        <p:spPr>
          <a:xfrm>
            <a:off x="520403" y="1681296"/>
            <a:ext cx="1595438" cy="47050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09"/>
            <a:r>
              <a:rPr lang="nb-NO" sz="1400" b="1" err="1">
                <a:solidFill>
                  <a:schemeClr val="bg1"/>
                </a:solidFill>
              </a:rPr>
              <a:t>Jira</a:t>
            </a:r>
            <a:r>
              <a:rPr lang="nb-NO" sz="1400" b="1">
                <a:solidFill>
                  <a:schemeClr val="bg1"/>
                </a:solidFill>
              </a:rPr>
              <a:t>, </a:t>
            </a:r>
            <a:r>
              <a:rPr lang="nb-NO" sz="1400" b="1" err="1">
                <a:solidFill>
                  <a:schemeClr val="bg1"/>
                </a:solidFill>
              </a:rPr>
              <a:t>Confluence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1EE879-3C6E-75EE-5BEF-26442FD5280B}"/>
              </a:ext>
            </a:extLst>
          </p:cNvPr>
          <p:cNvSpPr/>
          <p:nvPr/>
        </p:nvSpPr>
        <p:spPr>
          <a:xfrm>
            <a:off x="520403" y="2286134"/>
            <a:ext cx="1595438" cy="47050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09"/>
            <a:r>
              <a:rPr lang="nb-NO" sz="1400" b="1">
                <a:solidFill>
                  <a:schemeClr val="bg1"/>
                </a:solidFill>
              </a:rPr>
              <a:t>ServiceNow Catalog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DC39C7-42A2-2EC6-B591-18D56C7CB762}"/>
              </a:ext>
            </a:extLst>
          </p:cNvPr>
          <p:cNvSpPr/>
          <p:nvPr/>
        </p:nvSpPr>
        <p:spPr>
          <a:xfrm>
            <a:off x="529928" y="2876684"/>
            <a:ext cx="1595438" cy="47050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09"/>
            <a:r>
              <a:rPr lang="nb-NO" sz="1400" b="1">
                <a:solidFill>
                  <a:schemeClr val="bg1"/>
                </a:solidFill>
              </a:rPr>
              <a:t>ServiceNow Tickets</a:t>
            </a:r>
            <a:endParaRPr lang="en-US" sz="1400" b="1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E6F985-F622-FC2D-2100-ED742E0E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94" y="1594592"/>
            <a:ext cx="5129407" cy="1595606"/>
          </a:xfrm>
          <a:prstGeom prst="rect">
            <a:avLst/>
          </a:prstGeom>
        </p:spPr>
      </p:pic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896246C7-634F-9C1F-8B25-68900CBC261E}"/>
              </a:ext>
            </a:extLst>
          </p:cNvPr>
          <p:cNvSpPr/>
          <p:nvPr/>
        </p:nvSpPr>
        <p:spPr>
          <a:xfrm>
            <a:off x="2406353" y="2470892"/>
            <a:ext cx="971550" cy="590550"/>
          </a:xfrm>
          <a:prstGeom prst="leftRightArrow">
            <a:avLst>
              <a:gd name="adj1" fmla="val 28035"/>
              <a:gd name="adj2" fmla="val 42486"/>
            </a:avLst>
          </a:prstGeom>
          <a:solidFill>
            <a:srgbClr val="53D2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770BD-0A37-445A-1DC7-727B13D30AB1}"/>
              </a:ext>
            </a:extLst>
          </p:cNvPr>
          <p:cNvSpPr txBox="1"/>
          <p:nvPr/>
        </p:nvSpPr>
        <p:spPr>
          <a:xfrm>
            <a:off x="5177995" y="1283472"/>
            <a:ext cx="2237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500" b="1"/>
              <a:t>Microsoft 365 Copilot</a:t>
            </a:r>
            <a:endParaRPr lang="en-US" sz="1500" b="1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4B18968A-8838-938B-42A7-80032B89D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91" y="3604152"/>
            <a:ext cx="1140032" cy="11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3319B1CA-EC5C-C97A-7E84-03B558ADF487}"/>
              </a:ext>
            </a:extLst>
          </p:cNvPr>
          <p:cNvSpPr/>
          <p:nvPr/>
        </p:nvSpPr>
        <p:spPr>
          <a:xfrm rot="16200000">
            <a:off x="6221116" y="3109067"/>
            <a:ext cx="628650" cy="657225"/>
          </a:xfrm>
          <a:prstGeom prst="rightArrow">
            <a:avLst>
              <a:gd name="adj1" fmla="val 29710"/>
              <a:gd name="adj2" fmla="val 47826"/>
            </a:avLst>
          </a:prstGeom>
          <a:solidFill>
            <a:srgbClr val="53D2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8AE90393-94DB-C6DE-E882-8690D4D6619C}"/>
              </a:ext>
            </a:extLst>
          </p:cNvPr>
          <p:cNvSpPr/>
          <p:nvPr/>
        </p:nvSpPr>
        <p:spPr>
          <a:xfrm>
            <a:off x="6873655" y="3584441"/>
            <a:ext cx="1771131" cy="582257"/>
          </a:xfrm>
          <a:prstGeom prst="wedgeRectCallout">
            <a:avLst>
              <a:gd name="adj1" fmla="val -50363"/>
              <a:gd name="adj2" fmla="val 82622"/>
            </a:avLst>
          </a:prstGeom>
          <a:solidFill>
            <a:srgbClr val="53D2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«How to connect to the Wifi?»</a:t>
            </a:r>
            <a:endParaRPr lang="en-US" sz="1600" b="1" dirty="0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3B03BE-2233-73C8-16F6-B54C1B07320D}"/>
              </a:ext>
            </a:extLst>
          </p:cNvPr>
          <p:cNvSpPr/>
          <p:nvPr/>
        </p:nvSpPr>
        <p:spPr>
          <a:xfrm>
            <a:off x="534691" y="3414846"/>
            <a:ext cx="1604963" cy="46098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09"/>
            <a:r>
              <a:rPr lang="nb-NO" sz="1400" b="1">
                <a:solidFill>
                  <a:schemeClr val="bg1"/>
                </a:solidFill>
              </a:rPr>
              <a:t>SQL or fileshares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7A260B-C4AD-F729-2C01-B9DED77F8875}"/>
              </a:ext>
            </a:extLst>
          </p:cNvPr>
          <p:cNvSpPr txBox="1"/>
          <p:nvPr/>
        </p:nvSpPr>
        <p:spPr>
          <a:xfrm>
            <a:off x="177503" y="1075479"/>
            <a:ext cx="2276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500" b="1"/>
              <a:t>Microsoft Graph Connectors</a:t>
            </a:r>
            <a:endParaRPr lang="en-US" sz="15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7AD53F-D448-B2D4-61BC-4249F322A17F}"/>
              </a:ext>
            </a:extLst>
          </p:cNvPr>
          <p:cNvSpPr txBox="1"/>
          <p:nvPr/>
        </p:nvSpPr>
        <p:spPr>
          <a:xfrm>
            <a:off x="2250417" y="3070299"/>
            <a:ext cx="12096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50" b="1" dirty="0"/>
              <a:t>Search and get relevant sources</a:t>
            </a:r>
            <a:endParaRPr lang="en-US" sz="1350" b="1" dirty="0"/>
          </a:p>
        </p:txBody>
      </p:sp>
      <p:sp>
        <p:nvSpPr>
          <p:cNvPr id="30" name="Double Brace 29">
            <a:extLst>
              <a:ext uri="{FF2B5EF4-FFF2-40B4-BE49-F238E27FC236}">
                <a16:creationId xmlns:a16="http://schemas.microsoft.com/office/drawing/2014/main" id="{ADCD92EF-CCD8-814E-CAFB-B94FD2D96289}"/>
              </a:ext>
            </a:extLst>
          </p:cNvPr>
          <p:cNvSpPr/>
          <p:nvPr/>
        </p:nvSpPr>
        <p:spPr>
          <a:xfrm>
            <a:off x="229891" y="1585066"/>
            <a:ext cx="2176463" cy="2930899"/>
          </a:xfrm>
          <a:prstGeom prst="bracePair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5D0D20-5CA3-E3D3-85DA-72FFFC603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615" y="2328017"/>
            <a:ext cx="789495" cy="871659"/>
          </a:xfrm>
          <a:prstGeom prst="rect">
            <a:avLst/>
          </a:prstGeom>
        </p:spPr>
      </p:pic>
      <p:sp>
        <p:nvSpPr>
          <p:cNvPr id="5" name="Rectangle: Rounded Corners 26">
            <a:extLst>
              <a:ext uri="{FF2B5EF4-FFF2-40B4-BE49-F238E27FC236}">
                <a16:creationId xmlns:a16="http://schemas.microsoft.com/office/drawing/2014/main" id="{EFA8C6D7-A224-2E4B-4AC9-8679878F4860}"/>
              </a:ext>
            </a:extLst>
          </p:cNvPr>
          <p:cNvSpPr/>
          <p:nvPr/>
        </p:nvSpPr>
        <p:spPr>
          <a:xfrm>
            <a:off x="539353" y="3943676"/>
            <a:ext cx="1604963" cy="46098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09"/>
            <a:r>
              <a:rPr lang="nb-NO" sz="1400" b="1">
                <a:solidFill>
                  <a:schemeClr val="bg1"/>
                </a:solidFill>
              </a:rPr>
              <a:t>And more..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3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8BC2CD94-BFB8-1F3E-3BA2-7762F01F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07" y="734041"/>
            <a:ext cx="7126383" cy="3902214"/>
          </a:xfrm>
          <a:prstGeom prst="rect">
            <a:avLst/>
          </a:prstGeom>
        </p:spPr>
      </p:pic>
      <p:sp>
        <p:nvSpPr>
          <p:cNvPr id="4" name="Tittel 2">
            <a:extLst>
              <a:ext uri="{FF2B5EF4-FFF2-40B4-BE49-F238E27FC236}">
                <a16:creationId xmlns:a16="http://schemas.microsoft.com/office/drawing/2014/main" id="{C303B1AE-D504-992B-B255-B7F3DCFB6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13" y="265113"/>
            <a:ext cx="8207375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b-NO" sz="2400" b="1" dirty="0">
                <a:latin typeface="+mn-lt"/>
              </a:rPr>
              <a:t>Adding custom data sources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5C37D96-4D24-378E-B5DD-ECB2C1594C5A}"/>
              </a:ext>
            </a:extLst>
          </p:cNvPr>
          <p:cNvSpPr/>
          <p:nvPr/>
        </p:nvSpPr>
        <p:spPr>
          <a:xfrm>
            <a:off x="1502582" y="973712"/>
            <a:ext cx="2486179" cy="425073"/>
          </a:xfrm>
          <a:prstGeom prst="fram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4394865-4BD7-1F69-355E-36DBC6D324F8}"/>
              </a:ext>
            </a:extLst>
          </p:cNvPr>
          <p:cNvSpPr/>
          <p:nvPr/>
        </p:nvSpPr>
        <p:spPr>
          <a:xfrm>
            <a:off x="1700290" y="3300901"/>
            <a:ext cx="1334529" cy="425073"/>
          </a:xfrm>
          <a:prstGeom prst="fram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7C477F39-2208-ABD1-EDEE-444A6807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157174"/>
            <a:ext cx="7772400" cy="3522924"/>
          </a:xfrm>
          <a:prstGeom prst="rect">
            <a:avLst/>
          </a:prstGeom>
        </p:spPr>
      </p:pic>
      <p:sp>
        <p:nvSpPr>
          <p:cNvPr id="3" name="Tittel 2">
            <a:extLst>
              <a:ext uri="{FF2B5EF4-FFF2-40B4-BE49-F238E27FC236}">
                <a16:creationId xmlns:a16="http://schemas.microsoft.com/office/drawing/2014/main" id="{1EE13F59-928F-C804-B77C-A62E20575DC6}"/>
              </a:ext>
            </a:extLst>
          </p:cNvPr>
          <p:cNvSpPr txBox="1">
            <a:spLocks/>
          </p:cNvSpPr>
          <p:nvPr/>
        </p:nvSpPr>
        <p:spPr>
          <a:xfrm>
            <a:off x="539353" y="554355"/>
            <a:ext cx="8063628" cy="4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b-NO" b="1" dirty="0">
                <a:latin typeface="+mn-lt"/>
              </a:rPr>
              <a:t>Adding custom data sources</a:t>
            </a: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56D90DA2-87FF-17E1-530E-4435D644B7B2}"/>
              </a:ext>
            </a:extLst>
          </p:cNvPr>
          <p:cNvSpPr/>
          <p:nvPr/>
        </p:nvSpPr>
        <p:spPr>
          <a:xfrm>
            <a:off x="5234337" y="439176"/>
            <a:ext cx="2403989" cy="737187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75" b="1" dirty="0">
                <a:solidFill>
                  <a:schemeClr val="bg1"/>
                </a:solidFill>
              </a:rPr>
              <a:t>NB: </a:t>
            </a:r>
            <a:r>
              <a:rPr lang="nb-NO" sz="1875" dirty="0">
                <a:solidFill>
                  <a:schemeClr val="bg1"/>
                </a:solidFill>
              </a:rPr>
              <a:t>Only for adding searchable content</a:t>
            </a:r>
            <a:endParaRPr lang="nb-NO" sz="1200" dirty="0">
              <a:solidFill>
                <a:schemeClr val="bg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7245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93EB4-3DB7-2BD9-BC9B-8AC7B34D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err="1">
                <a:latin typeface="+mn-lt"/>
              </a:rPr>
              <a:t>Copilot</a:t>
            </a:r>
            <a:r>
              <a:rPr lang="nb-NO" b="1">
                <a:latin typeface="+mn-lt"/>
              </a:rPr>
              <a:t> Studio</a:t>
            </a:r>
            <a:endParaRPr lang="en-US" b="1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E165-2C66-B18E-761A-E67F6FAF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26" y="483518"/>
            <a:ext cx="5585785" cy="426297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636FEA-0E09-C970-FC42-DD141D92E4ED}"/>
              </a:ext>
            </a:extLst>
          </p:cNvPr>
          <p:cNvSpPr/>
          <p:nvPr/>
        </p:nvSpPr>
        <p:spPr>
          <a:xfrm>
            <a:off x="502605" y="1345278"/>
            <a:ext cx="2581063" cy="78518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Can</a:t>
            </a:r>
            <a:r>
              <a:rPr lang="nb-NO" sz="1600" b="1" dirty="0">
                <a:solidFill>
                  <a:schemeClr val="bg1"/>
                </a:solidFill>
              </a:rPr>
              <a:t> make </a:t>
            </a:r>
            <a:r>
              <a:rPr lang="nb-NO" sz="1600" b="1" dirty="0" err="1">
                <a:solidFill>
                  <a:schemeClr val="bg1"/>
                </a:solidFill>
              </a:rPr>
              <a:t>custom</a:t>
            </a:r>
            <a:r>
              <a:rPr lang="nb-NO" sz="1600" b="1" dirty="0">
                <a:solidFill>
                  <a:schemeClr val="bg1"/>
                </a:solidFill>
              </a:rPr>
              <a:t> Chatbots </a:t>
            </a:r>
            <a:r>
              <a:rPr lang="nb-NO" sz="1600" b="1" dirty="0" err="1">
                <a:solidFill>
                  <a:schemeClr val="bg1"/>
                </a:solidFill>
              </a:rPr>
              <a:t>using</a:t>
            </a:r>
            <a:r>
              <a:rPr lang="nb-NO" sz="1600" b="1" dirty="0">
                <a:solidFill>
                  <a:schemeClr val="bg1"/>
                </a:solidFill>
              </a:rPr>
              <a:t> generative AI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692445-5027-ABF4-DFE3-569E8C93BA43}"/>
              </a:ext>
            </a:extLst>
          </p:cNvPr>
          <p:cNvSpPr/>
          <p:nvPr/>
        </p:nvSpPr>
        <p:spPr>
          <a:xfrm>
            <a:off x="534220" y="2903004"/>
            <a:ext cx="2581063" cy="1121639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Can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also</a:t>
            </a:r>
            <a:r>
              <a:rPr lang="nb-NO" sz="1600" b="1" dirty="0">
                <a:solidFill>
                  <a:schemeClr val="bg1"/>
                </a:solidFill>
              </a:rPr>
              <a:t> make </a:t>
            </a:r>
            <a:r>
              <a:rPr lang="nb-NO" sz="1600" b="1" dirty="0" err="1">
                <a:solidFill>
                  <a:schemeClr val="bg1"/>
                </a:solidFill>
              </a:rPr>
              <a:t>plugins</a:t>
            </a:r>
            <a:r>
              <a:rPr lang="nb-NO" sz="1600" b="1" dirty="0">
                <a:solidFill>
                  <a:schemeClr val="bg1"/>
                </a:solidFill>
              </a:rPr>
              <a:t> (</a:t>
            </a:r>
            <a:r>
              <a:rPr lang="nb-NO" sz="1600" b="1" dirty="0" err="1">
                <a:solidFill>
                  <a:schemeClr val="bg1"/>
                </a:solidFill>
              </a:rPr>
              <a:t>actions</a:t>
            </a:r>
            <a:r>
              <a:rPr lang="nb-NO" sz="1600" b="1" dirty="0">
                <a:solidFill>
                  <a:schemeClr val="bg1"/>
                </a:solidFill>
              </a:rPr>
              <a:t>) </a:t>
            </a:r>
            <a:r>
              <a:rPr lang="nb-NO" sz="1600" b="1" dirty="0" err="1">
                <a:solidFill>
                  <a:schemeClr val="bg1"/>
                </a:solidFill>
              </a:rPr>
              <a:t>that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can</a:t>
            </a:r>
            <a:r>
              <a:rPr lang="nb-NO" sz="1600" b="1" dirty="0">
                <a:solidFill>
                  <a:schemeClr val="bg1"/>
                </a:solidFill>
              </a:rPr>
              <a:t> be </a:t>
            </a:r>
            <a:r>
              <a:rPr lang="nb-NO" sz="1600" b="1" dirty="0" err="1">
                <a:solidFill>
                  <a:schemeClr val="bg1"/>
                </a:solidFill>
              </a:rPr>
              <a:t>integrated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with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Copilot</a:t>
            </a:r>
            <a:r>
              <a:rPr lang="nb-NO" sz="1600" b="1" dirty="0">
                <a:solidFill>
                  <a:schemeClr val="bg1"/>
                </a:solidFill>
              </a:rPr>
              <a:t> 365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124BD0-5437-FEC8-8757-36FAD2428B31}"/>
              </a:ext>
            </a:extLst>
          </p:cNvPr>
          <p:cNvSpPr/>
          <p:nvPr/>
        </p:nvSpPr>
        <p:spPr>
          <a:xfrm>
            <a:off x="509901" y="2267674"/>
            <a:ext cx="2581063" cy="49811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Uses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its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own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managed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Azure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OpenAI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instnace</a:t>
            </a:r>
            <a:endParaRPr lang="nb-NO" sz="16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0A41BA-1593-B70B-C11F-1C585086B842}"/>
              </a:ext>
            </a:extLst>
          </p:cNvPr>
          <p:cNvSpPr/>
          <p:nvPr/>
        </p:nvSpPr>
        <p:spPr>
          <a:xfrm>
            <a:off x="497741" y="4134509"/>
            <a:ext cx="2581063" cy="49811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Currently</a:t>
            </a:r>
            <a:r>
              <a:rPr lang="nb-NO" sz="1600" b="1" dirty="0">
                <a:solidFill>
                  <a:schemeClr val="bg1"/>
                </a:solidFill>
              </a:rPr>
              <a:t> in Preview</a:t>
            </a:r>
          </a:p>
        </p:txBody>
      </p:sp>
    </p:spTree>
    <p:extLst>
      <p:ext uri="{BB962C8B-B14F-4D97-AF65-F5344CB8AC3E}">
        <p14:creationId xmlns:p14="http://schemas.microsoft.com/office/powerpoint/2010/main" val="3241623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93EB4-3DB7-2BD9-BC9B-8AC7B34D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err="1">
                <a:latin typeface="+mn-lt"/>
              </a:rPr>
              <a:t>Copilot</a:t>
            </a:r>
            <a:r>
              <a:rPr lang="nb-NO" b="1">
                <a:latin typeface="+mn-lt"/>
              </a:rPr>
              <a:t> Studio</a:t>
            </a:r>
            <a:endParaRPr lang="en-US" b="1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636FEA-0E09-C970-FC42-DD141D92E4ED}"/>
              </a:ext>
            </a:extLst>
          </p:cNvPr>
          <p:cNvSpPr/>
          <p:nvPr/>
        </p:nvSpPr>
        <p:spPr>
          <a:xfrm>
            <a:off x="282805" y="1295850"/>
            <a:ext cx="2771208" cy="91353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400" b="1" dirty="0">
                <a:solidFill>
                  <a:schemeClr val="bg1"/>
                </a:solidFill>
              </a:rPr>
              <a:t>Can use data from different sources </a:t>
            </a:r>
            <a:br>
              <a:rPr lang="nb-NO" sz="1400" b="1" dirty="0">
                <a:solidFill>
                  <a:schemeClr val="bg1"/>
                </a:solidFill>
              </a:rPr>
            </a:br>
            <a:r>
              <a:rPr lang="nb-NO" sz="1400" dirty="0">
                <a:solidFill>
                  <a:schemeClr val="bg1"/>
                </a:solidFill>
              </a:rPr>
              <a:t>(</a:t>
            </a:r>
            <a:r>
              <a:rPr lang="nb-NO" sz="1200" dirty="0">
                <a:solidFill>
                  <a:schemeClr val="bg1"/>
                </a:solidFill>
              </a:rPr>
              <a:t>SharePoint, Public Web, Azure AI Search, Custom files)  </a:t>
            </a:r>
            <a:endParaRPr lang="nb-NO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2F776018-9D88-DFC9-CD7B-933B9546D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81" y="1175226"/>
            <a:ext cx="2669860" cy="37991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720D75-40AE-EFA7-EBA3-4307213584D6}"/>
              </a:ext>
            </a:extLst>
          </p:cNvPr>
          <p:cNvSpPr/>
          <p:nvPr/>
        </p:nvSpPr>
        <p:spPr>
          <a:xfrm>
            <a:off x="301751" y="2323109"/>
            <a:ext cx="2771208" cy="56343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Define topics that should use Generative AI</a:t>
            </a:r>
            <a:endParaRPr lang="nb-NO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51D3CE-1F59-D3D6-B17E-ABD681ECDB5C}"/>
              </a:ext>
            </a:extLst>
          </p:cNvPr>
          <p:cNvSpPr/>
          <p:nvPr/>
        </p:nvSpPr>
        <p:spPr>
          <a:xfrm>
            <a:off x="320698" y="3055997"/>
            <a:ext cx="2771207" cy="69276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Can </a:t>
            </a:r>
            <a:r>
              <a:rPr lang="nb-NO" sz="1600" b="1" dirty="0" err="1">
                <a:solidFill>
                  <a:schemeClr val="bg1"/>
                </a:solidFill>
              </a:rPr>
              <a:t>define</a:t>
            </a:r>
            <a:r>
              <a:rPr lang="nb-NO" sz="1600" b="1" dirty="0">
                <a:solidFill>
                  <a:schemeClr val="bg1"/>
                </a:solidFill>
              </a:rPr>
              <a:t> system prompt but cannot alter which OpenAI model</a:t>
            </a:r>
            <a:endParaRPr lang="nb-NO" sz="16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93BBA827-6E14-187B-5BBD-46FD05F0CF84}"/>
              </a:ext>
            </a:extLst>
          </p:cNvPr>
          <p:cNvSpPr/>
          <p:nvPr/>
        </p:nvSpPr>
        <p:spPr>
          <a:xfrm>
            <a:off x="5955641" y="3011574"/>
            <a:ext cx="2403989" cy="737187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875" b="1" dirty="0">
                <a:solidFill>
                  <a:schemeClr val="bg1"/>
                </a:solidFill>
              </a:rPr>
              <a:t>NB: </a:t>
            </a:r>
            <a:r>
              <a:rPr lang="nb-NO" sz="1875" dirty="0">
                <a:solidFill>
                  <a:schemeClr val="bg1"/>
                </a:solidFill>
              </a:rPr>
              <a:t>Clearly some issues here</a:t>
            </a:r>
            <a:endParaRPr lang="nb-NO" sz="1200" dirty="0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72995A-FBE8-7FD7-1E92-14EAA7E31040}"/>
              </a:ext>
            </a:extLst>
          </p:cNvPr>
          <p:cNvSpPr/>
          <p:nvPr/>
        </p:nvSpPr>
        <p:spPr>
          <a:xfrm>
            <a:off x="378626" y="3918219"/>
            <a:ext cx="2712456" cy="78080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>
                <a:solidFill>
                  <a:schemeClr val="bg1"/>
                </a:solidFill>
              </a:rPr>
              <a:t>Can be published in different channels </a:t>
            </a:r>
            <a:r>
              <a:rPr lang="nb-NO" sz="1600" dirty="0">
                <a:solidFill>
                  <a:schemeClr val="bg1"/>
                </a:solidFill>
              </a:rPr>
              <a:t>(Teams, Slack, websites and so on)</a:t>
            </a:r>
          </a:p>
        </p:txBody>
      </p:sp>
    </p:spTree>
    <p:extLst>
      <p:ext uri="{BB962C8B-B14F-4D97-AF65-F5344CB8AC3E}">
        <p14:creationId xmlns:p14="http://schemas.microsoft.com/office/powerpoint/2010/main" val="1040794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93EB4-3DB7-2BD9-BC9B-8AC7B34D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+mn-lt"/>
                <a:cs typeface="Segoe UI Light"/>
              </a:rPr>
              <a:t>Conversational plugins</a:t>
            </a:r>
            <a:endParaRPr lang="nb-NO" b="1" dirty="0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636FEA-0E09-C970-FC42-DD141D92E4ED}"/>
              </a:ext>
            </a:extLst>
          </p:cNvPr>
          <p:cNvSpPr/>
          <p:nvPr/>
        </p:nvSpPr>
        <p:spPr>
          <a:xfrm>
            <a:off x="502605" y="1127403"/>
            <a:ext cx="2581063" cy="90871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Can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create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custom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plugins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that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are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available</a:t>
            </a:r>
            <a:r>
              <a:rPr lang="nb-NO" sz="1600" b="1" dirty="0">
                <a:solidFill>
                  <a:schemeClr val="bg1"/>
                </a:solidFill>
              </a:rPr>
              <a:t> for Microsoft 365 </a:t>
            </a:r>
            <a:r>
              <a:rPr lang="nb-NO" sz="1600" b="1" dirty="0" err="1">
                <a:solidFill>
                  <a:schemeClr val="bg1"/>
                </a:solidFill>
              </a:rPr>
              <a:t>Copilot</a:t>
            </a:r>
            <a:endParaRPr lang="nb-NO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124BD0-5437-FEC8-8757-36FAD2428B31}"/>
              </a:ext>
            </a:extLst>
          </p:cNvPr>
          <p:cNvSpPr/>
          <p:nvPr/>
        </p:nvSpPr>
        <p:spPr>
          <a:xfrm>
            <a:off x="509901" y="2135701"/>
            <a:ext cx="2581063" cy="94642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Can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use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built</a:t>
            </a:r>
            <a:r>
              <a:rPr lang="nb-NO" sz="1600" b="1" dirty="0">
                <a:solidFill>
                  <a:schemeClr val="bg1"/>
                </a:solidFill>
              </a:rPr>
              <a:t>-in </a:t>
            </a:r>
            <a:r>
              <a:rPr lang="nb-NO" sz="1600" b="1" dirty="0" err="1">
                <a:solidFill>
                  <a:schemeClr val="bg1"/>
                </a:solidFill>
              </a:rPr>
              <a:t>flows</a:t>
            </a:r>
            <a:r>
              <a:rPr lang="nb-NO" sz="1600" b="1" dirty="0">
                <a:solidFill>
                  <a:schemeClr val="bg1"/>
                </a:solidFill>
              </a:rPr>
              <a:t> or </a:t>
            </a:r>
            <a:r>
              <a:rPr lang="nb-NO" sz="1600" b="1" dirty="0" err="1">
                <a:solidFill>
                  <a:schemeClr val="bg1"/>
                </a:solidFill>
              </a:rPr>
              <a:t>build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custom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using</a:t>
            </a:r>
            <a:r>
              <a:rPr lang="nb-NO" sz="1600" b="1" dirty="0">
                <a:solidFill>
                  <a:schemeClr val="bg1"/>
                </a:solidFill>
              </a:rPr>
              <a:t> Power </a:t>
            </a:r>
            <a:r>
              <a:rPr lang="nb-NO" sz="1600" b="1" dirty="0" err="1">
                <a:solidFill>
                  <a:schemeClr val="bg1"/>
                </a:solidFill>
              </a:rPr>
              <a:t>Automate</a:t>
            </a:r>
            <a:endParaRPr lang="nb-NO" sz="16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C6B0BFCE-9628-9766-8096-3082305F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08" y="1128422"/>
            <a:ext cx="2217894" cy="4272109"/>
          </a:xfrm>
          <a:prstGeom prst="rect">
            <a:avLst/>
          </a:prstGeom>
        </p:spPr>
      </p:pic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CD739F07-FF83-388F-C391-0A3D3700B039}"/>
              </a:ext>
            </a:extLst>
          </p:cNvPr>
          <p:cNvSpPr/>
          <p:nvPr/>
        </p:nvSpPr>
        <p:spPr>
          <a:xfrm>
            <a:off x="502604" y="3181706"/>
            <a:ext cx="2581063" cy="81526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86402" bIns="4320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NO"/>
            </a:defPPr>
            <a:lvl1pPr marL="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8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4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algn="l" defTabSz="91430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600" b="1" dirty="0" err="1">
                <a:solidFill>
                  <a:schemeClr val="bg1"/>
                </a:solidFill>
              </a:rPr>
              <a:t>Uses</a:t>
            </a:r>
            <a:r>
              <a:rPr lang="nb-NO" sz="1600" b="1" dirty="0">
                <a:solidFill>
                  <a:schemeClr val="bg1"/>
                </a:solidFill>
              </a:rPr>
              <a:t> a </a:t>
            </a:r>
            <a:r>
              <a:rPr lang="nb-NO" sz="1600" b="1" dirty="0" err="1">
                <a:solidFill>
                  <a:schemeClr val="bg1"/>
                </a:solidFill>
              </a:rPr>
              <a:t>feature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similiar</a:t>
            </a:r>
            <a:r>
              <a:rPr lang="nb-NO" sz="1600" b="1" dirty="0">
                <a:solidFill>
                  <a:schemeClr val="bg1"/>
                </a:solidFill>
              </a:rPr>
              <a:t> to GPT </a:t>
            </a:r>
            <a:r>
              <a:rPr lang="nb-NO" sz="1600" b="1" dirty="0" err="1">
                <a:solidFill>
                  <a:schemeClr val="bg1"/>
                </a:solidFill>
              </a:rPr>
              <a:t>functions</a:t>
            </a:r>
            <a:r>
              <a:rPr lang="nb-NO" sz="1600" b="1" dirty="0">
                <a:solidFill>
                  <a:schemeClr val="bg1"/>
                </a:solidFill>
              </a:rPr>
              <a:t> to trigger </a:t>
            </a:r>
            <a:r>
              <a:rPr lang="nb-NO" sz="1600" b="1" dirty="0" err="1">
                <a:solidFill>
                  <a:schemeClr val="bg1"/>
                </a:solidFill>
              </a:rPr>
              <a:t>the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actions</a:t>
            </a:r>
            <a:endParaRPr lang="nb-NO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65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083-DE8F-E2EB-22EE-9210C2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+mn-lt"/>
              </a:rPr>
              <a:t>Then the actual fun stuff....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744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7F0F9-8429-E26C-E3B3-3B2E6B20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E1A9-B0CD-643B-5E57-12325A8C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latin typeface="+mn-lt"/>
              </a:rPr>
              <a:t>Generative AI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70C794-0539-36B5-0484-32A9F393C84E}"/>
              </a:ext>
            </a:extLst>
          </p:cNvPr>
          <p:cNvGrpSpPr>
            <a:grpSpLocks noChangeAspect="1"/>
          </p:cNvGrpSpPr>
          <p:nvPr/>
        </p:nvGrpSpPr>
        <p:grpSpPr>
          <a:xfrm>
            <a:off x="794725" y="2152091"/>
            <a:ext cx="625709" cy="890609"/>
            <a:chOff x="990601" y="11420476"/>
            <a:chExt cx="434975" cy="619125"/>
          </a:xfrm>
        </p:grpSpPr>
        <p:sp>
          <p:nvSpPr>
            <p:cNvPr id="6" name="Freeform 668">
              <a:extLst>
                <a:ext uri="{FF2B5EF4-FFF2-40B4-BE49-F238E27FC236}">
                  <a16:creationId xmlns:a16="http://schemas.microsoft.com/office/drawing/2014/main" id="{EB643B82-44A1-CB62-92CC-89048DFA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951" y="11722101"/>
              <a:ext cx="19050" cy="79375"/>
            </a:xfrm>
            <a:custGeom>
              <a:avLst/>
              <a:gdLst>
                <a:gd name="T0" fmla="*/ 24 w 47"/>
                <a:gd name="T1" fmla="*/ 192 h 192"/>
                <a:gd name="T2" fmla="*/ 0 w 47"/>
                <a:gd name="T3" fmla="*/ 169 h 192"/>
                <a:gd name="T4" fmla="*/ 0 w 47"/>
                <a:gd name="T5" fmla="*/ 23 h 192"/>
                <a:gd name="T6" fmla="*/ 24 w 47"/>
                <a:gd name="T7" fmla="*/ 0 h 192"/>
                <a:gd name="T8" fmla="*/ 47 w 47"/>
                <a:gd name="T9" fmla="*/ 23 h 192"/>
                <a:gd name="T10" fmla="*/ 47 w 47"/>
                <a:gd name="T11" fmla="*/ 169 h 192"/>
                <a:gd name="T12" fmla="*/ 24 w 47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92">
                  <a:moveTo>
                    <a:pt x="24" y="192"/>
                  </a:moveTo>
                  <a:cubicBezTo>
                    <a:pt x="11" y="192"/>
                    <a:pt x="0" y="182"/>
                    <a:pt x="0" y="16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6" y="0"/>
                    <a:pt x="47" y="10"/>
                    <a:pt x="47" y="23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82"/>
                    <a:pt x="36" y="192"/>
                    <a:pt x="24" y="192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7" name="Freeform 669">
              <a:extLst>
                <a:ext uri="{FF2B5EF4-FFF2-40B4-BE49-F238E27FC236}">
                  <a16:creationId xmlns:a16="http://schemas.microsoft.com/office/drawing/2014/main" id="{73B6ADF7-4ADC-F1E9-A5ED-91DF87EE0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11718926"/>
              <a:ext cx="152400" cy="320675"/>
            </a:xfrm>
            <a:custGeom>
              <a:avLst/>
              <a:gdLst>
                <a:gd name="T0" fmla="*/ 340 w 366"/>
                <a:gd name="T1" fmla="*/ 773 h 773"/>
                <a:gd name="T2" fmla="*/ 317 w 366"/>
                <a:gd name="T3" fmla="*/ 750 h 773"/>
                <a:gd name="T4" fmla="*/ 317 w 366"/>
                <a:gd name="T5" fmla="*/ 446 h 773"/>
                <a:gd name="T6" fmla="*/ 259 w 366"/>
                <a:gd name="T7" fmla="*/ 307 h 773"/>
                <a:gd name="T8" fmla="*/ 14 w 366"/>
                <a:gd name="T9" fmla="*/ 197 h 773"/>
                <a:gd name="T10" fmla="*/ 0 w 366"/>
                <a:gd name="T11" fmla="*/ 175 h 773"/>
                <a:gd name="T12" fmla="*/ 0 w 366"/>
                <a:gd name="T13" fmla="*/ 24 h 773"/>
                <a:gd name="T14" fmla="*/ 23 w 366"/>
                <a:gd name="T15" fmla="*/ 0 h 773"/>
                <a:gd name="T16" fmla="*/ 46 w 366"/>
                <a:gd name="T17" fmla="*/ 24 h 773"/>
                <a:gd name="T18" fmla="*/ 46 w 366"/>
                <a:gd name="T19" fmla="*/ 160 h 773"/>
                <a:gd name="T20" fmla="*/ 282 w 366"/>
                <a:gd name="T21" fmla="*/ 266 h 773"/>
                <a:gd name="T22" fmla="*/ 364 w 366"/>
                <a:gd name="T23" fmla="*/ 447 h 773"/>
                <a:gd name="T24" fmla="*/ 364 w 366"/>
                <a:gd name="T25" fmla="*/ 750 h 773"/>
                <a:gd name="T26" fmla="*/ 340 w 366"/>
                <a:gd name="T27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73">
                  <a:moveTo>
                    <a:pt x="340" y="773"/>
                  </a:moveTo>
                  <a:cubicBezTo>
                    <a:pt x="327" y="773"/>
                    <a:pt x="317" y="763"/>
                    <a:pt x="317" y="750"/>
                  </a:cubicBezTo>
                  <a:cubicBezTo>
                    <a:pt x="317" y="446"/>
                    <a:pt x="317" y="446"/>
                    <a:pt x="317" y="446"/>
                  </a:cubicBezTo>
                  <a:cubicBezTo>
                    <a:pt x="317" y="445"/>
                    <a:pt x="319" y="340"/>
                    <a:pt x="259" y="307"/>
                  </a:cubicBezTo>
                  <a:cubicBezTo>
                    <a:pt x="188" y="268"/>
                    <a:pt x="16" y="197"/>
                    <a:pt x="14" y="197"/>
                  </a:cubicBezTo>
                  <a:cubicBezTo>
                    <a:pt x="6" y="193"/>
                    <a:pt x="0" y="185"/>
                    <a:pt x="0" y="1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6" y="0"/>
                    <a:pt x="46" y="11"/>
                    <a:pt x="46" y="24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90" y="178"/>
                    <a:pt x="220" y="233"/>
                    <a:pt x="282" y="266"/>
                  </a:cubicBezTo>
                  <a:cubicBezTo>
                    <a:pt x="366" y="313"/>
                    <a:pt x="364" y="442"/>
                    <a:pt x="364" y="447"/>
                  </a:cubicBezTo>
                  <a:cubicBezTo>
                    <a:pt x="364" y="750"/>
                    <a:pt x="364" y="750"/>
                    <a:pt x="364" y="750"/>
                  </a:cubicBezTo>
                  <a:cubicBezTo>
                    <a:pt x="364" y="763"/>
                    <a:pt x="353" y="773"/>
                    <a:pt x="340" y="773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8" name="Freeform 670">
              <a:extLst>
                <a:ext uri="{FF2B5EF4-FFF2-40B4-BE49-F238E27FC236}">
                  <a16:creationId xmlns:a16="http://schemas.microsoft.com/office/drawing/2014/main" id="{F77F0C87-3B04-857C-80AE-3F875B50B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64" y="11780838"/>
              <a:ext cx="171450" cy="77788"/>
            </a:xfrm>
            <a:custGeom>
              <a:avLst/>
              <a:gdLst>
                <a:gd name="T0" fmla="*/ 203 w 414"/>
                <a:gd name="T1" fmla="*/ 186 h 186"/>
                <a:gd name="T2" fmla="*/ 5 w 414"/>
                <a:gd name="T3" fmla="*/ 35 h 186"/>
                <a:gd name="T4" fmla="*/ 18 w 414"/>
                <a:gd name="T5" fmla="*/ 5 h 186"/>
                <a:gd name="T6" fmla="*/ 48 w 414"/>
                <a:gd name="T7" fmla="*/ 17 h 186"/>
                <a:gd name="T8" fmla="*/ 203 w 414"/>
                <a:gd name="T9" fmla="*/ 139 h 186"/>
                <a:gd name="T10" fmla="*/ 366 w 414"/>
                <a:gd name="T11" fmla="*/ 17 h 186"/>
                <a:gd name="T12" fmla="*/ 397 w 414"/>
                <a:gd name="T13" fmla="*/ 5 h 186"/>
                <a:gd name="T14" fmla="*/ 408 w 414"/>
                <a:gd name="T15" fmla="*/ 36 h 186"/>
                <a:gd name="T16" fmla="*/ 203 w 414"/>
                <a:gd name="T1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186">
                  <a:moveTo>
                    <a:pt x="203" y="186"/>
                  </a:moveTo>
                  <a:cubicBezTo>
                    <a:pt x="70" y="186"/>
                    <a:pt x="8" y="41"/>
                    <a:pt x="5" y="35"/>
                  </a:cubicBezTo>
                  <a:cubicBezTo>
                    <a:pt x="0" y="23"/>
                    <a:pt x="6" y="10"/>
                    <a:pt x="18" y="5"/>
                  </a:cubicBezTo>
                  <a:cubicBezTo>
                    <a:pt x="29" y="0"/>
                    <a:pt x="43" y="5"/>
                    <a:pt x="48" y="17"/>
                  </a:cubicBezTo>
                  <a:cubicBezTo>
                    <a:pt x="48" y="18"/>
                    <a:pt x="101" y="139"/>
                    <a:pt x="203" y="139"/>
                  </a:cubicBezTo>
                  <a:cubicBezTo>
                    <a:pt x="310" y="139"/>
                    <a:pt x="365" y="18"/>
                    <a:pt x="366" y="17"/>
                  </a:cubicBezTo>
                  <a:cubicBezTo>
                    <a:pt x="371" y="5"/>
                    <a:pt x="385" y="0"/>
                    <a:pt x="397" y="5"/>
                  </a:cubicBezTo>
                  <a:cubicBezTo>
                    <a:pt x="408" y="10"/>
                    <a:pt x="414" y="24"/>
                    <a:pt x="408" y="36"/>
                  </a:cubicBezTo>
                  <a:cubicBezTo>
                    <a:pt x="406" y="42"/>
                    <a:pt x="340" y="186"/>
                    <a:pt x="203" y="186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9" name="Freeform 671">
              <a:extLst>
                <a:ext uri="{FF2B5EF4-FFF2-40B4-BE49-F238E27FC236}">
                  <a16:creationId xmlns:a16="http://schemas.microsoft.com/office/drawing/2014/main" id="{EB9C8317-E4FA-E06C-9615-5DCCBD58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1" y="11718926"/>
              <a:ext cx="152400" cy="320675"/>
            </a:xfrm>
            <a:custGeom>
              <a:avLst/>
              <a:gdLst>
                <a:gd name="T0" fmla="*/ 26 w 366"/>
                <a:gd name="T1" fmla="*/ 773 h 773"/>
                <a:gd name="T2" fmla="*/ 2 w 366"/>
                <a:gd name="T3" fmla="*/ 750 h 773"/>
                <a:gd name="T4" fmla="*/ 2 w 366"/>
                <a:gd name="T5" fmla="*/ 446 h 773"/>
                <a:gd name="T6" fmla="*/ 84 w 366"/>
                <a:gd name="T7" fmla="*/ 266 h 773"/>
                <a:gd name="T8" fmla="*/ 319 w 366"/>
                <a:gd name="T9" fmla="*/ 160 h 773"/>
                <a:gd name="T10" fmla="*/ 319 w 366"/>
                <a:gd name="T11" fmla="*/ 24 h 773"/>
                <a:gd name="T12" fmla="*/ 343 w 366"/>
                <a:gd name="T13" fmla="*/ 0 h 773"/>
                <a:gd name="T14" fmla="*/ 366 w 366"/>
                <a:gd name="T15" fmla="*/ 24 h 773"/>
                <a:gd name="T16" fmla="*/ 366 w 366"/>
                <a:gd name="T17" fmla="*/ 175 h 773"/>
                <a:gd name="T18" fmla="*/ 351 w 366"/>
                <a:gd name="T19" fmla="*/ 197 h 773"/>
                <a:gd name="T20" fmla="*/ 107 w 366"/>
                <a:gd name="T21" fmla="*/ 307 h 773"/>
                <a:gd name="T22" fmla="*/ 49 w 366"/>
                <a:gd name="T23" fmla="*/ 446 h 773"/>
                <a:gd name="T24" fmla="*/ 49 w 366"/>
                <a:gd name="T25" fmla="*/ 750 h 773"/>
                <a:gd name="T26" fmla="*/ 26 w 366"/>
                <a:gd name="T27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73">
                  <a:moveTo>
                    <a:pt x="26" y="773"/>
                  </a:moveTo>
                  <a:cubicBezTo>
                    <a:pt x="13" y="773"/>
                    <a:pt x="2" y="763"/>
                    <a:pt x="2" y="750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2"/>
                    <a:pt x="0" y="313"/>
                    <a:pt x="84" y="266"/>
                  </a:cubicBezTo>
                  <a:cubicBezTo>
                    <a:pt x="146" y="233"/>
                    <a:pt x="276" y="178"/>
                    <a:pt x="319" y="160"/>
                  </a:cubicBezTo>
                  <a:cubicBezTo>
                    <a:pt x="319" y="24"/>
                    <a:pt x="319" y="24"/>
                    <a:pt x="319" y="24"/>
                  </a:cubicBezTo>
                  <a:cubicBezTo>
                    <a:pt x="319" y="11"/>
                    <a:pt x="330" y="0"/>
                    <a:pt x="343" y="0"/>
                  </a:cubicBezTo>
                  <a:cubicBezTo>
                    <a:pt x="355" y="0"/>
                    <a:pt x="366" y="11"/>
                    <a:pt x="366" y="24"/>
                  </a:cubicBezTo>
                  <a:cubicBezTo>
                    <a:pt x="366" y="175"/>
                    <a:pt x="366" y="175"/>
                    <a:pt x="366" y="175"/>
                  </a:cubicBezTo>
                  <a:cubicBezTo>
                    <a:pt x="366" y="185"/>
                    <a:pt x="360" y="193"/>
                    <a:pt x="351" y="197"/>
                  </a:cubicBezTo>
                  <a:cubicBezTo>
                    <a:pt x="350" y="197"/>
                    <a:pt x="177" y="268"/>
                    <a:pt x="107" y="307"/>
                  </a:cubicBezTo>
                  <a:cubicBezTo>
                    <a:pt x="47" y="340"/>
                    <a:pt x="49" y="445"/>
                    <a:pt x="49" y="446"/>
                  </a:cubicBezTo>
                  <a:cubicBezTo>
                    <a:pt x="49" y="750"/>
                    <a:pt x="49" y="750"/>
                    <a:pt x="49" y="750"/>
                  </a:cubicBezTo>
                  <a:cubicBezTo>
                    <a:pt x="49" y="763"/>
                    <a:pt x="38" y="773"/>
                    <a:pt x="26" y="773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10" name="Freeform 672">
              <a:extLst>
                <a:ext uri="{FF2B5EF4-FFF2-40B4-BE49-F238E27FC236}">
                  <a16:creationId xmlns:a16="http://schemas.microsoft.com/office/drawing/2014/main" id="{7C0A480B-5120-F36A-702E-F42E994C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6" y="11420476"/>
              <a:ext cx="301625" cy="339725"/>
            </a:xfrm>
            <a:custGeom>
              <a:avLst/>
              <a:gdLst>
                <a:gd name="T0" fmla="*/ 362 w 724"/>
                <a:gd name="T1" fmla="*/ 819 h 819"/>
                <a:gd name="T2" fmla="*/ 0 w 724"/>
                <a:gd name="T3" fmla="*/ 457 h 819"/>
                <a:gd name="T4" fmla="*/ 0 w 724"/>
                <a:gd name="T5" fmla="*/ 362 h 819"/>
                <a:gd name="T6" fmla="*/ 54 w 724"/>
                <a:gd name="T7" fmla="*/ 172 h 819"/>
                <a:gd name="T8" fmla="*/ 86 w 724"/>
                <a:gd name="T9" fmla="*/ 164 h 819"/>
                <a:gd name="T10" fmla="*/ 93 w 724"/>
                <a:gd name="T11" fmla="*/ 196 h 819"/>
                <a:gd name="T12" fmla="*/ 46 w 724"/>
                <a:gd name="T13" fmla="*/ 362 h 819"/>
                <a:gd name="T14" fmla="*/ 46 w 724"/>
                <a:gd name="T15" fmla="*/ 457 h 819"/>
                <a:gd name="T16" fmla="*/ 362 w 724"/>
                <a:gd name="T17" fmla="*/ 773 h 819"/>
                <a:gd name="T18" fmla="*/ 678 w 724"/>
                <a:gd name="T19" fmla="*/ 457 h 819"/>
                <a:gd name="T20" fmla="*/ 678 w 724"/>
                <a:gd name="T21" fmla="*/ 362 h 819"/>
                <a:gd name="T22" fmla="*/ 362 w 724"/>
                <a:gd name="T23" fmla="*/ 46 h 819"/>
                <a:gd name="T24" fmla="*/ 159 w 724"/>
                <a:gd name="T25" fmla="*/ 120 h 819"/>
                <a:gd name="T26" fmla="*/ 127 w 724"/>
                <a:gd name="T27" fmla="*/ 117 h 819"/>
                <a:gd name="T28" fmla="*/ 129 w 724"/>
                <a:gd name="T29" fmla="*/ 84 h 819"/>
                <a:gd name="T30" fmla="*/ 362 w 724"/>
                <a:gd name="T31" fmla="*/ 0 h 819"/>
                <a:gd name="T32" fmla="*/ 724 w 724"/>
                <a:gd name="T33" fmla="*/ 362 h 819"/>
                <a:gd name="T34" fmla="*/ 724 w 724"/>
                <a:gd name="T35" fmla="*/ 457 h 819"/>
                <a:gd name="T36" fmla="*/ 362 w 724"/>
                <a:gd name="T37" fmla="*/ 819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4" h="819">
                  <a:moveTo>
                    <a:pt x="362" y="819"/>
                  </a:moveTo>
                  <a:cubicBezTo>
                    <a:pt x="162" y="819"/>
                    <a:pt x="0" y="657"/>
                    <a:pt x="0" y="457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294"/>
                    <a:pt x="18" y="229"/>
                    <a:pt x="54" y="172"/>
                  </a:cubicBezTo>
                  <a:cubicBezTo>
                    <a:pt x="60" y="161"/>
                    <a:pt x="75" y="157"/>
                    <a:pt x="86" y="164"/>
                  </a:cubicBezTo>
                  <a:cubicBezTo>
                    <a:pt x="97" y="171"/>
                    <a:pt x="100" y="185"/>
                    <a:pt x="93" y="196"/>
                  </a:cubicBezTo>
                  <a:cubicBezTo>
                    <a:pt x="62" y="246"/>
                    <a:pt x="46" y="303"/>
                    <a:pt x="46" y="362"/>
                  </a:cubicBezTo>
                  <a:cubicBezTo>
                    <a:pt x="46" y="457"/>
                    <a:pt x="46" y="457"/>
                    <a:pt x="46" y="457"/>
                  </a:cubicBezTo>
                  <a:cubicBezTo>
                    <a:pt x="46" y="631"/>
                    <a:pt x="188" y="773"/>
                    <a:pt x="362" y="773"/>
                  </a:cubicBezTo>
                  <a:cubicBezTo>
                    <a:pt x="536" y="773"/>
                    <a:pt x="678" y="631"/>
                    <a:pt x="678" y="457"/>
                  </a:cubicBezTo>
                  <a:cubicBezTo>
                    <a:pt x="678" y="362"/>
                    <a:pt x="678" y="362"/>
                    <a:pt x="678" y="362"/>
                  </a:cubicBezTo>
                  <a:cubicBezTo>
                    <a:pt x="678" y="188"/>
                    <a:pt x="536" y="46"/>
                    <a:pt x="362" y="46"/>
                  </a:cubicBezTo>
                  <a:cubicBezTo>
                    <a:pt x="288" y="46"/>
                    <a:pt x="216" y="72"/>
                    <a:pt x="159" y="120"/>
                  </a:cubicBezTo>
                  <a:cubicBezTo>
                    <a:pt x="149" y="128"/>
                    <a:pt x="135" y="127"/>
                    <a:pt x="127" y="117"/>
                  </a:cubicBezTo>
                  <a:cubicBezTo>
                    <a:pt x="118" y="107"/>
                    <a:pt x="120" y="92"/>
                    <a:pt x="129" y="84"/>
                  </a:cubicBezTo>
                  <a:cubicBezTo>
                    <a:pt x="194" y="30"/>
                    <a:pt x="277" y="0"/>
                    <a:pt x="362" y="0"/>
                  </a:cubicBezTo>
                  <a:cubicBezTo>
                    <a:pt x="562" y="0"/>
                    <a:pt x="724" y="162"/>
                    <a:pt x="724" y="362"/>
                  </a:cubicBezTo>
                  <a:cubicBezTo>
                    <a:pt x="724" y="457"/>
                    <a:pt x="724" y="457"/>
                    <a:pt x="724" y="457"/>
                  </a:cubicBezTo>
                  <a:cubicBezTo>
                    <a:pt x="724" y="657"/>
                    <a:pt x="562" y="819"/>
                    <a:pt x="362" y="819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86D6A6-33F9-6712-01E0-FD78DC631D3B}"/>
              </a:ext>
            </a:extLst>
          </p:cNvPr>
          <p:cNvGrpSpPr>
            <a:grpSpLocks noChangeAspect="1"/>
          </p:cNvGrpSpPr>
          <p:nvPr/>
        </p:nvGrpSpPr>
        <p:grpSpPr>
          <a:xfrm>
            <a:off x="3565984" y="2150386"/>
            <a:ext cx="901826" cy="915491"/>
            <a:chOff x="19327813" y="9538787"/>
            <a:chExt cx="733426" cy="744538"/>
          </a:xfrm>
        </p:grpSpPr>
        <p:sp>
          <p:nvSpPr>
            <p:cNvPr id="29" name="Freeform 928">
              <a:extLst>
                <a:ext uri="{FF2B5EF4-FFF2-40B4-BE49-F238E27FC236}">
                  <a16:creationId xmlns:a16="http://schemas.microsoft.com/office/drawing/2014/main" id="{18C5D9D7-1F07-89CE-0DEE-4EEEFB41A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938" y="10084887"/>
              <a:ext cx="30163" cy="76200"/>
            </a:xfrm>
            <a:custGeom>
              <a:avLst/>
              <a:gdLst>
                <a:gd name="T0" fmla="*/ 45 w 73"/>
                <a:gd name="T1" fmla="*/ 194 h 194"/>
                <a:gd name="T2" fmla="*/ 17 w 73"/>
                <a:gd name="T3" fmla="*/ 170 h 194"/>
                <a:gd name="T4" fmla="*/ 2 w 73"/>
                <a:gd name="T5" fmla="*/ 32 h 194"/>
                <a:gd name="T6" fmla="*/ 26 w 73"/>
                <a:gd name="T7" fmla="*/ 2 h 194"/>
                <a:gd name="T8" fmla="*/ 56 w 73"/>
                <a:gd name="T9" fmla="*/ 26 h 194"/>
                <a:gd name="T10" fmla="*/ 72 w 73"/>
                <a:gd name="T11" fmla="*/ 164 h 194"/>
                <a:gd name="T12" fmla="*/ 48 w 73"/>
                <a:gd name="T13" fmla="*/ 194 h 194"/>
                <a:gd name="T14" fmla="*/ 45 w 73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94">
                  <a:moveTo>
                    <a:pt x="45" y="194"/>
                  </a:moveTo>
                  <a:cubicBezTo>
                    <a:pt x="31" y="194"/>
                    <a:pt x="19" y="184"/>
                    <a:pt x="17" y="17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17"/>
                    <a:pt x="11" y="4"/>
                    <a:pt x="26" y="2"/>
                  </a:cubicBezTo>
                  <a:cubicBezTo>
                    <a:pt x="42" y="0"/>
                    <a:pt x="55" y="11"/>
                    <a:pt x="56" y="26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3" y="179"/>
                    <a:pt x="63" y="192"/>
                    <a:pt x="48" y="194"/>
                  </a:cubicBezTo>
                  <a:cubicBezTo>
                    <a:pt x="47" y="194"/>
                    <a:pt x="46" y="194"/>
                    <a:pt x="45" y="19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0" name="Freeform 929">
              <a:extLst>
                <a:ext uri="{FF2B5EF4-FFF2-40B4-BE49-F238E27FC236}">
                  <a16:creationId xmlns:a16="http://schemas.microsoft.com/office/drawing/2014/main" id="{3A3458CD-6090-30AC-BB4A-3B665A9737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7026" y="9662612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1" name="Freeform 930">
              <a:extLst>
                <a:ext uri="{FF2B5EF4-FFF2-40B4-BE49-F238E27FC236}">
                  <a16:creationId xmlns:a16="http://schemas.microsoft.com/office/drawing/2014/main" id="{7099A1C4-BBD8-ED3A-3170-28C82D237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27813" y="9775325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2" name="Freeform 931">
              <a:extLst>
                <a:ext uri="{FF2B5EF4-FFF2-40B4-BE49-F238E27FC236}">
                  <a16:creationId xmlns:a16="http://schemas.microsoft.com/office/drawing/2014/main" id="{439BE237-0B85-F3D5-21E0-F070C02FF0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00851" y="9726112"/>
              <a:ext cx="92075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2" y="180"/>
                    <a:pt x="180" y="151"/>
                    <a:pt x="180" y="117"/>
                  </a:cubicBezTo>
                  <a:cubicBezTo>
                    <a:pt x="180" y="82"/>
                    <a:pt x="152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3" name="Freeform 932">
              <a:extLst>
                <a:ext uri="{FF2B5EF4-FFF2-40B4-BE49-F238E27FC236}">
                  <a16:creationId xmlns:a16="http://schemas.microsoft.com/office/drawing/2014/main" id="{5059CC85-3F3E-622C-89C8-97903A388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61188" y="9651500"/>
              <a:ext cx="92075" cy="92075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4" name="Freeform 933">
              <a:extLst>
                <a:ext uri="{FF2B5EF4-FFF2-40B4-BE49-F238E27FC236}">
                  <a16:creationId xmlns:a16="http://schemas.microsoft.com/office/drawing/2014/main" id="{E36B8508-68CF-1883-C0A2-1AA32B7A9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34213" y="9538787"/>
              <a:ext cx="92075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2" y="180"/>
                    <a:pt x="180" y="151"/>
                    <a:pt x="180" y="117"/>
                  </a:cubicBezTo>
                  <a:cubicBezTo>
                    <a:pt x="180" y="82"/>
                    <a:pt x="152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5" name="Freeform 934">
              <a:extLst>
                <a:ext uri="{FF2B5EF4-FFF2-40B4-BE49-F238E27FC236}">
                  <a16:creationId xmlns:a16="http://schemas.microsoft.com/office/drawing/2014/main" id="{0C508DC5-13CA-1EE4-1B39-11B366061E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31063" y="9657850"/>
              <a:ext cx="93663" cy="92075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6" name="Freeform 935">
              <a:extLst>
                <a:ext uri="{FF2B5EF4-FFF2-40B4-BE49-F238E27FC236}">
                  <a16:creationId xmlns:a16="http://schemas.microsoft.com/office/drawing/2014/main" id="{845EA9E4-E419-B37E-25A1-7F7508A2A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26" y="9764212"/>
              <a:ext cx="92075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1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1"/>
                    <a:pt x="117" y="181"/>
                  </a:cubicBezTo>
                  <a:cubicBezTo>
                    <a:pt x="152" y="181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7" name="Freeform 936">
              <a:extLst>
                <a:ext uri="{FF2B5EF4-FFF2-40B4-BE49-F238E27FC236}">
                  <a16:creationId xmlns:a16="http://schemas.microsoft.com/office/drawing/2014/main" id="{ABD3DEE1-8ADF-5AE7-E1CA-726CDA3D0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34201" y="9864225"/>
              <a:ext cx="92075" cy="92075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8" name="Freeform 937">
              <a:extLst>
                <a:ext uri="{FF2B5EF4-FFF2-40B4-BE49-F238E27FC236}">
                  <a16:creationId xmlns:a16="http://schemas.microsoft.com/office/drawing/2014/main" id="{1A7FBC30-F238-A655-7C2E-BBE4EA382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75451" y="9889625"/>
              <a:ext cx="93663" cy="92075"/>
            </a:xfrm>
            <a:custGeom>
              <a:avLst/>
              <a:gdLst>
                <a:gd name="T0" fmla="*/ 117 w 235"/>
                <a:gd name="T1" fmla="*/ 235 h 235"/>
                <a:gd name="T2" fmla="*/ 0 w 235"/>
                <a:gd name="T3" fmla="*/ 117 h 235"/>
                <a:gd name="T4" fmla="*/ 117 w 235"/>
                <a:gd name="T5" fmla="*/ 0 h 235"/>
                <a:gd name="T6" fmla="*/ 235 w 235"/>
                <a:gd name="T7" fmla="*/ 117 h 235"/>
                <a:gd name="T8" fmla="*/ 117 w 235"/>
                <a:gd name="T9" fmla="*/ 235 h 235"/>
                <a:gd name="T10" fmla="*/ 117 w 235"/>
                <a:gd name="T11" fmla="*/ 55 h 235"/>
                <a:gd name="T12" fmla="*/ 54 w 235"/>
                <a:gd name="T13" fmla="*/ 117 h 235"/>
                <a:gd name="T14" fmla="*/ 117 w 235"/>
                <a:gd name="T15" fmla="*/ 180 h 235"/>
                <a:gd name="T16" fmla="*/ 180 w 235"/>
                <a:gd name="T17" fmla="*/ 117 h 235"/>
                <a:gd name="T18" fmla="*/ 117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7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7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9" name="Freeform 938">
              <a:extLst>
                <a:ext uri="{FF2B5EF4-FFF2-40B4-BE49-F238E27FC236}">
                  <a16:creationId xmlns:a16="http://schemas.microsoft.com/office/drawing/2014/main" id="{C97A8959-267C-F793-A889-10E62E76D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27813" y="9938837"/>
              <a:ext cx="93663" cy="93663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2"/>
                    <a:pt x="53" y="0"/>
                    <a:pt x="118" y="0"/>
                  </a:cubicBezTo>
                  <a:cubicBezTo>
                    <a:pt x="182" y="0"/>
                    <a:pt x="235" y="52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0" name="Freeform 939">
              <a:extLst>
                <a:ext uri="{FF2B5EF4-FFF2-40B4-BE49-F238E27FC236}">
                  <a16:creationId xmlns:a16="http://schemas.microsoft.com/office/drawing/2014/main" id="{B487B8F5-4DE8-8C9E-F547-1AA1BF6BC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38938" y="10038850"/>
              <a:ext cx="93663" cy="93663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2"/>
                    <a:pt x="53" y="0"/>
                    <a:pt x="118" y="0"/>
                  </a:cubicBezTo>
                  <a:cubicBezTo>
                    <a:pt x="182" y="0"/>
                    <a:pt x="235" y="52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2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2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1" name="Freeform 940">
              <a:extLst>
                <a:ext uri="{FF2B5EF4-FFF2-40B4-BE49-F238E27FC236}">
                  <a16:creationId xmlns:a16="http://schemas.microsoft.com/office/drawing/2014/main" id="{522EA405-B5CA-F4CF-41BE-6B755D815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9276" y="10026150"/>
              <a:ext cx="92075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2" name="Freeform 941">
              <a:extLst>
                <a:ext uri="{FF2B5EF4-FFF2-40B4-BE49-F238E27FC236}">
                  <a16:creationId xmlns:a16="http://schemas.microsoft.com/office/drawing/2014/main" id="{3EAAA08B-8EF4-FD3F-0DFE-F369A933A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59613" y="10064250"/>
              <a:ext cx="92075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0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2" y="55"/>
                    <a:pt x="54" y="83"/>
                    <a:pt x="54" y="118"/>
                  </a:cubicBezTo>
                  <a:cubicBezTo>
                    <a:pt x="54" y="152"/>
                    <a:pt x="82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3" name="Freeform 942">
              <a:extLst>
                <a:ext uri="{FF2B5EF4-FFF2-40B4-BE49-F238E27FC236}">
                  <a16:creationId xmlns:a16="http://schemas.microsoft.com/office/drawing/2014/main" id="{80624F8C-7158-A782-7BFC-E1CE259B9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07238" y="9915025"/>
              <a:ext cx="93663" cy="92075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0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4" name="Freeform 943">
              <a:extLst>
                <a:ext uri="{FF2B5EF4-FFF2-40B4-BE49-F238E27FC236}">
                  <a16:creationId xmlns:a16="http://schemas.microsoft.com/office/drawing/2014/main" id="{F2C42B4E-32E2-5BF9-0F09-DAF94F3B3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67576" y="9843587"/>
              <a:ext cx="93663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7 h 235"/>
                <a:gd name="T4" fmla="*/ 117 w 234"/>
                <a:gd name="T5" fmla="*/ 0 h 235"/>
                <a:gd name="T6" fmla="*/ 234 w 234"/>
                <a:gd name="T7" fmla="*/ 117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7 h 235"/>
                <a:gd name="T14" fmla="*/ 117 w 234"/>
                <a:gd name="T15" fmla="*/ 180 h 235"/>
                <a:gd name="T16" fmla="*/ 180 w 234"/>
                <a:gd name="T17" fmla="*/ 117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7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7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2" y="55"/>
                    <a:pt x="54" y="83"/>
                    <a:pt x="54" y="117"/>
                  </a:cubicBezTo>
                  <a:cubicBezTo>
                    <a:pt x="54" y="152"/>
                    <a:pt x="82" y="180"/>
                    <a:pt x="117" y="180"/>
                  </a:cubicBezTo>
                  <a:cubicBezTo>
                    <a:pt x="151" y="180"/>
                    <a:pt x="180" y="152"/>
                    <a:pt x="180" y="117"/>
                  </a:cubicBezTo>
                  <a:cubicBezTo>
                    <a:pt x="180" y="83"/>
                    <a:pt x="151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5" name="Freeform 944">
              <a:extLst>
                <a:ext uri="{FF2B5EF4-FFF2-40B4-BE49-F238E27FC236}">
                  <a16:creationId xmlns:a16="http://schemas.microsoft.com/office/drawing/2014/main" id="{E5F68849-D297-E6A4-1E4D-85E24E5DD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5663" y="10013450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6" name="Freeform 945">
              <a:extLst>
                <a:ext uri="{FF2B5EF4-FFF2-40B4-BE49-F238E27FC236}">
                  <a16:creationId xmlns:a16="http://schemas.microsoft.com/office/drawing/2014/main" id="{03EA9ADC-4644-3CD5-A7D6-3CA0ACFDE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18363" y="10138862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7" name="Freeform 946">
              <a:extLst>
                <a:ext uri="{FF2B5EF4-FFF2-40B4-BE49-F238E27FC236}">
                  <a16:creationId xmlns:a16="http://schemas.microsoft.com/office/drawing/2014/main" id="{130779B9-9FDF-5A09-CFCA-5D0B2EB64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26" y="10189662"/>
              <a:ext cx="92075" cy="93663"/>
            </a:xfrm>
            <a:custGeom>
              <a:avLst/>
              <a:gdLst>
                <a:gd name="T0" fmla="*/ 117 w 235"/>
                <a:gd name="T1" fmla="*/ 235 h 235"/>
                <a:gd name="T2" fmla="*/ 0 w 235"/>
                <a:gd name="T3" fmla="*/ 118 h 235"/>
                <a:gd name="T4" fmla="*/ 117 w 235"/>
                <a:gd name="T5" fmla="*/ 0 h 235"/>
                <a:gd name="T6" fmla="*/ 235 w 235"/>
                <a:gd name="T7" fmla="*/ 118 h 235"/>
                <a:gd name="T8" fmla="*/ 117 w 235"/>
                <a:gd name="T9" fmla="*/ 235 h 235"/>
                <a:gd name="T10" fmla="*/ 117 w 235"/>
                <a:gd name="T11" fmla="*/ 55 h 235"/>
                <a:gd name="T12" fmla="*/ 54 w 235"/>
                <a:gd name="T13" fmla="*/ 118 h 235"/>
                <a:gd name="T14" fmla="*/ 117 w 235"/>
                <a:gd name="T15" fmla="*/ 180 h 235"/>
                <a:gd name="T16" fmla="*/ 180 w 235"/>
                <a:gd name="T17" fmla="*/ 118 h 235"/>
                <a:gd name="T18" fmla="*/ 117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7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8" name="Freeform 947">
              <a:extLst>
                <a:ext uri="{FF2B5EF4-FFF2-40B4-BE49-F238E27FC236}">
                  <a16:creationId xmlns:a16="http://schemas.microsoft.com/office/drawing/2014/main" id="{4B528DC0-F61F-27FC-624E-07110EA2D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24663" y="9538787"/>
              <a:ext cx="93663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1" y="180"/>
                    <a:pt x="180" y="151"/>
                    <a:pt x="180" y="117"/>
                  </a:cubicBezTo>
                  <a:cubicBezTo>
                    <a:pt x="180" y="82"/>
                    <a:pt x="151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9" name="Freeform 948">
              <a:extLst>
                <a:ext uri="{FF2B5EF4-FFF2-40B4-BE49-F238E27FC236}">
                  <a16:creationId xmlns:a16="http://schemas.microsoft.com/office/drawing/2014/main" id="{06AC0639-04F7-7088-8B33-65569370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5813" y="9610225"/>
              <a:ext cx="120650" cy="85725"/>
            </a:xfrm>
            <a:custGeom>
              <a:avLst/>
              <a:gdLst>
                <a:gd name="T0" fmla="*/ 272 w 303"/>
                <a:gd name="T1" fmla="*/ 214 h 214"/>
                <a:gd name="T2" fmla="*/ 257 w 303"/>
                <a:gd name="T3" fmla="*/ 210 h 214"/>
                <a:gd name="T4" fmla="*/ 16 w 303"/>
                <a:gd name="T5" fmla="*/ 54 h 214"/>
                <a:gd name="T6" fmla="*/ 8 w 303"/>
                <a:gd name="T7" fmla="*/ 17 h 214"/>
                <a:gd name="T8" fmla="*/ 46 w 303"/>
                <a:gd name="T9" fmla="*/ 8 h 214"/>
                <a:gd name="T10" fmla="*/ 287 w 303"/>
                <a:gd name="T11" fmla="*/ 164 h 214"/>
                <a:gd name="T12" fmla="*/ 295 w 303"/>
                <a:gd name="T13" fmla="*/ 202 h 214"/>
                <a:gd name="T14" fmla="*/ 272 w 303"/>
                <a:gd name="T15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14">
                  <a:moveTo>
                    <a:pt x="272" y="214"/>
                  </a:moveTo>
                  <a:cubicBezTo>
                    <a:pt x="267" y="214"/>
                    <a:pt x="262" y="213"/>
                    <a:pt x="257" y="21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4" y="46"/>
                    <a:pt x="0" y="29"/>
                    <a:pt x="8" y="17"/>
                  </a:cubicBezTo>
                  <a:cubicBezTo>
                    <a:pt x="16" y="4"/>
                    <a:pt x="33" y="0"/>
                    <a:pt x="46" y="8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300" y="172"/>
                    <a:pt x="303" y="189"/>
                    <a:pt x="295" y="202"/>
                  </a:cubicBezTo>
                  <a:cubicBezTo>
                    <a:pt x="290" y="210"/>
                    <a:pt x="281" y="214"/>
                    <a:pt x="272" y="21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0" name="Freeform 949">
              <a:extLst>
                <a:ext uri="{FF2B5EF4-FFF2-40B4-BE49-F238E27FC236}">
                  <a16:creationId xmlns:a16="http://schemas.microsoft.com/office/drawing/2014/main" id="{50CEC332-7122-1863-A9E8-E46315593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5026" y="9716587"/>
              <a:ext cx="79375" cy="69850"/>
            </a:xfrm>
            <a:custGeom>
              <a:avLst/>
              <a:gdLst>
                <a:gd name="T0" fmla="*/ 31 w 200"/>
                <a:gd name="T1" fmla="*/ 178 h 178"/>
                <a:gd name="T2" fmla="*/ 10 w 200"/>
                <a:gd name="T3" fmla="*/ 169 h 178"/>
                <a:gd name="T4" fmla="*/ 13 w 200"/>
                <a:gd name="T5" fmla="*/ 130 h 178"/>
                <a:gd name="T6" fmla="*/ 152 w 200"/>
                <a:gd name="T7" fmla="*/ 10 h 178"/>
                <a:gd name="T8" fmla="*/ 191 w 200"/>
                <a:gd name="T9" fmla="*/ 13 h 178"/>
                <a:gd name="T10" fmla="*/ 188 w 200"/>
                <a:gd name="T11" fmla="*/ 51 h 178"/>
                <a:gd name="T12" fmla="*/ 49 w 200"/>
                <a:gd name="T13" fmla="*/ 171 h 178"/>
                <a:gd name="T14" fmla="*/ 31 w 200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178">
                  <a:moveTo>
                    <a:pt x="31" y="178"/>
                  </a:moveTo>
                  <a:cubicBezTo>
                    <a:pt x="23" y="178"/>
                    <a:pt x="15" y="175"/>
                    <a:pt x="10" y="169"/>
                  </a:cubicBezTo>
                  <a:cubicBezTo>
                    <a:pt x="0" y="157"/>
                    <a:pt x="1" y="140"/>
                    <a:pt x="13" y="13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63" y="0"/>
                    <a:pt x="181" y="1"/>
                    <a:pt x="191" y="13"/>
                  </a:cubicBezTo>
                  <a:cubicBezTo>
                    <a:pt x="200" y="24"/>
                    <a:pt x="199" y="41"/>
                    <a:pt x="188" y="51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3" y="176"/>
                    <a:pt x="37" y="178"/>
                    <a:pt x="31" y="178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1" name="Freeform 950">
              <a:extLst>
                <a:ext uri="{FF2B5EF4-FFF2-40B4-BE49-F238E27FC236}">
                  <a16:creationId xmlns:a16="http://schemas.microsoft.com/office/drawing/2014/main" id="{C72D7ED6-D579-9628-3108-285487D87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7101" y="9726112"/>
              <a:ext cx="42863" cy="139700"/>
            </a:xfrm>
            <a:custGeom>
              <a:avLst/>
              <a:gdLst>
                <a:gd name="T0" fmla="*/ 79 w 108"/>
                <a:gd name="T1" fmla="*/ 354 h 354"/>
                <a:gd name="T2" fmla="*/ 52 w 108"/>
                <a:gd name="T3" fmla="*/ 331 h 354"/>
                <a:gd name="T4" fmla="*/ 3 w 108"/>
                <a:gd name="T5" fmla="*/ 34 h 354"/>
                <a:gd name="T6" fmla="*/ 25 w 108"/>
                <a:gd name="T7" fmla="*/ 3 h 354"/>
                <a:gd name="T8" fmla="*/ 56 w 108"/>
                <a:gd name="T9" fmla="*/ 25 h 354"/>
                <a:gd name="T10" fmla="*/ 106 w 108"/>
                <a:gd name="T11" fmla="*/ 322 h 354"/>
                <a:gd name="T12" fmla="*/ 84 w 108"/>
                <a:gd name="T13" fmla="*/ 353 h 354"/>
                <a:gd name="T14" fmla="*/ 79 w 108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54">
                  <a:moveTo>
                    <a:pt x="79" y="354"/>
                  </a:moveTo>
                  <a:cubicBezTo>
                    <a:pt x="66" y="354"/>
                    <a:pt x="54" y="344"/>
                    <a:pt x="52" y="331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19"/>
                    <a:pt x="10" y="5"/>
                    <a:pt x="25" y="3"/>
                  </a:cubicBezTo>
                  <a:cubicBezTo>
                    <a:pt x="40" y="0"/>
                    <a:pt x="54" y="10"/>
                    <a:pt x="56" y="25"/>
                  </a:cubicBezTo>
                  <a:cubicBezTo>
                    <a:pt x="106" y="322"/>
                    <a:pt x="106" y="322"/>
                    <a:pt x="106" y="322"/>
                  </a:cubicBezTo>
                  <a:cubicBezTo>
                    <a:pt x="108" y="337"/>
                    <a:pt x="98" y="351"/>
                    <a:pt x="84" y="353"/>
                  </a:cubicBezTo>
                  <a:cubicBezTo>
                    <a:pt x="82" y="354"/>
                    <a:pt x="80" y="354"/>
                    <a:pt x="79" y="3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2" name="Freeform 951">
              <a:extLst>
                <a:ext uri="{FF2B5EF4-FFF2-40B4-BE49-F238E27FC236}">
                  <a16:creationId xmlns:a16="http://schemas.microsoft.com/office/drawing/2014/main" id="{0E71A888-6508-C380-409B-580CCA555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8201" y="9822950"/>
              <a:ext cx="106363" cy="61913"/>
            </a:xfrm>
            <a:custGeom>
              <a:avLst/>
              <a:gdLst>
                <a:gd name="T0" fmla="*/ 235 w 266"/>
                <a:gd name="T1" fmla="*/ 157 h 157"/>
                <a:gd name="T2" fmla="*/ 223 w 266"/>
                <a:gd name="T3" fmla="*/ 154 h 157"/>
                <a:gd name="T4" fmla="*/ 19 w 266"/>
                <a:gd name="T5" fmla="*/ 55 h 157"/>
                <a:gd name="T6" fmla="*/ 7 w 266"/>
                <a:gd name="T7" fmla="*/ 19 h 157"/>
                <a:gd name="T8" fmla="*/ 43 w 266"/>
                <a:gd name="T9" fmla="*/ 6 h 157"/>
                <a:gd name="T10" fmla="*/ 247 w 266"/>
                <a:gd name="T11" fmla="*/ 105 h 157"/>
                <a:gd name="T12" fmla="*/ 259 w 266"/>
                <a:gd name="T13" fmla="*/ 142 h 157"/>
                <a:gd name="T14" fmla="*/ 235 w 266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57">
                  <a:moveTo>
                    <a:pt x="235" y="157"/>
                  </a:moveTo>
                  <a:cubicBezTo>
                    <a:pt x="231" y="157"/>
                    <a:pt x="227" y="156"/>
                    <a:pt x="223" y="1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6" y="49"/>
                    <a:pt x="0" y="32"/>
                    <a:pt x="7" y="19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247" y="105"/>
                    <a:pt x="247" y="105"/>
                    <a:pt x="247" y="105"/>
                  </a:cubicBezTo>
                  <a:cubicBezTo>
                    <a:pt x="260" y="112"/>
                    <a:pt x="266" y="128"/>
                    <a:pt x="259" y="142"/>
                  </a:cubicBezTo>
                  <a:cubicBezTo>
                    <a:pt x="255" y="151"/>
                    <a:pt x="245" y="157"/>
                    <a:pt x="235" y="15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3" name="Freeform 952">
              <a:extLst>
                <a:ext uri="{FF2B5EF4-FFF2-40B4-BE49-F238E27FC236}">
                  <a16:creationId xmlns:a16="http://schemas.microsoft.com/office/drawing/2014/main" id="{3ED0B90E-94D0-F8C5-5448-E49DA9BD7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5988" y="9913437"/>
              <a:ext cx="49213" cy="96838"/>
            </a:xfrm>
            <a:custGeom>
              <a:avLst/>
              <a:gdLst>
                <a:gd name="T0" fmla="*/ 31 w 125"/>
                <a:gd name="T1" fmla="*/ 245 h 245"/>
                <a:gd name="T2" fmla="*/ 22 w 125"/>
                <a:gd name="T3" fmla="*/ 244 h 245"/>
                <a:gd name="T4" fmla="*/ 5 w 125"/>
                <a:gd name="T5" fmla="*/ 209 h 245"/>
                <a:gd name="T6" fmla="*/ 68 w 125"/>
                <a:gd name="T7" fmla="*/ 22 h 245"/>
                <a:gd name="T8" fmla="*/ 103 w 125"/>
                <a:gd name="T9" fmla="*/ 5 h 245"/>
                <a:gd name="T10" fmla="*/ 120 w 125"/>
                <a:gd name="T11" fmla="*/ 39 h 245"/>
                <a:gd name="T12" fmla="*/ 57 w 125"/>
                <a:gd name="T13" fmla="*/ 227 h 245"/>
                <a:gd name="T14" fmla="*/ 31 w 125"/>
                <a:gd name="T15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245">
                  <a:moveTo>
                    <a:pt x="31" y="245"/>
                  </a:moveTo>
                  <a:cubicBezTo>
                    <a:pt x="28" y="245"/>
                    <a:pt x="25" y="245"/>
                    <a:pt x="22" y="244"/>
                  </a:cubicBezTo>
                  <a:cubicBezTo>
                    <a:pt x="8" y="239"/>
                    <a:pt x="0" y="223"/>
                    <a:pt x="5" y="209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3" y="8"/>
                    <a:pt x="88" y="0"/>
                    <a:pt x="103" y="5"/>
                  </a:cubicBezTo>
                  <a:cubicBezTo>
                    <a:pt x="117" y="10"/>
                    <a:pt x="125" y="25"/>
                    <a:pt x="120" y="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53" y="238"/>
                    <a:pt x="42" y="245"/>
                    <a:pt x="31" y="24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4" name="Freeform 953">
              <a:extLst>
                <a:ext uri="{FF2B5EF4-FFF2-40B4-BE49-F238E27FC236}">
                  <a16:creationId xmlns:a16="http://schemas.microsoft.com/office/drawing/2014/main" id="{C74D6610-7BF0-7618-0CF9-56DE81C81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7076" y="9607050"/>
              <a:ext cx="66675" cy="179388"/>
            </a:xfrm>
            <a:custGeom>
              <a:avLst/>
              <a:gdLst>
                <a:gd name="T0" fmla="*/ 138 w 168"/>
                <a:gd name="T1" fmla="*/ 453 h 453"/>
                <a:gd name="T2" fmla="*/ 111 w 168"/>
                <a:gd name="T3" fmla="*/ 433 h 453"/>
                <a:gd name="T4" fmla="*/ 3 w 168"/>
                <a:gd name="T5" fmla="*/ 37 h 453"/>
                <a:gd name="T6" fmla="*/ 23 w 168"/>
                <a:gd name="T7" fmla="*/ 4 h 453"/>
                <a:gd name="T8" fmla="*/ 56 w 168"/>
                <a:gd name="T9" fmla="*/ 23 h 453"/>
                <a:gd name="T10" fmla="*/ 164 w 168"/>
                <a:gd name="T11" fmla="*/ 419 h 453"/>
                <a:gd name="T12" fmla="*/ 145 w 168"/>
                <a:gd name="T13" fmla="*/ 452 h 453"/>
                <a:gd name="T14" fmla="*/ 138 w 168"/>
                <a:gd name="T1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453">
                  <a:moveTo>
                    <a:pt x="138" y="453"/>
                  </a:moveTo>
                  <a:cubicBezTo>
                    <a:pt x="126" y="453"/>
                    <a:pt x="115" y="445"/>
                    <a:pt x="111" y="4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0" y="23"/>
                    <a:pt x="8" y="8"/>
                    <a:pt x="23" y="4"/>
                  </a:cubicBezTo>
                  <a:cubicBezTo>
                    <a:pt x="37" y="0"/>
                    <a:pt x="52" y="8"/>
                    <a:pt x="56" y="23"/>
                  </a:cubicBezTo>
                  <a:cubicBezTo>
                    <a:pt x="164" y="419"/>
                    <a:pt x="164" y="419"/>
                    <a:pt x="164" y="419"/>
                  </a:cubicBezTo>
                  <a:cubicBezTo>
                    <a:pt x="168" y="433"/>
                    <a:pt x="159" y="448"/>
                    <a:pt x="145" y="452"/>
                  </a:cubicBezTo>
                  <a:cubicBezTo>
                    <a:pt x="143" y="453"/>
                    <a:pt x="140" y="453"/>
                    <a:pt x="138" y="453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5" name="Freeform 954">
              <a:extLst>
                <a:ext uri="{FF2B5EF4-FFF2-40B4-BE49-F238E27FC236}">
                  <a16:creationId xmlns:a16="http://schemas.microsoft.com/office/drawing/2014/main" id="{0AEEE48A-06EB-5E62-7F59-628881A79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6101" y="9573712"/>
              <a:ext cx="160338" cy="22225"/>
            </a:xfrm>
            <a:custGeom>
              <a:avLst/>
              <a:gdLst>
                <a:gd name="T0" fmla="*/ 374 w 401"/>
                <a:gd name="T1" fmla="*/ 54 h 54"/>
                <a:gd name="T2" fmla="*/ 27 w 401"/>
                <a:gd name="T3" fmla="*/ 54 h 54"/>
                <a:gd name="T4" fmla="*/ 0 w 401"/>
                <a:gd name="T5" fmla="*/ 27 h 54"/>
                <a:gd name="T6" fmla="*/ 27 w 401"/>
                <a:gd name="T7" fmla="*/ 0 h 54"/>
                <a:gd name="T8" fmla="*/ 374 w 401"/>
                <a:gd name="T9" fmla="*/ 0 h 54"/>
                <a:gd name="T10" fmla="*/ 401 w 401"/>
                <a:gd name="T11" fmla="*/ 27 h 54"/>
                <a:gd name="T12" fmla="*/ 374 w 401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54">
                  <a:moveTo>
                    <a:pt x="374" y="54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89" y="0"/>
                    <a:pt x="401" y="12"/>
                    <a:pt x="401" y="27"/>
                  </a:cubicBezTo>
                  <a:cubicBezTo>
                    <a:pt x="401" y="42"/>
                    <a:pt x="389" y="54"/>
                    <a:pt x="374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6" name="Freeform 955">
              <a:extLst>
                <a:ext uri="{FF2B5EF4-FFF2-40B4-BE49-F238E27FC236}">
                  <a16:creationId xmlns:a16="http://schemas.microsoft.com/office/drawing/2014/main" id="{568B07DD-972B-DEF4-D721-257E1BFC6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0526" y="9592762"/>
              <a:ext cx="112713" cy="106363"/>
            </a:xfrm>
            <a:custGeom>
              <a:avLst/>
              <a:gdLst>
                <a:gd name="T0" fmla="*/ 31 w 287"/>
                <a:gd name="T1" fmla="*/ 269 h 269"/>
                <a:gd name="T2" fmla="*/ 11 w 287"/>
                <a:gd name="T3" fmla="*/ 260 h 269"/>
                <a:gd name="T4" fmla="*/ 12 w 287"/>
                <a:gd name="T5" fmla="*/ 221 h 269"/>
                <a:gd name="T6" fmla="*/ 238 w 287"/>
                <a:gd name="T7" fmla="*/ 10 h 269"/>
                <a:gd name="T8" fmla="*/ 277 w 287"/>
                <a:gd name="T9" fmla="*/ 12 h 269"/>
                <a:gd name="T10" fmla="*/ 275 w 287"/>
                <a:gd name="T11" fmla="*/ 50 h 269"/>
                <a:gd name="T12" fmla="*/ 49 w 287"/>
                <a:gd name="T13" fmla="*/ 261 h 269"/>
                <a:gd name="T14" fmla="*/ 31 w 287"/>
                <a:gd name="T1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9">
                  <a:moveTo>
                    <a:pt x="31" y="269"/>
                  </a:moveTo>
                  <a:cubicBezTo>
                    <a:pt x="23" y="269"/>
                    <a:pt x="16" y="266"/>
                    <a:pt x="11" y="260"/>
                  </a:cubicBezTo>
                  <a:cubicBezTo>
                    <a:pt x="0" y="249"/>
                    <a:pt x="1" y="232"/>
                    <a:pt x="12" y="221"/>
                  </a:cubicBezTo>
                  <a:cubicBezTo>
                    <a:pt x="238" y="10"/>
                    <a:pt x="238" y="10"/>
                    <a:pt x="238" y="10"/>
                  </a:cubicBezTo>
                  <a:cubicBezTo>
                    <a:pt x="249" y="0"/>
                    <a:pt x="266" y="1"/>
                    <a:pt x="277" y="12"/>
                  </a:cubicBezTo>
                  <a:cubicBezTo>
                    <a:pt x="287" y="23"/>
                    <a:pt x="286" y="40"/>
                    <a:pt x="275" y="50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4" y="266"/>
                    <a:pt x="37" y="269"/>
                    <a:pt x="31" y="269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7" name="Freeform 956">
              <a:extLst>
                <a:ext uri="{FF2B5EF4-FFF2-40B4-BE49-F238E27FC236}">
                  <a16:creationId xmlns:a16="http://schemas.microsoft.com/office/drawing/2014/main" id="{08E61746-E29E-76D6-52F6-24CC9C9E4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288" y="9710237"/>
              <a:ext cx="82550" cy="57150"/>
            </a:xfrm>
            <a:custGeom>
              <a:avLst/>
              <a:gdLst>
                <a:gd name="T0" fmla="*/ 178 w 210"/>
                <a:gd name="T1" fmla="*/ 142 h 142"/>
                <a:gd name="T2" fmla="*/ 165 w 210"/>
                <a:gd name="T3" fmla="*/ 138 h 142"/>
                <a:gd name="T4" fmla="*/ 18 w 210"/>
                <a:gd name="T5" fmla="*/ 55 h 142"/>
                <a:gd name="T6" fmla="*/ 8 w 210"/>
                <a:gd name="T7" fmla="*/ 17 h 142"/>
                <a:gd name="T8" fmla="*/ 45 w 210"/>
                <a:gd name="T9" fmla="*/ 7 h 142"/>
                <a:gd name="T10" fmla="*/ 192 w 210"/>
                <a:gd name="T11" fmla="*/ 91 h 142"/>
                <a:gd name="T12" fmla="*/ 202 w 210"/>
                <a:gd name="T13" fmla="*/ 128 h 142"/>
                <a:gd name="T14" fmla="*/ 178 w 210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42">
                  <a:moveTo>
                    <a:pt x="178" y="142"/>
                  </a:moveTo>
                  <a:cubicBezTo>
                    <a:pt x="174" y="142"/>
                    <a:pt x="169" y="141"/>
                    <a:pt x="165" y="13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5" y="47"/>
                    <a:pt x="0" y="31"/>
                    <a:pt x="8" y="17"/>
                  </a:cubicBezTo>
                  <a:cubicBezTo>
                    <a:pt x="15" y="4"/>
                    <a:pt x="32" y="0"/>
                    <a:pt x="45" y="7"/>
                  </a:cubicBezTo>
                  <a:cubicBezTo>
                    <a:pt x="192" y="91"/>
                    <a:pt x="192" y="91"/>
                    <a:pt x="192" y="91"/>
                  </a:cubicBezTo>
                  <a:cubicBezTo>
                    <a:pt x="205" y="98"/>
                    <a:pt x="210" y="115"/>
                    <a:pt x="202" y="128"/>
                  </a:cubicBezTo>
                  <a:cubicBezTo>
                    <a:pt x="197" y="137"/>
                    <a:pt x="188" y="142"/>
                    <a:pt x="178" y="14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8" name="Freeform 957">
              <a:extLst>
                <a:ext uri="{FF2B5EF4-FFF2-40B4-BE49-F238E27FC236}">
                  <a16:creationId xmlns:a16="http://schemas.microsoft.com/office/drawing/2014/main" id="{13C4C880-17C2-1E02-C7C0-31A5D8F35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1" y="9597525"/>
              <a:ext cx="98425" cy="87313"/>
            </a:xfrm>
            <a:custGeom>
              <a:avLst/>
              <a:gdLst>
                <a:gd name="T0" fmla="*/ 219 w 250"/>
                <a:gd name="T1" fmla="*/ 221 h 221"/>
                <a:gd name="T2" fmla="*/ 202 w 250"/>
                <a:gd name="T3" fmla="*/ 214 h 221"/>
                <a:gd name="T4" fmla="*/ 13 w 250"/>
                <a:gd name="T5" fmla="*/ 52 h 221"/>
                <a:gd name="T6" fmla="*/ 10 w 250"/>
                <a:gd name="T7" fmla="*/ 13 h 221"/>
                <a:gd name="T8" fmla="*/ 49 w 250"/>
                <a:gd name="T9" fmla="*/ 10 h 221"/>
                <a:gd name="T10" fmla="*/ 237 w 250"/>
                <a:gd name="T11" fmla="*/ 173 h 221"/>
                <a:gd name="T12" fmla="*/ 240 w 250"/>
                <a:gd name="T13" fmla="*/ 212 h 221"/>
                <a:gd name="T14" fmla="*/ 219 w 25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21">
                  <a:moveTo>
                    <a:pt x="219" y="221"/>
                  </a:moveTo>
                  <a:cubicBezTo>
                    <a:pt x="213" y="221"/>
                    <a:pt x="207" y="219"/>
                    <a:pt x="202" y="21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" y="42"/>
                    <a:pt x="0" y="25"/>
                    <a:pt x="10" y="13"/>
                  </a:cubicBezTo>
                  <a:cubicBezTo>
                    <a:pt x="20" y="2"/>
                    <a:pt x="37" y="0"/>
                    <a:pt x="49" y="10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49" y="183"/>
                    <a:pt x="250" y="200"/>
                    <a:pt x="240" y="212"/>
                  </a:cubicBezTo>
                  <a:cubicBezTo>
                    <a:pt x="235" y="218"/>
                    <a:pt x="227" y="221"/>
                    <a:pt x="219" y="22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9" name="Freeform 958">
              <a:extLst>
                <a:ext uri="{FF2B5EF4-FFF2-40B4-BE49-F238E27FC236}">
                  <a16:creationId xmlns:a16="http://schemas.microsoft.com/office/drawing/2014/main" id="{151B666B-6F22-A7AA-C03B-B6A018E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5938" y="9700712"/>
              <a:ext cx="117475" cy="66675"/>
            </a:xfrm>
            <a:custGeom>
              <a:avLst/>
              <a:gdLst>
                <a:gd name="T0" fmla="*/ 31 w 296"/>
                <a:gd name="T1" fmla="*/ 167 h 167"/>
                <a:gd name="T2" fmla="*/ 6 w 296"/>
                <a:gd name="T3" fmla="*/ 151 h 167"/>
                <a:gd name="T4" fmla="*/ 19 w 296"/>
                <a:gd name="T5" fmla="*/ 115 h 167"/>
                <a:gd name="T6" fmla="*/ 253 w 296"/>
                <a:gd name="T7" fmla="*/ 7 h 167"/>
                <a:gd name="T8" fmla="*/ 289 w 296"/>
                <a:gd name="T9" fmla="*/ 20 h 167"/>
                <a:gd name="T10" fmla="*/ 276 w 296"/>
                <a:gd name="T11" fmla="*/ 56 h 167"/>
                <a:gd name="T12" fmla="*/ 42 w 296"/>
                <a:gd name="T13" fmla="*/ 164 h 167"/>
                <a:gd name="T14" fmla="*/ 31 w 296"/>
                <a:gd name="T1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67">
                  <a:moveTo>
                    <a:pt x="31" y="167"/>
                  </a:moveTo>
                  <a:cubicBezTo>
                    <a:pt x="20" y="167"/>
                    <a:pt x="11" y="161"/>
                    <a:pt x="6" y="151"/>
                  </a:cubicBezTo>
                  <a:cubicBezTo>
                    <a:pt x="0" y="138"/>
                    <a:pt x="6" y="121"/>
                    <a:pt x="19" y="115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67" y="0"/>
                    <a:pt x="283" y="6"/>
                    <a:pt x="289" y="20"/>
                  </a:cubicBezTo>
                  <a:cubicBezTo>
                    <a:pt x="296" y="34"/>
                    <a:pt x="290" y="50"/>
                    <a:pt x="276" y="5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66"/>
                    <a:pt x="35" y="167"/>
                    <a:pt x="31" y="16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0" name="Freeform 959">
              <a:extLst>
                <a:ext uri="{FF2B5EF4-FFF2-40B4-BE49-F238E27FC236}">
                  <a16:creationId xmlns:a16="http://schemas.microsoft.com/office/drawing/2014/main" id="{B2505245-69F7-4BBF-C5DF-ECB43F90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9588" y="9786437"/>
              <a:ext cx="107950" cy="109538"/>
            </a:xfrm>
            <a:custGeom>
              <a:avLst/>
              <a:gdLst>
                <a:gd name="T0" fmla="*/ 240 w 270"/>
                <a:gd name="T1" fmla="*/ 277 h 277"/>
                <a:gd name="T2" fmla="*/ 220 w 270"/>
                <a:gd name="T3" fmla="*/ 269 h 277"/>
                <a:gd name="T4" fmla="*/ 10 w 270"/>
                <a:gd name="T5" fmla="*/ 49 h 277"/>
                <a:gd name="T6" fmla="*/ 11 w 270"/>
                <a:gd name="T7" fmla="*/ 10 h 277"/>
                <a:gd name="T8" fmla="*/ 50 w 270"/>
                <a:gd name="T9" fmla="*/ 11 h 277"/>
                <a:gd name="T10" fmla="*/ 259 w 270"/>
                <a:gd name="T11" fmla="*/ 231 h 277"/>
                <a:gd name="T12" fmla="*/ 258 w 270"/>
                <a:gd name="T13" fmla="*/ 270 h 277"/>
                <a:gd name="T14" fmla="*/ 240 w 270"/>
                <a:gd name="T1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277">
                  <a:moveTo>
                    <a:pt x="240" y="277"/>
                  </a:moveTo>
                  <a:cubicBezTo>
                    <a:pt x="232" y="277"/>
                    <a:pt x="225" y="274"/>
                    <a:pt x="220" y="26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0" y="38"/>
                    <a:pt x="1" y="20"/>
                    <a:pt x="11" y="10"/>
                  </a:cubicBezTo>
                  <a:cubicBezTo>
                    <a:pt x="22" y="0"/>
                    <a:pt x="40" y="0"/>
                    <a:pt x="50" y="11"/>
                  </a:cubicBezTo>
                  <a:cubicBezTo>
                    <a:pt x="259" y="231"/>
                    <a:pt x="259" y="231"/>
                    <a:pt x="259" y="231"/>
                  </a:cubicBezTo>
                  <a:cubicBezTo>
                    <a:pt x="270" y="242"/>
                    <a:pt x="269" y="259"/>
                    <a:pt x="258" y="270"/>
                  </a:cubicBezTo>
                  <a:cubicBezTo>
                    <a:pt x="253" y="275"/>
                    <a:pt x="246" y="277"/>
                    <a:pt x="240" y="27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1" name="Freeform 960">
              <a:extLst>
                <a:ext uri="{FF2B5EF4-FFF2-40B4-BE49-F238E27FC236}">
                  <a16:creationId xmlns:a16="http://schemas.microsoft.com/office/drawing/2014/main" id="{36E535A4-929D-B4F6-A2AE-FD7406207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5138" y="9799137"/>
              <a:ext cx="38100" cy="112713"/>
            </a:xfrm>
            <a:custGeom>
              <a:avLst/>
              <a:gdLst>
                <a:gd name="T0" fmla="*/ 29 w 93"/>
                <a:gd name="T1" fmla="*/ 284 h 284"/>
                <a:gd name="T2" fmla="*/ 25 w 93"/>
                <a:gd name="T3" fmla="*/ 284 h 284"/>
                <a:gd name="T4" fmla="*/ 2 w 93"/>
                <a:gd name="T5" fmla="*/ 252 h 284"/>
                <a:gd name="T6" fmla="*/ 37 w 93"/>
                <a:gd name="T7" fmla="*/ 25 h 284"/>
                <a:gd name="T8" fmla="*/ 68 w 93"/>
                <a:gd name="T9" fmla="*/ 2 h 284"/>
                <a:gd name="T10" fmla="*/ 91 w 93"/>
                <a:gd name="T11" fmla="*/ 33 h 284"/>
                <a:gd name="T12" fmla="*/ 56 w 93"/>
                <a:gd name="T13" fmla="*/ 261 h 284"/>
                <a:gd name="T14" fmla="*/ 29 w 93"/>
                <a:gd name="T1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84">
                  <a:moveTo>
                    <a:pt x="29" y="284"/>
                  </a:moveTo>
                  <a:cubicBezTo>
                    <a:pt x="28" y="284"/>
                    <a:pt x="27" y="284"/>
                    <a:pt x="25" y="284"/>
                  </a:cubicBezTo>
                  <a:cubicBezTo>
                    <a:pt x="10" y="281"/>
                    <a:pt x="0" y="267"/>
                    <a:pt x="2" y="25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10"/>
                    <a:pt x="54" y="0"/>
                    <a:pt x="68" y="2"/>
                  </a:cubicBezTo>
                  <a:cubicBezTo>
                    <a:pt x="83" y="4"/>
                    <a:pt x="93" y="18"/>
                    <a:pt x="91" y="33"/>
                  </a:cubicBezTo>
                  <a:cubicBezTo>
                    <a:pt x="56" y="261"/>
                    <a:pt x="56" y="261"/>
                    <a:pt x="56" y="261"/>
                  </a:cubicBezTo>
                  <a:cubicBezTo>
                    <a:pt x="54" y="274"/>
                    <a:pt x="43" y="284"/>
                    <a:pt x="29" y="28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2" name="Freeform 961">
              <a:extLst>
                <a:ext uri="{FF2B5EF4-FFF2-40B4-BE49-F238E27FC236}">
                  <a16:creationId xmlns:a16="http://schemas.microsoft.com/office/drawing/2014/main" id="{C675F308-532A-8BCC-B1E8-4E81448EA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326" y="9846762"/>
              <a:ext cx="20638" cy="114300"/>
            </a:xfrm>
            <a:custGeom>
              <a:avLst/>
              <a:gdLst>
                <a:gd name="T0" fmla="*/ 28 w 55"/>
                <a:gd name="T1" fmla="*/ 286 h 286"/>
                <a:gd name="T2" fmla="*/ 0 w 55"/>
                <a:gd name="T3" fmla="*/ 259 h 286"/>
                <a:gd name="T4" fmla="*/ 0 w 55"/>
                <a:gd name="T5" fmla="*/ 28 h 286"/>
                <a:gd name="T6" fmla="*/ 28 w 55"/>
                <a:gd name="T7" fmla="*/ 0 h 286"/>
                <a:gd name="T8" fmla="*/ 55 w 55"/>
                <a:gd name="T9" fmla="*/ 28 h 286"/>
                <a:gd name="T10" fmla="*/ 55 w 55"/>
                <a:gd name="T11" fmla="*/ 259 h 286"/>
                <a:gd name="T12" fmla="*/ 28 w 55"/>
                <a:gd name="T13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86">
                  <a:moveTo>
                    <a:pt x="28" y="286"/>
                  </a:moveTo>
                  <a:cubicBezTo>
                    <a:pt x="12" y="286"/>
                    <a:pt x="0" y="274"/>
                    <a:pt x="0" y="25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74"/>
                    <a:pt x="43" y="286"/>
                    <a:pt x="28" y="28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3" name="Freeform 962">
              <a:extLst>
                <a:ext uri="{FF2B5EF4-FFF2-40B4-BE49-F238E27FC236}">
                  <a16:creationId xmlns:a16="http://schemas.microsoft.com/office/drawing/2014/main" id="{ED1D91E3-328F-5181-CF0C-BF21E9BC7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7663" y="9772150"/>
              <a:ext cx="125413" cy="50800"/>
            </a:xfrm>
            <a:custGeom>
              <a:avLst/>
              <a:gdLst>
                <a:gd name="T0" fmla="*/ 30 w 316"/>
                <a:gd name="T1" fmla="*/ 125 h 125"/>
                <a:gd name="T2" fmla="*/ 4 w 316"/>
                <a:gd name="T3" fmla="*/ 105 h 125"/>
                <a:gd name="T4" fmla="*/ 24 w 316"/>
                <a:gd name="T5" fmla="*/ 71 h 125"/>
                <a:gd name="T6" fmla="*/ 278 w 316"/>
                <a:gd name="T7" fmla="*/ 4 h 125"/>
                <a:gd name="T8" fmla="*/ 312 w 316"/>
                <a:gd name="T9" fmla="*/ 23 h 125"/>
                <a:gd name="T10" fmla="*/ 292 w 316"/>
                <a:gd name="T11" fmla="*/ 57 h 125"/>
                <a:gd name="T12" fmla="*/ 38 w 316"/>
                <a:gd name="T13" fmla="*/ 124 h 125"/>
                <a:gd name="T14" fmla="*/ 30 w 316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25">
                  <a:moveTo>
                    <a:pt x="30" y="125"/>
                  </a:moveTo>
                  <a:cubicBezTo>
                    <a:pt x="18" y="125"/>
                    <a:pt x="7" y="117"/>
                    <a:pt x="4" y="105"/>
                  </a:cubicBezTo>
                  <a:cubicBezTo>
                    <a:pt x="0" y="90"/>
                    <a:pt x="9" y="75"/>
                    <a:pt x="24" y="71"/>
                  </a:cubicBezTo>
                  <a:cubicBezTo>
                    <a:pt x="278" y="4"/>
                    <a:pt x="278" y="4"/>
                    <a:pt x="278" y="4"/>
                  </a:cubicBezTo>
                  <a:cubicBezTo>
                    <a:pt x="293" y="0"/>
                    <a:pt x="308" y="9"/>
                    <a:pt x="312" y="23"/>
                  </a:cubicBezTo>
                  <a:cubicBezTo>
                    <a:pt x="316" y="38"/>
                    <a:pt x="307" y="53"/>
                    <a:pt x="292" y="57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5" y="125"/>
                    <a:pt x="33" y="125"/>
                    <a:pt x="30" y="12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4" name="Freeform 963">
              <a:extLst>
                <a:ext uri="{FF2B5EF4-FFF2-40B4-BE49-F238E27FC236}">
                  <a16:creationId xmlns:a16="http://schemas.microsoft.com/office/drawing/2014/main" id="{7330379B-C32D-4E09-C4DB-B70967A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0201" y="9730875"/>
              <a:ext cx="42863" cy="66675"/>
            </a:xfrm>
            <a:custGeom>
              <a:avLst/>
              <a:gdLst>
                <a:gd name="T0" fmla="*/ 31 w 107"/>
                <a:gd name="T1" fmla="*/ 170 h 170"/>
                <a:gd name="T2" fmla="*/ 21 w 107"/>
                <a:gd name="T3" fmla="*/ 168 h 170"/>
                <a:gd name="T4" fmla="*/ 6 w 107"/>
                <a:gd name="T5" fmla="*/ 132 h 170"/>
                <a:gd name="T6" fmla="*/ 51 w 107"/>
                <a:gd name="T7" fmla="*/ 21 h 170"/>
                <a:gd name="T8" fmla="*/ 86 w 107"/>
                <a:gd name="T9" fmla="*/ 6 h 170"/>
                <a:gd name="T10" fmla="*/ 101 w 107"/>
                <a:gd name="T11" fmla="*/ 41 h 170"/>
                <a:gd name="T12" fmla="*/ 56 w 107"/>
                <a:gd name="T13" fmla="*/ 153 h 170"/>
                <a:gd name="T14" fmla="*/ 31 w 107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70">
                  <a:moveTo>
                    <a:pt x="31" y="170"/>
                  </a:moveTo>
                  <a:cubicBezTo>
                    <a:pt x="28" y="170"/>
                    <a:pt x="24" y="169"/>
                    <a:pt x="21" y="168"/>
                  </a:cubicBezTo>
                  <a:cubicBezTo>
                    <a:pt x="7" y="162"/>
                    <a:pt x="0" y="146"/>
                    <a:pt x="6" y="132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6" y="7"/>
                    <a:pt x="72" y="0"/>
                    <a:pt x="86" y="6"/>
                  </a:cubicBezTo>
                  <a:cubicBezTo>
                    <a:pt x="100" y="11"/>
                    <a:pt x="107" y="27"/>
                    <a:pt x="101" y="41"/>
                  </a:cubicBezTo>
                  <a:cubicBezTo>
                    <a:pt x="56" y="153"/>
                    <a:pt x="56" y="153"/>
                    <a:pt x="56" y="153"/>
                  </a:cubicBezTo>
                  <a:cubicBezTo>
                    <a:pt x="52" y="163"/>
                    <a:pt x="42" y="170"/>
                    <a:pt x="31" y="170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5" name="Freeform 964">
              <a:extLst>
                <a:ext uri="{FF2B5EF4-FFF2-40B4-BE49-F238E27FC236}">
                  <a16:creationId xmlns:a16="http://schemas.microsoft.com/office/drawing/2014/main" id="{EE9D3464-4922-8522-146F-43BE973ED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3713" y="9608637"/>
              <a:ext cx="33338" cy="139700"/>
            </a:xfrm>
            <a:custGeom>
              <a:avLst/>
              <a:gdLst>
                <a:gd name="T0" fmla="*/ 28 w 85"/>
                <a:gd name="T1" fmla="*/ 354 h 354"/>
                <a:gd name="T2" fmla="*/ 26 w 85"/>
                <a:gd name="T3" fmla="*/ 354 h 354"/>
                <a:gd name="T4" fmla="*/ 1 w 85"/>
                <a:gd name="T5" fmla="*/ 324 h 354"/>
                <a:gd name="T6" fmla="*/ 29 w 85"/>
                <a:gd name="T7" fmla="*/ 26 h 354"/>
                <a:gd name="T8" fmla="*/ 59 w 85"/>
                <a:gd name="T9" fmla="*/ 1 h 354"/>
                <a:gd name="T10" fmla="*/ 83 w 85"/>
                <a:gd name="T11" fmla="*/ 31 h 354"/>
                <a:gd name="T12" fmla="*/ 55 w 85"/>
                <a:gd name="T13" fmla="*/ 329 h 354"/>
                <a:gd name="T14" fmla="*/ 28 w 85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354">
                  <a:moveTo>
                    <a:pt x="28" y="354"/>
                  </a:moveTo>
                  <a:cubicBezTo>
                    <a:pt x="27" y="354"/>
                    <a:pt x="27" y="354"/>
                    <a:pt x="26" y="354"/>
                  </a:cubicBezTo>
                  <a:cubicBezTo>
                    <a:pt x="11" y="353"/>
                    <a:pt x="0" y="339"/>
                    <a:pt x="1" y="32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11"/>
                    <a:pt x="43" y="0"/>
                    <a:pt x="59" y="1"/>
                  </a:cubicBezTo>
                  <a:cubicBezTo>
                    <a:pt x="74" y="2"/>
                    <a:pt x="85" y="16"/>
                    <a:pt x="83" y="31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54" y="343"/>
                    <a:pt x="42" y="354"/>
                    <a:pt x="28" y="3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6" name="Freeform 965">
              <a:extLst>
                <a:ext uri="{FF2B5EF4-FFF2-40B4-BE49-F238E27FC236}">
                  <a16:creationId xmlns:a16="http://schemas.microsoft.com/office/drawing/2014/main" id="{12555E48-7513-7BD0-003A-0DB7F53F3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5163" y="9602287"/>
              <a:ext cx="58738" cy="76200"/>
            </a:xfrm>
            <a:custGeom>
              <a:avLst/>
              <a:gdLst>
                <a:gd name="T0" fmla="*/ 31 w 147"/>
                <a:gd name="T1" fmla="*/ 194 h 194"/>
                <a:gd name="T2" fmla="*/ 16 w 147"/>
                <a:gd name="T3" fmla="*/ 189 h 194"/>
                <a:gd name="T4" fmla="*/ 8 w 147"/>
                <a:gd name="T5" fmla="*/ 152 h 194"/>
                <a:gd name="T6" fmla="*/ 92 w 147"/>
                <a:gd name="T7" fmla="*/ 17 h 194"/>
                <a:gd name="T8" fmla="*/ 130 w 147"/>
                <a:gd name="T9" fmla="*/ 8 h 194"/>
                <a:gd name="T10" fmla="*/ 139 w 147"/>
                <a:gd name="T11" fmla="*/ 46 h 194"/>
                <a:gd name="T12" fmla="*/ 54 w 147"/>
                <a:gd name="T13" fmla="*/ 181 h 194"/>
                <a:gd name="T14" fmla="*/ 31 w 147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94">
                  <a:moveTo>
                    <a:pt x="31" y="194"/>
                  </a:moveTo>
                  <a:cubicBezTo>
                    <a:pt x="26" y="194"/>
                    <a:pt x="21" y="192"/>
                    <a:pt x="16" y="189"/>
                  </a:cubicBezTo>
                  <a:cubicBezTo>
                    <a:pt x="4" y="181"/>
                    <a:pt x="0" y="165"/>
                    <a:pt x="8" y="152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100" y="4"/>
                    <a:pt x="117" y="0"/>
                    <a:pt x="130" y="8"/>
                  </a:cubicBezTo>
                  <a:cubicBezTo>
                    <a:pt x="143" y="16"/>
                    <a:pt x="147" y="33"/>
                    <a:pt x="139" y="46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49" y="189"/>
                    <a:pt x="40" y="194"/>
                    <a:pt x="31" y="19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7" name="Freeform 966">
              <a:extLst>
                <a:ext uri="{FF2B5EF4-FFF2-40B4-BE49-F238E27FC236}">
                  <a16:creationId xmlns:a16="http://schemas.microsoft.com/office/drawing/2014/main" id="{959E8CCC-BE57-0AC0-EFE7-76E184E10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3888" y="9721350"/>
              <a:ext cx="44450" cy="163513"/>
            </a:xfrm>
            <a:custGeom>
              <a:avLst/>
              <a:gdLst>
                <a:gd name="T0" fmla="*/ 29 w 112"/>
                <a:gd name="T1" fmla="*/ 414 h 414"/>
                <a:gd name="T2" fmla="*/ 25 w 112"/>
                <a:gd name="T3" fmla="*/ 414 h 414"/>
                <a:gd name="T4" fmla="*/ 2 w 112"/>
                <a:gd name="T5" fmla="*/ 383 h 414"/>
                <a:gd name="T6" fmla="*/ 56 w 112"/>
                <a:gd name="T7" fmla="*/ 25 h 414"/>
                <a:gd name="T8" fmla="*/ 87 w 112"/>
                <a:gd name="T9" fmla="*/ 2 h 414"/>
                <a:gd name="T10" fmla="*/ 110 w 112"/>
                <a:gd name="T11" fmla="*/ 33 h 414"/>
                <a:gd name="T12" fmla="*/ 56 w 112"/>
                <a:gd name="T13" fmla="*/ 391 h 414"/>
                <a:gd name="T14" fmla="*/ 29 w 112"/>
                <a:gd name="T15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414">
                  <a:moveTo>
                    <a:pt x="29" y="414"/>
                  </a:moveTo>
                  <a:cubicBezTo>
                    <a:pt x="28" y="414"/>
                    <a:pt x="27" y="414"/>
                    <a:pt x="25" y="414"/>
                  </a:cubicBezTo>
                  <a:cubicBezTo>
                    <a:pt x="10" y="411"/>
                    <a:pt x="0" y="397"/>
                    <a:pt x="2" y="383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8" y="10"/>
                    <a:pt x="72" y="0"/>
                    <a:pt x="87" y="2"/>
                  </a:cubicBezTo>
                  <a:cubicBezTo>
                    <a:pt x="102" y="4"/>
                    <a:pt x="112" y="18"/>
                    <a:pt x="110" y="33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4" y="404"/>
                    <a:pt x="43" y="414"/>
                    <a:pt x="29" y="41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8" name="Freeform 967">
              <a:extLst>
                <a:ext uri="{FF2B5EF4-FFF2-40B4-BE49-F238E27FC236}">
                  <a16:creationId xmlns:a16="http://schemas.microsoft.com/office/drawing/2014/main" id="{B386B6A4-B747-9E5B-BEE2-3020F431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9926" y="9710237"/>
              <a:ext cx="107950" cy="88900"/>
            </a:xfrm>
            <a:custGeom>
              <a:avLst/>
              <a:gdLst>
                <a:gd name="T0" fmla="*/ 239 w 270"/>
                <a:gd name="T1" fmla="*/ 225 h 225"/>
                <a:gd name="T2" fmla="*/ 222 w 270"/>
                <a:gd name="T3" fmla="*/ 219 h 225"/>
                <a:gd name="T4" fmla="*/ 14 w 270"/>
                <a:gd name="T5" fmla="*/ 53 h 225"/>
                <a:gd name="T6" fmla="*/ 9 w 270"/>
                <a:gd name="T7" fmla="*/ 14 h 225"/>
                <a:gd name="T8" fmla="*/ 48 w 270"/>
                <a:gd name="T9" fmla="*/ 10 h 225"/>
                <a:gd name="T10" fmla="*/ 256 w 270"/>
                <a:gd name="T11" fmla="*/ 176 h 225"/>
                <a:gd name="T12" fmla="*/ 261 w 270"/>
                <a:gd name="T13" fmla="*/ 215 h 225"/>
                <a:gd name="T14" fmla="*/ 239 w 270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225">
                  <a:moveTo>
                    <a:pt x="239" y="225"/>
                  </a:moveTo>
                  <a:cubicBezTo>
                    <a:pt x="233" y="225"/>
                    <a:pt x="227" y="223"/>
                    <a:pt x="222" y="21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" y="43"/>
                    <a:pt x="0" y="26"/>
                    <a:pt x="9" y="14"/>
                  </a:cubicBezTo>
                  <a:cubicBezTo>
                    <a:pt x="19" y="2"/>
                    <a:pt x="36" y="0"/>
                    <a:pt x="48" y="10"/>
                  </a:cubicBezTo>
                  <a:cubicBezTo>
                    <a:pt x="256" y="176"/>
                    <a:pt x="256" y="176"/>
                    <a:pt x="256" y="176"/>
                  </a:cubicBezTo>
                  <a:cubicBezTo>
                    <a:pt x="268" y="186"/>
                    <a:pt x="270" y="203"/>
                    <a:pt x="261" y="215"/>
                  </a:cubicBezTo>
                  <a:cubicBezTo>
                    <a:pt x="255" y="222"/>
                    <a:pt x="247" y="225"/>
                    <a:pt x="239" y="22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9" name="Freeform 968">
              <a:extLst>
                <a:ext uri="{FF2B5EF4-FFF2-40B4-BE49-F238E27FC236}">
                  <a16:creationId xmlns:a16="http://schemas.microsoft.com/office/drawing/2014/main" id="{4998DB7A-873D-256E-041D-F9C5CFFA8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7701" y="9815012"/>
              <a:ext cx="125413" cy="87313"/>
            </a:xfrm>
            <a:custGeom>
              <a:avLst/>
              <a:gdLst>
                <a:gd name="T0" fmla="*/ 31 w 316"/>
                <a:gd name="T1" fmla="*/ 217 h 217"/>
                <a:gd name="T2" fmla="*/ 8 w 316"/>
                <a:gd name="T3" fmla="*/ 204 h 217"/>
                <a:gd name="T4" fmla="*/ 17 w 316"/>
                <a:gd name="T5" fmla="*/ 166 h 217"/>
                <a:gd name="T6" fmla="*/ 270 w 316"/>
                <a:gd name="T7" fmla="*/ 8 h 217"/>
                <a:gd name="T8" fmla="*/ 308 w 316"/>
                <a:gd name="T9" fmla="*/ 17 h 217"/>
                <a:gd name="T10" fmla="*/ 299 w 316"/>
                <a:gd name="T11" fmla="*/ 55 h 217"/>
                <a:gd name="T12" fmla="*/ 45 w 316"/>
                <a:gd name="T13" fmla="*/ 213 h 217"/>
                <a:gd name="T14" fmla="*/ 31 w 316"/>
                <a:gd name="T1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217">
                  <a:moveTo>
                    <a:pt x="31" y="217"/>
                  </a:moveTo>
                  <a:cubicBezTo>
                    <a:pt x="22" y="217"/>
                    <a:pt x="13" y="212"/>
                    <a:pt x="8" y="204"/>
                  </a:cubicBezTo>
                  <a:cubicBezTo>
                    <a:pt x="0" y="191"/>
                    <a:pt x="4" y="174"/>
                    <a:pt x="17" y="166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83" y="0"/>
                    <a:pt x="300" y="4"/>
                    <a:pt x="308" y="17"/>
                  </a:cubicBezTo>
                  <a:cubicBezTo>
                    <a:pt x="316" y="30"/>
                    <a:pt x="312" y="47"/>
                    <a:pt x="299" y="55"/>
                  </a:cubicBezTo>
                  <a:cubicBezTo>
                    <a:pt x="45" y="213"/>
                    <a:pt x="45" y="213"/>
                    <a:pt x="45" y="213"/>
                  </a:cubicBezTo>
                  <a:cubicBezTo>
                    <a:pt x="41" y="215"/>
                    <a:pt x="36" y="217"/>
                    <a:pt x="31" y="21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0" name="Freeform 969">
              <a:extLst>
                <a:ext uri="{FF2B5EF4-FFF2-40B4-BE49-F238E27FC236}">
                  <a16:creationId xmlns:a16="http://schemas.microsoft.com/office/drawing/2014/main" id="{00F68B8A-D8F7-5BE5-2FEC-87F189858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4051" y="9907087"/>
              <a:ext cx="125413" cy="53975"/>
            </a:xfrm>
            <a:custGeom>
              <a:avLst/>
              <a:gdLst>
                <a:gd name="T0" fmla="*/ 287 w 318"/>
                <a:gd name="T1" fmla="*/ 135 h 135"/>
                <a:gd name="T2" fmla="*/ 279 w 318"/>
                <a:gd name="T3" fmla="*/ 134 h 135"/>
                <a:gd name="T4" fmla="*/ 23 w 318"/>
                <a:gd name="T5" fmla="*/ 56 h 135"/>
                <a:gd name="T6" fmla="*/ 5 w 318"/>
                <a:gd name="T7" fmla="*/ 22 h 135"/>
                <a:gd name="T8" fmla="*/ 39 w 318"/>
                <a:gd name="T9" fmla="*/ 4 h 135"/>
                <a:gd name="T10" fmla="*/ 295 w 318"/>
                <a:gd name="T11" fmla="*/ 82 h 135"/>
                <a:gd name="T12" fmla="*/ 314 w 318"/>
                <a:gd name="T13" fmla="*/ 116 h 135"/>
                <a:gd name="T14" fmla="*/ 287 w 318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135">
                  <a:moveTo>
                    <a:pt x="287" y="135"/>
                  </a:moveTo>
                  <a:cubicBezTo>
                    <a:pt x="285" y="135"/>
                    <a:pt x="282" y="135"/>
                    <a:pt x="279" y="134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8" y="52"/>
                    <a:pt x="0" y="37"/>
                    <a:pt x="5" y="22"/>
                  </a:cubicBezTo>
                  <a:cubicBezTo>
                    <a:pt x="9" y="8"/>
                    <a:pt x="24" y="0"/>
                    <a:pt x="39" y="4"/>
                  </a:cubicBezTo>
                  <a:cubicBezTo>
                    <a:pt x="295" y="82"/>
                    <a:pt x="295" y="82"/>
                    <a:pt x="295" y="82"/>
                  </a:cubicBezTo>
                  <a:cubicBezTo>
                    <a:pt x="310" y="86"/>
                    <a:pt x="318" y="102"/>
                    <a:pt x="314" y="116"/>
                  </a:cubicBezTo>
                  <a:cubicBezTo>
                    <a:pt x="310" y="128"/>
                    <a:pt x="299" y="135"/>
                    <a:pt x="287" y="13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1" name="Freeform 970">
              <a:extLst>
                <a:ext uri="{FF2B5EF4-FFF2-40B4-BE49-F238E27FC236}">
                  <a16:creationId xmlns:a16="http://schemas.microsoft.com/office/drawing/2014/main" id="{B4FE5E60-79A5-783D-D855-D6EC3AAC3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1051" y="9835650"/>
              <a:ext cx="34925" cy="100013"/>
            </a:xfrm>
            <a:custGeom>
              <a:avLst/>
              <a:gdLst>
                <a:gd name="T0" fmla="*/ 60 w 89"/>
                <a:gd name="T1" fmla="*/ 255 h 255"/>
                <a:gd name="T2" fmla="*/ 33 w 89"/>
                <a:gd name="T3" fmla="*/ 232 h 255"/>
                <a:gd name="T4" fmla="*/ 2 w 89"/>
                <a:gd name="T5" fmla="*/ 34 h 255"/>
                <a:gd name="T6" fmla="*/ 25 w 89"/>
                <a:gd name="T7" fmla="*/ 3 h 255"/>
                <a:gd name="T8" fmla="*/ 56 w 89"/>
                <a:gd name="T9" fmla="*/ 26 h 255"/>
                <a:gd name="T10" fmla="*/ 87 w 89"/>
                <a:gd name="T11" fmla="*/ 223 h 255"/>
                <a:gd name="T12" fmla="*/ 64 w 89"/>
                <a:gd name="T13" fmla="*/ 255 h 255"/>
                <a:gd name="T14" fmla="*/ 60 w 89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55">
                  <a:moveTo>
                    <a:pt x="60" y="255"/>
                  </a:moveTo>
                  <a:cubicBezTo>
                    <a:pt x="47" y="255"/>
                    <a:pt x="35" y="245"/>
                    <a:pt x="33" y="2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19"/>
                    <a:pt x="10" y="5"/>
                    <a:pt x="25" y="3"/>
                  </a:cubicBezTo>
                  <a:cubicBezTo>
                    <a:pt x="40" y="0"/>
                    <a:pt x="54" y="11"/>
                    <a:pt x="56" y="26"/>
                  </a:cubicBezTo>
                  <a:cubicBezTo>
                    <a:pt x="87" y="223"/>
                    <a:pt x="87" y="223"/>
                    <a:pt x="87" y="223"/>
                  </a:cubicBezTo>
                  <a:cubicBezTo>
                    <a:pt x="89" y="238"/>
                    <a:pt x="79" y="252"/>
                    <a:pt x="64" y="255"/>
                  </a:cubicBezTo>
                  <a:cubicBezTo>
                    <a:pt x="63" y="255"/>
                    <a:pt x="61" y="255"/>
                    <a:pt x="60" y="2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2" name="Freeform 971">
              <a:extLst>
                <a:ext uri="{FF2B5EF4-FFF2-40B4-BE49-F238E27FC236}">
                  <a16:creationId xmlns:a16="http://schemas.microsoft.com/office/drawing/2014/main" id="{BBB605ED-8557-5501-1C76-DE4E7C33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9151" y="9973762"/>
              <a:ext cx="71438" cy="71438"/>
            </a:xfrm>
            <a:custGeom>
              <a:avLst/>
              <a:gdLst>
                <a:gd name="T0" fmla="*/ 150 w 180"/>
                <a:gd name="T1" fmla="*/ 182 h 182"/>
                <a:gd name="T2" fmla="*/ 131 w 180"/>
                <a:gd name="T3" fmla="*/ 173 h 182"/>
                <a:gd name="T4" fmla="*/ 10 w 180"/>
                <a:gd name="T5" fmla="*/ 49 h 182"/>
                <a:gd name="T6" fmla="*/ 11 w 180"/>
                <a:gd name="T7" fmla="*/ 11 h 182"/>
                <a:gd name="T8" fmla="*/ 49 w 180"/>
                <a:gd name="T9" fmla="*/ 11 h 182"/>
                <a:gd name="T10" fmla="*/ 170 w 180"/>
                <a:gd name="T11" fmla="*/ 135 h 182"/>
                <a:gd name="T12" fmla="*/ 169 w 180"/>
                <a:gd name="T13" fmla="*/ 174 h 182"/>
                <a:gd name="T14" fmla="*/ 150 w 180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2">
                  <a:moveTo>
                    <a:pt x="150" y="182"/>
                  </a:moveTo>
                  <a:cubicBezTo>
                    <a:pt x="143" y="182"/>
                    <a:pt x="136" y="179"/>
                    <a:pt x="131" y="173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0" y="38"/>
                    <a:pt x="0" y="21"/>
                    <a:pt x="11" y="11"/>
                  </a:cubicBezTo>
                  <a:cubicBezTo>
                    <a:pt x="21" y="0"/>
                    <a:pt x="39" y="0"/>
                    <a:pt x="49" y="11"/>
                  </a:cubicBezTo>
                  <a:cubicBezTo>
                    <a:pt x="170" y="135"/>
                    <a:pt x="170" y="135"/>
                    <a:pt x="170" y="135"/>
                  </a:cubicBezTo>
                  <a:cubicBezTo>
                    <a:pt x="180" y="146"/>
                    <a:pt x="180" y="164"/>
                    <a:pt x="169" y="174"/>
                  </a:cubicBezTo>
                  <a:cubicBezTo>
                    <a:pt x="164" y="179"/>
                    <a:pt x="157" y="182"/>
                    <a:pt x="150" y="18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3" name="Freeform 972">
              <a:extLst>
                <a:ext uri="{FF2B5EF4-FFF2-40B4-BE49-F238E27FC236}">
                  <a16:creationId xmlns:a16="http://schemas.microsoft.com/office/drawing/2014/main" id="{569BFD9D-3996-D78A-1D83-914F01F7B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5651" y="9983287"/>
              <a:ext cx="49213" cy="104775"/>
            </a:xfrm>
            <a:custGeom>
              <a:avLst/>
              <a:gdLst>
                <a:gd name="T0" fmla="*/ 30 w 123"/>
                <a:gd name="T1" fmla="*/ 267 h 267"/>
                <a:gd name="T2" fmla="*/ 23 w 123"/>
                <a:gd name="T3" fmla="*/ 266 h 267"/>
                <a:gd name="T4" fmla="*/ 4 w 123"/>
                <a:gd name="T5" fmla="*/ 232 h 267"/>
                <a:gd name="T6" fmla="*/ 66 w 123"/>
                <a:gd name="T7" fmla="*/ 22 h 267"/>
                <a:gd name="T8" fmla="*/ 100 w 123"/>
                <a:gd name="T9" fmla="*/ 4 h 267"/>
                <a:gd name="T10" fmla="*/ 118 w 123"/>
                <a:gd name="T11" fmla="*/ 38 h 267"/>
                <a:gd name="T12" fmla="*/ 57 w 123"/>
                <a:gd name="T13" fmla="*/ 247 h 267"/>
                <a:gd name="T14" fmla="*/ 30 w 123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267">
                  <a:moveTo>
                    <a:pt x="30" y="267"/>
                  </a:moveTo>
                  <a:cubicBezTo>
                    <a:pt x="28" y="267"/>
                    <a:pt x="25" y="266"/>
                    <a:pt x="23" y="266"/>
                  </a:cubicBezTo>
                  <a:cubicBezTo>
                    <a:pt x="8" y="261"/>
                    <a:pt x="0" y="246"/>
                    <a:pt x="4" y="23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70" y="8"/>
                    <a:pt x="85" y="0"/>
                    <a:pt x="100" y="4"/>
                  </a:cubicBezTo>
                  <a:cubicBezTo>
                    <a:pt x="114" y="8"/>
                    <a:pt x="123" y="23"/>
                    <a:pt x="118" y="38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3" y="259"/>
                    <a:pt x="42" y="267"/>
                    <a:pt x="30" y="26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4" name="Freeform 973">
              <a:extLst>
                <a:ext uri="{FF2B5EF4-FFF2-40B4-BE49-F238E27FC236}">
                  <a16:creationId xmlns:a16="http://schemas.microsoft.com/office/drawing/2014/main" id="{7ED5C264-9B06-3F99-1465-4CE4D4092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8176" y="9927725"/>
              <a:ext cx="107950" cy="160338"/>
            </a:xfrm>
            <a:custGeom>
              <a:avLst/>
              <a:gdLst>
                <a:gd name="T0" fmla="*/ 243 w 274"/>
                <a:gd name="T1" fmla="*/ 406 h 406"/>
                <a:gd name="T2" fmla="*/ 220 w 274"/>
                <a:gd name="T3" fmla="*/ 393 h 406"/>
                <a:gd name="T4" fmla="*/ 8 w 274"/>
                <a:gd name="T5" fmla="*/ 45 h 406"/>
                <a:gd name="T6" fmla="*/ 17 w 274"/>
                <a:gd name="T7" fmla="*/ 7 h 406"/>
                <a:gd name="T8" fmla="*/ 55 w 274"/>
                <a:gd name="T9" fmla="*/ 17 h 406"/>
                <a:gd name="T10" fmla="*/ 266 w 274"/>
                <a:gd name="T11" fmla="*/ 364 h 406"/>
                <a:gd name="T12" fmla="*/ 257 w 274"/>
                <a:gd name="T13" fmla="*/ 402 h 406"/>
                <a:gd name="T14" fmla="*/ 243 w 274"/>
                <a:gd name="T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406">
                  <a:moveTo>
                    <a:pt x="243" y="406"/>
                  </a:moveTo>
                  <a:cubicBezTo>
                    <a:pt x="234" y="406"/>
                    <a:pt x="225" y="401"/>
                    <a:pt x="220" y="39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0" y="32"/>
                    <a:pt x="4" y="15"/>
                    <a:pt x="17" y="7"/>
                  </a:cubicBezTo>
                  <a:cubicBezTo>
                    <a:pt x="30" y="0"/>
                    <a:pt x="47" y="4"/>
                    <a:pt x="55" y="17"/>
                  </a:cubicBezTo>
                  <a:cubicBezTo>
                    <a:pt x="266" y="364"/>
                    <a:pt x="266" y="364"/>
                    <a:pt x="266" y="364"/>
                  </a:cubicBezTo>
                  <a:cubicBezTo>
                    <a:pt x="274" y="377"/>
                    <a:pt x="270" y="394"/>
                    <a:pt x="257" y="402"/>
                  </a:cubicBezTo>
                  <a:cubicBezTo>
                    <a:pt x="253" y="404"/>
                    <a:pt x="248" y="406"/>
                    <a:pt x="243" y="40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5" name="Freeform 974">
              <a:extLst>
                <a:ext uri="{FF2B5EF4-FFF2-40B4-BE49-F238E27FC236}">
                  <a16:creationId xmlns:a16="http://schemas.microsoft.com/office/drawing/2014/main" id="{975F5612-D00C-8CB4-FB6B-943069BFD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3726" y="9937250"/>
              <a:ext cx="42863" cy="107950"/>
            </a:xfrm>
            <a:custGeom>
              <a:avLst/>
              <a:gdLst>
                <a:gd name="T0" fmla="*/ 30 w 110"/>
                <a:gd name="T1" fmla="*/ 272 h 272"/>
                <a:gd name="T2" fmla="*/ 23 w 110"/>
                <a:gd name="T3" fmla="*/ 271 h 272"/>
                <a:gd name="T4" fmla="*/ 3 w 110"/>
                <a:gd name="T5" fmla="*/ 238 h 272"/>
                <a:gd name="T6" fmla="*/ 54 w 110"/>
                <a:gd name="T7" fmla="*/ 24 h 272"/>
                <a:gd name="T8" fmla="*/ 86 w 110"/>
                <a:gd name="T9" fmla="*/ 4 h 272"/>
                <a:gd name="T10" fmla="*/ 107 w 110"/>
                <a:gd name="T11" fmla="*/ 36 h 272"/>
                <a:gd name="T12" fmla="*/ 56 w 110"/>
                <a:gd name="T13" fmla="*/ 251 h 272"/>
                <a:gd name="T14" fmla="*/ 30 w 110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72">
                  <a:moveTo>
                    <a:pt x="30" y="272"/>
                  </a:moveTo>
                  <a:cubicBezTo>
                    <a:pt x="28" y="272"/>
                    <a:pt x="25" y="272"/>
                    <a:pt x="23" y="271"/>
                  </a:cubicBezTo>
                  <a:cubicBezTo>
                    <a:pt x="9" y="268"/>
                    <a:pt x="0" y="253"/>
                    <a:pt x="3" y="238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7" y="9"/>
                    <a:pt x="72" y="0"/>
                    <a:pt x="86" y="4"/>
                  </a:cubicBezTo>
                  <a:cubicBezTo>
                    <a:pt x="101" y="7"/>
                    <a:pt x="110" y="22"/>
                    <a:pt x="107" y="36"/>
                  </a:cubicBezTo>
                  <a:cubicBezTo>
                    <a:pt x="56" y="251"/>
                    <a:pt x="56" y="251"/>
                    <a:pt x="56" y="251"/>
                  </a:cubicBezTo>
                  <a:cubicBezTo>
                    <a:pt x="53" y="263"/>
                    <a:pt x="42" y="272"/>
                    <a:pt x="30" y="27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6" name="Freeform 975">
              <a:extLst>
                <a:ext uri="{FF2B5EF4-FFF2-40B4-BE49-F238E27FC236}">
                  <a16:creationId xmlns:a16="http://schemas.microsoft.com/office/drawing/2014/main" id="{9BB410A3-F4F9-AB38-09E6-2F1352997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6888" y="9905500"/>
              <a:ext cx="109538" cy="34925"/>
            </a:xfrm>
            <a:custGeom>
              <a:avLst/>
              <a:gdLst>
                <a:gd name="T0" fmla="*/ 29 w 279"/>
                <a:gd name="T1" fmla="*/ 89 h 89"/>
                <a:gd name="T2" fmla="*/ 2 w 279"/>
                <a:gd name="T3" fmla="*/ 65 h 89"/>
                <a:gd name="T4" fmla="*/ 25 w 279"/>
                <a:gd name="T5" fmla="*/ 34 h 89"/>
                <a:gd name="T6" fmla="*/ 246 w 279"/>
                <a:gd name="T7" fmla="*/ 2 h 89"/>
                <a:gd name="T8" fmla="*/ 277 w 279"/>
                <a:gd name="T9" fmla="*/ 25 h 89"/>
                <a:gd name="T10" fmla="*/ 254 w 279"/>
                <a:gd name="T11" fmla="*/ 56 h 89"/>
                <a:gd name="T12" fmla="*/ 33 w 279"/>
                <a:gd name="T13" fmla="*/ 88 h 89"/>
                <a:gd name="T14" fmla="*/ 29 w 279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89">
                  <a:moveTo>
                    <a:pt x="29" y="89"/>
                  </a:moveTo>
                  <a:cubicBezTo>
                    <a:pt x="16" y="89"/>
                    <a:pt x="4" y="79"/>
                    <a:pt x="2" y="65"/>
                  </a:cubicBezTo>
                  <a:cubicBezTo>
                    <a:pt x="0" y="50"/>
                    <a:pt x="10" y="37"/>
                    <a:pt x="25" y="34"/>
                  </a:cubicBezTo>
                  <a:cubicBezTo>
                    <a:pt x="246" y="2"/>
                    <a:pt x="246" y="2"/>
                    <a:pt x="246" y="2"/>
                  </a:cubicBezTo>
                  <a:cubicBezTo>
                    <a:pt x="261" y="0"/>
                    <a:pt x="275" y="10"/>
                    <a:pt x="277" y="25"/>
                  </a:cubicBezTo>
                  <a:cubicBezTo>
                    <a:pt x="279" y="40"/>
                    <a:pt x="269" y="54"/>
                    <a:pt x="254" y="5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2" y="89"/>
                    <a:pt x="30" y="89"/>
                    <a:pt x="29" y="89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7" name="Freeform 976">
              <a:extLst>
                <a:ext uri="{FF2B5EF4-FFF2-40B4-BE49-F238E27FC236}">
                  <a16:creationId xmlns:a16="http://schemas.microsoft.com/office/drawing/2014/main" id="{A48440E6-8115-12D9-0ED1-134D8A7C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6076" y="9937250"/>
              <a:ext cx="103188" cy="47625"/>
            </a:xfrm>
            <a:custGeom>
              <a:avLst/>
              <a:gdLst>
                <a:gd name="T0" fmla="*/ 31 w 259"/>
                <a:gd name="T1" fmla="*/ 120 h 120"/>
                <a:gd name="T2" fmla="*/ 5 w 259"/>
                <a:gd name="T3" fmla="*/ 101 h 120"/>
                <a:gd name="T4" fmla="*/ 23 w 259"/>
                <a:gd name="T5" fmla="*/ 67 h 120"/>
                <a:gd name="T6" fmla="*/ 220 w 259"/>
                <a:gd name="T7" fmla="*/ 5 h 120"/>
                <a:gd name="T8" fmla="*/ 254 w 259"/>
                <a:gd name="T9" fmla="*/ 23 h 120"/>
                <a:gd name="T10" fmla="*/ 236 w 259"/>
                <a:gd name="T11" fmla="*/ 57 h 120"/>
                <a:gd name="T12" fmla="*/ 39 w 259"/>
                <a:gd name="T13" fmla="*/ 119 h 120"/>
                <a:gd name="T14" fmla="*/ 31 w 259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120">
                  <a:moveTo>
                    <a:pt x="31" y="120"/>
                  </a:moveTo>
                  <a:cubicBezTo>
                    <a:pt x="19" y="120"/>
                    <a:pt x="8" y="113"/>
                    <a:pt x="5" y="101"/>
                  </a:cubicBezTo>
                  <a:cubicBezTo>
                    <a:pt x="0" y="87"/>
                    <a:pt x="8" y="71"/>
                    <a:pt x="23" y="67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34" y="0"/>
                    <a:pt x="250" y="9"/>
                    <a:pt x="254" y="23"/>
                  </a:cubicBezTo>
                  <a:cubicBezTo>
                    <a:pt x="259" y="37"/>
                    <a:pt x="251" y="53"/>
                    <a:pt x="236" y="57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6" y="120"/>
                    <a:pt x="33" y="120"/>
                    <a:pt x="31" y="120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8" name="Freeform 977">
              <a:extLst>
                <a:ext uri="{FF2B5EF4-FFF2-40B4-BE49-F238E27FC236}">
                  <a16:creationId xmlns:a16="http://schemas.microsoft.com/office/drawing/2014/main" id="{26C95D08-5966-E0DB-9FF3-084B81297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9726" y="9997575"/>
              <a:ext cx="80963" cy="74613"/>
            </a:xfrm>
            <a:custGeom>
              <a:avLst/>
              <a:gdLst>
                <a:gd name="T0" fmla="*/ 174 w 204"/>
                <a:gd name="T1" fmla="*/ 185 h 185"/>
                <a:gd name="T2" fmla="*/ 156 w 204"/>
                <a:gd name="T3" fmla="*/ 178 h 185"/>
                <a:gd name="T4" fmla="*/ 12 w 204"/>
                <a:gd name="T5" fmla="*/ 51 h 185"/>
                <a:gd name="T6" fmla="*/ 10 w 204"/>
                <a:gd name="T7" fmla="*/ 12 h 185"/>
                <a:gd name="T8" fmla="*/ 49 w 204"/>
                <a:gd name="T9" fmla="*/ 10 h 185"/>
                <a:gd name="T10" fmla="*/ 192 w 204"/>
                <a:gd name="T11" fmla="*/ 137 h 185"/>
                <a:gd name="T12" fmla="*/ 194 w 204"/>
                <a:gd name="T13" fmla="*/ 176 h 185"/>
                <a:gd name="T14" fmla="*/ 174 w 204"/>
                <a:gd name="T1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185">
                  <a:moveTo>
                    <a:pt x="174" y="185"/>
                  </a:moveTo>
                  <a:cubicBezTo>
                    <a:pt x="168" y="185"/>
                    <a:pt x="161" y="183"/>
                    <a:pt x="156" y="1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" y="41"/>
                    <a:pt x="0" y="23"/>
                    <a:pt x="10" y="12"/>
                  </a:cubicBezTo>
                  <a:cubicBezTo>
                    <a:pt x="20" y="1"/>
                    <a:pt x="37" y="0"/>
                    <a:pt x="49" y="10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203" y="147"/>
                    <a:pt x="204" y="164"/>
                    <a:pt x="194" y="176"/>
                  </a:cubicBezTo>
                  <a:cubicBezTo>
                    <a:pt x="189" y="182"/>
                    <a:pt x="182" y="185"/>
                    <a:pt x="174" y="18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79" name="Freeform 978">
              <a:extLst>
                <a:ext uri="{FF2B5EF4-FFF2-40B4-BE49-F238E27FC236}">
                  <a16:creationId xmlns:a16="http://schemas.microsoft.com/office/drawing/2014/main" id="{A84A1FC6-6471-6EE3-AE45-D7BEBB33B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4976" y="9959475"/>
              <a:ext cx="38100" cy="103188"/>
            </a:xfrm>
            <a:custGeom>
              <a:avLst/>
              <a:gdLst>
                <a:gd name="T0" fmla="*/ 30 w 96"/>
                <a:gd name="T1" fmla="*/ 261 h 261"/>
                <a:gd name="T2" fmla="*/ 25 w 96"/>
                <a:gd name="T3" fmla="*/ 261 h 261"/>
                <a:gd name="T4" fmla="*/ 3 w 96"/>
                <a:gd name="T5" fmla="*/ 229 h 261"/>
                <a:gd name="T6" fmla="*/ 39 w 96"/>
                <a:gd name="T7" fmla="*/ 25 h 261"/>
                <a:gd name="T8" fmla="*/ 71 w 96"/>
                <a:gd name="T9" fmla="*/ 3 h 261"/>
                <a:gd name="T10" fmla="*/ 93 w 96"/>
                <a:gd name="T11" fmla="*/ 34 h 261"/>
                <a:gd name="T12" fmla="*/ 57 w 96"/>
                <a:gd name="T13" fmla="*/ 239 h 261"/>
                <a:gd name="T14" fmla="*/ 30 w 96"/>
                <a:gd name="T15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61">
                  <a:moveTo>
                    <a:pt x="30" y="261"/>
                  </a:moveTo>
                  <a:cubicBezTo>
                    <a:pt x="28" y="261"/>
                    <a:pt x="26" y="261"/>
                    <a:pt x="25" y="261"/>
                  </a:cubicBezTo>
                  <a:cubicBezTo>
                    <a:pt x="10" y="258"/>
                    <a:pt x="0" y="244"/>
                    <a:pt x="3" y="2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2" y="10"/>
                    <a:pt x="56" y="0"/>
                    <a:pt x="71" y="3"/>
                  </a:cubicBezTo>
                  <a:cubicBezTo>
                    <a:pt x="86" y="5"/>
                    <a:pt x="96" y="19"/>
                    <a:pt x="93" y="34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54" y="252"/>
                    <a:pt x="43" y="261"/>
                    <a:pt x="30" y="26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0" name="Freeform 979">
              <a:extLst>
                <a:ext uri="{FF2B5EF4-FFF2-40B4-BE49-F238E27FC236}">
                  <a16:creationId xmlns:a16="http://schemas.microsoft.com/office/drawing/2014/main" id="{47F7A31E-0E6E-A30C-A8BE-0C68AAF5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9263" y="9927725"/>
              <a:ext cx="161925" cy="144463"/>
            </a:xfrm>
            <a:custGeom>
              <a:avLst/>
              <a:gdLst>
                <a:gd name="T0" fmla="*/ 30 w 407"/>
                <a:gd name="T1" fmla="*/ 363 h 363"/>
                <a:gd name="T2" fmla="*/ 10 w 407"/>
                <a:gd name="T3" fmla="*/ 353 h 363"/>
                <a:gd name="T4" fmla="*/ 12 w 407"/>
                <a:gd name="T5" fmla="*/ 315 h 363"/>
                <a:gd name="T6" fmla="*/ 358 w 407"/>
                <a:gd name="T7" fmla="*/ 10 h 363"/>
                <a:gd name="T8" fmla="*/ 397 w 407"/>
                <a:gd name="T9" fmla="*/ 13 h 363"/>
                <a:gd name="T10" fmla="*/ 394 w 407"/>
                <a:gd name="T11" fmla="*/ 51 h 363"/>
                <a:gd name="T12" fmla="*/ 48 w 407"/>
                <a:gd name="T13" fmla="*/ 356 h 363"/>
                <a:gd name="T14" fmla="*/ 30 w 407"/>
                <a:gd name="T15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63">
                  <a:moveTo>
                    <a:pt x="30" y="363"/>
                  </a:moveTo>
                  <a:cubicBezTo>
                    <a:pt x="23" y="363"/>
                    <a:pt x="15" y="359"/>
                    <a:pt x="10" y="353"/>
                  </a:cubicBezTo>
                  <a:cubicBezTo>
                    <a:pt x="0" y="342"/>
                    <a:pt x="1" y="325"/>
                    <a:pt x="12" y="315"/>
                  </a:cubicBezTo>
                  <a:cubicBezTo>
                    <a:pt x="358" y="10"/>
                    <a:pt x="358" y="10"/>
                    <a:pt x="358" y="10"/>
                  </a:cubicBezTo>
                  <a:cubicBezTo>
                    <a:pt x="369" y="0"/>
                    <a:pt x="387" y="1"/>
                    <a:pt x="397" y="13"/>
                  </a:cubicBezTo>
                  <a:cubicBezTo>
                    <a:pt x="407" y="24"/>
                    <a:pt x="405" y="41"/>
                    <a:pt x="394" y="51"/>
                  </a:cubicBezTo>
                  <a:cubicBezTo>
                    <a:pt x="48" y="356"/>
                    <a:pt x="48" y="356"/>
                    <a:pt x="48" y="356"/>
                  </a:cubicBezTo>
                  <a:cubicBezTo>
                    <a:pt x="43" y="360"/>
                    <a:pt x="37" y="363"/>
                    <a:pt x="30" y="363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1" name="Freeform 980">
              <a:extLst>
                <a:ext uri="{FF2B5EF4-FFF2-40B4-BE49-F238E27FC236}">
                  <a16:creationId xmlns:a16="http://schemas.microsoft.com/office/drawing/2014/main" id="{0173B134-7055-68A7-FD20-4A7BC2F68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0376" y="10065837"/>
              <a:ext cx="111125" cy="26988"/>
            </a:xfrm>
            <a:custGeom>
              <a:avLst/>
              <a:gdLst>
                <a:gd name="T0" fmla="*/ 28 w 281"/>
                <a:gd name="T1" fmla="*/ 66 h 66"/>
                <a:gd name="T2" fmla="*/ 1 w 281"/>
                <a:gd name="T3" fmla="*/ 40 h 66"/>
                <a:gd name="T4" fmla="*/ 27 w 281"/>
                <a:gd name="T5" fmla="*/ 11 h 66"/>
                <a:gd name="T6" fmla="*/ 251 w 281"/>
                <a:gd name="T7" fmla="*/ 1 h 66"/>
                <a:gd name="T8" fmla="*/ 280 w 281"/>
                <a:gd name="T9" fmla="*/ 27 h 66"/>
                <a:gd name="T10" fmla="*/ 254 w 281"/>
                <a:gd name="T11" fmla="*/ 56 h 66"/>
                <a:gd name="T12" fmla="*/ 29 w 281"/>
                <a:gd name="T13" fmla="*/ 66 h 66"/>
                <a:gd name="T14" fmla="*/ 28 w 281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66">
                  <a:moveTo>
                    <a:pt x="28" y="66"/>
                  </a:moveTo>
                  <a:cubicBezTo>
                    <a:pt x="13" y="66"/>
                    <a:pt x="1" y="55"/>
                    <a:pt x="1" y="40"/>
                  </a:cubicBezTo>
                  <a:cubicBezTo>
                    <a:pt x="0" y="25"/>
                    <a:pt x="12" y="12"/>
                    <a:pt x="27" y="1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67" y="0"/>
                    <a:pt x="279" y="12"/>
                    <a:pt x="280" y="27"/>
                  </a:cubicBezTo>
                  <a:cubicBezTo>
                    <a:pt x="281" y="42"/>
                    <a:pt x="269" y="55"/>
                    <a:pt x="254" y="5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8" y="66"/>
                    <a:pt x="28" y="6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2" name="Freeform 981">
              <a:extLst>
                <a:ext uri="{FF2B5EF4-FFF2-40B4-BE49-F238E27FC236}">
                  <a16:creationId xmlns:a16="http://schemas.microsoft.com/office/drawing/2014/main" id="{BF2D2F23-F555-AE4F-3004-1AAF4514A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26" y="10067425"/>
              <a:ext cx="109538" cy="41275"/>
            </a:xfrm>
            <a:custGeom>
              <a:avLst/>
              <a:gdLst>
                <a:gd name="T0" fmla="*/ 246 w 276"/>
                <a:gd name="T1" fmla="*/ 104 h 104"/>
                <a:gd name="T2" fmla="*/ 240 w 276"/>
                <a:gd name="T3" fmla="*/ 104 h 104"/>
                <a:gd name="T4" fmla="*/ 24 w 276"/>
                <a:gd name="T5" fmla="*/ 56 h 104"/>
                <a:gd name="T6" fmla="*/ 3 w 276"/>
                <a:gd name="T7" fmla="*/ 24 h 104"/>
                <a:gd name="T8" fmla="*/ 36 w 276"/>
                <a:gd name="T9" fmla="*/ 3 h 104"/>
                <a:gd name="T10" fmla="*/ 252 w 276"/>
                <a:gd name="T11" fmla="*/ 50 h 104"/>
                <a:gd name="T12" fmla="*/ 273 w 276"/>
                <a:gd name="T13" fmla="*/ 83 h 104"/>
                <a:gd name="T14" fmla="*/ 246 w 276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104">
                  <a:moveTo>
                    <a:pt x="246" y="104"/>
                  </a:moveTo>
                  <a:cubicBezTo>
                    <a:pt x="244" y="104"/>
                    <a:pt x="242" y="104"/>
                    <a:pt x="240" y="10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9" y="53"/>
                    <a:pt x="0" y="38"/>
                    <a:pt x="3" y="24"/>
                  </a:cubicBezTo>
                  <a:cubicBezTo>
                    <a:pt x="6" y="9"/>
                    <a:pt x="21" y="0"/>
                    <a:pt x="36" y="3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67" y="54"/>
                    <a:pt x="276" y="68"/>
                    <a:pt x="273" y="83"/>
                  </a:cubicBezTo>
                  <a:cubicBezTo>
                    <a:pt x="270" y="96"/>
                    <a:pt x="259" y="104"/>
                    <a:pt x="246" y="10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3" name="Freeform 982">
              <a:extLst>
                <a:ext uri="{FF2B5EF4-FFF2-40B4-BE49-F238E27FC236}">
                  <a16:creationId xmlns:a16="http://schemas.microsoft.com/office/drawing/2014/main" id="{FB72B01F-0C53-0974-9A7E-386A5D361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6288" y="10061075"/>
              <a:ext cx="103188" cy="47625"/>
            </a:xfrm>
            <a:custGeom>
              <a:avLst/>
              <a:gdLst>
                <a:gd name="T0" fmla="*/ 31 w 260"/>
                <a:gd name="T1" fmla="*/ 121 h 121"/>
                <a:gd name="T2" fmla="*/ 5 w 260"/>
                <a:gd name="T3" fmla="*/ 102 h 121"/>
                <a:gd name="T4" fmla="*/ 23 w 260"/>
                <a:gd name="T5" fmla="*/ 68 h 121"/>
                <a:gd name="T6" fmla="*/ 221 w 260"/>
                <a:gd name="T7" fmla="*/ 4 h 121"/>
                <a:gd name="T8" fmla="*/ 256 w 260"/>
                <a:gd name="T9" fmla="*/ 22 h 121"/>
                <a:gd name="T10" fmla="*/ 238 w 260"/>
                <a:gd name="T11" fmla="*/ 56 h 121"/>
                <a:gd name="T12" fmla="*/ 39 w 260"/>
                <a:gd name="T13" fmla="*/ 120 h 121"/>
                <a:gd name="T14" fmla="*/ 31 w 260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121">
                  <a:moveTo>
                    <a:pt x="31" y="121"/>
                  </a:moveTo>
                  <a:cubicBezTo>
                    <a:pt x="19" y="121"/>
                    <a:pt x="9" y="114"/>
                    <a:pt x="5" y="102"/>
                  </a:cubicBezTo>
                  <a:cubicBezTo>
                    <a:pt x="0" y="88"/>
                    <a:pt x="8" y="73"/>
                    <a:pt x="23" y="68"/>
                  </a:cubicBezTo>
                  <a:cubicBezTo>
                    <a:pt x="221" y="4"/>
                    <a:pt x="221" y="4"/>
                    <a:pt x="221" y="4"/>
                  </a:cubicBezTo>
                  <a:cubicBezTo>
                    <a:pt x="235" y="0"/>
                    <a:pt x="251" y="8"/>
                    <a:pt x="256" y="22"/>
                  </a:cubicBezTo>
                  <a:cubicBezTo>
                    <a:pt x="260" y="36"/>
                    <a:pt x="252" y="52"/>
                    <a:pt x="238" y="56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37" y="121"/>
                    <a:pt x="34" y="121"/>
                    <a:pt x="31" y="12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4" name="Freeform 983">
              <a:extLst>
                <a:ext uri="{FF2B5EF4-FFF2-40B4-BE49-F238E27FC236}">
                  <a16:creationId xmlns:a16="http://schemas.microsoft.com/office/drawing/2014/main" id="{65EB5818-634D-E912-A204-6D19A3BD5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2476" y="10132512"/>
              <a:ext cx="41275" cy="79375"/>
            </a:xfrm>
            <a:custGeom>
              <a:avLst/>
              <a:gdLst>
                <a:gd name="T0" fmla="*/ 73 w 103"/>
                <a:gd name="T1" fmla="*/ 198 h 198"/>
                <a:gd name="T2" fmla="*/ 47 w 103"/>
                <a:gd name="T3" fmla="*/ 179 h 198"/>
                <a:gd name="T4" fmla="*/ 4 w 103"/>
                <a:gd name="T5" fmla="*/ 38 h 198"/>
                <a:gd name="T6" fmla="*/ 23 w 103"/>
                <a:gd name="T7" fmla="*/ 4 h 198"/>
                <a:gd name="T8" fmla="*/ 57 w 103"/>
                <a:gd name="T9" fmla="*/ 23 h 198"/>
                <a:gd name="T10" fmla="*/ 99 w 103"/>
                <a:gd name="T11" fmla="*/ 163 h 198"/>
                <a:gd name="T12" fmla="*/ 81 w 103"/>
                <a:gd name="T13" fmla="*/ 197 h 198"/>
                <a:gd name="T14" fmla="*/ 73 w 103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98">
                  <a:moveTo>
                    <a:pt x="73" y="198"/>
                  </a:moveTo>
                  <a:cubicBezTo>
                    <a:pt x="61" y="198"/>
                    <a:pt x="50" y="190"/>
                    <a:pt x="47" y="17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24"/>
                    <a:pt x="8" y="9"/>
                    <a:pt x="23" y="4"/>
                  </a:cubicBezTo>
                  <a:cubicBezTo>
                    <a:pt x="37" y="0"/>
                    <a:pt x="52" y="8"/>
                    <a:pt x="57" y="2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103" y="177"/>
                    <a:pt x="95" y="192"/>
                    <a:pt x="81" y="197"/>
                  </a:cubicBezTo>
                  <a:cubicBezTo>
                    <a:pt x="78" y="198"/>
                    <a:pt x="75" y="198"/>
                    <a:pt x="73" y="198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5" name="Freeform 984">
              <a:extLst>
                <a:ext uri="{FF2B5EF4-FFF2-40B4-BE49-F238E27FC236}">
                  <a16:creationId xmlns:a16="http://schemas.microsoft.com/office/drawing/2014/main" id="{1217EB8A-6B52-0995-E619-9A3311F44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2801" y="10188075"/>
              <a:ext cx="77788" cy="44450"/>
            </a:xfrm>
            <a:custGeom>
              <a:avLst/>
              <a:gdLst>
                <a:gd name="T0" fmla="*/ 31 w 197"/>
                <a:gd name="T1" fmla="*/ 111 h 111"/>
                <a:gd name="T2" fmla="*/ 6 w 197"/>
                <a:gd name="T3" fmla="*/ 94 h 111"/>
                <a:gd name="T4" fmla="*/ 21 w 197"/>
                <a:gd name="T5" fmla="*/ 58 h 111"/>
                <a:gd name="T6" fmla="*/ 156 w 197"/>
                <a:gd name="T7" fmla="*/ 5 h 111"/>
                <a:gd name="T8" fmla="*/ 192 w 197"/>
                <a:gd name="T9" fmla="*/ 21 h 111"/>
                <a:gd name="T10" fmla="*/ 176 w 197"/>
                <a:gd name="T11" fmla="*/ 56 h 111"/>
                <a:gd name="T12" fmla="*/ 41 w 197"/>
                <a:gd name="T13" fmla="*/ 109 h 111"/>
                <a:gd name="T14" fmla="*/ 31 w 197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11">
                  <a:moveTo>
                    <a:pt x="31" y="111"/>
                  </a:moveTo>
                  <a:cubicBezTo>
                    <a:pt x="20" y="111"/>
                    <a:pt x="10" y="104"/>
                    <a:pt x="6" y="94"/>
                  </a:cubicBezTo>
                  <a:cubicBezTo>
                    <a:pt x="0" y="80"/>
                    <a:pt x="7" y="64"/>
                    <a:pt x="21" y="58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70" y="0"/>
                    <a:pt x="186" y="7"/>
                    <a:pt x="192" y="21"/>
                  </a:cubicBezTo>
                  <a:cubicBezTo>
                    <a:pt x="197" y="35"/>
                    <a:pt x="190" y="50"/>
                    <a:pt x="176" y="56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38" y="110"/>
                    <a:pt x="35" y="111"/>
                    <a:pt x="31" y="11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ED2BDB-4AA4-9401-4D8C-A283DFEE64B1}"/>
              </a:ext>
            </a:extLst>
          </p:cNvPr>
          <p:cNvGrpSpPr>
            <a:grpSpLocks noChangeAspect="1"/>
          </p:cNvGrpSpPr>
          <p:nvPr/>
        </p:nvGrpSpPr>
        <p:grpSpPr>
          <a:xfrm>
            <a:off x="2731678" y="2390799"/>
            <a:ext cx="677879" cy="437948"/>
            <a:chOff x="3543301" y="6000250"/>
            <a:chExt cx="744538" cy="481013"/>
          </a:xfrm>
        </p:grpSpPr>
        <p:sp>
          <p:nvSpPr>
            <p:cNvPr id="87" name="Freeform 494">
              <a:extLst>
                <a:ext uri="{FF2B5EF4-FFF2-40B4-BE49-F238E27FC236}">
                  <a16:creationId xmlns:a16="http://schemas.microsoft.com/office/drawing/2014/main" id="{1954E70A-DFC1-AA15-5FA9-889C495CA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1" y="6082800"/>
              <a:ext cx="509588" cy="398463"/>
            </a:xfrm>
            <a:custGeom>
              <a:avLst/>
              <a:gdLst>
                <a:gd name="T0" fmla="*/ 898 w 1286"/>
                <a:gd name="T1" fmla="*/ 1006 h 1006"/>
                <a:gd name="T2" fmla="*/ 27 w 1286"/>
                <a:gd name="T3" fmla="*/ 1006 h 1006"/>
                <a:gd name="T4" fmla="*/ 0 w 1286"/>
                <a:gd name="T5" fmla="*/ 979 h 1006"/>
                <a:gd name="T6" fmla="*/ 27 w 1286"/>
                <a:gd name="T7" fmla="*/ 952 h 1006"/>
                <a:gd name="T8" fmla="*/ 898 w 1286"/>
                <a:gd name="T9" fmla="*/ 952 h 1006"/>
                <a:gd name="T10" fmla="*/ 1232 w 1286"/>
                <a:gd name="T11" fmla="*/ 645 h 1006"/>
                <a:gd name="T12" fmla="*/ 911 w 1286"/>
                <a:gd name="T13" fmla="*/ 338 h 1006"/>
                <a:gd name="T14" fmla="*/ 892 w 1286"/>
                <a:gd name="T15" fmla="*/ 329 h 1006"/>
                <a:gd name="T16" fmla="*/ 885 w 1286"/>
                <a:gd name="T17" fmla="*/ 309 h 1006"/>
                <a:gd name="T18" fmla="*/ 885 w 1286"/>
                <a:gd name="T19" fmla="*/ 296 h 1006"/>
                <a:gd name="T20" fmla="*/ 804 w 1286"/>
                <a:gd name="T21" fmla="*/ 47 h 1006"/>
                <a:gd name="T22" fmla="*/ 808 w 1286"/>
                <a:gd name="T23" fmla="*/ 9 h 1006"/>
                <a:gd name="T24" fmla="*/ 846 w 1286"/>
                <a:gd name="T25" fmla="*/ 13 h 1006"/>
                <a:gd name="T26" fmla="*/ 939 w 1286"/>
                <a:gd name="T27" fmla="*/ 286 h 1006"/>
                <a:gd name="T28" fmla="*/ 1286 w 1286"/>
                <a:gd name="T29" fmla="*/ 645 h 1006"/>
                <a:gd name="T30" fmla="*/ 898 w 1286"/>
                <a:gd name="T3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6" h="1006">
                  <a:moveTo>
                    <a:pt x="898" y="1006"/>
                  </a:moveTo>
                  <a:cubicBezTo>
                    <a:pt x="27" y="1006"/>
                    <a:pt x="27" y="1006"/>
                    <a:pt x="27" y="1006"/>
                  </a:cubicBezTo>
                  <a:cubicBezTo>
                    <a:pt x="12" y="1006"/>
                    <a:pt x="0" y="994"/>
                    <a:pt x="0" y="979"/>
                  </a:cubicBezTo>
                  <a:cubicBezTo>
                    <a:pt x="0" y="964"/>
                    <a:pt x="12" y="952"/>
                    <a:pt x="27" y="952"/>
                  </a:cubicBezTo>
                  <a:cubicBezTo>
                    <a:pt x="898" y="952"/>
                    <a:pt x="898" y="952"/>
                    <a:pt x="898" y="952"/>
                  </a:cubicBezTo>
                  <a:cubicBezTo>
                    <a:pt x="1082" y="952"/>
                    <a:pt x="1232" y="814"/>
                    <a:pt x="1232" y="645"/>
                  </a:cubicBezTo>
                  <a:cubicBezTo>
                    <a:pt x="1232" y="479"/>
                    <a:pt x="1091" y="344"/>
                    <a:pt x="911" y="338"/>
                  </a:cubicBezTo>
                  <a:cubicBezTo>
                    <a:pt x="904" y="337"/>
                    <a:pt x="897" y="334"/>
                    <a:pt x="892" y="329"/>
                  </a:cubicBezTo>
                  <a:cubicBezTo>
                    <a:pt x="887" y="323"/>
                    <a:pt x="884" y="316"/>
                    <a:pt x="885" y="309"/>
                  </a:cubicBezTo>
                  <a:cubicBezTo>
                    <a:pt x="885" y="304"/>
                    <a:pt x="885" y="300"/>
                    <a:pt x="885" y="296"/>
                  </a:cubicBezTo>
                  <a:cubicBezTo>
                    <a:pt x="885" y="196"/>
                    <a:pt x="860" y="119"/>
                    <a:pt x="804" y="47"/>
                  </a:cubicBezTo>
                  <a:cubicBezTo>
                    <a:pt x="795" y="35"/>
                    <a:pt x="797" y="18"/>
                    <a:pt x="808" y="9"/>
                  </a:cubicBezTo>
                  <a:cubicBezTo>
                    <a:pt x="820" y="0"/>
                    <a:pt x="837" y="2"/>
                    <a:pt x="846" y="13"/>
                  </a:cubicBezTo>
                  <a:cubicBezTo>
                    <a:pt x="908" y="93"/>
                    <a:pt x="937" y="179"/>
                    <a:pt x="939" y="286"/>
                  </a:cubicBezTo>
                  <a:cubicBezTo>
                    <a:pt x="1136" y="305"/>
                    <a:pt x="1286" y="458"/>
                    <a:pt x="1286" y="645"/>
                  </a:cubicBezTo>
                  <a:cubicBezTo>
                    <a:pt x="1286" y="844"/>
                    <a:pt x="1112" y="1006"/>
                    <a:pt x="898" y="1006"/>
                  </a:cubicBezTo>
                  <a:close/>
                </a:path>
              </a:pathLst>
            </a:custGeom>
            <a:solidFill>
              <a:srgbClr val="CC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8" name="Freeform 495">
              <a:extLst>
                <a:ext uri="{FF2B5EF4-FFF2-40B4-BE49-F238E27FC236}">
                  <a16:creationId xmlns:a16="http://schemas.microsoft.com/office/drawing/2014/main" id="{0D4C8FA8-B6D7-A910-AA7D-004303E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1" y="6000250"/>
              <a:ext cx="538163" cy="481013"/>
            </a:xfrm>
            <a:custGeom>
              <a:avLst/>
              <a:gdLst>
                <a:gd name="T0" fmla="*/ 483 w 1355"/>
                <a:gd name="T1" fmla="*/ 1214 h 1214"/>
                <a:gd name="T2" fmla="*/ 0 w 1355"/>
                <a:gd name="T3" fmla="*/ 765 h 1214"/>
                <a:gd name="T4" fmla="*/ 483 w 1355"/>
                <a:gd name="T5" fmla="*/ 316 h 1214"/>
                <a:gd name="T6" fmla="*/ 488 w 1355"/>
                <a:gd name="T7" fmla="*/ 316 h 1214"/>
                <a:gd name="T8" fmla="*/ 991 w 1355"/>
                <a:gd name="T9" fmla="*/ 0 h 1214"/>
                <a:gd name="T10" fmla="*/ 1341 w 1355"/>
                <a:gd name="T11" fmla="*/ 120 h 1214"/>
                <a:gd name="T12" fmla="*/ 1346 w 1355"/>
                <a:gd name="T13" fmla="*/ 158 h 1214"/>
                <a:gd name="T14" fmla="*/ 1308 w 1355"/>
                <a:gd name="T15" fmla="*/ 162 h 1214"/>
                <a:gd name="T16" fmla="*/ 991 w 1355"/>
                <a:gd name="T17" fmla="*/ 54 h 1214"/>
                <a:gd name="T18" fmla="*/ 531 w 1355"/>
                <a:gd name="T19" fmla="*/ 353 h 1214"/>
                <a:gd name="T20" fmla="*/ 505 w 1355"/>
                <a:gd name="T21" fmla="*/ 370 h 1214"/>
                <a:gd name="T22" fmla="*/ 483 w 1355"/>
                <a:gd name="T23" fmla="*/ 370 h 1214"/>
                <a:gd name="T24" fmla="*/ 54 w 1355"/>
                <a:gd name="T25" fmla="*/ 765 h 1214"/>
                <a:gd name="T26" fmla="*/ 483 w 1355"/>
                <a:gd name="T27" fmla="*/ 1160 h 1214"/>
                <a:gd name="T28" fmla="*/ 510 w 1355"/>
                <a:gd name="T29" fmla="*/ 1187 h 1214"/>
                <a:gd name="T30" fmla="*/ 483 w 1355"/>
                <a:gd name="T31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5" h="1214">
                  <a:moveTo>
                    <a:pt x="483" y="1214"/>
                  </a:moveTo>
                  <a:cubicBezTo>
                    <a:pt x="216" y="1214"/>
                    <a:pt x="0" y="1013"/>
                    <a:pt x="0" y="765"/>
                  </a:cubicBezTo>
                  <a:cubicBezTo>
                    <a:pt x="0" y="517"/>
                    <a:pt x="216" y="316"/>
                    <a:pt x="483" y="316"/>
                  </a:cubicBezTo>
                  <a:cubicBezTo>
                    <a:pt x="485" y="316"/>
                    <a:pt x="486" y="316"/>
                    <a:pt x="488" y="316"/>
                  </a:cubicBezTo>
                  <a:cubicBezTo>
                    <a:pt x="570" y="126"/>
                    <a:pt x="769" y="0"/>
                    <a:pt x="991" y="0"/>
                  </a:cubicBezTo>
                  <a:cubicBezTo>
                    <a:pt x="1119" y="0"/>
                    <a:pt x="1244" y="43"/>
                    <a:pt x="1341" y="120"/>
                  </a:cubicBezTo>
                  <a:cubicBezTo>
                    <a:pt x="1353" y="129"/>
                    <a:pt x="1355" y="146"/>
                    <a:pt x="1346" y="158"/>
                  </a:cubicBezTo>
                  <a:cubicBezTo>
                    <a:pt x="1336" y="169"/>
                    <a:pt x="1320" y="171"/>
                    <a:pt x="1308" y="162"/>
                  </a:cubicBezTo>
                  <a:cubicBezTo>
                    <a:pt x="1220" y="92"/>
                    <a:pt x="1107" y="54"/>
                    <a:pt x="991" y="54"/>
                  </a:cubicBezTo>
                  <a:cubicBezTo>
                    <a:pt x="785" y="54"/>
                    <a:pt x="600" y="174"/>
                    <a:pt x="531" y="353"/>
                  </a:cubicBezTo>
                  <a:cubicBezTo>
                    <a:pt x="527" y="364"/>
                    <a:pt x="516" y="371"/>
                    <a:pt x="505" y="370"/>
                  </a:cubicBezTo>
                  <a:cubicBezTo>
                    <a:pt x="497" y="370"/>
                    <a:pt x="490" y="370"/>
                    <a:pt x="483" y="370"/>
                  </a:cubicBezTo>
                  <a:cubicBezTo>
                    <a:pt x="246" y="370"/>
                    <a:pt x="54" y="547"/>
                    <a:pt x="54" y="765"/>
                  </a:cubicBezTo>
                  <a:cubicBezTo>
                    <a:pt x="54" y="983"/>
                    <a:pt x="246" y="1160"/>
                    <a:pt x="483" y="1160"/>
                  </a:cubicBezTo>
                  <a:cubicBezTo>
                    <a:pt x="498" y="1160"/>
                    <a:pt x="510" y="1172"/>
                    <a:pt x="510" y="1187"/>
                  </a:cubicBezTo>
                  <a:cubicBezTo>
                    <a:pt x="510" y="1202"/>
                    <a:pt x="498" y="1214"/>
                    <a:pt x="483" y="1214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89" name="Freeform 838">
              <a:extLst>
                <a:ext uri="{FF2B5EF4-FFF2-40B4-BE49-F238E27FC236}">
                  <a16:creationId xmlns:a16="http://schemas.microsoft.com/office/drawing/2014/main" id="{E23A0A71-0DC0-23A7-F8B8-10D765328B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8726" y="6212975"/>
              <a:ext cx="119063" cy="139700"/>
            </a:xfrm>
            <a:custGeom>
              <a:avLst/>
              <a:gdLst>
                <a:gd name="T0" fmla="*/ 299 w 301"/>
                <a:gd name="T1" fmla="*/ 335 h 353"/>
                <a:gd name="T2" fmla="*/ 301 w 301"/>
                <a:gd name="T3" fmla="*/ 344 h 353"/>
                <a:gd name="T4" fmla="*/ 299 w 301"/>
                <a:gd name="T5" fmla="*/ 350 h 353"/>
                <a:gd name="T6" fmla="*/ 292 w 301"/>
                <a:gd name="T7" fmla="*/ 352 h 353"/>
                <a:gd name="T8" fmla="*/ 279 w 301"/>
                <a:gd name="T9" fmla="*/ 353 h 353"/>
                <a:gd name="T10" fmla="*/ 265 w 301"/>
                <a:gd name="T11" fmla="*/ 352 h 353"/>
                <a:gd name="T12" fmla="*/ 258 w 301"/>
                <a:gd name="T13" fmla="*/ 351 h 353"/>
                <a:gd name="T14" fmla="*/ 254 w 301"/>
                <a:gd name="T15" fmla="*/ 349 h 353"/>
                <a:gd name="T16" fmla="*/ 252 w 301"/>
                <a:gd name="T17" fmla="*/ 345 h 353"/>
                <a:gd name="T18" fmla="*/ 222 w 301"/>
                <a:gd name="T19" fmla="*/ 260 h 353"/>
                <a:gd name="T20" fmla="*/ 76 w 301"/>
                <a:gd name="T21" fmla="*/ 260 h 353"/>
                <a:gd name="T22" fmla="*/ 48 w 301"/>
                <a:gd name="T23" fmla="*/ 343 h 353"/>
                <a:gd name="T24" fmla="*/ 46 w 301"/>
                <a:gd name="T25" fmla="*/ 348 h 353"/>
                <a:gd name="T26" fmla="*/ 42 w 301"/>
                <a:gd name="T27" fmla="*/ 351 h 353"/>
                <a:gd name="T28" fmla="*/ 34 w 301"/>
                <a:gd name="T29" fmla="*/ 352 h 353"/>
                <a:gd name="T30" fmla="*/ 22 w 301"/>
                <a:gd name="T31" fmla="*/ 353 h 353"/>
                <a:gd name="T32" fmla="*/ 9 w 301"/>
                <a:gd name="T33" fmla="*/ 352 h 353"/>
                <a:gd name="T34" fmla="*/ 2 w 301"/>
                <a:gd name="T35" fmla="*/ 350 h 353"/>
                <a:gd name="T36" fmla="*/ 0 w 301"/>
                <a:gd name="T37" fmla="*/ 344 h 353"/>
                <a:gd name="T38" fmla="*/ 3 w 301"/>
                <a:gd name="T39" fmla="*/ 335 h 353"/>
                <a:gd name="T40" fmla="*/ 120 w 301"/>
                <a:gd name="T41" fmla="*/ 10 h 353"/>
                <a:gd name="T42" fmla="*/ 123 w 301"/>
                <a:gd name="T43" fmla="*/ 5 h 353"/>
                <a:gd name="T44" fmla="*/ 128 w 301"/>
                <a:gd name="T45" fmla="*/ 2 h 353"/>
                <a:gd name="T46" fmla="*/ 136 w 301"/>
                <a:gd name="T47" fmla="*/ 1 h 353"/>
                <a:gd name="T48" fmla="*/ 150 w 301"/>
                <a:gd name="T49" fmla="*/ 0 h 353"/>
                <a:gd name="T50" fmla="*/ 164 w 301"/>
                <a:gd name="T51" fmla="*/ 1 h 353"/>
                <a:gd name="T52" fmla="*/ 173 w 301"/>
                <a:gd name="T53" fmla="*/ 2 h 353"/>
                <a:gd name="T54" fmla="*/ 179 w 301"/>
                <a:gd name="T55" fmla="*/ 5 h 353"/>
                <a:gd name="T56" fmla="*/ 182 w 301"/>
                <a:gd name="T57" fmla="*/ 10 h 353"/>
                <a:gd name="T58" fmla="*/ 299 w 301"/>
                <a:gd name="T59" fmla="*/ 335 h 353"/>
                <a:gd name="T60" fmla="*/ 209 w 301"/>
                <a:gd name="T61" fmla="*/ 223 h 353"/>
                <a:gd name="T62" fmla="*/ 148 w 301"/>
                <a:gd name="T63" fmla="*/ 48 h 353"/>
                <a:gd name="T64" fmla="*/ 148 w 301"/>
                <a:gd name="T65" fmla="*/ 48 h 353"/>
                <a:gd name="T66" fmla="*/ 88 w 301"/>
                <a:gd name="T67" fmla="*/ 223 h 353"/>
                <a:gd name="T68" fmla="*/ 209 w 301"/>
                <a:gd name="T69" fmla="*/ 22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353">
                  <a:moveTo>
                    <a:pt x="299" y="335"/>
                  </a:moveTo>
                  <a:cubicBezTo>
                    <a:pt x="300" y="339"/>
                    <a:pt x="301" y="342"/>
                    <a:pt x="301" y="344"/>
                  </a:cubicBezTo>
                  <a:cubicBezTo>
                    <a:pt x="301" y="347"/>
                    <a:pt x="301" y="349"/>
                    <a:pt x="299" y="350"/>
                  </a:cubicBezTo>
                  <a:cubicBezTo>
                    <a:pt x="298" y="351"/>
                    <a:pt x="295" y="352"/>
                    <a:pt x="292" y="352"/>
                  </a:cubicBezTo>
                  <a:cubicBezTo>
                    <a:pt x="289" y="353"/>
                    <a:pt x="284" y="353"/>
                    <a:pt x="279" y="353"/>
                  </a:cubicBezTo>
                  <a:cubicBezTo>
                    <a:pt x="273" y="353"/>
                    <a:pt x="269" y="353"/>
                    <a:pt x="265" y="352"/>
                  </a:cubicBezTo>
                  <a:cubicBezTo>
                    <a:pt x="262" y="352"/>
                    <a:pt x="259" y="352"/>
                    <a:pt x="258" y="351"/>
                  </a:cubicBezTo>
                  <a:cubicBezTo>
                    <a:pt x="256" y="351"/>
                    <a:pt x="255" y="350"/>
                    <a:pt x="254" y="349"/>
                  </a:cubicBezTo>
                  <a:cubicBezTo>
                    <a:pt x="253" y="347"/>
                    <a:pt x="252" y="346"/>
                    <a:pt x="252" y="345"/>
                  </a:cubicBezTo>
                  <a:cubicBezTo>
                    <a:pt x="222" y="260"/>
                    <a:pt x="222" y="260"/>
                    <a:pt x="222" y="260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7" y="345"/>
                    <a:pt x="47" y="346"/>
                    <a:pt x="46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8" y="352"/>
                    <a:pt x="34" y="352"/>
                  </a:cubicBezTo>
                  <a:cubicBezTo>
                    <a:pt x="31" y="353"/>
                    <a:pt x="27" y="353"/>
                    <a:pt x="22" y="353"/>
                  </a:cubicBezTo>
                  <a:cubicBezTo>
                    <a:pt x="17" y="353"/>
                    <a:pt x="13" y="353"/>
                    <a:pt x="9" y="352"/>
                  </a:cubicBezTo>
                  <a:cubicBezTo>
                    <a:pt x="6" y="352"/>
                    <a:pt x="4" y="351"/>
                    <a:pt x="2" y="350"/>
                  </a:cubicBezTo>
                  <a:cubicBezTo>
                    <a:pt x="1" y="348"/>
                    <a:pt x="0" y="347"/>
                    <a:pt x="0" y="344"/>
                  </a:cubicBezTo>
                  <a:cubicBezTo>
                    <a:pt x="1" y="342"/>
                    <a:pt x="1" y="339"/>
                    <a:pt x="3" y="3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8"/>
                    <a:pt x="122" y="6"/>
                    <a:pt x="123" y="5"/>
                  </a:cubicBezTo>
                  <a:cubicBezTo>
                    <a:pt x="124" y="4"/>
                    <a:pt x="126" y="3"/>
                    <a:pt x="128" y="2"/>
                  </a:cubicBezTo>
                  <a:cubicBezTo>
                    <a:pt x="130" y="2"/>
                    <a:pt x="133" y="1"/>
                    <a:pt x="136" y="1"/>
                  </a:cubicBezTo>
                  <a:cubicBezTo>
                    <a:pt x="140" y="1"/>
                    <a:pt x="144" y="0"/>
                    <a:pt x="150" y="0"/>
                  </a:cubicBezTo>
                  <a:cubicBezTo>
                    <a:pt x="156" y="0"/>
                    <a:pt x="160" y="1"/>
                    <a:pt x="164" y="1"/>
                  </a:cubicBezTo>
                  <a:cubicBezTo>
                    <a:pt x="168" y="1"/>
                    <a:pt x="171" y="2"/>
                    <a:pt x="173" y="2"/>
                  </a:cubicBezTo>
                  <a:cubicBezTo>
                    <a:pt x="176" y="3"/>
                    <a:pt x="177" y="4"/>
                    <a:pt x="179" y="5"/>
                  </a:cubicBezTo>
                  <a:cubicBezTo>
                    <a:pt x="180" y="7"/>
                    <a:pt x="181" y="8"/>
                    <a:pt x="182" y="10"/>
                  </a:cubicBezTo>
                  <a:lnTo>
                    <a:pt x="299" y="335"/>
                  </a:lnTo>
                  <a:close/>
                  <a:moveTo>
                    <a:pt x="209" y="223"/>
                  </a:moveTo>
                  <a:cubicBezTo>
                    <a:pt x="148" y="48"/>
                    <a:pt x="148" y="48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209" y="223"/>
                    <a:pt x="209" y="223"/>
                    <a:pt x="209" y="223"/>
                  </a:cubicBezTo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90" name="Freeform 839">
              <a:extLst>
                <a:ext uri="{FF2B5EF4-FFF2-40B4-BE49-F238E27FC236}">
                  <a16:creationId xmlns:a16="http://schemas.microsoft.com/office/drawing/2014/main" id="{4DC0FE80-BF7B-5207-C743-835370981F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126" y="6214562"/>
              <a:ext cx="84138" cy="138113"/>
            </a:xfrm>
            <a:custGeom>
              <a:avLst/>
              <a:gdLst>
                <a:gd name="T0" fmla="*/ 214 w 214"/>
                <a:gd name="T1" fmla="*/ 102 h 351"/>
                <a:gd name="T2" fmla="*/ 206 w 214"/>
                <a:gd name="T3" fmla="*/ 150 h 351"/>
                <a:gd name="T4" fmla="*/ 181 w 214"/>
                <a:gd name="T5" fmla="*/ 185 h 351"/>
                <a:gd name="T6" fmla="*/ 142 w 214"/>
                <a:gd name="T7" fmla="*/ 208 h 351"/>
                <a:gd name="T8" fmla="*/ 86 w 214"/>
                <a:gd name="T9" fmla="*/ 216 h 351"/>
                <a:gd name="T10" fmla="*/ 46 w 214"/>
                <a:gd name="T11" fmla="*/ 216 h 351"/>
                <a:gd name="T12" fmla="*/ 46 w 214"/>
                <a:gd name="T13" fmla="*/ 342 h 351"/>
                <a:gd name="T14" fmla="*/ 45 w 214"/>
                <a:gd name="T15" fmla="*/ 346 h 351"/>
                <a:gd name="T16" fmla="*/ 41 w 214"/>
                <a:gd name="T17" fmla="*/ 349 h 351"/>
                <a:gd name="T18" fmla="*/ 34 w 214"/>
                <a:gd name="T19" fmla="*/ 350 h 351"/>
                <a:gd name="T20" fmla="*/ 23 w 214"/>
                <a:gd name="T21" fmla="*/ 351 h 351"/>
                <a:gd name="T22" fmla="*/ 12 w 214"/>
                <a:gd name="T23" fmla="*/ 350 h 351"/>
                <a:gd name="T24" fmla="*/ 5 w 214"/>
                <a:gd name="T25" fmla="*/ 349 h 351"/>
                <a:gd name="T26" fmla="*/ 1 w 214"/>
                <a:gd name="T27" fmla="*/ 346 h 351"/>
                <a:gd name="T28" fmla="*/ 0 w 214"/>
                <a:gd name="T29" fmla="*/ 342 h 351"/>
                <a:gd name="T30" fmla="*/ 0 w 214"/>
                <a:gd name="T31" fmla="*/ 20 h 351"/>
                <a:gd name="T32" fmla="*/ 5 w 214"/>
                <a:gd name="T33" fmla="*/ 5 h 351"/>
                <a:gd name="T34" fmla="*/ 18 w 214"/>
                <a:gd name="T35" fmla="*/ 0 h 351"/>
                <a:gd name="T36" fmla="*/ 93 w 214"/>
                <a:gd name="T37" fmla="*/ 0 h 351"/>
                <a:gd name="T38" fmla="*/ 115 w 214"/>
                <a:gd name="T39" fmla="*/ 1 h 351"/>
                <a:gd name="T40" fmla="*/ 139 w 214"/>
                <a:gd name="T41" fmla="*/ 5 h 351"/>
                <a:gd name="T42" fmla="*/ 168 w 214"/>
                <a:gd name="T43" fmla="*/ 17 h 351"/>
                <a:gd name="T44" fmla="*/ 193 w 214"/>
                <a:gd name="T45" fmla="*/ 38 h 351"/>
                <a:gd name="T46" fmla="*/ 209 w 214"/>
                <a:gd name="T47" fmla="*/ 66 h 351"/>
                <a:gd name="T48" fmla="*/ 214 w 214"/>
                <a:gd name="T49" fmla="*/ 102 h 351"/>
                <a:gd name="T50" fmla="*/ 165 w 214"/>
                <a:gd name="T51" fmla="*/ 106 h 351"/>
                <a:gd name="T52" fmla="*/ 158 w 214"/>
                <a:gd name="T53" fmla="*/ 70 h 351"/>
                <a:gd name="T54" fmla="*/ 138 w 214"/>
                <a:gd name="T55" fmla="*/ 49 h 351"/>
                <a:gd name="T56" fmla="*/ 114 w 214"/>
                <a:gd name="T57" fmla="*/ 40 h 351"/>
                <a:gd name="T58" fmla="*/ 89 w 214"/>
                <a:gd name="T59" fmla="*/ 38 h 351"/>
                <a:gd name="T60" fmla="*/ 46 w 214"/>
                <a:gd name="T61" fmla="*/ 38 h 351"/>
                <a:gd name="T62" fmla="*/ 46 w 214"/>
                <a:gd name="T63" fmla="*/ 178 h 351"/>
                <a:gd name="T64" fmla="*/ 88 w 214"/>
                <a:gd name="T65" fmla="*/ 178 h 351"/>
                <a:gd name="T66" fmla="*/ 123 w 214"/>
                <a:gd name="T67" fmla="*/ 173 h 351"/>
                <a:gd name="T68" fmla="*/ 146 w 214"/>
                <a:gd name="T69" fmla="*/ 158 h 351"/>
                <a:gd name="T70" fmla="*/ 161 w 214"/>
                <a:gd name="T71" fmla="*/ 135 h 351"/>
                <a:gd name="T72" fmla="*/ 165 w 214"/>
                <a:gd name="T73" fmla="*/ 10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351">
                  <a:moveTo>
                    <a:pt x="214" y="102"/>
                  </a:moveTo>
                  <a:cubicBezTo>
                    <a:pt x="214" y="120"/>
                    <a:pt x="211" y="135"/>
                    <a:pt x="206" y="150"/>
                  </a:cubicBezTo>
                  <a:cubicBezTo>
                    <a:pt x="200" y="164"/>
                    <a:pt x="192" y="176"/>
                    <a:pt x="181" y="185"/>
                  </a:cubicBezTo>
                  <a:cubicBezTo>
                    <a:pt x="170" y="195"/>
                    <a:pt x="157" y="203"/>
                    <a:pt x="142" y="208"/>
                  </a:cubicBezTo>
                  <a:cubicBezTo>
                    <a:pt x="126" y="214"/>
                    <a:pt x="107" y="216"/>
                    <a:pt x="86" y="216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4"/>
                    <a:pt x="46" y="345"/>
                    <a:pt x="45" y="346"/>
                  </a:cubicBezTo>
                  <a:cubicBezTo>
                    <a:pt x="44" y="347"/>
                    <a:pt x="43" y="348"/>
                    <a:pt x="41" y="349"/>
                  </a:cubicBezTo>
                  <a:cubicBezTo>
                    <a:pt x="39" y="349"/>
                    <a:pt x="37" y="350"/>
                    <a:pt x="34" y="350"/>
                  </a:cubicBezTo>
                  <a:cubicBezTo>
                    <a:pt x="31" y="351"/>
                    <a:pt x="27" y="351"/>
                    <a:pt x="23" y="351"/>
                  </a:cubicBezTo>
                  <a:cubicBezTo>
                    <a:pt x="18" y="351"/>
                    <a:pt x="15" y="351"/>
                    <a:pt x="12" y="350"/>
                  </a:cubicBezTo>
                  <a:cubicBezTo>
                    <a:pt x="9" y="350"/>
                    <a:pt x="6" y="349"/>
                    <a:pt x="5" y="349"/>
                  </a:cubicBezTo>
                  <a:cubicBezTo>
                    <a:pt x="3" y="348"/>
                    <a:pt x="2" y="347"/>
                    <a:pt x="1" y="346"/>
                  </a:cubicBezTo>
                  <a:cubicBezTo>
                    <a:pt x="0" y="345"/>
                    <a:pt x="0" y="344"/>
                    <a:pt x="0" y="3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8" y="0"/>
                    <a:pt x="115" y="1"/>
                  </a:cubicBezTo>
                  <a:cubicBezTo>
                    <a:pt x="122" y="2"/>
                    <a:pt x="130" y="3"/>
                    <a:pt x="139" y="5"/>
                  </a:cubicBezTo>
                  <a:cubicBezTo>
                    <a:pt x="149" y="7"/>
                    <a:pt x="158" y="11"/>
                    <a:pt x="168" y="17"/>
                  </a:cubicBezTo>
                  <a:cubicBezTo>
                    <a:pt x="178" y="22"/>
                    <a:pt x="186" y="29"/>
                    <a:pt x="193" y="38"/>
                  </a:cubicBezTo>
                  <a:cubicBezTo>
                    <a:pt x="200" y="46"/>
                    <a:pt x="205" y="55"/>
                    <a:pt x="209" y="66"/>
                  </a:cubicBezTo>
                  <a:cubicBezTo>
                    <a:pt x="213" y="77"/>
                    <a:pt x="214" y="89"/>
                    <a:pt x="214" y="102"/>
                  </a:cubicBezTo>
                  <a:close/>
                  <a:moveTo>
                    <a:pt x="165" y="106"/>
                  </a:moveTo>
                  <a:cubicBezTo>
                    <a:pt x="165" y="92"/>
                    <a:pt x="163" y="80"/>
                    <a:pt x="158" y="70"/>
                  </a:cubicBezTo>
                  <a:cubicBezTo>
                    <a:pt x="152" y="61"/>
                    <a:pt x="146" y="54"/>
                    <a:pt x="138" y="49"/>
                  </a:cubicBezTo>
                  <a:cubicBezTo>
                    <a:pt x="130" y="44"/>
                    <a:pt x="122" y="41"/>
                    <a:pt x="114" y="40"/>
                  </a:cubicBezTo>
                  <a:cubicBezTo>
                    <a:pt x="105" y="39"/>
                    <a:pt x="97" y="38"/>
                    <a:pt x="89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102" y="178"/>
                    <a:pt x="114" y="177"/>
                    <a:pt x="123" y="173"/>
                  </a:cubicBezTo>
                  <a:cubicBezTo>
                    <a:pt x="132" y="169"/>
                    <a:pt x="140" y="164"/>
                    <a:pt x="146" y="158"/>
                  </a:cubicBezTo>
                  <a:cubicBezTo>
                    <a:pt x="153" y="152"/>
                    <a:pt x="157" y="144"/>
                    <a:pt x="161" y="135"/>
                  </a:cubicBezTo>
                  <a:cubicBezTo>
                    <a:pt x="164" y="126"/>
                    <a:pt x="165" y="117"/>
                    <a:pt x="165" y="106"/>
                  </a:cubicBez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91" name="Freeform 840">
              <a:extLst>
                <a:ext uri="{FF2B5EF4-FFF2-40B4-BE49-F238E27FC236}">
                  <a16:creationId xmlns:a16="http://schemas.microsoft.com/office/drawing/2014/main" id="{8BE30552-64D3-FE41-5932-DF6DB2926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1" y="6212975"/>
              <a:ext cx="19050" cy="139700"/>
            </a:xfrm>
            <a:custGeom>
              <a:avLst/>
              <a:gdLst>
                <a:gd name="T0" fmla="*/ 46 w 46"/>
                <a:gd name="T1" fmla="*/ 344 h 353"/>
                <a:gd name="T2" fmla="*/ 45 w 46"/>
                <a:gd name="T3" fmla="*/ 348 h 353"/>
                <a:gd name="T4" fmla="*/ 42 w 46"/>
                <a:gd name="T5" fmla="*/ 351 h 353"/>
                <a:gd name="T6" fmla="*/ 34 w 46"/>
                <a:gd name="T7" fmla="*/ 352 h 353"/>
                <a:gd name="T8" fmla="*/ 23 w 46"/>
                <a:gd name="T9" fmla="*/ 353 h 353"/>
                <a:gd name="T10" fmla="*/ 12 w 46"/>
                <a:gd name="T11" fmla="*/ 352 h 353"/>
                <a:gd name="T12" fmla="*/ 5 w 46"/>
                <a:gd name="T13" fmla="*/ 351 h 353"/>
                <a:gd name="T14" fmla="*/ 1 w 46"/>
                <a:gd name="T15" fmla="*/ 348 h 353"/>
                <a:gd name="T16" fmla="*/ 0 w 46"/>
                <a:gd name="T17" fmla="*/ 344 h 353"/>
                <a:gd name="T18" fmla="*/ 0 w 46"/>
                <a:gd name="T19" fmla="*/ 9 h 353"/>
                <a:gd name="T20" fmla="*/ 1 w 46"/>
                <a:gd name="T21" fmla="*/ 5 h 353"/>
                <a:gd name="T22" fmla="*/ 5 w 46"/>
                <a:gd name="T23" fmla="*/ 3 h 353"/>
                <a:gd name="T24" fmla="*/ 13 w 46"/>
                <a:gd name="T25" fmla="*/ 1 h 353"/>
                <a:gd name="T26" fmla="*/ 23 w 46"/>
                <a:gd name="T27" fmla="*/ 0 h 353"/>
                <a:gd name="T28" fmla="*/ 34 w 46"/>
                <a:gd name="T29" fmla="*/ 1 h 353"/>
                <a:gd name="T30" fmla="*/ 42 w 46"/>
                <a:gd name="T31" fmla="*/ 3 h 353"/>
                <a:gd name="T32" fmla="*/ 45 w 46"/>
                <a:gd name="T33" fmla="*/ 5 h 353"/>
                <a:gd name="T34" fmla="*/ 46 w 46"/>
                <a:gd name="T35" fmla="*/ 9 h 353"/>
                <a:gd name="T36" fmla="*/ 46 w 46"/>
                <a:gd name="T37" fmla="*/ 34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353">
                  <a:moveTo>
                    <a:pt x="46" y="344"/>
                  </a:moveTo>
                  <a:cubicBezTo>
                    <a:pt x="46" y="346"/>
                    <a:pt x="46" y="347"/>
                    <a:pt x="45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7" y="352"/>
                    <a:pt x="34" y="352"/>
                  </a:cubicBezTo>
                  <a:cubicBezTo>
                    <a:pt x="31" y="353"/>
                    <a:pt x="28" y="353"/>
                    <a:pt x="23" y="353"/>
                  </a:cubicBezTo>
                  <a:cubicBezTo>
                    <a:pt x="19" y="353"/>
                    <a:pt x="15" y="353"/>
                    <a:pt x="12" y="352"/>
                  </a:cubicBezTo>
                  <a:cubicBezTo>
                    <a:pt x="9" y="352"/>
                    <a:pt x="7" y="351"/>
                    <a:pt x="5" y="351"/>
                  </a:cubicBezTo>
                  <a:cubicBezTo>
                    <a:pt x="3" y="350"/>
                    <a:pt x="2" y="349"/>
                    <a:pt x="1" y="348"/>
                  </a:cubicBezTo>
                  <a:cubicBezTo>
                    <a:pt x="0" y="347"/>
                    <a:pt x="0" y="346"/>
                    <a:pt x="0" y="3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5" y="3"/>
                  </a:cubicBezTo>
                  <a:cubicBezTo>
                    <a:pt x="7" y="2"/>
                    <a:pt x="10" y="2"/>
                    <a:pt x="13" y="1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8" y="0"/>
                    <a:pt x="31" y="1"/>
                    <a:pt x="34" y="1"/>
                  </a:cubicBezTo>
                  <a:cubicBezTo>
                    <a:pt x="37" y="2"/>
                    <a:pt x="40" y="2"/>
                    <a:pt x="42" y="3"/>
                  </a:cubicBezTo>
                  <a:cubicBezTo>
                    <a:pt x="43" y="3"/>
                    <a:pt x="45" y="4"/>
                    <a:pt x="45" y="5"/>
                  </a:cubicBezTo>
                  <a:cubicBezTo>
                    <a:pt x="46" y="6"/>
                    <a:pt x="46" y="8"/>
                    <a:pt x="46" y="9"/>
                  </a:cubicBezTo>
                  <a:lnTo>
                    <a:pt x="46" y="344"/>
                  </a:ln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66791D7-A5B1-71A2-851F-B1009E56FD14}"/>
              </a:ext>
            </a:extLst>
          </p:cNvPr>
          <p:cNvGrpSpPr/>
          <p:nvPr/>
        </p:nvGrpSpPr>
        <p:grpSpPr>
          <a:xfrm>
            <a:off x="6259749" y="408556"/>
            <a:ext cx="1751008" cy="537172"/>
            <a:chOff x="8346332" y="544741"/>
            <a:chExt cx="2334677" cy="71622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BD6301E-4072-3D1E-A010-A9B67BE351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46332" y="544741"/>
              <a:ext cx="858744" cy="716229"/>
              <a:chOff x="666750" y="227013"/>
              <a:chExt cx="746125" cy="622300"/>
            </a:xfrm>
          </p:grpSpPr>
          <p:sp>
            <p:nvSpPr>
              <p:cNvPr id="118" name="Freeform 318">
                <a:extLst>
                  <a:ext uri="{FF2B5EF4-FFF2-40B4-BE49-F238E27FC236}">
                    <a16:creationId xmlns:a16="http://schemas.microsoft.com/office/drawing/2014/main" id="{55E79685-C069-A2A8-43D5-7B62553AD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600" y="227013"/>
                <a:ext cx="168275" cy="309563"/>
              </a:xfrm>
              <a:custGeom>
                <a:avLst/>
                <a:gdLst>
                  <a:gd name="T0" fmla="*/ 374 w 399"/>
                  <a:gd name="T1" fmla="*/ 735 h 735"/>
                  <a:gd name="T2" fmla="*/ 348 w 399"/>
                  <a:gd name="T3" fmla="*/ 710 h 735"/>
                  <a:gd name="T4" fmla="*/ 348 w 399"/>
                  <a:gd name="T5" fmla="*/ 92 h 735"/>
                  <a:gd name="T6" fmla="*/ 307 w 399"/>
                  <a:gd name="T7" fmla="*/ 51 h 735"/>
                  <a:gd name="T8" fmla="*/ 26 w 399"/>
                  <a:gd name="T9" fmla="*/ 51 h 735"/>
                  <a:gd name="T10" fmla="*/ 0 w 399"/>
                  <a:gd name="T11" fmla="*/ 25 h 735"/>
                  <a:gd name="T12" fmla="*/ 26 w 399"/>
                  <a:gd name="T13" fmla="*/ 0 h 735"/>
                  <a:gd name="T14" fmla="*/ 307 w 399"/>
                  <a:gd name="T15" fmla="*/ 0 h 735"/>
                  <a:gd name="T16" fmla="*/ 399 w 399"/>
                  <a:gd name="T17" fmla="*/ 92 h 735"/>
                  <a:gd name="T18" fmla="*/ 399 w 399"/>
                  <a:gd name="T19" fmla="*/ 710 h 735"/>
                  <a:gd name="T20" fmla="*/ 374 w 399"/>
                  <a:gd name="T21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735">
                    <a:moveTo>
                      <a:pt x="374" y="735"/>
                    </a:moveTo>
                    <a:cubicBezTo>
                      <a:pt x="360" y="735"/>
                      <a:pt x="348" y="724"/>
                      <a:pt x="348" y="710"/>
                    </a:cubicBezTo>
                    <a:cubicBezTo>
                      <a:pt x="348" y="92"/>
                      <a:pt x="348" y="92"/>
                      <a:pt x="348" y="92"/>
                    </a:cubicBezTo>
                    <a:cubicBezTo>
                      <a:pt x="348" y="69"/>
                      <a:pt x="330" y="51"/>
                      <a:pt x="307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2" y="51"/>
                      <a:pt x="0" y="39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57" y="0"/>
                      <a:pt x="399" y="42"/>
                      <a:pt x="399" y="92"/>
                    </a:cubicBezTo>
                    <a:cubicBezTo>
                      <a:pt x="399" y="710"/>
                      <a:pt x="399" y="710"/>
                      <a:pt x="399" y="710"/>
                    </a:cubicBezTo>
                    <a:cubicBezTo>
                      <a:pt x="399" y="724"/>
                      <a:pt x="388" y="735"/>
                      <a:pt x="374" y="73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9" name="Freeform 319">
                <a:extLst>
                  <a:ext uri="{FF2B5EF4-FFF2-40B4-BE49-F238E27FC236}">
                    <a16:creationId xmlns:a16="http://schemas.microsoft.com/office/drawing/2014/main" id="{3BA35E50-298A-EE14-32F5-5A85A03A5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313" y="555625"/>
                <a:ext cx="561975" cy="157163"/>
              </a:xfrm>
              <a:custGeom>
                <a:avLst/>
                <a:gdLst>
                  <a:gd name="T0" fmla="*/ 1245 w 1337"/>
                  <a:gd name="T1" fmla="*/ 375 h 375"/>
                  <a:gd name="T2" fmla="*/ 25 w 1337"/>
                  <a:gd name="T3" fmla="*/ 375 h 375"/>
                  <a:gd name="T4" fmla="*/ 0 w 1337"/>
                  <a:gd name="T5" fmla="*/ 349 h 375"/>
                  <a:gd name="T6" fmla="*/ 25 w 1337"/>
                  <a:gd name="T7" fmla="*/ 324 h 375"/>
                  <a:gd name="T8" fmla="*/ 1245 w 1337"/>
                  <a:gd name="T9" fmla="*/ 324 h 375"/>
                  <a:gd name="T10" fmla="*/ 1287 w 1337"/>
                  <a:gd name="T11" fmla="*/ 282 h 375"/>
                  <a:gd name="T12" fmla="*/ 1287 w 1337"/>
                  <a:gd name="T13" fmla="*/ 26 h 375"/>
                  <a:gd name="T14" fmla="*/ 1312 w 1337"/>
                  <a:gd name="T15" fmla="*/ 0 h 375"/>
                  <a:gd name="T16" fmla="*/ 1337 w 1337"/>
                  <a:gd name="T17" fmla="*/ 26 h 375"/>
                  <a:gd name="T18" fmla="*/ 1337 w 1337"/>
                  <a:gd name="T19" fmla="*/ 282 h 375"/>
                  <a:gd name="T20" fmla="*/ 1245 w 1337"/>
                  <a:gd name="T21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37" h="375">
                    <a:moveTo>
                      <a:pt x="1245" y="375"/>
                    </a:moveTo>
                    <a:cubicBezTo>
                      <a:pt x="25" y="375"/>
                      <a:pt x="25" y="375"/>
                      <a:pt x="25" y="375"/>
                    </a:cubicBezTo>
                    <a:cubicBezTo>
                      <a:pt x="11" y="375"/>
                      <a:pt x="0" y="363"/>
                      <a:pt x="0" y="349"/>
                    </a:cubicBezTo>
                    <a:cubicBezTo>
                      <a:pt x="0" y="335"/>
                      <a:pt x="11" y="324"/>
                      <a:pt x="25" y="324"/>
                    </a:cubicBezTo>
                    <a:cubicBezTo>
                      <a:pt x="1245" y="324"/>
                      <a:pt x="1245" y="324"/>
                      <a:pt x="1245" y="324"/>
                    </a:cubicBezTo>
                    <a:cubicBezTo>
                      <a:pt x="1268" y="324"/>
                      <a:pt x="1287" y="305"/>
                      <a:pt x="1287" y="282"/>
                    </a:cubicBezTo>
                    <a:cubicBezTo>
                      <a:pt x="1287" y="26"/>
                      <a:pt x="1287" y="26"/>
                      <a:pt x="1287" y="26"/>
                    </a:cubicBezTo>
                    <a:cubicBezTo>
                      <a:pt x="1287" y="12"/>
                      <a:pt x="1298" y="0"/>
                      <a:pt x="1312" y="0"/>
                    </a:cubicBezTo>
                    <a:cubicBezTo>
                      <a:pt x="1326" y="0"/>
                      <a:pt x="1337" y="12"/>
                      <a:pt x="1337" y="26"/>
                    </a:cubicBezTo>
                    <a:cubicBezTo>
                      <a:pt x="1337" y="282"/>
                      <a:pt x="1337" y="282"/>
                      <a:pt x="1337" y="282"/>
                    </a:cubicBezTo>
                    <a:cubicBezTo>
                      <a:pt x="1337" y="333"/>
                      <a:pt x="1296" y="375"/>
                      <a:pt x="1245" y="37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0" name="Freeform 320">
                <a:extLst>
                  <a:ext uri="{FF2B5EF4-FFF2-40B4-BE49-F238E27FC236}">
                    <a16:creationId xmlns:a16="http://schemas.microsoft.com/office/drawing/2014/main" id="{7D4C36DC-83CD-FFDE-AF64-E65221492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50" y="227013"/>
                <a:ext cx="560388" cy="485775"/>
              </a:xfrm>
              <a:custGeom>
                <a:avLst/>
                <a:gdLst>
                  <a:gd name="T0" fmla="*/ 364 w 1334"/>
                  <a:gd name="T1" fmla="*/ 1155 h 1155"/>
                  <a:gd name="T2" fmla="*/ 92 w 1334"/>
                  <a:gd name="T3" fmla="*/ 1155 h 1155"/>
                  <a:gd name="T4" fmla="*/ 0 w 1334"/>
                  <a:gd name="T5" fmla="*/ 1062 h 1155"/>
                  <a:gd name="T6" fmla="*/ 0 w 1334"/>
                  <a:gd name="T7" fmla="*/ 92 h 1155"/>
                  <a:gd name="T8" fmla="*/ 92 w 1334"/>
                  <a:gd name="T9" fmla="*/ 0 h 1155"/>
                  <a:gd name="T10" fmla="*/ 1308 w 1334"/>
                  <a:gd name="T11" fmla="*/ 0 h 1155"/>
                  <a:gd name="T12" fmla="*/ 1334 w 1334"/>
                  <a:gd name="T13" fmla="*/ 25 h 1155"/>
                  <a:gd name="T14" fmla="*/ 1308 w 1334"/>
                  <a:gd name="T15" fmla="*/ 51 h 1155"/>
                  <a:gd name="T16" fmla="*/ 92 w 1334"/>
                  <a:gd name="T17" fmla="*/ 51 h 1155"/>
                  <a:gd name="T18" fmla="*/ 50 w 1334"/>
                  <a:gd name="T19" fmla="*/ 92 h 1155"/>
                  <a:gd name="T20" fmla="*/ 50 w 1334"/>
                  <a:gd name="T21" fmla="*/ 1062 h 1155"/>
                  <a:gd name="T22" fmla="*/ 92 w 1334"/>
                  <a:gd name="T23" fmla="*/ 1104 h 1155"/>
                  <a:gd name="T24" fmla="*/ 364 w 1334"/>
                  <a:gd name="T25" fmla="*/ 1104 h 1155"/>
                  <a:gd name="T26" fmla="*/ 390 w 1334"/>
                  <a:gd name="T27" fmla="*/ 1129 h 1155"/>
                  <a:gd name="T28" fmla="*/ 364 w 1334"/>
                  <a:gd name="T29" fmla="*/ 1155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34" h="1155">
                    <a:moveTo>
                      <a:pt x="364" y="1155"/>
                    </a:moveTo>
                    <a:cubicBezTo>
                      <a:pt x="92" y="1155"/>
                      <a:pt x="92" y="1155"/>
                      <a:pt x="92" y="1155"/>
                    </a:cubicBezTo>
                    <a:cubicBezTo>
                      <a:pt x="41" y="1155"/>
                      <a:pt x="0" y="1113"/>
                      <a:pt x="0" y="106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42"/>
                      <a:pt x="41" y="0"/>
                      <a:pt x="92" y="0"/>
                    </a:cubicBezTo>
                    <a:cubicBezTo>
                      <a:pt x="1308" y="0"/>
                      <a:pt x="1308" y="0"/>
                      <a:pt x="1308" y="0"/>
                    </a:cubicBezTo>
                    <a:cubicBezTo>
                      <a:pt x="1322" y="0"/>
                      <a:pt x="1334" y="11"/>
                      <a:pt x="1334" y="25"/>
                    </a:cubicBezTo>
                    <a:cubicBezTo>
                      <a:pt x="1334" y="39"/>
                      <a:pt x="1322" y="51"/>
                      <a:pt x="1308" y="51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69" y="51"/>
                      <a:pt x="50" y="69"/>
                      <a:pt x="50" y="92"/>
                    </a:cubicBezTo>
                    <a:cubicBezTo>
                      <a:pt x="50" y="1062"/>
                      <a:pt x="50" y="1062"/>
                      <a:pt x="50" y="1062"/>
                    </a:cubicBezTo>
                    <a:cubicBezTo>
                      <a:pt x="50" y="1085"/>
                      <a:pt x="69" y="1104"/>
                      <a:pt x="92" y="1104"/>
                    </a:cubicBezTo>
                    <a:cubicBezTo>
                      <a:pt x="364" y="1104"/>
                      <a:pt x="364" y="1104"/>
                      <a:pt x="364" y="1104"/>
                    </a:cubicBezTo>
                    <a:cubicBezTo>
                      <a:pt x="378" y="1104"/>
                      <a:pt x="390" y="1115"/>
                      <a:pt x="390" y="1129"/>
                    </a:cubicBezTo>
                    <a:cubicBezTo>
                      <a:pt x="390" y="1143"/>
                      <a:pt x="378" y="1155"/>
                      <a:pt x="364" y="115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1" name="Freeform 321">
                <a:extLst>
                  <a:ext uri="{FF2B5EF4-FFF2-40B4-BE49-F238E27FC236}">
                    <a16:creationId xmlns:a16="http://schemas.microsoft.com/office/drawing/2014/main" id="{3321298C-7E08-D9FA-ED9D-6E3C2FF85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50" y="644525"/>
                <a:ext cx="741363" cy="20638"/>
              </a:xfrm>
              <a:custGeom>
                <a:avLst/>
                <a:gdLst>
                  <a:gd name="T0" fmla="*/ 1740 w 1766"/>
                  <a:gd name="T1" fmla="*/ 50 h 50"/>
                  <a:gd name="T2" fmla="*/ 25 w 1766"/>
                  <a:gd name="T3" fmla="*/ 50 h 50"/>
                  <a:gd name="T4" fmla="*/ 0 w 1766"/>
                  <a:gd name="T5" fmla="*/ 25 h 50"/>
                  <a:gd name="T6" fmla="*/ 25 w 1766"/>
                  <a:gd name="T7" fmla="*/ 0 h 50"/>
                  <a:gd name="T8" fmla="*/ 1740 w 1766"/>
                  <a:gd name="T9" fmla="*/ 0 h 50"/>
                  <a:gd name="T10" fmla="*/ 1766 w 1766"/>
                  <a:gd name="T11" fmla="*/ 25 h 50"/>
                  <a:gd name="T12" fmla="*/ 1740 w 1766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6" h="50">
                    <a:moveTo>
                      <a:pt x="174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1740" y="0"/>
                      <a:pt x="1740" y="0"/>
                      <a:pt x="1740" y="0"/>
                    </a:cubicBezTo>
                    <a:cubicBezTo>
                      <a:pt x="1754" y="0"/>
                      <a:pt x="1766" y="11"/>
                      <a:pt x="1766" y="25"/>
                    </a:cubicBezTo>
                    <a:cubicBezTo>
                      <a:pt x="1766" y="39"/>
                      <a:pt x="1754" y="50"/>
                      <a:pt x="1740" y="50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2" name="Freeform 322">
                <a:extLst>
                  <a:ext uri="{FF2B5EF4-FFF2-40B4-BE49-F238E27FC236}">
                    <a16:creationId xmlns:a16="http://schemas.microsoft.com/office/drawing/2014/main" id="{A33F9697-BB73-471A-C145-7F1318C39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288" y="698500"/>
                <a:ext cx="131763" cy="150813"/>
              </a:xfrm>
              <a:custGeom>
                <a:avLst/>
                <a:gdLst>
                  <a:gd name="T0" fmla="*/ 244 w 314"/>
                  <a:gd name="T1" fmla="*/ 360 h 360"/>
                  <a:gd name="T2" fmla="*/ 25 w 314"/>
                  <a:gd name="T3" fmla="*/ 360 h 360"/>
                  <a:gd name="T4" fmla="*/ 0 w 314"/>
                  <a:gd name="T5" fmla="*/ 335 h 360"/>
                  <a:gd name="T6" fmla="*/ 25 w 314"/>
                  <a:gd name="T7" fmla="*/ 309 h 360"/>
                  <a:gd name="T8" fmla="*/ 244 w 314"/>
                  <a:gd name="T9" fmla="*/ 309 h 360"/>
                  <a:gd name="T10" fmla="*/ 252 w 314"/>
                  <a:gd name="T11" fmla="*/ 308 h 360"/>
                  <a:gd name="T12" fmla="*/ 260 w 314"/>
                  <a:gd name="T13" fmla="*/ 299 h 360"/>
                  <a:gd name="T14" fmla="*/ 260 w 314"/>
                  <a:gd name="T15" fmla="*/ 288 h 360"/>
                  <a:gd name="T16" fmla="*/ 257 w 314"/>
                  <a:gd name="T17" fmla="*/ 285 h 360"/>
                  <a:gd name="T18" fmla="*/ 153 w 314"/>
                  <a:gd name="T19" fmla="*/ 25 h 360"/>
                  <a:gd name="T20" fmla="*/ 180 w 314"/>
                  <a:gd name="T21" fmla="*/ 1 h 360"/>
                  <a:gd name="T22" fmla="*/ 204 w 314"/>
                  <a:gd name="T23" fmla="*/ 28 h 360"/>
                  <a:gd name="T24" fmla="*/ 290 w 314"/>
                  <a:gd name="T25" fmla="*/ 246 h 360"/>
                  <a:gd name="T26" fmla="*/ 303 w 314"/>
                  <a:gd name="T27" fmla="*/ 263 h 360"/>
                  <a:gd name="T28" fmla="*/ 308 w 314"/>
                  <a:gd name="T29" fmla="*/ 316 h 360"/>
                  <a:gd name="T30" fmla="*/ 270 w 314"/>
                  <a:gd name="T31" fmla="*/ 356 h 360"/>
                  <a:gd name="T32" fmla="*/ 244 w 314"/>
                  <a:gd name="T33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4" h="360">
                    <a:moveTo>
                      <a:pt x="244" y="360"/>
                    </a:moveTo>
                    <a:cubicBezTo>
                      <a:pt x="25" y="360"/>
                      <a:pt x="25" y="360"/>
                      <a:pt x="25" y="360"/>
                    </a:cubicBezTo>
                    <a:cubicBezTo>
                      <a:pt x="11" y="360"/>
                      <a:pt x="0" y="349"/>
                      <a:pt x="0" y="335"/>
                    </a:cubicBezTo>
                    <a:cubicBezTo>
                      <a:pt x="0" y="321"/>
                      <a:pt x="11" y="309"/>
                      <a:pt x="25" y="309"/>
                    </a:cubicBezTo>
                    <a:cubicBezTo>
                      <a:pt x="244" y="309"/>
                      <a:pt x="244" y="309"/>
                      <a:pt x="244" y="309"/>
                    </a:cubicBezTo>
                    <a:cubicBezTo>
                      <a:pt x="247" y="309"/>
                      <a:pt x="250" y="309"/>
                      <a:pt x="252" y="308"/>
                    </a:cubicBezTo>
                    <a:cubicBezTo>
                      <a:pt x="256" y="307"/>
                      <a:pt x="259" y="304"/>
                      <a:pt x="260" y="299"/>
                    </a:cubicBezTo>
                    <a:cubicBezTo>
                      <a:pt x="261" y="297"/>
                      <a:pt x="262" y="293"/>
                      <a:pt x="260" y="288"/>
                    </a:cubicBezTo>
                    <a:cubicBezTo>
                      <a:pt x="259" y="287"/>
                      <a:pt x="258" y="286"/>
                      <a:pt x="257" y="285"/>
                    </a:cubicBezTo>
                    <a:cubicBezTo>
                      <a:pt x="144" y="191"/>
                      <a:pt x="153" y="32"/>
                      <a:pt x="153" y="25"/>
                    </a:cubicBezTo>
                    <a:cubicBezTo>
                      <a:pt x="154" y="11"/>
                      <a:pt x="166" y="0"/>
                      <a:pt x="180" y="1"/>
                    </a:cubicBezTo>
                    <a:cubicBezTo>
                      <a:pt x="194" y="2"/>
                      <a:pt x="205" y="14"/>
                      <a:pt x="204" y="28"/>
                    </a:cubicBezTo>
                    <a:cubicBezTo>
                      <a:pt x="204" y="30"/>
                      <a:pt x="197" y="169"/>
                      <a:pt x="290" y="246"/>
                    </a:cubicBezTo>
                    <a:cubicBezTo>
                      <a:pt x="295" y="251"/>
                      <a:pt x="300" y="256"/>
                      <a:pt x="303" y="263"/>
                    </a:cubicBezTo>
                    <a:cubicBezTo>
                      <a:pt x="313" y="279"/>
                      <a:pt x="314" y="298"/>
                      <a:pt x="308" y="316"/>
                    </a:cubicBezTo>
                    <a:cubicBezTo>
                      <a:pt x="301" y="335"/>
                      <a:pt x="287" y="349"/>
                      <a:pt x="270" y="356"/>
                    </a:cubicBezTo>
                    <a:cubicBezTo>
                      <a:pt x="261" y="359"/>
                      <a:pt x="253" y="360"/>
                      <a:pt x="244" y="360"/>
                    </a:cubicBez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3" name="Freeform 323">
                <a:extLst>
                  <a:ext uri="{FF2B5EF4-FFF2-40B4-BE49-F238E27FC236}">
                    <a16:creationId xmlns:a16="http://schemas.microsoft.com/office/drawing/2014/main" id="{80788D5A-D899-1CE9-8B60-630C96511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88" y="698500"/>
                <a:ext cx="131763" cy="150813"/>
              </a:xfrm>
              <a:custGeom>
                <a:avLst/>
                <a:gdLst>
                  <a:gd name="T0" fmla="*/ 289 w 315"/>
                  <a:gd name="T1" fmla="*/ 360 h 360"/>
                  <a:gd name="T2" fmla="*/ 70 w 315"/>
                  <a:gd name="T3" fmla="*/ 360 h 360"/>
                  <a:gd name="T4" fmla="*/ 45 w 315"/>
                  <a:gd name="T5" fmla="*/ 356 h 360"/>
                  <a:gd name="T6" fmla="*/ 6 w 315"/>
                  <a:gd name="T7" fmla="*/ 316 h 360"/>
                  <a:gd name="T8" fmla="*/ 11 w 315"/>
                  <a:gd name="T9" fmla="*/ 263 h 360"/>
                  <a:gd name="T10" fmla="*/ 25 w 315"/>
                  <a:gd name="T11" fmla="*/ 246 h 360"/>
                  <a:gd name="T12" fmla="*/ 110 w 315"/>
                  <a:gd name="T13" fmla="*/ 28 h 360"/>
                  <a:gd name="T14" fmla="*/ 134 w 315"/>
                  <a:gd name="T15" fmla="*/ 1 h 360"/>
                  <a:gd name="T16" fmla="*/ 161 w 315"/>
                  <a:gd name="T17" fmla="*/ 25 h 360"/>
                  <a:gd name="T18" fmla="*/ 57 w 315"/>
                  <a:gd name="T19" fmla="*/ 285 h 360"/>
                  <a:gd name="T20" fmla="*/ 55 w 315"/>
                  <a:gd name="T21" fmla="*/ 288 h 360"/>
                  <a:gd name="T22" fmla="*/ 54 w 315"/>
                  <a:gd name="T23" fmla="*/ 299 h 360"/>
                  <a:gd name="T24" fmla="*/ 62 w 315"/>
                  <a:gd name="T25" fmla="*/ 308 h 360"/>
                  <a:gd name="T26" fmla="*/ 70 w 315"/>
                  <a:gd name="T27" fmla="*/ 309 h 360"/>
                  <a:gd name="T28" fmla="*/ 289 w 315"/>
                  <a:gd name="T29" fmla="*/ 309 h 360"/>
                  <a:gd name="T30" fmla="*/ 315 w 315"/>
                  <a:gd name="T31" fmla="*/ 335 h 360"/>
                  <a:gd name="T32" fmla="*/ 289 w 315"/>
                  <a:gd name="T33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5" h="360">
                    <a:moveTo>
                      <a:pt x="289" y="360"/>
                    </a:moveTo>
                    <a:cubicBezTo>
                      <a:pt x="70" y="360"/>
                      <a:pt x="70" y="360"/>
                      <a:pt x="70" y="360"/>
                    </a:cubicBezTo>
                    <a:cubicBezTo>
                      <a:pt x="61" y="360"/>
                      <a:pt x="53" y="359"/>
                      <a:pt x="45" y="356"/>
                    </a:cubicBezTo>
                    <a:cubicBezTo>
                      <a:pt x="27" y="349"/>
                      <a:pt x="13" y="335"/>
                      <a:pt x="6" y="316"/>
                    </a:cubicBezTo>
                    <a:cubicBezTo>
                      <a:pt x="0" y="298"/>
                      <a:pt x="1" y="279"/>
                      <a:pt x="11" y="263"/>
                    </a:cubicBezTo>
                    <a:cubicBezTo>
                      <a:pt x="15" y="256"/>
                      <a:pt x="19" y="251"/>
                      <a:pt x="25" y="246"/>
                    </a:cubicBezTo>
                    <a:cubicBezTo>
                      <a:pt x="118" y="169"/>
                      <a:pt x="110" y="30"/>
                      <a:pt x="110" y="28"/>
                    </a:cubicBezTo>
                    <a:cubicBezTo>
                      <a:pt x="110" y="14"/>
                      <a:pt x="120" y="2"/>
                      <a:pt x="134" y="1"/>
                    </a:cubicBezTo>
                    <a:cubicBezTo>
                      <a:pt x="148" y="0"/>
                      <a:pt x="160" y="11"/>
                      <a:pt x="161" y="25"/>
                    </a:cubicBezTo>
                    <a:cubicBezTo>
                      <a:pt x="161" y="32"/>
                      <a:pt x="170" y="191"/>
                      <a:pt x="57" y="285"/>
                    </a:cubicBezTo>
                    <a:cubicBezTo>
                      <a:pt x="56" y="286"/>
                      <a:pt x="55" y="287"/>
                      <a:pt x="55" y="288"/>
                    </a:cubicBezTo>
                    <a:cubicBezTo>
                      <a:pt x="52" y="293"/>
                      <a:pt x="53" y="297"/>
                      <a:pt x="54" y="299"/>
                    </a:cubicBezTo>
                    <a:cubicBezTo>
                      <a:pt x="55" y="304"/>
                      <a:pt x="58" y="307"/>
                      <a:pt x="62" y="308"/>
                    </a:cubicBezTo>
                    <a:cubicBezTo>
                      <a:pt x="65" y="309"/>
                      <a:pt x="67" y="309"/>
                      <a:pt x="70" y="309"/>
                    </a:cubicBezTo>
                    <a:cubicBezTo>
                      <a:pt x="289" y="309"/>
                      <a:pt x="289" y="309"/>
                      <a:pt x="289" y="309"/>
                    </a:cubicBezTo>
                    <a:cubicBezTo>
                      <a:pt x="303" y="309"/>
                      <a:pt x="315" y="321"/>
                      <a:pt x="315" y="335"/>
                    </a:cubicBezTo>
                    <a:cubicBezTo>
                      <a:pt x="315" y="349"/>
                      <a:pt x="303" y="360"/>
                      <a:pt x="289" y="360"/>
                    </a:cubicBez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4" name="Freeform 324">
                <a:extLst>
                  <a:ext uri="{FF2B5EF4-FFF2-40B4-BE49-F238E27FC236}">
                    <a16:creationId xmlns:a16="http://schemas.microsoft.com/office/drawing/2014/main" id="{CBF4639A-1F9B-F663-AA6D-C0C2E0503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8" y="782638"/>
                <a:ext cx="196850" cy="20638"/>
              </a:xfrm>
              <a:custGeom>
                <a:avLst/>
                <a:gdLst>
                  <a:gd name="T0" fmla="*/ 443 w 468"/>
                  <a:gd name="T1" fmla="*/ 50 h 50"/>
                  <a:gd name="T2" fmla="*/ 25 w 468"/>
                  <a:gd name="T3" fmla="*/ 50 h 50"/>
                  <a:gd name="T4" fmla="*/ 0 w 468"/>
                  <a:gd name="T5" fmla="*/ 25 h 50"/>
                  <a:gd name="T6" fmla="*/ 25 w 468"/>
                  <a:gd name="T7" fmla="*/ 0 h 50"/>
                  <a:gd name="T8" fmla="*/ 443 w 468"/>
                  <a:gd name="T9" fmla="*/ 0 h 50"/>
                  <a:gd name="T10" fmla="*/ 468 w 468"/>
                  <a:gd name="T11" fmla="*/ 25 h 50"/>
                  <a:gd name="T12" fmla="*/ 443 w 468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50">
                    <a:moveTo>
                      <a:pt x="443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57" y="0"/>
                      <a:pt x="468" y="11"/>
                      <a:pt x="468" y="25"/>
                    </a:cubicBezTo>
                    <a:cubicBezTo>
                      <a:pt x="468" y="39"/>
                      <a:pt x="457" y="50"/>
                      <a:pt x="443" y="50"/>
                    </a:cubicBez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5" name="Freeform 325">
                <a:extLst>
                  <a:ext uri="{FF2B5EF4-FFF2-40B4-BE49-F238E27FC236}">
                    <a16:creationId xmlns:a16="http://schemas.microsoft.com/office/drawing/2014/main" id="{5EFEAD5F-FC97-A974-54AC-5ED7B2282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546100"/>
                <a:ext cx="123825" cy="20638"/>
              </a:xfrm>
              <a:custGeom>
                <a:avLst/>
                <a:gdLst>
                  <a:gd name="T0" fmla="*/ 269 w 294"/>
                  <a:gd name="T1" fmla="*/ 50 h 50"/>
                  <a:gd name="T2" fmla="*/ 25 w 294"/>
                  <a:gd name="T3" fmla="*/ 50 h 50"/>
                  <a:gd name="T4" fmla="*/ 0 w 294"/>
                  <a:gd name="T5" fmla="*/ 25 h 50"/>
                  <a:gd name="T6" fmla="*/ 25 w 294"/>
                  <a:gd name="T7" fmla="*/ 0 h 50"/>
                  <a:gd name="T8" fmla="*/ 269 w 294"/>
                  <a:gd name="T9" fmla="*/ 0 h 50"/>
                  <a:gd name="T10" fmla="*/ 294 w 294"/>
                  <a:gd name="T11" fmla="*/ 25 h 50"/>
                  <a:gd name="T12" fmla="*/ 269 w 294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50">
                    <a:moveTo>
                      <a:pt x="269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83" y="0"/>
                      <a:pt x="294" y="11"/>
                      <a:pt x="294" y="25"/>
                    </a:cubicBezTo>
                    <a:cubicBezTo>
                      <a:pt x="294" y="39"/>
                      <a:pt x="283" y="50"/>
                      <a:pt x="269" y="50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6" name="Freeform 326">
                <a:extLst>
                  <a:ext uri="{FF2B5EF4-FFF2-40B4-BE49-F238E27FC236}">
                    <a16:creationId xmlns:a16="http://schemas.microsoft.com/office/drawing/2014/main" id="{68F46042-7DAE-9CFB-D5E2-5F445759E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492125"/>
                <a:ext cx="123825" cy="20638"/>
              </a:xfrm>
              <a:custGeom>
                <a:avLst/>
                <a:gdLst>
                  <a:gd name="T0" fmla="*/ 269 w 294"/>
                  <a:gd name="T1" fmla="*/ 51 h 51"/>
                  <a:gd name="T2" fmla="*/ 25 w 294"/>
                  <a:gd name="T3" fmla="*/ 51 h 51"/>
                  <a:gd name="T4" fmla="*/ 0 w 294"/>
                  <a:gd name="T5" fmla="*/ 26 h 51"/>
                  <a:gd name="T6" fmla="*/ 25 w 294"/>
                  <a:gd name="T7" fmla="*/ 0 h 51"/>
                  <a:gd name="T8" fmla="*/ 269 w 294"/>
                  <a:gd name="T9" fmla="*/ 0 h 51"/>
                  <a:gd name="T10" fmla="*/ 294 w 294"/>
                  <a:gd name="T11" fmla="*/ 26 h 51"/>
                  <a:gd name="T12" fmla="*/ 269 w 294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51">
                    <a:moveTo>
                      <a:pt x="269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11" y="51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83" y="0"/>
                      <a:pt x="294" y="12"/>
                      <a:pt x="294" y="26"/>
                    </a:cubicBezTo>
                    <a:cubicBezTo>
                      <a:pt x="294" y="40"/>
                      <a:pt x="283" y="51"/>
                      <a:pt x="269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7" name="Freeform 327">
                <a:extLst>
                  <a:ext uri="{FF2B5EF4-FFF2-40B4-BE49-F238E27FC236}">
                    <a16:creationId xmlns:a16="http://schemas.microsoft.com/office/drawing/2014/main" id="{2898FE26-3235-AD09-FF5D-ACA192215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438150"/>
                <a:ext cx="142875" cy="22225"/>
              </a:xfrm>
              <a:custGeom>
                <a:avLst/>
                <a:gdLst>
                  <a:gd name="T0" fmla="*/ 314 w 340"/>
                  <a:gd name="T1" fmla="*/ 51 h 51"/>
                  <a:gd name="T2" fmla="*/ 25 w 340"/>
                  <a:gd name="T3" fmla="*/ 51 h 51"/>
                  <a:gd name="T4" fmla="*/ 0 w 340"/>
                  <a:gd name="T5" fmla="*/ 25 h 51"/>
                  <a:gd name="T6" fmla="*/ 25 w 340"/>
                  <a:gd name="T7" fmla="*/ 0 h 51"/>
                  <a:gd name="T8" fmla="*/ 314 w 340"/>
                  <a:gd name="T9" fmla="*/ 0 h 51"/>
                  <a:gd name="T10" fmla="*/ 340 w 340"/>
                  <a:gd name="T11" fmla="*/ 25 h 51"/>
                  <a:gd name="T12" fmla="*/ 314 w 34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0" h="51">
                    <a:moveTo>
                      <a:pt x="314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28" y="0"/>
                      <a:pt x="340" y="11"/>
                      <a:pt x="340" y="25"/>
                    </a:cubicBezTo>
                    <a:cubicBezTo>
                      <a:pt x="340" y="39"/>
                      <a:pt x="328" y="51"/>
                      <a:pt x="314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8" name="Freeform 328">
                <a:extLst>
                  <a:ext uri="{FF2B5EF4-FFF2-40B4-BE49-F238E27FC236}">
                    <a16:creationId xmlns:a16="http://schemas.microsoft.com/office/drawing/2014/main" id="{6E02127C-A6AE-901F-BEF0-482EA299A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385763"/>
                <a:ext cx="193675" cy="20638"/>
              </a:xfrm>
              <a:custGeom>
                <a:avLst/>
                <a:gdLst>
                  <a:gd name="T0" fmla="*/ 436 w 461"/>
                  <a:gd name="T1" fmla="*/ 51 h 51"/>
                  <a:gd name="T2" fmla="*/ 25 w 461"/>
                  <a:gd name="T3" fmla="*/ 51 h 51"/>
                  <a:gd name="T4" fmla="*/ 0 w 461"/>
                  <a:gd name="T5" fmla="*/ 25 h 51"/>
                  <a:gd name="T6" fmla="*/ 25 w 461"/>
                  <a:gd name="T7" fmla="*/ 0 h 51"/>
                  <a:gd name="T8" fmla="*/ 436 w 461"/>
                  <a:gd name="T9" fmla="*/ 0 h 51"/>
                  <a:gd name="T10" fmla="*/ 461 w 461"/>
                  <a:gd name="T11" fmla="*/ 25 h 51"/>
                  <a:gd name="T12" fmla="*/ 436 w 461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1" h="51">
                    <a:moveTo>
                      <a:pt x="436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50" y="0"/>
                      <a:pt x="461" y="11"/>
                      <a:pt x="461" y="25"/>
                    </a:cubicBezTo>
                    <a:cubicBezTo>
                      <a:pt x="461" y="39"/>
                      <a:pt x="450" y="51"/>
                      <a:pt x="436" y="51"/>
                    </a:cubicBezTo>
                    <a:close/>
                  </a:path>
                </a:pathLst>
              </a:custGeom>
              <a:solidFill>
                <a:srgbClr val="DF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29" name="Freeform 329">
                <a:extLst>
                  <a:ext uri="{FF2B5EF4-FFF2-40B4-BE49-F238E27FC236}">
                    <a16:creationId xmlns:a16="http://schemas.microsoft.com/office/drawing/2014/main" id="{F626DB95-8136-7790-3A0D-B2715EA3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3" y="331788"/>
                <a:ext cx="41275" cy="20638"/>
              </a:xfrm>
              <a:custGeom>
                <a:avLst/>
                <a:gdLst>
                  <a:gd name="T0" fmla="*/ 73 w 98"/>
                  <a:gd name="T1" fmla="*/ 50 h 50"/>
                  <a:gd name="T2" fmla="*/ 25 w 98"/>
                  <a:gd name="T3" fmla="*/ 50 h 50"/>
                  <a:gd name="T4" fmla="*/ 0 w 98"/>
                  <a:gd name="T5" fmla="*/ 25 h 50"/>
                  <a:gd name="T6" fmla="*/ 25 w 98"/>
                  <a:gd name="T7" fmla="*/ 0 h 50"/>
                  <a:gd name="T8" fmla="*/ 73 w 98"/>
                  <a:gd name="T9" fmla="*/ 0 h 50"/>
                  <a:gd name="T10" fmla="*/ 98 w 98"/>
                  <a:gd name="T11" fmla="*/ 25 h 50"/>
                  <a:gd name="T12" fmla="*/ 73 w 98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73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7" y="0"/>
                      <a:pt x="98" y="11"/>
                      <a:pt x="98" y="25"/>
                    </a:cubicBezTo>
                    <a:cubicBezTo>
                      <a:pt x="98" y="39"/>
                      <a:pt x="87" y="50"/>
                      <a:pt x="73" y="50"/>
                    </a:cubicBezTo>
                    <a:close/>
                  </a:path>
                </a:pathLst>
              </a:custGeom>
              <a:solidFill>
                <a:srgbClr val="DF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30" name="Freeform 330">
                <a:extLst>
                  <a:ext uri="{FF2B5EF4-FFF2-40B4-BE49-F238E27FC236}">
                    <a16:creationId xmlns:a16="http://schemas.microsoft.com/office/drawing/2014/main" id="{0E7C0E14-8AC1-F9E6-D584-9B609669A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100" y="331788"/>
                <a:ext cx="174625" cy="20638"/>
              </a:xfrm>
              <a:custGeom>
                <a:avLst/>
                <a:gdLst>
                  <a:gd name="T0" fmla="*/ 391 w 416"/>
                  <a:gd name="T1" fmla="*/ 50 h 50"/>
                  <a:gd name="T2" fmla="*/ 26 w 416"/>
                  <a:gd name="T3" fmla="*/ 50 h 50"/>
                  <a:gd name="T4" fmla="*/ 0 w 416"/>
                  <a:gd name="T5" fmla="*/ 25 h 50"/>
                  <a:gd name="T6" fmla="*/ 26 w 416"/>
                  <a:gd name="T7" fmla="*/ 0 h 50"/>
                  <a:gd name="T8" fmla="*/ 391 w 416"/>
                  <a:gd name="T9" fmla="*/ 0 h 50"/>
                  <a:gd name="T10" fmla="*/ 416 w 416"/>
                  <a:gd name="T11" fmla="*/ 25 h 50"/>
                  <a:gd name="T12" fmla="*/ 391 w 416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50">
                    <a:moveTo>
                      <a:pt x="391" y="50"/>
                    </a:moveTo>
                    <a:cubicBezTo>
                      <a:pt x="26" y="50"/>
                      <a:pt x="26" y="50"/>
                      <a:pt x="26" y="50"/>
                    </a:cubicBezTo>
                    <a:cubicBezTo>
                      <a:pt x="12" y="50"/>
                      <a:pt x="0" y="39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05" y="0"/>
                      <a:pt x="416" y="11"/>
                      <a:pt x="416" y="25"/>
                    </a:cubicBezTo>
                    <a:cubicBezTo>
                      <a:pt x="416" y="39"/>
                      <a:pt x="405" y="50"/>
                      <a:pt x="391" y="50"/>
                    </a:cubicBezTo>
                    <a:close/>
                  </a:path>
                </a:pathLst>
              </a:custGeom>
              <a:solidFill>
                <a:srgbClr val="DF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8EFF672-7BF0-4531-3F61-19EB63CDD046}"/>
                </a:ext>
              </a:extLst>
            </p:cNvPr>
            <p:cNvSpPr txBox="1"/>
            <p:nvPr/>
          </p:nvSpPr>
          <p:spPr>
            <a:xfrm>
              <a:off x="9375444" y="617636"/>
              <a:ext cx="1305565" cy="461665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t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 err="1"/>
                <a:t>Copilot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F7CCBA8-9153-9860-29D4-716EF64FF861}"/>
              </a:ext>
            </a:extLst>
          </p:cNvPr>
          <p:cNvGrpSpPr/>
          <p:nvPr/>
        </p:nvGrpSpPr>
        <p:grpSpPr>
          <a:xfrm>
            <a:off x="6225762" y="1142914"/>
            <a:ext cx="2404927" cy="420177"/>
            <a:chOff x="8301016" y="1523886"/>
            <a:chExt cx="3206569" cy="5602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E1E13-AFB8-4109-BFE8-CB1005DCB4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01016" y="1523886"/>
              <a:ext cx="1012362" cy="503299"/>
              <a:chOff x="160338" y="14880725"/>
              <a:chExt cx="836613" cy="415925"/>
            </a:xfrm>
          </p:grpSpPr>
          <p:sp>
            <p:nvSpPr>
              <p:cNvPr id="12" name="Freeform 1190">
                <a:extLst>
                  <a:ext uri="{FF2B5EF4-FFF2-40B4-BE49-F238E27FC236}">
                    <a16:creationId xmlns:a16="http://schemas.microsoft.com/office/drawing/2014/main" id="{F7AD77A9-4A5C-4B5B-6EBE-DC4EA37E1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38" y="15053762"/>
                <a:ext cx="20638" cy="69850"/>
              </a:xfrm>
              <a:custGeom>
                <a:avLst/>
                <a:gdLst>
                  <a:gd name="T0" fmla="*/ 26 w 52"/>
                  <a:gd name="T1" fmla="*/ 175 h 175"/>
                  <a:gd name="T2" fmla="*/ 0 w 52"/>
                  <a:gd name="T3" fmla="*/ 148 h 175"/>
                  <a:gd name="T4" fmla="*/ 0 w 52"/>
                  <a:gd name="T5" fmla="*/ 26 h 175"/>
                  <a:gd name="T6" fmla="*/ 26 w 52"/>
                  <a:gd name="T7" fmla="*/ 0 h 175"/>
                  <a:gd name="T8" fmla="*/ 52 w 52"/>
                  <a:gd name="T9" fmla="*/ 26 h 175"/>
                  <a:gd name="T10" fmla="*/ 52 w 52"/>
                  <a:gd name="T11" fmla="*/ 148 h 175"/>
                  <a:gd name="T12" fmla="*/ 26 w 52"/>
                  <a:gd name="T13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5">
                    <a:moveTo>
                      <a:pt x="26" y="175"/>
                    </a:moveTo>
                    <a:cubicBezTo>
                      <a:pt x="11" y="175"/>
                      <a:pt x="0" y="163"/>
                      <a:pt x="0" y="14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1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2" y="163"/>
                      <a:pt x="40" y="175"/>
                      <a:pt x="26" y="17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3" name="Freeform 1191">
                <a:extLst>
                  <a:ext uri="{FF2B5EF4-FFF2-40B4-BE49-F238E27FC236}">
                    <a16:creationId xmlns:a16="http://schemas.microsoft.com/office/drawing/2014/main" id="{56A320CB-BEDF-92EA-9D14-F59220BBA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01" y="15044237"/>
                <a:ext cx="20638" cy="88900"/>
              </a:xfrm>
              <a:custGeom>
                <a:avLst/>
                <a:gdLst>
                  <a:gd name="T0" fmla="*/ 26 w 52"/>
                  <a:gd name="T1" fmla="*/ 222 h 222"/>
                  <a:gd name="T2" fmla="*/ 0 w 52"/>
                  <a:gd name="T3" fmla="*/ 196 h 222"/>
                  <a:gd name="T4" fmla="*/ 0 w 52"/>
                  <a:gd name="T5" fmla="*/ 26 h 222"/>
                  <a:gd name="T6" fmla="*/ 26 w 52"/>
                  <a:gd name="T7" fmla="*/ 0 h 222"/>
                  <a:gd name="T8" fmla="*/ 52 w 52"/>
                  <a:gd name="T9" fmla="*/ 26 h 222"/>
                  <a:gd name="T10" fmla="*/ 52 w 52"/>
                  <a:gd name="T11" fmla="*/ 196 h 222"/>
                  <a:gd name="T12" fmla="*/ 26 w 52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22">
                    <a:moveTo>
                      <a:pt x="26" y="222"/>
                    </a:moveTo>
                    <a:cubicBezTo>
                      <a:pt x="12" y="222"/>
                      <a:pt x="0" y="211"/>
                      <a:pt x="0" y="19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2" y="12"/>
                      <a:pt x="52" y="26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52" y="211"/>
                      <a:pt x="41" y="222"/>
                      <a:pt x="26" y="22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4" name="Freeform 1192">
                <a:extLst>
                  <a:ext uri="{FF2B5EF4-FFF2-40B4-BE49-F238E27FC236}">
                    <a16:creationId xmlns:a16="http://schemas.microsoft.com/office/drawing/2014/main" id="{9986083D-0859-8187-CAC1-B251B086A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26" y="15044237"/>
                <a:ext cx="20638" cy="88900"/>
              </a:xfrm>
              <a:custGeom>
                <a:avLst/>
                <a:gdLst>
                  <a:gd name="T0" fmla="*/ 27 w 53"/>
                  <a:gd name="T1" fmla="*/ 222 h 222"/>
                  <a:gd name="T2" fmla="*/ 0 w 53"/>
                  <a:gd name="T3" fmla="*/ 196 h 222"/>
                  <a:gd name="T4" fmla="*/ 0 w 53"/>
                  <a:gd name="T5" fmla="*/ 26 h 222"/>
                  <a:gd name="T6" fmla="*/ 27 w 53"/>
                  <a:gd name="T7" fmla="*/ 0 h 222"/>
                  <a:gd name="T8" fmla="*/ 53 w 53"/>
                  <a:gd name="T9" fmla="*/ 26 h 222"/>
                  <a:gd name="T10" fmla="*/ 53 w 53"/>
                  <a:gd name="T11" fmla="*/ 196 h 222"/>
                  <a:gd name="T12" fmla="*/ 27 w 53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22">
                    <a:moveTo>
                      <a:pt x="27" y="222"/>
                    </a:moveTo>
                    <a:cubicBezTo>
                      <a:pt x="12" y="222"/>
                      <a:pt x="0" y="211"/>
                      <a:pt x="0" y="19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3" y="12"/>
                      <a:pt x="53" y="26"/>
                    </a:cubicBezTo>
                    <a:cubicBezTo>
                      <a:pt x="53" y="196"/>
                      <a:pt x="53" y="196"/>
                      <a:pt x="53" y="196"/>
                    </a:cubicBezTo>
                    <a:cubicBezTo>
                      <a:pt x="53" y="211"/>
                      <a:pt x="41" y="222"/>
                      <a:pt x="27" y="22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5" name="Freeform 1193">
                <a:extLst>
                  <a:ext uri="{FF2B5EF4-FFF2-40B4-BE49-F238E27FC236}">
                    <a16:creationId xmlns:a16="http://schemas.microsoft.com/office/drawing/2014/main" id="{4375EB7C-DE20-3AEA-7243-3EB1E1295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6" y="15012487"/>
                <a:ext cx="20638" cy="152400"/>
              </a:xfrm>
              <a:custGeom>
                <a:avLst/>
                <a:gdLst>
                  <a:gd name="T0" fmla="*/ 26 w 53"/>
                  <a:gd name="T1" fmla="*/ 386 h 386"/>
                  <a:gd name="T2" fmla="*/ 0 w 53"/>
                  <a:gd name="T3" fmla="*/ 360 h 386"/>
                  <a:gd name="T4" fmla="*/ 0 w 53"/>
                  <a:gd name="T5" fmla="*/ 27 h 386"/>
                  <a:gd name="T6" fmla="*/ 26 w 53"/>
                  <a:gd name="T7" fmla="*/ 0 h 386"/>
                  <a:gd name="T8" fmla="*/ 53 w 53"/>
                  <a:gd name="T9" fmla="*/ 27 h 386"/>
                  <a:gd name="T10" fmla="*/ 53 w 53"/>
                  <a:gd name="T11" fmla="*/ 360 h 386"/>
                  <a:gd name="T12" fmla="*/ 26 w 53"/>
                  <a:gd name="T13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386">
                    <a:moveTo>
                      <a:pt x="26" y="386"/>
                    </a:moveTo>
                    <a:cubicBezTo>
                      <a:pt x="12" y="386"/>
                      <a:pt x="0" y="374"/>
                      <a:pt x="0" y="36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3" y="12"/>
                      <a:pt x="53" y="27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3" y="374"/>
                      <a:pt x="41" y="386"/>
                      <a:pt x="26" y="38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6" name="Freeform 1194">
                <a:extLst>
                  <a:ext uri="{FF2B5EF4-FFF2-40B4-BE49-F238E27FC236}">
                    <a16:creationId xmlns:a16="http://schemas.microsoft.com/office/drawing/2014/main" id="{F821EC20-8B6A-70EB-FB22-FB58E0F1F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51" y="15012487"/>
                <a:ext cx="20638" cy="152400"/>
              </a:xfrm>
              <a:custGeom>
                <a:avLst/>
                <a:gdLst>
                  <a:gd name="T0" fmla="*/ 26 w 53"/>
                  <a:gd name="T1" fmla="*/ 386 h 386"/>
                  <a:gd name="T2" fmla="*/ 0 w 53"/>
                  <a:gd name="T3" fmla="*/ 360 h 386"/>
                  <a:gd name="T4" fmla="*/ 0 w 53"/>
                  <a:gd name="T5" fmla="*/ 27 h 386"/>
                  <a:gd name="T6" fmla="*/ 26 w 53"/>
                  <a:gd name="T7" fmla="*/ 0 h 386"/>
                  <a:gd name="T8" fmla="*/ 53 w 53"/>
                  <a:gd name="T9" fmla="*/ 27 h 386"/>
                  <a:gd name="T10" fmla="*/ 53 w 53"/>
                  <a:gd name="T11" fmla="*/ 360 h 386"/>
                  <a:gd name="T12" fmla="*/ 26 w 53"/>
                  <a:gd name="T13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386">
                    <a:moveTo>
                      <a:pt x="26" y="386"/>
                    </a:moveTo>
                    <a:cubicBezTo>
                      <a:pt x="12" y="386"/>
                      <a:pt x="0" y="374"/>
                      <a:pt x="0" y="36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3" y="12"/>
                      <a:pt x="53" y="27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3" y="374"/>
                      <a:pt x="41" y="386"/>
                      <a:pt x="26" y="38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7" name="Freeform 1195">
                <a:extLst>
                  <a:ext uri="{FF2B5EF4-FFF2-40B4-BE49-F238E27FC236}">
                    <a16:creationId xmlns:a16="http://schemas.microsoft.com/office/drawing/2014/main" id="{871FBD28-D462-1C16-8099-FA12FF406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01" y="14998200"/>
                <a:ext cx="22225" cy="180975"/>
              </a:xfrm>
              <a:custGeom>
                <a:avLst/>
                <a:gdLst>
                  <a:gd name="T0" fmla="*/ 27 w 53"/>
                  <a:gd name="T1" fmla="*/ 455 h 455"/>
                  <a:gd name="T2" fmla="*/ 0 w 53"/>
                  <a:gd name="T3" fmla="*/ 428 h 455"/>
                  <a:gd name="T4" fmla="*/ 0 w 53"/>
                  <a:gd name="T5" fmla="*/ 26 h 455"/>
                  <a:gd name="T6" fmla="*/ 27 w 53"/>
                  <a:gd name="T7" fmla="*/ 0 h 455"/>
                  <a:gd name="T8" fmla="*/ 53 w 53"/>
                  <a:gd name="T9" fmla="*/ 26 h 455"/>
                  <a:gd name="T10" fmla="*/ 53 w 53"/>
                  <a:gd name="T11" fmla="*/ 428 h 455"/>
                  <a:gd name="T12" fmla="*/ 27 w 53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455">
                    <a:moveTo>
                      <a:pt x="27" y="455"/>
                    </a:moveTo>
                    <a:cubicBezTo>
                      <a:pt x="12" y="455"/>
                      <a:pt x="0" y="443"/>
                      <a:pt x="0" y="42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7" y="0"/>
                    </a:cubicBezTo>
                    <a:cubicBezTo>
                      <a:pt x="41" y="0"/>
                      <a:pt x="53" y="11"/>
                      <a:pt x="53" y="26"/>
                    </a:cubicBezTo>
                    <a:cubicBezTo>
                      <a:pt x="53" y="428"/>
                      <a:pt x="53" y="428"/>
                      <a:pt x="53" y="428"/>
                    </a:cubicBezTo>
                    <a:cubicBezTo>
                      <a:pt x="53" y="443"/>
                      <a:pt x="41" y="455"/>
                      <a:pt x="27" y="45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8" name="Freeform 1196">
                <a:extLst>
                  <a:ext uri="{FF2B5EF4-FFF2-40B4-BE49-F238E27FC236}">
                    <a16:creationId xmlns:a16="http://schemas.microsoft.com/office/drawing/2014/main" id="{7F4BE9A3-1465-C92F-0AC6-2CA3B4D08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363" y="14958512"/>
                <a:ext cx="20638" cy="260350"/>
              </a:xfrm>
              <a:custGeom>
                <a:avLst/>
                <a:gdLst>
                  <a:gd name="T0" fmla="*/ 26 w 52"/>
                  <a:gd name="T1" fmla="*/ 656 h 656"/>
                  <a:gd name="T2" fmla="*/ 0 w 52"/>
                  <a:gd name="T3" fmla="*/ 630 h 656"/>
                  <a:gd name="T4" fmla="*/ 0 w 52"/>
                  <a:gd name="T5" fmla="*/ 26 h 656"/>
                  <a:gd name="T6" fmla="*/ 26 w 52"/>
                  <a:gd name="T7" fmla="*/ 0 h 656"/>
                  <a:gd name="T8" fmla="*/ 52 w 52"/>
                  <a:gd name="T9" fmla="*/ 26 h 656"/>
                  <a:gd name="T10" fmla="*/ 52 w 52"/>
                  <a:gd name="T11" fmla="*/ 630 h 656"/>
                  <a:gd name="T12" fmla="*/ 26 w 52"/>
                  <a:gd name="T13" fmla="*/ 656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656">
                    <a:moveTo>
                      <a:pt x="26" y="656"/>
                    </a:moveTo>
                    <a:cubicBezTo>
                      <a:pt x="11" y="656"/>
                      <a:pt x="0" y="645"/>
                      <a:pt x="0" y="63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40" y="0"/>
                      <a:pt x="52" y="12"/>
                      <a:pt x="52" y="26"/>
                    </a:cubicBezTo>
                    <a:cubicBezTo>
                      <a:pt x="52" y="630"/>
                      <a:pt x="52" y="630"/>
                      <a:pt x="52" y="630"/>
                    </a:cubicBezTo>
                    <a:cubicBezTo>
                      <a:pt x="52" y="645"/>
                      <a:pt x="40" y="656"/>
                      <a:pt x="26" y="65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19" name="Freeform 1197">
                <a:extLst>
                  <a:ext uri="{FF2B5EF4-FFF2-40B4-BE49-F238E27FC236}">
                    <a16:creationId xmlns:a16="http://schemas.microsoft.com/office/drawing/2014/main" id="{E1359670-F613-90FC-0197-605C6FB54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13" y="15053762"/>
                <a:ext cx="20638" cy="69850"/>
              </a:xfrm>
              <a:custGeom>
                <a:avLst/>
                <a:gdLst>
                  <a:gd name="T0" fmla="*/ 26 w 53"/>
                  <a:gd name="T1" fmla="*/ 175 h 175"/>
                  <a:gd name="T2" fmla="*/ 0 w 53"/>
                  <a:gd name="T3" fmla="*/ 148 h 175"/>
                  <a:gd name="T4" fmla="*/ 0 w 53"/>
                  <a:gd name="T5" fmla="*/ 26 h 175"/>
                  <a:gd name="T6" fmla="*/ 26 w 53"/>
                  <a:gd name="T7" fmla="*/ 0 h 175"/>
                  <a:gd name="T8" fmla="*/ 53 w 53"/>
                  <a:gd name="T9" fmla="*/ 26 h 175"/>
                  <a:gd name="T10" fmla="*/ 53 w 53"/>
                  <a:gd name="T11" fmla="*/ 148 h 175"/>
                  <a:gd name="T12" fmla="*/ 26 w 53"/>
                  <a:gd name="T13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75">
                    <a:moveTo>
                      <a:pt x="26" y="175"/>
                    </a:moveTo>
                    <a:cubicBezTo>
                      <a:pt x="12" y="175"/>
                      <a:pt x="0" y="163"/>
                      <a:pt x="0" y="14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1" y="0"/>
                      <a:pt x="53" y="11"/>
                      <a:pt x="53" y="26"/>
                    </a:cubicBezTo>
                    <a:cubicBezTo>
                      <a:pt x="53" y="148"/>
                      <a:pt x="53" y="148"/>
                      <a:pt x="53" y="148"/>
                    </a:cubicBezTo>
                    <a:cubicBezTo>
                      <a:pt x="53" y="163"/>
                      <a:pt x="41" y="175"/>
                      <a:pt x="26" y="175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0" name="Freeform 1198">
                <a:extLst>
                  <a:ext uri="{FF2B5EF4-FFF2-40B4-BE49-F238E27FC236}">
                    <a16:creationId xmlns:a16="http://schemas.microsoft.com/office/drawing/2014/main" id="{889919FC-7F5B-B593-70C1-92E03AF22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338" y="15044237"/>
                <a:ext cx="20638" cy="88900"/>
              </a:xfrm>
              <a:custGeom>
                <a:avLst/>
                <a:gdLst>
                  <a:gd name="T0" fmla="*/ 26 w 52"/>
                  <a:gd name="T1" fmla="*/ 222 h 222"/>
                  <a:gd name="T2" fmla="*/ 0 w 52"/>
                  <a:gd name="T3" fmla="*/ 196 h 222"/>
                  <a:gd name="T4" fmla="*/ 0 w 52"/>
                  <a:gd name="T5" fmla="*/ 26 h 222"/>
                  <a:gd name="T6" fmla="*/ 26 w 52"/>
                  <a:gd name="T7" fmla="*/ 0 h 222"/>
                  <a:gd name="T8" fmla="*/ 52 w 52"/>
                  <a:gd name="T9" fmla="*/ 26 h 222"/>
                  <a:gd name="T10" fmla="*/ 52 w 52"/>
                  <a:gd name="T11" fmla="*/ 196 h 222"/>
                  <a:gd name="T12" fmla="*/ 26 w 52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22">
                    <a:moveTo>
                      <a:pt x="26" y="222"/>
                    </a:moveTo>
                    <a:cubicBezTo>
                      <a:pt x="12" y="222"/>
                      <a:pt x="0" y="211"/>
                      <a:pt x="0" y="19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2" y="12"/>
                      <a:pt x="52" y="26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52" y="211"/>
                      <a:pt x="41" y="222"/>
                      <a:pt x="26" y="22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1" name="Freeform 1199">
                <a:extLst>
                  <a:ext uri="{FF2B5EF4-FFF2-40B4-BE49-F238E27FC236}">
                    <a16:creationId xmlns:a16="http://schemas.microsoft.com/office/drawing/2014/main" id="{17693B00-DED4-6E0F-939C-936E3FEF7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26" y="15044237"/>
                <a:ext cx="20638" cy="88900"/>
              </a:xfrm>
              <a:custGeom>
                <a:avLst/>
                <a:gdLst>
                  <a:gd name="T0" fmla="*/ 27 w 53"/>
                  <a:gd name="T1" fmla="*/ 222 h 222"/>
                  <a:gd name="T2" fmla="*/ 0 w 53"/>
                  <a:gd name="T3" fmla="*/ 196 h 222"/>
                  <a:gd name="T4" fmla="*/ 0 w 53"/>
                  <a:gd name="T5" fmla="*/ 26 h 222"/>
                  <a:gd name="T6" fmla="*/ 27 w 53"/>
                  <a:gd name="T7" fmla="*/ 0 h 222"/>
                  <a:gd name="T8" fmla="*/ 53 w 53"/>
                  <a:gd name="T9" fmla="*/ 26 h 222"/>
                  <a:gd name="T10" fmla="*/ 53 w 53"/>
                  <a:gd name="T11" fmla="*/ 196 h 222"/>
                  <a:gd name="T12" fmla="*/ 27 w 53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22">
                    <a:moveTo>
                      <a:pt x="27" y="222"/>
                    </a:moveTo>
                    <a:cubicBezTo>
                      <a:pt x="12" y="222"/>
                      <a:pt x="0" y="211"/>
                      <a:pt x="0" y="19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3" y="12"/>
                      <a:pt x="53" y="26"/>
                    </a:cubicBezTo>
                    <a:cubicBezTo>
                      <a:pt x="53" y="196"/>
                      <a:pt x="53" y="196"/>
                      <a:pt x="53" y="196"/>
                    </a:cubicBezTo>
                    <a:cubicBezTo>
                      <a:pt x="53" y="211"/>
                      <a:pt x="41" y="222"/>
                      <a:pt x="27" y="22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2" name="Freeform 1200">
                <a:extLst>
                  <a:ext uri="{FF2B5EF4-FFF2-40B4-BE49-F238E27FC236}">
                    <a16:creationId xmlns:a16="http://schemas.microsoft.com/office/drawing/2014/main" id="{8C3FD595-289E-29DF-8622-04DB87068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363" y="15012487"/>
                <a:ext cx="20638" cy="152400"/>
              </a:xfrm>
              <a:custGeom>
                <a:avLst/>
                <a:gdLst>
                  <a:gd name="T0" fmla="*/ 26 w 52"/>
                  <a:gd name="T1" fmla="*/ 386 h 386"/>
                  <a:gd name="T2" fmla="*/ 0 w 52"/>
                  <a:gd name="T3" fmla="*/ 360 h 386"/>
                  <a:gd name="T4" fmla="*/ 0 w 52"/>
                  <a:gd name="T5" fmla="*/ 27 h 386"/>
                  <a:gd name="T6" fmla="*/ 26 w 52"/>
                  <a:gd name="T7" fmla="*/ 0 h 386"/>
                  <a:gd name="T8" fmla="*/ 52 w 52"/>
                  <a:gd name="T9" fmla="*/ 27 h 386"/>
                  <a:gd name="T10" fmla="*/ 52 w 52"/>
                  <a:gd name="T11" fmla="*/ 360 h 386"/>
                  <a:gd name="T12" fmla="*/ 26 w 52"/>
                  <a:gd name="T13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86">
                    <a:moveTo>
                      <a:pt x="26" y="386"/>
                    </a:moveTo>
                    <a:cubicBezTo>
                      <a:pt x="11" y="386"/>
                      <a:pt x="0" y="374"/>
                      <a:pt x="0" y="36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41" y="0"/>
                      <a:pt x="52" y="12"/>
                      <a:pt x="52" y="27"/>
                    </a:cubicBezTo>
                    <a:cubicBezTo>
                      <a:pt x="52" y="360"/>
                      <a:pt x="52" y="360"/>
                      <a:pt x="52" y="360"/>
                    </a:cubicBezTo>
                    <a:cubicBezTo>
                      <a:pt x="52" y="374"/>
                      <a:pt x="41" y="386"/>
                      <a:pt x="26" y="38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3" name="Freeform 1201">
                <a:extLst>
                  <a:ext uri="{FF2B5EF4-FFF2-40B4-BE49-F238E27FC236}">
                    <a16:creationId xmlns:a16="http://schemas.microsoft.com/office/drawing/2014/main" id="{18E3E9BE-F2B8-ED7A-9CCD-9F2214531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388" y="15012487"/>
                <a:ext cx="20638" cy="152400"/>
              </a:xfrm>
              <a:custGeom>
                <a:avLst/>
                <a:gdLst>
                  <a:gd name="T0" fmla="*/ 26 w 52"/>
                  <a:gd name="T1" fmla="*/ 386 h 386"/>
                  <a:gd name="T2" fmla="*/ 0 w 52"/>
                  <a:gd name="T3" fmla="*/ 360 h 386"/>
                  <a:gd name="T4" fmla="*/ 0 w 52"/>
                  <a:gd name="T5" fmla="*/ 27 h 386"/>
                  <a:gd name="T6" fmla="*/ 26 w 52"/>
                  <a:gd name="T7" fmla="*/ 0 h 386"/>
                  <a:gd name="T8" fmla="*/ 52 w 52"/>
                  <a:gd name="T9" fmla="*/ 27 h 386"/>
                  <a:gd name="T10" fmla="*/ 52 w 52"/>
                  <a:gd name="T11" fmla="*/ 360 h 386"/>
                  <a:gd name="T12" fmla="*/ 26 w 52"/>
                  <a:gd name="T13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86">
                    <a:moveTo>
                      <a:pt x="26" y="386"/>
                    </a:moveTo>
                    <a:cubicBezTo>
                      <a:pt x="11" y="386"/>
                      <a:pt x="0" y="374"/>
                      <a:pt x="0" y="36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40" y="0"/>
                      <a:pt x="52" y="12"/>
                      <a:pt x="52" y="27"/>
                    </a:cubicBezTo>
                    <a:cubicBezTo>
                      <a:pt x="52" y="360"/>
                      <a:pt x="52" y="360"/>
                      <a:pt x="52" y="360"/>
                    </a:cubicBezTo>
                    <a:cubicBezTo>
                      <a:pt x="52" y="374"/>
                      <a:pt x="40" y="386"/>
                      <a:pt x="26" y="38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4" name="Freeform 1202">
                <a:extLst>
                  <a:ext uri="{FF2B5EF4-FFF2-40B4-BE49-F238E27FC236}">
                    <a16:creationId xmlns:a16="http://schemas.microsoft.com/office/drawing/2014/main" id="{FE5AD92C-BFAF-6BCE-1949-EF8E228F7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851" y="14998200"/>
                <a:ext cx="20638" cy="180975"/>
              </a:xfrm>
              <a:custGeom>
                <a:avLst/>
                <a:gdLst>
                  <a:gd name="T0" fmla="*/ 27 w 53"/>
                  <a:gd name="T1" fmla="*/ 455 h 455"/>
                  <a:gd name="T2" fmla="*/ 0 w 53"/>
                  <a:gd name="T3" fmla="*/ 428 h 455"/>
                  <a:gd name="T4" fmla="*/ 0 w 53"/>
                  <a:gd name="T5" fmla="*/ 26 h 455"/>
                  <a:gd name="T6" fmla="*/ 27 w 53"/>
                  <a:gd name="T7" fmla="*/ 0 h 455"/>
                  <a:gd name="T8" fmla="*/ 53 w 53"/>
                  <a:gd name="T9" fmla="*/ 26 h 455"/>
                  <a:gd name="T10" fmla="*/ 53 w 53"/>
                  <a:gd name="T11" fmla="*/ 428 h 455"/>
                  <a:gd name="T12" fmla="*/ 27 w 53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455">
                    <a:moveTo>
                      <a:pt x="27" y="455"/>
                    </a:moveTo>
                    <a:cubicBezTo>
                      <a:pt x="12" y="455"/>
                      <a:pt x="0" y="443"/>
                      <a:pt x="0" y="42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7" y="0"/>
                    </a:cubicBezTo>
                    <a:cubicBezTo>
                      <a:pt x="41" y="0"/>
                      <a:pt x="53" y="11"/>
                      <a:pt x="53" y="26"/>
                    </a:cubicBezTo>
                    <a:cubicBezTo>
                      <a:pt x="53" y="428"/>
                      <a:pt x="53" y="428"/>
                      <a:pt x="53" y="428"/>
                    </a:cubicBezTo>
                    <a:cubicBezTo>
                      <a:pt x="53" y="443"/>
                      <a:pt x="41" y="455"/>
                      <a:pt x="27" y="455"/>
                    </a:cubicBezTo>
                    <a:close/>
                  </a:path>
                </a:pathLst>
              </a:custGeom>
              <a:solidFill>
                <a:srgbClr val="CC35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5" name="Freeform 1203">
                <a:extLst>
                  <a:ext uri="{FF2B5EF4-FFF2-40B4-BE49-F238E27FC236}">
                    <a16:creationId xmlns:a16="http://schemas.microsoft.com/office/drawing/2014/main" id="{72ED91F7-92ED-AD5B-C2F6-0B124643B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6" y="14958512"/>
                <a:ext cx="20638" cy="260350"/>
              </a:xfrm>
              <a:custGeom>
                <a:avLst/>
                <a:gdLst>
                  <a:gd name="T0" fmla="*/ 26 w 53"/>
                  <a:gd name="T1" fmla="*/ 656 h 656"/>
                  <a:gd name="T2" fmla="*/ 0 w 53"/>
                  <a:gd name="T3" fmla="*/ 630 h 656"/>
                  <a:gd name="T4" fmla="*/ 0 w 53"/>
                  <a:gd name="T5" fmla="*/ 26 h 656"/>
                  <a:gd name="T6" fmla="*/ 26 w 53"/>
                  <a:gd name="T7" fmla="*/ 0 h 656"/>
                  <a:gd name="T8" fmla="*/ 53 w 53"/>
                  <a:gd name="T9" fmla="*/ 26 h 656"/>
                  <a:gd name="T10" fmla="*/ 53 w 53"/>
                  <a:gd name="T11" fmla="*/ 630 h 656"/>
                  <a:gd name="T12" fmla="*/ 26 w 53"/>
                  <a:gd name="T13" fmla="*/ 656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656">
                    <a:moveTo>
                      <a:pt x="26" y="656"/>
                    </a:moveTo>
                    <a:cubicBezTo>
                      <a:pt x="12" y="656"/>
                      <a:pt x="0" y="645"/>
                      <a:pt x="0" y="63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1" y="0"/>
                      <a:pt x="53" y="12"/>
                      <a:pt x="53" y="26"/>
                    </a:cubicBezTo>
                    <a:cubicBezTo>
                      <a:pt x="53" y="630"/>
                      <a:pt x="53" y="630"/>
                      <a:pt x="53" y="630"/>
                    </a:cubicBezTo>
                    <a:cubicBezTo>
                      <a:pt x="53" y="645"/>
                      <a:pt x="41" y="656"/>
                      <a:pt x="26" y="656"/>
                    </a:cubicBezTo>
                    <a:close/>
                  </a:path>
                </a:pathLst>
              </a:custGeom>
              <a:solidFill>
                <a:srgbClr val="CC35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6" name="Freeform 1204">
                <a:extLst>
                  <a:ext uri="{FF2B5EF4-FFF2-40B4-BE49-F238E27FC236}">
                    <a16:creationId xmlns:a16="http://schemas.microsoft.com/office/drawing/2014/main" id="{340CDD50-D8F6-AB3F-04AC-190EF7177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338" y="14880725"/>
                <a:ext cx="20638" cy="415925"/>
              </a:xfrm>
              <a:custGeom>
                <a:avLst/>
                <a:gdLst>
                  <a:gd name="T0" fmla="*/ 26 w 52"/>
                  <a:gd name="T1" fmla="*/ 1051 h 1051"/>
                  <a:gd name="T2" fmla="*/ 0 w 52"/>
                  <a:gd name="T3" fmla="*/ 1024 h 1051"/>
                  <a:gd name="T4" fmla="*/ 0 w 52"/>
                  <a:gd name="T5" fmla="*/ 26 h 1051"/>
                  <a:gd name="T6" fmla="*/ 26 w 52"/>
                  <a:gd name="T7" fmla="*/ 0 h 1051"/>
                  <a:gd name="T8" fmla="*/ 52 w 52"/>
                  <a:gd name="T9" fmla="*/ 26 h 1051"/>
                  <a:gd name="T10" fmla="*/ 52 w 52"/>
                  <a:gd name="T11" fmla="*/ 1024 h 1051"/>
                  <a:gd name="T12" fmla="*/ 26 w 52"/>
                  <a:gd name="T13" fmla="*/ 1051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051">
                    <a:moveTo>
                      <a:pt x="26" y="1051"/>
                    </a:moveTo>
                    <a:cubicBezTo>
                      <a:pt x="12" y="1051"/>
                      <a:pt x="0" y="1039"/>
                      <a:pt x="0" y="10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1" y="0"/>
                      <a:pt x="52" y="11"/>
                      <a:pt x="52" y="26"/>
                    </a:cubicBezTo>
                    <a:cubicBezTo>
                      <a:pt x="52" y="1024"/>
                      <a:pt x="52" y="1024"/>
                      <a:pt x="52" y="1024"/>
                    </a:cubicBezTo>
                    <a:cubicBezTo>
                      <a:pt x="52" y="1039"/>
                      <a:pt x="41" y="1051"/>
                      <a:pt x="26" y="10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  <p:sp>
            <p:nvSpPr>
              <p:cNvPr id="27" name="Freeform 1205">
                <a:extLst>
                  <a:ext uri="{FF2B5EF4-FFF2-40B4-BE49-F238E27FC236}">
                    <a16:creationId xmlns:a16="http://schemas.microsoft.com/office/drawing/2014/main" id="{969330BB-94C9-A578-FBF3-48AAFE73D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3" y="14880725"/>
                <a:ext cx="20638" cy="415925"/>
              </a:xfrm>
              <a:custGeom>
                <a:avLst/>
                <a:gdLst>
                  <a:gd name="T0" fmla="*/ 26 w 52"/>
                  <a:gd name="T1" fmla="*/ 1051 h 1051"/>
                  <a:gd name="T2" fmla="*/ 0 w 52"/>
                  <a:gd name="T3" fmla="*/ 1024 h 1051"/>
                  <a:gd name="T4" fmla="*/ 0 w 52"/>
                  <a:gd name="T5" fmla="*/ 26 h 1051"/>
                  <a:gd name="T6" fmla="*/ 26 w 52"/>
                  <a:gd name="T7" fmla="*/ 0 h 1051"/>
                  <a:gd name="T8" fmla="*/ 52 w 52"/>
                  <a:gd name="T9" fmla="*/ 26 h 1051"/>
                  <a:gd name="T10" fmla="*/ 52 w 52"/>
                  <a:gd name="T11" fmla="*/ 1024 h 1051"/>
                  <a:gd name="T12" fmla="*/ 26 w 52"/>
                  <a:gd name="T13" fmla="*/ 1051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051">
                    <a:moveTo>
                      <a:pt x="26" y="1051"/>
                    </a:moveTo>
                    <a:cubicBezTo>
                      <a:pt x="12" y="1051"/>
                      <a:pt x="0" y="1039"/>
                      <a:pt x="0" y="10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1" y="0"/>
                      <a:pt x="52" y="11"/>
                      <a:pt x="52" y="26"/>
                    </a:cubicBezTo>
                    <a:cubicBezTo>
                      <a:pt x="52" y="1024"/>
                      <a:pt x="52" y="1024"/>
                      <a:pt x="52" y="1024"/>
                    </a:cubicBezTo>
                    <a:cubicBezTo>
                      <a:pt x="52" y="1039"/>
                      <a:pt x="41" y="1051"/>
                      <a:pt x="26" y="1051"/>
                    </a:cubicBezTo>
                    <a:close/>
                  </a:path>
                </a:pathLst>
              </a:custGeom>
              <a:solidFill>
                <a:srgbClr val="CC35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1343" tIns="15671" rIns="31343" bIns="15671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722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0B674C2-34C8-4BE4-39A7-8665E839EEAC}"/>
                </a:ext>
              </a:extLst>
            </p:cNvPr>
            <p:cNvSpPr txBox="1"/>
            <p:nvPr/>
          </p:nvSpPr>
          <p:spPr>
            <a:xfrm>
              <a:off x="9375444" y="1622457"/>
              <a:ext cx="2132141" cy="461666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t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/>
                <a:t>Elevenlabs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E6E9D38-0EB5-29E8-950A-D51BE3CB9C07}"/>
              </a:ext>
            </a:extLst>
          </p:cNvPr>
          <p:cNvGrpSpPr/>
          <p:nvPr/>
        </p:nvGrpSpPr>
        <p:grpSpPr>
          <a:xfrm>
            <a:off x="6259750" y="1713249"/>
            <a:ext cx="1745816" cy="590615"/>
            <a:chOff x="8346332" y="2284332"/>
            <a:chExt cx="2327755" cy="78748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A775D44-2D2D-C368-78B3-EECC09FBD3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46332" y="2284332"/>
              <a:ext cx="692478" cy="787486"/>
              <a:chOff x="2465388" y="7785100"/>
              <a:chExt cx="601662" cy="684213"/>
            </a:xfrm>
          </p:grpSpPr>
          <p:sp>
            <p:nvSpPr>
              <p:cNvPr id="104" name="Freeform 168">
                <a:extLst>
                  <a:ext uri="{FF2B5EF4-FFF2-40B4-BE49-F238E27FC236}">
                    <a16:creationId xmlns:a16="http://schemas.microsoft.com/office/drawing/2014/main" id="{D36E2814-C9EA-BFA7-58B4-08AEE7441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325" y="7785100"/>
                <a:ext cx="338138" cy="420688"/>
              </a:xfrm>
              <a:custGeom>
                <a:avLst/>
                <a:gdLst>
                  <a:gd name="T0" fmla="*/ 778 w 803"/>
                  <a:gd name="T1" fmla="*/ 1004 h 1004"/>
                  <a:gd name="T2" fmla="*/ 753 w 803"/>
                  <a:gd name="T3" fmla="*/ 979 h 1004"/>
                  <a:gd name="T4" fmla="*/ 753 w 803"/>
                  <a:gd name="T5" fmla="*/ 62 h 1004"/>
                  <a:gd name="T6" fmla="*/ 749 w 803"/>
                  <a:gd name="T7" fmla="*/ 55 h 1004"/>
                  <a:gd name="T8" fmla="*/ 742 w 803"/>
                  <a:gd name="T9" fmla="*/ 53 h 1004"/>
                  <a:gd name="T10" fmla="*/ 34 w 803"/>
                  <a:gd name="T11" fmla="*/ 235 h 1004"/>
                  <a:gd name="T12" fmla="*/ 3 w 803"/>
                  <a:gd name="T13" fmla="*/ 217 h 1004"/>
                  <a:gd name="T14" fmla="*/ 21 w 803"/>
                  <a:gd name="T15" fmla="*/ 186 h 1004"/>
                  <a:gd name="T16" fmla="*/ 729 w 803"/>
                  <a:gd name="T17" fmla="*/ 4 h 1004"/>
                  <a:gd name="T18" fmla="*/ 780 w 803"/>
                  <a:gd name="T19" fmla="*/ 15 h 1004"/>
                  <a:gd name="T20" fmla="*/ 803 w 803"/>
                  <a:gd name="T21" fmla="*/ 62 h 1004"/>
                  <a:gd name="T22" fmla="*/ 803 w 803"/>
                  <a:gd name="T23" fmla="*/ 979 h 1004"/>
                  <a:gd name="T24" fmla="*/ 778 w 803"/>
                  <a:gd name="T25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3" h="1004">
                    <a:moveTo>
                      <a:pt x="778" y="1004"/>
                    </a:moveTo>
                    <a:cubicBezTo>
                      <a:pt x="764" y="1004"/>
                      <a:pt x="753" y="992"/>
                      <a:pt x="753" y="979"/>
                    </a:cubicBezTo>
                    <a:cubicBezTo>
                      <a:pt x="753" y="62"/>
                      <a:pt x="753" y="62"/>
                      <a:pt x="753" y="62"/>
                    </a:cubicBezTo>
                    <a:cubicBezTo>
                      <a:pt x="753" y="58"/>
                      <a:pt x="751" y="56"/>
                      <a:pt x="749" y="55"/>
                    </a:cubicBezTo>
                    <a:cubicBezTo>
                      <a:pt x="748" y="54"/>
                      <a:pt x="745" y="52"/>
                      <a:pt x="742" y="53"/>
                    </a:cubicBezTo>
                    <a:cubicBezTo>
                      <a:pt x="34" y="235"/>
                      <a:pt x="34" y="235"/>
                      <a:pt x="34" y="235"/>
                    </a:cubicBezTo>
                    <a:cubicBezTo>
                      <a:pt x="21" y="239"/>
                      <a:pt x="7" y="231"/>
                      <a:pt x="3" y="217"/>
                    </a:cubicBezTo>
                    <a:cubicBezTo>
                      <a:pt x="0" y="204"/>
                      <a:pt x="8" y="190"/>
                      <a:pt x="21" y="186"/>
                    </a:cubicBezTo>
                    <a:cubicBezTo>
                      <a:pt x="729" y="4"/>
                      <a:pt x="729" y="4"/>
                      <a:pt x="729" y="4"/>
                    </a:cubicBezTo>
                    <a:cubicBezTo>
                      <a:pt x="747" y="0"/>
                      <a:pt x="766" y="4"/>
                      <a:pt x="780" y="15"/>
                    </a:cubicBezTo>
                    <a:cubicBezTo>
                      <a:pt x="795" y="26"/>
                      <a:pt x="803" y="43"/>
                      <a:pt x="803" y="62"/>
                    </a:cubicBezTo>
                    <a:cubicBezTo>
                      <a:pt x="803" y="979"/>
                      <a:pt x="803" y="979"/>
                      <a:pt x="803" y="979"/>
                    </a:cubicBezTo>
                    <a:cubicBezTo>
                      <a:pt x="803" y="992"/>
                      <a:pt x="792" y="1004"/>
                      <a:pt x="778" y="1004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05" name="Freeform 169">
                <a:extLst>
                  <a:ext uri="{FF2B5EF4-FFF2-40B4-BE49-F238E27FC236}">
                    <a16:creationId xmlns:a16="http://schemas.microsoft.com/office/drawing/2014/main" id="{73230AF8-5177-6874-E8FC-D03F42DEF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413" y="7875588"/>
                <a:ext cx="33338" cy="428625"/>
              </a:xfrm>
              <a:custGeom>
                <a:avLst/>
                <a:gdLst>
                  <a:gd name="T0" fmla="*/ 25 w 78"/>
                  <a:gd name="T1" fmla="*/ 1021 h 1021"/>
                  <a:gd name="T2" fmla="*/ 0 w 78"/>
                  <a:gd name="T3" fmla="*/ 995 h 1021"/>
                  <a:gd name="T4" fmla="*/ 0 w 78"/>
                  <a:gd name="T5" fmla="*/ 61 h 1021"/>
                  <a:gd name="T6" fmla="*/ 44 w 78"/>
                  <a:gd name="T7" fmla="*/ 4 h 1021"/>
                  <a:gd name="T8" fmla="*/ 75 w 78"/>
                  <a:gd name="T9" fmla="*/ 22 h 1021"/>
                  <a:gd name="T10" fmla="*/ 57 w 78"/>
                  <a:gd name="T11" fmla="*/ 53 h 1021"/>
                  <a:gd name="T12" fmla="*/ 50 w 78"/>
                  <a:gd name="T13" fmla="*/ 61 h 1021"/>
                  <a:gd name="T14" fmla="*/ 50 w 78"/>
                  <a:gd name="T15" fmla="*/ 995 h 1021"/>
                  <a:gd name="T16" fmla="*/ 25 w 78"/>
                  <a:gd name="T17" fmla="*/ 1021 h 1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21">
                    <a:moveTo>
                      <a:pt x="25" y="1021"/>
                    </a:moveTo>
                    <a:cubicBezTo>
                      <a:pt x="11" y="1021"/>
                      <a:pt x="0" y="1009"/>
                      <a:pt x="0" y="99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34"/>
                      <a:pt x="18" y="11"/>
                      <a:pt x="44" y="4"/>
                    </a:cubicBezTo>
                    <a:cubicBezTo>
                      <a:pt x="57" y="0"/>
                      <a:pt x="71" y="8"/>
                      <a:pt x="75" y="22"/>
                    </a:cubicBezTo>
                    <a:cubicBezTo>
                      <a:pt x="78" y="35"/>
                      <a:pt x="70" y="49"/>
                      <a:pt x="57" y="53"/>
                    </a:cubicBezTo>
                    <a:cubicBezTo>
                      <a:pt x="53" y="54"/>
                      <a:pt x="50" y="57"/>
                      <a:pt x="50" y="61"/>
                    </a:cubicBezTo>
                    <a:cubicBezTo>
                      <a:pt x="50" y="995"/>
                      <a:pt x="50" y="995"/>
                      <a:pt x="50" y="995"/>
                    </a:cubicBezTo>
                    <a:cubicBezTo>
                      <a:pt x="50" y="1009"/>
                      <a:pt x="39" y="1021"/>
                      <a:pt x="25" y="102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06" name="Freeform 170">
                <a:extLst>
                  <a:ext uri="{FF2B5EF4-FFF2-40B4-BE49-F238E27FC236}">
                    <a16:creationId xmlns:a16="http://schemas.microsoft.com/office/drawing/2014/main" id="{9EA933B8-0835-648B-3DEC-7D63A112B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925" y="7889875"/>
                <a:ext cx="320675" cy="98425"/>
              </a:xfrm>
              <a:custGeom>
                <a:avLst/>
                <a:gdLst>
                  <a:gd name="T0" fmla="*/ 28 w 764"/>
                  <a:gd name="T1" fmla="*/ 235 h 235"/>
                  <a:gd name="T2" fmla="*/ 3 w 764"/>
                  <a:gd name="T3" fmla="*/ 216 h 235"/>
                  <a:gd name="T4" fmla="*/ 21 w 764"/>
                  <a:gd name="T5" fmla="*/ 186 h 235"/>
                  <a:gd name="T6" fmla="*/ 730 w 764"/>
                  <a:gd name="T7" fmla="*/ 4 h 235"/>
                  <a:gd name="T8" fmla="*/ 760 w 764"/>
                  <a:gd name="T9" fmla="*/ 22 h 235"/>
                  <a:gd name="T10" fmla="*/ 742 w 764"/>
                  <a:gd name="T11" fmla="*/ 53 h 235"/>
                  <a:gd name="T12" fmla="*/ 34 w 764"/>
                  <a:gd name="T13" fmla="*/ 235 h 235"/>
                  <a:gd name="T14" fmla="*/ 28 w 764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4" h="235">
                    <a:moveTo>
                      <a:pt x="28" y="235"/>
                    </a:moveTo>
                    <a:cubicBezTo>
                      <a:pt x="16" y="235"/>
                      <a:pt x="6" y="228"/>
                      <a:pt x="3" y="216"/>
                    </a:cubicBezTo>
                    <a:cubicBezTo>
                      <a:pt x="0" y="203"/>
                      <a:pt x="8" y="189"/>
                      <a:pt x="21" y="186"/>
                    </a:cubicBezTo>
                    <a:cubicBezTo>
                      <a:pt x="730" y="4"/>
                      <a:pt x="730" y="4"/>
                      <a:pt x="730" y="4"/>
                    </a:cubicBezTo>
                    <a:cubicBezTo>
                      <a:pt x="743" y="0"/>
                      <a:pt x="757" y="8"/>
                      <a:pt x="760" y="22"/>
                    </a:cubicBezTo>
                    <a:cubicBezTo>
                      <a:pt x="764" y="35"/>
                      <a:pt x="756" y="49"/>
                      <a:pt x="742" y="53"/>
                    </a:cubicBezTo>
                    <a:cubicBezTo>
                      <a:pt x="34" y="235"/>
                      <a:pt x="34" y="235"/>
                      <a:pt x="34" y="235"/>
                    </a:cubicBezTo>
                    <a:cubicBezTo>
                      <a:pt x="32" y="235"/>
                      <a:pt x="30" y="235"/>
                      <a:pt x="28" y="235"/>
                    </a:cubicBezTo>
                    <a:close/>
                  </a:path>
                </a:pathLst>
              </a:custGeom>
              <a:solidFill>
                <a:srgbClr val="DE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07" name="Freeform 171">
                <a:extLst>
                  <a:ext uri="{FF2B5EF4-FFF2-40B4-BE49-F238E27FC236}">
                    <a16:creationId xmlns:a16="http://schemas.microsoft.com/office/drawing/2014/main" id="{D9FFBEDD-F95E-F4D7-31F5-CA9154E06B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5388" y="8291513"/>
                <a:ext cx="228600" cy="177800"/>
              </a:xfrm>
              <a:custGeom>
                <a:avLst/>
                <a:gdLst>
                  <a:gd name="T0" fmla="*/ 244 w 544"/>
                  <a:gd name="T1" fmla="*/ 422 h 422"/>
                  <a:gd name="T2" fmla="*/ 9 w 544"/>
                  <a:gd name="T3" fmla="*/ 264 h 422"/>
                  <a:gd name="T4" fmla="*/ 64 w 544"/>
                  <a:gd name="T5" fmla="*/ 110 h 422"/>
                  <a:gd name="T6" fmla="*/ 234 w 544"/>
                  <a:gd name="T7" fmla="*/ 24 h 422"/>
                  <a:gd name="T8" fmla="*/ 526 w 544"/>
                  <a:gd name="T9" fmla="*/ 177 h 422"/>
                  <a:gd name="T10" fmla="*/ 526 w 544"/>
                  <a:gd name="T11" fmla="*/ 177 h 422"/>
                  <a:gd name="T12" fmla="*/ 301 w 544"/>
                  <a:gd name="T13" fmla="*/ 417 h 422"/>
                  <a:gd name="T14" fmla="*/ 244 w 544"/>
                  <a:gd name="T15" fmla="*/ 422 h 422"/>
                  <a:gd name="T16" fmla="*/ 292 w 544"/>
                  <a:gd name="T17" fmla="*/ 70 h 422"/>
                  <a:gd name="T18" fmla="*/ 243 w 544"/>
                  <a:gd name="T19" fmla="*/ 74 h 422"/>
                  <a:gd name="T20" fmla="*/ 100 w 544"/>
                  <a:gd name="T21" fmla="*/ 145 h 422"/>
                  <a:gd name="T22" fmla="*/ 59 w 544"/>
                  <a:gd name="T23" fmla="*/ 256 h 422"/>
                  <a:gd name="T24" fmla="*/ 292 w 544"/>
                  <a:gd name="T25" fmla="*/ 367 h 422"/>
                  <a:gd name="T26" fmla="*/ 476 w 544"/>
                  <a:gd name="T27" fmla="*/ 185 h 422"/>
                  <a:gd name="T28" fmla="*/ 476 w 544"/>
                  <a:gd name="T29" fmla="*/ 185 h 422"/>
                  <a:gd name="T30" fmla="*/ 292 w 544"/>
                  <a:gd name="T31" fmla="*/ 7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4" h="422">
                    <a:moveTo>
                      <a:pt x="244" y="422"/>
                    </a:moveTo>
                    <a:cubicBezTo>
                      <a:pt x="125" y="422"/>
                      <a:pt x="25" y="358"/>
                      <a:pt x="9" y="264"/>
                    </a:cubicBezTo>
                    <a:cubicBezTo>
                      <a:pt x="0" y="211"/>
                      <a:pt x="19" y="156"/>
                      <a:pt x="64" y="110"/>
                    </a:cubicBezTo>
                    <a:cubicBezTo>
                      <a:pt x="106" y="66"/>
                      <a:pt x="166" y="36"/>
                      <a:pt x="234" y="24"/>
                    </a:cubicBezTo>
                    <a:cubicBezTo>
                      <a:pt x="377" y="0"/>
                      <a:pt x="507" y="69"/>
                      <a:pt x="526" y="177"/>
                    </a:cubicBezTo>
                    <a:cubicBezTo>
                      <a:pt x="526" y="177"/>
                      <a:pt x="526" y="177"/>
                      <a:pt x="526" y="177"/>
                    </a:cubicBezTo>
                    <a:cubicBezTo>
                      <a:pt x="544" y="285"/>
                      <a:pt x="443" y="393"/>
                      <a:pt x="301" y="417"/>
                    </a:cubicBezTo>
                    <a:cubicBezTo>
                      <a:pt x="281" y="420"/>
                      <a:pt x="262" y="422"/>
                      <a:pt x="244" y="422"/>
                    </a:cubicBezTo>
                    <a:close/>
                    <a:moveTo>
                      <a:pt x="292" y="70"/>
                    </a:moveTo>
                    <a:cubicBezTo>
                      <a:pt x="276" y="70"/>
                      <a:pt x="259" y="71"/>
                      <a:pt x="243" y="74"/>
                    </a:cubicBezTo>
                    <a:cubicBezTo>
                      <a:pt x="185" y="84"/>
                      <a:pt x="135" y="109"/>
                      <a:pt x="100" y="145"/>
                    </a:cubicBezTo>
                    <a:cubicBezTo>
                      <a:pt x="67" y="179"/>
                      <a:pt x="53" y="218"/>
                      <a:pt x="59" y="256"/>
                    </a:cubicBezTo>
                    <a:cubicBezTo>
                      <a:pt x="73" y="337"/>
                      <a:pt x="177" y="387"/>
                      <a:pt x="292" y="367"/>
                    </a:cubicBezTo>
                    <a:cubicBezTo>
                      <a:pt x="407" y="348"/>
                      <a:pt x="490" y="266"/>
                      <a:pt x="476" y="185"/>
                    </a:cubicBezTo>
                    <a:cubicBezTo>
                      <a:pt x="476" y="185"/>
                      <a:pt x="476" y="185"/>
                      <a:pt x="476" y="185"/>
                    </a:cubicBezTo>
                    <a:cubicBezTo>
                      <a:pt x="464" y="116"/>
                      <a:pt x="386" y="70"/>
                      <a:pt x="292" y="70"/>
                    </a:cubicBezTo>
                    <a:close/>
                  </a:path>
                </a:pathLst>
              </a:custGeom>
              <a:solidFill>
                <a:srgbClr val="DE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08" name="Freeform 172">
                <a:extLst>
                  <a:ext uri="{FF2B5EF4-FFF2-40B4-BE49-F238E27FC236}">
                    <a16:creationId xmlns:a16="http://schemas.microsoft.com/office/drawing/2014/main" id="{B5481003-4F71-D878-421D-2413F981A1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1625" y="8199438"/>
                <a:ext cx="225425" cy="177800"/>
              </a:xfrm>
              <a:custGeom>
                <a:avLst/>
                <a:gdLst>
                  <a:gd name="T0" fmla="*/ 243 w 535"/>
                  <a:gd name="T1" fmla="*/ 422 h 422"/>
                  <a:gd name="T2" fmla="*/ 112 w 535"/>
                  <a:gd name="T3" fmla="*/ 392 h 422"/>
                  <a:gd name="T4" fmla="*/ 9 w 535"/>
                  <a:gd name="T5" fmla="*/ 264 h 422"/>
                  <a:gd name="T6" fmla="*/ 64 w 535"/>
                  <a:gd name="T7" fmla="*/ 110 h 422"/>
                  <a:gd name="T8" fmla="*/ 234 w 535"/>
                  <a:gd name="T9" fmla="*/ 24 h 422"/>
                  <a:gd name="T10" fmla="*/ 526 w 535"/>
                  <a:gd name="T11" fmla="*/ 177 h 422"/>
                  <a:gd name="T12" fmla="*/ 471 w 535"/>
                  <a:gd name="T13" fmla="*/ 332 h 422"/>
                  <a:gd name="T14" fmla="*/ 301 w 535"/>
                  <a:gd name="T15" fmla="*/ 417 h 422"/>
                  <a:gd name="T16" fmla="*/ 243 w 535"/>
                  <a:gd name="T17" fmla="*/ 422 h 422"/>
                  <a:gd name="T18" fmla="*/ 292 w 535"/>
                  <a:gd name="T19" fmla="*/ 70 h 422"/>
                  <a:gd name="T20" fmla="*/ 243 w 535"/>
                  <a:gd name="T21" fmla="*/ 74 h 422"/>
                  <a:gd name="T22" fmla="*/ 100 w 535"/>
                  <a:gd name="T23" fmla="*/ 145 h 422"/>
                  <a:gd name="T24" fmla="*/ 59 w 535"/>
                  <a:gd name="T25" fmla="*/ 256 h 422"/>
                  <a:gd name="T26" fmla="*/ 135 w 535"/>
                  <a:gd name="T27" fmla="*/ 347 h 422"/>
                  <a:gd name="T28" fmla="*/ 293 w 535"/>
                  <a:gd name="T29" fmla="*/ 367 h 422"/>
                  <a:gd name="T30" fmla="*/ 435 w 535"/>
                  <a:gd name="T31" fmla="*/ 296 h 422"/>
                  <a:gd name="T32" fmla="*/ 476 w 535"/>
                  <a:gd name="T33" fmla="*/ 185 h 422"/>
                  <a:gd name="T34" fmla="*/ 292 w 535"/>
                  <a:gd name="T35" fmla="*/ 7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5" h="422">
                    <a:moveTo>
                      <a:pt x="243" y="422"/>
                    </a:moveTo>
                    <a:cubicBezTo>
                      <a:pt x="196" y="422"/>
                      <a:pt x="151" y="412"/>
                      <a:pt x="112" y="392"/>
                    </a:cubicBezTo>
                    <a:cubicBezTo>
                      <a:pt x="55" y="364"/>
                      <a:pt x="18" y="318"/>
                      <a:pt x="9" y="264"/>
                    </a:cubicBezTo>
                    <a:cubicBezTo>
                      <a:pt x="0" y="210"/>
                      <a:pt x="20" y="156"/>
                      <a:pt x="64" y="110"/>
                    </a:cubicBezTo>
                    <a:cubicBezTo>
                      <a:pt x="106" y="66"/>
                      <a:pt x="167" y="36"/>
                      <a:pt x="234" y="24"/>
                    </a:cubicBezTo>
                    <a:cubicBezTo>
                      <a:pt x="377" y="0"/>
                      <a:pt x="508" y="69"/>
                      <a:pt x="526" y="177"/>
                    </a:cubicBezTo>
                    <a:cubicBezTo>
                      <a:pt x="535" y="231"/>
                      <a:pt x="516" y="286"/>
                      <a:pt x="471" y="332"/>
                    </a:cubicBezTo>
                    <a:cubicBezTo>
                      <a:pt x="429" y="375"/>
                      <a:pt x="369" y="406"/>
                      <a:pt x="301" y="417"/>
                    </a:cubicBezTo>
                    <a:cubicBezTo>
                      <a:pt x="282" y="420"/>
                      <a:pt x="262" y="422"/>
                      <a:pt x="243" y="422"/>
                    </a:cubicBezTo>
                    <a:close/>
                    <a:moveTo>
                      <a:pt x="292" y="70"/>
                    </a:moveTo>
                    <a:cubicBezTo>
                      <a:pt x="276" y="70"/>
                      <a:pt x="260" y="71"/>
                      <a:pt x="243" y="74"/>
                    </a:cubicBezTo>
                    <a:cubicBezTo>
                      <a:pt x="186" y="84"/>
                      <a:pt x="135" y="109"/>
                      <a:pt x="100" y="145"/>
                    </a:cubicBezTo>
                    <a:cubicBezTo>
                      <a:pt x="67" y="179"/>
                      <a:pt x="53" y="218"/>
                      <a:pt x="59" y="256"/>
                    </a:cubicBezTo>
                    <a:cubicBezTo>
                      <a:pt x="66" y="294"/>
                      <a:pt x="92" y="326"/>
                      <a:pt x="135" y="347"/>
                    </a:cubicBezTo>
                    <a:cubicBezTo>
                      <a:pt x="179" y="370"/>
                      <a:pt x="236" y="377"/>
                      <a:pt x="293" y="367"/>
                    </a:cubicBezTo>
                    <a:cubicBezTo>
                      <a:pt x="350" y="357"/>
                      <a:pt x="400" y="332"/>
                      <a:pt x="435" y="296"/>
                    </a:cubicBezTo>
                    <a:cubicBezTo>
                      <a:pt x="468" y="262"/>
                      <a:pt x="483" y="223"/>
                      <a:pt x="476" y="185"/>
                    </a:cubicBezTo>
                    <a:cubicBezTo>
                      <a:pt x="464" y="116"/>
                      <a:pt x="386" y="70"/>
                      <a:pt x="292" y="70"/>
                    </a:cubicBezTo>
                    <a:close/>
                  </a:path>
                </a:pathLst>
              </a:custGeom>
              <a:solidFill>
                <a:srgbClr val="DE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A7BABBB-2435-9D64-D92A-7B58CB207E2D}"/>
                </a:ext>
              </a:extLst>
            </p:cNvPr>
            <p:cNvSpPr txBox="1"/>
            <p:nvPr/>
          </p:nvSpPr>
          <p:spPr>
            <a:xfrm>
              <a:off x="9368521" y="2457727"/>
              <a:ext cx="1305566" cy="461665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t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 err="1"/>
                <a:t>Suno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F879D0D-A592-924F-2713-406C70D09EB1}"/>
              </a:ext>
            </a:extLst>
          </p:cNvPr>
          <p:cNvGrpSpPr/>
          <p:nvPr/>
        </p:nvGrpSpPr>
        <p:grpSpPr>
          <a:xfrm>
            <a:off x="6328087" y="3158862"/>
            <a:ext cx="2347600" cy="589235"/>
            <a:chOff x="8437449" y="4211816"/>
            <a:chExt cx="3130133" cy="78564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09C33C8-CB98-5E35-D4D5-24C1049DD6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37449" y="4211816"/>
              <a:ext cx="829782" cy="785646"/>
              <a:chOff x="16708438" y="13581063"/>
              <a:chExt cx="746126" cy="706438"/>
            </a:xfrm>
          </p:grpSpPr>
          <p:sp>
            <p:nvSpPr>
              <p:cNvPr id="110" name="Freeform 722">
                <a:extLst>
                  <a:ext uri="{FF2B5EF4-FFF2-40B4-BE49-F238E27FC236}">
                    <a16:creationId xmlns:a16="http://schemas.microsoft.com/office/drawing/2014/main" id="{1A15CCC5-3B8C-B977-F712-6B8660A904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32251" y="13646151"/>
                <a:ext cx="220663" cy="220663"/>
              </a:xfrm>
              <a:custGeom>
                <a:avLst/>
                <a:gdLst>
                  <a:gd name="T0" fmla="*/ 262 w 523"/>
                  <a:gd name="T1" fmla="*/ 524 h 524"/>
                  <a:gd name="T2" fmla="*/ 0 w 523"/>
                  <a:gd name="T3" fmla="*/ 262 h 524"/>
                  <a:gd name="T4" fmla="*/ 262 w 523"/>
                  <a:gd name="T5" fmla="*/ 0 h 524"/>
                  <a:gd name="T6" fmla="*/ 523 w 523"/>
                  <a:gd name="T7" fmla="*/ 262 h 524"/>
                  <a:gd name="T8" fmla="*/ 262 w 523"/>
                  <a:gd name="T9" fmla="*/ 524 h 524"/>
                  <a:gd name="T10" fmla="*/ 262 w 523"/>
                  <a:gd name="T11" fmla="*/ 52 h 524"/>
                  <a:gd name="T12" fmla="*/ 52 w 523"/>
                  <a:gd name="T13" fmla="*/ 262 h 524"/>
                  <a:gd name="T14" fmla="*/ 262 w 523"/>
                  <a:gd name="T15" fmla="*/ 471 h 524"/>
                  <a:gd name="T16" fmla="*/ 471 w 523"/>
                  <a:gd name="T17" fmla="*/ 262 h 524"/>
                  <a:gd name="T18" fmla="*/ 262 w 523"/>
                  <a:gd name="T19" fmla="*/ 5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3" h="524">
                    <a:moveTo>
                      <a:pt x="262" y="524"/>
                    </a:moveTo>
                    <a:cubicBezTo>
                      <a:pt x="117" y="524"/>
                      <a:pt x="0" y="406"/>
                      <a:pt x="0" y="262"/>
                    </a:cubicBezTo>
                    <a:cubicBezTo>
                      <a:pt x="0" y="117"/>
                      <a:pt x="117" y="0"/>
                      <a:pt x="262" y="0"/>
                    </a:cubicBezTo>
                    <a:cubicBezTo>
                      <a:pt x="406" y="0"/>
                      <a:pt x="523" y="117"/>
                      <a:pt x="523" y="262"/>
                    </a:cubicBezTo>
                    <a:cubicBezTo>
                      <a:pt x="523" y="406"/>
                      <a:pt x="406" y="524"/>
                      <a:pt x="262" y="524"/>
                    </a:cubicBezTo>
                    <a:close/>
                    <a:moveTo>
                      <a:pt x="262" y="52"/>
                    </a:moveTo>
                    <a:cubicBezTo>
                      <a:pt x="146" y="52"/>
                      <a:pt x="52" y="146"/>
                      <a:pt x="52" y="262"/>
                    </a:cubicBezTo>
                    <a:cubicBezTo>
                      <a:pt x="52" y="377"/>
                      <a:pt x="146" y="471"/>
                      <a:pt x="262" y="471"/>
                    </a:cubicBezTo>
                    <a:cubicBezTo>
                      <a:pt x="377" y="471"/>
                      <a:pt x="471" y="377"/>
                      <a:pt x="471" y="262"/>
                    </a:cubicBezTo>
                    <a:cubicBezTo>
                      <a:pt x="471" y="146"/>
                      <a:pt x="377" y="52"/>
                      <a:pt x="262" y="52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1" name="Freeform 723">
                <a:extLst>
                  <a:ext uri="{FF2B5EF4-FFF2-40B4-BE49-F238E27FC236}">
                    <a16:creationId xmlns:a16="http://schemas.microsoft.com/office/drawing/2014/main" id="{58D40129-29AA-5D41-697D-FFEDE8A17F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32276" y="13581063"/>
                <a:ext cx="285750" cy="285750"/>
              </a:xfrm>
              <a:custGeom>
                <a:avLst/>
                <a:gdLst>
                  <a:gd name="T0" fmla="*/ 340 w 680"/>
                  <a:gd name="T1" fmla="*/ 681 h 681"/>
                  <a:gd name="T2" fmla="*/ 0 w 680"/>
                  <a:gd name="T3" fmla="*/ 340 h 681"/>
                  <a:gd name="T4" fmla="*/ 340 w 680"/>
                  <a:gd name="T5" fmla="*/ 0 h 681"/>
                  <a:gd name="T6" fmla="*/ 680 w 680"/>
                  <a:gd name="T7" fmla="*/ 340 h 681"/>
                  <a:gd name="T8" fmla="*/ 340 w 680"/>
                  <a:gd name="T9" fmla="*/ 681 h 681"/>
                  <a:gd name="T10" fmla="*/ 340 w 680"/>
                  <a:gd name="T11" fmla="*/ 53 h 681"/>
                  <a:gd name="T12" fmla="*/ 52 w 680"/>
                  <a:gd name="T13" fmla="*/ 340 h 681"/>
                  <a:gd name="T14" fmla="*/ 340 w 680"/>
                  <a:gd name="T15" fmla="*/ 628 h 681"/>
                  <a:gd name="T16" fmla="*/ 628 w 680"/>
                  <a:gd name="T17" fmla="*/ 340 h 681"/>
                  <a:gd name="T18" fmla="*/ 340 w 680"/>
                  <a:gd name="T19" fmla="*/ 5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681">
                    <a:moveTo>
                      <a:pt x="340" y="681"/>
                    </a:moveTo>
                    <a:cubicBezTo>
                      <a:pt x="153" y="681"/>
                      <a:pt x="0" y="528"/>
                      <a:pt x="0" y="340"/>
                    </a:cubicBezTo>
                    <a:cubicBezTo>
                      <a:pt x="0" y="153"/>
                      <a:pt x="153" y="0"/>
                      <a:pt x="340" y="0"/>
                    </a:cubicBezTo>
                    <a:cubicBezTo>
                      <a:pt x="528" y="0"/>
                      <a:pt x="680" y="153"/>
                      <a:pt x="680" y="340"/>
                    </a:cubicBezTo>
                    <a:cubicBezTo>
                      <a:pt x="680" y="528"/>
                      <a:pt x="528" y="681"/>
                      <a:pt x="340" y="681"/>
                    </a:cubicBezTo>
                    <a:close/>
                    <a:moveTo>
                      <a:pt x="340" y="53"/>
                    </a:moveTo>
                    <a:cubicBezTo>
                      <a:pt x="181" y="53"/>
                      <a:pt x="52" y="182"/>
                      <a:pt x="52" y="340"/>
                    </a:cubicBezTo>
                    <a:cubicBezTo>
                      <a:pt x="52" y="499"/>
                      <a:pt x="181" y="628"/>
                      <a:pt x="340" y="628"/>
                    </a:cubicBezTo>
                    <a:cubicBezTo>
                      <a:pt x="499" y="628"/>
                      <a:pt x="628" y="499"/>
                      <a:pt x="628" y="340"/>
                    </a:cubicBezTo>
                    <a:cubicBezTo>
                      <a:pt x="628" y="182"/>
                      <a:pt x="499" y="53"/>
                      <a:pt x="340" y="53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2" name="Freeform 724">
                <a:extLst>
                  <a:ext uri="{FF2B5EF4-FFF2-40B4-BE49-F238E27FC236}">
                    <a16:creationId xmlns:a16="http://schemas.microsoft.com/office/drawing/2014/main" id="{B3254822-7A5B-4796-4EA9-6F98725BF3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08438" y="13844588"/>
                <a:ext cx="569913" cy="442913"/>
              </a:xfrm>
              <a:custGeom>
                <a:avLst/>
                <a:gdLst>
                  <a:gd name="T0" fmla="*/ 1263 w 1360"/>
                  <a:gd name="T1" fmla="*/ 1059 h 1059"/>
                  <a:gd name="T2" fmla="*/ 97 w 1360"/>
                  <a:gd name="T3" fmla="*/ 1059 h 1059"/>
                  <a:gd name="T4" fmla="*/ 0 w 1360"/>
                  <a:gd name="T5" fmla="*/ 962 h 1059"/>
                  <a:gd name="T6" fmla="*/ 0 w 1360"/>
                  <a:gd name="T7" fmla="*/ 97 h 1059"/>
                  <a:gd name="T8" fmla="*/ 97 w 1360"/>
                  <a:gd name="T9" fmla="*/ 0 h 1059"/>
                  <a:gd name="T10" fmla="*/ 1263 w 1360"/>
                  <a:gd name="T11" fmla="*/ 0 h 1059"/>
                  <a:gd name="T12" fmla="*/ 1360 w 1360"/>
                  <a:gd name="T13" fmla="*/ 97 h 1059"/>
                  <a:gd name="T14" fmla="*/ 1360 w 1360"/>
                  <a:gd name="T15" fmla="*/ 962 h 1059"/>
                  <a:gd name="T16" fmla="*/ 1263 w 1360"/>
                  <a:gd name="T17" fmla="*/ 1059 h 1059"/>
                  <a:gd name="T18" fmla="*/ 97 w 1360"/>
                  <a:gd name="T19" fmla="*/ 53 h 1059"/>
                  <a:gd name="T20" fmla="*/ 52 w 1360"/>
                  <a:gd name="T21" fmla="*/ 97 h 1059"/>
                  <a:gd name="T22" fmla="*/ 52 w 1360"/>
                  <a:gd name="T23" fmla="*/ 962 h 1059"/>
                  <a:gd name="T24" fmla="*/ 97 w 1360"/>
                  <a:gd name="T25" fmla="*/ 1007 h 1059"/>
                  <a:gd name="T26" fmla="*/ 1263 w 1360"/>
                  <a:gd name="T27" fmla="*/ 1007 h 1059"/>
                  <a:gd name="T28" fmla="*/ 1307 w 1360"/>
                  <a:gd name="T29" fmla="*/ 962 h 1059"/>
                  <a:gd name="T30" fmla="*/ 1307 w 1360"/>
                  <a:gd name="T31" fmla="*/ 97 h 1059"/>
                  <a:gd name="T32" fmla="*/ 1263 w 1360"/>
                  <a:gd name="T33" fmla="*/ 53 h 1059"/>
                  <a:gd name="T34" fmla="*/ 97 w 1360"/>
                  <a:gd name="T35" fmla="*/ 53 h 1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0" h="1059">
                    <a:moveTo>
                      <a:pt x="1263" y="1059"/>
                    </a:moveTo>
                    <a:cubicBezTo>
                      <a:pt x="97" y="1059"/>
                      <a:pt x="97" y="1059"/>
                      <a:pt x="97" y="1059"/>
                    </a:cubicBezTo>
                    <a:cubicBezTo>
                      <a:pt x="44" y="1059"/>
                      <a:pt x="0" y="1016"/>
                      <a:pt x="0" y="962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44"/>
                      <a:pt x="44" y="0"/>
                      <a:pt x="97" y="0"/>
                    </a:cubicBezTo>
                    <a:cubicBezTo>
                      <a:pt x="1263" y="0"/>
                      <a:pt x="1263" y="0"/>
                      <a:pt x="1263" y="0"/>
                    </a:cubicBezTo>
                    <a:cubicBezTo>
                      <a:pt x="1316" y="0"/>
                      <a:pt x="1360" y="44"/>
                      <a:pt x="1360" y="97"/>
                    </a:cubicBezTo>
                    <a:cubicBezTo>
                      <a:pt x="1360" y="962"/>
                      <a:pt x="1360" y="962"/>
                      <a:pt x="1360" y="962"/>
                    </a:cubicBezTo>
                    <a:cubicBezTo>
                      <a:pt x="1360" y="1016"/>
                      <a:pt x="1316" y="1059"/>
                      <a:pt x="1263" y="1059"/>
                    </a:cubicBezTo>
                    <a:close/>
                    <a:moveTo>
                      <a:pt x="97" y="53"/>
                    </a:moveTo>
                    <a:cubicBezTo>
                      <a:pt x="73" y="53"/>
                      <a:pt x="52" y="73"/>
                      <a:pt x="52" y="97"/>
                    </a:cubicBezTo>
                    <a:cubicBezTo>
                      <a:pt x="52" y="962"/>
                      <a:pt x="52" y="962"/>
                      <a:pt x="52" y="962"/>
                    </a:cubicBezTo>
                    <a:cubicBezTo>
                      <a:pt x="52" y="987"/>
                      <a:pt x="73" y="1007"/>
                      <a:pt x="97" y="1007"/>
                    </a:cubicBezTo>
                    <a:cubicBezTo>
                      <a:pt x="1263" y="1007"/>
                      <a:pt x="1263" y="1007"/>
                      <a:pt x="1263" y="1007"/>
                    </a:cubicBezTo>
                    <a:cubicBezTo>
                      <a:pt x="1287" y="1007"/>
                      <a:pt x="1307" y="987"/>
                      <a:pt x="1307" y="962"/>
                    </a:cubicBezTo>
                    <a:cubicBezTo>
                      <a:pt x="1307" y="97"/>
                      <a:pt x="1307" y="97"/>
                      <a:pt x="1307" y="97"/>
                    </a:cubicBezTo>
                    <a:cubicBezTo>
                      <a:pt x="1307" y="73"/>
                      <a:pt x="1287" y="53"/>
                      <a:pt x="1263" y="53"/>
                    </a:cubicBezTo>
                    <a:lnTo>
                      <a:pt x="97" y="53"/>
                    </a:ln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3" name="Freeform 725">
                <a:extLst>
                  <a:ext uri="{FF2B5EF4-FFF2-40B4-BE49-F238E27FC236}">
                    <a16:creationId xmlns:a16="http://schemas.microsoft.com/office/drawing/2014/main" id="{D4DA71CA-6903-3A46-1A4F-EA68DBA7B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2476" y="13869988"/>
                <a:ext cx="192088" cy="390525"/>
              </a:xfrm>
              <a:custGeom>
                <a:avLst/>
                <a:gdLst>
                  <a:gd name="T0" fmla="*/ 389 w 458"/>
                  <a:gd name="T1" fmla="*/ 929 h 929"/>
                  <a:gd name="T2" fmla="*/ 356 w 458"/>
                  <a:gd name="T3" fmla="*/ 920 h 929"/>
                  <a:gd name="T4" fmla="*/ 0 w 458"/>
                  <a:gd name="T5" fmla="*/ 719 h 929"/>
                  <a:gd name="T6" fmla="*/ 25 w 458"/>
                  <a:gd name="T7" fmla="*/ 674 h 929"/>
                  <a:gd name="T8" fmla="*/ 381 w 458"/>
                  <a:gd name="T9" fmla="*/ 874 h 929"/>
                  <a:gd name="T10" fmla="*/ 397 w 458"/>
                  <a:gd name="T11" fmla="*/ 874 h 929"/>
                  <a:gd name="T12" fmla="*/ 405 w 458"/>
                  <a:gd name="T13" fmla="*/ 860 h 929"/>
                  <a:gd name="T14" fmla="*/ 405 w 458"/>
                  <a:gd name="T15" fmla="*/ 71 h 929"/>
                  <a:gd name="T16" fmla="*/ 397 w 458"/>
                  <a:gd name="T17" fmla="*/ 57 h 929"/>
                  <a:gd name="T18" fmla="*/ 381 w 458"/>
                  <a:gd name="T19" fmla="*/ 57 h 929"/>
                  <a:gd name="T20" fmla="*/ 25 w 458"/>
                  <a:gd name="T21" fmla="*/ 258 h 929"/>
                  <a:gd name="T22" fmla="*/ 0 w 458"/>
                  <a:gd name="T23" fmla="*/ 212 h 929"/>
                  <a:gd name="T24" fmla="*/ 356 w 458"/>
                  <a:gd name="T25" fmla="*/ 12 h 929"/>
                  <a:gd name="T26" fmla="*/ 424 w 458"/>
                  <a:gd name="T27" fmla="*/ 12 h 929"/>
                  <a:gd name="T28" fmla="*/ 458 w 458"/>
                  <a:gd name="T29" fmla="*/ 71 h 929"/>
                  <a:gd name="T30" fmla="*/ 458 w 458"/>
                  <a:gd name="T31" fmla="*/ 860 h 929"/>
                  <a:gd name="T32" fmla="*/ 424 w 458"/>
                  <a:gd name="T33" fmla="*/ 919 h 929"/>
                  <a:gd name="T34" fmla="*/ 389 w 458"/>
                  <a:gd name="T35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8" h="929">
                    <a:moveTo>
                      <a:pt x="389" y="929"/>
                    </a:moveTo>
                    <a:cubicBezTo>
                      <a:pt x="378" y="929"/>
                      <a:pt x="366" y="926"/>
                      <a:pt x="356" y="920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25" y="674"/>
                      <a:pt x="25" y="674"/>
                      <a:pt x="25" y="674"/>
                    </a:cubicBezTo>
                    <a:cubicBezTo>
                      <a:pt x="381" y="874"/>
                      <a:pt x="381" y="874"/>
                      <a:pt x="381" y="874"/>
                    </a:cubicBezTo>
                    <a:cubicBezTo>
                      <a:pt x="389" y="878"/>
                      <a:pt x="395" y="875"/>
                      <a:pt x="397" y="874"/>
                    </a:cubicBezTo>
                    <a:cubicBezTo>
                      <a:pt x="400" y="873"/>
                      <a:pt x="405" y="868"/>
                      <a:pt x="405" y="860"/>
                    </a:cubicBezTo>
                    <a:cubicBezTo>
                      <a:pt x="405" y="71"/>
                      <a:pt x="405" y="71"/>
                      <a:pt x="405" y="71"/>
                    </a:cubicBezTo>
                    <a:cubicBezTo>
                      <a:pt x="405" y="63"/>
                      <a:pt x="400" y="59"/>
                      <a:pt x="397" y="57"/>
                    </a:cubicBezTo>
                    <a:cubicBezTo>
                      <a:pt x="395" y="56"/>
                      <a:pt x="389" y="53"/>
                      <a:pt x="381" y="57"/>
                    </a:cubicBezTo>
                    <a:cubicBezTo>
                      <a:pt x="25" y="258"/>
                      <a:pt x="25" y="258"/>
                      <a:pt x="25" y="258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356" y="12"/>
                      <a:pt x="356" y="12"/>
                      <a:pt x="356" y="12"/>
                    </a:cubicBezTo>
                    <a:cubicBezTo>
                      <a:pt x="377" y="0"/>
                      <a:pt x="403" y="0"/>
                      <a:pt x="424" y="12"/>
                    </a:cubicBezTo>
                    <a:cubicBezTo>
                      <a:pt x="445" y="25"/>
                      <a:pt x="458" y="47"/>
                      <a:pt x="458" y="71"/>
                    </a:cubicBezTo>
                    <a:cubicBezTo>
                      <a:pt x="458" y="860"/>
                      <a:pt x="458" y="860"/>
                      <a:pt x="458" y="860"/>
                    </a:cubicBezTo>
                    <a:cubicBezTo>
                      <a:pt x="458" y="885"/>
                      <a:pt x="445" y="907"/>
                      <a:pt x="424" y="919"/>
                    </a:cubicBezTo>
                    <a:cubicBezTo>
                      <a:pt x="413" y="926"/>
                      <a:pt x="401" y="929"/>
                      <a:pt x="389" y="929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4" name="Freeform 726">
                <a:extLst>
                  <a:ext uri="{FF2B5EF4-FFF2-40B4-BE49-F238E27FC236}">
                    <a16:creationId xmlns:a16="http://schemas.microsoft.com/office/drawing/2014/main" id="{CE120D7B-6DB3-560E-70E9-976465992C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89413" y="13949363"/>
                <a:ext cx="207963" cy="231775"/>
              </a:xfrm>
              <a:custGeom>
                <a:avLst/>
                <a:gdLst>
                  <a:gd name="T0" fmla="*/ 55 w 492"/>
                  <a:gd name="T1" fmla="*/ 553 h 553"/>
                  <a:gd name="T2" fmla="*/ 28 w 492"/>
                  <a:gd name="T3" fmla="*/ 546 h 553"/>
                  <a:gd name="T4" fmla="*/ 0 w 492"/>
                  <a:gd name="T5" fmla="*/ 498 h 553"/>
                  <a:gd name="T6" fmla="*/ 0 w 492"/>
                  <a:gd name="T7" fmla="*/ 57 h 553"/>
                  <a:gd name="T8" fmla="*/ 28 w 492"/>
                  <a:gd name="T9" fmla="*/ 10 h 553"/>
                  <a:gd name="T10" fmla="*/ 82 w 492"/>
                  <a:gd name="T11" fmla="*/ 10 h 553"/>
                  <a:gd name="T12" fmla="*/ 464 w 492"/>
                  <a:gd name="T13" fmla="*/ 230 h 553"/>
                  <a:gd name="T14" fmla="*/ 492 w 492"/>
                  <a:gd name="T15" fmla="*/ 278 h 553"/>
                  <a:gd name="T16" fmla="*/ 464 w 492"/>
                  <a:gd name="T17" fmla="*/ 325 h 553"/>
                  <a:gd name="T18" fmla="*/ 82 w 492"/>
                  <a:gd name="T19" fmla="*/ 546 h 553"/>
                  <a:gd name="T20" fmla="*/ 55 w 492"/>
                  <a:gd name="T21" fmla="*/ 553 h 553"/>
                  <a:gd name="T22" fmla="*/ 56 w 492"/>
                  <a:gd name="T23" fmla="*/ 55 h 553"/>
                  <a:gd name="T24" fmla="*/ 53 w 492"/>
                  <a:gd name="T25" fmla="*/ 57 h 553"/>
                  <a:gd name="T26" fmla="*/ 53 w 492"/>
                  <a:gd name="T27" fmla="*/ 498 h 553"/>
                  <a:gd name="T28" fmla="*/ 56 w 492"/>
                  <a:gd name="T29" fmla="*/ 500 h 553"/>
                  <a:gd name="T30" fmla="*/ 438 w 492"/>
                  <a:gd name="T31" fmla="*/ 280 h 553"/>
                  <a:gd name="T32" fmla="*/ 438 w 492"/>
                  <a:gd name="T33" fmla="*/ 276 h 553"/>
                  <a:gd name="T34" fmla="*/ 56 w 492"/>
                  <a:gd name="T35" fmla="*/ 55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2" h="553">
                    <a:moveTo>
                      <a:pt x="55" y="553"/>
                    </a:moveTo>
                    <a:cubicBezTo>
                      <a:pt x="45" y="553"/>
                      <a:pt x="36" y="551"/>
                      <a:pt x="28" y="546"/>
                    </a:cubicBezTo>
                    <a:cubicBezTo>
                      <a:pt x="10" y="536"/>
                      <a:pt x="0" y="518"/>
                      <a:pt x="0" y="49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7"/>
                      <a:pt x="10" y="20"/>
                      <a:pt x="28" y="10"/>
                    </a:cubicBezTo>
                    <a:cubicBezTo>
                      <a:pt x="45" y="0"/>
                      <a:pt x="65" y="0"/>
                      <a:pt x="82" y="10"/>
                    </a:cubicBezTo>
                    <a:cubicBezTo>
                      <a:pt x="464" y="230"/>
                      <a:pt x="464" y="230"/>
                      <a:pt x="464" y="230"/>
                    </a:cubicBezTo>
                    <a:cubicBezTo>
                      <a:pt x="481" y="240"/>
                      <a:pt x="492" y="258"/>
                      <a:pt x="492" y="278"/>
                    </a:cubicBezTo>
                    <a:cubicBezTo>
                      <a:pt x="492" y="297"/>
                      <a:pt x="481" y="315"/>
                      <a:pt x="464" y="325"/>
                    </a:cubicBezTo>
                    <a:cubicBezTo>
                      <a:pt x="82" y="546"/>
                      <a:pt x="82" y="546"/>
                      <a:pt x="82" y="546"/>
                    </a:cubicBezTo>
                    <a:cubicBezTo>
                      <a:pt x="74" y="551"/>
                      <a:pt x="64" y="553"/>
                      <a:pt x="55" y="553"/>
                    </a:cubicBezTo>
                    <a:close/>
                    <a:moveTo>
                      <a:pt x="56" y="55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498"/>
                      <a:pt x="53" y="498"/>
                      <a:pt x="53" y="498"/>
                    </a:cubicBezTo>
                    <a:cubicBezTo>
                      <a:pt x="56" y="500"/>
                      <a:pt x="56" y="500"/>
                      <a:pt x="56" y="500"/>
                    </a:cubicBezTo>
                    <a:cubicBezTo>
                      <a:pt x="438" y="280"/>
                      <a:pt x="438" y="280"/>
                      <a:pt x="438" y="280"/>
                    </a:cubicBezTo>
                    <a:cubicBezTo>
                      <a:pt x="438" y="276"/>
                      <a:pt x="438" y="276"/>
                      <a:pt x="438" y="276"/>
                    </a:cubicBezTo>
                    <a:lnTo>
                      <a:pt x="56" y="55"/>
                    </a:lnTo>
                    <a:close/>
                  </a:path>
                </a:pathLst>
              </a:custGeom>
              <a:solidFill>
                <a:srgbClr val="CA0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5" name="Freeform 727">
                <a:extLst>
                  <a:ext uri="{FF2B5EF4-FFF2-40B4-BE49-F238E27FC236}">
                    <a16:creationId xmlns:a16="http://schemas.microsoft.com/office/drawing/2014/main" id="{00E1DD78-EA16-2243-F390-BB3DD3E1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3051" y="13696951"/>
                <a:ext cx="119063" cy="119063"/>
              </a:xfrm>
              <a:custGeom>
                <a:avLst/>
                <a:gdLst>
                  <a:gd name="T0" fmla="*/ 142 w 283"/>
                  <a:gd name="T1" fmla="*/ 283 h 283"/>
                  <a:gd name="T2" fmla="*/ 0 w 283"/>
                  <a:gd name="T3" fmla="*/ 142 h 283"/>
                  <a:gd name="T4" fmla="*/ 26 w 283"/>
                  <a:gd name="T5" fmla="*/ 116 h 283"/>
                  <a:gd name="T6" fmla="*/ 53 w 283"/>
                  <a:gd name="T7" fmla="*/ 142 h 283"/>
                  <a:gd name="T8" fmla="*/ 142 w 283"/>
                  <a:gd name="T9" fmla="*/ 231 h 283"/>
                  <a:gd name="T10" fmla="*/ 231 w 283"/>
                  <a:gd name="T11" fmla="*/ 142 h 283"/>
                  <a:gd name="T12" fmla="*/ 142 w 283"/>
                  <a:gd name="T13" fmla="*/ 53 h 283"/>
                  <a:gd name="T14" fmla="*/ 115 w 283"/>
                  <a:gd name="T15" fmla="*/ 27 h 283"/>
                  <a:gd name="T16" fmla="*/ 142 w 283"/>
                  <a:gd name="T17" fmla="*/ 0 h 283"/>
                  <a:gd name="T18" fmla="*/ 283 w 283"/>
                  <a:gd name="T19" fmla="*/ 142 h 283"/>
                  <a:gd name="T20" fmla="*/ 142 w 283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283">
                    <a:moveTo>
                      <a:pt x="142" y="283"/>
                    </a:moveTo>
                    <a:cubicBezTo>
                      <a:pt x="64" y="283"/>
                      <a:pt x="0" y="220"/>
                      <a:pt x="0" y="142"/>
                    </a:cubicBezTo>
                    <a:cubicBezTo>
                      <a:pt x="0" y="127"/>
                      <a:pt x="12" y="116"/>
                      <a:pt x="26" y="116"/>
                    </a:cubicBezTo>
                    <a:cubicBezTo>
                      <a:pt x="41" y="116"/>
                      <a:pt x="53" y="127"/>
                      <a:pt x="53" y="142"/>
                    </a:cubicBezTo>
                    <a:cubicBezTo>
                      <a:pt x="53" y="191"/>
                      <a:pt x="93" y="231"/>
                      <a:pt x="142" y="231"/>
                    </a:cubicBezTo>
                    <a:cubicBezTo>
                      <a:pt x="191" y="231"/>
                      <a:pt x="231" y="191"/>
                      <a:pt x="231" y="142"/>
                    </a:cubicBezTo>
                    <a:cubicBezTo>
                      <a:pt x="231" y="93"/>
                      <a:pt x="191" y="53"/>
                      <a:pt x="142" y="53"/>
                    </a:cubicBezTo>
                    <a:cubicBezTo>
                      <a:pt x="127" y="53"/>
                      <a:pt x="115" y="41"/>
                      <a:pt x="115" y="27"/>
                    </a:cubicBezTo>
                    <a:cubicBezTo>
                      <a:pt x="115" y="12"/>
                      <a:pt x="127" y="0"/>
                      <a:pt x="142" y="0"/>
                    </a:cubicBezTo>
                    <a:cubicBezTo>
                      <a:pt x="220" y="0"/>
                      <a:pt x="283" y="64"/>
                      <a:pt x="283" y="142"/>
                    </a:cubicBezTo>
                    <a:cubicBezTo>
                      <a:pt x="283" y="220"/>
                      <a:pt x="220" y="283"/>
                      <a:pt x="142" y="283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16" name="Freeform 728">
                <a:extLst>
                  <a:ext uri="{FF2B5EF4-FFF2-40B4-BE49-F238E27FC236}">
                    <a16:creationId xmlns:a16="http://schemas.microsoft.com/office/drawing/2014/main" id="{B74E0DE8-E95D-1C1A-CBDE-F0546ADF7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3076" y="13631863"/>
                <a:ext cx="184150" cy="182563"/>
              </a:xfrm>
              <a:custGeom>
                <a:avLst/>
                <a:gdLst>
                  <a:gd name="T0" fmla="*/ 218 w 436"/>
                  <a:gd name="T1" fmla="*/ 436 h 436"/>
                  <a:gd name="T2" fmla="*/ 0 w 436"/>
                  <a:gd name="T3" fmla="*/ 218 h 436"/>
                  <a:gd name="T4" fmla="*/ 218 w 436"/>
                  <a:gd name="T5" fmla="*/ 0 h 436"/>
                  <a:gd name="T6" fmla="*/ 244 w 436"/>
                  <a:gd name="T7" fmla="*/ 27 h 436"/>
                  <a:gd name="T8" fmla="*/ 218 w 436"/>
                  <a:gd name="T9" fmla="*/ 53 h 436"/>
                  <a:gd name="T10" fmla="*/ 52 w 436"/>
                  <a:gd name="T11" fmla="*/ 218 h 436"/>
                  <a:gd name="T12" fmla="*/ 218 w 436"/>
                  <a:gd name="T13" fmla="*/ 384 h 436"/>
                  <a:gd name="T14" fmla="*/ 384 w 436"/>
                  <a:gd name="T15" fmla="*/ 218 h 436"/>
                  <a:gd name="T16" fmla="*/ 410 w 436"/>
                  <a:gd name="T17" fmla="*/ 192 h 436"/>
                  <a:gd name="T18" fmla="*/ 436 w 436"/>
                  <a:gd name="T19" fmla="*/ 218 h 436"/>
                  <a:gd name="T20" fmla="*/ 218 w 436"/>
                  <a:gd name="T21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6" h="436">
                    <a:moveTo>
                      <a:pt x="218" y="436"/>
                    </a:moveTo>
                    <a:cubicBezTo>
                      <a:pt x="98" y="436"/>
                      <a:pt x="0" y="339"/>
                      <a:pt x="0" y="218"/>
                    </a:cubicBezTo>
                    <a:cubicBezTo>
                      <a:pt x="0" y="98"/>
                      <a:pt x="98" y="0"/>
                      <a:pt x="218" y="0"/>
                    </a:cubicBezTo>
                    <a:cubicBezTo>
                      <a:pt x="233" y="0"/>
                      <a:pt x="244" y="12"/>
                      <a:pt x="244" y="27"/>
                    </a:cubicBezTo>
                    <a:cubicBezTo>
                      <a:pt x="244" y="41"/>
                      <a:pt x="233" y="53"/>
                      <a:pt x="218" y="53"/>
                    </a:cubicBezTo>
                    <a:cubicBezTo>
                      <a:pt x="127" y="53"/>
                      <a:pt x="52" y="127"/>
                      <a:pt x="52" y="218"/>
                    </a:cubicBezTo>
                    <a:cubicBezTo>
                      <a:pt x="52" y="310"/>
                      <a:pt x="127" y="384"/>
                      <a:pt x="218" y="384"/>
                    </a:cubicBezTo>
                    <a:cubicBezTo>
                      <a:pt x="309" y="384"/>
                      <a:pt x="384" y="310"/>
                      <a:pt x="384" y="218"/>
                    </a:cubicBezTo>
                    <a:cubicBezTo>
                      <a:pt x="384" y="204"/>
                      <a:pt x="395" y="192"/>
                      <a:pt x="410" y="192"/>
                    </a:cubicBezTo>
                    <a:cubicBezTo>
                      <a:pt x="424" y="192"/>
                      <a:pt x="436" y="204"/>
                      <a:pt x="436" y="218"/>
                    </a:cubicBezTo>
                    <a:cubicBezTo>
                      <a:pt x="436" y="339"/>
                      <a:pt x="338" y="436"/>
                      <a:pt x="218" y="43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77B5D5C-CE54-40C7-DE56-76DCF5376103}"/>
                </a:ext>
              </a:extLst>
            </p:cNvPr>
            <p:cNvSpPr txBox="1"/>
            <p:nvPr/>
          </p:nvSpPr>
          <p:spPr>
            <a:xfrm>
              <a:off x="9397517" y="4487454"/>
              <a:ext cx="2170065" cy="461665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t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 err="1"/>
                <a:t>OpenAI</a:t>
              </a:r>
              <a:r>
                <a:rPr lang="nb-NO" b="1"/>
                <a:t> </a:t>
              </a:r>
              <a:r>
                <a:rPr lang="nb-NO" b="1" err="1"/>
                <a:t>Sora</a:t>
              </a:r>
              <a:endParaRPr lang="nb-NO" b="1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D18F676-788F-0D10-FFCA-3A8BE268A488}"/>
              </a:ext>
            </a:extLst>
          </p:cNvPr>
          <p:cNvGrpSpPr/>
          <p:nvPr/>
        </p:nvGrpSpPr>
        <p:grpSpPr>
          <a:xfrm>
            <a:off x="6274984" y="4042415"/>
            <a:ext cx="2678420" cy="499853"/>
            <a:chOff x="8366644" y="5389887"/>
            <a:chExt cx="3571227" cy="666470"/>
          </a:xfrm>
        </p:grpSpPr>
        <p:grpSp>
          <p:nvGrpSpPr>
            <p:cNvPr id="92" name="Graphic 816">
              <a:extLst>
                <a:ext uri="{FF2B5EF4-FFF2-40B4-BE49-F238E27FC236}">
                  <a16:creationId xmlns:a16="http://schemas.microsoft.com/office/drawing/2014/main" id="{05055FCD-DA6D-1EEB-AB38-A595EB497AD4}"/>
                </a:ext>
              </a:extLst>
            </p:cNvPr>
            <p:cNvGrpSpPr/>
            <p:nvPr/>
          </p:nvGrpSpPr>
          <p:grpSpPr>
            <a:xfrm>
              <a:off x="8366644" y="5452952"/>
              <a:ext cx="751794" cy="603405"/>
              <a:chOff x="5688043" y="382901"/>
              <a:chExt cx="549192" cy="455432"/>
            </a:xfrm>
            <a:noFill/>
          </p:grpSpPr>
          <p:sp>
            <p:nvSpPr>
              <p:cNvPr id="93" name="Freeform 818">
                <a:extLst>
                  <a:ext uri="{FF2B5EF4-FFF2-40B4-BE49-F238E27FC236}">
                    <a16:creationId xmlns:a16="http://schemas.microsoft.com/office/drawing/2014/main" id="{738D2B79-E382-DF70-97FA-93CCB9B80EBA}"/>
                  </a:ext>
                </a:extLst>
              </p:cNvPr>
              <p:cNvSpPr/>
              <p:nvPr/>
            </p:nvSpPr>
            <p:spPr>
              <a:xfrm>
                <a:off x="6126506" y="382901"/>
                <a:ext cx="110729" cy="218046"/>
              </a:xfrm>
              <a:custGeom>
                <a:avLst/>
                <a:gdLst>
                  <a:gd name="connsiteX0" fmla="*/ 110730 w 110729"/>
                  <a:gd name="connsiteY0" fmla="*/ 218046 h 218046"/>
                  <a:gd name="connsiteX1" fmla="*/ 110730 w 110729"/>
                  <a:gd name="connsiteY1" fmla="*/ 21425 h 218046"/>
                  <a:gd name="connsiteX2" fmla="*/ 89494 w 110729"/>
                  <a:gd name="connsiteY2" fmla="*/ 0 h 218046"/>
                  <a:gd name="connsiteX3" fmla="*/ 89399 w 110729"/>
                  <a:gd name="connsiteY3" fmla="*/ 0 h 218046"/>
                  <a:gd name="connsiteX4" fmla="*/ 0 w 110729"/>
                  <a:gd name="connsiteY4" fmla="*/ 0 h 21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9" h="218046">
                    <a:moveTo>
                      <a:pt x="110730" y="218046"/>
                    </a:moveTo>
                    <a:lnTo>
                      <a:pt x="110730" y="21425"/>
                    </a:lnTo>
                    <a:cubicBezTo>
                      <a:pt x="110782" y="9645"/>
                      <a:pt x="101274" y="52"/>
                      <a:pt x="89494" y="0"/>
                    </a:cubicBezTo>
                    <a:cubicBezTo>
                      <a:pt x="89463" y="0"/>
                      <a:pt x="89430" y="0"/>
                      <a:pt x="89399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4" name="Freeform 819">
                <a:extLst>
                  <a:ext uri="{FF2B5EF4-FFF2-40B4-BE49-F238E27FC236}">
                    <a16:creationId xmlns:a16="http://schemas.microsoft.com/office/drawing/2014/main" id="{86EF83B7-29DB-FEC9-F7B0-D1EFCEF60B12}"/>
                  </a:ext>
                </a:extLst>
              </p:cNvPr>
              <p:cNvSpPr/>
              <p:nvPr/>
            </p:nvSpPr>
            <p:spPr>
              <a:xfrm>
                <a:off x="5826835" y="631000"/>
                <a:ext cx="410022" cy="103335"/>
              </a:xfrm>
              <a:custGeom>
                <a:avLst/>
                <a:gdLst>
                  <a:gd name="connsiteX0" fmla="*/ 0 w 410022"/>
                  <a:gd name="connsiteY0" fmla="*/ 103335 h 103335"/>
                  <a:gd name="connsiteX1" fmla="*/ 388692 w 410022"/>
                  <a:gd name="connsiteY1" fmla="*/ 103335 h 103335"/>
                  <a:gd name="connsiteX2" fmla="*/ 410022 w 410022"/>
                  <a:gd name="connsiteY2" fmla="*/ 82004 h 103335"/>
                  <a:gd name="connsiteX3" fmla="*/ 410022 w 410022"/>
                  <a:gd name="connsiteY3" fmla="*/ 0 h 10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022" h="103335">
                    <a:moveTo>
                      <a:pt x="0" y="103335"/>
                    </a:moveTo>
                    <a:lnTo>
                      <a:pt x="388692" y="103335"/>
                    </a:lnTo>
                    <a:cubicBezTo>
                      <a:pt x="400472" y="103335"/>
                      <a:pt x="410022" y="93785"/>
                      <a:pt x="410022" y="82004"/>
                    </a:cubicBezTo>
                    <a:lnTo>
                      <a:pt x="410022" y="0"/>
                    </a:lnTo>
                  </a:path>
                </a:pathLst>
              </a:custGeom>
              <a:noFill/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5" name="Freeform 820">
                <a:extLst>
                  <a:ext uri="{FF2B5EF4-FFF2-40B4-BE49-F238E27FC236}">
                    <a16:creationId xmlns:a16="http://schemas.microsoft.com/office/drawing/2014/main" id="{B1B6A18A-84A2-3DBE-B061-6A05243C63EC}"/>
                  </a:ext>
                </a:extLst>
              </p:cNvPr>
              <p:cNvSpPr/>
              <p:nvPr/>
            </p:nvSpPr>
            <p:spPr>
              <a:xfrm>
                <a:off x="5688043" y="382901"/>
                <a:ext cx="408600" cy="351434"/>
              </a:xfrm>
              <a:custGeom>
                <a:avLst/>
                <a:gdLst>
                  <a:gd name="connsiteX0" fmla="*/ 408600 w 408600"/>
                  <a:gd name="connsiteY0" fmla="*/ 0 h 351434"/>
                  <a:gd name="connsiteX1" fmla="*/ 21331 w 408600"/>
                  <a:gd name="connsiteY1" fmla="*/ 0 h 351434"/>
                  <a:gd name="connsiteX2" fmla="*/ 0 w 408600"/>
                  <a:gd name="connsiteY2" fmla="*/ 21425 h 351434"/>
                  <a:gd name="connsiteX3" fmla="*/ 0 w 408600"/>
                  <a:gd name="connsiteY3" fmla="*/ 330103 h 351434"/>
                  <a:gd name="connsiteX4" fmla="*/ 21331 w 408600"/>
                  <a:gd name="connsiteY4" fmla="*/ 351434 h 351434"/>
                  <a:gd name="connsiteX5" fmla="*/ 107980 w 408600"/>
                  <a:gd name="connsiteY5" fmla="*/ 351434 h 35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600" h="351434">
                    <a:moveTo>
                      <a:pt x="408600" y="0"/>
                    </a:moveTo>
                    <a:lnTo>
                      <a:pt x="21331" y="0"/>
                    </a:lnTo>
                    <a:cubicBezTo>
                      <a:pt x="9534" y="52"/>
                      <a:pt x="0" y="9629"/>
                      <a:pt x="0" y="21425"/>
                    </a:cubicBezTo>
                    <a:lnTo>
                      <a:pt x="0" y="330103"/>
                    </a:lnTo>
                    <a:cubicBezTo>
                      <a:pt x="0" y="341884"/>
                      <a:pt x="9550" y="351434"/>
                      <a:pt x="21331" y="351434"/>
                    </a:cubicBezTo>
                    <a:lnTo>
                      <a:pt x="107980" y="351434"/>
                    </a:lnTo>
                  </a:path>
                </a:pathLst>
              </a:custGeom>
              <a:noFill/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6" name="Freeform 821">
                <a:extLst>
                  <a:ext uri="{FF2B5EF4-FFF2-40B4-BE49-F238E27FC236}">
                    <a16:creationId xmlns:a16="http://schemas.microsoft.com/office/drawing/2014/main" id="{6778A4CE-563B-7C68-DC35-73CC4BEAF64B}"/>
                  </a:ext>
                </a:extLst>
              </p:cNvPr>
              <p:cNvSpPr/>
              <p:nvPr/>
            </p:nvSpPr>
            <p:spPr>
              <a:xfrm>
                <a:off x="5688043" y="698594"/>
                <a:ext cx="545969" cy="9480"/>
              </a:xfrm>
              <a:custGeom>
                <a:avLst/>
                <a:gdLst>
                  <a:gd name="connsiteX0" fmla="*/ 0 w 545969"/>
                  <a:gd name="connsiteY0" fmla="*/ 0 h 9480"/>
                  <a:gd name="connsiteX1" fmla="*/ 545969 w 545969"/>
                  <a:gd name="connsiteY1" fmla="*/ 0 h 9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5969" h="9480">
                    <a:moveTo>
                      <a:pt x="0" y="0"/>
                    </a:moveTo>
                    <a:lnTo>
                      <a:pt x="545969" y="0"/>
                    </a:lnTo>
                  </a:path>
                </a:pathLst>
              </a:custGeom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7" name="Freeform 822">
                <a:extLst>
                  <a:ext uri="{FF2B5EF4-FFF2-40B4-BE49-F238E27FC236}">
                    <a16:creationId xmlns:a16="http://schemas.microsoft.com/office/drawing/2014/main" id="{01A36618-7C3D-863B-4BEE-886E33C4E42D}"/>
                  </a:ext>
                </a:extLst>
              </p:cNvPr>
              <p:cNvSpPr/>
              <p:nvPr/>
            </p:nvSpPr>
            <p:spPr>
              <a:xfrm>
                <a:off x="5963920" y="740497"/>
                <a:ext cx="82936" cy="97836"/>
              </a:xfrm>
              <a:custGeom>
                <a:avLst/>
                <a:gdLst>
                  <a:gd name="connsiteX0" fmla="*/ 48634 w 82936"/>
                  <a:gd name="connsiteY0" fmla="*/ 0 h 97836"/>
                  <a:gd name="connsiteX1" fmla="*/ 78781 w 82936"/>
                  <a:gd name="connsiteY1" fmla="*/ 75842 h 97836"/>
                  <a:gd name="connsiteX2" fmla="*/ 81341 w 82936"/>
                  <a:gd name="connsiteY2" fmla="*/ 78876 h 97836"/>
                  <a:gd name="connsiteX3" fmla="*/ 76389 w 82936"/>
                  <a:gd name="connsiteY3" fmla="*/ 96146 h 97836"/>
                  <a:gd name="connsiteX4" fmla="*/ 74799 w 82936"/>
                  <a:gd name="connsiteY4" fmla="*/ 96888 h 97836"/>
                  <a:gd name="connsiteX5" fmla="*/ 69490 w 82936"/>
                  <a:gd name="connsiteY5" fmla="*/ 97837 h 97836"/>
                  <a:gd name="connsiteX6" fmla="*/ 0 w 82936"/>
                  <a:gd name="connsiteY6" fmla="*/ 97837 h 9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36" h="97836">
                    <a:moveTo>
                      <a:pt x="48634" y="0"/>
                    </a:moveTo>
                    <a:cubicBezTo>
                      <a:pt x="48634" y="0"/>
                      <a:pt x="45505" y="48539"/>
                      <a:pt x="78781" y="75842"/>
                    </a:cubicBezTo>
                    <a:cubicBezTo>
                      <a:pt x="79809" y="76693"/>
                      <a:pt x="80675" y="77720"/>
                      <a:pt x="81341" y="78876"/>
                    </a:cubicBezTo>
                    <a:cubicBezTo>
                      <a:pt x="84742" y="85013"/>
                      <a:pt x="82526" y="92744"/>
                      <a:pt x="76389" y="96146"/>
                    </a:cubicBezTo>
                    <a:cubicBezTo>
                      <a:pt x="75877" y="96430"/>
                      <a:pt x="75346" y="96678"/>
                      <a:pt x="74799" y="96888"/>
                    </a:cubicBezTo>
                    <a:cubicBezTo>
                      <a:pt x="73094" y="97493"/>
                      <a:pt x="71300" y="97814"/>
                      <a:pt x="69490" y="97837"/>
                    </a:cubicBezTo>
                    <a:lnTo>
                      <a:pt x="0" y="97837"/>
                    </a:lnTo>
                  </a:path>
                </a:pathLst>
              </a:custGeom>
              <a:noFill/>
              <a:ln w="12700" cap="rnd">
                <a:solidFill>
                  <a:srgbClr val="4B4B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8" name="Freeform 823">
                <a:extLst>
                  <a:ext uri="{FF2B5EF4-FFF2-40B4-BE49-F238E27FC236}">
                    <a16:creationId xmlns:a16="http://schemas.microsoft.com/office/drawing/2014/main" id="{9EC9135A-01D9-CC61-1308-7B18EF136EAE}"/>
                  </a:ext>
                </a:extLst>
              </p:cNvPr>
              <p:cNvSpPr/>
              <p:nvPr/>
            </p:nvSpPr>
            <p:spPr>
              <a:xfrm>
                <a:off x="5877627" y="740497"/>
                <a:ext cx="83258" cy="97836"/>
              </a:xfrm>
              <a:custGeom>
                <a:avLst/>
                <a:gdLst>
                  <a:gd name="connsiteX0" fmla="*/ 34340 w 83258"/>
                  <a:gd name="connsiteY0" fmla="*/ 0 h 97836"/>
                  <a:gd name="connsiteX1" fmla="*/ 4193 w 83258"/>
                  <a:gd name="connsiteY1" fmla="*/ 75842 h 97836"/>
                  <a:gd name="connsiteX2" fmla="*/ 1539 w 83258"/>
                  <a:gd name="connsiteY2" fmla="*/ 78876 h 97836"/>
                  <a:gd name="connsiteX3" fmla="*/ 6722 w 83258"/>
                  <a:gd name="connsiteY3" fmla="*/ 96217 h 97836"/>
                  <a:gd name="connsiteX4" fmla="*/ 8175 w 83258"/>
                  <a:gd name="connsiteY4" fmla="*/ 96888 h 97836"/>
                  <a:gd name="connsiteX5" fmla="*/ 13389 w 83258"/>
                  <a:gd name="connsiteY5" fmla="*/ 97837 h 97836"/>
                  <a:gd name="connsiteX6" fmla="*/ 83259 w 83258"/>
                  <a:gd name="connsiteY6" fmla="*/ 97837 h 9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58" h="97836">
                    <a:moveTo>
                      <a:pt x="34340" y="0"/>
                    </a:moveTo>
                    <a:cubicBezTo>
                      <a:pt x="34340" y="0"/>
                      <a:pt x="37374" y="48539"/>
                      <a:pt x="4193" y="75842"/>
                    </a:cubicBezTo>
                    <a:cubicBezTo>
                      <a:pt x="3112" y="76664"/>
                      <a:pt x="2210" y="77696"/>
                      <a:pt x="1539" y="78876"/>
                    </a:cubicBezTo>
                    <a:cubicBezTo>
                      <a:pt x="-1819" y="85096"/>
                      <a:pt x="502" y="92860"/>
                      <a:pt x="6722" y="96217"/>
                    </a:cubicBezTo>
                    <a:cubicBezTo>
                      <a:pt x="7192" y="96471"/>
                      <a:pt x="7677" y="96695"/>
                      <a:pt x="8175" y="96888"/>
                    </a:cubicBezTo>
                    <a:cubicBezTo>
                      <a:pt x="9848" y="97493"/>
                      <a:pt x="11611" y="97814"/>
                      <a:pt x="13389" y="97837"/>
                    </a:cubicBezTo>
                    <a:lnTo>
                      <a:pt x="83259" y="97837"/>
                    </a:lnTo>
                  </a:path>
                </a:pathLst>
              </a:custGeom>
              <a:noFill/>
              <a:ln w="12700" cap="rnd">
                <a:solidFill>
                  <a:srgbClr val="4B4B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99" name="Freeform 824">
                <a:extLst>
                  <a:ext uri="{FF2B5EF4-FFF2-40B4-BE49-F238E27FC236}">
                    <a16:creationId xmlns:a16="http://schemas.microsoft.com/office/drawing/2014/main" id="{92B42A51-B310-2697-A97C-567A507795D8}"/>
                  </a:ext>
                </a:extLst>
              </p:cNvPr>
              <p:cNvSpPr/>
              <p:nvPr/>
            </p:nvSpPr>
            <p:spPr>
              <a:xfrm>
                <a:off x="5896135" y="803920"/>
                <a:ext cx="133103" cy="9480"/>
              </a:xfrm>
              <a:custGeom>
                <a:avLst/>
                <a:gdLst>
                  <a:gd name="connsiteX0" fmla="*/ 133103 w 133103"/>
                  <a:gd name="connsiteY0" fmla="*/ 0 h 9480"/>
                  <a:gd name="connsiteX1" fmla="*/ 0 w 133103"/>
                  <a:gd name="connsiteY1" fmla="*/ 0 h 9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103" h="9480">
                    <a:moveTo>
                      <a:pt x="133103" y="0"/>
                    </a:moveTo>
                    <a:lnTo>
                      <a:pt x="0" y="0"/>
                    </a:lnTo>
                  </a:path>
                </a:pathLst>
              </a:custGeom>
              <a:ln w="12700" cap="rnd">
                <a:solidFill>
                  <a:srgbClr val="4B4B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100" name="Freeform 825">
                <a:extLst>
                  <a:ext uri="{FF2B5EF4-FFF2-40B4-BE49-F238E27FC236}">
                    <a16:creationId xmlns:a16="http://schemas.microsoft.com/office/drawing/2014/main" id="{9A7C32E0-4E9F-5FF8-8D4E-9E058959EB6A}"/>
                  </a:ext>
                </a:extLst>
              </p:cNvPr>
              <p:cNvSpPr/>
              <p:nvPr/>
            </p:nvSpPr>
            <p:spPr>
              <a:xfrm>
                <a:off x="5821810" y="462251"/>
                <a:ext cx="82762" cy="153296"/>
              </a:xfrm>
              <a:custGeom>
                <a:avLst/>
                <a:gdLst>
                  <a:gd name="connsiteX0" fmla="*/ 82763 w 82762"/>
                  <a:gd name="connsiteY0" fmla="*/ 0 h 153296"/>
                  <a:gd name="connsiteX1" fmla="*/ 0 w 82762"/>
                  <a:gd name="connsiteY1" fmla="*/ 80014 h 153296"/>
                  <a:gd name="connsiteX2" fmla="*/ 82763 w 82762"/>
                  <a:gd name="connsiteY2" fmla="*/ 153296 h 153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762" h="153296">
                    <a:moveTo>
                      <a:pt x="82763" y="0"/>
                    </a:moveTo>
                    <a:lnTo>
                      <a:pt x="0" y="80014"/>
                    </a:lnTo>
                    <a:lnTo>
                      <a:pt x="82763" y="153296"/>
                    </a:lnTo>
                  </a:path>
                </a:pathLst>
              </a:custGeom>
              <a:noFill/>
              <a:ln w="12700" cap="rnd">
                <a:solidFill>
                  <a:srgbClr val="D1002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101" name="Freeform 826">
                <a:extLst>
                  <a:ext uri="{FF2B5EF4-FFF2-40B4-BE49-F238E27FC236}">
                    <a16:creationId xmlns:a16="http://schemas.microsoft.com/office/drawing/2014/main" id="{8524FEB5-2017-6980-963F-F14E372027B1}"/>
                  </a:ext>
                </a:extLst>
              </p:cNvPr>
              <p:cNvSpPr/>
              <p:nvPr/>
            </p:nvSpPr>
            <p:spPr>
              <a:xfrm>
                <a:off x="6017199" y="462251"/>
                <a:ext cx="82762" cy="153296"/>
              </a:xfrm>
              <a:custGeom>
                <a:avLst/>
                <a:gdLst>
                  <a:gd name="connsiteX0" fmla="*/ 0 w 82762"/>
                  <a:gd name="connsiteY0" fmla="*/ 153296 h 153296"/>
                  <a:gd name="connsiteX1" fmla="*/ 82763 w 82762"/>
                  <a:gd name="connsiteY1" fmla="*/ 73283 h 153296"/>
                  <a:gd name="connsiteX2" fmla="*/ 0 w 82762"/>
                  <a:gd name="connsiteY2" fmla="*/ 0 h 153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762" h="153296">
                    <a:moveTo>
                      <a:pt x="0" y="153296"/>
                    </a:moveTo>
                    <a:lnTo>
                      <a:pt x="82763" y="73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D1002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  <p:sp>
            <p:nvSpPr>
              <p:cNvPr id="102" name="Freeform 827">
                <a:extLst>
                  <a:ext uri="{FF2B5EF4-FFF2-40B4-BE49-F238E27FC236}">
                    <a16:creationId xmlns:a16="http://schemas.microsoft.com/office/drawing/2014/main" id="{1BF3B943-EA5B-A658-2BA8-1C1B406530D8}"/>
                  </a:ext>
                </a:extLst>
              </p:cNvPr>
              <p:cNvSpPr/>
              <p:nvPr/>
            </p:nvSpPr>
            <p:spPr>
              <a:xfrm>
                <a:off x="5941925" y="462251"/>
                <a:ext cx="32043" cy="153296"/>
              </a:xfrm>
              <a:custGeom>
                <a:avLst/>
                <a:gdLst>
                  <a:gd name="connsiteX0" fmla="*/ 32043 w 32043"/>
                  <a:gd name="connsiteY0" fmla="*/ 0 h 153296"/>
                  <a:gd name="connsiteX1" fmla="*/ 0 w 32043"/>
                  <a:gd name="connsiteY1" fmla="*/ 153296 h 153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43" h="153296">
                    <a:moveTo>
                      <a:pt x="32043" y="0"/>
                    </a:moveTo>
                    <a:lnTo>
                      <a:pt x="0" y="153296"/>
                    </a:lnTo>
                  </a:path>
                </a:pathLst>
              </a:custGeom>
              <a:ln w="12700" cap="rnd">
                <a:solidFill>
                  <a:srgbClr val="55555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O" sz="135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E262957-92FC-E244-C7A2-3E847ED6554C}"/>
                </a:ext>
              </a:extLst>
            </p:cNvPr>
            <p:cNvSpPr txBox="1"/>
            <p:nvPr/>
          </p:nvSpPr>
          <p:spPr>
            <a:xfrm>
              <a:off x="9416197" y="5389887"/>
              <a:ext cx="2521674" cy="461665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t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 err="1"/>
                <a:t>Github</a:t>
              </a:r>
              <a:r>
                <a:rPr lang="nb-NO" b="1"/>
                <a:t> </a:t>
              </a:r>
              <a:r>
                <a:rPr lang="nb-NO" b="1" err="1"/>
                <a:t>Copilot</a:t>
              </a:r>
            </a:p>
          </p:txBody>
        </p:sp>
      </p:grpSp>
      <p:grpSp>
        <p:nvGrpSpPr>
          <p:cNvPr id="138" name="Graphic 136">
            <a:extLst>
              <a:ext uri="{FF2B5EF4-FFF2-40B4-BE49-F238E27FC236}">
                <a16:creationId xmlns:a16="http://schemas.microsoft.com/office/drawing/2014/main" id="{6B5E9238-E794-6104-97FD-2162877E8CCE}"/>
              </a:ext>
            </a:extLst>
          </p:cNvPr>
          <p:cNvGrpSpPr/>
          <p:nvPr/>
        </p:nvGrpSpPr>
        <p:grpSpPr>
          <a:xfrm flipH="1">
            <a:off x="4657713" y="2311866"/>
            <a:ext cx="559075" cy="477364"/>
            <a:chOff x="2902478" y="1291991"/>
            <a:chExt cx="489183" cy="444323"/>
          </a:xfrm>
          <a:noFill/>
        </p:grpSpPr>
        <p:grpSp>
          <p:nvGrpSpPr>
            <p:cNvPr id="139" name="Graphic 136">
              <a:extLst>
                <a:ext uri="{FF2B5EF4-FFF2-40B4-BE49-F238E27FC236}">
                  <a16:creationId xmlns:a16="http://schemas.microsoft.com/office/drawing/2014/main" id="{DAEB2885-9E3B-5B55-D191-63FA5F2629AB}"/>
                </a:ext>
              </a:extLst>
            </p:cNvPr>
            <p:cNvGrpSpPr/>
            <p:nvPr/>
          </p:nvGrpSpPr>
          <p:grpSpPr>
            <a:xfrm>
              <a:off x="2902478" y="1556793"/>
              <a:ext cx="489183" cy="179520"/>
              <a:chOff x="2902478" y="1556793"/>
              <a:chExt cx="489183" cy="179520"/>
            </a:xfrm>
            <a:no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82F75BD-BE9C-B98F-A300-20B75E385EA2}"/>
                  </a:ext>
                </a:extLst>
              </p:cNvPr>
              <p:cNvSpPr/>
              <p:nvPr/>
            </p:nvSpPr>
            <p:spPr>
              <a:xfrm>
                <a:off x="3280183" y="1556793"/>
                <a:ext cx="111477" cy="165711"/>
              </a:xfrm>
              <a:custGeom>
                <a:avLst/>
                <a:gdLst>
                  <a:gd name="connsiteX0" fmla="*/ 0 w 111477"/>
                  <a:gd name="connsiteY0" fmla="*/ 0 h 165711"/>
                  <a:gd name="connsiteX1" fmla="*/ 111478 w 111477"/>
                  <a:gd name="connsiteY1" fmla="*/ 0 h 165711"/>
                  <a:gd name="connsiteX2" fmla="*/ 111478 w 111477"/>
                  <a:gd name="connsiteY2" fmla="*/ 165712 h 165711"/>
                  <a:gd name="connsiteX3" fmla="*/ 0 w 111477"/>
                  <a:gd name="connsiteY3" fmla="*/ 165712 h 1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477" h="165711">
                    <a:moveTo>
                      <a:pt x="0" y="0"/>
                    </a:moveTo>
                    <a:lnTo>
                      <a:pt x="111478" y="0"/>
                    </a:lnTo>
                    <a:lnTo>
                      <a:pt x="111478" y="165712"/>
                    </a:lnTo>
                    <a:lnTo>
                      <a:pt x="0" y="165712"/>
                    </a:lnTo>
                    <a:close/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B87E6A2-05F5-87D0-843B-CECB2C777A67}"/>
                  </a:ext>
                </a:extLst>
              </p:cNvPr>
              <p:cNvSpPr/>
              <p:nvPr/>
            </p:nvSpPr>
            <p:spPr>
              <a:xfrm>
                <a:off x="3238038" y="1569576"/>
                <a:ext cx="39417" cy="140145"/>
              </a:xfrm>
              <a:custGeom>
                <a:avLst/>
                <a:gdLst>
                  <a:gd name="connsiteX0" fmla="*/ 39417 w 39417"/>
                  <a:gd name="connsiteY0" fmla="*/ 140146 h 140145"/>
                  <a:gd name="connsiteX1" fmla="*/ 0 w 39417"/>
                  <a:gd name="connsiteY1" fmla="*/ 140146 h 140145"/>
                  <a:gd name="connsiteX2" fmla="*/ 0 w 39417"/>
                  <a:gd name="connsiteY2" fmla="*/ 0 h 140145"/>
                  <a:gd name="connsiteX3" fmla="*/ 39417 w 39417"/>
                  <a:gd name="connsiteY3" fmla="*/ 0 h 140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17" h="140145">
                    <a:moveTo>
                      <a:pt x="39417" y="140146"/>
                    </a:moveTo>
                    <a:lnTo>
                      <a:pt x="0" y="140146"/>
                    </a:lnTo>
                    <a:lnTo>
                      <a:pt x="0" y="0"/>
                    </a:lnTo>
                    <a:lnTo>
                      <a:pt x="39417" y="0"/>
                    </a:lnTo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35225F7-779A-01A6-4B8C-A53870139E0B}"/>
                  </a:ext>
                </a:extLst>
              </p:cNvPr>
              <p:cNvSpPr/>
              <p:nvPr/>
            </p:nvSpPr>
            <p:spPr>
              <a:xfrm>
                <a:off x="3204642" y="1697219"/>
                <a:ext cx="30950" cy="19407"/>
              </a:xfrm>
              <a:custGeom>
                <a:avLst/>
                <a:gdLst>
                  <a:gd name="connsiteX0" fmla="*/ 0 w 30950"/>
                  <a:gd name="connsiteY0" fmla="*/ 19408 h 19407"/>
                  <a:gd name="connsiteX1" fmla="*/ 30950 w 30950"/>
                  <a:gd name="connsiteY1" fmla="*/ 0 h 1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50" h="19407">
                    <a:moveTo>
                      <a:pt x="0" y="19408"/>
                    </a:moveTo>
                    <a:cubicBezTo>
                      <a:pt x="0" y="19408"/>
                      <a:pt x="23895" y="10077"/>
                      <a:pt x="30950" y="0"/>
                    </a:cubicBezTo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40A3B64-2A5B-A0B0-29DB-2C6850E444EB}"/>
                  </a:ext>
                </a:extLst>
              </p:cNvPr>
              <p:cNvSpPr/>
              <p:nvPr/>
            </p:nvSpPr>
            <p:spPr>
              <a:xfrm>
                <a:off x="3036721" y="1581986"/>
                <a:ext cx="195296" cy="87950"/>
              </a:xfrm>
              <a:custGeom>
                <a:avLst/>
                <a:gdLst>
                  <a:gd name="connsiteX0" fmla="*/ 195297 w 195296"/>
                  <a:gd name="connsiteY0" fmla="*/ 0 h 87950"/>
                  <a:gd name="connsiteX1" fmla="*/ 150988 w 195296"/>
                  <a:gd name="connsiteY1" fmla="*/ 0 h 87950"/>
                  <a:gd name="connsiteX2" fmla="*/ 145437 w 195296"/>
                  <a:gd name="connsiteY2" fmla="*/ 840 h 87950"/>
                  <a:gd name="connsiteX3" fmla="*/ 22483 w 195296"/>
                  <a:gd name="connsiteY3" fmla="*/ 37602 h 87950"/>
                  <a:gd name="connsiteX4" fmla="*/ 93 w 195296"/>
                  <a:gd name="connsiteY4" fmla="*/ 67647 h 87950"/>
                  <a:gd name="connsiteX5" fmla="*/ 40451 w 195296"/>
                  <a:gd name="connsiteY5" fmla="*/ 87335 h 87950"/>
                  <a:gd name="connsiteX6" fmla="*/ 124741 w 195296"/>
                  <a:gd name="connsiteY6" fmla="*/ 77537 h 8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296" h="87950">
                    <a:moveTo>
                      <a:pt x="195297" y="0"/>
                    </a:moveTo>
                    <a:lnTo>
                      <a:pt x="150988" y="0"/>
                    </a:lnTo>
                    <a:cubicBezTo>
                      <a:pt x="149106" y="0"/>
                      <a:pt x="147225" y="280"/>
                      <a:pt x="145437" y="840"/>
                    </a:cubicBezTo>
                    <a:lnTo>
                      <a:pt x="22483" y="37602"/>
                    </a:lnTo>
                    <a:cubicBezTo>
                      <a:pt x="5267" y="44041"/>
                      <a:pt x="-848" y="53838"/>
                      <a:pt x="93" y="67647"/>
                    </a:cubicBezTo>
                    <a:cubicBezTo>
                      <a:pt x="940" y="79777"/>
                      <a:pt x="13922" y="90694"/>
                      <a:pt x="40451" y="87335"/>
                    </a:cubicBezTo>
                    <a:cubicBezTo>
                      <a:pt x="107996" y="78750"/>
                      <a:pt x="124741" y="77537"/>
                      <a:pt x="124741" y="77537"/>
                    </a:cubicBezTo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0ADA99E-18DB-B9D9-D9F6-7350C4204FF1}"/>
                  </a:ext>
                </a:extLst>
              </p:cNvPr>
              <p:cNvSpPr/>
              <p:nvPr/>
            </p:nvSpPr>
            <p:spPr>
              <a:xfrm>
                <a:off x="2902478" y="1585802"/>
                <a:ext cx="270837" cy="150511"/>
              </a:xfrm>
              <a:custGeom>
                <a:avLst/>
                <a:gdLst>
                  <a:gd name="connsiteX0" fmla="*/ 162182 w 270837"/>
                  <a:gd name="connsiteY0" fmla="*/ 32106 h 150511"/>
                  <a:gd name="connsiteX1" fmla="*/ 100281 w 270837"/>
                  <a:gd name="connsiteY1" fmla="*/ 26601 h 150511"/>
                  <a:gd name="connsiteX2" fmla="*/ 33300 w 270837"/>
                  <a:gd name="connsiteY2" fmla="*/ 476 h 150511"/>
                  <a:gd name="connsiteX3" fmla="*/ 13074 w 270837"/>
                  <a:gd name="connsiteY3" fmla="*/ 58419 h 150511"/>
                  <a:gd name="connsiteX4" fmla="*/ 169143 w 270837"/>
                  <a:gd name="connsiteY4" fmla="*/ 150512 h 150511"/>
                  <a:gd name="connsiteX5" fmla="*/ 270837 w 270837"/>
                  <a:gd name="connsiteY5" fmla="*/ 139408 h 15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37" h="150511">
                    <a:moveTo>
                      <a:pt x="162182" y="32106"/>
                    </a:moveTo>
                    <a:cubicBezTo>
                      <a:pt x="162182" y="32106"/>
                      <a:pt x="134900" y="40131"/>
                      <a:pt x="100281" y="26601"/>
                    </a:cubicBezTo>
                    <a:cubicBezTo>
                      <a:pt x="63874" y="12419"/>
                      <a:pt x="41485" y="2248"/>
                      <a:pt x="33300" y="476"/>
                    </a:cubicBezTo>
                    <a:cubicBezTo>
                      <a:pt x="13451" y="-3816"/>
                      <a:pt x="-17970" y="21376"/>
                      <a:pt x="13074" y="58419"/>
                    </a:cubicBezTo>
                    <a:cubicBezTo>
                      <a:pt x="44589" y="95928"/>
                      <a:pt x="123705" y="150512"/>
                      <a:pt x="169143" y="150512"/>
                    </a:cubicBezTo>
                    <a:cubicBezTo>
                      <a:pt x="234054" y="150512"/>
                      <a:pt x="270837" y="139408"/>
                      <a:pt x="270837" y="139408"/>
                    </a:cubicBezTo>
                  </a:path>
                </a:pathLst>
              </a:custGeom>
              <a:noFill/>
              <a:ln w="15893" cap="rnd">
                <a:solidFill>
                  <a:srgbClr val="6060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 sz="1350"/>
              </a:p>
            </p:txBody>
          </p:sp>
        </p:grp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9DCAB7F-5315-3F37-3E3C-253F6F871FC6}"/>
                </a:ext>
              </a:extLst>
            </p:cNvPr>
            <p:cNvSpPr/>
            <p:nvPr/>
          </p:nvSpPr>
          <p:spPr>
            <a:xfrm>
              <a:off x="3115836" y="1325487"/>
              <a:ext cx="45155" cy="44786"/>
            </a:xfrm>
            <a:custGeom>
              <a:avLst/>
              <a:gdLst>
                <a:gd name="connsiteX0" fmla="*/ 45156 w 45155"/>
                <a:gd name="connsiteY0" fmla="*/ 22393 h 44786"/>
                <a:gd name="connsiteX1" fmla="*/ 22578 w 45155"/>
                <a:gd name="connsiteY1" fmla="*/ 44787 h 44786"/>
                <a:gd name="connsiteX2" fmla="*/ 0 w 45155"/>
                <a:gd name="connsiteY2" fmla="*/ 22393 h 44786"/>
                <a:gd name="connsiteX3" fmla="*/ 22578 w 45155"/>
                <a:gd name="connsiteY3" fmla="*/ 0 h 44786"/>
                <a:gd name="connsiteX4" fmla="*/ 45156 w 45155"/>
                <a:gd name="connsiteY4" fmla="*/ 22393 h 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55" h="44786">
                  <a:moveTo>
                    <a:pt x="45156" y="22393"/>
                  </a:moveTo>
                  <a:cubicBezTo>
                    <a:pt x="45156" y="34761"/>
                    <a:pt x="35047" y="44787"/>
                    <a:pt x="22578" y="44787"/>
                  </a:cubicBezTo>
                  <a:cubicBezTo>
                    <a:pt x="10108" y="44787"/>
                    <a:pt x="0" y="34761"/>
                    <a:pt x="0" y="22393"/>
                  </a:cubicBezTo>
                  <a:cubicBezTo>
                    <a:pt x="0" y="10026"/>
                    <a:pt x="10108" y="0"/>
                    <a:pt x="22578" y="0"/>
                  </a:cubicBezTo>
                  <a:cubicBezTo>
                    <a:pt x="35047" y="0"/>
                    <a:pt x="45156" y="10026"/>
                    <a:pt x="45156" y="22393"/>
                  </a:cubicBezTo>
                  <a:close/>
                </a:path>
              </a:pathLst>
            </a:custGeom>
            <a:noFill/>
            <a:ln w="15893" cap="rnd">
              <a:solidFill>
                <a:srgbClr val="6060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b-NO" sz="135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B3A45BB-86B6-914A-4265-E304122C283C}"/>
                </a:ext>
              </a:extLst>
            </p:cNvPr>
            <p:cNvSpPr/>
            <p:nvPr/>
          </p:nvSpPr>
          <p:spPr>
            <a:xfrm>
              <a:off x="2992599" y="1418607"/>
              <a:ext cx="133773" cy="134174"/>
            </a:xfrm>
            <a:custGeom>
              <a:avLst/>
              <a:gdLst>
                <a:gd name="connsiteX0" fmla="*/ 67639 w 133773"/>
                <a:gd name="connsiteY0" fmla="*/ 0 h 134174"/>
                <a:gd name="connsiteX1" fmla="*/ 0 w 133773"/>
                <a:gd name="connsiteY1" fmla="*/ 67834 h 134174"/>
                <a:gd name="connsiteX2" fmla="*/ 67639 w 133773"/>
                <a:gd name="connsiteY2" fmla="*/ 134174 h 134174"/>
                <a:gd name="connsiteX3" fmla="*/ 133773 w 133773"/>
                <a:gd name="connsiteY3" fmla="*/ 67834 h 134174"/>
                <a:gd name="connsiteX4" fmla="*/ 67639 w 133773"/>
                <a:gd name="connsiteY4" fmla="*/ 0 h 1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3" h="134174">
                  <a:moveTo>
                    <a:pt x="67639" y="0"/>
                  </a:moveTo>
                  <a:cubicBezTo>
                    <a:pt x="67639" y="21554"/>
                    <a:pt x="34431" y="67834"/>
                    <a:pt x="0" y="67834"/>
                  </a:cubicBezTo>
                  <a:cubicBezTo>
                    <a:pt x="34149" y="67834"/>
                    <a:pt x="67639" y="101797"/>
                    <a:pt x="67639" y="134174"/>
                  </a:cubicBezTo>
                  <a:cubicBezTo>
                    <a:pt x="67639" y="101797"/>
                    <a:pt x="103858" y="67834"/>
                    <a:pt x="133773" y="67834"/>
                  </a:cubicBezTo>
                  <a:cubicBezTo>
                    <a:pt x="104422" y="67834"/>
                    <a:pt x="67639" y="21274"/>
                    <a:pt x="67639" y="0"/>
                  </a:cubicBezTo>
                  <a:close/>
                </a:path>
              </a:pathLst>
            </a:custGeom>
            <a:noFill/>
            <a:ln w="15893" cap="rnd">
              <a:solidFill>
                <a:srgbClr val="CF022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b-NO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D140932-8CE4-3E0A-7FD9-D71EB7AFEE3D}"/>
                </a:ext>
              </a:extLst>
            </p:cNvPr>
            <p:cNvSpPr/>
            <p:nvPr/>
          </p:nvSpPr>
          <p:spPr>
            <a:xfrm>
              <a:off x="2936813" y="1291991"/>
              <a:ext cx="99342" cy="99650"/>
            </a:xfrm>
            <a:custGeom>
              <a:avLst/>
              <a:gdLst>
                <a:gd name="connsiteX0" fmla="*/ 50236 w 99342"/>
                <a:gd name="connsiteY0" fmla="*/ 0 h 99650"/>
                <a:gd name="connsiteX1" fmla="*/ 0 w 99342"/>
                <a:gd name="connsiteY1" fmla="*/ 50385 h 99650"/>
                <a:gd name="connsiteX2" fmla="*/ 50236 w 99342"/>
                <a:gd name="connsiteY2" fmla="*/ 99651 h 99650"/>
                <a:gd name="connsiteX3" fmla="*/ 99342 w 99342"/>
                <a:gd name="connsiteY3" fmla="*/ 50385 h 99650"/>
                <a:gd name="connsiteX4" fmla="*/ 50236 w 99342"/>
                <a:gd name="connsiteY4" fmla="*/ 0 h 9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2" h="99650">
                  <a:moveTo>
                    <a:pt x="50236" y="0"/>
                  </a:moveTo>
                  <a:cubicBezTo>
                    <a:pt x="50236" y="15955"/>
                    <a:pt x="25588" y="50385"/>
                    <a:pt x="0" y="50385"/>
                  </a:cubicBezTo>
                  <a:cubicBezTo>
                    <a:pt x="25306" y="50385"/>
                    <a:pt x="50236" y="75578"/>
                    <a:pt x="50236" y="99651"/>
                  </a:cubicBezTo>
                  <a:cubicBezTo>
                    <a:pt x="50236" y="75578"/>
                    <a:pt x="77141" y="50385"/>
                    <a:pt x="99342" y="50385"/>
                  </a:cubicBezTo>
                  <a:cubicBezTo>
                    <a:pt x="77517" y="50385"/>
                    <a:pt x="50236" y="15769"/>
                    <a:pt x="50236" y="0"/>
                  </a:cubicBezTo>
                  <a:close/>
                </a:path>
              </a:pathLst>
            </a:custGeom>
            <a:noFill/>
            <a:ln w="15893" cap="rnd">
              <a:solidFill>
                <a:srgbClr val="CF022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b-NO" sz="135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31960AF-748D-9395-0B60-E9431EB0459C}"/>
              </a:ext>
            </a:extLst>
          </p:cNvPr>
          <p:cNvGrpSpPr/>
          <p:nvPr/>
        </p:nvGrpSpPr>
        <p:grpSpPr>
          <a:xfrm>
            <a:off x="6230135" y="2406150"/>
            <a:ext cx="2630139" cy="570648"/>
            <a:chOff x="8306845" y="3208200"/>
            <a:chExt cx="3506851" cy="760864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4FAD601-5E45-A30D-0AA1-FEF6D19EF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06845" y="3208200"/>
              <a:ext cx="882682" cy="760864"/>
              <a:chOff x="4167188" y="5834063"/>
              <a:chExt cx="701675" cy="604838"/>
            </a:xfrm>
          </p:grpSpPr>
          <p:sp>
            <p:nvSpPr>
              <p:cNvPr id="150" name="Freeform 567">
                <a:extLst>
                  <a:ext uri="{FF2B5EF4-FFF2-40B4-BE49-F238E27FC236}">
                    <a16:creationId xmlns:a16="http://schemas.microsoft.com/office/drawing/2014/main" id="{3049383A-212F-E768-F0E4-CB452819A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213" y="5918201"/>
                <a:ext cx="188913" cy="20638"/>
              </a:xfrm>
              <a:custGeom>
                <a:avLst/>
                <a:gdLst>
                  <a:gd name="T0" fmla="*/ 426 w 452"/>
                  <a:gd name="T1" fmla="*/ 51 h 51"/>
                  <a:gd name="T2" fmla="*/ 26 w 452"/>
                  <a:gd name="T3" fmla="*/ 51 h 51"/>
                  <a:gd name="T4" fmla="*/ 0 w 452"/>
                  <a:gd name="T5" fmla="*/ 25 h 51"/>
                  <a:gd name="T6" fmla="*/ 26 w 452"/>
                  <a:gd name="T7" fmla="*/ 0 h 51"/>
                  <a:gd name="T8" fmla="*/ 426 w 452"/>
                  <a:gd name="T9" fmla="*/ 0 h 51"/>
                  <a:gd name="T10" fmla="*/ 452 w 452"/>
                  <a:gd name="T11" fmla="*/ 25 h 51"/>
                  <a:gd name="T12" fmla="*/ 426 w 452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2" h="51">
                    <a:moveTo>
                      <a:pt x="426" y="51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12" y="51"/>
                      <a:pt x="0" y="39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440" y="0"/>
                      <a:pt x="452" y="11"/>
                      <a:pt x="452" y="25"/>
                    </a:cubicBezTo>
                    <a:cubicBezTo>
                      <a:pt x="452" y="39"/>
                      <a:pt x="440" y="51"/>
                      <a:pt x="426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1" name="Freeform 568">
                <a:extLst>
                  <a:ext uri="{FF2B5EF4-FFF2-40B4-BE49-F238E27FC236}">
                    <a16:creationId xmlns:a16="http://schemas.microsoft.com/office/drawing/2014/main" id="{829EAA3F-2E82-7DFE-C5F7-E9C854EF9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775" y="6078538"/>
                <a:ext cx="700088" cy="360363"/>
              </a:xfrm>
              <a:custGeom>
                <a:avLst/>
                <a:gdLst>
                  <a:gd name="T0" fmla="*/ 1494 w 1668"/>
                  <a:gd name="T1" fmla="*/ 859 h 859"/>
                  <a:gd name="T2" fmla="*/ 174 w 1668"/>
                  <a:gd name="T3" fmla="*/ 859 h 859"/>
                  <a:gd name="T4" fmla="*/ 0 w 1668"/>
                  <a:gd name="T5" fmla="*/ 686 h 859"/>
                  <a:gd name="T6" fmla="*/ 0 w 1668"/>
                  <a:gd name="T7" fmla="*/ 655 h 859"/>
                  <a:gd name="T8" fmla="*/ 26 w 1668"/>
                  <a:gd name="T9" fmla="*/ 629 h 859"/>
                  <a:gd name="T10" fmla="*/ 51 w 1668"/>
                  <a:gd name="T11" fmla="*/ 655 h 859"/>
                  <a:gd name="T12" fmla="*/ 51 w 1668"/>
                  <a:gd name="T13" fmla="*/ 686 h 859"/>
                  <a:gd name="T14" fmla="*/ 174 w 1668"/>
                  <a:gd name="T15" fmla="*/ 809 h 859"/>
                  <a:gd name="T16" fmla="*/ 1494 w 1668"/>
                  <a:gd name="T17" fmla="*/ 809 h 859"/>
                  <a:gd name="T18" fmla="*/ 1617 w 1668"/>
                  <a:gd name="T19" fmla="*/ 686 h 859"/>
                  <a:gd name="T20" fmla="*/ 1617 w 1668"/>
                  <a:gd name="T21" fmla="*/ 51 h 859"/>
                  <a:gd name="T22" fmla="*/ 1374 w 1668"/>
                  <a:gd name="T23" fmla="*/ 51 h 859"/>
                  <a:gd name="T24" fmla="*/ 1348 w 1668"/>
                  <a:gd name="T25" fmla="*/ 25 h 859"/>
                  <a:gd name="T26" fmla="*/ 1374 w 1668"/>
                  <a:gd name="T27" fmla="*/ 0 h 859"/>
                  <a:gd name="T28" fmla="*/ 1642 w 1668"/>
                  <a:gd name="T29" fmla="*/ 0 h 859"/>
                  <a:gd name="T30" fmla="*/ 1668 w 1668"/>
                  <a:gd name="T31" fmla="*/ 25 h 859"/>
                  <a:gd name="T32" fmla="*/ 1668 w 1668"/>
                  <a:gd name="T33" fmla="*/ 686 h 859"/>
                  <a:gd name="T34" fmla="*/ 1494 w 1668"/>
                  <a:gd name="T35" fmla="*/ 859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8" h="859">
                    <a:moveTo>
                      <a:pt x="1494" y="859"/>
                    </a:moveTo>
                    <a:cubicBezTo>
                      <a:pt x="174" y="859"/>
                      <a:pt x="174" y="859"/>
                      <a:pt x="174" y="859"/>
                    </a:cubicBezTo>
                    <a:cubicBezTo>
                      <a:pt x="78" y="859"/>
                      <a:pt x="0" y="782"/>
                      <a:pt x="0" y="686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41"/>
                      <a:pt x="12" y="629"/>
                      <a:pt x="26" y="629"/>
                    </a:cubicBezTo>
                    <a:cubicBezTo>
                      <a:pt x="40" y="629"/>
                      <a:pt x="51" y="641"/>
                      <a:pt x="51" y="655"/>
                    </a:cubicBezTo>
                    <a:cubicBezTo>
                      <a:pt x="51" y="686"/>
                      <a:pt x="51" y="686"/>
                      <a:pt x="51" y="686"/>
                    </a:cubicBezTo>
                    <a:cubicBezTo>
                      <a:pt x="51" y="754"/>
                      <a:pt x="106" y="809"/>
                      <a:pt x="174" y="809"/>
                    </a:cubicBezTo>
                    <a:cubicBezTo>
                      <a:pt x="1494" y="809"/>
                      <a:pt x="1494" y="809"/>
                      <a:pt x="1494" y="809"/>
                    </a:cubicBezTo>
                    <a:cubicBezTo>
                      <a:pt x="1562" y="809"/>
                      <a:pt x="1617" y="754"/>
                      <a:pt x="1617" y="686"/>
                    </a:cubicBezTo>
                    <a:cubicBezTo>
                      <a:pt x="1617" y="51"/>
                      <a:pt x="1617" y="51"/>
                      <a:pt x="1617" y="51"/>
                    </a:cubicBezTo>
                    <a:cubicBezTo>
                      <a:pt x="1374" y="51"/>
                      <a:pt x="1374" y="51"/>
                      <a:pt x="1374" y="51"/>
                    </a:cubicBezTo>
                    <a:cubicBezTo>
                      <a:pt x="1360" y="51"/>
                      <a:pt x="1348" y="39"/>
                      <a:pt x="1348" y="25"/>
                    </a:cubicBezTo>
                    <a:cubicBezTo>
                      <a:pt x="1348" y="11"/>
                      <a:pt x="1360" y="0"/>
                      <a:pt x="1374" y="0"/>
                    </a:cubicBezTo>
                    <a:cubicBezTo>
                      <a:pt x="1642" y="0"/>
                      <a:pt x="1642" y="0"/>
                      <a:pt x="1642" y="0"/>
                    </a:cubicBezTo>
                    <a:cubicBezTo>
                      <a:pt x="1656" y="0"/>
                      <a:pt x="1668" y="11"/>
                      <a:pt x="1668" y="25"/>
                    </a:cubicBezTo>
                    <a:cubicBezTo>
                      <a:pt x="1668" y="686"/>
                      <a:pt x="1668" y="686"/>
                      <a:pt x="1668" y="686"/>
                    </a:cubicBezTo>
                    <a:cubicBezTo>
                      <a:pt x="1668" y="782"/>
                      <a:pt x="1590" y="859"/>
                      <a:pt x="1494" y="859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2" name="Freeform 569">
                <a:extLst>
                  <a:ext uri="{FF2B5EF4-FFF2-40B4-BE49-F238E27FC236}">
                    <a16:creationId xmlns:a16="http://schemas.microsoft.com/office/drawing/2014/main" id="{2EB69539-3A21-D7B1-7E75-DE6B6F9A8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0" y="6078538"/>
                <a:ext cx="244475" cy="22225"/>
              </a:xfrm>
              <a:custGeom>
                <a:avLst/>
                <a:gdLst>
                  <a:gd name="T0" fmla="*/ 557 w 582"/>
                  <a:gd name="T1" fmla="*/ 51 h 51"/>
                  <a:gd name="T2" fmla="*/ 25 w 582"/>
                  <a:gd name="T3" fmla="*/ 51 h 51"/>
                  <a:gd name="T4" fmla="*/ 0 w 582"/>
                  <a:gd name="T5" fmla="*/ 25 h 51"/>
                  <a:gd name="T6" fmla="*/ 25 w 582"/>
                  <a:gd name="T7" fmla="*/ 0 h 51"/>
                  <a:gd name="T8" fmla="*/ 557 w 582"/>
                  <a:gd name="T9" fmla="*/ 0 h 51"/>
                  <a:gd name="T10" fmla="*/ 582 w 582"/>
                  <a:gd name="T11" fmla="*/ 25 h 51"/>
                  <a:gd name="T12" fmla="*/ 557 w 582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51">
                    <a:moveTo>
                      <a:pt x="557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71" y="0"/>
                      <a:pt x="582" y="11"/>
                      <a:pt x="582" y="25"/>
                    </a:cubicBezTo>
                    <a:cubicBezTo>
                      <a:pt x="582" y="39"/>
                      <a:pt x="571" y="51"/>
                      <a:pt x="557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3" name="Freeform 570">
                <a:extLst>
                  <a:ext uri="{FF2B5EF4-FFF2-40B4-BE49-F238E27FC236}">
                    <a16:creationId xmlns:a16="http://schemas.microsoft.com/office/drawing/2014/main" id="{D3A1787D-FCC8-BB60-690B-9F965BFD1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4213" y="6108701"/>
                <a:ext cx="163513" cy="163513"/>
              </a:xfrm>
              <a:custGeom>
                <a:avLst/>
                <a:gdLst>
                  <a:gd name="T0" fmla="*/ 196 w 392"/>
                  <a:gd name="T1" fmla="*/ 391 h 391"/>
                  <a:gd name="T2" fmla="*/ 0 w 392"/>
                  <a:gd name="T3" fmla="*/ 196 h 391"/>
                  <a:gd name="T4" fmla="*/ 196 w 392"/>
                  <a:gd name="T5" fmla="*/ 0 h 391"/>
                  <a:gd name="T6" fmla="*/ 392 w 392"/>
                  <a:gd name="T7" fmla="*/ 196 h 391"/>
                  <a:gd name="T8" fmla="*/ 196 w 392"/>
                  <a:gd name="T9" fmla="*/ 391 h 391"/>
                  <a:gd name="T10" fmla="*/ 196 w 392"/>
                  <a:gd name="T11" fmla="*/ 51 h 391"/>
                  <a:gd name="T12" fmla="*/ 51 w 392"/>
                  <a:gd name="T13" fmla="*/ 196 h 391"/>
                  <a:gd name="T14" fmla="*/ 196 w 392"/>
                  <a:gd name="T15" fmla="*/ 341 h 391"/>
                  <a:gd name="T16" fmla="*/ 341 w 392"/>
                  <a:gd name="T17" fmla="*/ 196 h 391"/>
                  <a:gd name="T18" fmla="*/ 196 w 392"/>
                  <a:gd name="T19" fmla="*/ 5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2" h="391">
                    <a:moveTo>
                      <a:pt x="196" y="391"/>
                    </a:moveTo>
                    <a:cubicBezTo>
                      <a:pt x="88" y="391"/>
                      <a:pt x="0" y="304"/>
                      <a:pt x="0" y="196"/>
                    </a:cubicBezTo>
                    <a:cubicBezTo>
                      <a:pt x="0" y="88"/>
                      <a:pt x="88" y="0"/>
                      <a:pt x="196" y="0"/>
                    </a:cubicBezTo>
                    <a:cubicBezTo>
                      <a:pt x="304" y="0"/>
                      <a:pt x="392" y="88"/>
                      <a:pt x="392" y="196"/>
                    </a:cubicBezTo>
                    <a:cubicBezTo>
                      <a:pt x="392" y="304"/>
                      <a:pt x="304" y="391"/>
                      <a:pt x="196" y="391"/>
                    </a:cubicBezTo>
                    <a:close/>
                    <a:moveTo>
                      <a:pt x="196" y="51"/>
                    </a:moveTo>
                    <a:cubicBezTo>
                      <a:pt x="116" y="51"/>
                      <a:pt x="51" y="116"/>
                      <a:pt x="51" y="196"/>
                    </a:cubicBezTo>
                    <a:cubicBezTo>
                      <a:pt x="51" y="276"/>
                      <a:pt x="116" y="341"/>
                      <a:pt x="196" y="341"/>
                    </a:cubicBezTo>
                    <a:cubicBezTo>
                      <a:pt x="276" y="341"/>
                      <a:pt x="341" y="276"/>
                      <a:pt x="341" y="196"/>
                    </a:cubicBezTo>
                    <a:cubicBezTo>
                      <a:pt x="341" y="116"/>
                      <a:pt x="276" y="51"/>
                      <a:pt x="196" y="51"/>
                    </a:cubicBezTo>
                    <a:close/>
                  </a:path>
                </a:pathLst>
              </a:custGeom>
              <a:solidFill>
                <a:srgbClr val="CC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4" name="Line 571">
                <a:extLst>
                  <a:ext uri="{FF2B5EF4-FFF2-40B4-BE49-F238E27FC236}">
                    <a16:creationId xmlns:a16="http://schemas.microsoft.com/office/drawing/2014/main" id="{37213C6C-5CF1-614B-B046-7D1706785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163" y="6076951"/>
                <a:ext cx="0" cy="0"/>
              </a:xfrm>
              <a:prstGeom prst="line">
                <a:avLst/>
              </a:prstGeom>
              <a:noFill/>
              <a:ln w="22225" cap="rnd">
                <a:solidFill>
                  <a:srgbClr val="55555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5" name="Freeform 572">
                <a:extLst>
                  <a:ext uri="{FF2B5EF4-FFF2-40B4-BE49-F238E27FC236}">
                    <a16:creationId xmlns:a16="http://schemas.microsoft.com/office/drawing/2014/main" id="{513C0A97-794A-A599-B99C-E0F8721E6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250" y="6027738"/>
                <a:ext cx="325438" cy="325438"/>
              </a:xfrm>
              <a:custGeom>
                <a:avLst/>
                <a:gdLst>
                  <a:gd name="T0" fmla="*/ 388 w 776"/>
                  <a:gd name="T1" fmla="*/ 776 h 776"/>
                  <a:gd name="T2" fmla="*/ 0 w 776"/>
                  <a:gd name="T3" fmla="*/ 388 h 776"/>
                  <a:gd name="T4" fmla="*/ 106 w 776"/>
                  <a:gd name="T5" fmla="*/ 121 h 776"/>
                  <a:gd name="T6" fmla="*/ 142 w 776"/>
                  <a:gd name="T7" fmla="*/ 120 h 776"/>
                  <a:gd name="T8" fmla="*/ 143 w 776"/>
                  <a:gd name="T9" fmla="*/ 156 h 776"/>
                  <a:gd name="T10" fmla="*/ 51 w 776"/>
                  <a:gd name="T11" fmla="*/ 388 h 776"/>
                  <a:gd name="T12" fmla="*/ 388 w 776"/>
                  <a:gd name="T13" fmla="*/ 725 h 776"/>
                  <a:gd name="T14" fmla="*/ 726 w 776"/>
                  <a:gd name="T15" fmla="*/ 388 h 776"/>
                  <a:gd name="T16" fmla="*/ 388 w 776"/>
                  <a:gd name="T17" fmla="*/ 50 h 776"/>
                  <a:gd name="T18" fmla="*/ 226 w 776"/>
                  <a:gd name="T19" fmla="*/ 92 h 776"/>
                  <a:gd name="T20" fmla="*/ 191 w 776"/>
                  <a:gd name="T21" fmla="*/ 82 h 776"/>
                  <a:gd name="T22" fmla="*/ 201 w 776"/>
                  <a:gd name="T23" fmla="*/ 47 h 776"/>
                  <a:gd name="T24" fmla="*/ 388 w 776"/>
                  <a:gd name="T25" fmla="*/ 0 h 776"/>
                  <a:gd name="T26" fmla="*/ 776 w 776"/>
                  <a:gd name="T27" fmla="*/ 388 h 776"/>
                  <a:gd name="T28" fmla="*/ 388 w 776"/>
                  <a:gd name="T29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6" h="776">
                    <a:moveTo>
                      <a:pt x="388" y="776"/>
                    </a:moveTo>
                    <a:cubicBezTo>
                      <a:pt x="174" y="776"/>
                      <a:pt x="0" y="602"/>
                      <a:pt x="0" y="388"/>
                    </a:cubicBezTo>
                    <a:cubicBezTo>
                      <a:pt x="0" y="288"/>
                      <a:pt x="38" y="194"/>
                      <a:pt x="106" y="121"/>
                    </a:cubicBezTo>
                    <a:cubicBezTo>
                      <a:pt x="115" y="111"/>
                      <a:pt x="131" y="111"/>
                      <a:pt x="142" y="120"/>
                    </a:cubicBezTo>
                    <a:cubicBezTo>
                      <a:pt x="152" y="130"/>
                      <a:pt x="152" y="146"/>
                      <a:pt x="143" y="156"/>
                    </a:cubicBezTo>
                    <a:cubicBezTo>
                      <a:pt x="83" y="219"/>
                      <a:pt x="51" y="301"/>
                      <a:pt x="51" y="388"/>
                    </a:cubicBezTo>
                    <a:cubicBezTo>
                      <a:pt x="51" y="574"/>
                      <a:pt x="202" y="725"/>
                      <a:pt x="388" y="725"/>
                    </a:cubicBezTo>
                    <a:cubicBezTo>
                      <a:pt x="574" y="725"/>
                      <a:pt x="726" y="574"/>
                      <a:pt x="726" y="388"/>
                    </a:cubicBezTo>
                    <a:cubicBezTo>
                      <a:pt x="726" y="202"/>
                      <a:pt x="574" y="50"/>
                      <a:pt x="388" y="50"/>
                    </a:cubicBezTo>
                    <a:cubicBezTo>
                      <a:pt x="331" y="50"/>
                      <a:pt x="275" y="65"/>
                      <a:pt x="226" y="92"/>
                    </a:cubicBezTo>
                    <a:cubicBezTo>
                      <a:pt x="213" y="99"/>
                      <a:pt x="198" y="94"/>
                      <a:pt x="191" y="82"/>
                    </a:cubicBezTo>
                    <a:cubicBezTo>
                      <a:pt x="184" y="70"/>
                      <a:pt x="189" y="54"/>
                      <a:pt x="201" y="47"/>
                    </a:cubicBezTo>
                    <a:cubicBezTo>
                      <a:pt x="258" y="16"/>
                      <a:pt x="323" y="0"/>
                      <a:pt x="388" y="0"/>
                    </a:cubicBezTo>
                    <a:cubicBezTo>
                      <a:pt x="602" y="0"/>
                      <a:pt x="776" y="174"/>
                      <a:pt x="776" y="388"/>
                    </a:cubicBezTo>
                    <a:cubicBezTo>
                      <a:pt x="776" y="602"/>
                      <a:pt x="602" y="776"/>
                      <a:pt x="388" y="776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6" name="Freeform 573">
                <a:extLst>
                  <a:ext uri="{FF2B5EF4-FFF2-40B4-BE49-F238E27FC236}">
                    <a16:creationId xmlns:a16="http://schemas.microsoft.com/office/drawing/2014/main" id="{E0EBFF40-930D-5ADE-742E-E0B25C5703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7213" y="5983288"/>
                <a:ext cx="417513" cy="415925"/>
              </a:xfrm>
              <a:custGeom>
                <a:avLst/>
                <a:gdLst>
                  <a:gd name="T0" fmla="*/ 495 w 991"/>
                  <a:gd name="T1" fmla="*/ 991 h 991"/>
                  <a:gd name="T2" fmla="*/ 0 w 991"/>
                  <a:gd name="T3" fmla="*/ 496 h 991"/>
                  <a:gd name="T4" fmla="*/ 495 w 991"/>
                  <a:gd name="T5" fmla="*/ 0 h 991"/>
                  <a:gd name="T6" fmla="*/ 991 w 991"/>
                  <a:gd name="T7" fmla="*/ 496 h 991"/>
                  <a:gd name="T8" fmla="*/ 495 w 991"/>
                  <a:gd name="T9" fmla="*/ 991 h 991"/>
                  <a:gd name="T10" fmla="*/ 495 w 991"/>
                  <a:gd name="T11" fmla="*/ 51 h 991"/>
                  <a:gd name="T12" fmla="*/ 50 w 991"/>
                  <a:gd name="T13" fmla="*/ 496 h 991"/>
                  <a:gd name="T14" fmla="*/ 495 w 991"/>
                  <a:gd name="T15" fmla="*/ 941 h 991"/>
                  <a:gd name="T16" fmla="*/ 940 w 991"/>
                  <a:gd name="T17" fmla="*/ 496 h 991"/>
                  <a:gd name="T18" fmla="*/ 495 w 991"/>
                  <a:gd name="T19" fmla="*/ 5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1" h="991">
                    <a:moveTo>
                      <a:pt x="495" y="991"/>
                    </a:moveTo>
                    <a:cubicBezTo>
                      <a:pt x="222" y="991"/>
                      <a:pt x="0" y="769"/>
                      <a:pt x="0" y="496"/>
                    </a:cubicBezTo>
                    <a:cubicBezTo>
                      <a:pt x="0" y="222"/>
                      <a:pt x="222" y="0"/>
                      <a:pt x="495" y="0"/>
                    </a:cubicBezTo>
                    <a:cubicBezTo>
                      <a:pt x="768" y="0"/>
                      <a:pt x="991" y="222"/>
                      <a:pt x="991" y="496"/>
                    </a:cubicBezTo>
                    <a:cubicBezTo>
                      <a:pt x="991" y="769"/>
                      <a:pt x="768" y="991"/>
                      <a:pt x="495" y="991"/>
                    </a:cubicBezTo>
                    <a:close/>
                    <a:moveTo>
                      <a:pt x="495" y="51"/>
                    </a:moveTo>
                    <a:cubicBezTo>
                      <a:pt x="250" y="51"/>
                      <a:pt x="50" y="250"/>
                      <a:pt x="50" y="496"/>
                    </a:cubicBezTo>
                    <a:cubicBezTo>
                      <a:pt x="50" y="741"/>
                      <a:pt x="250" y="941"/>
                      <a:pt x="495" y="941"/>
                    </a:cubicBezTo>
                    <a:cubicBezTo>
                      <a:pt x="741" y="941"/>
                      <a:pt x="940" y="741"/>
                      <a:pt x="940" y="496"/>
                    </a:cubicBezTo>
                    <a:cubicBezTo>
                      <a:pt x="940" y="250"/>
                      <a:pt x="741" y="51"/>
                      <a:pt x="495" y="5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7" name="Freeform 574">
                <a:extLst>
                  <a:ext uri="{FF2B5EF4-FFF2-40B4-BE49-F238E27FC236}">
                    <a16:creationId xmlns:a16="http://schemas.microsoft.com/office/drawing/2014/main" id="{CB7BD4EE-F37A-BB02-90E5-FCC6709D08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1325" y="6008688"/>
                <a:ext cx="60325" cy="60325"/>
              </a:xfrm>
              <a:custGeom>
                <a:avLst/>
                <a:gdLst>
                  <a:gd name="T0" fmla="*/ 71 w 143"/>
                  <a:gd name="T1" fmla="*/ 143 h 143"/>
                  <a:gd name="T2" fmla="*/ 0 w 143"/>
                  <a:gd name="T3" fmla="*/ 72 h 143"/>
                  <a:gd name="T4" fmla="*/ 71 w 143"/>
                  <a:gd name="T5" fmla="*/ 0 h 143"/>
                  <a:gd name="T6" fmla="*/ 143 w 143"/>
                  <a:gd name="T7" fmla="*/ 72 h 143"/>
                  <a:gd name="T8" fmla="*/ 71 w 143"/>
                  <a:gd name="T9" fmla="*/ 143 h 143"/>
                  <a:gd name="T10" fmla="*/ 71 w 143"/>
                  <a:gd name="T11" fmla="*/ 51 h 143"/>
                  <a:gd name="T12" fmla="*/ 50 w 143"/>
                  <a:gd name="T13" fmla="*/ 72 h 143"/>
                  <a:gd name="T14" fmla="*/ 71 w 143"/>
                  <a:gd name="T15" fmla="*/ 93 h 143"/>
                  <a:gd name="T16" fmla="*/ 92 w 143"/>
                  <a:gd name="T17" fmla="*/ 72 h 143"/>
                  <a:gd name="T18" fmla="*/ 71 w 143"/>
                  <a:gd name="T19" fmla="*/ 5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43">
                    <a:moveTo>
                      <a:pt x="71" y="143"/>
                    </a:move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10" y="0"/>
                      <a:pt x="143" y="32"/>
                      <a:pt x="143" y="72"/>
                    </a:cubicBezTo>
                    <a:cubicBezTo>
                      <a:pt x="143" y="111"/>
                      <a:pt x="110" y="143"/>
                      <a:pt x="71" y="143"/>
                    </a:cubicBezTo>
                    <a:close/>
                    <a:moveTo>
                      <a:pt x="71" y="51"/>
                    </a:moveTo>
                    <a:cubicBezTo>
                      <a:pt x="60" y="51"/>
                      <a:pt x="50" y="60"/>
                      <a:pt x="50" y="72"/>
                    </a:cubicBezTo>
                    <a:cubicBezTo>
                      <a:pt x="50" y="83"/>
                      <a:pt x="60" y="93"/>
                      <a:pt x="71" y="93"/>
                    </a:cubicBezTo>
                    <a:cubicBezTo>
                      <a:pt x="83" y="93"/>
                      <a:pt x="92" y="83"/>
                      <a:pt x="92" y="72"/>
                    </a:cubicBezTo>
                    <a:cubicBezTo>
                      <a:pt x="92" y="60"/>
                      <a:pt x="83" y="51"/>
                      <a:pt x="71" y="51"/>
                    </a:cubicBezTo>
                    <a:close/>
                  </a:path>
                </a:pathLst>
              </a:custGeom>
              <a:solidFill>
                <a:srgbClr val="CC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8" name="Freeform 575">
                <a:extLst>
                  <a:ext uri="{FF2B5EF4-FFF2-40B4-BE49-F238E27FC236}">
                    <a16:creationId xmlns:a16="http://schemas.microsoft.com/office/drawing/2014/main" id="{805BB008-F6B1-C848-0BF1-08E8862C2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5895976"/>
                <a:ext cx="123825" cy="82550"/>
              </a:xfrm>
              <a:custGeom>
                <a:avLst/>
                <a:gdLst>
                  <a:gd name="T0" fmla="*/ 26 w 296"/>
                  <a:gd name="T1" fmla="*/ 197 h 197"/>
                  <a:gd name="T2" fmla="*/ 0 w 296"/>
                  <a:gd name="T3" fmla="*/ 171 h 197"/>
                  <a:gd name="T4" fmla="*/ 0 w 296"/>
                  <a:gd name="T5" fmla="*/ 124 h 197"/>
                  <a:gd name="T6" fmla="*/ 61 w 296"/>
                  <a:gd name="T7" fmla="*/ 42 h 197"/>
                  <a:gd name="T8" fmla="*/ 170 w 296"/>
                  <a:gd name="T9" fmla="*/ 10 h 197"/>
                  <a:gd name="T10" fmla="*/ 266 w 296"/>
                  <a:gd name="T11" fmla="*/ 47 h 197"/>
                  <a:gd name="T12" fmla="*/ 289 w 296"/>
                  <a:gd name="T13" fmla="*/ 83 h 197"/>
                  <a:gd name="T14" fmla="*/ 281 w 296"/>
                  <a:gd name="T15" fmla="*/ 118 h 197"/>
                  <a:gd name="T16" fmla="*/ 246 w 296"/>
                  <a:gd name="T17" fmla="*/ 110 h 197"/>
                  <a:gd name="T18" fmla="*/ 223 w 296"/>
                  <a:gd name="T19" fmla="*/ 74 h 197"/>
                  <a:gd name="T20" fmla="*/ 184 w 296"/>
                  <a:gd name="T21" fmla="*/ 59 h 197"/>
                  <a:gd name="T22" fmla="*/ 76 w 296"/>
                  <a:gd name="T23" fmla="*/ 91 h 197"/>
                  <a:gd name="T24" fmla="*/ 51 w 296"/>
                  <a:gd name="T25" fmla="*/ 124 h 197"/>
                  <a:gd name="T26" fmla="*/ 51 w 296"/>
                  <a:gd name="T27" fmla="*/ 171 h 197"/>
                  <a:gd name="T28" fmla="*/ 26 w 296"/>
                  <a:gd name="T29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6" h="197">
                    <a:moveTo>
                      <a:pt x="26" y="197"/>
                    </a:moveTo>
                    <a:cubicBezTo>
                      <a:pt x="12" y="197"/>
                      <a:pt x="0" y="185"/>
                      <a:pt x="0" y="17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87"/>
                      <a:pt x="25" y="53"/>
                      <a:pt x="61" y="42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207" y="0"/>
                      <a:pt x="246" y="15"/>
                      <a:pt x="266" y="47"/>
                    </a:cubicBezTo>
                    <a:cubicBezTo>
                      <a:pt x="289" y="83"/>
                      <a:pt x="289" y="83"/>
                      <a:pt x="289" y="83"/>
                    </a:cubicBezTo>
                    <a:cubicBezTo>
                      <a:pt x="296" y="95"/>
                      <a:pt x="293" y="111"/>
                      <a:pt x="281" y="118"/>
                    </a:cubicBezTo>
                    <a:cubicBezTo>
                      <a:pt x="269" y="125"/>
                      <a:pt x="253" y="122"/>
                      <a:pt x="246" y="110"/>
                    </a:cubicBezTo>
                    <a:cubicBezTo>
                      <a:pt x="223" y="74"/>
                      <a:pt x="223" y="74"/>
                      <a:pt x="223" y="74"/>
                    </a:cubicBezTo>
                    <a:cubicBezTo>
                      <a:pt x="215" y="61"/>
                      <a:pt x="199" y="55"/>
                      <a:pt x="184" y="59"/>
                    </a:cubicBezTo>
                    <a:cubicBezTo>
                      <a:pt x="76" y="91"/>
                      <a:pt x="76" y="91"/>
                      <a:pt x="76" y="91"/>
                    </a:cubicBezTo>
                    <a:cubicBezTo>
                      <a:pt x="61" y="95"/>
                      <a:pt x="51" y="109"/>
                      <a:pt x="51" y="124"/>
                    </a:cubicBezTo>
                    <a:cubicBezTo>
                      <a:pt x="51" y="171"/>
                      <a:pt x="51" y="171"/>
                      <a:pt x="51" y="171"/>
                    </a:cubicBezTo>
                    <a:cubicBezTo>
                      <a:pt x="51" y="185"/>
                      <a:pt x="40" y="197"/>
                      <a:pt x="26" y="197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59" name="Freeform 576">
                <a:extLst>
                  <a:ext uri="{FF2B5EF4-FFF2-40B4-BE49-F238E27FC236}">
                    <a16:creationId xmlns:a16="http://schemas.microsoft.com/office/drawing/2014/main" id="{35468FCF-65DA-2845-5D07-6A65F68A8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0" y="6132513"/>
                <a:ext cx="69850" cy="117475"/>
              </a:xfrm>
              <a:custGeom>
                <a:avLst/>
                <a:gdLst>
                  <a:gd name="T0" fmla="*/ 25 w 164"/>
                  <a:gd name="T1" fmla="*/ 278 h 278"/>
                  <a:gd name="T2" fmla="*/ 0 w 164"/>
                  <a:gd name="T3" fmla="*/ 252 h 278"/>
                  <a:gd name="T4" fmla="*/ 25 w 164"/>
                  <a:gd name="T5" fmla="*/ 227 h 278"/>
                  <a:gd name="T6" fmla="*/ 114 w 164"/>
                  <a:gd name="T7" fmla="*/ 139 h 278"/>
                  <a:gd name="T8" fmla="*/ 25 w 164"/>
                  <a:gd name="T9" fmla="*/ 50 h 278"/>
                  <a:gd name="T10" fmla="*/ 0 w 164"/>
                  <a:gd name="T11" fmla="*/ 25 h 278"/>
                  <a:gd name="T12" fmla="*/ 25 w 164"/>
                  <a:gd name="T13" fmla="*/ 0 h 278"/>
                  <a:gd name="T14" fmla="*/ 164 w 164"/>
                  <a:gd name="T15" fmla="*/ 139 h 278"/>
                  <a:gd name="T16" fmla="*/ 25 w 164"/>
                  <a:gd name="T17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78">
                    <a:moveTo>
                      <a:pt x="25" y="278"/>
                    </a:moveTo>
                    <a:cubicBezTo>
                      <a:pt x="11" y="278"/>
                      <a:pt x="0" y="266"/>
                      <a:pt x="0" y="252"/>
                    </a:cubicBezTo>
                    <a:cubicBezTo>
                      <a:pt x="0" y="238"/>
                      <a:pt x="11" y="227"/>
                      <a:pt x="25" y="227"/>
                    </a:cubicBezTo>
                    <a:cubicBezTo>
                      <a:pt x="74" y="227"/>
                      <a:pt x="114" y="187"/>
                      <a:pt x="114" y="139"/>
                    </a:cubicBezTo>
                    <a:cubicBezTo>
                      <a:pt x="114" y="90"/>
                      <a:pt x="74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102" y="0"/>
                      <a:pt x="164" y="62"/>
                      <a:pt x="164" y="139"/>
                    </a:cubicBezTo>
                    <a:cubicBezTo>
                      <a:pt x="164" y="215"/>
                      <a:pt x="102" y="278"/>
                      <a:pt x="25" y="278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60" name="Freeform 577">
                <a:extLst>
                  <a:ext uri="{FF2B5EF4-FFF2-40B4-BE49-F238E27FC236}">
                    <a16:creationId xmlns:a16="http://schemas.microsoft.com/office/drawing/2014/main" id="{4982E7B4-9810-B699-3254-CE8AF4680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188" y="5834063"/>
                <a:ext cx="585788" cy="485775"/>
              </a:xfrm>
              <a:custGeom>
                <a:avLst/>
                <a:gdLst>
                  <a:gd name="T0" fmla="*/ 26 w 1394"/>
                  <a:gd name="T1" fmla="*/ 1159 h 1159"/>
                  <a:gd name="T2" fmla="*/ 0 w 1394"/>
                  <a:gd name="T3" fmla="*/ 1134 h 1159"/>
                  <a:gd name="T4" fmla="*/ 0 w 1394"/>
                  <a:gd name="T5" fmla="*/ 646 h 1159"/>
                  <a:gd name="T6" fmla="*/ 53 w 1394"/>
                  <a:gd name="T7" fmla="*/ 467 h 1159"/>
                  <a:gd name="T8" fmla="*/ 188 w 1394"/>
                  <a:gd name="T9" fmla="*/ 343 h 1159"/>
                  <a:gd name="T10" fmla="*/ 541 w 1394"/>
                  <a:gd name="T11" fmla="*/ 228 h 1159"/>
                  <a:gd name="T12" fmla="*/ 589 w 1394"/>
                  <a:gd name="T13" fmla="*/ 167 h 1159"/>
                  <a:gd name="T14" fmla="*/ 808 w 1394"/>
                  <a:gd name="T15" fmla="*/ 0 h 1159"/>
                  <a:gd name="T16" fmla="*/ 810 w 1394"/>
                  <a:gd name="T17" fmla="*/ 0 h 1159"/>
                  <a:gd name="T18" fmla="*/ 1221 w 1394"/>
                  <a:gd name="T19" fmla="*/ 0 h 1159"/>
                  <a:gd name="T20" fmla="*/ 1388 w 1394"/>
                  <a:gd name="T21" fmla="*/ 129 h 1159"/>
                  <a:gd name="T22" fmla="*/ 1374 w 1394"/>
                  <a:gd name="T23" fmla="*/ 162 h 1159"/>
                  <a:gd name="T24" fmla="*/ 1341 w 1394"/>
                  <a:gd name="T25" fmla="*/ 147 h 1159"/>
                  <a:gd name="T26" fmla="*/ 1221 w 1394"/>
                  <a:gd name="T27" fmla="*/ 50 h 1159"/>
                  <a:gd name="T28" fmla="*/ 810 w 1394"/>
                  <a:gd name="T29" fmla="*/ 50 h 1159"/>
                  <a:gd name="T30" fmla="*/ 639 w 1394"/>
                  <a:gd name="T31" fmla="*/ 175 h 1159"/>
                  <a:gd name="T32" fmla="*/ 556 w 1394"/>
                  <a:gd name="T33" fmla="*/ 276 h 1159"/>
                  <a:gd name="T34" fmla="*/ 204 w 1394"/>
                  <a:gd name="T35" fmla="*/ 391 h 1159"/>
                  <a:gd name="T36" fmla="*/ 100 w 1394"/>
                  <a:gd name="T37" fmla="*/ 486 h 1159"/>
                  <a:gd name="T38" fmla="*/ 51 w 1394"/>
                  <a:gd name="T39" fmla="*/ 646 h 1159"/>
                  <a:gd name="T40" fmla="*/ 51 w 1394"/>
                  <a:gd name="T41" fmla="*/ 1134 h 1159"/>
                  <a:gd name="T42" fmla="*/ 26 w 1394"/>
                  <a:gd name="T43" fmla="*/ 1159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4" h="1159">
                    <a:moveTo>
                      <a:pt x="26" y="1159"/>
                    </a:moveTo>
                    <a:cubicBezTo>
                      <a:pt x="12" y="1159"/>
                      <a:pt x="0" y="1148"/>
                      <a:pt x="0" y="1134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10"/>
                      <a:pt x="44" y="491"/>
                      <a:pt x="53" y="467"/>
                    </a:cubicBezTo>
                    <a:cubicBezTo>
                      <a:pt x="79" y="408"/>
                      <a:pt x="128" y="363"/>
                      <a:pt x="188" y="343"/>
                    </a:cubicBezTo>
                    <a:cubicBezTo>
                      <a:pt x="541" y="228"/>
                      <a:pt x="541" y="228"/>
                      <a:pt x="541" y="228"/>
                    </a:cubicBezTo>
                    <a:cubicBezTo>
                      <a:pt x="566" y="220"/>
                      <a:pt x="585" y="196"/>
                      <a:pt x="589" y="167"/>
                    </a:cubicBezTo>
                    <a:cubicBezTo>
                      <a:pt x="609" y="34"/>
                      <a:pt x="739" y="0"/>
                      <a:pt x="808" y="0"/>
                    </a:cubicBezTo>
                    <a:cubicBezTo>
                      <a:pt x="808" y="0"/>
                      <a:pt x="809" y="0"/>
                      <a:pt x="810" y="0"/>
                    </a:cubicBezTo>
                    <a:cubicBezTo>
                      <a:pt x="1221" y="0"/>
                      <a:pt x="1221" y="0"/>
                      <a:pt x="1221" y="0"/>
                    </a:cubicBezTo>
                    <a:cubicBezTo>
                      <a:pt x="1324" y="0"/>
                      <a:pt x="1365" y="69"/>
                      <a:pt x="1388" y="129"/>
                    </a:cubicBezTo>
                    <a:cubicBezTo>
                      <a:pt x="1394" y="142"/>
                      <a:pt x="1387" y="156"/>
                      <a:pt x="1374" y="162"/>
                    </a:cubicBezTo>
                    <a:cubicBezTo>
                      <a:pt x="1361" y="167"/>
                      <a:pt x="1346" y="160"/>
                      <a:pt x="1341" y="147"/>
                    </a:cubicBezTo>
                    <a:cubicBezTo>
                      <a:pt x="1318" y="89"/>
                      <a:pt x="1289" y="50"/>
                      <a:pt x="1221" y="50"/>
                    </a:cubicBezTo>
                    <a:cubicBezTo>
                      <a:pt x="810" y="50"/>
                      <a:pt x="810" y="50"/>
                      <a:pt x="810" y="50"/>
                    </a:cubicBezTo>
                    <a:cubicBezTo>
                      <a:pt x="802" y="49"/>
                      <a:pt x="658" y="51"/>
                      <a:pt x="639" y="175"/>
                    </a:cubicBezTo>
                    <a:cubicBezTo>
                      <a:pt x="632" y="223"/>
                      <a:pt x="600" y="262"/>
                      <a:pt x="556" y="276"/>
                    </a:cubicBezTo>
                    <a:cubicBezTo>
                      <a:pt x="204" y="391"/>
                      <a:pt x="204" y="391"/>
                      <a:pt x="204" y="391"/>
                    </a:cubicBezTo>
                    <a:cubicBezTo>
                      <a:pt x="157" y="406"/>
                      <a:pt x="120" y="441"/>
                      <a:pt x="100" y="486"/>
                    </a:cubicBezTo>
                    <a:cubicBezTo>
                      <a:pt x="76" y="550"/>
                      <a:pt x="51" y="628"/>
                      <a:pt x="51" y="646"/>
                    </a:cubicBezTo>
                    <a:cubicBezTo>
                      <a:pt x="51" y="1134"/>
                      <a:pt x="51" y="1134"/>
                      <a:pt x="51" y="1134"/>
                    </a:cubicBezTo>
                    <a:cubicBezTo>
                      <a:pt x="51" y="1148"/>
                      <a:pt x="40" y="1159"/>
                      <a:pt x="26" y="1159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61" name="Line 578">
                <a:extLst>
                  <a:ext uri="{FF2B5EF4-FFF2-40B4-BE49-F238E27FC236}">
                    <a16:creationId xmlns:a16="http://schemas.microsoft.com/office/drawing/2014/main" id="{CFB5CA18-402F-2132-DBA6-FA8CAE813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975" y="5929313"/>
                <a:ext cx="0" cy="0"/>
              </a:xfrm>
              <a:prstGeom prst="line">
                <a:avLst/>
              </a:prstGeom>
              <a:noFill/>
              <a:ln w="22225" cap="rnd">
                <a:solidFill>
                  <a:srgbClr val="55555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62" name="Freeform 579">
                <a:extLst>
                  <a:ext uri="{FF2B5EF4-FFF2-40B4-BE49-F238E27FC236}">
                    <a16:creationId xmlns:a16="http://schemas.microsoft.com/office/drawing/2014/main" id="{66FE63EC-A4F8-3C37-AD29-BD4A65866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8" y="5926138"/>
                <a:ext cx="123825" cy="168275"/>
              </a:xfrm>
              <a:custGeom>
                <a:avLst/>
                <a:gdLst>
                  <a:gd name="T0" fmla="*/ 271 w 296"/>
                  <a:gd name="T1" fmla="*/ 401 h 401"/>
                  <a:gd name="T2" fmla="*/ 245 w 296"/>
                  <a:gd name="T3" fmla="*/ 376 h 401"/>
                  <a:gd name="T4" fmla="*/ 245 w 296"/>
                  <a:gd name="T5" fmla="*/ 314 h 401"/>
                  <a:gd name="T6" fmla="*/ 182 w 296"/>
                  <a:gd name="T7" fmla="*/ 208 h 401"/>
                  <a:gd name="T8" fmla="*/ 24 w 296"/>
                  <a:gd name="T9" fmla="*/ 78 h 401"/>
                  <a:gd name="T10" fmla="*/ 5 w 296"/>
                  <a:gd name="T11" fmla="*/ 38 h 401"/>
                  <a:gd name="T12" fmla="*/ 19 w 296"/>
                  <a:gd name="T13" fmla="*/ 5 h 401"/>
                  <a:gd name="T14" fmla="*/ 52 w 296"/>
                  <a:gd name="T15" fmla="*/ 19 h 401"/>
                  <a:gd name="T16" fmla="*/ 68 w 296"/>
                  <a:gd name="T17" fmla="*/ 52 h 401"/>
                  <a:gd name="T18" fmla="*/ 205 w 296"/>
                  <a:gd name="T19" fmla="*/ 163 h 401"/>
                  <a:gd name="T20" fmla="*/ 296 w 296"/>
                  <a:gd name="T21" fmla="*/ 314 h 401"/>
                  <a:gd name="T22" fmla="*/ 296 w 296"/>
                  <a:gd name="T23" fmla="*/ 376 h 401"/>
                  <a:gd name="T24" fmla="*/ 271 w 296"/>
                  <a:gd name="T25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6" h="401">
                    <a:moveTo>
                      <a:pt x="271" y="401"/>
                    </a:moveTo>
                    <a:cubicBezTo>
                      <a:pt x="257" y="401"/>
                      <a:pt x="245" y="390"/>
                      <a:pt x="245" y="376"/>
                    </a:cubicBezTo>
                    <a:cubicBezTo>
                      <a:pt x="245" y="314"/>
                      <a:pt x="245" y="314"/>
                      <a:pt x="245" y="314"/>
                    </a:cubicBezTo>
                    <a:cubicBezTo>
                      <a:pt x="245" y="269"/>
                      <a:pt x="221" y="228"/>
                      <a:pt x="182" y="208"/>
                    </a:cubicBezTo>
                    <a:cubicBezTo>
                      <a:pt x="104" y="167"/>
                      <a:pt x="51" y="124"/>
                      <a:pt x="24" y="78"/>
                    </a:cubicBezTo>
                    <a:cubicBezTo>
                      <a:pt x="17" y="67"/>
                      <a:pt x="11" y="54"/>
                      <a:pt x="5" y="38"/>
                    </a:cubicBezTo>
                    <a:cubicBezTo>
                      <a:pt x="0" y="25"/>
                      <a:pt x="6" y="11"/>
                      <a:pt x="19" y="5"/>
                    </a:cubicBezTo>
                    <a:cubicBezTo>
                      <a:pt x="32" y="0"/>
                      <a:pt x="47" y="6"/>
                      <a:pt x="52" y="19"/>
                    </a:cubicBezTo>
                    <a:cubicBezTo>
                      <a:pt x="57" y="32"/>
                      <a:pt x="62" y="43"/>
                      <a:pt x="68" y="52"/>
                    </a:cubicBezTo>
                    <a:cubicBezTo>
                      <a:pt x="90" y="89"/>
                      <a:pt x="137" y="128"/>
                      <a:pt x="205" y="163"/>
                    </a:cubicBezTo>
                    <a:cubicBezTo>
                      <a:pt x="261" y="192"/>
                      <a:pt x="296" y="250"/>
                      <a:pt x="296" y="314"/>
                    </a:cubicBezTo>
                    <a:cubicBezTo>
                      <a:pt x="296" y="376"/>
                      <a:pt x="296" y="376"/>
                      <a:pt x="296" y="376"/>
                    </a:cubicBezTo>
                    <a:cubicBezTo>
                      <a:pt x="296" y="390"/>
                      <a:pt x="284" y="401"/>
                      <a:pt x="271" y="401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  <p:sp>
            <p:nvSpPr>
              <p:cNvPr id="163" name="Freeform 580">
                <a:extLst>
                  <a:ext uri="{FF2B5EF4-FFF2-40B4-BE49-F238E27FC236}">
                    <a16:creationId xmlns:a16="http://schemas.microsoft.com/office/drawing/2014/main" id="{A11C2E4B-F495-065C-8523-9AE4EA8EF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078538"/>
                <a:ext cx="20638" cy="360363"/>
              </a:xfrm>
              <a:custGeom>
                <a:avLst/>
                <a:gdLst>
                  <a:gd name="T0" fmla="*/ 25 w 51"/>
                  <a:gd name="T1" fmla="*/ 859 h 859"/>
                  <a:gd name="T2" fmla="*/ 0 w 51"/>
                  <a:gd name="T3" fmla="*/ 834 h 859"/>
                  <a:gd name="T4" fmla="*/ 0 w 51"/>
                  <a:gd name="T5" fmla="*/ 25 h 859"/>
                  <a:gd name="T6" fmla="*/ 25 w 51"/>
                  <a:gd name="T7" fmla="*/ 0 h 859"/>
                  <a:gd name="T8" fmla="*/ 51 w 51"/>
                  <a:gd name="T9" fmla="*/ 25 h 859"/>
                  <a:gd name="T10" fmla="*/ 51 w 51"/>
                  <a:gd name="T11" fmla="*/ 834 h 859"/>
                  <a:gd name="T12" fmla="*/ 25 w 51"/>
                  <a:gd name="T13" fmla="*/ 859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59">
                    <a:moveTo>
                      <a:pt x="25" y="859"/>
                    </a:moveTo>
                    <a:cubicBezTo>
                      <a:pt x="11" y="859"/>
                      <a:pt x="0" y="848"/>
                      <a:pt x="0" y="83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1" y="11"/>
                      <a:pt x="51" y="25"/>
                    </a:cubicBezTo>
                    <a:cubicBezTo>
                      <a:pt x="51" y="834"/>
                      <a:pt x="51" y="834"/>
                      <a:pt x="51" y="834"/>
                    </a:cubicBezTo>
                    <a:cubicBezTo>
                      <a:pt x="51" y="848"/>
                      <a:pt x="39" y="859"/>
                      <a:pt x="25" y="859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9032" tIns="14516" rIns="29032" bIns="14516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sz="572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8108FDF-F280-0F87-3268-5F767CD69762}"/>
                </a:ext>
              </a:extLst>
            </p:cNvPr>
            <p:cNvSpPr txBox="1"/>
            <p:nvPr/>
          </p:nvSpPr>
          <p:spPr>
            <a:xfrm>
              <a:off x="9361930" y="3387161"/>
              <a:ext cx="2451766" cy="461665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t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nb-NO" b="1" dirty="0"/>
                <a:t>DALL-E Copilot</a:t>
              </a:r>
              <a:endParaRPr lang="nb-NO" b="1" dirty="0">
                <a:ea typeface="Tahoma"/>
                <a:cs typeface="Tahoma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86C698-E2D3-D1DE-AEEE-87EDFA970A73}"/>
              </a:ext>
            </a:extLst>
          </p:cNvPr>
          <p:cNvCxnSpPr>
            <a:cxnSpLocks/>
          </p:cNvCxnSpPr>
          <p:nvPr/>
        </p:nvCxnSpPr>
        <p:spPr>
          <a:xfrm>
            <a:off x="1549730" y="2662781"/>
            <a:ext cx="10999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17B4456-BF23-ECDE-566E-DF3D0C64969A}"/>
              </a:ext>
            </a:extLst>
          </p:cNvPr>
          <p:cNvCxnSpPr>
            <a:cxnSpLocks/>
          </p:cNvCxnSpPr>
          <p:nvPr/>
        </p:nvCxnSpPr>
        <p:spPr>
          <a:xfrm flipV="1">
            <a:off x="5407642" y="1957303"/>
            <a:ext cx="531245" cy="3981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5AE533A-1133-6718-B823-316FA3F77876}"/>
              </a:ext>
            </a:extLst>
          </p:cNvPr>
          <p:cNvCxnSpPr>
            <a:cxnSpLocks/>
          </p:cNvCxnSpPr>
          <p:nvPr/>
        </p:nvCxnSpPr>
        <p:spPr>
          <a:xfrm>
            <a:off x="5409842" y="2830640"/>
            <a:ext cx="474788" cy="382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9BCFAA3-C1FE-742F-AE93-B50B5BF235E5}"/>
              </a:ext>
            </a:extLst>
          </p:cNvPr>
          <p:cNvCxnSpPr>
            <a:cxnSpLocks/>
          </p:cNvCxnSpPr>
          <p:nvPr/>
        </p:nvCxnSpPr>
        <p:spPr>
          <a:xfrm flipV="1">
            <a:off x="5352085" y="2627819"/>
            <a:ext cx="593057" cy="10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8D47D85-1D3F-2DFF-42C0-B7EBBA3BB64E}"/>
              </a:ext>
            </a:extLst>
          </p:cNvPr>
          <p:cNvCxnSpPr>
            <a:cxnSpLocks/>
          </p:cNvCxnSpPr>
          <p:nvPr/>
        </p:nvCxnSpPr>
        <p:spPr>
          <a:xfrm flipV="1">
            <a:off x="3991225" y="1740237"/>
            <a:ext cx="0" cy="34021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8" name="Rectangle: Rounded Corners 2">
            <a:extLst>
              <a:ext uri="{FF2B5EF4-FFF2-40B4-BE49-F238E27FC236}">
                <a16:creationId xmlns:a16="http://schemas.microsoft.com/office/drawing/2014/main" id="{87AD7A32-6E75-7569-66B3-91B64E8B8F7F}"/>
              </a:ext>
            </a:extLst>
          </p:cNvPr>
          <p:cNvSpPr/>
          <p:nvPr/>
        </p:nvSpPr>
        <p:spPr>
          <a:xfrm>
            <a:off x="2769842" y="1226203"/>
            <a:ext cx="2446941" cy="483779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Pre-trained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TextBox 130">
            <a:extLst>
              <a:ext uri="{FF2B5EF4-FFF2-40B4-BE49-F238E27FC236}">
                <a16:creationId xmlns:a16="http://schemas.microsoft.com/office/drawing/2014/main" id="{0E699297-58AB-65F3-524C-9ED72FCF222E}"/>
              </a:ext>
            </a:extLst>
          </p:cNvPr>
          <p:cNvSpPr txBox="1"/>
          <p:nvPr/>
        </p:nvSpPr>
        <p:spPr>
          <a:xfrm>
            <a:off x="2212490" y="3079213"/>
            <a:ext cx="36991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nb-NO" b="1" dirty="0"/>
              <a:t>Support for</a:t>
            </a:r>
            <a:br>
              <a:rPr lang="nb-NO" b="1" dirty="0"/>
            </a:br>
            <a:r>
              <a:rPr lang="nb-NO" b="1" dirty="0"/>
              <a:t>&lt;30 different </a:t>
            </a:r>
            <a:r>
              <a:rPr lang="nb-NO" b="1" dirty="0" err="1"/>
              <a:t>languages</a:t>
            </a:r>
            <a:r>
              <a:rPr lang="nb-NO" b="1" dirty="0"/>
              <a:t> via </a:t>
            </a:r>
            <a:r>
              <a:rPr lang="nb-NO" b="1" dirty="0" err="1"/>
              <a:t>text</a:t>
            </a:r>
            <a:endParaRPr lang="nb-NO" b="1" dirty="0"/>
          </a:p>
          <a:p>
            <a:pPr algn="ctr">
              <a:spcBef>
                <a:spcPts val="600"/>
              </a:spcBef>
            </a:pPr>
            <a:r>
              <a:rPr lang="nb-NO" b="1" dirty="0"/>
              <a:t>&lt;10 different </a:t>
            </a:r>
            <a:r>
              <a:rPr lang="nb-NO" b="1" dirty="0" err="1"/>
              <a:t>languages</a:t>
            </a:r>
            <a:r>
              <a:rPr lang="nb-NO" b="1" dirty="0"/>
              <a:t> via </a:t>
            </a:r>
            <a:r>
              <a:rPr lang="nb-NO" b="1" dirty="0" err="1"/>
              <a:t>voice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60488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9970AC74-B030-4BC7-F172-C3398512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400" b="1" err="1">
                <a:latin typeface="+mn-lt"/>
              </a:rPr>
              <a:t>Stuff</a:t>
            </a:r>
            <a:r>
              <a:rPr lang="nb-NO" sz="2400" b="1">
                <a:latin typeface="+mn-lt"/>
              </a:rPr>
              <a:t> </a:t>
            </a:r>
            <a:r>
              <a:rPr lang="nb-NO" sz="2400" b="1" err="1">
                <a:latin typeface="+mn-lt"/>
              </a:rPr>
              <a:t>that</a:t>
            </a:r>
            <a:r>
              <a:rPr lang="nb-NO" sz="2400" b="1">
                <a:latin typeface="+mn-lt"/>
              </a:rPr>
              <a:t> I most </a:t>
            </a:r>
            <a:r>
              <a:rPr lang="nb-NO" sz="2400" b="1" err="1">
                <a:latin typeface="+mn-lt"/>
              </a:rPr>
              <a:t>likely</a:t>
            </a:r>
            <a:r>
              <a:rPr lang="nb-NO" sz="2400" b="1">
                <a:latin typeface="+mn-lt"/>
              </a:rPr>
              <a:t> </a:t>
            </a:r>
            <a:r>
              <a:rPr lang="nb-NO" sz="2400" b="1" err="1">
                <a:latin typeface="+mn-lt"/>
              </a:rPr>
              <a:t>wont</a:t>
            </a:r>
            <a:r>
              <a:rPr lang="nb-NO" sz="2400" b="1">
                <a:latin typeface="+mn-lt"/>
              </a:rPr>
              <a:t> have time to cover....</a:t>
            </a:r>
          </a:p>
        </p:txBody>
      </p:sp>
    </p:spTree>
    <p:extLst>
      <p:ext uri="{BB962C8B-B14F-4D97-AF65-F5344CB8AC3E}">
        <p14:creationId xmlns:p14="http://schemas.microsoft.com/office/powerpoint/2010/main" val="62589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860CE-4D6B-17F6-60CF-E1A730B9C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3879" y="710120"/>
            <a:ext cx="8398965" cy="4075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2021-06-11: </a:t>
            </a:r>
            <a:r>
              <a:rPr lang="en-US" sz="15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GPT-3 Beta</a:t>
            </a:r>
          </a:p>
          <a:p>
            <a:pPr marL="0" indent="0">
              <a:buNone/>
            </a:pPr>
            <a:r>
              <a:rPr lang="en-US" sz="15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2022-03-15: </a:t>
            </a:r>
            <a:r>
              <a:rPr lang="en-US" sz="15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GPT-3 and Codex Public API</a:t>
            </a:r>
          </a:p>
          <a:p>
            <a:pPr marL="0" indent="0">
              <a:buNone/>
            </a:pPr>
            <a:r>
              <a:rPr lang="en-US" sz="15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2022-06-21: </a:t>
            </a:r>
            <a:r>
              <a:rPr lang="en-US" sz="15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sz="15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Copilot</a:t>
            </a:r>
          </a:p>
          <a:p>
            <a:pPr marL="0" indent="0">
              <a:buNone/>
            </a:pPr>
            <a:r>
              <a:rPr lang="en-US" sz="15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2022-11-30: </a:t>
            </a:r>
            <a:r>
              <a:rPr lang="en-US" sz="1500" b="1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5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released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25" y="180981"/>
            <a:ext cx="8386763" cy="529139"/>
          </a:xfrm>
        </p:spPr>
        <p:txBody>
          <a:bodyPr>
            <a:normAutofit fontScale="90000"/>
          </a:bodyPr>
          <a:lstStyle/>
          <a:p>
            <a:r>
              <a:rPr lang="nb-NO" b="1">
                <a:latin typeface="+mn-lt"/>
              </a:rPr>
              <a:t>LLM and the crazy </a:t>
            </a:r>
            <a:r>
              <a:rPr lang="nb-NO" b="1" err="1">
                <a:latin typeface="+mn-lt"/>
              </a:rPr>
              <a:t>development</a:t>
            </a:r>
            <a:r>
              <a:rPr lang="nb-NO" b="1">
                <a:latin typeface="+mn-lt"/>
              </a:rPr>
              <a:t> </a:t>
            </a:r>
            <a:r>
              <a:rPr lang="nb-NO" b="1" err="1">
                <a:latin typeface="+mn-lt"/>
              </a:rPr>
              <a:t>cycle</a:t>
            </a:r>
            <a:endParaRPr lang="en-US" b="1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8B5A-7F48-512D-7E47-E00ABC98E77A}"/>
              </a:ext>
            </a:extLst>
          </p:cNvPr>
          <p:cNvSpPr txBox="1"/>
          <p:nvPr/>
        </p:nvSpPr>
        <p:spPr>
          <a:xfrm>
            <a:off x="4050350" y="661482"/>
            <a:ext cx="488328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2023-01-16: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OpenAI released</a:t>
            </a: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2023-02-06: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info</a:t>
            </a: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2023-02-07: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Bing Search with GPT released</a:t>
            </a: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2023-02-24: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introduced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2023-03-01: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 with  Whisper API</a:t>
            </a: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2023-03-14: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 with GPTv4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2023-03-15: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Midjourney v5 released</a:t>
            </a: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2023-03-16: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365 Copilot announced</a:t>
            </a: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2023-03-21: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GPTv4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OpenAI, Google Bard released </a:t>
            </a: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2023-03-23: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ChatGPT-plugins announced</a:t>
            </a: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2023-04-12: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2.0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2023-04-14: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CodeWhisperer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2023-05-10: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365 Copilot – Extended Preview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2023-05-15: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 Plugins in ChatGPT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2023-06-13: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 Functions released 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2023-07-06: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 v4 API released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2023-07-18: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LLaMa2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2023-10-16: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Fine-tuning available Azure OpenAI 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2023-11-01: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Microsoft Copilot released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2023-11-21: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Anthropic with support for 200k tokens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2023-11-29: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AWS releases Q and Bedrock Agents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2024-02-15: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Google releases Gemini 1.5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75C91B9-11ED-1E1A-2C73-79C7A52D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How does Microsoft compare?</a:t>
            </a:r>
            <a:endParaRPr lang="nb-NO" b="1">
              <a:latin typeface="+mn-lt"/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EF38D6D-564C-174A-1039-86741A69B03B}"/>
              </a:ext>
            </a:extLst>
          </p:cNvPr>
          <p:cNvSpPr txBox="1"/>
          <p:nvPr/>
        </p:nvSpPr>
        <p:spPr>
          <a:xfrm>
            <a:off x="2270743" y="4685489"/>
            <a:ext cx="460251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>
                <a:hlinkClick r:id="rId2"/>
              </a:rPr>
              <a:t>gpt-ai/cloudgpt.md at main · msandbu/gpt-ai (github.com)</a:t>
            </a:r>
            <a:endParaRPr lang="nb-NO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B66A32-AB20-4016-A8CA-35B32E93C936}"/>
              </a:ext>
            </a:extLst>
          </p:cNvPr>
          <p:cNvGraphicFramePr>
            <a:graphicFrameLocks noGrp="1"/>
          </p:cNvGraphicFramePr>
          <p:nvPr/>
        </p:nvGraphicFramePr>
        <p:xfrm>
          <a:off x="451988" y="1127404"/>
          <a:ext cx="8240024" cy="3521430"/>
        </p:xfrm>
        <a:graphic>
          <a:graphicData uri="http://schemas.openxmlformats.org/drawingml/2006/table">
            <a:tbl>
              <a:tblPr/>
              <a:tblGrid>
                <a:gridCol w="2060006">
                  <a:extLst>
                    <a:ext uri="{9D8B030D-6E8A-4147-A177-3AD203B41FA5}">
                      <a16:colId xmlns:a16="http://schemas.microsoft.com/office/drawing/2014/main" val="352554092"/>
                    </a:ext>
                  </a:extLst>
                </a:gridCol>
                <a:gridCol w="2060006">
                  <a:extLst>
                    <a:ext uri="{9D8B030D-6E8A-4147-A177-3AD203B41FA5}">
                      <a16:colId xmlns:a16="http://schemas.microsoft.com/office/drawing/2014/main" val="548591656"/>
                    </a:ext>
                  </a:extLst>
                </a:gridCol>
                <a:gridCol w="2060006">
                  <a:extLst>
                    <a:ext uri="{9D8B030D-6E8A-4147-A177-3AD203B41FA5}">
                      <a16:colId xmlns:a16="http://schemas.microsoft.com/office/drawing/2014/main" val="435318731"/>
                    </a:ext>
                  </a:extLst>
                </a:gridCol>
                <a:gridCol w="2060006">
                  <a:extLst>
                    <a:ext uri="{9D8B030D-6E8A-4147-A177-3AD203B41FA5}">
                      <a16:colId xmlns:a16="http://schemas.microsoft.com/office/drawing/2014/main" val="785897925"/>
                    </a:ext>
                  </a:extLst>
                </a:gridCol>
              </a:tblGrid>
              <a:tr h="22331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Features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Google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Microsoft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Amazon Web Services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53390"/>
                  </a:ext>
                </a:extLst>
              </a:tr>
              <a:tr h="22331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Service/Runtime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Vertex AI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Azure OpenAI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Bedrock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99045"/>
                  </a:ext>
                </a:extLst>
              </a:tr>
              <a:tr h="383331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Models available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PaLM, LLaMa2, Falcon, Claude2*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GPT, LLaMa2, Falcon, Databricks Dolly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Titan, Claude2, Cohere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40309"/>
                  </a:ext>
                </a:extLst>
              </a:tr>
              <a:tr h="22331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Models Code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Code-Bison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Codex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3102"/>
                  </a:ext>
                </a:extLst>
              </a:tr>
              <a:tr h="22331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Models Security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Sec-PaLM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effectLst/>
                        </a:rPr>
                        <a:t>Tbd</a:t>
                      </a:r>
                      <a:r>
                        <a:rPr lang="en-US" sz="1100">
                          <a:effectLst/>
                        </a:rPr>
                        <a:t>*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108"/>
                  </a:ext>
                </a:extLst>
              </a:tr>
              <a:tr h="22331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Models Catalog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 Garden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 Catalog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 Providers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8919"/>
                  </a:ext>
                </a:extLst>
              </a:tr>
              <a:tr h="22331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Token Size FM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32k (PaLM2)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32k (GPT4)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8k (Titan)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55141"/>
                  </a:ext>
                </a:extLst>
              </a:tr>
              <a:tr h="22331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Availability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69590"/>
                  </a:ext>
                </a:extLst>
              </a:tr>
              <a:tr h="373592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Integration framework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Vertex AI Extensions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Microsoft Semantic Kernel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4572"/>
                  </a:ext>
                </a:extLst>
              </a:tr>
              <a:tr h="22331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Safety filter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Azure AI Content Safety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68399"/>
                  </a:ext>
                </a:extLst>
              </a:tr>
              <a:tr h="528182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Fine-tuning support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Code-bison(PaLM), text-bison(PaLM)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GPT-3.5 supports Fine-tuning but not in Azure yet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02260"/>
                  </a:ext>
                </a:extLst>
              </a:tr>
              <a:tr h="373592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LLM Agent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Vertex AI Conversation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Power Virtual agents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Bedrock Agents, Amazon Lex</a:t>
                      </a:r>
                    </a:p>
                  </a:txBody>
                  <a:tcPr marL="68571" marR="68571" marT="31648" marB="31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3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82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75C91B9-11ED-1E1A-2C73-79C7A52D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1" y="165192"/>
            <a:ext cx="8386635" cy="946408"/>
          </a:xfrm>
        </p:spPr>
        <p:txBody>
          <a:bodyPr>
            <a:normAutofit/>
          </a:bodyPr>
          <a:lstStyle/>
          <a:p>
            <a:r>
              <a:rPr lang="nb-NO" b="1">
                <a:latin typeface="+mn-lt"/>
              </a:rPr>
              <a:t>Part </a:t>
            </a:r>
            <a:r>
              <a:rPr lang="nb-NO" b="1" err="1">
                <a:latin typeface="+mn-lt"/>
              </a:rPr>
              <a:t>two</a:t>
            </a:r>
            <a:endParaRPr lang="nb-NO" b="1">
              <a:latin typeface="+mn-lt"/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EF38D6D-564C-174A-1039-86741A69B03B}"/>
              </a:ext>
            </a:extLst>
          </p:cNvPr>
          <p:cNvSpPr txBox="1"/>
          <p:nvPr/>
        </p:nvSpPr>
        <p:spPr>
          <a:xfrm>
            <a:off x="2254915" y="4669663"/>
            <a:ext cx="460251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>
                <a:hlinkClick r:id="rId2"/>
              </a:rPr>
              <a:t>gpt-ai/cloudgpt.md at main · msandbu/gpt-ai (github.com)</a:t>
            </a:r>
            <a:endParaRPr lang="nb-NO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EA3DC1-C76A-3C06-52F7-11FFF07D5973}"/>
              </a:ext>
            </a:extLst>
          </p:cNvPr>
          <p:cNvGraphicFramePr>
            <a:graphicFrameLocks noGrp="1"/>
          </p:cNvGraphicFramePr>
          <p:nvPr/>
        </p:nvGraphicFramePr>
        <p:xfrm>
          <a:off x="639777" y="1193921"/>
          <a:ext cx="7557284" cy="3342032"/>
        </p:xfrm>
        <a:graphic>
          <a:graphicData uri="http://schemas.openxmlformats.org/drawingml/2006/table">
            <a:tbl>
              <a:tblPr/>
              <a:tblGrid>
                <a:gridCol w="1889321">
                  <a:extLst>
                    <a:ext uri="{9D8B030D-6E8A-4147-A177-3AD203B41FA5}">
                      <a16:colId xmlns:a16="http://schemas.microsoft.com/office/drawing/2014/main" val="2736079281"/>
                    </a:ext>
                  </a:extLst>
                </a:gridCol>
                <a:gridCol w="1889321">
                  <a:extLst>
                    <a:ext uri="{9D8B030D-6E8A-4147-A177-3AD203B41FA5}">
                      <a16:colId xmlns:a16="http://schemas.microsoft.com/office/drawing/2014/main" val="2538040930"/>
                    </a:ext>
                  </a:extLst>
                </a:gridCol>
                <a:gridCol w="1889321">
                  <a:extLst>
                    <a:ext uri="{9D8B030D-6E8A-4147-A177-3AD203B41FA5}">
                      <a16:colId xmlns:a16="http://schemas.microsoft.com/office/drawing/2014/main" val="642348681"/>
                    </a:ext>
                  </a:extLst>
                </a:gridCol>
                <a:gridCol w="1889321">
                  <a:extLst>
                    <a:ext uri="{9D8B030D-6E8A-4147-A177-3AD203B41FA5}">
                      <a16:colId xmlns:a16="http://schemas.microsoft.com/office/drawing/2014/main" val="995303886"/>
                    </a:ext>
                  </a:extLst>
                </a:gridCol>
              </a:tblGrid>
              <a:tr h="273146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Features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Google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Microsoft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Amazon Web Services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870815"/>
                  </a:ext>
                </a:extLst>
              </a:tr>
              <a:tr h="658766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Vector database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Cloud SQL (Pgvector), AlloyDB, Vertex AI Vector Search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Azure Cosmos DB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Amazon RDS (</a:t>
                      </a:r>
                      <a:r>
                        <a:rPr lang="en-US" sz="1200" err="1">
                          <a:effectLst/>
                        </a:rPr>
                        <a:t>Pgvector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427676"/>
                  </a:ext>
                </a:extLst>
              </a:tr>
              <a:tr h="46595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Embedding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Text embedding API Gecko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Ada OpenAI Embedding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Titan Embeddings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77023"/>
                  </a:ext>
                </a:extLst>
              </a:tr>
              <a:tr h="46595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Integration services - Langchain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Vertex AI, Google Search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Azure Cognitive Search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55741"/>
                  </a:ext>
                </a:extLst>
              </a:tr>
              <a:tr h="46595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Code assistant-based AI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Duet AI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Copilot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Amazon Code Whisperer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15776"/>
                  </a:ext>
                </a:extLst>
              </a:tr>
              <a:tr h="273146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Collaboration GPT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Duet AI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Microsoft Copilot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324535"/>
                  </a:ext>
                </a:extLst>
              </a:tr>
              <a:tr h="273146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Digital Watermarking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effectLst/>
                        </a:rPr>
                        <a:t>Synthid</a:t>
                      </a:r>
                      <a:r>
                        <a:rPr lang="en-US" sz="1200">
                          <a:effectLst/>
                        </a:rPr>
                        <a:t> (Image)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9839"/>
                  </a:ext>
                </a:extLst>
              </a:tr>
              <a:tr h="46595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Security Powered LLM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Security Command Center AI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Microsoft Security Copilot</a:t>
                      </a:r>
                    </a:p>
                  </a:txBody>
                  <a:tcPr marL="87033" marR="87033" marT="40168" marB="401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4270" marR="64270" marT="32134" marB="32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80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279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Thank</a:t>
            </a:r>
            <a:r>
              <a:rPr lang="de-CH"/>
              <a:t> </a:t>
            </a:r>
            <a:r>
              <a:rPr lang="de-CH" err="1"/>
              <a:t>You</a:t>
            </a:r>
            <a:r>
              <a:rPr lang="de-CH"/>
              <a:t> to </a:t>
            </a:r>
            <a:r>
              <a:rPr lang="de-CH" err="1"/>
              <a:t>our</a:t>
            </a:r>
            <a:r>
              <a:rPr lang="de-CH"/>
              <a:t> </a:t>
            </a:r>
            <a:r>
              <a:rPr lang="de-CH" err="1"/>
              <a:t>sponsors</a:t>
            </a:r>
            <a:r>
              <a:rPr lang="de-CH"/>
              <a:t> !</a:t>
            </a:r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A138141-8A4B-DBEE-0C49-B3BD549F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27" y="83887"/>
            <a:ext cx="1860625" cy="889269"/>
          </a:xfrm>
          <a:prstGeom prst="rect">
            <a:avLst/>
          </a:prstGeom>
        </p:spPr>
      </p:pic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DB8B5DCB-1636-8E4F-3B3D-1B11B10F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709340"/>
            <a:ext cx="3275856" cy="41076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6F49AD6-FC2A-0F3E-DDD2-AFF4338D9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0695" y="3512683"/>
            <a:ext cx="22860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9B6BC5-1E12-082A-850E-3D5AEF9E1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91" y="1228056"/>
            <a:ext cx="1368030" cy="1368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3D33A2-6C75-2C41-3DC4-5EE4D0CC5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78" y="2504764"/>
            <a:ext cx="2857500" cy="1381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4FF42C-31B0-CD9A-A1F2-CFE5EA900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352" y="4356343"/>
            <a:ext cx="2727050" cy="5767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140229-9A48-5078-103C-CA26B015B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291" y="3817483"/>
            <a:ext cx="2161569" cy="1060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532B12-4F8E-D3BC-414E-525592246B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4297" y="4005448"/>
            <a:ext cx="1060520" cy="10605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F712FBC-C2E9-BCC9-D4F1-6302521CB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0352" y="1194748"/>
            <a:ext cx="4267538" cy="65169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5927B18-50CB-50DD-8DE2-CCA0DB58BA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43808" y="2083658"/>
            <a:ext cx="2560780" cy="4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1446A4-4E04-7F17-11D6-BC0F8A910702}"/>
              </a:ext>
            </a:extLst>
          </p:cNvPr>
          <p:cNvSpPr txBox="1">
            <a:spLocks/>
          </p:cNvSpPr>
          <p:nvPr/>
        </p:nvSpPr>
        <p:spPr>
          <a:xfrm>
            <a:off x="431160" y="570128"/>
            <a:ext cx="8063628" cy="4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b-NO" b="1">
                <a:latin typeface="+mn-lt"/>
              </a:rPr>
              <a:t>The </a:t>
            </a:r>
            <a:r>
              <a:rPr lang="nb-NO" b="1" err="1">
                <a:latin typeface="+mn-lt"/>
              </a:rPr>
              <a:t>background</a:t>
            </a:r>
            <a:r>
              <a:rPr lang="nb-NO" b="1">
                <a:latin typeface="+mn-lt"/>
              </a:rPr>
              <a:t> of </a:t>
            </a:r>
            <a:r>
              <a:rPr lang="nb-NO" b="1" err="1">
                <a:latin typeface="+mn-lt"/>
              </a:rPr>
              <a:t>LLM’s</a:t>
            </a:r>
            <a:r>
              <a:rPr lang="nb-NO" b="1">
                <a:latin typeface="+mn-lt"/>
              </a:rPr>
              <a:t> and </a:t>
            </a:r>
            <a:r>
              <a:rPr lang="nb-NO" b="1" err="1">
                <a:latin typeface="+mn-lt"/>
              </a:rPr>
              <a:t>OpenAI</a:t>
            </a:r>
            <a:endParaRPr lang="en-US" b="1">
              <a:latin typeface="+mn-lt"/>
            </a:endParaRP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FC202097-4B53-06E3-2F09-3FB1C6CAC5C9}"/>
              </a:ext>
            </a:extLst>
          </p:cNvPr>
          <p:cNvSpPr/>
          <p:nvPr/>
        </p:nvSpPr>
        <p:spPr>
          <a:xfrm>
            <a:off x="6034859" y="1091380"/>
            <a:ext cx="2807512" cy="86032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87" b="1" dirty="0">
                <a:solidFill>
                  <a:schemeClr val="bg1"/>
                </a:solidFill>
              </a:rPr>
              <a:t>Training a language model on 70 billion parameters costs ~32 Million $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90B3E7EC-BE98-F6A3-1305-531FC41F84E0}"/>
              </a:ext>
            </a:extLst>
          </p:cNvPr>
          <p:cNvSpPr/>
          <p:nvPr/>
        </p:nvSpPr>
        <p:spPr>
          <a:xfrm>
            <a:off x="179751" y="2071513"/>
            <a:ext cx="2834130" cy="107481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87" b="1" dirty="0">
                <a:solidFill>
                  <a:schemeClr val="bg1"/>
                </a:solidFill>
              </a:rPr>
              <a:t>The processing power from GPT-4 compared to 3 is over 15x higher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4675030B-45F3-583F-1222-86F03622CB8C}"/>
              </a:ext>
            </a:extLst>
          </p:cNvPr>
          <p:cNvSpPr/>
          <p:nvPr/>
        </p:nvSpPr>
        <p:spPr>
          <a:xfrm>
            <a:off x="3253904" y="1080625"/>
            <a:ext cx="2564417" cy="86092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87" b="1">
                <a:solidFill>
                  <a:schemeClr val="bg1"/>
                </a:solidFill>
              </a:rPr>
              <a:t>10 tokens is close to 7 words (depending on size and complexity) </a:t>
            </a: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80C5FF50-141D-B4FF-EA9D-08DB59946286}"/>
              </a:ext>
            </a:extLst>
          </p:cNvPr>
          <p:cNvSpPr/>
          <p:nvPr/>
        </p:nvSpPr>
        <p:spPr>
          <a:xfrm>
            <a:off x="3260167" y="2087388"/>
            <a:ext cx="2564417" cy="1078557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87" dirty="0">
                <a:solidFill>
                  <a:schemeClr val="bg1"/>
                </a:solidFill>
              </a:rPr>
              <a:t>Generating content with local LLMs 7B using CPU will yield about 450 words per minute</a:t>
            </a:r>
            <a:endParaRPr lang="en-US" sz="1587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660C31-6BDA-51F3-E7D2-C4DCF07F4C60}"/>
              </a:ext>
            </a:extLst>
          </p:cNvPr>
          <p:cNvSpPr/>
          <p:nvPr/>
        </p:nvSpPr>
        <p:spPr>
          <a:xfrm>
            <a:off x="3294613" y="3305527"/>
            <a:ext cx="2564417" cy="126784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87">
                <a:solidFill>
                  <a:schemeClr val="bg1"/>
                </a:solidFill>
              </a:rPr>
              <a:t>Generating content with local LLMs using NVIDIA H100 will yield about 45000 words per minute</a:t>
            </a:r>
            <a:endParaRPr lang="en-US" sz="1587" b="1">
              <a:solidFill>
                <a:schemeClr val="bg1"/>
              </a:solidFill>
            </a:endParaRP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556C0F14-D7AF-EB29-0127-31D6655935B2}"/>
              </a:ext>
            </a:extLst>
          </p:cNvPr>
          <p:cNvSpPr/>
          <p:nvPr/>
        </p:nvSpPr>
        <p:spPr>
          <a:xfrm>
            <a:off x="6040998" y="2087388"/>
            <a:ext cx="2846880" cy="104548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87" dirty="0">
                <a:solidFill>
                  <a:schemeClr val="bg1"/>
                </a:solidFill>
              </a:rPr>
              <a:t>The GPU memory requirement for an LLM is usually 2x of the number of billions of parameters (FP16)</a:t>
            </a:r>
            <a:endParaRPr lang="en-US" sz="1587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F17E086E-68AD-DB20-01A4-294B5E3F2879}"/>
              </a:ext>
            </a:extLst>
          </p:cNvPr>
          <p:cNvSpPr/>
          <p:nvPr/>
        </p:nvSpPr>
        <p:spPr>
          <a:xfrm>
            <a:off x="184666" y="1066211"/>
            <a:ext cx="2846880" cy="87533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87">
                <a:solidFill>
                  <a:schemeClr val="bg1"/>
                </a:solidFill>
              </a:rPr>
              <a:t>GPT-2 1.5 Billion parameters
GPT-3 175 Billion parameters</a:t>
            </a:r>
          </a:p>
          <a:p>
            <a:pPr algn="ctr"/>
            <a:r>
              <a:rPr lang="en-US" sz="1587">
                <a:solidFill>
                  <a:schemeClr val="bg1"/>
                </a:solidFill>
              </a:rPr>
              <a:t>GPT-4 1.7 Trillion parameters</a:t>
            </a: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614CF81-3EBB-FB5F-131C-125A28E3B915}"/>
              </a:ext>
            </a:extLst>
          </p:cNvPr>
          <p:cNvSpPr/>
          <p:nvPr/>
        </p:nvSpPr>
        <p:spPr>
          <a:xfrm>
            <a:off x="6040998" y="3298979"/>
            <a:ext cx="2846879" cy="126784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 LLMs moving to use a mixture of different models (</a:t>
            </a:r>
            <a:r>
              <a:rPr lang="en-US" sz="1600" dirty="0" err="1">
                <a:solidFill>
                  <a:schemeClr val="bg1"/>
                </a:solidFill>
              </a:rPr>
              <a:t>MoE</a:t>
            </a:r>
            <a:r>
              <a:rPr lang="en-US" sz="1600" dirty="0">
                <a:solidFill>
                  <a:schemeClr val="bg1"/>
                </a:solidFill>
              </a:rPr>
              <a:t>) “Mixture of Experts” which GPT-4 is using</a:t>
            </a:r>
          </a:p>
        </p:txBody>
      </p:sp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8B13EBCF-4B5F-2726-8F48-11BFDBB5F8E3}"/>
              </a:ext>
            </a:extLst>
          </p:cNvPr>
          <p:cNvSpPr/>
          <p:nvPr/>
        </p:nvSpPr>
        <p:spPr>
          <a:xfrm>
            <a:off x="199488" y="3312548"/>
            <a:ext cx="2777509" cy="1264368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87" dirty="0">
                <a:solidFill>
                  <a:schemeClr val="bg1"/>
                </a:solidFill>
              </a:rPr>
              <a:t>Improved context size </a:t>
            </a:r>
            <a:br>
              <a:rPr lang="en-US" sz="1587" dirty="0">
                <a:solidFill>
                  <a:schemeClr val="bg1"/>
                </a:solidFill>
              </a:rPr>
            </a:br>
            <a:r>
              <a:rPr lang="en-US" sz="1587" dirty="0">
                <a:solidFill>
                  <a:schemeClr val="bg1"/>
                </a:solidFill>
              </a:rPr>
              <a:t>GPT 3.5 4096 tokens </a:t>
            </a:r>
            <a:br>
              <a:rPr lang="en-US" sz="1587" dirty="0">
                <a:solidFill>
                  <a:schemeClr val="bg1"/>
                </a:solidFill>
              </a:rPr>
            </a:br>
            <a:r>
              <a:rPr lang="en-US" sz="1587" dirty="0">
                <a:solidFill>
                  <a:schemeClr val="bg1"/>
                </a:solidFill>
              </a:rPr>
              <a:t>Gemini 1.5 1000000 tokens</a:t>
            </a:r>
            <a:endParaRPr lang="en-US" sz="158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A089E1-922B-D665-C3C9-CCEDA9BD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+mn-lt"/>
              </a:rPr>
              <a:t>The </a:t>
            </a:r>
            <a:r>
              <a:rPr lang="nb-NO" b="1" dirty="0" err="1">
                <a:latin typeface="+mn-lt"/>
              </a:rPr>
              <a:t>ecosystem</a:t>
            </a:r>
            <a:r>
              <a:rPr lang="nb-NO" b="1" dirty="0">
                <a:latin typeface="+mn-lt"/>
              </a:rPr>
              <a:t> </a:t>
            </a:r>
            <a:r>
              <a:rPr lang="nb-NO" b="1" dirty="0" err="1">
                <a:latin typeface="+mn-lt"/>
              </a:rPr>
              <a:t>of</a:t>
            </a:r>
            <a:r>
              <a:rPr lang="nb-NO" b="1" dirty="0">
                <a:latin typeface="+mn-lt"/>
              </a:rPr>
              <a:t> Open-</a:t>
            </a:r>
            <a:r>
              <a:rPr lang="nb-NO" b="1" dirty="0" err="1">
                <a:latin typeface="+mn-lt"/>
              </a:rPr>
              <a:t>source</a:t>
            </a:r>
            <a:r>
              <a:rPr lang="nb-NO" b="1" dirty="0">
                <a:latin typeface="+mn-lt"/>
              </a:rPr>
              <a:t> </a:t>
            </a:r>
            <a:r>
              <a:rPr lang="nb-NO" b="1" dirty="0" err="1">
                <a:latin typeface="+mn-lt"/>
              </a:rPr>
              <a:t>LLMs</a:t>
            </a:r>
            <a:endParaRPr lang="nb-NO" b="1" dirty="0">
              <a:latin typeface="+mn-lt"/>
            </a:endParaRPr>
          </a:p>
        </p:txBody>
      </p:sp>
      <p:pic>
        <p:nvPicPr>
          <p:cNvPr id="1026" name="Picture 2" descr="Comparison of Mixtral with Llama 2 70B and GPT-3.5. Mixtral outperforms or matches Llama 2 70B and GPT-3.5 performance on most metrics. ">
            <a:extLst>
              <a:ext uri="{FF2B5EF4-FFF2-40B4-BE49-F238E27FC236}">
                <a16:creationId xmlns:a16="http://schemas.microsoft.com/office/drawing/2014/main" id="{334C1FAA-EBEC-D0F9-3D19-13277A03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17" y="915566"/>
            <a:ext cx="5589265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3FF2BEEF-CF2D-F054-39EC-B612BAA5E5B6}"/>
              </a:ext>
            </a:extLst>
          </p:cNvPr>
          <p:cNvSpPr/>
          <p:nvPr/>
        </p:nvSpPr>
        <p:spPr>
          <a:xfrm>
            <a:off x="325417" y="1171421"/>
            <a:ext cx="2868000" cy="208503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LLaMa2</a:t>
            </a:r>
            <a:r>
              <a:rPr lang="nb-NO" dirty="0">
                <a:solidFill>
                  <a:schemeClr val="bg1"/>
                </a:solidFill>
              </a:rPr>
              <a:t> (Meta) </a:t>
            </a:r>
            <a:r>
              <a:rPr lang="nb-NO" b="1" dirty="0">
                <a:solidFill>
                  <a:schemeClr val="bg1"/>
                </a:solidFill>
              </a:rPr>
              <a:t>Mixtral</a:t>
            </a:r>
            <a:r>
              <a:rPr lang="nb-NO" dirty="0">
                <a:solidFill>
                  <a:schemeClr val="bg1"/>
                </a:solidFill>
              </a:rPr>
              <a:t> (Mistral)</a:t>
            </a:r>
            <a:br>
              <a:rPr lang="nb-NO" dirty="0">
                <a:solidFill>
                  <a:schemeClr val="bg1"/>
                </a:solidFill>
              </a:rPr>
            </a:b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b="1" dirty="0">
                <a:solidFill>
                  <a:schemeClr val="bg1"/>
                </a:solidFill>
              </a:rPr>
              <a:t>Pi and Orca </a:t>
            </a:r>
            <a:r>
              <a:rPr lang="nb-NO" dirty="0">
                <a:solidFill>
                  <a:schemeClr val="bg1"/>
                </a:solidFill>
              </a:rPr>
              <a:t>(Microsoft)</a:t>
            </a:r>
            <a:br>
              <a:rPr lang="nb-NO" dirty="0">
                <a:solidFill>
                  <a:schemeClr val="bg1"/>
                </a:solidFill>
              </a:rPr>
            </a:b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b="1" dirty="0">
                <a:solidFill>
                  <a:schemeClr val="bg1"/>
                </a:solidFill>
              </a:rPr>
              <a:t>Gemma</a:t>
            </a:r>
            <a:r>
              <a:rPr lang="nb-NO" dirty="0">
                <a:solidFill>
                  <a:schemeClr val="bg1"/>
                </a:solidFill>
              </a:rPr>
              <a:t> (Google)</a:t>
            </a:r>
          </a:p>
          <a:p>
            <a:pPr algn="ctr"/>
            <a:r>
              <a:rPr lang="nb-NO" b="1" dirty="0">
                <a:solidFill>
                  <a:schemeClr val="bg1"/>
                </a:solidFill>
              </a:rPr>
              <a:t>StarCoder2</a:t>
            </a:r>
            <a:r>
              <a:rPr lang="nb-NO" dirty="0">
                <a:solidFill>
                  <a:schemeClr val="bg1"/>
                </a:solidFill>
              </a:rPr>
              <a:t> (NVDIA, Serivce Now)</a:t>
            </a:r>
          </a:p>
          <a:p>
            <a:pPr algn="ctr"/>
            <a:r>
              <a:rPr lang="nb-NO" b="1" dirty="0">
                <a:solidFill>
                  <a:schemeClr val="bg1"/>
                </a:solidFill>
              </a:rPr>
              <a:t>Smaug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38652-24DF-5D4F-365B-70D251D7FD90}"/>
              </a:ext>
            </a:extLst>
          </p:cNvPr>
          <p:cNvSpPr txBox="1"/>
          <p:nvPr/>
        </p:nvSpPr>
        <p:spPr>
          <a:xfrm>
            <a:off x="325417" y="334258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Benchmarking LLMs and what is the best LLM? - msandbu.org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6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93A2-E2F4-892E-47E2-F700F8942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AE8086-E79A-2F54-3BB3-64854C699406}"/>
              </a:ext>
            </a:extLst>
          </p:cNvPr>
          <p:cNvSpPr txBox="1">
            <a:spLocks/>
          </p:cNvSpPr>
          <p:nvPr/>
        </p:nvSpPr>
        <p:spPr>
          <a:xfrm>
            <a:off x="431160" y="570128"/>
            <a:ext cx="8063628" cy="4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b-NO" b="1">
                <a:latin typeface="+mn-lt"/>
              </a:rPr>
              <a:t>How </a:t>
            </a:r>
            <a:r>
              <a:rPr lang="nb-NO" b="1" err="1">
                <a:latin typeface="+mn-lt"/>
              </a:rPr>
              <a:t>advanced</a:t>
            </a:r>
            <a:r>
              <a:rPr lang="nb-NO" b="1">
                <a:latin typeface="+mn-lt"/>
              </a:rPr>
              <a:t> has it </a:t>
            </a:r>
            <a:r>
              <a:rPr lang="nb-NO" b="1" err="1">
                <a:latin typeface="+mn-lt"/>
              </a:rPr>
              <a:t>become</a:t>
            </a:r>
            <a:r>
              <a:rPr lang="nb-NO" b="1">
                <a:latin typeface="+mn-lt"/>
              </a:rPr>
              <a:t>?!</a:t>
            </a:r>
            <a:endParaRPr lang="en-US" b="1">
              <a:latin typeface="+mn-lt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20650A0-3BB0-04BF-91C2-10EB0412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4729750" cy="4536845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9891B6A-CB7D-B0A8-E05D-BF344A7D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58" y="1231190"/>
            <a:ext cx="6121793" cy="28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6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3">
            <a:extLst>
              <a:ext uri="{FF2B5EF4-FFF2-40B4-BE49-F238E27FC236}">
                <a16:creationId xmlns:a16="http://schemas.microsoft.com/office/drawing/2014/main" id="{3ABE8675-BA6A-8A5E-43A6-0697E5894AB3}"/>
              </a:ext>
            </a:extLst>
          </p:cNvPr>
          <p:cNvSpPr/>
          <p:nvPr/>
        </p:nvSpPr>
        <p:spPr>
          <a:xfrm>
            <a:off x="757195" y="1076255"/>
            <a:ext cx="1045724" cy="759788"/>
          </a:xfrm>
          <a:prstGeom prst="can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dirty="0">
                <a:solidFill>
                  <a:schemeClr val="bg1"/>
                </a:solidFill>
              </a:rPr>
              <a:t>Wikipedia</a:t>
            </a:r>
            <a:r>
              <a:rPr lang="nb-NO" sz="1050" dirty="0">
                <a:solidFill>
                  <a:schemeClr val="bg1"/>
                </a:solidFill>
              </a:rPr>
              <a:t> </a:t>
            </a:r>
            <a:r>
              <a:rPr lang="nb-NO" sz="1400" b="1" dirty="0">
                <a:solidFill>
                  <a:schemeClr val="bg1"/>
                </a:solidFill>
              </a:rPr>
              <a:t>(4%)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" name="Cylinder 4">
            <a:extLst>
              <a:ext uri="{FF2B5EF4-FFF2-40B4-BE49-F238E27FC236}">
                <a16:creationId xmlns:a16="http://schemas.microsoft.com/office/drawing/2014/main" id="{0CC78B18-D070-77FA-388E-9D68EB3CAD3C}"/>
              </a:ext>
            </a:extLst>
          </p:cNvPr>
          <p:cNvSpPr/>
          <p:nvPr/>
        </p:nvSpPr>
        <p:spPr>
          <a:xfrm>
            <a:off x="745035" y="1872523"/>
            <a:ext cx="1045724" cy="1152728"/>
          </a:xfrm>
          <a:prstGeom prst="can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dirty="0" err="1">
                <a:solidFill>
                  <a:schemeClr val="bg1"/>
                </a:solidFill>
              </a:rPr>
              <a:t>Other</a:t>
            </a:r>
            <a:r>
              <a:rPr lang="nb-NO" sz="1600" dirty="0">
                <a:solidFill>
                  <a:schemeClr val="bg1"/>
                </a:solidFill>
              </a:rPr>
              <a:t> </a:t>
            </a:r>
            <a:r>
              <a:rPr lang="nb-NO" sz="1600" dirty="0" err="1">
                <a:solidFill>
                  <a:schemeClr val="bg1"/>
                </a:solidFill>
              </a:rPr>
              <a:t>archives</a:t>
            </a:r>
            <a:br>
              <a:rPr lang="nb-NO" sz="1050" dirty="0">
                <a:solidFill>
                  <a:schemeClr val="bg1"/>
                </a:solidFill>
              </a:rPr>
            </a:br>
            <a:r>
              <a:rPr lang="nb-NO" sz="1400" b="1" dirty="0">
                <a:solidFill>
                  <a:schemeClr val="bg1"/>
                </a:solidFill>
              </a:rPr>
              <a:t>(60%)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Cylinder 5">
            <a:extLst>
              <a:ext uri="{FF2B5EF4-FFF2-40B4-BE49-F238E27FC236}">
                <a16:creationId xmlns:a16="http://schemas.microsoft.com/office/drawing/2014/main" id="{1EE876A7-D31C-63AC-5256-F81FF38EF2D3}"/>
              </a:ext>
            </a:extLst>
          </p:cNvPr>
          <p:cNvSpPr/>
          <p:nvPr/>
        </p:nvSpPr>
        <p:spPr>
          <a:xfrm>
            <a:off x="720716" y="3088477"/>
            <a:ext cx="1045724" cy="865763"/>
          </a:xfrm>
          <a:prstGeom prst="can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dirty="0" err="1">
                <a:solidFill>
                  <a:schemeClr val="bg1"/>
                </a:solidFill>
              </a:rPr>
              <a:t>OpenWeb</a:t>
            </a:r>
            <a:br>
              <a:rPr lang="nb-NO" sz="1600" dirty="0">
                <a:solidFill>
                  <a:schemeClr val="bg1"/>
                </a:solidFill>
              </a:rPr>
            </a:br>
            <a:r>
              <a:rPr lang="nb-NO" sz="1600" dirty="0">
                <a:solidFill>
                  <a:schemeClr val="bg1"/>
                </a:solidFill>
              </a:rPr>
              <a:t>Text2 </a:t>
            </a:r>
            <a:br>
              <a:rPr lang="nb-NO" sz="1050" dirty="0">
                <a:solidFill>
                  <a:schemeClr val="bg1"/>
                </a:solidFill>
              </a:rPr>
            </a:br>
            <a:r>
              <a:rPr lang="nb-NO" sz="1400" b="1" dirty="0">
                <a:solidFill>
                  <a:schemeClr val="bg1"/>
                </a:solidFill>
              </a:rPr>
              <a:t>(22%)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Cylinder 6">
            <a:extLst>
              <a:ext uri="{FF2B5EF4-FFF2-40B4-BE49-F238E27FC236}">
                <a16:creationId xmlns:a16="http://schemas.microsoft.com/office/drawing/2014/main" id="{31D51663-705F-CF21-5908-4AC1CFF0F443}"/>
              </a:ext>
            </a:extLst>
          </p:cNvPr>
          <p:cNvSpPr/>
          <p:nvPr/>
        </p:nvSpPr>
        <p:spPr>
          <a:xfrm>
            <a:off x="723148" y="3980990"/>
            <a:ext cx="1045724" cy="759540"/>
          </a:xfrm>
          <a:prstGeom prst="can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dirty="0">
                <a:solidFill>
                  <a:schemeClr val="bg1"/>
                </a:solidFill>
              </a:rPr>
              <a:t>Book Archives</a:t>
            </a:r>
            <a:br>
              <a:rPr lang="nb-NO" sz="1050" dirty="0">
                <a:solidFill>
                  <a:schemeClr val="bg1"/>
                </a:solidFill>
              </a:rPr>
            </a:br>
            <a:r>
              <a:rPr lang="nb-NO" sz="1400" b="1" dirty="0">
                <a:solidFill>
                  <a:schemeClr val="bg1"/>
                </a:solidFill>
              </a:rPr>
              <a:t>(16%)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A1909FB-7B44-9697-703A-30A8A8ABEC59}"/>
              </a:ext>
            </a:extLst>
          </p:cNvPr>
          <p:cNvSpPr/>
          <p:nvPr/>
        </p:nvSpPr>
        <p:spPr>
          <a:xfrm>
            <a:off x="2415762" y="1894408"/>
            <a:ext cx="1198455" cy="1833664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>
                <a:solidFill>
                  <a:schemeClr val="bg1"/>
                </a:solidFill>
              </a:rPr>
              <a:t>Training </a:t>
            </a:r>
            <a:r>
              <a:rPr lang="nb-NO" sz="2000" b="1" err="1">
                <a:solidFill>
                  <a:schemeClr val="bg1"/>
                </a:solidFill>
              </a:rPr>
              <a:t>set</a:t>
            </a:r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8" name="Connector: Elbow 9">
            <a:extLst>
              <a:ext uri="{FF2B5EF4-FFF2-40B4-BE49-F238E27FC236}">
                <a16:creationId xmlns:a16="http://schemas.microsoft.com/office/drawing/2014/main" id="{5813C450-4983-7581-6E38-E8FA18878C1D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1802919" y="1456149"/>
            <a:ext cx="1212071" cy="438259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10">
            <a:extLst>
              <a:ext uri="{FF2B5EF4-FFF2-40B4-BE49-F238E27FC236}">
                <a16:creationId xmlns:a16="http://schemas.microsoft.com/office/drawing/2014/main" id="{C9988D02-D2CE-2F2B-303F-82DF21BCDE75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1790758" y="2448886"/>
            <a:ext cx="625004" cy="36235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13">
            <a:extLst>
              <a:ext uri="{FF2B5EF4-FFF2-40B4-BE49-F238E27FC236}">
                <a16:creationId xmlns:a16="http://schemas.microsoft.com/office/drawing/2014/main" id="{B0A4033D-DA08-E1E7-F59E-18769806673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1766440" y="3163868"/>
            <a:ext cx="668777" cy="3574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6">
            <a:extLst>
              <a:ext uri="{FF2B5EF4-FFF2-40B4-BE49-F238E27FC236}">
                <a16:creationId xmlns:a16="http://schemas.microsoft.com/office/drawing/2014/main" id="{886289D4-A42F-2D38-8CB9-E8983FD0424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754280" y="3728072"/>
            <a:ext cx="1260710" cy="734438"/>
          </a:xfrm>
          <a:prstGeom prst="bentConnector2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21">
            <a:extLst>
              <a:ext uri="{FF2B5EF4-FFF2-40B4-BE49-F238E27FC236}">
                <a16:creationId xmlns:a16="http://schemas.microsoft.com/office/drawing/2014/main" id="{DF006A65-4D87-6DD2-949E-1FE284D1CE5F}"/>
              </a:ext>
            </a:extLst>
          </p:cNvPr>
          <p:cNvSpPr/>
          <p:nvPr/>
        </p:nvSpPr>
        <p:spPr>
          <a:xfrm>
            <a:off x="3639243" y="2222594"/>
            <a:ext cx="1987434" cy="1241448"/>
          </a:xfrm>
          <a:prstGeom prst="cloud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500" b="1" dirty="0">
                <a:solidFill>
                  <a:schemeClr val="bg1"/>
                </a:solidFill>
              </a:rPr>
              <a:t>Transformer </a:t>
            </a:r>
            <a:br>
              <a:rPr lang="nb-NO" sz="1500" b="1" dirty="0">
                <a:solidFill>
                  <a:schemeClr val="bg1"/>
                </a:solidFill>
              </a:rPr>
            </a:br>
            <a:r>
              <a:rPr lang="nb-NO" sz="1500" b="1" dirty="0">
                <a:solidFill>
                  <a:schemeClr val="bg1"/>
                </a:solidFill>
              </a:rPr>
              <a:t>Neural Network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22">
            <a:extLst>
              <a:ext uri="{FF2B5EF4-FFF2-40B4-BE49-F238E27FC236}">
                <a16:creationId xmlns:a16="http://schemas.microsoft.com/office/drawing/2014/main" id="{211BA6B6-6467-4572-8014-2152C17E1688}"/>
              </a:ext>
            </a:extLst>
          </p:cNvPr>
          <p:cNvSpPr/>
          <p:nvPr/>
        </p:nvSpPr>
        <p:spPr>
          <a:xfrm>
            <a:off x="6082093" y="1203598"/>
            <a:ext cx="1932254" cy="519979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rgbClr val="343541"/>
                </a:solidFill>
              </a:rPr>
              <a:t>What</a:t>
            </a:r>
            <a:r>
              <a:rPr lang="nb-NO" sz="1600" b="1" dirty="0">
                <a:solidFill>
                  <a:srgbClr val="343541"/>
                </a:solidFill>
              </a:rPr>
              <a:t> is Expertslive?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nector: Elbow 24">
            <a:extLst>
              <a:ext uri="{FF2B5EF4-FFF2-40B4-BE49-F238E27FC236}">
                <a16:creationId xmlns:a16="http://schemas.microsoft.com/office/drawing/2014/main" id="{F45D928D-7E1B-494D-237A-4EB0C8F76B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7764021" y="1713914"/>
            <a:ext cx="734050" cy="233397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9B8BE113-BC51-AF66-0953-8A24D65286FA}"/>
              </a:ext>
            </a:extLst>
          </p:cNvPr>
          <p:cNvSpPr/>
          <p:nvPr/>
        </p:nvSpPr>
        <p:spPr>
          <a:xfrm>
            <a:off x="4109791" y="1847155"/>
            <a:ext cx="1066244" cy="344570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>
                <a:solidFill>
                  <a:schemeClr val="bg2">
                    <a:lumMod val="25000"/>
                  </a:schemeClr>
                </a:solidFill>
              </a:rPr>
              <a:t>Encoder</a:t>
            </a:r>
            <a:endParaRPr lang="en-US" sz="12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7" name="Connector: Elbow 28">
            <a:extLst>
              <a:ext uri="{FF2B5EF4-FFF2-40B4-BE49-F238E27FC236}">
                <a16:creationId xmlns:a16="http://schemas.microsoft.com/office/drawing/2014/main" id="{C358A583-9C88-AEF1-BE5B-E69561783BB9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rot="10800000" flipV="1">
            <a:off x="4642913" y="1463587"/>
            <a:ext cx="1439180" cy="383567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9">
            <a:extLst>
              <a:ext uri="{FF2B5EF4-FFF2-40B4-BE49-F238E27FC236}">
                <a16:creationId xmlns:a16="http://schemas.microsoft.com/office/drawing/2014/main" id="{515D3E98-5D72-4A8E-3604-05BEFA3072AC}"/>
              </a:ext>
            </a:extLst>
          </p:cNvPr>
          <p:cNvSpPr/>
          <p:nvPr/>
        </p:nvSpPr>
        <p:spPr>
          <a:xfrm>
            <a:off x="4078922" y="3503253"/>
            <a:ext cx="1066244" cy="344570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>
                <a:solidFill>
                  <a:schemeClr val="bg2">
                    <a:lumMod val="25000"/>
                  </a:schemeClr>
                </a:solidFill>
              </a:rPr>
              <a:t>Decoder</a:t>
            </a:r>
            <a:endParaRPr lang="en-US" sz="12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ectangle: Rounded Corners 30">
            <a:extLst>
              <a:ext uri="{FF2B5EF4-FFF2-40B4-BE49-F238E27FC236}">
                <a16:creationId xmlns:a16="http://schemas.microsoft.com/office/drawing/2014/main" id="{D2B3E711-18BD-01F6-078D-88616631ACD7}"/>
              </a:ext>
            </a:extLst>
          </p:cNvPr>
          <p:cNvSpPr/>
          <p:nvPr/>
        </p:nvSpPr>
        <p:spPr>
          <a:xfrm>
            <a:off x="6076252" y="3792682"/>
            <a:ext cx="1932254" cy="716747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i="1" dirty="0" err="1">
                <a:solidFill>
                  <a:srgbClr val="374151"/>
                </a:solidFill>
              </a:rPr>
              <a:t>Expertslive</a:t>
            </a:r>
            <a:r>
              <a:rPr lang="en-US" sz="1400" b="1" i="1" dirty="0">
                <a:solidFill>
                  <a:srgbClr val="374151"/>
                </a:solidFill>
              </a:rPr>
              <a:t> is a conference for IT professionals </a:t>
            </a:r>
            <a:endParaRPr lang="en-US" sz="1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Connector: Elbow 31">
            <a:extLst>
              <a:ext uri="{FF2B5EF4-FFF2-40B4-BE49-F238E27FC236}">
                <a16:creationId xmlns:a16="http://schemas.microsoft.com/office/drawing/2014/main" id="{67EAA37A-2697-C8A8-6B3F-C20746925100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5192532" y="3267335"/>
            <a:ext cx="303233" cy="1464208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34">
            <a:extLst>
              <a:ext uri="{FF2B5EF4-FFF2-40B4-BE49-F238E27FC236}">
                <a16:creationId xmlns:a16="http://schemas.microsoft.com/office/drawing/2014/main" id="{283A7E3F-B79E-6DF9-80EC-A237C4AD7B2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008506" y="3404388"/>
            <a:ext cx="239237" cy="746668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ChatGPT - Wikipedia">
            <a:extLst>
              <a:ext uri="{FF2B5EF4-FFF2-40B4-BE49-F238E27FC236}">
                <a16:creationId xmlns:a16="http://schemas.microsoft.com/office/drawing/2014/main" id="{7D951D55-97C9-81F9-08BC-E4CF861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91" y="2376176"/>
            <a:ext cx="873519" cy="8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245">
            <a:extLst>
              <a:ext uri="{FF2B5EF4-FFF2-40B4-BE49-F238E27FC236}">
                <a16:creationId xmlns:a16="http://schemas.microsoft.com/office/drawing/2014/main" id="{DA9FA878-DF2D-BC3B-1B64-9F853320B080}"/>
              </a:ext>
            </a:extLst>
          </p:cNvPr>
          <p:cNvGrpSpPr>
            <a:grpSpLocks noChangeAspect="1"/>
          </p:cNvGrpSpPr>
          <p:nvPr/>
        </p:nvGrpSpPr>
        <p:grpSpPr>
          <a:xfrm>
            <a:off x="7947831" y="2084440"/>
            <a:ext cx="822095" cy="1236161"/>
            <a:chOff x="2559051" y="11390313"/>
            <a:chExt cx="431801" cy="649288"/>
          </a:xfrm>
        </p:grpSpPr>
        <p:sp>
          <p:nvSpPr>
            <p:cNvPr id="25" name="Freeform 663">
              <a:extLst>
                <a:ext uri="{FF2B5EF4-FFF2-40B4-BE49-F238E27FC236}">
                  <a16:creationId xmlns:a16="http://schemas.microsoft.com/office/drawing/2014/main" id="{70A3532C-5095-A0F8-BAC0-C5EE8B885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Freeform 664">
              <a:extLst>
                <a:ext uri="{FF2B5EF4-FFF2-40B4-BE49-F238E27FC236}">
                  <a16:creationId xmlns:a16="http://schemas.microsoft.com/office/drawing/2014/main" id="{DABF759D-1BA8-0989-70E1-0B6861A29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Freeform 665">
              <a:extLst>
                <a:ext uri="{FF2B5EF4-FFF2-40B4-BE49-F238E27FC236}">
                  <a16:creationId xmlns:a16="http://schemas.microsoft.com/office/drawing/2014/main" id="{36F237D8-9EE4-894C-B3EA-1C5F3135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Freeform 666">
              <a:extLst>
                <a:ext uri="{FF2B5EF4-FFF2-40B4-BE49-F238E27FC236}">
                  <a16:creationId xmlns:a16="http://schemas.microsoft.com/office/drawing/2014/main" id="{ECB8357C-0683-9C7A-5EBF-6A0D6012B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Freeform 667">
              <a:extLst>
                <a:ext uri="{FF2B5EF4-FFF2-40B4-BE49-F238E27FC236}">
                  <a16:creationId xmlns:a16="http://schemas.microsoft.com/office/drawing/2014/main" id="{B0CEF159-AD14-BBAD-8110-B17942E4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" name="Rectangle: Rounded Corners 18">
            <a:extLst>
              <a:ext uri="{FF2B5EF4-FFF2-40B4-BE49-F238E27FC236}">
                <a16:creationId xmlns:a16="http://schemas.microsoft.com/office/drawing/2014/main" id="{B5F76270-1247-3A9E-16FF-9EB42C8319BA}"/>
              </a:ext>
            </a:extLst>
          </p:cNvPr>
          <p:cNvSpPr/>
          <p:nvPr/>
        </p:nvSpPr>
        <p:spPr>
          <a:xfrm>
            <a:off x="231595" y="386811"/>
            <a:ext cx="2783395" cy="650233"/>
          </a:xfrm>
          <a:prstGeom prst="roundRect">
            <a:avLst/>
          </a:prstGeom>
          <a:solidFill>
            <a:srgbClr val="D721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1"/>
                </a:solidFill>
              </a:rPr>
              <a:t>GPT 3.5 - September 2021</a:t>
            </a:r>
          </a:p>
          <a:p>
            <a:pPr algn="ctr"/>
            <a:r>
              <a:rPr lang="nb-NO" sz="1400" b="1" err="1">
                <a:solidFill>
                  <a:schemeClr val="bg1"/>
                </a:solidFill>
                <a:ea typeface="Tahoma"/>
                <a:cs typeface="Tahoma"/>
              </a:rPr>
              <a:t>Context</a:t>
            </a:r>
            <a:r>
              <a:rPr lang="nb-NO" sz="1400" b="1">
                <a:solidFill>
                  <a:schemeClr val="bg1"/>
                </a:solidFill>
                <a:ea typeface="Tahoma"/>
                <a:cs typeface="Tahoma"/>
              </a:rPr>
              <a:t> ~2500 </a:t>
            </a:r>
            <a:r>
              <a:rPr lang="nb-NO" sz="1400" b="1" err="1">
                <a:solidFill>
                  <a:schemeClr val="bg1"/>
                </a:solidFill>
                <a:ea typeface="Tahoma"/>
                <a:cs typeface="Tahoma"/>
              </a:rPr>
              <a:t>words</a:t>
            </a:r>
            <a:endParaRPr lang="nb-NO" sz="1400" b="1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32" name="Rectangle: Rounded Corners 1">
            <a:extLst>
              <a:ext uri="{FF2B5EF4-FFF2-40B4-BE49-F238E27FC236}">
                <a16:creationId xmlns:a16="http://schemas.microsoft.com/office/drawing/2014/main" id="{36A8C6C9-51C4-5F24-56AC-008937B0DCDF}"/>
              </a:ext>
            </a:extLst>
          </p:cNvPr>
          <p:cNvSpPr/>
          <p:nvPr/>
        </p:nvSpPr>
        <p:spPr>
          <a:xfrm>
            <a:off x="5955265" y="338236"/>
            <a:ext cx="2814661" cy="650233"/>
          </a:xfrm>
          <a:prstGeom prst="roundRect">
            <a:avLst/>
          </a:prstGeom>
          <a:solidFill>
            <a:srgbClr val="D721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1"/>
                </a:solidFill>
              </a:rPr>
              <a:t> GPT-4 Turbo – April 2023</a:t>
            </a:r>
            <a:endParaRPr lang="en-US" sz="1600" b="1">
              <a:solidFill>
                <a:schemeClr val="bg1"/>
              </a:solidFill>
              <a:ea typeface="Tahoma"/>
              <a:cs typeface="Tahoma"/>
            </a:endParaRPr>
          </a:p>
          <a:p>
            <a:pPr algn="ctr"/>
            <a:r>
              <a:rPr lang="nb-NO" sz="1400" b="1" err="1">
                <a:solidFill>
                  <a:schemeClr val="bg1"/>
                </a:solidFill>
                <a:ea typeface="Tahoma"/>
                <a:cs typeface="Tahoma"/>
              </a:rPr>
              <a:t>Context</a:t>
            </a:r>
            <a:r>
              <a:rPr lang="nb-NO" sz="1400" b="1">
                <a:solidFill>
                  <a:schemeClr val="bg1"/>
                </a:solidFill>
                <a:ea typeface="Tahoma"/>
                <a:cs typeface="Tahoma"/>
              </a:rPr>
              <a:t> ~100,000 </a:t>
            </a:r>
            <a:r>
              <a:rPr lang="nb-NO" sz="1400" b="1" err="1">
                <a:solidFill>
                  <a:schemeClr val="bg1"/>
                </a:solidFill>
                <a:ea typeface="Tahoma"/>
                <a:cs typeface="Tahoma"/>
              </a:rPr>
              <a:t>words</a:t>
            </a:r>
            <a:endParaRPr lang="nb-NO" sz="1400" b="1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4C5BA557-437C-C482-26F4-E29E33FE2C14}"/>
              </a:ext>
            </a:extLst>
          </p:cNvPr>
          <p:cNvSpPr/>
          <p:nvPr/>
        </p:nvSpPr>
        <p:spPr>
          <a:xfrm>
            <a:off x="3301966" y="368269"/>
            <a:ext cx="2304408" cy="650233"/>
          </a:xfrm>
          <a:prstGeom prst="roundRect">
            <a:avLst/>
          </a:prstGeom>
          <a:solidFill>
            <a:srgbClr val="D721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>
                <a:solidFill>
                  <a:schemeClr val="bg1"/>
                </a:solidFill>
              </a:rPr>
              <a:t>GPT-4 </a:t>
            </a:r>
            <a:r>
              <a:rPr lang="nb-NO" sz="1600" b="1" err="1">
                <a:solidFill>
                  <a:schemeClr val="bg1"/>
                </a:solidFill>
              </a:rPr>
              <a:t>January</a:t>
            </a:r>
            <a:r>
              <a:rPr lang="nb-NO" sz="1600" b="1">
                <a:solidFill>
                  <a:schemeClr val="bg1"/>
                </a:solidFill>
              </a:rPr>
              <a:t> 2022</a:t>
            </a:r>
            <a:br>
              <a:rPr lang="nb-NO" sz="1600" b="1">
                <a:solidFill>
                  <a:schemeClr val="bg1"/>
                </a:solidFill>
                <a:ea typeface="Tahoma"/>
                <a:cs typeface="Tahoma"/>
              </a:rPr>
            </a:br>
            <a:r>
              <a:rPr lang="nb-NO" sz="1600" b="1" err="1">
                <a:solidFill>
                  <a:schemeClr val="bg1"/>
                </a:solidFill>
                <a:ea typeface="Tahoma"/>
                <a:cs typeface="Tahoma"/>
              </a:rPr>
              <a:t>Context</a:t>
            </a:r>
            <a:r>
              <a:rPr lang="nb-NO" sz="1600" b="1">
                <a:solidFill>
                  <a:schemeClr val="bg1"/>
                </a:solidFill>
                <a:ea typeface="Tahoma"/>
                <a:cs typeface="Tahoma"/>
              </a:rPr>
              <a:t> </a:t>
            </a:r>
            <a:r>
              <a:rPr lang="nb-NO" sz="1400" b="1">
                <a:solidFill>
                  <a:schemeClr val="bg1"/>
                </a:solidFill>
                <a:ea typeface="Tahoma"/>
                <a:cs typeface="Tahoma"/>
              </a:rPr>
              <a:t>~12000 </a:t>
            </a:r>
            <a:r>
              <a:rPr lang="nb-NO" sz="1400" b="1" err="1">
                <a:solidFill>
                  <a:schemeClr val="bg1"/>
                </a:solidFill>
                <a:ea typeface="Tahoma"/>
                <a:cs typeface="Tahoma"/>
              </a:rPr>
              <a:t>words</a:t>
            </a:r>
            <a:endParaRPr lang="en-US" sz="1600" b="1">
              <a:solidFill>
                <a:schemeClr val="bg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4573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E4E3ADD-EA18-A8AA-5B10-15FB338464A5}"/>
              </a:ext>
            </a:extLst>
          </p:cNvPr>
          <p:cNvSpPr/>
          <p:nvPr/>
        </p:nvSpPr>
        <p:spPr>
          <a:xfrm>
            <a:off x="504517" y="3630393"/>
            <a:ext cx="1687238" cy="126915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rgbClr val="343541"/>
                </a:solidFill>
              </a:rPr>
              <a:t>Text</a:t>
            </a:r>
            <a:r>
              <a:rPr lang="nb-NO" sz="1600" b="1" dirty="0">
                <a:solidFill>
                  <a:srgbClr val="343541"/>
                </a:solidFill>
              </a:rPr>
              <a:t>-to-</a:t>
            </a:r>
            <a:r>
              <a:rPr lang="nb-NO" sz="1600" b="1" dirty="0" err="1">
                <a:solidFill>
                  <a:srgbClr val="343541"/>
                </a:solidFill>
              </a:rPr>
              <a:t>speech</a:t>
            </a:r>
            <a:endParaRPr lang="en-US" sz="1600" b="1" dirty="0">
              <a:solidFill>
                <a:srgbClr val="34354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2C7E7-26DB-2533-6E95-8BBFF2E8F7D7}"/>
              </a:ext>
            </a:extLst>
          </p:cNvPr>
          <p:cNvSpPr/>
          <p:nvPr/>
        </p:nvSpPr>
        <p:spPr>
          <a:xfrm>
            <a:off x="2599960" y="3632784"/>
            <a:ext cx="1774651" cy="126915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rgbClr val="343541"/>
                </a:solidFill>
              </a:rPr>
              <a:t>Picture-to-</a:t>
            </a:r>
            <a:r>
              <a:rPr lang="nb-NO" sz="1600" b="1" dirty="0" err="1">
                <a:solidFill>
                  <a:srgbClr val="343541"/>
                </a:solidFill>
              </a:rPr>
              <a:t>text</a:t>
            </a:r>
            <a:br>
              <a:rPr lang="nb-NO" sz="1600" b="1" dirty="0">
                <a:solidFill>
                  <a:srgbClr val="343541"/>
                </a:solidFill>
              </a:rPr>
            </a:br>
            <a:r>
              <a:rPr lang="nb-NO" sz="1600" b="1" dirty="0">
                <a:solidFill>
                  <a:srgbClr val="343541"/>
                </a:solidFill>
              </a:rPr>
              <a:t>Is </a:t>
            </a:r>
            <a:r>
              <a:rPr lang="nb-NO" sz="1600" b="1" dirty="0" err="1">
                <a:solidFill>
                  <a:srgbClr val="343541"/>
                </a:solidFill>
              </a:rPr>
              <a:t>able</a:t>
            </a:r>
            <a:r>
              <a:rPr lang="nb-NO" sz="1600" b="1" dirty="0">
                <a:solidFill>
                  <a:srgbClr val="343541"/>
                </a:solidFill>
              </a:rPr>
              <a:t> to understand </a:t>
            </a:r>
            <a:r>
              <a:rPr lang="nb-NO" sz="1600" b="1" dirty="0" err="1">
                <a:solidFill>
                  <a:srgbClr val="343541"/>
                </a:solidFill>
              </a:rPr>
              <a:t>context</a:t>
            </a:r>
            <a:r>
              <a:rPr lang="nb-NO" sz="1600" b="1" dirty="0">
                <a:solidFill>
                  <a:srgbClr val="343541"/>
                </a:solidFill>
              </a:rPr>
              <a:t> </a:t>
            </a:r>
            <a:r>
              <a:rPr lang="nb-NO" sz="1600" b="1" dirty="0" err="1">
                <a:solidFill>
                  <a:srgbClr val="343541"/>
                </a:solidFill>
              </a:rPr>
              <a:t>within</a:t>
            </a:r>
            <a:r>
              <a:rPr lang="nb-NO" sz="1600" b="1" dirty="0">
                <a:solidFill>
                  <a:srgbClr val="343541"/>
                </a:solidFill>
              </a:rPr>
              <a:t> </a:t>
            </a:r>
            <a:r>
              <a:rPr lang="nb-NO" sz="1600" b="1" dirty="0" err="1">
                <a:solidFill>
                  <a:srgbClr val="343541"/>
                </a:solidFill>
              </a:rPr>
              <a:t>visuals</a:t>
            </a:r>
            <a:endParaRPr lang="en-US" sz="1600" b="1" dirty="0">
              <a:solidFill>
                <a:srgbClr val="34354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3B6F4-3262-C922-2CC7-5DC7B185E9C4}"/>
              </a:ext>
            </a:extLst>
          </p:cNvPr>
          <p:cNvSpPr/>
          <p:nvPr/>
        </p:nvSpPr>
        <p:spPr>
          <a:xfrm>
            <a:off x="4625791" y="1425280"/>
            <a:ext cx="1801250" cy="16493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343541"/>
                </a:solidFill>
              </a:rPr>
              <a:t>Text-to-pictures</a:t>
            </a:r>
            <a:br>
              <a:rPr lang="en-US" sz="1600" b="1" dirty="0">
                <a:solidFill>
                  <a:srgbClr val="343541"/>
                </a:solidFill>
              </a:rPr>
            </a:br>
            <a:r>
              <a:rPr lang="en-US" sz="1600" b="1" dirty="0">
                <a:solidFill>
                  <a:srgbClr val="343541"/>
                </a:solidFill>
              </a:rPr>
              <a:t>Is able to understand language and create visuals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70997-8D80-0FDC-EE00-731C8F223BDD}"/>
              </a:ext>
            </a:extLst>
          </p:cNvPr>
          <p:cNvSpPr/>
          <p:nvPr/>
        </p:nvSpPr>
        <p:spPr>
          <a:xfrm>
            <a:off x="6812085" y="1427712"/>
            <a:ext cx="1806622" cy="16493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343541"/>
                </a:solidFill>
              </a:rPr>
              <a:t>A collection of models that are able to generate output based upon prompts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8934CC-DE4A-12FB-92A2-CFFA915E91F8}"/>
              </a:ext>
            </a:extLst>
          </p:cNvPr>
          <p:cNvSpPr/>
          <p:nvPr/>
        </p:nvSpPr>
        <p:spPr>
          <a:xfrm>
            <a:off x="553832" y="1449741"/>
            <a:ext cx="1673802" cy="165338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rgbClr val="343541"/>
                </a:solidFill>
              </a:rPr>
              <a:t>LLM </a:t>
            </a:r>
            <a:r>
              <a:rPr lang="nb-NO" sz="1600" b="1" dirty="0" err="1">
                <a:solidFill>
                  <a:srgbClr val="343541"/>
                </a:solidFill>
              </a:rPr>
              <a:t>that</a:t>
            </a:r>
            <a:r>
              <a:rPr lang="nb-NO" sz="1600" b="1" dirty="0">
                <a:solidFill>
                  <a:srgbClr val="343541"/>
                </a:solidFill>
              </a:rPr>
              <a:t> has </a:t>
            </a:r>
            <a:r>
              <a:rPr lang="nb-NO" sz="1600" b="1" dirty="0" err="1">
                <a:solidFill>
                  <a:srgbClr val="343541"/>
                </a:solidFill>
              </a:rPr>
              <a:t>been</a:t>
            </a:r>
            <a:r>
              <a:rPr lang="nb-NO" sz="1600" b="1" dirty="0">
                <a:solidFill>
                  <a:srgbClr val="343541"/>
                </a:solidFill>
              </a:rPr>
              <a:t> used to understand and </a:t>
            </a:r>
            <a:r>
              <a:rPr lang="nb-NO" sz="1600" b="1" dirty="0" err="1">
                <a:solidFill>
                  <a:srgbClr val="343541"/>
                </a:solidFill>
              </a:rPr>
              <a:t>generate</a:t>
            </a:r>
            <a:r>
              <a:rPr lang="nb-NO" sz="1600" b="1" dirty="0">
                <a:solidFill>
                  <a:srgbClr val="343541"/>
                </a:solidFill>
              </a:rPr>
              <a:t> </a:t>
            </a:r>
            <a:r>
              <a:rPr lang="nb-NO" sz="1600" b="1" dirty="0" err="1">
                <a:solidFill>
                  <a:srgbClr val="343541"/>
                </a:solidFill>
              </a:rPr>
              <a:t>code</a:t>
            </a:r>
            <a:r>
              <a:rPr lang="nb-NO" sz="1600" b="1" dirty="0">
                <a:solidFill>
                  <a:srgbClr val="343541"/>
                </a:solidFill>
              </a:rPr>
              <a:t>. Used in GitHub </a:t>
            </a:r>
            <a:r>
              <a:rPr lang="nb-NO" sz="1600" b="1" dirty="0" err="1">
                <a:solidFill>
                  <a:srgbClr val="343541"/>
                </a:solidFill>
              </a:rPr>
              <a:t>copilot</a:t>
            </a:r>
            <a:r>
              <a:rPr lang="nb-NO" sz="1600" b="1" dirty="0">
                <a:solidFill>
                  <a:srgbClr val="343541"/>
                </a:solidFill>
              </a:rPr>
              <a:t>*</a:t>
            </a:r>
            <a:endParaRPr lang="en-US" sz="1600" b="1" dirty="0">
              <a:solidFill>
                <a:srgbClr val="34354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E92F3B6-4E5E-BC84-8568-E7FA3A2EAF40}"/>
              </a:ext>
            </a:extLst>
          </p:cNvPr>
          <p:cNvSpPr txBox="1">
            <a:spLocks/>
          </p:cNvSpPr>
          <p:nvPr/>
        </p:nvSpPr>
        <p:spPr>
          <a:xfrm>
            <a:off x="507491" y="492901"/>
            <a:ext cx="8063628" cy="409500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700" b="1">
                <a:solidFill>
                  <a:schemeClr val="tx1"/>
                </a:solidFill>
                <a:latin typeface="+mn-lt"/>
                <a:cs typeface="Segoe UI Semibold"/>
              </a:rPr>
              <a:t>Features from </a:t>
            </a:r>
            <a:r>
              <a:rPr lang="en-GB" sz="2700" b="1" err="1">
                <a:solidFill>
                  <a:schemeClr val="tx1"/>
                </a:solidFill>
                <a:latin typeface="+mn-lt"/>
                <a:cs typeface="Segoe UI Semibold"/>
              </a:rPr>
              <a:t>OpenAI</a:t>
            </a:r>
            <a:endParaRPr lang="en-GB" sz="2700" b="1">
              <a:solidFill>
                <a:schemeClr val="tx1"/>
              </a:solidFill>
              <a:latin typeface="+mn-lt"/>
              <a:ea typeface="Tahoma"/>
              <a:cs typeface="Segoe UI Semibold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7093E-B6D4-395A-3DC5-63F9477E0F09}"/>
              </a:ext>
            </a:extLst>
          </p:cNvPr>
          <p:cNvSpPr/>
          <p:nvPr/>
        </p:nvSpPr>
        <p:spPr>
          <a:xfrm>
            <a:off x="420691" y="1066243"/>
            <a:ext cx="1891542" cy="42727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>
                <a:solidFill>
                  <a:schemeClr val="bg1"/>
                </a:solidFill>
              </a:rPr>
              <a:t>Codex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A1877-D289-CFC7-C567-BA94617CEA92}"/>
              </a:ext>
            </a:extLst>
          </p:cNvPr>
          <p:cNvSpPr/>
          <p:nvPr/>
        </p:nvSpPr>
        <p:spPr>
          <a:xfrm>
            <a:off x="6678376" y="1062569"/>
            <a:ext cx="2056361" cy="423509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>
                <a:solidFill>
                  <a:schemeClr val="bg1"/>
                </a:solidFill>
              </a:rPr>
              <a:t>GPT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AC8752-8DFE-4AD0-8EFA-CB510C058FF1}"/>
              </a:ext>
            </a:extLst>
          </p:cNvPr>
          <p:cNvSpPr/>
          <p:nvPr/>
        </p:nvSpPr>
        <p:spPr>
          <a:xfrm>
            <a:off x="4482921" y="1062353"/>
            <a:ext cx="2079278" cy="421293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>
                <a:solidFill>
                  <a:schemeClr val="bg1"/>
                </a:solidFill>
              </a:rPr>
              <a:t>DALL-E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BFE1E-6010-BC0F-2EA1-787F86672038}"/>
              </a:ext>
            </a:extLst>
          </p:cNvPr>
          <p:cNvSpPr/>
          <p:nvPr/>
        </p:nvSpPr>
        <p:spPr>
          <a:xfrm>
            <a:off x="2599960" y="1439179"/>
            <a:ext cx="1583623" cy="16493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rgbClr val="343541"/>
                </a:solidFill>
              </a:rPr>
              <a:t>Speech-to-</a:t>
            </a:r>
            <a:r>
              <a:rPr lang="nb-NO" sz="1600" b="1" dirty="0" err="1">
                <a:solidFill>
                  <a:srgbClr val="343541"/>
                </a:solidFill>
              </a:rPr>
              <a:t>text</a:t>
            </a:r>
            <a:r>
              <a:rPr lang="nb-NO" sz="1600" b="1" dirty="0">
                <a:solidFill>
                  <a:srgbClr val="343541"/>
                </a:solidFill>
              </a:rPr>
              <a:t> used for </a:t>
            </a:r>
            <a:r>
              <a:rPr lang="nb-NO" sz="1600" b="1" dirty="0" err="1">
                <a:solidFill>
                  <a:srgbClr val="343541"/>
                </a:solidFill>
              </a:rPr>
              <a:t>transcribing</a:t>
            </a:r>
            <a:r>
              <a:rPr lang="nb-NO" sz="1600" b="1" dirty="0">
                <a:solidFill>
                  <a:srgbClr val="343541"/>
                </a:solidFill>
              </a:rPr>
              <a:t> </a:t>
            </a:r>
            <a:r>
              <a:rPr lang="nb-NO" sz="1600" b="1" dirty="0" err="1">
                <a:solidFill>
                  <a:srgbClr val="343541"/>
                </a:solidFill>
              </a:rPr>
              <a:t>content</a:t>
            </a:r>
            <a:endParaRPr lang="en-US" sz="1600" b="1" dirty="0">
              <a:solidFill>
                <a:srgbClr val="34354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AAC612-DDDE-8EF3-2752-F1E6FAC32F6E}"/>
              </a:ext>
            </a:extLst>
          </p:cNvPr>
          <p:cNvSpPr/>
          <p:nvPr/>
        </p:nvSpPr>
        <p:spPr>
          <a:xfrm>
            <a:off x="2452227" y="1061238"/>
            <a:ext cx="1891542" cy="43144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err="1">
                <a:solidFill>
                  <a:schemeClr val="bg1"/>
                </a:solidFill>
              </a:rPr>
              <a:t>Whisper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C84AD9-CF8F-4CB2-D749-4F8AF280498F}"/>
              </a:ext>
            </a:extLst>
          </p:cNvPr>
          <p:cNvSpPr/>
          <p:nvPr/>
        </p:nvSpPr>
        <p:spPr>
          <a:xfrm>
            <a:off x="2555776" y="3223550"/>
            <a:ext cx="1891542" cy="42727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>
                <a:solidFill>
                  <a:schemeClr val="bg1"/>
                </a:solidFill>
              </a:rPr>
              <a:t>GPT-V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A76FFBE-D47F-32C7-0D33-E19EADAD5281}"/>
              </a:ext>
            </a:extLst>
          </p:cNvPr>
          <p:cNvSpPr/>
          <p:nvPr/>
        </p:nvSpPr>
        <p:spPr>
          <a:xfrm>
            <a:off x="4840784" y="3632784"/>
            <a:ext cx="1687238" cy="1266761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rgbClr val="343541"/>
                </a:solidFill>
              </a:rPr>
              <a:t>Text</a:t>
            </a:r>
            <a:r>
              <a:rPr lang="nb-NO" sz="1600" b="1" dirty="0">
                <a:solidFill>
                  <a:srgbClr val="343541"/>
                </a:solidFill>
              </a:rPr>
              <a:t>-to-</a:t>
            </a:r>
            <a:r>
              <a:rPr lang="nb-NO" sz="1600" b="1" dirty="0" err="1">
                <a:solidFill>
                  <a:srgbClr val="343541"/>
                </a:solidFill>
              </a:rPr>
              <a:t>videoes</a:t>
            </a:r>
            <a:r>
              <a:rPr lang="nb-NO" sz="1600" b="1" dirty="0">
                <a:solidFill>
                  <a:srgbClr val="343541"/>
                </a:solidFill>
              </a:rPr>
              <a:t> </a:t>
            </a:r>
            <a:r>
              <a:rPr lang="nb-NO" sz="1600" b="1" dirty="0">
                <a:solidFill>
                  <a:srgbClr val="343541"/>
                </a:solidFill>
                <a:sym typeface="Wingdings" pitchFamily="2" charset="2"/>
              </a:rPr>
              <a:t></a:t>
            </a:r>
            <a:br>
              <a:rPr lang="nb-NO" sz="1600" b="1" dirty="0">
                <a:solidFill>
                  <a:srgbClr val="343541"/>
                </a:solidFill>
                <a:sym typeface="Wingdings" pitchFamily="2" charset="2"/>
              </a:rPr>
            </a:br>
            <a:r>
              <a:rPr lang="nb-NO" sz="1600" b="1" dirty="0" err="1">
                <a:solidFill>
                  <a:srgbClr val="343541"/>
                </a:solidFill>
                <a:sym typeface="Wingdings" pitchFamily="2" charset="2"/>
              </a:rPr>
              <a:t>Soon</a:t>
            </a:r>
            <a:r>
              <a:rPr lang="nb-NO" sz="1600" b="1" dirty="0">
                <a:solidFill>
                  <a:srgbClr val="343541"/>
                </a:solidFill>
                <a:sym typeface="Wingdings" pitchFamily="2" charset="2"/>
              </a:rPr>
              <a:t>! (</a:t>
            </a:r>
            <a:r>
              <a:rPr lang="nb-NO" sz="1600" b="1" dirty="0" err="1">
                <a:solidFill>
                  <a:srgbClr val="343541"/>
                </a:solidFill>
                <a:sym typeface="Wingdings" pitchFamily="2" charset="2"/>
              </a:rPr>
              <a:t>also</a:t>
            </a:r>
            <a:r>
              <a:rPr lang="nb-NO" sz="1600" b="1" dirty="0">
                <a:solidFill>
                  <a:srgbClr val="343541"/>
                </a:solidFill>
                <a:sym typeface="Wingdings" pitchFamily="2" charset="2"/>
              </a:rPr>
              <a:t> Runway)</a:t>
            </a:r>
            <a:endParaRPr lang="en-US" sz="1600" b="1" dirty="0">
              <a:solidFill>
                <a:srgbClr val="343541"/>
              </a:solidFill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D0D220B5-59F5-D0F7-628C-CC24B102786D}"/>
              </a:ext>
            </a:extLst>
          </p:cNvPr>
          <p:cNvSpPr/>
          <p:nvPr/>
        </p:nvSpPr>
        <p:spPr>
          <a:xfrm>
            <a:off x="4709187" y="3223550"/>
            <a:ext cx="1891542" cy="42727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err="1">
                <a:solidFill>
                  <a:schemeClr val="bg1"/>
                </a:solidFill>
              </a:rPr>
              <a:t>Sora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788E353D-71CD-B9CA-5216-F0516C183599}"/>
              </a:ext>
            </a:extLst>
          </p:cNvPr>
          <p:cNvSpPr/>
          <p:nvPr/>
        </p:nvSpPr>
        <p:spPr>
          <a:xfrm>
            <a:off x="402365" y="3226590"/>
            <a:ext cx="1891542" cy="42727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>
                <a:solidFill>
                  <a:schemeClr val="bg1"/>
                </a:solidFill>
              </a:rPr>
              <a:t>TTS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8826CD5-5B5F-86EE-EC1A-7BF331ED5B41}"/>
              </a:ext>
            </a:extLst>
          </p:cNvPr>
          <p:cNvSpPr/>
          <p:nvPr/>
        </p:nvSpPr>
        <p:spPr>
          <a:xfrm>
            <a:off x="6905100" y="3639387"/>
            <a:ext cx="1687238" cy="1260158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rgbClr val="343541"/>
                </a:solidFill>
              </a:rPr>
              <a:t>Turning data </a:t>
            </a:r>
            <a:r>
              <a:rPr lang="nb-NO" sz="1400" b="1" dirty="0" err="1">
                <a:solidFill>
                  <a:srgbClr val="343541"/>
                </a:solidFill>
              </a:rPr>
              <a:t>into</a:t>
            </a:r>
            <a:r>
              <a:rPr lang="nb-NO" sz="1400" b="1" dirty="0">
                <a:solidFill>
                  <a:srgbClr val="343541"/>
                </a:solidFill>
              </a:rPr>
              <a:t> </a:t>
            </a:r>
            <a:r>
              <a:rPr lang="nb-NO" sz="1400" b="1" dirty="0" err="1">
                <a:solidFill>
                  <a:srgbClr val="343541"/>
                </a:solidFill>
              </a:rPr>
              <a:t>vectors</a:t>
            </a:r>
            <a:r>
              <a:rPr lang="nb-NO" sz="1400" b="1" dirty="0">
                <a:solidFill>
                  <a:srgbClr val="343541"/>
                </a:solidFill>
              </a:rPr>
              <a:t> </a:t>
            </a:r>
            <a:r>
              <a:rPr lang="nb-NO" sz="1400" b="1" dirty="0" err="1">
                <a:solidFill>
                  <a:srgbClr val="343541"/>
                </a:solidFill>
              </a:rPr>
              <a:t>based</a:t>
            </a:r>
            <a:r>
              <a:rPr lang="nb-NO" sz="1400" b="1" dirty="0">
                <a:solidFill>
                  <a:srgbClr val="343541"/>
                </a:solidFill>
              </a:rPr>
              <a:t> </a:t>
            </a:r>
            <a:r>
              <a:rPr lang="nb-NO" sz="1400" b="1" dirty="0" err="1">
                <a:solidFill>
                  <a:srgbClr val="343541"/>
                </a:solidFill>
              </a:rPr>
              <a:t>upon</a:t>
            </a:r>
            <a:r>
              <a:rPr lang="nb-NO" sz="1400" b="1" dirty="0">
                <a:solidFill>
                  <a:srgbClr val="343541"/>
                </a:solidFill>
              </a:rPr>
              <a:t> </a:t>
            </a:r>
            <a:r>
              <a:rPr lang="nb-NO" sz="1400" b="1" dirty="0" err="1">
                <a:solidFill>
                  <a:srgbClr val="343541"/>
                </a:solidFill>
              </a:rPr>
              <a:t>relevance</a:t>
            </a:r>
            <a:r>
              <a:rPr lang="nb-NO" sz="1400" b="1" dirty="0">
                <a:solidFill>
                  <a:srgbClr val="343541"/>
                </a:solidFill>
              </a:rPr>
              <a:t>, </a:t>
            </a:r>
            <a:r>
              <a:rPr lang="nb-NO" sz="1400" b="1" dirty="0" err="1">
                <a:solidFill>
                  <a:srgbClr val="343541"/>
                </a:solidFill>
              </a:rPr>
              <a:t>similiarty</a:t>
            </a:r>
            <a:r>
              <a:rPr lang="nb-NO" sz="1400" b="1" dirty="0">
                <a:solidFill>
                  <a:srgbClr val="343541"/>
                </a:solidFill>
              </a:rPr>
              <a:t> and </a:t>
            </a:r>
            <a:r>
              <a:rPr lang="nb-NO" sz="1400" b="1" dirty="0" err="1">
                <a:solidFill>
                  <a:srgbClr val="343541"/>
                </a:solidFill>
              </a:rPr>
              <a:t>classification</a:t>
            </a:r>
            <a:endParaRPr lang="en-US" sz="1400" b="1" dirty="0">
              <a:solidFill>
                <a:srgbClr val="34354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6F4D166F-554B-2A9E-AA75-B1C4A79D233C}"/>
              </a:ext>
            </a:extLst>
          </p:cNvPr>
          <p:cNvSpPr/>
          <p:nvPr/>
        </p:nvSpPr>
        <p:spPr>
          <a:xfrm>
            <a:off x="6773503" y="3230152"/>
            <a:ext cx="1891542" cy="427271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 err="1">
                <a:solidFill>
                  <a:schemeClr val="bg1"/>
                </a:solidFill>
              </a:rPr>
              <a:t>Embedding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49542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6FF30AE5D0E14CA88C6437F725575A" ma:contentTypeVersion="15" ma:contentTypeDescription="Create a new document." ma:contentTypeScope="" ma:versionID="55390c28e5e0fec04714806469c06ef1">
  <xsd:schema xmlns:xsd="http://www.w3.org/2001/XMLSchema" xmlns:xs="http://www.w3.org/2001/XMLSchema" xmlns:p="http://schemas.microsoft.com/office/2006/metadata/properties" xmlns:ns2="6b9ddf65-3da6-4299-828e-512eb74bd1ac" xmlns:ns3="68b5b3a9-4ec2-41cf-b4f4-c14fdb8d558c" targetNamespace="http://schemas.microsoft.com/office/2006/metadata/properties" ma:root="true" ma:fieldsID="315e98a81c7c6ec36178e1009b2bc170" ns2:_="" ns3:_="">
    <xsd:import namespace="6b9ddf65-3da6-4299-828e-512eb74bd1ac"/>
    <xsd:import namespace="68b5b3a9-4ec2-41cf-b4f4-c14fdb8d55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ddf65-3da6-4299-828e-512eb74bd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14ad59dd-c89e-4b15-8b53-b6bbef210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5b3a9-4ec2-41cf-b4f4-c14fdb8d55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83e2ce-b9e3-4c73-8814-d2da42de985c}" ma:internalName="TaxCatchAll" ma:showField="CatchAllData" ma:web="68b5b3a9-4ec2-41cf-b4f4-c14fdb8d55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9ddf65-3da6-4299-828e-512eb74bd1ac">
      <Terms xmlns="http://schemas.microsoft.com/office/infopath/2007/PartnerControls"/>
    </lcf76f155ced4ddcb4097134ff3c332f>
    <TaxCatchAll xmlns="68b5b3a9-4ec2-41cf-b4f4-c14fdb8d55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5AAD6B-EEEE-41DA-8356-A49DCF768D8B}">
  <ds:schemaRefs>
    <ds:schemaRef ds:uri="68b5b3a9-4ec2-41cf-b4f4-c14fdb8d558c"/>
    <ds:schemaRef ds:uri="6b9ddf65-3da6-4299-828e-512eb74bd1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296970-E637-471F-86E2-950D4519AEC4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68b5b3a9-4ec2-41cf-b4f4-c14fdb8d558c"/>
    <ds:schemaRef ds:uri="http://www.w3.org/XML/1998/namespace"/>
    <ds:schemaRef ds:uri="http://purl.org/dc/dcmitype/"/>
    <ds:schemaRef ds:uri="6b9ddf65-3da6-4299-828e-512eb74bd1ac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2497</Words>
  <Application>Microsoft Macintosh PowerPoint</Application>
  <PresentationFormat>Skjermfremvisning (16:9)</PresentationFormat>
  <Paragraphs>457</Paragraphs>
  <Slides>44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8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44</vt:i4>
      </vt:variant>
    </vt:vector>
  </HeadingPairs>
  <TitlesOfParts>
    <vt:vector size="53" baseType="lpstr">
      <vt:lpstr>Arial</vt:lpstr>
      <vt:lpstr>Calibri</vt:lpstr>
      <vt:lpstr>Consolas</vt:lpstr>
      <vt:lpstr>Segoe UI</vt:lpstr>
      <vt:lpstr>Segoe UI Light</vt:lpstr>
      <vt:lpstr>SFMono-Regular</vt:lpstr>
      <vt:lpstr>Tahoma</vt:lpstr>
      <vt:lpstr>Wingdings</vt:lpstr>
      <vt:lpstr>1_Master</vt:lpstr>
      <vt:lpstr> Deep-dive Microsoft 365 CoPilot and Azure OpenAI</vt:lpstr>
      <vt:lpstr>Let´s start with the LLMs</vt:lpstr>
      <vt:lpstr>Generative AI</vt:lpstr>
      <vt:lpstr>Generative AI</vt:lpstr>
      <vt:lpstr>PowerPoint-presentasjon</vt:lpstr>
      <vt:lpstr>The ecosystem of Open-source LLMs</vt:lpstr>
      <vt:lpstr>PowerPoint-presentasjon</vt:lpstr>
      <vt:lpstr>PowerPoint-presentasjon</vt:lpstr>
      <vt:lpstr>PowerPoint-presentasjon</vt:lpstr>
      <vt:lpstr>GPT and Functions</vt:lpstr>
      <vt:lpstr>GPT Assistants (also known as Custom GPTs)</vt:lpstr>
      <vt:lpstr>Microsoft Autogen – Multiagent framework</vt:lpstr>
      <vt:lpstr>PowerPoint-presentasjon</vt:lpstr>
      <vt:lpstr>How can we use our LLM’s with our own data?</vt:lpstr>
      <vt:lpstr>RAG - (Retrieval Augmented Generation) </vt:lpstr>
      <vt:lpstr>Search is the most important part for RAG</vt:lpstr>
      <vt:lpstr>Search and vector store</vt:lpstr>
      <vt:lpstr>PowerPoint-presentasjon</vt:lpstr>
      <vt:lpstr>PowerPoint-presentasjon</vt:lpstr>
      <vt:lpstr>PowerPoint-presentasjon</vt:lpstr>
      <vt:lpstr>PowerPoint-presentasjon</vt:lpstr>
      <vt:lpstr>Custom Azure application with RAG</vt:lpstr>
      <vt:lpstr>SIEM integration example</vt:lpstr>
      <vt:lpstr>Microsoft Copilot ecosystem</vt:lpstr>
      <vt:lpstr>Microsoft Copilot</vt:lpstr>
      <vt:lpstr>PowerPoint-presentasjon</vt:lpstr>
      <vt:lpstr>Microsoft Copilot 365</vt:lpstr>
      <vt:lpstr>Copilot 365</vt:lpstr>
      <vt:lpstr>PowerPoint-presentasjon</vt:lpstr>
      <vt:lpstr>Copilot 365</vt:lpstr>
      <vt:lpstr>Some of the issues</vt:lpstr>
      <vt:lpstr>Copilot 365 and semantic index</vt:lpstr>
      <vt:lpstr>Graph Connectors with Copilot 365</vt:lpstr>
      <vt:lpstr>Adding custom data sources</vt:lpstr>
      <vt:lpstr>PowerPoint-presentasjon</vt:lpstr>
      <vt:lpstr>Copilot Studio</vt:lpstr>
      <vt:lpstr>Copilot Studio</vt:lpstr>
      <vt:lpstr>Conversational plugins</vt:lpstr>
      <vt:lpstr>Then the actual fun stuff....</vt:lpstr>
      <vt:lpstr>Stuff that I most likely wont have time to cover....</vt:lpstr>
      <vt:lpstr>LLM and the crazy development cycle</vt:lpstr>
      <vt:lpstr>How does Microsoft compare?</vt:lpstr>
      <vt:lpstr>Part two</vt:lpstr>
      <vt:lpstr>Thank You to our sponsors 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SANDBU Marius</cp:lastModifiedBy>
  <cp:revision>11</cp:revision>
  <dcterms:created xsi:type="dcterms:W3CDTF">2013-10-22T18:22:58Z</dcterms:created>
  <dcterms:modified xsi:type="dcterms:W3CDTF">2024-03-20T10:21:35Z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0x010100E26FF30AE5D0E14CA88C6437F725575A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MSIP_Label_91327b11-6d4e-4117-945d-1b5794009f19_Enabled">
    <vt:lpwstr>true</vt:lpwstr>
  </property>
  <property fmtid="{D5CDD505-2E9C-101B-9397-08002B2CF9AE}" pid="12" name="MSIP_Label_91327b11-6d4e-4117-945d-1b5794009f19_SetDate">
    <vt:lpwstr>2024-01-28T12:32:33Z</vt:lpwstr>
  </property>
  <property fmtid="{D5CDD505-2E9C-101B-9397-08002B2CF9AE}" pid="13" name="MSIP_Label_91327b11-6d4e-4117-945d-1b5794009f19_Method">
    <vt:lpwstr>Standard</vt:lpwstr>
  </property>
  <property fmtid="{D5CDD505-2E9C-101B-9397-08002B2CF9AE}" pid="14" name="MSIP_Label_91327b11-6d4e-4117-945d-1b5794009f19_Name">
    <vt:lpwstr>Internal</vt:lpwstr>
  </property>
  <property fmtid="{D5CDD505-2E9C-101B-9397-08002B2CF9AE}" pid="15" name="MSIP_Label_91327b11-6d4e-4117-945d-1b5794009f19_SiteId">
    <vt:lpwstr>61bcbb99-3ff6-4694-bb18-6987d63eea45</vt:lpwstr>
  </property>
  <property fmtid="{D5CDD505-2E9C-101B-9397-08002B2CF9AE}" pid="16" name="MSIP_Label_91327b11-6d4e-4117-945d-1b5794009f19_ActionId">
    <vt:lpwstr>9e9a8089-dda8-4a98-ad9a-d2b992731087</vt:lpwstr>
  </property>
  <property fmtid="{D5CDD505-2E9C-101B-9397-08002B2CF9AE}" pid="17" name="MSIP_Label_91327b11-6d4e-4117-945d-1b5794009f19_ContentBits">
    <vt:lpwstr>0</vt:lpwstr>
  </property>
  <property fmtid="{D5CDD505-2E9C-101B-9397-08002B2CF9AE}" pid="18" name="MSIP_Label_c5e6e129-f928-4a05-ae32-d838f6b21bdd_Enabled">
    <vt:lpwstr>true</vt:lpwstr>
  </property>
  <property fmtid="{D5CDD505-2E9C-101B-9397-08002B2CF9AE}" pid="19" name="MSIP_Label_c5e6e129-f928-4a05-ae32-d838f6b21bdd_SetDate">
    <vt:lpwstr>2024-03-14T04:58:54Z</vt:lpwstr>
  </property>
  <property fmtid="{D5CDD505-2E9C-101B-9397-08002B2CF9AE}" pid="20" name="MSIP_Label_c5e6e129-f928-4a05-ae32-d838f6b21bdd_Method">
    <vt:lpwstr>Standard</vt:lpwstr>
  </property>
  <property fmtid="{D5CDD505-2E9C-101B-9397-08002B2CF9AE}" pid="21" name="MSIP_Label_c5e6e129-f928-4a05-ae32-d838f6b21bdd_Name">
    <vt:lpwstr>EN Restricted use</vt:lpwstr>
  </property>
  <property fmtid="{D5CDD505-2E9C-101B-9397-08002B2CF9AE}" pid="22" name="MSIP_Label_c5e6e129-f928-4a05-ae32-d838f6b21bdd_SiteId">
    <vt:lpwstr>8b87af7d-8647-4dc7-8df4-5f69a2011bb5</vt:lpwstr>
  </property>
  <property fmtid="{D5CDD505-2E9C-101B-9397-08002B2CF9AE}" pid="23" name="MSIP_Label_c5e6e129-f928-4a05-ae32-d838f6b21bdd_ActionId">
    <vt:lpwstr>0fc67aed-5b39-4f56-8ff1-0bd4e1b5e138</vt:lpwstr>
  </property>
  <property fmtid="{D5CDD505-2E9C-101B-9397-08002B2CF9AE}" pid="24" name="MSIP_Label_c5e6e129-f928-4a05-ae32-d838f6b21bdd_ContentBits">
    <vt:lpwstr>3</vt:lpwstr>
  </property>
  <property fmtid="{D5CDD505-2E9C-101B-9397-08002B2CF9AE}" pid="25" name="ClassificationContentMarkingFooterLocations">
    <vt:lpwstr>1_Master:5</vt:lpwstr>
  </property>
  <property fmtid="{D5CDD505-2E9C-101B-9397-08002B2CF9AE}" pid="26" name="ClassificationContentMarkingFooterText">
    <vt:lpwstr>C2 - Restricted use </vt:lpwstr>
  </property>
</Properties>
</file>