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268" r:id="rId4"/>
    <p:sldId id="264" r:id="rId5"/>
    <p:sldId id="270" r:id="rId6"/>
    <p:sldId id="269" r:id="rId7"/>
    <p:sldId id="302" r:id="rId8"/>
    <p:sldId id="271" r:id="rId9"/>
    <p:sldId id="280" r:id="rId10"/>
    <p:sldId id="281" r:id="rId11"/>
    <p:sldId id="279" r:id="rId12"/>
    <p:sldId id="278" r:id="rId13"/>
    <p:sldId id="283" r:id="rId14"/>
    <p:sldId id="295" r:id="rId15"/>
    <p:sldId id="284" r:id="rId16"/>
    <p:sldId id="277" r:id="rId17"/>
    <p:sldId id="282" r:id="rId18"/>
    <p:sldId id="303" r:id="rId19"/>
    <p:sldId id="272" r:id="rId20"/>
    <p:sldId id="285" r:id="rId21"/>
    <p:sldId id="286" r:id="rId22"/>
    <p:sldId id="273" r:id="rId23"/>
    <p:sldId id="287" r:id="rId24"/>
    <p:sldId id="289" r:id="rId25"/>
    <p:sldId id="274" r:id="rId26"/>
    <p:sldId id="288" r:id="rId27"/>
    <p:sldId id="275" r:id="rId28"/>
    <p:sldId id="290" r:id="rId29"/>
    <p:sldId id="292" r:id="rId30"/>
    <p:sldId id="276" r:id="rId31"/>
    <p:sldId id="296" r:id="rId32"/>
    <p:sldId id="297" r:id="rId33"/>
    <p:sldId id="298" r:id="rId34"/>
    <p:sldId id="299" r:id="rId35"/>
    <p:sldId id="301" r:id="rId36"/>
    <p:sldId id="300" r:id="rId37"/>
    <p:sldId id="304" r:id="rId38"/>
    <p:sldId id="305" r:id="rId39"/>
    <p:sldId id="306" r:id="rId40"/>
  </p:sldIdLst>
  <p:sldSz cx="9144000" cy="5143500" type="screen16x9"/>
  <p:notesSz cx="6858000" cy="9144000"/>
  <p:embeddedFontLst>
    <p:embeddedFont>
      <p:font typeface="Figtree"/>
      <p:regular r:id="rId43"/>
      <p:bold r:id="rId44"/>
      <p:italic r:id="rId45"/>
      <p:boldItalic r:id="rId46"/>
    </p:embeddedFont>
    <p:embeddedFont>
      <p:font typeface="IBM Plex Sans" panose="020B0503050203000203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991"/>
    <a:srgbClr val="0D000D"/>
    <a:srgbClr val="444444"/>
    <a:srgbClr val="1F0047"/>
    <a:srgbClr val="F121E9"/>
    <a:srgbClr val="EC0089"/>
    <a:srgbClr val="111111"/>
    <a:srgbClr val="343741"/>
    <a:srgbClr val="FDBA12"/>
    <a:srgbClr val="4C6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8" autoAdjust="0"/>
  </p:normalViewPr>
  <p:slideViewPr>
    <p:cSldViewPr snapToObjects="1">
      <p:cViewPr varScale="1">
        <p:scale>
          <a:sx n="138" d="100"/>
          <a:sy n="138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265B0608-A405-A393-838C-A03B8311B6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F95C4E-1091-4AFC-A458-56779C01D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age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C0F3C930-DF29-CC23-D721-527177DFE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95686"/>
            <a:ext cx="8064896" cy="72008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F121E9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5" name="Plassholder for tekst 3">
            <a:extLst>
              <a:ext uri="{FF2B5EF4-FFF2-40B4-BE49-F238E27FC236}">
                <a16:creationId xmlns:a16="http://schemas.microsoft.com/office/drawing/2014/main" id="{1CD8EA4B-13CD-40B4-BDDD-B2F23644D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931791"/>
            <a:ext cx="8064896" cy="432048"/>
          </a:xfrm>
        </p:spPr>
        <p:txBody>
          <a:bodyPr/>
          <a:lstStyle>
            <a:lvl1pPr marL="0" indent="0" algn="ctr">
              <a:buClr>
                <a:srgbClr val="FDBA12"/>
              </a:buClr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 marL="4572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2pPr>
            <a:lvl3pPr marL="9144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3pPr>
            <a:lvl4pPr marL="13716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4pPr>
            <a:lvl5pPr marL="1828800" indent="0">
              <a:buClr>
                <a:srgbClr val="FDBA12"/>
              </a:buClr>
              <a:buFontTx/>
              <a:buNone/>
              <a:defRPr baseline="0">
                <a:solidFill>
                  <a:schemeClr val="bg1"/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1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7F589475-2745-40BF-FCDC-899D8C178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IBM Plex Sans" panose="020B0503050203000203" pitchFamily="34" charset="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DARK media right">
    <p:bg>
      <p:bgPr>
        <a:solidFill>
          <a:srgbClr val="0D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purple logo&#10;&#10;Description automatically generated">
            <a:extLst>
              <a:ext uri="{FF2B5EF4-FFF2-40B4-BE49-F238E27FC236}">
                <a16:creationId xmlns:a16="http://schemas.microsoft.com/office/drawing/2014/main" id="{AF8E0330-C9E2-10D2-8A9C-DDB999F15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/>
          <a:lstStyle>
            <a:lvl1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1pPr>
            <a:lvl2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2pPr>
            <a:lvl3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3pPr>
            <a:lvl4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4pPr>
            <a:lvl5pPr>
              <a:buClr>
                <a:srgbClr val="FFF9A9"/>
              </a:buCl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619DA90-5716-16E7-D0C6-E0AD562F6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FFF9A9"/>
              </a:buCl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0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B25522F6-24AE-3935-A442-BE22B44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 media r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63E56DF-3D85-33B7-C712-B8DA846644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630991"/>
                </a:solidFill>
                <a:latin typeface="+mj-lt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114800" cy="2663825"/>
          </a:xfrm>
        </p:spPr>
        <p:txBody>
          <a:bodyPr/>
          <a:lstStyle>
            <a:lvl1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1pPr>
            <a:lvl2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2pPr>
            <a:lvl3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3pPr>
            <a:lvl4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4pPr>
            <a:lvl5pPr>
              <a:buClr>
                <a:srgbClr val="444444"/>
              </a:buClr>
              <a:defRPr baseline="0">
                <a:solidFill>
                  <a:srgbClr val="630991"/>
                </a:solidFill>
                <a:latin typeface="+mj-lt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01918F4-FC6F-654D-B51C-427897755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6463" y="1563688"/>
            <a:ext cx="3970337" cy="2663825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DF3CC890-B237-F7D5-EF0E-209EE739B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42B-155C-4E38-B2A4-05F9B3773F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313" y="411510"/>
            <a:ext cx="8208143" cy="4176464"/>
          </a:xfrm>
        </p:spPr>
        <p:txBody>
          <a:bodyPr/>
          <a:lstStyle>
            <a:lvl1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1pPr>
            <a:lvl2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2pPr>
            <a:lvl3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3pPr>
            <a:lvl4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4pPr>
            <a:lvl5pPr>
              <a:buClr>
                <a:srgbClr val="444444"/>
              </a:buClr>
              <a:defRPr>
                <a:solidFill>
                  <a:srgbClr val="63099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purple and black lines&#10;&#10;Description automatically generated">
            <a:extLst>
              <a:ext uri="{FF2B5EF4-FFF2-40B4-BE49-F238E27FC236}">
                <a16:creationId xmlns:a16="http://schemas.microsoft.com/office/drawing/2014/main" id="{044A07C2-0A16-FD94-1ACE-6D002AB3C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5966"/>
            <a:ext cx="97535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93" r:id="rId3"/>
    <p:sldLayoutId id="2147483655" r:id="rId4"/>
    <p:sldLayoutId id="2147483695" r:id="rId5"/>
    <p:sldLayoutId id="2147483692" r:id="rId6"/>
    <p:sldLayoutId id="2147483696" r:id="rId7"/>
    <p:sldLayoutId id="2147483694" r:id="rId8"/>
    <p:sldLayoutId id="2147483691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630991"/>
          </a:solidFill>
          <a:latin typeface="+mj-lt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2000" b="0" i="0" strike="noStrike" kern="1200" baseline="0">
          <a:solidFill>
            <a:srgbClr val="630991"/>
          </a:solidFill>
          <a:latin typeface="+mj-lt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8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DBA12"/>
        </a:buClr>
        <a:buFont typeface="Arial"/>
        <a:buChar char="•"/>
        <a:defRPr sz="1400" b="0" i="0" kern="1200" baseline="0">
          <a:solidFill>
            <a:srgbClr val="630991"/>
          </a:solidFill>
          <a:latin typeface="+mj-lt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updates/v2/generally-available-Private-endpoint-support-without-NVA-source-network-address-translation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69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C7BEB-C8D0-1F2F-72B7-216A1452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39AD-FB0F-4E0B-5028-19C950A8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Watcher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66AA425-975D-D815-5E18-CC33BC322CC5}"/>
              </a:ext>
            </a:extLst>
          </p:cNvPr>
          <p:cNvSpPr/>
          <p:nvPr/>
        </p:nvSpPr>
        <p:spPr>
          <a:xfrm>
            <a:off x="535035" y="1469928"/>
            <a:ext cx="1584176" cy="8137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Connection Monitor</a:t>
            </a:r>
          </a:p>
        </p:txBody>
      </p:sp>
      <p:sp>
        <p:nvSpPr>
          <p:cNvPr id="4" name="Flowchart: Alternate Process 8">
            <a:extLst>
              <a:ext uri="{FF2B5EF4-FFF2-40B4-BE49-F238E27FC236}">
                <a16:creationId xmlns:a16="http://schemas.microsoft.com/office/drawing/2014/main" id="{AD02C81B-D13E-4303-0449-BEEC42D3AAFE}"/>
              </a:ext>
            </a:extLst>
          </p:cNvPr>
          <p:cNvSpPr/>
          <p:nvPr/>
        </p:nvSpPr>
        <p:spPr>
          <a:xfrm>
            <a:off x="2623267" y="1469927"/>
            <a:ext cx="1584176" cy="8137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IP Flow verify</a:t>
            </a:r>
          </a:p>
        </p:txBody>
      </p:sp>
      <p:sp>
        <p:nvSpPr>
          <p:cNvPr id="7" name="Flowchart: Alternate Process 8">
            <a:extLst>
              <a:ext uri="{FF2B5EF4-FFF2-40B4-BE49-F238E27FC236}">
                <a16:creationId xmlns:a16="http://schemas.microsoft.com/office/drawing/2014/main" id="{6008873D-9AA4-739A-3D6E-66D181E80648}"/>
              </a:ext>
            </a:extLst>
          </p:cNvPr>
          <p:cNvSpPr/>
          <p:nvPr/>
        </p:nvSpPr>
        <p:spPr>
          <a:xfrm>
            <a:off x="4711499" y="1469927"/>
            <a:ext cx="1738536" cy="8137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Connection Troubleshoot</a:t>
            </a:r>
          </a:p>
        </p:txBody>
      </p:sp>
      <p:sp>
        <p:nvSpPr>
          <p:cNvPr id="8" name="Flowchart: Alternate Process 8">
            <a:extLst>
              <a:ext uri="{FF2B5EF4-FFF2-40B4-BE49-F238E27FC236}">
                <a16:creationId xmlns:a16="http://schemas.microsoft.com/office/drawing/2014/main" id="{8464D665-575C-F0A8-29CA-D70707B04FB8}"/>
              </a:ext>
            </a:extLst>
          </p:cNvPr>
          <p:cNvSpPr/>
          <p:nvPr/>
        </p:nvSpPr>
        <p:spPr>
          <a:xfrm>
            <a:off x="6954091" y="1455425"/>
            <a:ext cx="1738536" cy="81379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Packet Capture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E07C000-9D4C-C59F-3D4B-626612731D2D}"/>
              </a:ext>
            </a:extLst>
          </p:cNvPr>
          <p:cNvSpPr/>
          <p:nvPr/>
        </p:nvSpPr>
        <p:spPr>
          <a:xfrm>
            <a:off x="251520" y="2589717"/>
            <a:ext cx="2016224" cy="1609617"/>
          </a:xfrm>
          <a:prstGeom prst="wedgeEllipseCallout">
            <a:avLst>
              <a:gd name="adj1" fmla="val -656"/>
              <a:gd name="adj2" fmla="val -6959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Agent to monitor VM-VM or VM-TCP/URL</a:t>
            </a:r>
          </a:p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Slow and unstable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32640DB-363C-32E0-BC84-0DE4A5CE0A3F}"/>
              </a:ext>
            </a:extLst>
          </p:cNvPr>
          <p:cNvSpPr/>
          <p:nvPr/>
        </p:nvSpPr>
        <p:spPr>
          <a:xfrm>
            <a:off x="2623267" y="2607685"/>
            <a:ext cx="1733104" cy="1591649"/>
          </a:xfrm>
          <a:prstGeom prst="wedgeEllipseCallout">
            <a:avLst>
              <a:gd name="adj1" fmla="val -656"/>
              <a:gd name="adj2" fmla="val -6959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TCP/UDP rule check against NSG Rules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086485D-1F53-81F3-F570-BCDA1CBADD16}"/>
              </a:ext>
            </a:extLst>
          </p:cNvPr>
          <p:cNvSpPr/>
          <p:nvPr/>
        </p:nvSpPr>
        <p:spPr>
          <a:xfrm>
            <a:off x="4787631" y="2607685"/>
            <a:ext cx="1733104" cy="1591649"/>
          </a:xfrm>
          <a:prstGeom prst="wedgeEllipseCallout">
            <a:avLst>
              <a:gd name="adj1" fmla="val -656"/>
              <a:gd name="adj2" fmla="val -6959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Requires Network Watcher extension on a VM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88EC2D0-6CFD-1472-0F14-6134FE15F89A}"/>
              </a:ext>
            </a:extLst>
          </p:cNvPr>
          <p:cNvSpPr/>
          <p:nvPr/>
        </p:nvSpPr>
        <p:spPr>
          <a:xfrm>
            <a:off x="7020272" y="2607685"/>
            <a:ext cx="1733104" cy="1591649"/>
          </a:xfrm>
          <a:prstGeom prst="wedgeEllipseCallout">
            <a:avLst>
              <a:gd name="adj1" fmla="val -656"/>
              <a:gd name="adj2" fmla="val -6959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PCAP capture from inside a VM</a:t>
            </a:r>
          </a:p>
        </p:txBody>
      </p:sp>
    </p:spTree>
    <p:extLst>
      <p:ext uri="{BB962C8B-B14F-4D97-AF65-F5344CB8AC3E}">
        <p14:creationId xmlns:p14="http://schemas.microsoft.com/office/powerpoint/2010/main" val="316171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598D5-767F-FA92-F304-D39A2573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9F9A-3792-A95A-EFC2-5BDF4640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monitor stuff</a:t>
            </a:r>
          </a:p>
        </p:txBody>
      </p:sp>
      <p:sp>
        <p:nvSpPr>
          <p:cNvPr id="8" name="Flowchart: Alternate Process 11">
            <a:extLst>
              <a:ext uri="{FF2B5EF4-FFF2-40B4-BE49-F238E27FC236}">
                <a16:creationId xmlns:a16="http://schemas.microsoft.com/office/drawing/2014/main" id="{C7F8D69E-0C0A-741C-40DF-07C3D9E164FC}"/>
              </a:ext>
            </a:extLst>
          </p:cNvPr>
          <p:cNvSpPr/>
          <p:nvPr/>
        </p:nvSpPr>
        <p:spPr>
          <a:xfrm>
            <a:off x="474859" y="1447998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1" name="Picture 4" descr="Network Interface Card Generic Flat icon | Freepik">
            <a:extLst>
              <a:ext uri="{FF2B5EF4-FFF2-40B4-BE49-F238E27FC236}">
                <a16:creationId xmlns:a16="http://schemas.microsoft.com/office/drawing/2014/main" id="{249579C2-A0DC-993E-BB6D-3E569BA5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0287" y="1521021"/>
            <a:ext cx="888997" cy="888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3ECEF4-409E-FF1F-8081-23B29164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76502"/>
            <a:ext cx="6245064" cy="1911472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7ACF3242-79F1-2202-4499-0C0928DEAF1D}"/>
              </a:ext>
            </a:extLst>
          </p:cNvPr>
          <p:cNvSpPr/>
          <p:nvPr/>
        </p:nvSpPr>
        <p:spPr>
          <a:xfrm>
            <a:off x="2266954" y="2276394"/>
            <a:ext cx="2521070" cy="590711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Effective Routes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B97A6E2-3770-6341-B1E2-ACCCA7ED3E20}"/>
              </a:ext>
            </a:extLst>
          </p:cNvPr>
          <p:cNvSpPr/>
          <p:nvPr/>
        </p:nvSpPr>
        <p:spPr>
          <a:xfrm>
            <a:off x="5386302" y="1456336"/>
            <a:ext cx="2121930" cy="1410769"/>
          </a:xfrm>
          <a:prstGeom prst="wedgeEllipseCallout">
            <a:avLst>
              <a:gd name="adj1" fmla="val -77516"/>
              <a:gd name="adj2" fmla="val 38581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The only good way to view routes of a VM</a:t>
            </a:r>
          </a:p>
        </p:txBody>
      </p:sp>
    </p:spTree>
    <p:extLst>
      <p:ext uri="{BB962C8B-B14F-4D97-AF65-F5344CB8AC3E}">
        <p14:creationId xmlns:p14="http://schemas.microsoft.com/office/powerpoint/2010/main" val="23437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1D16-7A4E-61E0-A226-B7BD76035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64F3-D3E1-3268-9E76-760DE074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VNET Flow logs</a:t>
            </a:r>
          </a:p>
        </p:txBody>
      </p:sp>
      <p:sp>
        <p:nvSpPr>
          <p:cNvPr id="7" name="Flowchart: Alternate Process 12">
            <a:extLst>
              <a:ext uri="{FF2B5EF4-FFF2-40B4-BE49-F238E27FC236}">
                <a16:creationId xmlns:a16="http://schemas.microsoft.com/office/drawing/2014/main" id="{C156B00F-27C3-F7F5-673D-37EB0CEC1A4F}"/>
              </a:ext>
            </a:extLst>
          </p:cNvPr>
          <p:cNvSpPr/>
          <p:nvPr/>
        </p:nvSpPr>
        <p:spPr>
          <a:xfrm>
            <a:off x="972672" y="2186559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2" name="Picture 2" descr="Virtual Network | Microsoft Azure Color">
            <a:extLst>
              <a:ext uri="{FF2B5EF4-FFF2-40B4-BE49-F238E27FC236}">
                <a16:creationId xmlns:a16="http://schemas.microsoft.com/office/drawing/2014/main" id="{F9651792-EE91-42CE-5EE6-A504FB2F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6306" y="2442426"/>
            <a:ext cx="1094481" cy="6365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lowchart: Alternate Process 8">
            <a:extLst>
              <a:ext uri="{FF2B5EF4-FFF2-40B4-BE49-F238E27FC236}">
                <a16:creationId xmlns:a16="http://schemas.microsoft.com/office/drawing/2014/main" id="{7728C1BA-168F-B1CD-8B9A-54A56D36B77D}"/>
              </a:ext>
            </a:extLst>
          </p:cNvPr>
          <p:cNvSpPr/>
          <p:nvPr/>
        </p:nvSpPr>
        <p:spPr>
          <a:xfrm>
            <a:off x="3284930" y="3610944"/>
            <a:ext cx="1944217" cy="635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VNET Flow logs</a:t>
            </a:r>
          </a:p>
        </p:txBody>
      </p:sp>
      <p:sp>
        <p:nvSpPr>
          <p:cNvPr id="4" name="Flowchart: Alternate Process 8">
            <a:extLst>
              <a:ext uri="{FF2B5EF4-FFF2-40B4-BE49-F238E27FC236}">
                <a16:creationId xmlns:a16="http://schemas.microsoft.com/office/drawing/2014/main" id="{165DBC96-5904-EFFD-A332-FEBA6D911924}"/>
              </a:ext>
            </a:extLst>
          </p:cNvPr>
          <p:cNvSpPr/>
          <p:nvPr/>
        </p:nvSpPr>
        <p:spPr>
          <a:xfrm>
            <a:off x="389948" y="3595435"/>
            <a:ext cx="2520280" cy="635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VNET</a:t>
            </a:r>
          </a:p>
        </p:txBody>
      </p:sp>
      <p:sp>
        <p:nvSpPr>
          <p:cNvPr id="15" name="Flowchart: Alternate Process 8">
            <a:extLst>
              <a:ext uri="{FF2B5EF4-FFF2-40B4-BE49-F238E27FC236}">
                <a16:creationId xmlns:a16="http://schemas.microsoft.com/office/drawing/2014/main" id="{E8A357B0-23B1-76DD-5234-6B426E530E09}"/>
              </a:ext>
            </a:extLst>
          </p:cNvPr>
          <p:cNvSpPr/>
          <p:nvPr/>
        </p:nvSpPr>
        <p:spPr>
          <a:xfrm>
            <a:off x="3342276" y="2490205"/>
            <a:ext cx="1872208" cy="635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Storage Account</a:t>
            </a:r>
          </a:p>
        </p:txBody>
      </p:sp>
      <p:sp>
        <p:nvSpPr>
          <p:cNvPr id="16" name="Flowchart: Alternate Process 8">
            <a:extLst>
              <a:ext uri="{FF2B5EF4-FFF2-40B4-BE49-F238E27FC236}">
                <a16:creationId xmlns:a16="http://schemas.microsoft.com/office/drawing/2014/main" id="{C68EE4E5-5751-C1F8-4494-1C8CEC222E66}"/>
              </a:ext>
            </a:extLst>
          </p:cNvPr>
          <p:cNvSpPr/>
          <p:nvPr/>
        </p:nvSpPr>
        <p:spPr>
          <a:xfrm>
            <a:off x="3320935" y="1419853"/>
            <a:ext cx="1872208" cy="635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Traffic Analysis</a:t>
            </a:r>
          </a:p>
        </p:txBody>
      </p:sp>
      <p:sp>
        <p:nvSpPr>
          <p:cNvPr id="17" name="Flowchart: Alternate Process 8">
            <a:extLst>
              <a:ext uri="{FF2B5EF4-FFF2-40B4-BE49-F238E27FC236}">
                <a16:creationId xmlns:a16="http://schemas.microsoft.com/office/drawing/2014/main" id="{12EA1FFB-5B57-08EA-3E25-3020F7B2E241}"/>
              </a:ext>
            </a:extLst>
          </p:cNvPr>
          <p:cNvSpPr/>
          <p:nvPr/>
        </p:nvSpPr>
        <p:spPr>
          <a:xfrm>
            <a:off x="386088" y="1419853"/>
            <a:ext cx="2520280" cy="6352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uFillTx/>
                <a:latin typeface="Aptos"/>
              </a:rPr>
              <a:t>Log Analytics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D8E5423-8435-F724-8A8E-9267102B93D7}"/>
              </a:ext>
            </a:extLst>
          </p:cNvPr>
          <p:cNvSpPr/>
          <p:nvPr/>
        </p:nvSpPr>
        <p:spPr>
          <a:xfrm>
            <a:off x="1398060" y="3125425"/>
            <a:ext cx="504056" cy="470010"/>
          </a:xfrm>
          <a:prstGeom prst="downArrow">
            <a:avLst>
              <a:gd name="adj1" fmla="val 50000"/>
              <a:gd name="adj2" fmla="val 57369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E7C79F1-1BFD-87E7-468D-DFBE1C259A70}"/>
              </a:ext>
            </a:extLst>
          </p:cNvPr>
          <p:cNvSpPr/>
          <p:nvPr/>
        </p:nvSpPr>
        <p:spPr>
          <a:xfrm rot="10800000">
            <a:off x="4015797" y="3119200"/>
            <a:ext cx="504056" cy="470010"/>
          </a:xfrm>
          <a:prstGeom prst="downArrow">
            <a:avLst>
              <a:gd name="adj1" fmla="val 50000"/>
              <a:gd name="adj2" fmla="val 57369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97125DE-EA4B-9088-CDE9-0543E3800400}"/>
              </a:ext>
            </a:extLst>
          </p:cNvPr>
          <p:cNvSpPr/>
          <p:nvPr/>
        </p:nvSpPr>
        <p:spPr>
          <a:xfrm rot="10800000">
            <a:off x="3996294" y="2055073"/>
            <a:ext cx="504056" cy="470010"/>
          </a:xfrm>
          <a:prstGeom prst="downArrow">
            <a:avLst>
              <a:gd name="adj1" fmla="val 50000"/>
              <a:gd name="adj2" fmla="val 57369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71DE275-FB25-8E09-EFF6-CB79106D7E54}"/>
              </a:ext>
            </a:extLst>
          </p:cNvPr>
          <p:cNvSpPr/>
          <p:nvPr/>
        </p:nvSpPr>
        <p:spPr>
          <a:xfrm rot="5400000">
            <a:off x="2817700" y="1486495"/>
            <a:ext cx="504056" cy="470010"/>
          </a:xfrm>
          <a:prstGeom prst="downArrow">
            <a:avLst>
              <a:gd name="adj1" fmla="val 50000"/>
              <a:gd name="adj2" fmla="val 57369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C578E137-060B-45B5-AE4A-671EDB7E08C0}"/>
              </a:ext>
            </a:extLst>
          </p:cNvPr>
          <p:cNvSpPr/>
          <p:nvPr/>
        </p:nvSpPr>
        <p:spPr>
          <a:xfrm>
            <a:off x="6156176" y="1160981"/>
            <a:ext cx="2304256" cy="1626793"/>
          </a:xfrm>
          <a:prstGeom prst="wedgeEllipseCallout">
            <a:avLst>
              <a:gd name="adj1" fmla="val -90636"/>
              <a:gd name="adj2" fmla="val -10096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Enriches VNET Flow logs with threat data and Azure tags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8AC2485-5BB1-61E6-17BB-7953F44FEDC3}"/>
              </a:ext>
            </a:extLst>
          </p:cNvPr>
          <p:cNvSpPr/>
          <p:nvPr/>
        </p:nvSpPr>
        <p:spPr>
          <a:xfrm rot="16200000">
            <a:off x="2861175" y="3684367"/>
            <a:ext cx="504056" cy="470010"/>
          </a:xfrm>
          <a:prstGeom prst="downArrow">
            <a:avLst>
              <a:gd name="adj1" fmla="val 50000"/>
              <a:gd name="adj2" fmla="val 57369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FC9707F-1663-A4B8-A5ED-0E28DB2B4686}"/>
              </a:ext>
            </a:extLst>
          </p:cNvPr>
          <p:cNvSpPr/>
          <p:nvPr/>
        </p:nvSpPr>
        <p:spPr>
          <a:xfrm>
            <a:off x="6198060" y="3079012"/>
            <a:ext cx="2334380" cy="1767603"/>
          </a:xfrm>
          <a:prstGeom prst="wedgeEllipseCallout">
            <a:avLst>
              <a:gd name="adj1" fmla="val -93186"/>
              <a:gd name="adj2" fmla="val -904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Supports VMs, API, </a:t>
            </a:r>
            <a:r>
              <a:rPr lang="en-US" sz="1600" b="1" dirty="0" err="1">
                <a:solidFill>
                  <a:srgbClr val="FFFFFF"/>
                </a:solidFill>
                <a:latin typeface="Aptos"/>
              </a:rPr>
              <a:t>AppGW</a:t>
            </a:r>
            <a:r>
              <a:rPr lang="en-US" sz="1600" b="1" dirty="0">
                <a:solidFill>
                  <a:srgbClr val="FFFFFF"/>
                </a:solidFill>
                <a:latin typeface="Aptos"/>
              </a:rPr>
              <a:t>, ER and VPN Gateway. DOES NOT support VWAN HUB</a:t>
            </a:r>
          </a:p>
        </p:txBody>
      </p:sp>
    </p:spTree>
    <p:extLst>
      <p:ext uri="{BB962C8B-B14F-4D97-AF65-F5344CB8AC3E}">
        <p14:creationId xmlns:p14="http://schemas.microsoft.com/office/powerpoint/2010/main" val="38689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9E88-12B2-3D3F-4FA4-7AB64BA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Analysis KQL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159D0-ABAA-794A-5494-674404511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NTANetAnalytics</a:t>
            </a:r>
            <a:r>
              <a:rPr lang="en-US" sz="1800" b="1" dirty="0"/>
              <a:t> </a:t>
            </a:r>
          </a:p>
          <a:p>
            <a:pPr marL="0" indent="0">
              <a:buNone/>
            </a:pPr>
            <a:r>
              <a:rPr lang="en-US" sz="1800" b="1" dirty="0"/>
              <a:t>| where </a:t>
            </a:r>
            <a:r>
              <a:rPr lang="en-US" sz="1800" b="1" dirty="0" err="1"/>
              <a:t>FlowType</a:t>
            </a:r>
            <a:r>
              <a:rPr lang="en-US" sz="1800" b="1" dirty="0"/>
              <a:t> == "</a:t>
            </a:r>
            <a:r>
              <a:rPr lang="en-US" sz="1800" b="1" dirty="0" err="1"/>
              <a:t>InterVNet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| project </a:t>
            </a:r>
            <a:r>
              <a:rPr lang="en-US" sz="1800" b="1" dirty="0" err="1"/>
              <a:t>FlowType</a:t>
            </a:r>
            <a:r>
              <a:rPr lang="en-US" sz="1800" b="1" dirty="0"/>
              <a:t>, </a:t>
            </a:r>
            <a:r>
              <a:rPr lang="en-US" sz="1800" b="1" dirty="0" err="1"/>
              <a:t>SrcIp</a:t>
            </a:r>
            <a:r>
              <a:rPr lang="en-US" sz="1800" b="1" dirty="0"/>
              <a:t>, </a:t>
            </a:r>
            <a:r>
              <a:rPr lang="en-US" sz="1800" b="1" dirty="0" err="1"/>
              <a:t>DestIp</a:t>
            </a:r>
            <a:r>
              <a:rPr lang="en-US" sz="1800" b="1" dirty="0"/>
              <a:t>, </a:t>
            </a:r>
            <a:r>
              <a:rPr lang="en-US" sz="1800" b="1" dirty="0" err="1"/>
              <a:t>DestPort,FlowDirection</a:t>
            </a:r>
            <a:r>
              <a:rPr lang="en-US" sz="1800" b="1" dirty="0"/>
              <a:t>, </a:t>
            </a:r>
            <a:r>
              <a:rPr lang="en-US" sz="1800" b="1" dirty="0" err="1"/>
              <a:t>FlowStatus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40FC8-BA8F-E0A1-9406-439B298B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15766"/>
            <a:ext cx="652553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6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71E9-1F42-DF7A-3BE5-1D750C449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9B3-9A75-7356-E521-FED0FE3C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Traffic Analysis KQL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3526C3-00B8-2A1C-BDAE-B60C6389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75606"/>
            <a:ext cx="5544616" cy="3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CAB20D2-100C-600E-75F0-107B96812AFA}"/>
              </a:ext>
            </a:extLst>
          </p:cNvPr>
          <p:cNvSpPr/>
          <p:nvPr/>
        </p:nvSpPr>
        <p:spPr>
          <a:xfrm>
            <a:off x="457200" y="1407085"/>
            <a:ext cx="1954560" cy="1626793"/>
          </a:xfrm>
          <a:prstGeom prst="wedgeEllipseCallout">
            <a:avLst>
              <a:gd name="adj1" fmla="val 76573"/>
              <a:gd name="adj2" fmla="val 5430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latin typeface="Aptos"/>
              </a:rPr>
              <a:t>View traffic summary from and to spokes</a:t>
            </a:r>
          </a:p>
        </p:txBody>
      </p:sp>
    </p:spTree>
    <p:extLst>
      <p:ext uri="{BB962C8B-B14F-4D97-AF65-F5344CB8AC3E}">
        <p14:creationId xmlns:p14="http://schemas.microsoft.com/office/powerpoint/2010/main" val="58828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D1EB-D9FA-B8FF-2A49-9E566EDC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C80F-DBBA-9C08-6867-F1721188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Azure Firewall </a:t>
            </a:r>
          </a:p>
        </p:txBody>
      </p:sp>
      <p:pic>
        <p:nvPicPr>
          <p:cNvPr id="1026" name="Picture 2" descr="Flash Slothmore | Zootopia City Wiki | Fandom">
            <a:extLst>
              <a:ext uri="{FF2B5EF4-FFF2-40B4-BE49-F238E27FC236}">
                <a16:creationId xmlns:a16="http://schemas.microsoft.com/office/drawing/2014/main" id="{1F5EBBD8-3F3C-E52A-73DB-69FD4CAD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58" y="2356707"/>
            <a:ext cx="1587316" cy="122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Alternate Process 15">
            <a:extLst>
              <a:ext uri="{FF2B5EF4-FFF2-40B4-BE49-F238E27FC236}">
                <a16:creationId xmlns:a16="http://schemas.microsoft.com/office/drawing/2014/main" id="{30880F88-D0E6-23C3-D147-C6E5DDED1E4D}"/>
              </a:ext>
            </a:extLst>
          </p:cNvPr>
          <p:cNvSpPr/>
          <p:nvPr/>
        </p:nvSpPr>
        <p:spPr>
          <a:xfrm>
            <a:off x="4199902" y="1303379"/>
            <a:ext cx="2698328" cy="34683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AE4737DD-848C-5669-2AEE-7A1A7751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71" y="2000848"/>
            <a:ext cx="1086490" cy="7922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EDF0C-63A1-8854-1BE2-EA799BC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897" y="3628056"/>
            <a:ext cx="1086490" cy="7922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6A92E6-38E7-7A5B-BB78-7FFBD4585F02}"/>
              </a:ext>
            </a:extLst>
          </p:cNvPr>
          <p:cNvSpPr txBox="1"/>
          <p:nvPr/>
        </p:nvSpPr>
        <p:spPr>
          <a:xfrm>
            <a:off x="5652120" y="2793084"/>
            <a:ext cx="1164267" cy="37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10.0.0.6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C7F6B7-D59F-1EE3-EF35-55CFB925F93E}"/>
              </a:ext>
            </a:extLst>
          </p:cNvPr>
          <p:cNvSpPr txBox="1"/>
          <p:nvPr/>
        </p:nvSpPr>
        <p:spPr>
          <a:xfrm>
            <a:off x="5733962" y="4356071"/>
            <a:ext cx="1164267" cy="37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10.0.0.7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3C86E-0E7D-0249-80B5-66C4D04BB68A}"/>
              </a:ext>
            </a:extLst>
          </p:cNvPr>
          <p:cNvSpPr txBox="1"/>
          <p:nvPr/>
        </p:nvSpPr>
        <p:spPr>
          <a:xfrm>
            <a:off x="4178678" y="3571386"/>
            <a:ext cx="122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Standard</a:t>
            </a:r>
            <a:br>
              <a:rPr lang="en-US" b="1" dirty="0"/>
            </a:br>
            <a:r>
              <a:rPr lang="en-US" b="1" dirty="0"/>
              <a:t>LB</a:t>
            </a:r>
            <a:br>
              <a:rPr lang="en-US" b="1" dirty="0"/>
            </a:br>
            <a:r>
              <a:rPr lang="en-US" b="1" dirty="0"/>
              <a:t>10.0.0.4</a:t>
            </a:r>
          </a:p>
        </p:txBody>
      </p:sp>
      <p:pic>
        <p:nvPicPr>
          <p:cNvPr id="5" name="Picture 2" descr="Load Balancer (feature) | Microsoft Azure Color">
            <a:extLst>
              <a:ext uri="{FF2B5EF4-FFF2-40B4-BE49-F238E27FC236}">
                <a16:creationId xmlns:a16="http://schemas.microsoft.com/office/drawing/2014/main" id="{B9540423-6F4E-A5B4-E94C-D9D6D39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52" y="2763223"/>
            <a:ext cx="808163" cy="80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75B4F-DCEA-F1FC-1F1B-2C80F94C9CC1}"/>
              </a:ext>
            </a:extLst>
          </p:cNvPr>
          <p:cNvSpPr txBox="1"/>
          <p:nvPr/>
        </p:nvSpPr>
        <p:spPr>
          <a:xfrm>
            <a:off x="4125615" y="1588977"/>
            <a:ext cx="12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Public LB</a:t>
            </a:r>
          </a:p>
        </p:txBody>
      </p:sp>
      <p:pic>
        <p:nvPicPr>
          <p:cNvPr id="7" name="Picture 2" descr="Load Balancer (feature) | Microsoft Azure Color">
            <a:extLst>
              <a:ext uri="{FF2B5EF4-FFF2-40B4-BE49-F238E27FC236}">
                <a16:creationId xmlns:a16="http://schemas.microsoft.com/office/drawing/2014/main" id="{43032EF0-E9DC-E30C-321D-1A1E3694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92" y="1374128"/>
            <a:ext cx="808163" cy="80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CF1F254-6614-CE03-7E4E-4F06704FF138}"/>
              </a:ext>
            </a:extLst>
          </p:cNvPr>
          <p:cNvSpPr/>
          <p:nvPr/>
        </p:nvSpPr>
        <p:spPr>
          <a:xfrm>
            <a:off x="2758464" y="3004387"/>
            <a:ext cx="1540445" cy="39604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4">
            <a:extLst>
              <a:ext uri="{FF2B5EF4-FFF2-40B4-BE49-F238E27FC236}">
                <a16:creationId xmlns:a16="http://schemas.microsoft.com/office/drawing/2014/main" id="{18D2458B-8BCF-755D-DBF6-D4ED919D83DB}"/>
              </a:ext>
            </a:extLst>
          </p:cNvPr>
          <p:cNvSpPr/>
          <p:nvPr/>
        </p:nvSpPr>
        <p:spPr>
          <a:xfrm>
            <a:off x="1186120" y="3628056"/>
            <a:ext cx="1663630" cy="56033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Waited 15 minutes?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8698E-2B19-315B-0651-4182BE0590F1}"/>
              </a:ext>
            </a:extLst>
          </p:cNvPr>
          <p:cNvSpPr txBox="1"/>
          <p:nvPr/>
        </p:nvSpPr>
        <p:spPr>
          <a:xfrm>
            <a:off x="6902910" y="1501488"/>
            <a:ext cx="2094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Does SNAT for Application Rules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Does SNAT for Network Rules if there are </a:t>
            </a:r>
            <a:r>
              <a:rPr lang="en-US" b="1" dirty="0">
                <a:solidFill>
                  <a:schemeClr val="bg1"/>
                </a:solidFill>
              </a:rPr>
              <a:t>FQDN filtering in Network rules</a:t>
            </a:r>
            <a:endParaRPr lang="en-US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5D41E54-C6F6-2076-9899-3290071517BA}"/>
              </a:ext>
            </a:extLst>
          </p:cNvPr>
          <p:cNvSpPr/>
          <p:nvPr/>
        </p:nvSpPr>
        <p:spPr>
          <a:xfrm>
            <a:off x="7303996" y="4011910"/>
            <a:ext cx="1300452" cy="1015314"/>
          </a:xfrm>
          <a:prstGeom prst="wedgeEllipseCallout">
            <a:avLst>
              <a:gd name="adj1" fmla="val -92541"/>
              <a:gd name="adj2" fmla="val -41883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400" b="1" dirty="0">
                <a:solidFill>
                  <a:srgbClr val="FFFFFF"/>
                </a:solidFill>
                <a:latin typeface="Aptos"/>
              </a:rPr>
              <a:t>Is a Virtual</a:t>
            </a:r>
            <a:br>
              <a:rPr lang="en-US" sz="1400" b="1" dirty="0">
                <a:solidFill>
                  <a:srgbClr val="FFFFFF"/>
                </a:solidFill>
                <a:latin typeface="Aptos"/>
              </a:rPr>
            </a:br>
            <a:r>
              <a:rPr lang="en-US" sz="1400" b="1" dirty="0">
                <a:solidFill>
                  <a:srgbClr val="FFFFFF"/>
                </a:solidFill>
                <a:latin typeface="Aptos"/>
              </a:rPr>
              <a:t>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16960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8" grpId="0"/>
      <p:bldP spid="20" grpId="0"/>
      <p:bldP spid="6" grpId="0"/>
      <p:bldP spid="9" grpId="0" animBg="1"/>
      <p:bldP spid="10" grpId="0" animBg="1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B3ED-39FD-B365-9E06-75D73C7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Trace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49312-CF80-85C2-7D19-397749C56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39837"/>
            <a:ext cx="5626968" cy="2663825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SFMono-Regular"/>
              </a:rPr>
              <a:t>Register-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FMono-Regular"/>
              </a:rPr>
              <a:t>AzProviderFeature</a:t>
            </a:r>
            <a:r>
              <a:rPr lang="en-US" b="1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FMono-Regular"/>
              </a:rPr>
              <a:t>FeatureName</a:t>
            </a:r>
            <a:r>
              <a:rPr lang="en-US" b="1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FMono-Regular"/>
              </a:rPr>
              <a:t>AFWEnableTcpConnectionLogging</a:t>
            </a:r>
            <a:r>
              <a:rPr lang="en-US" b="1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FMono-Regular"/>
              </a:rPr>
              <a:t>ProviderNamespace</a:t>
            </a:r>
            <a:r>
              <a:rPr lang="en-US" b="1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SFMono-Regular"/>
              </a:rPr>
              <a:t>Microsoft.Network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E1BE5-7FFB-F9DF-C80F-E0E1A263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49954"/>
            <a:ext cx="4104375" cy="1647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E38A76-6A90-74F8-9833-19823795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694" y="2643758"/>
            <a:ext cx="2585807" cy="1418302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823569C1-4B9A-2A09-7D57-34FD3241F04E}"/>
              </a:ext>
            </a:extLst>
          </p:cNvPr>
          <p:cNvSpPr/>
          <p:nvPr/>
        </p:nvSpPr>
        <p:spPr>
          <a:xfrm>
            <a:off x="6487011" y="944956"/>
            <a:ext cx="2304256" cy="1626793"/>
          </a:xfrm>
          <a:prstGeom prst="wedgeEllipseCallout">
            <a:avLst>
              <a:gd name="adj1" fmla="val -23596"/>
              <a:gd name="adj2" fmla="val 53352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Can see TCP Handshake in Logs, yay!</a:t>
            </a:r>
          </a:p>
        </p:txBody>
      </p:sp>
    </p:spTree>
    <p:extLst>
      <p:ext uri="{BB962C8B-B14F-4D97-AF65-F5344CB8AC3E}">
        <p14:creationId xmlns:p14="http://schemas.microsoft.com/office/powerpoint/2010/main" val="283959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7E72-0A3A-88D4-DE88-92A2655B4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07F0-681A-EDB2-9003-8FC47B9C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monitor stuff</a:t>
            </a:r>
          </a:p>
        </p:txBody>
      </p:sp>
      <p:sp>
        <p:nvSpPr>
          <p:cNvPr id="5" name="Flowchart: Alternate Process 16">
            <a:extLst>
              <a:ext uri="{FF2B5EF4-FFF2-40B4-BE49-F238E27FC236}">
                <a16:creationId xmlns:a16="http://schemas.microsoft.com/office/drawing/2014/main" id="{3FFC0EA3-5D41-BA6B-5314-4CB1560C151E}"/>
              </a:ext>
            </a:extLst>
          </p:cNvPr>
          <p:cNvSpPr/>
          <p:nvPr/>
        </p:nvSpPr>
        <p:spPr>
          <a:xfrm>
            <a:off x="539552" y="1438231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4" name="Picture 6" descr="There isn't Azure Private Endpoint icon · Issue #1143 · jgraph/drawio ·  GitHub">
            <a:extLst>
              <a:ext uri="{FF2B5EF4-FFF2-40B4-BE49-F238E27FC236}">
                <a16:creationId xmlns:a16="http://schemas.microsoft.com/office/drawing/2014/main" id="{1E127518-DCEA-18C5-0B43-CA853F31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5956" y="1504104"/>
            <a:ext cx="903290" cy="9032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C8226-D3C8-3566-3E08-51E773C7957D}"/>
              </a:ext>
            </a:extLst>
          </p:cNvPr>
          <p:cNvSpPr txBox="1"/>
          <p:nvPr/>
        </p:nvSpPr>
        <p:spPr>
          <a:xfrm>
            <a:off x="457200" y="2571750"/>
            <a:ext cx="569897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bg1"/>
                </a:solidFill>
              </a:rPr>
              <a:t>No support for Flow logs </a:t>
            </a:r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 </a:t>
            </a:r>
          </a:p>
          <a:p>
            <a:pPr lvl="0"/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No way to view NSG rules or Route tables</a:t>
            </a:r>
          </a:p>
          <a:p>
            <a:pPr lvl="0"/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Creates a read-only NIC</a:t>
            </a:r>
          </a:p>
          <a:p>
            <a:pPr lvl="0"/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Remember to use SNAT traffic rules</a:t>
            </a:r>
          </a:p>
          <a:p>
            <a:pPr lvl="0"/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Can be “Managed” using Network Security Policies Allows UDR and NSG</a:t>
            </a:r>
          </a:p>
          <a:p>
            <a:pPr lvl="0"/>
            <a:r>
              <a:rPr lang="en-US" sz="1600" b="1" dirty="0">
                <a:solidFill>
                  <a:schemeClr val="bg1"/>
                </a:solidFill>
                <a:sym typeface="Wingdings" panose="05000000000000000000" pitchFamily="2" charset="2"/>
              </a:rPr>
              <a:t>Injects itself as a /32 route for all peered VNETs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DBD38-5952-7EF0-C664-ECB1E146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50880"/>
            <a:ext cx="536332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56D-DC68-A29B-02A2-D2F75605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74C4-4318-F5A8-C57A-11BA011C6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50732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5045-0335-FC4F-7995-D0F1D406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1: DNS – Where art thou?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B681-34D0-5B4F-8A1C-A19A1F499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b="1" dirty="0">
                <a:latin typeface="Aptos" pitchFamily="34"/>
              </a:rPr>
              <a:t>Hub and spoke with Azure Firewall and outbound API calls</a:t>
            </a:r>
          </a:p>
          <a:p>
            <a:pPr lvl="0"/>
            <a:r>
              <a:rPr lang="en-US" sz="2000" b="1" dirty="0">
                <a:latin typeface="Aptos" pitchFamily="34"/>
              </a:rPr>
              <a:t>Traffic allowed sporadically trough the Firewall on HTTPS traffic</a:t>
            </a:r>
          </a:p>
          <a:p>
            <a:pPr lvl="0"/>
            <a:r>
              <a:rPr lang="en-US" sz="2000" b="1" dirty="0">
                <a:latin typeface="Aptos" pitchFamily="34"/>
              </a:rPr>
              <a:t>Long DNS Timeouts</a:t>
            </a:r>
          </a:p>
          <a:p>
            <a:pPr lvl="0"/>
            <a:r>
              <a:rPr lang="en-US" sz="2000" b="1" dirty="0">
                <a:latin typeface="Aptos" pitchFamily="34"/>
              </a:rPr>
              <a:t>1 Of 1600 DNS requests timeout</a:t>
            </a:r>
          </a:p>
          <a:p>
            <a:pPr lvl="0"/>
            <a:r>
              <a:rPr lang="en-US" b="1" dirty="0">
                <a:latin typeface="Aptos" pitchFamily="34"/>
              </a:rPr>
              <a:t>Port UDP 65330 not used</a:t>
            </a:r>
          </a:p>
          <a:p>
            <a:pPr lvl="1"/>
            <a:r>
              <a:rPr lang="en-US" b="1" dirty="0">
                <a:latin typeface="Aptos" pitchFamily="34"/>
              </a:rPr>
              <a:t>Reserved port on all VNETs (by design from Microsoft)</a:t>
            </a:r>
          </a:p>
          <a:p>
            <a:pPr lvl="0"/>
            <a:endParaRPr lang="en-US" sz="2000" dirty="0">
              <a:latin typeface="Aptos" pitchFamily="34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426BE-5BEB-0B3C-F4FF-266044CC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4746"/>
            <a:ext cx="4186969" cy="18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DAF-8F57-46B2-9F41-B03F489CB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Marius Sandbu @ Sopra Steria</a:t>
            </a:r>
            <a:br>
              <a:rPr lang="en-US" b="1" dirty="0"/>
            </a:br>
            <a:r>
              <a:rPr lang="en-US" b="1" dirty="0"/>
              <a:t>Cloud Evangelist – AI MVP</a:t>
            </a:r>
            <a:br>
              <a:rPr lang="en-US" b="1" dirty="0"/>
            </a:br>
            <a:r>
              <a:rPr lang="en-US" b="1" dirty="0"/>
              <a:t>msandbu.org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984C-634C-4ED0-B981-94C45DEC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Azure Networking Deep-dive </a:t>
            </a:r>
          </a:p>
        </p:txBody>
      </p:sp>
    </p:spTree>
    <p:extLst>
      <p:ext uri="{BB962C8B-B14F-4D97-AF65-F5344CB8AC3E}">
        <p14:creationId xmlns:p14="http://schemas.microsoft.com/office/powerpoint/2010/main" val="342055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9ECB-5B2A-C59B-DBBB-FA772174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904C-8F69-A341-FCD8-2BD89803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1: DNS –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6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B1CBF-23AD-EC30-2FCA-BCDCDA83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A938-A367-3157-9905-22F7E3FE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1: DNS – Where art thou? 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1E6D9F-E46B-DD89-FDA7-2D4F9E4F2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469926"/>
            <a:ext cx="4042792" cy="3096294"/>
          </a:xfrm>
        </p:spPr>
        <p:txBody>
          <a:bodyPr>
            <a:normAutofit/>
          </a:bodyPr>
          <a:lstStyle/>
          <a:p>
            <a:r>
              <a:rPr lang="en-US" b="1" dirty="0"/>
              <a:t>Resolution:</a:t>
            </a:r>
          </a:p>
          <a:p>
            <a:pPr lvl="1"/>
            <a:r>
              <a:rPr lang="en-US" b="1" dirty="0"/>
              <a:t>Azure Firewall caches positive DNS requests 1 hour</a:t>
            </a:r>
          </a:p>
          <a:p>
            <a:pPr lvl="1"/>
            <a:r>
              <a:rPr lang="en-US" b="1" dirty="0"/>
              <a:t>FQDN Rules in Application Rules leverages the DNS Proxy</a:t>
            </a:r>
          </a:p>
          <a:p>
            <a:pPr lvl="1"/>
            <a:r>
              <a:rPr lang="en-US" b="1" dirty="0"/>
              <a:t>Domain Controllers were blocked from communicating with the second Azure Firewall instance (10.1.0.7)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621603-73C5-7260-B8A2-E578BBE10104}"/>
              </a:ext>
            </a:extLst>
          </p:cNvPr>
          <p:cNvSpPr/>
          <p:nvPr/>
        </p:nvSpPr>
        <p:spPr>
          <a:xfrm>
            <a:off x="5148064" y="1634264"/>
            <a:ext cx="2305046" cy="1028700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Stuff not working?!</a:t>
            </a:r>
          </a:p>
        </p:txBody>
      </p:sp>
      <p:sp>
        <p:nvSpPr>
          <p:cNvPr id="4" name="Flowchart: Alternate Process 4">
            <a:extLst>
              <a:ext uri="{FF2B5EF4-FFF2-40B4-BE49-F238E27FC236}">
                <a16:creationId xmlns:a16="http://schemas.microsoft.com/office/drawing/2014/main" id="{D3F5E479-D5D2-C21A-2EC0-6A742FB19A2F}"/>
              </a:ext>
            </a:extLst>
          </p:cNvPr>
          <p:cNvSpPr/>
          <p:nvPr/>
        </p:nvSpPr>
        <p:spPr>
          <a:xfrm>
            <a:off x="5227911" y="3835300"/>
            <a:ext cx="2145351" cy="73660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Firewall issues</a:t>
            </a:r>
          </a:p>
        </p:txBody>
      </p:sp>
      <p:sp>
        <p:nvSpPr>
          <p:cNvPr id="5" name="Arrow: Right 8">
            <a:extLst>
              <a:ext uri="{FF2B5EF4-FFF2-40B4-BE49-F238E27FC236}">
                <a16:creationId xmlns:a16="http://schemas.microsoft.com/office/drawing/2014/main" id="{A6F34518-9FCE-EF48-B90E-A694EED7CEE5}"/>
              </a:ext>
            </a:extLst>
          </p:cNvPr>
          <p:cNvSpPr/>
          <p:nvPr/>
        </p:nvSpPr>
        <p:spPr>
          <a:xfrm rot="5400000">
            <a:off x="5703685" y="2915380"/>
            <a:ext cx="1193804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6218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847B-21A8-A027-186C-8FC05F9BF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B228-F53D-0F7B-6459-E019F534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2: </a:t>
            </a:r>
            <a:r>
              <a:rPr lang="en-US" b="1" dirty="0"/>
              <a:t>Private Endpoint – Going Rogue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10E6-AC14-9513-F923-1AE8A23BC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762872" cy="2663825"/>
          </a:xfrm>
        </p:spPr>
        <p:txBody>
          <a:bodyPr>
            <a:normAutofit/>
          </a:bodyPr>
          <a:lstStyle/>
          <a:p>
            <a:pPr lvl="0"/>
            <a:r>
              <a:rPr lang="en-US" sz="1800" b="1" dirty="0">
                <a:latin typeface="Aptos" pitchFamily="34"/>
              </a:rPr>
              <a:t>Private Endpoint communication </a:t>
            </a:r>
          </a:p>
          <a:p>
            <a:r>
              <a:rPr lang="en-US" sz="1800" b="1" dirty="0">
                <a:latin typeface="Aptos" pitchFamily="34"/>
              </a:rPr>
              <a:t>Web Apps private endpoints were not working</a:t>
            </a:r>
          </a:p>
          <a:p>
            <a:r>
              <a:rPr lang="en-US" sz="1800" b="1" dirty="0">
                <a:latin typeface="Aptos" pitchFamily="34"/>
              </a:rPr>
              <a:t>Hub and spoke</a:t>
            </a:r>
          </a:p>
          <a:p>
            <a:r>
              <a:rPr lang="en-US" sz="1800" b="1" dirty="0">
                <a:latin typeface="Aptos" pitchFamily="34"/>
              </a:rPr>
              <a:t>Traffic from spoke-hub-spoke</a:t>
            </a:r>
          </a:p>
          <a:p>
            <a:r>
              <a:rPr lang="en-US" sz="1800" b="1" dirty="0">
                <a:latin typeface="Aptos" pitchFamily="34"/>
              </a:rPr>
              <a:t>Storage private endpoints were working </a:t>
            </a:r>
            <a:r>
              <a:rPr lang="en-US" sz="1800" b="1" dirty="0">
                <a:latin typeface="Aptos" pitchFamily="34"/>
                <a:sym typeface="Wingdings" panose="05000000000000000000" pitchFamily="2" charset="2"/>
              </a:rPr>
              <a:t></a:t>
            </a:r>
            <a:endParaRPr lang="en-US" sz="1800" b="1" dirty="0">
              <a:latin typeface="Aptos" pitchFamily="34"/>
            </a:endParaRPr>
          </a:p>
          <a:p>
            <a:r>
              <a:rPr lang="en-US" sz="1800" b="1" dirty="0">
                <a:latin typeface="Aptos" pitchFamily="34"/>
              </a:rPr>
              <a:t>Traffic from same VNET was working</a:t>
            </a:r>
          </a:p>
          <a:p>
            <a:pPr lvl="1"/>
            <a:endParaRPr lang="en-US" sz="1200" dirty="0">
              <a:latin typeface="Aptos" pitchFamily="34"/>
            </a:endParaRP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4006-73C2-8B40-2E0B-918A5496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30" y="1549450"/>
            <a:ext cx="3427834" cy="22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22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1AF7-2C0E-BEC7-05FC-44399CF28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94AE-4EC8-946D-7BB5-931AD9F6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2: Private Endpoints –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F72C-E961-E6C8-BF80-B85DAD1D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297B-749A-986C-341C-9A8B1C23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2: </a:t>
            </a:r>
            <a:r>
              <a:rPr lang="en-US" b="1" dirty="0"/>
              <a:t>Private Endpoint – Going Rogue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BC3D3-9D15-BBBB-E4BA-73AAC5A07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762872" cy="26638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Resolution:</a:t>
            </a:r>
            <a:endParaRPr lang="en-US" sz="1800" b="1" dirty="0">
              <a:latin typeface="Aptos" pitchFamily="34"/>
            </a:endParaRPr>
          </a:p>
          <a:p>
            <a:pPr lvl="1"/>
            <a:r>
              <a:rPr lang="en-US" sz="1600" b="1" dirty="0">
                <a:latin typeface="Aptos" pitchFamily="34"/>
              </a:rPr>
              <a:t>Asymmetric traffic flow</a:t>
            </a:r>
          </a:p>
          <a:p>
            <a:pPr lvl="1"/>
            <a:r>
              <a:rPr lang="en-US" sz="1600" b="1" dirty="0">
                <a:latin typeface="Aptos" pitchFamily="34"/>
              </a:rPr>
              <a:t>Reconfigured to use Application Rules on Azure Firewall to do SNAT</a:t>
            </a:r>
          </a:p>
          <a:p>
            <a:pPr lvl="1"/>
            <a:r>
              <a:rPr lang="en-US" sz="1600" b="1" dirty="0">
                <a:latin typeface="Aptos" pitchFamily="34"/>
              </a:rPr>
              <a:t>DNS Private Zone not linked to the right virtual network</a:t>
            </a:r>
          </a:p>
          <a:p>
            <a:pPr lvl="1"/>
            <a:r>
              <a:rPr lang="en-US" sz="1600" b="1" dirty="0">
                <a:latin typeface="Aptos" pitchFamily="34"/>
              </a:rPr>
              <a:t>FYI: Does not apply for 3.party providers anymore </a:t>
            </a:r>
            <a:r>
              <a:rPr lang="en-US" sz="1600" dirty="0">
                <a:hlinkClick r:id="rId2"/>
              </a:rPr>
              <a:t>Generally Available: Private endpoint support without NVA source network address translation</a:t>
            </a:r>
            <a:endParaRPr lang="en-US" sz="1600" dirty="0"/>
          </a:p>
          <a:p>
            <a:pPr lvl="1"/>
            <a:r>
              <a:rPr lang="en-US" sz="1600" b="1" dirty="0" err="1">
                <a:latin typeface="Aptos" pitchFamily="34"/>
              </a:rPr>
              <a:t>disableSnatOnPL</a:t>
            </a:r>
            <a:r>
              <a:rPr lang="en-US" sz="1600" b="1" dirty="0">
                <a:latin typeface="Aptos" pitchFamily="34"/>
              </a:rPr>
              <a:t> </a:t>
            </a:r>
          </a:p>
          <a:p>
            <a:pPr lvl="1"/>
            <a:endParaRPr lang="en-US" sz="1200" dirty="0">
              <a:latin typeface="Aptos" pitchFamily="34"/>
            </a:endParaRPr>
          </a:p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9D37BC-E1AF-7CC4-38DC-3416688F1480}"/>
              </a:ext>
            </a:extLst>
          </p:cNvPr>
          <p:cNvSpPr/>
          <p:nvPr/>
        </p:nvSpPr>
        <p:spPr>
          <a:xfrm>
            <a:off x="5492550" y="1634264"/>
            <a:ext cx="2305046" cy="1028700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Stuff not working?!</a:t>
            </a:r>
          </a:p>
        </p:txBody>
      </p:sp>
      <p:sp>
        <p:nvSpPr>
          <p:cNvPr id="6" name="Flowchart: Alternate Process 4">
            <a:extLst>
              <a:ext uri="{FF2B5EF4-FFF2-40B4-BE49-F238E27FC236}">
                <a16:creationId xmlns:a16="http://schemas.microsoft.com/office/drawing/2014/main" id="{57AAFF33-FC64-2665-9FDA-48D20C40CF13}"/>
              </a:ext>
            </a:extLst>
          </p:cNvPr>
          <p:cNvSpPr/>
          <p:nvPr/>
        </p:nvSpPr>
        <p:spPr>
          <a:xfrm>
            <a:off x="5572397" y="3835300"/>
            <a:ext cx="2145351" cy="73660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Routing issues</a:t>
            </a:r>
          </a:p>
        </p:txBody>
      </p:sp>
      <p:sp>
        <p:nvSpPr>
          <p:cNvPr id="7" name="Arrow: Right 8">
            <a:extLst>
              <a:ext uri="{FF2B5EF4-FFF2-40B4-BE49-F238E27FC236}">
                <a16:creationId xmlns:a16="http://schemas.microsoft.com/office/drawing/2014/main" id="{8EDE60AD-42E9-2883-C1D4-8EEC8DF5C2E8}"/>
              </a:ext>
            </a:extLst>
          </p:cNvPr>
          <p:cNvSpPr/>
          <p:nvPr/>
        </p:nvSpPr>
        <p:spPr>
          <a:xfrm rot="5400000">
            <a:off x="6048171" y="2915380"/>
            <a:ext cx="1193804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95929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55AD6-F043-3918-473A-0C80FFB8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8B48-EAFE-3ED0-E3BA-51B764B2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ptos" pitchFamily="34"/>
              </a:rPr>
              <a:t>Case 3: Azure NetApp Files – One at a time please!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AFC6-5BF7-25BE-A1C0-11E575BC1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Azure Kubernetes with NetApp Files for RW NFS Share</a:t>
            </a:r>
          </a:p>
          <a:p>
            <a:pPr lvl="0"/>
            <a:r>
              <a:rPr lang="en-US" b="1" dirty="0"/>
              <a:t>Using Docker Enterprise</a:t>
            </a:r>
          </a:p>
          <a:p>
            <a:pPr lvl="0"/>
            <a:r>
              <a:rPr lang="en-US" b="1" dirty="0"/>
              <a:t>Using Trident CSI Drivers</a:t>
            </a:r>
          </a:p>
          <a:p>
            <a:pPr lvl="0"/>
            <a:r>
              <a:rPr lang="en-US" b="1" dirty="0"/>
              <a:t>Using Azure-CNI where each pod had its own IP</a:t>
            </a:r>
          </a:p>
          <a:p>
            <a:pPr lvl="0"/>
            <a:r>
              <a:rPr lang="en-US" b="1" dirty="0"/>
              <a:t>Was performing great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en-US" b="1" dirty="0">
                <a:sym typeface="Wingdings" panose="05000000000000000000" pitchFamily="2" charset="2"/>
              </a:rPr>
              <a:t>Until…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CD6FE-1D71-7018-AF8D-538333C3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635646"/>
            <a:ext cx="3934374" cy="781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C0459-12D5-5525-BD2B-F66255B7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24" y="2597135"/>
            <a:ext cx="3934374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B6C64-CC47-7710-2607-6C408D66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74" y="3563188"/>
            <a:ext cx="393437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4A381-5906-3FD2-CE00-5C2EBFFA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62F1-C662-5B2F-3E60-7F40612A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3: Azure NetApp Files – No demo…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B3834-1A1C-116B-AE1A-59637766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14" y="1419622"/>
            <a:ext cx="4191024" cy="17185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F0E7A1C-FE18-C9AB-4A88-8751D29DD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Number of allocated IPs within the virtual networks were over 1024…..</a:t>
            </a:r>
          </a:p>
          <a:p>
            <a:pPr lvl="0"/>
            <a:r>
              <a:rPr lang="en-US" sz="1800" b="1" dirty="0"/>
              <a:t>At the time we had NO Standard Network configuration</a:t>
            </a:r>
          </a:p>
          <a:p>
            <a:pPr lvl="0"/>
            <a:r>
              <a:rPr lang="en-US" sz="1800" b="1" dirty="0"/>
              <a:t>No way to adjust using support either</a:t>
            </a:r>
          </a:p>
          <a:p>
            <a:pPr lvl="0"/>
            <a:r>
              <a:rPr lang="en-US" sz="1800" b="1" dirty="0"/>
              <a:t>Resolution? - </a:t>
            </a:r>
            <a:r>
              <a:rPr lang="en-US" sz="1800" b="1" dirty="0" err="1"/>
              <a:t>Ceph</a:t>
            </a:r>
            <a:endParaRPr lang="en-US" sz="1800" b="1" dirty="0"/>
          </a:p>
        </p:txBody>
      </p:sp>
      <p:sp>
        <p:nvSpPr>
          <p:cNvPr id="12" name="Flowchart: Alternate Process 7">
            <a:extLst>
              <a:ext uri="{FF2B5EF4-FFF2-40B4-BE49-F238E27FC236}">
                <a16:creationId xmlns:a16="http://schemas.microsoft.com/office/drawing/2014/main" id="{1841DC2F-97EE-4276-132B-8260C0264328}"/>
              </a:ext>
            </a:extLst>
          </p:cNvPr>
          <p:cNvSpPr/>
          <p:nvPr/>
        </p:nvSpPr>
        <p:spPr>
          <a:xfrm>
            <a:off x="5436096" y="3364002"/>
            <a:ext cx="2590796" cy="102235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Some undocumented limitation that is listed in one of the FAQ docs at Microsoft at the bottom</a:t>
            </a:r>
          </a:p>
        </p:txBody>
      </p:sp>
    </p:spTree>
    <p:extLst>
      <p:ext uri="{BB962C8B-B14F-4D97-AF65-F5344CB8AC3E}">
        <p14:creationId xmlns:p14="http://schemas.microsoft.com/office/powerpoint/2010/main" val="71049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54D3-9B3F-A295-DD53-15973AD2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1CB1-2D08-C8E4-DDFD-94815DA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ptos" pitchFamily="34"/>
              </a:rPr>
              <a:t>Case 4: </a:t>
            </a:r>
            <a:r>
              <a:rPr lang="en-US" b="1" dirty="0"/>
              <a:t>The Ultimate Game of 'Who’s Talking to Who?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78A9B-C843-9304-DA80-2F156BF8A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/>
              <a:t>Merging of multiple environments</a:t>
            </a:r>
          </a:p>
          <a:p>
            <a:pPr lvl="0"/>
            <a:r>
              <a:rPr lang="en-US" b="1" dirty="0"/>
              <a:t>Super critical virtual machines and requires connectivity</a:t>
            </a:r>
          </a:p>
          <a:p>
            <a:pPr lvl="0"/>
            <a:r>
              <a:rPr lang="en-US" b="1" dirty="0"/>
              <a:t>Multiple VNETs with 10.0.0.0/16 allocation </a:t>
            </a:r>
            <a:r>
              <a:rPr lang="en-US" b="1" dirty="0">
                <a:sym typeface="Wingdings" panose="05000000000000000000" pitchFamily="2" charset="2"/>
              </a:rPr>
              <a:t> </a:t>
            </a:r>
          </a:p>
          <a:p>
            <a:pPr lvl="0"/>
            <a:r>
              <a:rPr lang="en-US" b="1" dirty="0">
                <a:sym typeface="Wingdings" panose="05000000000000000000" pitchFamily="2" charset="2"/>
              </a:rPr>
              <a:t>And no…we could not rebuild (at least not straight away)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9D7B-833E-92D7-BE12-4E4A89C2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03"/>
          <a:stretch/>
        </p:blipFill>
        <p:spPr>
          <a:xfrm>
            <a:off x="4716016" y="1709223"/>
            <a:ext cx="4182893" cy="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4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950F0-29ED-3C3F-26C4-734F1A59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A61A-EB46-280B-134F-F3C7A807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4: Who’s talking to who!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81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1BEC-792C-8756-C0B8-BFE0EC03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7E62-31E5-7C0A-1CFF-91A13A0E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4: Who’s talking to who! Demo!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8C289-F78B-65D9-F86C-BFEA1CB79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Virtual Network Manager supports VNET Peering across (even if IP overlapping)</a:t>
            </a:r>
          </a:p>
          <a:p>
            <a:pPr lvl="0"/>
            <a:r>
              <a:rPr lang="en-US" b="1" dirty="0"/>
              <a:t>Only for Mesh deployment</a:t>
            </a:r>
          </a:p>
          <a:p>
            <a:pPr lvl="0"/>
            <a:r>
              <a:rPr lang="en-US" b="1" dirty="0"/>
              <a:t>Overlapping IPs are dropped</a:t>
            </a:r>
          </a:p>
          <a:p>
            <a:pPr lvl="0"/>
            <a:r>
              <a:rPr lang="en-US" b="1" dirty="0"/>
              <a:t>Remote forwarding is not enabled</a:t>
            </a:r>
          </a:p>
          <a:p>
            <a:pPr lvl="0"/>
            <a:r>
              <a:rPr lang="en-US" b="1" dirty="0"/>
              <a:t>Could probably use Subnet-to-Subnet peering instead now</a:t>
            </a:r>
          </a:p>
          <a:p>
            <a:pPr lvl="0"/>
            <a:r>
              <a:rPr lang="en-US" b="1" dirty="0"/>
              <a:t>NAT features on VPN Gateway for traffic on-premises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B4EA5-BEAF-EEF4-8080-DFD77449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46932"/>
            <a:ext cx="3816424" cy="18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ED0A-6E32-4102-CE46-D6F73712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16" y="418710"/>
            <a:ext cx="8229600" cy="914400"/>
          </a:xfrm>
        </p:spPr>
        <p:txBody>
          <a:bodyPr/>
          <a:lstStyle/>
          <a:p>
            <a:r>
              <a:rPr lang="en-US" b="1" dirty="0"/>
              <a:t>13 years of experience summarized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B67CB4-66A7-D426-5133-65BFDBD8FDA4}"/>
              </a:ext>
            </a:extLst>
          </p:cNvPr>
          <p:cNvSpPr/>
          <p:nvPr/>
        </p:nvSpPr>
        <p:spPr>
          <a:xfrm>
            <a:off x="540908" y="1303296"/>
            <a:ext cx="2305046" cy="1028700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Stuff not working?!</a:t>
            </a:r>
          </a:p>
        </p:txBody>
      </p:sp>
      <p:sp>
        <p:nvSpPr>
          <p:cNvPr id="10" name="Flowchart: Alternate Process 4">
            <a:extLst>
              <a:ext uri="{FF2B5EF4-FFF2-40B4-BE49-F238E27FC236}">
                <a16:creationId xmlns:a16="http://schemas.microsoft.com/office/drawing/2014/main" id="{65544A9A-8A38-FE78-DD7F-0097A43D9E50}"/>
              </a:ext>
            </a:extLst>
          </p:cNvPr>
          <p:cNvSpPr/>
          <p:nvPr/>
        </p:nvSpPr>
        <p:spPr>
          <a:xfrm>
            <a:off x="4082833" y="1425522"/>
            <a:ext cx="2145351" cy="73660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Firewall issues</a:t>
            </a:r>
          </a:p>
        </p:txBody>
      </p:sp>
      <p:sp>
        <p:nvSpPr>
          <p:cNvPr id="11" name="Flowchart: Alternate Process 5">
            <a:extLst>
              <a:ext uri="{FF2B5EF4-FFF2-40B4-BE49-F238E27FC236}">
                <a16:creationId xmlns:a16="http://schemas.microsoft.com/office/drawing/2014/main" id="{E4E74D42-2914-9AF3-5EF3-54796C4617D1}"/>
              </a:ext>
            </a:extLst>
          </p:cNvPr>
          <p:cNvSpPr/>
          <p:nvPr/>
        </p:nvSpPr>
        <p:spPr>
          <a:xfrm>
            <a:off x="4109620" y="2804194"/>
            <a:ext cx="2145351" cy="62230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Routing issues</a:t>
            </a:r>
          </a:p>
        </p:txBody>
      </p:sp>
      <p:sp>
        <p:nvSpPr>
          <p:cNvPr id="12" name="Flowchart: Alternate Process 6">
            <a:extLst>
              <a:ext uri="{FF2B5EF4-FFF2-40B4-BE49-F238E27FC236}">
                <a16:creationId xmlns:a16="http://schemas.microsoft.com/office/drawing/2014/main" id="{F37D4F36-D997-1836-60E8-F3C5B853E3FD}"/>
              </a:ext>
            </a:extLst>
          </p:cNvPr>
          <p:cNvSpPr/>
          <p:nvPr/>
        </p:nvSpPr>
        <p:spPr>
          <a:xfrm>
            <a:off x="4109620" y="3743017"/>
            <a:ext cx="2145351" cy="50800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DNS issues</a:t>
            </a:r>
          </a:p>
        </p:txBody>
      </p:sp>
      <p:sp>
        <p:nvSpPr>
          <p:cNvPr id="13" name="Flowchart: Alternate Process 7">
            <a:extLst>
              <a:ext uri="{FF2B5EF4-FFF2-40B4-BE49-F238E27FC236}">
                <a16:creationId xmlns:a16="http://schemas.microsoft.com/office/drawing/2014/main" id="{7BD96466-A126-861B-52E5-FF2895C0388A}"/>
              </a:ext>
            </a:extLst>
          </p:cNvPr>
          <p:cNvSpPr/>
          <p:nvPr/>
        </p:nvSpPr>
        <p:spPr>
          <a:xfrm>
            <a:off x="441723" y="3363838"/>
            <a:ext cx="2590796" cy="102235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Some </a:t>
            </a:r>
            <a:r>
              <a:rPr lang="en-US" sz="1600" b="1" dirty="0">
                <a:solidFill>
                  <a:srgbClr val="FFFFFF"/>
                </a:solidFill>
                <a:latin typeface="Aptos"/>
              </a:rPr>
              <a:t>semi-</a:t>
            </a: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documented limitation that is listed in one of the FAQ docs at Microsoft at the bottom</a:t>
            </a:r>
          </a:p>
        </p:txBody>
      </p:sp>
      <p:sp>
        <p:nvSpPr>
          <p:cNvPr id="14" name="Arrow: Right 8">
            <a:extLst>
              <a:ext uri="{FF2B5EF4-FFF2-40B4-BE49-F238E27FC236}">
                <a16:creationId xmlns:a16="http://schemas.microsoft.com/office/drawing/2014/main" id="{8B3FE78D-4552-A616-AE74-B41A89BF5357}"/>
              </a:ext>
            </a:extLst>
          </p:cNvPr>
          <p:cNvSpPr/>
          <p:nvPr/>
        </p:nvSpPr>
        <p:spPr>
          <a:xfrm>
            <a:off x="2915816" y="1473154"/>
            <a:ext cx="1193804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START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CF616CBF-3EBA-2418-64E2-14251A5C975B}"/>
              </a:ext>
            </a:extLst>
          </p:cNvPr>
          <p:cNvSpPr/>
          <p:nvPr/>
        </p:nvSpPr>
        <p:spPr>
          <a:xfrm rot="17585978">
            <a:off x="5859129" y="1891840"/>
            <a:ext cx="1386724" cy="9634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6728"/>
              <a:gd name="f7" fmla="val 963425"/>
              <a:gd name="f8" fmla="val 482643"/>
              <a:gd name="f9" fmla="val 586846"/>
              <a:gd name="f10" fmla="val 751989"/>
              <a:gd name="f11" fmla="val 1173692"/>
              <a:gd name="f12" fmla="val 1021335"/>
              <a:gd name="f13" fmla="val 1346200"/>
              <a:gd name="f14" fmla="val 952543"/>
              <a:gd name="f15" fmla="val 1518708"/>
              <a:gd name="f16" fmla="val 883751"/>
              <a:gd name="f17" fmla="val 1087967"/>
              <a:gd name="f18" fmla="val 208535"/>
              <a:gd name="f19" fmla="val 1035050"/>
              <a:gd name="f20" fmla="val 69893"/>
              <a:gd name="f21" fmla="val 982133"/>
              <a:gd name="f22" fmla="val -68749"/>
              <a:gd name="f23" fmla="val 1005416"/>
              <a:gd name="f24" fmla="val 25972"/>
              <a:gd name="f25" fmla="val 1028700"/>
              <a:gd name="f26" fmla="val 120693"/>
              <a:gd name="f27" fmla="+- 0 0 -90"/>
              <a:gd name="f28" fmla="*/ f3 1 1386728"/>
              <a:gd name="f29" fmla="*/ f4 1 963425"/>
              <a:gd name="f30" fmla="val f5"/>
              <a:gd name="f31" fmla="val f6"/>
              <a:gd name="f32" fmla="val f7"/>
              <a:gd name="f33" fmla="*/ f27 f0 1"/>
              <a:gd name="f34" fmla="+- f32 0 f30"/>
              <a:gd name="f35" fmla="+- f31 0 f30"/>
              <a:gd name="f36" fmla="*/ f33 1 f2"/>
              <a:gd name="f37" fmla="*/ f35 1 1386728"/>
              <a:gd name="f38" fmla="*/ f34 1 963425"/>
              <a:gd name="f39" fmla="*/ 0 f35 1"/>
              <a:gd name="f40" fmla="*/ 482643 f34 1"/>
              <a:gd name="f41" fmla="*/ 1346200 f35 1"/>
              <a:gd name="f42" fmla="*/ 952543 f34 1"/>
              <a:gd name="f43" fmla="*/ 1035050 f35 1"/>
              <a:gd name="f44" fmla="*/ 69893 f34 1"/>
              <a:gd name="f45" fmla="*/ 1028700 f35 1"/>
              <a:gd name="f46" fmla="*/ 120693 f34 1"/>
              <a:gd name="f47" fmla="+- f36 0 f1"/>
              <a:gd name="f48" fmla="*/ f39 1 1386728"/>
              <a:gd name="f49" fmla="*/ f40 1 963425"/>
              <a:gd name="f50" fmla="*/ f41 1 1386728"/>
              <a:gd name="f51" fmla="*/ f42 1 963425"/>
              <a:gd name="f52" fmla="*/ f43 1 1386728"/>
              <a:gd name="f53" fmla="*/ f44 1 963425"/>
              <a:gd name="f54" fmla="*/ f45 1 1386728"/>
              <a:gd name="f55" fmla="*/ f46 1 963425"/>
              <a:gd name="f56" fmla="*/ f30 1 f37"/>
              <a:gd name="f57" fmla="*/ f31 1 f37"/>
              <a:gd name="f58" fmla="*/ f30 1 f38"/>
              <a:gd name="f59" fmla="*/ f32 1 f38"/>
              <a:gd name="f60" fmla="*/ f48 1 f37"/>
              <a:gd name="f61" fmla="*/ f49 1 f38"/>
              <a:gd name="f62" fmla="*/ f50 1 f37"/>
              <a:gd name="f63" fmla="*/ f51 1 f38"/>
              <a:gd name="f64" fmla="*/ f52 1 f37"/>
              <a:gd name="f65" fmla="*/ f53 1 f38"/>
              <a:gd name="f66" fmla="*/ f54 1 f37"/>
              <a:gd name="f67" fmla="*/ f55 1 f38"/>
              <a:gd name="f68" fmla="*/ f56 f28 1"/>
              <a:gd name="f69" fmla="*/ f57 f28 1"/>
              <a:gd name="f70" fmla="*/ f59 f29 1"/>
              <a:gd name="f71" fmla="*/ f58 f29 1"/>
              <a:gd name="f72" fmla="*/ f60 f28 1"/>
              <a:gd name="f73" fmla="*/ f61 f29 1"/>
              <a:gd name="f74" fmla="*/ f62 f28 1"/>
              <a:gd name="f75" fmla="*/ f63 f29 1"/>
              <a:gd name="f76" fmla="*/ f64 f28 1"/>
              <a:gd name="f77" fmla="*/ f65 f29 1"/>
              <a:gd name="f78" fmla="*/ f66 f28 1"/>
              <a:gd name="f79" fmla="*/ f67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2" y="f73"/>
              </a:cxn>
              <a:cxn ang="f47">
                <a:pos x="f74" y="f75"/>
              </a:cxn>
              <a:cxn ang="f47">
                <a:pos x="f76" y="f77"/>
              </a:cxn>
              <a:cxn ang="f47">
                <a:pos x="f78" y="f79"/>
              </a:cxn>
            </a:cxnLst>
            <a:rect l="f68" t="f71" r="f69" b="f70"/>
            <a:pathLst>
              <a:path w="1386728" h="963425">
                <a:moveTo>
                  <a:pt x="f5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</a:path>
            </a:pathLst>
          </a:custGeom>
          <a:noFill/>
          <a:ln w="19046" cap="flat">
            <a:solidFill>
              <a:schemeClr val="bg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" name="Arrow: Right 8">
            <a:extLst>
              <a:ext uri="{FF2B5EF4-FFF2-40B4-BE49-F238E27FC236}">
                <a16:creationId xmlns:a16="http://schemas.microsoft.com/office/drawing/2014/main" id="{2E586779-B253-7E6A-6A8B-963AA3341F68}"/>
              </a:ext>
            </a:extLst>
          </p:cNvPr>
          <p:cNvSpPr/>
          <p:nvPr/>
        </p:nvSpPr>
        <p:spPr>
          <a:xfrm rot="5400000">
            <a:off x="5037382" y="2135373"/>
            <a:ext cx="622304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5" name="Arrow: Right 8">
            <a:extLst>
              <a:ext uri="{FF2B5EF4-FFF2-40B4-BE49-F238E27FC236}">
                <a16:creationId xmlns:a16="http://schemas.microsoft.com/office/drawing/2014/main" id="{D1AF8A12-7C16-B8D0-A2EA-C1CCA5ECF40E}"/>
              </a:ext>
            </a:extLst>
          </p:cNvPr>
          <p:cNvSpPr/>
          <p:nvPr/>
        </p:nvSpPr>
        <p:spPr>
          <a:xfrm rot="5400000">
            <a:off x="5190273" y="3240273"/>
            <a:ext cx="316521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59448751-42F7-73E6-8C97-E517A6797B06}"/>
              </a:ext>
            </a:extLst>
          </p:cNvPr>
          <p:cNvSpPr/>
          <p:nvPr/>
        </p:nvSpPr>
        <p:spPr>
          <a:xfrm rot="10800000">
            <a:off x="3032520" y="3606500"/>
            <a:ext cx="1004656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C7B2F-8E70-8606-7F4C-3FFB34E9B771}"/>
              </a:ext>
            </a:extLst>
          </p:cNvPr>
          <p:cNvSpPr txBox="1"/>
          <p:nvPr/>
        </p:nvSpPr>
        <p:spPr>
          <a:xfrm>
            <a:off x="7131160" y="210524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Check again</a:t>
            </a:r>
          </a:p>
        </p:txBody>
      </p:sp>
      <p:sp>
        <p:nvSpPr>
          <p:cNvPr id="3" name="Flowchart: Alternate Process 6">
            <a:extLst>
              <a:ext uri="{FF2B5EF4-FFF2-40B4-BE49-F238E27FC236}">
                <a16:creationId xmlns:a16="http://schemas.microsoft.com/office/drawing/2014/main" id="{AE906487-05A3-46EA-F9BB-6BFEFE79713D}"/>
              </a:ext>
            </a:extLst>
          </p:cNvPr>
          <p:cNvSpPr/>
          <p:nvPr/>
        </p:nvSpPr>
        <p:spPr>
          <a:xfrm>
            <a:off x="7149398" y="3606499"/>
            <a:ext cx="1552879" cy="7397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Someone did something…</a:t>
            </a:r>
          </a:p>
        </p:txBody>
      </p:sp>
      <p:sp>
        <p:nvSpPr>
          <p:cNvPr id="8" name="Arrow: Right 8">
            <a:extLst>
              <a:ext uri="{FF2B5EF4-FFF2-40B4-BE49-F238E27FC236}">
                <a16:creationId xmlns:a16="http://schemas.microsoft.com/office/drawing/2014/main" id="{7998F3F4-696F-9D51-EBA8-40D5755F6215}"/>
              </a:ext>
            </a:extLst>
          </p:cNvPr>
          <p:cNvSpPr/>
          <p:nvPr/>
        </p:nvSpPr>
        <p:spPr>
          <a:xfrm>
            <a:off x="6270926" y="3637156"/>
            <a:ext cx="878472" cy="688972"/>
          </a:xfrm>
          <a:custGeom>
            <a:avLst>
              <a:gd name="f0" fmla="val 1536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5" name="Flowchart: Alternate Process 4">
            <a:extLst>
              <a:ext uri="{FF2B5EF4-FFF2-40B4-BE49-F238E27FC236}">
                <a16:creationId xmlns:a16="http://schemas.microsoft.com/office/drawing/2014/main" id="{44948D57-2133-A313-0DC5-62A512E83504}"/>
              </a:ext>
            </a:extLst>
          </p:cNvPr>
          <p:cNvSpPr/>
          <p:nvPr/>
        </p:nvSpPr>
        <p:spPr>
          <a:xfrm>
            <a:off x="6907629" y="1192986"/>
            <a:ext cx="1663630" cy="56033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Waited 15 minutes?</a:t>
            </a:r>
          </a:p>
        </p:txBody>
      </p:sp>
    </p:spTree>
    <p:extLst>
      <p:ext uri="{BB962C8B-B14F-4D97-AF65-F5344CB8AC3E}">
        <p14:creationId xmlns:p14="http://schemas.microsoft.com/office/powerpoint/2010/main" val="9896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1" grpId="0" animBg="1"/>
      <p:bldP spid="4" grpId="0" animBg="1"/>
      <p:bldP spid="5" grpId="0" animBg="1"/>
      <p:bldP spid="6" grpId="0" animBg="1"/>
      <p:bldP spid="7" grpId="0"/>
      <p:bldP spid="3" grpId="0" animBg="1"/>
      <p:bldP spid="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34A9-199C-7334-6A4D-518817E8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A9B3-76A8-7117-75A1-4D5561F1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5: </a:t>
            </a:r>
            <a:r>
              <a:rPr lang="en-US" b="1" dirty="0"/>
              <a:t>Exhausted Azure Network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39288A-7B17-0FE8-8CFF-1CAFA1658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4042792" cy="26638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Traffic stopped on a large environment</a:t>
            </a:r>
          </a:p>
          <a:p>
            <a:pPr lvl="0"/>
            <a:r>
              <a:rPr lang="en-US" b="1" dirty="0"/>
              <a:t>Hub-and-spoke with all traffic routed via Azure Firewall</a:t>
            </a:r>
          </a:p>
          <a:p>
            <a:pPr lvl="0"/>
            <a:r>
              <a:rPr lang="en-US" b="1" dirty="0"/>
              <a:t>Consisted of multiple workloads, AKS, AVD and bunch of infrastructure components. </a:t>
            </a:r>
          </a:p>
          <a:p>
            <a:pPr lvl="0"/>
            <a:r>
              <a:rPr lang="en-US" b="1" dirty="0"/>
              <a:t>No changes to the environment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1F47813-571B-CFC9-5BA3-FF6F7FD6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69926"/>
            <a:ext cx="2833043" cy="34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74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D260-E350-4DA7-185E-A8DDFC7E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63-B495-2932-A9A0-29E01DFD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5: </a:t>
            </a:r>
            <a:r>
              <a:rPr lang="en-US" b="1" dirty="0"/>
              <a:t>Demo! </a:t>
            </a:r>
            <a:endParaRPr lang="en-U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D93C7B-B18D-7BA6-55A0-004DC0726F81}"/>
              </a:ext>
            </a:extLst>
          </p:cNvPr>
          <p:cNvSpPr/>
          <p:nvPr/>
        </p:nvSpPr>
        <p:spPr>
          <a:xfrm>
            <a:off x="611560" y="1419622"/>
            <a:ext cx="3384376" cy="2592288"/>
          </a:xfrm>
          <a:prstGeom prst="cloudCallout">
            <a:avLst>
              <a:gd name="adj1" fmla="val 111274"/>
              <a:gd name="adj2" fmla="val 244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Hard to demo, but here is a picture of one of my dogs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98AA3-994E-58AA-BD84-B32C6BA7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07654"/>
            <a:ext cx="3333827" cy="302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8536-0D34-E0DD-8BBF-86E32EDA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4EA8-9E93-7155-EEA7-A292F0A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ptos" pitchFamily="34"/>
              </a:rPr>
              <a:t>Case 5: </a:t>
            </a:r>
            <a:r>
              <a:rPr lang="en-US" b="1" dirty="0"/>
              <a:t>Exhausted Azure Firewall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95BE58A-C49E-A678-2554-99BE60C76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4109"/>
            <a:ext cx="4042792" cy="266382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Office Apps can use upwards to 50 TCP ports ACTIVE per session</a:t>
            </a:r>
          </a:p>
          <a:p>
            <a:pPr lvl="0"/>
            <a:r>
              <a:rPr lang="en-US" b="1" dirty="0"/>
              <a:t>Each PIP can handle 2495 SNAT sessions</a:t>
            </a:r>
          </a:p>
          <a:p>
            <a:pPr lvl="0"/>
            <a:r>
              <a:rPr lang="en-US" b="1" dirty="0"/>
              <a:t>SNAT Port monitoring with Azure Firewall</a:t>
            </a:r>
          </a:p>
          <a:p>
            <a:pPr lvl="0"/>
            <a:r>
              <a:rPr lang="en-US" b="1" dirty="0"/>
              <a:t>Extend with either more PIP or NAT Gateway (64,512 SNAT ports per PIP)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5A5B047-1DAC-F9F6-4F2C-DF60A20D0304}"/>
              </a:ext>
            </a:extLst>
          </p:cNvPr>
          <p:cNvSpPr/>
          <p:nvPr/>
        </p:nvSpPr>
        <p:spPr>
          <a:xfrm>
            <a:off x="4932040" y="2499742"/>
            <a:ext cx="2448272" cy="1944216"/>
          </a:xfrm>
          <a:prstGeom prst="wedgeEllipseCallout">
            <a:avLst>
              <a:gd name="adj1" fmla="val -76037"/>
              <a:gd name="adj2" fmla="val -464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latin typeface="Aptos"/>
              </a:rPr>
              <a:t>Not supported with secured virtual hub and no global deployment </a:t>
            </a:r>
          </a:p>
        </p:txBody>
      </p:sp>
    </p:spTree>
    <p:extLst>
      <p:ext uri="{BB962C8B-B14F-4D97-AF65-F5344CB8AC3E}">
        <p14:creationId xmlns:p14="http://schemas.microsoft.com/office/powerpoint/2010/main" val="984085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A29E-29B9-4540-0345-2170993A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73CA-7256-A1EA-DFE6-DA2A9E4C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ptos" pitchFamily="34"/>
              </a:rPr>
              <a:t>Case </a:t>
            </a:r>
            <a:r>
              <a:rPr lang="en-US" b="1" dirty="0">
                <a:latin typeface="Aptos" pitchFamily="34"/>
              </a:rPr>
              <a:t>6: Service Endpoints vs Private Endpoint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1A4FF2-D2AE-808C-3467-922D74E3E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4109"/>
            <a:ext cx="4042792" cy="2663825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/>
              <a:t>Customer with many hundred storage accounts for IoT data processing and AKS</a:t>
            </a:r>
          </a:p>
          <a:p>
            <a:pPr lvl="0"/>
            <a:r>
              <a:rPr lang="en-US" b="1" dirty="0"/>
              <a:t>Hub and spoke virtual network</a:t>
            </a:r>
          </a:p>
          <a:p>
            <a:pPr lvl="0"/>
            <a:r>
              <a:rPr lang="en-US" b="1" dirty="0"/>
              <a:t>Security says private endpoint</a:t>
            </a:r>
          </a:p>
          <a:p>
            <a:pPr lvl="0"/>
            <a:r>
              <a:rPr lang="en-US" b="1" dirty="0"/>
              <a:t>Finance says whatever is cheaper please</a:t>
            </a:r>
          </a:p>
          <a:p>
            <a:pPr lvl="0"/>
            <a:r>
              <a:rPr lang="en-US" b="1" dirty="0"/>
              <a:t>I didn’t care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4640B-0F46-F269-9F87-EBB18C51657F}"/>
              </a:ext>
            </a:extLst>
          </p:cNvPr>
          <p:cNvSpPr txBox="1"/>
          <p:nvPr/>
        </p:nvSpPr>
        <p:spPr>
          <a:xfrm>
            <a:off x="4887028" y="1635921"/>
            <a:ext cx="342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Private endpoint costs (730 hours) =80,- a month</a:t>
            </a:r>
          </a:p>
          <a:p>
            <a:r>
              <a:rPr lang="en-US" b="1" dirty="0">
                <a:solidFill>
                  <a:schemeClr val="bg2"/>
                </a:solidFill>
              </a:rPr>
              <a:t>100GB (50/50) processing</a:t>
            </a:r>
          </a:p>
          <a:p>
            <a:r>
              <a:rPr lang="en-US" b="1" dirty="0">
                <a:solidFill>
                  <a:schemeClr val="bg2"/>
                </a:solidFill>
              </a:rPr>
              <a:t>Endpoint processing = 11,-</a:t>
            </a:r>
          </a:p>
          <a:p>
            <a:r>
              <a:rPr lang="en-US" b="1" dirty="0">
                <a:solidFill>
                  <a:schemeClr val="bg2"/>
                </a:solidFill>
              </a:rPr>
              <a:t>VNET Peering * 2 = 40,- </a:t>
            </a:r>
          </a:p>
          <a:p>
            <a:r>
              <a:rPr lang="en-US" b="1" dirty="0">
                <a:solidFill>
                  <a:schemeClr val="bg2"/>
                </a:solidFill>
              </a:rPr>
              <a:t>Azure Firewall = 20,- </a:t>
            </a:r>
          </a:p>
        </p:txBody>
      </p:sp>
    </p:spTree>
    <p:extLst>
      <p:ext uri="{BB962C8B-B14F-4D97-AF65-F5344CB8AC3E}">
        <p14:creationId xmlns:p14="http://schemas.microsoft.com/office/powerpoint/2010/main" val="74506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6E6D-117B-99F5-71BB-02D32593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7A8D-3A5C-7E0D-3DDE-E08AB603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ptos" pitchFamily="34"/>
              </a:rPr>
              <a:t>Case </a:t>
            </a:r>
            <a:r>
              <a:rPr lang="en-US" b="1" dirty="0">
                <a:latin typeface="Aptos" pitchFamily="34"/>
              </a:rPr>
              <a:t>6: Service Endpoints vs Private Endpoint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9762C7-3157-99DE-1927-B08672CE9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60987"/>
              </p:ext>
            </p:extLst>
          </p:nvPr>
        </p:nvGraphicFramePr>
        <p:xfrm>
          <a:off x="287524" y="2211710"/>
          <a:ext cx="8568952" cy="2164080"/>
        </p:xfrm>
        <a:graphic>
          <a:graphicData uri="http://schemas.openxmlformats.org/drawingml/2006/table">
            <a:tbl>
              <a:tblPr/>
              <a:tblGrid>
                <a:gridCol w="2142238">
                  <a:extLst>
                    <a:ext uri="{9D8B030D-6E8A-4147-A177-3AD203B41FA5}">
                      <a16:colId xmlns:a16="http://schemas.microsoft.com/office/drawing/2014/main" val="1068831277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545670170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3589840914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866414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Public IP RTT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</a:rPr>
                        <a:t>Private Endpoint RTT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Public/Private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28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Azure Blob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0.491 </a:t>
                      </a:r>
                      <a:r>
                        <a:rPr lang="en-US" b="1" dirty="0" err="1">
                          <a:solidFill>
                            <a:schemeClr val="bg2"/>
                          </a:solidFill>
                        </a:rPr>
                        <a:t>ms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0.483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1.01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Azure File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0.563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0.598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Azure KeyVault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0.776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0.748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1.03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Azure WebApp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0.650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2"/>
                          </a:solidFill>
                        </a:rPr>
                        <a:t>0.689 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3997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B26C12E-F63D-90DA-0462-C1CA40393D5F}"/>
              </a:ext>
            </a:extLst>
          </p:cNvPr>
          <p:cNvSpPr/>
          <p:nvPr/>
        </p:nvSpPr>
        <p:spPr>
          <a:xfrm>
            <a:off x="2267744" y="1419622"/>
            <a:ext cx="4392488" cy="669218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This was VM-to-PE monitoring (without NVA)</a:t>
            </a:r>
          </a:p>
        </p:txBody>
      </p:sp>
    </p:spTree>
    <p:extLst>
      <p:ext uri="{BB962C8B-B14F-4D97-AF65-F5344CB8AC3E}">
        <p14:creationId xmlns:p14="http://schemas.microsoft.com/office/powerpoint/2010/main" val="813631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E8CB-63D3-A760-3900-5ABC9AC7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E5C0-25F0-7750-B862-CE12B8D6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ptos" pitchFamily="34"/>
              </a:rPr>
              <a:t>Demo setting up service endpoints with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56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638E-00B7-F5D8-730A-C6D92912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C10D-359C-A0E3-FD0F-2642442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Aptos" pitchFamily="34"/>
              </a:rPr>
              <a:t>Case </a:t>
            </a:r>
            <a:r>
              <a:rPr lang="en-US" b="1" dirty="0">
                <a:latin typeface="Aptos" pitchFamily="34"/>
              </a:rPr>
              <a:t>6: Service Endpoints vs Private Endpoint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6172-68E7-7E6F-40A2-B72967DBE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4109"/>
            <a:ext cx="4042792" cy="266382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Total cost for Private Endpoints were &lt;50,000,- a month</a:t>
            </a:r>
          </a:p>
          <a:p>
            <a:pPr lvl="0"/>
            <a:r>
              <a:rPr lang="en-US" b="1" dirty="0"/>
              <a:t>Moved over to Service Endpoints with policies to reduce cost</a:t>
            </a:r>
          </a:p>
          <a:p>
            <a:pPr lvl="0"/>
            <a:r>
              <a:rPr lang="en-US" b="1" dirty="0"/>
              <a:t>Remember that service endpoints ONLY handles inbound</a:t>
            </a:r>
          </a:p>
          <a:p>
            <a:pPr lvl="0"/>
            <a:r>
              <a:rPr lang="en-US" b="1" dirty="0"/>
              <a:t>Verify each service and check with your (friendly) compliance officer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7600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FAB51-7B96-7A60-998C-D4251F75C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9D24-4A95-36B5-EB87-D83F069E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7</a:t>
            </a:r>
            <a:r>
              <a:rPr lang="en-US" b="1" dirty="0">
                <a:latin typeface="Aptos" pitchFamily="34"/>
              </a:rPr>
              <a:t>: More NVAs please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85F0-6280-85D2-F5D9-A9DA7C0CE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64109"/>
            <a:ext cx="4042792" cy="266382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Required to have multiple services externally available (TCP/HTTPS)</a:t>
            </a:r>
          </a:p>
          <a:p>
            <a:pPr lvl="0"/>
            <a:r>
              <a:rPr lang="en-US" b="1" dirty="0"/>
              <a:t>Required to have load regional load balancing across a bunch of VMs</a:t>
            </a:r>
          </a:p>
          <a:p>
            <a:pPr lvl="0"/>
            <a:r>
              <a:rPr lang="en-US" b="1" dirty="0"/>
              <a:t>PCI-DSS compliance required</a:t>
            </a:r>
          </a:p>
          <a:p>
            <a:pPr lvl="1"/>
            <a:r>
              <a:rPr lang="en-US" b="1" dirty="0"/>
              <a:t>Before Secure Hub with 3.party NVA was supported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AA91F9-3683-CC83-7333-FC8FC2A294E2}"/>
              </a:ext>
            </a:extLst>
          </p:cNvPr>
          <p:cNvSpPr/>
          <p:nvPr/>
        </p:nvSpPr>
        <p:spPr>
          <a:xfrm>
            <a:off x="5183723" y="1520747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Gateway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3B2BB-2B71-2750-506D-63744C0A6BCC}"/>
              </a:ext>
            </a:extLst>
          </p:cNvPr>
          <p:cNvSpPr/>
          <p:nvPr/>
        </p:nvSpPr>
        <p:spPr>
          <a:xfrm>
            <a:off x="5183723" y="2535981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Firewall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AF83C0-57D3-7393-4598-2493B7A938A3}"/>
              </a:ext>
            </a:extLst>
          </p:cNvPr>
          <p:cNvSpPr/>
          <p:nvPr/>
        </p:nvSpPr>
        <p:spPr>
          <a:xfrm>
            <a:off x="5172526" y="3507854"/>
            <a:ext cx="1872208" cy="72008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Load Balancer</a:t>
            </a:r>
          </a:p>
        </p:txBody>
      </p:sp>
      <p:pic>
        <p:nvPicPr>
          <p:cNvPr id="1028" name="Picture 4" descr="Thumbs Down PNG Transparent Images Free Download | Vector Files | Pngtree">
            <a:extLst>
              <a:ext uri="{FF2B5EF4-FFF2-40B4-BE49-F238E27FC236}">
                <a16:creationId xmlns:a16="http://schemas.microsoft.com/office/drawing/2014/main" id="{ED785A07-E2C0-61E9-AB4F-D0B9672E5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31" y="1400453"/>
            <a:ext cx="1030189" cy="10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humbs Down PNG Transparent Images Free Download | Vector Files | Pngtree">
            <a:extLst>
              <a:ext uri="{FF2B5EF4-FFF2-40B4-BE49-F238E27FC236}">
                <a16:creationId xmlns:a16="http://schemas.microsoft.com/office/drawing/2014/main" id="{C093DF48-99E9-13AA-FA9B-20910570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31" y="2413814"/>
            <a:ext cx="1030189" cy="10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umbs Down PNG Transparent Images Free Download | Vector Files | Pngtree">
            <a:extLst>
              <a:ext uri="{FF2B5EF4-FFF2-40B4-BE49-F238E27FC236}">
                <a16:creationId xmlns:a16="http://schemas.microsoft.com/office/drawing/2014/main" id="{6584CFB8-5B84-FA1A-0512-EC65F078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31" y="3374530"/>
            <a:ext cx="1030189" cy="10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83950-A2FA-3CFD-B4B7-3910BD54F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B55A-6A77-5AE5-F600-7B805D3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ptos" pitchFamily="34"/>
              </a:rPr>
              <a:t>Case 7</a:t>
            </a:r>
            <a:r>
              <a:rPr lang="en-US" b="1" dirty="0">
                <a:latin typeface="Aptos" pitchFamily="34"/>
              </a:rPr>
              <a:t>: More NVAs please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565F8F-8026-78C0-B600-AA78F51CD2ED}"/>
              </a:ext>
            </a:extLst>
          </p:cNvPr>
          <p:cNvSpPr/>
          <p:nvPr/>
        </p:nvSpPr>
        <p:spPr>
          <a:xfrm>
            <a:off x="4811466" y="1803360"/>
            <a:ext cx="1614212" cy="381744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Palo Alto VM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16A6F1-FC2A-8947-D699-382422B223B8}"/>
              </a:ext>
            </a:extLst>
          </p:cNvPr>
          <p:cNvSpPr/>
          <p:nvPr/>
        </p:nvSpPr>
        <p:spPr>
          <a:xfrm>
            <a:off x="4823385" y="2317010"/>
            <a:ext cx="1614212" cy="381744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Palo Alto VM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7AAC846E-015C-C4BF-A235-9CC4230D5B71}"/>
              </a:ext>
            </a:extLst>
          </p:cNvPr>
          <p:cNvSpPr/>
          <p:nvPr/>
        </p:nvSpPr>
        <p:spPr>
          <a:xfrm>
            <a:off x="3993074" y="1635570"/>
            <a:ext cx="648072" cy="12241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D803688-A6DD-0DEA-7E93-F07CC3F4B95E}"/>
              </a:ext>
            </a:extLst>
          </p:cNvPr>
          <p:cNvSpPr/>
          <p:nvPr/>
        </p:nvSpPr>
        <p:spPr>
          <a:xfrm rot="10800000">
            <a:off x="5937290" y="1635570"/>
            <a:ext cx="648072" cy="12241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025349-0CE3-BA34-7671-A4619C3D5347}"/>
              </a:ext>
            </a:extLst>
          </p:cNvPr>
          <p:cNvSpPr/>
          <p:nvPr/>
        </p:nvSpPr>
        <p:spPr>
          <a:xfrm>
            <a:off x="1246426" y="3849879"/>
            <a:ext cx="1872208" cy="59776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Azure Load Balancer</a:t>
            </a:r>
          </a:p>
        </p:txBody>
      </p:sp>
      <p:pic>
        <p:nvPicPr>
          <p:cNvPr id="2050" name="Picture 2" descr="Load Balancer (feature) | Microsoft Azure Color">
            <a:extLst>
              <a:ext uri="{FF2B5EF4-FFF2-40B4-BE49-F238E27FC236}">
                <a16:creationId xmlns:a16="http://schemas.microsoft.com/office/drawing/2014/main" id="{4EAFBB76-11CE-1789-D8D7-E4ECB7DF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74" y="285873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071EBD-213E-CC44-9597-301132640043}"/>
              </a:ext>
            </a:extLst>
          </p:cNvPr>
          <p:cNvSpPr/>
          <p:nvPr/>
        </p:nvSpPr>
        <p:spPr>
          <a:xfrm rot="19893976">
            <a:off x="2492941" y="2652952"/>
            <a:ext cx="1572731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8FBC4-8EBD-2E9D-A0D9-CE08B068A244}"/>
              </a:ext>
            </a:extLst>
          </p:cNvPr>
          <p:cNvSpPr txBox="1"/>
          <p:nvPr/>
        </p:nvSpPr>
        <p:spPr>
          <a:xfrm>
            <a:off x="2368518" y="2128714"/>
            <a:ext cx="132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VXLAN</a:t>
            </a:r>
          </a:p>
        </p:txBody>
      </p:sp>
      <p:pic>
        <p:nvPicPr>
          <p:cNvPr id="19" name="Picture 2" descr="Load Balancer (feature) | Microsoft Azure Color">
            <a:extLst>
              <a:ext uri="{FF2B5EF4-FFF2-40B4-BE49-F238E27FC236}">
                <a16:creationId xmlns:a16="http://schemas.microsoft.com/office/drawing/2014/main" id="{84EB307B-B4F6-F02F-5D46-927878EA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91" y="1840759"/>
            <a:ext cx="738756" cy="7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4F7431-4A1C-B900-1D8C-8EA351967E6B}"/>
              </a:ext>
            </a:extLst>
          </p:cNvPr>
          <p:cNvSpPr/>
          <p:nvPr/>
        </p:nvSpPr>
        <p:spPr>
          <a:xfrm>
            <a:off x="4408676" y="3831654"/>
            <a:ext cx="1614212" cy="381744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VMs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C2B23A-CA73-4D18-7701-E9D24745ED38}"/>
              </a:ext>
            </a:extLst>
          </p:cNvPr>
          <p:cNvSpPr/>
          <p:nvPr/>
        </p:nvSpPr>
        <p:spPr>
          <a:xfrm>
            <a:off x="4420595" y="4345304"/>
            <a:ext cx="1614212" cy="381744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VMs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C742ABC4-52AA-6620-C10C-5A827DC0624F}"/>
              </a:ext>
            </a:extLst>
          </p:cNvPr>
          <p:cNvSpPr/>
          <p:nvPr/>
        </p:nvSpPr>
        <p:spPr>
          <a:xfrm>
            <a:off x="4209098" y="3663865"/>
            <a:ext cx="648072" cy="12241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54F72331-B258-5710-0AB9-3955CAA56DF0}"/>
              </a:ext>
            </a:extLst>
          </p:cNvPr>
          <p:cNvSpPr/>
          <p:nvPr/>
        </p:nvSpPr>
        <p:spPr>
          <a:xfrm rot="10800000">
            <a:off x="5534500" y="3663864"/>
            <a:ext cx="648072" cy="12241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BD2C38C-2434-557A-CD15-909C1DB7487F}"/>
              </a:ext>
            </a:extLst>
          </p:cNvPr>
          <p:cNvSpPr/>
          <p:nvPr/>
        </p:nvSpPr>
        <p:spPr>
          <a:xfrm rot="5400000">
            <a:off x="4573644" y="3145886"/>
            <a:ext cx="708678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E7DA864-E191-34E9-960A-50558C77C7C3}"/>
              </a:ext>
            </a:extLst>
          </p:cNvPr>
          <p:cNvSpPr/>
          <p:nvPr/>
        </p:nvSpPr>
        <p:spPr>
          <a:xfrm rot="16200000">
            <a:off x="5051658" y="3145886"/>
            <a:ext cx="708678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B5CC2-21BD-A264-04D2-C2749652D9AE}"/>
              </a:ext>
            </a:extLst>
          </p:cNvPr>
          <p:cNvSpPr txBox="1"/>
          <p:nvPr/>
        </p:nvSpPr>
        <p:spPr>
          <a:xfrm>
            <a:off x="3994823" y="12779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Gateway load balancer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F5628-D5E6-0FED-78F2-EABC14F90E2F}"/>
              </a:ext>
            </a:extLst>
          </p:cNvPr>
          <p:cNvSpPr txBox="1"/>
          <p:nvPr/>
        </p:nvSpPr>
        <p:spPr>
          <a:xfrm>
            <a:off x="5524403" y="2995087"/>
            <a:ext cx="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VXLAN decapsulation</a:t>
            </a: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77123693-5CC9-B409-4620-F1238761F56A}"/>
              </a:ext>
            </a:extLst>
          </p:cNvPr>
          <p:cNvSpPr/>
          <p:nvPr/>
        </p:nvSpPr>
        <p:spPr>
          <a:xfrm>
            <a:off x="6763512" y="1535774"/>
            <a:ext cx="2194712" cy="1459313"/>
          </a:xfrm>
          <a:prstGeom prst="wedgeEllipseCallout">
            <a:avLst>
              <a:gd name="adj1" fmla="val -63109"/>
              <a:gd name="adj2" fmla="val -1937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Packets not altered by NVE Since it sees the entire VXLAN packet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0168C071-2AFD-B882-BB86-CBCDBDC7A9E1}"/>
              </a:ext>
            </a:extLst>
          </p:cNvPr>
          <p:cNvSpPr/>
          <p:nvPr/>
        </p:nvSpPr>
        <p:spPr>
          <a:xfrm>
            <a:off x="238622" y="1174024"/>
            <a:ext cx="2194712" cy="1459313"/>
          </a:xfrm>
          <a:prstGeom prst="wedgeEllipseCallout">
            <a:avLst>
              <a:gd name="adj1" fmla="val 29752"/>
              <a:gd name="adj2" fmla="val 75060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Gateway can be chained to a public LB or directly to a VM</a:t>
            </a: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DB6A5865-D594-7B5E-B5CB-68882AF761CC}"/>
              </a:ext>
            </a:extLst>
          </p:cNvPr>
          <p:cNvSpPr/>
          <p:nvPr/>
        </p:nvSpPr>
        <p:spPr>
          <a:xfrm>
            <a:off x="122047" y="2713377"/>
            <a:ext cx="1477226" cy="914400"/>
          </a:xfrm>
          <a:prstGeom prst="wedgeEllipseCallout">
            <a:avLst>
              <a:gd name="adj1" fmla="val 47144"/>
              <a:gd name="adj2" fmla="val 71605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400" b="1" dirty="0">
                <a:solidFill>
                  <a:srgbClr val="FFFFFF"/>
                </a:solidFill>
                <a:latin typeface="Aptos"/>
              </a:rPr>
              <a:t>Using Admin State as well</a:t>
            </a:r>
          </a:p>
        </p:txBody>
      </p:sp>
    </p:spTree>
    <p:extLst>
      <p:ext uri="{BB962C8B-B14F-4D97-AF65-F5344CB8AC3E}">
        <p14:creationId xmlns:p14="http://schemas.microsoft.com/office/powerpoint/2010/main" val="35225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0EE-424C-5D1A-33BE-A3457DB2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69" y="1419572"/>
            <a:ext cx="8229600" cy="914400"/>
          </a:xfrm>
        </p:spPr>
        <p:txBody>
          <a:bodyPr/>
          <a:lstStyle/>
          <a:p>
            <a:r>
              <a:rPr lang="en-US" b="1" dirty="0"/>
              <a:t>Thanks for listening to my ramblings!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A6E0-BBA5-CA60-2AD5-71B4C4C0C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769" y="2427734"/>
            <a:ext cx="4042792" cy="26638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Questions? Ill be here! Or…</a:t>
            </a:r>
          </a:p>
          <a:p>
            <a:pPr marL="0" indent="0" algn="ctr">
              <a:buNone/>
            </a:pPr>
            <a:r>
              <a:rPr lang="en-US" b="1" dirty="0"/>
              <a:t>Marius.sandbu@soprasteria.com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225C4B-4014-672F-07A7-5F67E50126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0032" y="2427734"/>
            <a:ext cx="3970337" cy="26638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Slides: </a:t>
            </a:r>
            <a:r>
              <a:rPr lang="en-US" dirty="0"/>
              <a:t>github.com/</a:t>
            </a:r>
            <a:r>
              <a:rPr lang="en-US" dirty="0" err="1"/>
              <a:t>msandbu</a:t>
            </a:r>
            <a:r>
              <a:rPr lang="en-US" dirty="0"/>
              <a:t>/nic2024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3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D19-ECDB-83EE-6D79-FE5C2BB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Networking stuff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810585-64CB-D944-6160-6A633E71003C}"/>
              </a:ext>
            </a:extLst>
          </p:cNvPr>
          <p:cNvSpPr txBox="1">
            <a:spLocks/>
          </p:cNvSpPr>
          <p:nvPr/>
        </p:nvSpPr>
        <p:spPr>
          <a:xfrm>
            <a:off x="323528" y="1491630"/>
            <a:ext cx="10515600" cy="4351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 typeface="Arial"/>
              <a:buChar char="•"/>
              <a:defRPr sz="2000" b="0" i="0" strike="noStrike" kern="1200" baseline="0">
                <a:solidFill>
                  <a:srgbClr val="630991"/>
                </a:solidFill>
                <a:latin typeface="+mj-lt"/>
                <a:ea typeface="+mn-ea"/>
                <a:cs typeface="Museo Sans 3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 typeface="Arial"/>
              <a:buChar char="•"/>
              <a:defRPr sz="1800" b="0" i="0" kern="1200" baseline="0">
                <a:solidFill>
                  <a:srgbClr val="630991"/>
                </a:solidFill>
                <a:latin typeface="+mj-lt"/>
                <a:ea typeface="+mn-ea"/>
                <a:cs typeface="Museo Sans 300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 typeface="Arial"/>
              <a:buChar char="•"/>
              <a:defRPr sz="1800" b="0" i="0" kern="1200" baseline="0">
                <a:solidFill>
                  <a:srgbClr val="630991"/>
                </a:solidFill>
                <a:latin typeface="+mj-lt"/>
                <a:ea typeface="+mn-ea"/>
                <a:cs typeface="Museo Sans 30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 typeface="Arial"/>
              <a:buChar char="•"/>
              <a:defRPr sz="1400" b="0" i="0" kern="1200" baseline="0">
                <a:solidFill>
                  <a:srgbClr val="630991"/>
                </a:solidFill>
                <a:latin typeface="+mj-lt"/>
                <a:ea typeface="+mn-ea"/>
                <a:cs typeface="Museo Sans 30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DBA12"/>
              </a:buClr>
              <a:buFont typeface="Arial"/>
              <a:buChar char="•"/>
              <a:defRPr sz="1400" b="0" i="0" kern="1200" baseline="0">
                <a:solidFill>
                  <a:srgbClr val="630991"/>
                </a:solidFill>
                <a:latin typeface="+mj-lt"/>
                <a:ea typeface="+mn-ea"/>
                <a:cs typeface="Museo Sans 3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165,000 miles (2/3 of the distance to the moon) of private fiber spanning 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more than 60 regions and more than 170 network points of presence (POPs)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&lt;2 MS latency Inter-AZ performance </a:t>
            </a:r>
          </a:p>
          <a:p>
            <a:r>
              <a:rPr lang="el-GR" sz="1800" b="1" dirty="0">
                <a:solidFill>
                  <a:schemeClr val="bg1"/>
                </a:solidFill>
              </a:rPr>
              <a:t> &lt;</a:t>
            </a:r>
            <a:r>
              <a:rPr lang="en-US" sz="1800" b="1" dirty="0">
                <a:solidFill>
                  <a:schemeClr val="bg1"/>
                </a:solidFill>
              </a:rPr>
              <a:t>95</a:t>
            </a:r>
            <a:r>
              <a:rPr lang="el-GR" sz="1800" b="1" dirty="0">
                <a:solidFill>
                  <a:schemeClr val="bg1"/>
                </a:solidFill>
              </a:rPr>
              <a:t>μ</a:t>
            </a:r>
            <a:r>
              <a:rPr lang="en-US" sz="1800" b="1" dirty="0">
                <a:solidFill>
                  <a:schemeClr val="bg1"/>
                </a:solidFill>
              </a:rPr>
              <a:t>s VM-VM TCP latency with Accelerated Networking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SmartNICs</a:t>
            </a:r>
            <a:r>
              <a:rPr lang="en-US" sz="1800" b="1" dirty="0">
                <a:solidFill>
                  <a:schemeClr val="bg1"/>
                </a:solidFill>
              </a:rPr>
              <a:t> with FPGA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Offloading to the NIC in terms of routing, firewall, switching &amp; encryption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Essentially virtual network functions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VXLAN </a:t>
            </a:r>
            <a:r>
              <a:rPr lang="en-US" sz="1600" b="1" dirty="0" err="1">
                <a:solidFill>
                  <a:schemeClr val="bg1"/>
                </a:solidFill>
              </a:rPr>
              <a:t>encap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decap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SDN = Bypass 4096 VLANs limit and in theory have 16 million virtual networks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16 million virtual network limit is per region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35A5E16-4D58-DC61-04E8-1C63CB36CD49}"/>
              </a:ext>
            </a:extLst>
          </p:cNvPr>
          <p:cNvSpPr/>
          <p:nvPr/>
        </p:nvSpPr>
        <p:spPr>
          <a:xfrm>
            <a:off x="7092280" y="2236959"/>
            <a:ext cx="1930718" cy="767567"/>
          </a:xfrm>
          <a:prstGeom prst="wedgeEllipseCallout">
            <a:avLst>
              <a:gd name="adj1" fmla="val -59902"/>
              <a:gd name="adj2" fmla="val 1457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400" b="1" dirty="0">
                <a:solidFill>
                  <a:srgbClr val="FFFFFF"/>
                </a:solidFill>
                <a:latin typeface="Aptos"/>
              </a:rPr>
              <a:t>Without AccNet it goes up to &lt;300 </a:t>
            </a:r>
            <a:r>
              <a:rPr lang="el-GR" sz="1400" b="1" dirty="0">
                <a:solidFill>
                  <a:schemeClr val="bg1"/>
                </a:solidFill>
              </a:rPr>
              <a:t>μ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endParaRPr lang="en-US" sz="1400" b="1" dirty="0">
              <a:solidFill>
                <a:srgbClr val="FFFFFF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2033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owchart: Alternate Process 10">
            <a:extLst>
              <a:ext uri="{FF2B5EF4-FFF2-40B4-BE49-F238E27FC236}">
                <a16:creationId xmlns:a16="http://schemas.microsoft.com/office/drawing/2014/main" id="{1B7412C8-79B8-9FC2-ECAA-6524E81A2672}"/>
              </a:ext>
            </a:extLst>
          </p:cNvPr>
          <p:cNvSpPr/>
          <p:nvPr/>
        </p:nvSpPr>
        <p:spPr>
          <a:xfrm>
            <a:off x="2328634" y="1221788"/>
            <a:ext cx="4331598" cy="223342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F401C-C823-3299-F0FF-C5A5D7CC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0" y="103326"/>
            <a:ext cx="8229600" cy="914400"/>
          </a:xfrm>
        </p:spPr>
        <p:txBody>
          <a:bodyPr/>
          <a:lstStyle/>
          <a:p>
            <a:r>
              <a:rPr lang="en-US" b="1" dirty="0"/>
              <a:t>Core networking components Azure</a:t>
            </a:r>
          </a:p>
        </p:txBody>
      </p:sp>
      <p:sp>
        <p:nvSpPr>
          <p:cNvPr id="52" name="Flowchart: Alternate Process 10">
            <a:extLst>
              <a:ext uri="{FF2B5EF4-FFF2-40B4-BE49-F238E27FC236}">
                <a16:creationId xmlns:a16="http://schemas.microsoft.com/office/drawing/2014/main" id="{730BEEFA-B944-06F6-B98D-15597D4D5247}"/>
              </a:ext>
            </a:extLst>
          </p:cNvPr>
          <p:cNvSpPr/>
          <p:nvPr/>
        </p:nvSpPr>
        <p:spPr>
          <a:xfrm>
            <a:off x="2496886" y="2077107"/>
            <a:ext cx="3263896" cy="128814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2CD0A548-7CDB-B3ED-ABCD-9EA9F8411E0B}"/>
              </a:ext>
            </a:extLst>
          </p:cNvPr>
          <p:cNvSpPr txBox="1"/>
          <p:nvPr/>
        </p:nvSpPr>
        <p:spPr>
          <a:xfrm>
            <a:off x="3629029" y="2160267"/>
            <a:ext cx="32638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uFillTx/>
                <a:latin typeface="Aptos"/>
              </a:rPr>
              <a:t>Subnet</a:t>
            </a:r>
          </a:p>
        </p:txBody>
      </p:sp>
      <p:pic>
        <p:nvPicPr>
          <p:cNvPr id="54" name="Picture 2" descr="VM symbol | Microsoft Azure Mono">
            <a:extLst>
              <a:ext uri="{FF2B5EF4-FFF2-40B4-BE49-F238E27FC236}">
                <a16:creationId xmlns:a16="http://schemas.microsoft.com/office/drawing/2014/main" id="{C90532A9-7EB1-0DFA-6DF4-B228430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57851" y="2708854"/>
            <a:ext cx="611890" cy="5774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5" name="Picture 4" descr="Network Interface Card Generic Flat icon | Freepik">
            <a:extLst>
              <a:ext uri="{FF2B5EF4-FFF2-40B4-BE49-F238E27FC236}">
                <a16:creationId xmlns:a16="http://schemas.microsoft.com/office/drawing/2014/main" id="{E81C78CE-2617-D737-89F0-EBE81764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23670" y="2568246"/>
            <a:ext cx="797008" cy="7970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6" name="Picture 8" descr="Router | Cisco Network Topology Icons 3015">
            <a:extLst>
              <a:ext uri="{FF2B5EF4-FFF2-40B4-BE49-F238E27FC236}">
                <a16:creationId xmlns:a16="http://schemas.microsoft.com/office/drawing/2014/main" id="{805F4FD2-D071-0BFE-45C7-2EC98E4B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02270" y="2717396"/>
            <a:ext cx="797008" cy="5450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7" name="Picture 14" descr="Dns - Free networking icons">
            <a:extLst>
              <a:ext uri="{FF2B5EF4-FFF2-40B4-BE49-F238E27FC236}">
                <a16:creationId xmlns:a16="http://schemas.microsoft.com/office/drawing/2014/main" id="{9E0C6475-B190-37BD-539A-5BDAEB99DD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60782" y="1334941"/>
            <a:ext cx="474481" cy="4744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9" name="Flowchart: Alternate Process 4">
            <a:extLst>
              <a:ext uri="{FF2B5EF4-FFF2-40B4-BE49-F238E27FC236}">
                <a16:creationId xmlns:a16="http://schemas.microsoft.com/office/drawing/2014/main" id="{39551C3A-E6C8-8ABE-B639-7A7B487286F8}"/>
              </a:ext>
            </a:extLst>
          </p:cNvPr>
          <p:cNvSpPr/>
          <p:nvPr/>
        </p:nvSpPr>
        <p:spPr>
          <a:xfrm>
            <a:off x="2328634" y="3874844"/>
            <a:ext cx="3760470" cy="3492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chemeClr val="tx2">
              <a:lumMod val="75000"/>
            </a:scheme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Red dog OS – Cloud Host</a:t>
            </a:r>
          </a:p>
        </p:txBody>
      </p:sp>
      <p:sp>
        <p:nvSpPr>
          <p:cNvPr id="61" name="Flowchart: Alternate Process 9">
            <a:extLst>
              <a:ext uri="{FF2B5EF4-FFF2-40B4-BE49-F238E27FC236}">
                <a16:creationId xmlns:a16="http://schemas.microsoft.com/office/drawing/2014/main" id="{5EC75D5A-9451-EE0C-F75E-A8DD06779A06}"/>
              </a:ext>
            </a:extLst>
          </p:cNvPr>
          <p:cNvSpPr/>
          <p:nvPr/>
        </p:nvSpPr>
        <p:spPr>
          <a:xfrm>
            <a:off x="2328635" y="3455217"/>
            <a:ext cx="3760471" cy="3492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(Some SDN) VXLAN</a:t>
            </a:r>
          </a:p>
        </p:txBody>
      </p:sp>
      <p:sp>
        <p:nvSpPr>
          <p:cNvPr id="66" name="TextBox 11">
            <a:extLst>
              <a:ext uri="{FF2B5EF4-FFF2-40B4-BE49-F238E27FC236}">
                <a16:creationId xmlns:a16="http://schemas.microsoft.com/office/drawing/2014/main" id="{E995BBE4-0741-E36A-24DD-4604E3F056B1}"/>
              </a:ext>
            </a:extLst>
          </p:cNvPr>
          <p:cNvSpPr txBox="1"/>
          <p:nvPr/>
        </p:nvSpPr>
        <p:spPr>
          <a:xfrm>
            <a:off x="2971368" y="1369093"/>
            <a:ext cx="3263895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uFillTx/>
                <a:latin typeface="Aptos"/>
              </a:rPr>
              <a:t>Virtual Network</a:t>
            </a:r>
          </a:p>
        </p:txBody>
      </p:sp>
      <p:sp>
        <p:nvSpPr>
          <p:cNvPr id="67" name="Flowchart: Alternate Process 13">
            <a:extLst>
              <a:ext uri="{FF2B5EF4-FFF2-40B4-BE49-F238E27FC236}">
                <a16:creationId xmlns:a16="http://schemas.microsoft.com/office/drawing/2014/main" id="{696A2A16-0481-302E-F911-EE516066BF77}"/>
              </a:ext>
            </a:extLst>
          </p:cNvPr>
          <p:cNvSpPr/>
          <p:nvPr/>
        </p:nvSpPr>
        <p:spPr>
          <a:xfrm>
            <a:off x="179512" y="1330407"/>
            <a:ext cx="2419756" cy="5969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ARM Resource Provider </a:t>
            </a:r>
            <a:b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</a:br>
            <a:r>
              <a:rPr lang="en-US" sz="1600" b="1" i="0" u="none" strike="noStrike" kern="1200" cap="none" spc="0" baseline="0" dirty="0" err="1">
                <a:solidFill>
                  <a:srgbClr val="FFFFFF"/>
                </a:solidFill>
                <a:uFillTx/>
                <a:latin typeface="Aptos"/>
              </a:rPr>
              <a:t>Microsoft.Network</a:t>
            </a:r>
            <a:endParaRPr lang="en-US" sz="1600" b="1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8" name="Flowchart: Alternate Process 14">
            <a:extLst>
              <a:ext uri="{FF2B5EF4-FFF2-40B4-BE49-F238E27FC236}">
                <a16:creationId xmlns:a16="http://schemas.microsoft.com/office/drawing/2014/main" id="{20CD1D40-D3C1-AAFB-D5B9-B68E0B365055}"/>
              </a:ext>
            </a:extLst>
          </p:cNvPr>
          <p:cNvSpPr/>
          <p:nvPr/>
        </p:nvSpPr>
        <p:spPr>
          <a:xfrm>
            <a:off x="329240" y="2699812"/>
            <a:ext cx="1854415" cy="155229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No OSI Layer 2/3 nonsense..</a:t>
            </a:r>
          </a:p>
          <a:p>
            <a:pPr marL="285750" marR="0" lvl="0" indent="-28575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No Multicast or broadcast</a:t>
            </a:r>
          </a:p>
          <a:p>
            <a:pPr marL="285750" marR="0" lvl="0" indent="-28575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No DHCP</a:t>
            </a:r>
          </a:p>
          <a:p>
            <a:pPr marL="285750" marR="0" lvl="0" indent="-28575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No GARP/RARP</a:t>
            </a:r>
          </a:p>
          <a:p>
            <a:pPr marL="285750" marR="0" lvl="0" indent="-28575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Drops OOO </a:t>
            </a:r>
            <a:r>
              <a:rPr lang="en-US" sz="1200" i="0" u="sng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packets</a:t>
            </a:r>
            <a:endParaRPr lang="en-US" sz="1200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1" name="Flowchart: Alternate Process 9">
            <a:extLst>
              <a:ext uri="{FF2B5EF4-FFF2-40B4-BE49-F238E27FC236}">
                <a16:creationId xmlns:a16="http://schemas.microsoft.com/office/drawing/2014/main" id="{A2CCF3A8-8CB9-339A-A63D-5FA895DD0C38}"/>
              </a:ext>
            </a:extLst>
          </p:cNvPr>
          <p:cNvSpPr/>
          <p:nvPr/>
        </p:nvSpPr>
        <p:spPr>
          <a:xfrm>
            <a:off x="2328635" y="4308063"/>
            <a:ext cx="3760471" cy="2896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000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SONiC / DASH / SAI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C880A01-88D8-C56B-E4C9-201D18588C5E}"/>
              </a:ext>
            </a:extLst>
          </p:cNvPr>
          <p:cNvSpPr/>
          <p:nvPr/>
        </p:nvSpPr>
        <p:spPr>
          <a:xfrm>
            <a:off x="6892924" y="843558"/>
            <a:ext cx="2071564" cy="914400"/>
          </a:xfrm>
          <a:prstGeom prst="wedgeEllipseCallout">
            <a:avLst>
              <a:gd name="adj1" fmla="val -83226"/>
              <a:gd name="adj2" fmla="val 45427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VIP within each VNET 168.63.129.16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AA2DAB9-9642-6D4A-2724-503C0C5B28BE}"/>
              </a:ext>
            </a:extLst>
          </p:cNvPr>
          <p:cNvSpPr/>
          <p:nvPr/>
        </p:nvSpPr>
        <p:spPr>
          <a:xfrm>
            <a:off x="6914161" y="2160267"/>
            <a:ext cx="2071564" cy="1092635"/>
          </a:xfrm>
          <a:prstGeom prst="wedgeEllipseCallout">
            <a:avLst>
              <a:gd name="adj1" fmla="val -113656"/>
              <a:gd name="adj2" fmla="val 28003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Router is a NFV feature does not support ICMP</a:t>
            </a:r>
          </a:p>
        </p:txBody>
      </p:sp>
      <p:sp>
        <p:nvSpPr>
          <p:cNvPr id="6" name="Flowchart: Alternate Process 9">
            <a:extLst>
              <a:ext uri="{FF2B5EF4-FFF2-40B4-BE49-F238E27FC236}">
                <a16:creationId xmlns:a16="http://schemas.microsoft.com/office/drawing/2014/main" id="{FD2F56FF-1AC0-3625-C26D-7501D85C1837}"/>
              </a:ext>
            </a:extLst>
          </p:cNvPr>
          <p:cNvSpPr/>
          <p:nvPr/>
        </p:nvSpPr>
        <p:spPr>
          <a:xfrm>
            <a:off x="2328635" y="4674105"/>
            <a:ext cx="3760471" cy="2896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Physical Fabric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9B90092-E61D-63F8-AB12-EDA5D07400B7}"/>
              </a:ext>
            </a:extLst>
          </p:cNvPr>
          <p:cNvSpPr/>
          <p:nvPr/>
        </p:nvSpPr>
        <p:spPr>
          <a:xfrm>
            <a:off x="7032804" y="3579862"/>
            <a:ext cx="1715660" cy="949071"/>
          </a:xfrm>
          <a:prstGeom prst="wedgeEllipseCallout">
            <a:avLst>
              <a:gd name="adj1" fmla="val -105072"/>
              <a:gd name="adj2" fmla="val 4449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Uses OneCore edition</a:t>
            </a:r>
          </a:p>
        </p:txBody>
      </p:sp>
    </p:spTree>
    <p:extLst>
      <p:ext uri="{BB962C8B-B14F-4D97-AF65-F5344CB8AC3E}">
        <p14:creationId xmlns:p14="http://schemas.microsoft.com/office/powerpoint/2010/main" val="20418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7751-CCA0-BCC8-4FE1-70238B35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5222"/>
            <a:ext cx="8229600" cy="914400"/>
          </a:xfrm>
        </p:spPr>
        <p:txBody>
          <a:bodyPr/>
          <a:lstStyle/>
          <a:p>
            <a:r>
              <a:rPr lang="en-US" b="1" dirty="0"/>
              <a:t>VM (VNET-VNET) Outbound Traffic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556F9F-2CE9-1451-4707-A2C30D42CC39}"/>
              </a:ext>
            </a:extLst>
          </p:cNvPr>
          <p:cNvSpPr/>
          <p:nvPr/>
        </p:nvSpPr>
        <p:spPr>
          <a:xfrm>
            <a:off x="611560" y="1563638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VM</a:t>
            </a:r>
            <a:br>
              <a:rPr lang="en-US" b="1" dirty="0"/>
            </a:br>
            <a:r>
              <a:rPr lang="en-US" b="1" dirty="0"/>
              <a:t>10.0.0.4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C02A78-7EE9-5719-E11A-F89EB46A0A7E}"/>
              </a:ext>
            </a:extLst>
          </p:cNvPr>
          <p:cNvSpPr/>
          <p:nvPr/>
        </p:nvSpPr>
        <p:spPr>
          <a:xfrm>
            <a:off x="2195736" y="1563638"/>
            <a:ext cx="1080120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VNI Lookup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35D487-C894-EB47-1C7D-3B19A811BBFC}"/>
              </a:ext>
            </a:extLst>
          </p:cNvPr>
          <p:cNvSpPr/>
          <p:nvPr/>
        </p:nvSpPr>
        <p:spPr>
          <a:xfrm>
            <a:off x="3995936" y="1563638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ENI Lookup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1347D8-49D1-B79F-29A0-87657B7DF4C9}"/>
              </a:ext>
            </a:extLst>
          </p:cNvPr>
          <p:cNvSpPr/>
          <p:nvPr/>
        </p:nvSpPr>
        <p:spPr>
          <a:xfrm>
            <a:off x="5508104" y="1563638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Conntrack</a:t>
            </a:r>
            <a:r>
              <a:rPr lang="en-US" sz="1400" b="1" dirty="0"/>
              <a:t> lookup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510144-6F1D-EE25-CE59-5C3A6957BB16}"/>
              </a:ext>
            </a:extLst>
          </p:cNvPr>
          <p:cNvSpPr/>
          <p:nvPr/>
        </p:nvSpPr>
        <p:spPr>
          <a:xfrm>
            <a:off x="7020272" y="1563638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93F740-70A8-E3D6-2D3B-0FD0A6BB4771}"/>
              </a:ext>
            </a:extLst>
          </p:cNvPr>
          <p:cNvSpPr/>
          <p:nvPr/>
        </p:nvSpPr>
        <p:spPr>
          <a:xfrm>
            <a:off x="7020272" y="2859782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Routing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9249A3-B857-9384-D764-213F6C4879BD}"/>
              </a:ext>
            </a:extLst>
          </p:cNvPr>
          <p:cNvSpPr/>
          <p:nvPr/>
        </p:nvSpPr>
        <p:spPr>
          <a:xfrm>
            <a:off x="4867672" y="2844746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Metering Policy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E51EF0-E1FF-90D7-295C-0138FAA7B118}"/>
              </a:ext>
            </a:extLst>
          </p:cNvPr>
          <p:cNvSpPr/>
          <p:nvPr/>
        </p:nvSpPr>
        <p:spPr>
          <a:xfrm>
            <a:off x="2711994" y="2864894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Underlay Routing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848942-E672-23A5-16E1-ED9AB88764F2}"/>
              </a:ext>
            </a:extLst>
          </p:cNvPr>
          <p:cNvSpPr/>
          <p:nvPr/>
        </p:nvSpPr>
        <p:spPr>
          <a:xfrm>
            <a:off x="611560" y="2844746"/>
            <a:ext cx="1152128" cy="64807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Network</a:t>
            </a:r>
            <a:br>
              <a:rPr lang="en-US" sz="1200" b="1" dirty="0"/>
            </a:br>
            <a:r>
              <a:rPr lang="en-US" sz="1200" b="1" dirty="0"/>
              <a:t>10.0.2.1/24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A41A0B-E887-4695-BF5B-75F49858D1B4}"/>
              </a:ext>
            </a:extLst>
          </p:cNvPr>
          <p:cNvSpPr/>
          <p:nvPr/>
        </p:nvSpPr>
        <p:spPr>
          <a:xfrm>
            <a:off x="3275856" y="1779662"/>
            <a:ext cx="720080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A67BA-DDEF-230C-5EAB-6C0918F7E31C}"/>
              </a:ext>
            </a:extLst>
          </p:cNvPr>
          <p:cNvSpPr txBox="1"/>
          <p:nvPr/>
        </p:nvSpPr>
        <p:spPr>
          <a:xfrm>
            <a:off x="4076178" y="3268851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VXLAN </a:t>
            </a:r>
            <a:r>
              <a:rPr lang="en-US" sz="1050" b="1" dirty="0" err="1">
                <a:solidFill>
                  <a:schemeClr val="bg1"/>
                </a:solidFill>
              </a:rPr>
              <a:t>Encap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2D3EA-C220-6E79-6A78-E5B05B8BB764}"/>
              </a:ext>
            </a:extLst>
          </p:cNvPr>
          <p:cNvSpPr txBox="1"/>
          <p:nvPr/>
        </p:nvSpPr>
        <p:spPr>
          <a:xfrm>
            <a:off x="2423354" y="1171998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Source VNET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6D692-6C9C-8ACC-4423-7512F6999037}"/>
              </a:ext>
            </a:extLst>
          </p:cNvPr>
          <p:cNvSpPr txBox="1"/>
          <p:nvPr/>
        </p:nvSpPr>
        <p:spPr>
          <a:xfrm>
            <a:off x="5723131" y="1171998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Flow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28DA96-E4CC-BEA5-6176-76723B8EB3C2}"/>
              </a:ext>
            </a:extLst>
          </p:cNvPr>
          <p:cNvSpPr txBox="1"/>
          <p:nvPr/>
        </p:nvSpPr>
        <p:spPr>
          <a:xfrm>
            <a:off x="4226125" y="1184144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Dest</a:t>
            </a:r>
            <a:r>
              <a:rPr lang="en-US" sz="1050" b="1" dirty="0">
                <a:solidFill>
                  <a:schemeClr val="bg1"/>
                </a:solidFill>
              </a:rPr>
              <a:t> VNET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C2695-3300-23F9-052D-2AEA52052D8D}"/>
              </a:ext>
            </a:extLst>
          </p:cNvPr>
          <p:cNvSpPr txBox="1"/>
          <p:nvPr/>
        </p:nvSpPr>
        <p:spPr>
          <a:xfrm>
            <a:off x="7272300" y="1180214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NSG Rules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44D0020-D613-1134-CF99-F0C66ABB8940}"/>
              </a:ext>
            </a:extLst>
          </p:cNvPr>
          <p:cNvSpPr/>
          <p:nvPr/>
        </p:nvSpPr>
        <p:spPr>
          <a:xfrm>
            <a:off x="1763688" y="1781661"/>
            <a:ext cx="430264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4EC402-8D37-F5C9-416D-9F4AB69B6A72}"/>
              </a:ext>
            </a:extLst>
          </p:cNvPr>
          <p:cNvSpPr/>
          <p:nvPr/>
        </p:nvSpPr>
        <p:spPr>
          <a:xfrm>
            <a:off x="5137479" y="1797701"/>
            <a:ext cx="370625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3F22F7-E32D-0266-C4E4-0B21C63AB8A3}"/>
              </a:ext>
            </a:extLst>
          </p:cNvPr>
          <p:cNvSpPr/>
          <p:nvPr/>
        </p:nvSpPr>
        <p:spPr>
          <a:xfrm>
            <a:off x="6661154" y="1808148"/>
            <a:ext cx="370625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95C5C44-65D8-F4A6-A2C2-27272D010938}"/>
              </a:ext>
            </a:extLst>
          </p:cNvPr>
          <p:cNvSpPr/>
          <p:nvPr/>
        </p:nvSpPr>
        <p:spPr>
          <a:xfrm rot="5400000">
            <a:off x="7280359" y="2435796"/>
            <a:ext cx="631952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2072C1-6037-A937-2C4C-97F76086658C}"/>
              </a:ext>
            </a:extLst>
          </p:cNvPr>
          <p:cNvSpPr txBox="1"/>
          <p:nvPr/>
        </p:nvSpPr>
        <p:spPr>
          <a:xfrm>
            <a:off x="7200291" y="3476600"/>
            <a:ext cx="7560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User Defined Routes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E51434-8B28-E20F-9CD5-EA0EFC271E1C}"/>
              </a:ext>
            </a:extLst>
          </p:cNvPr>
          <p:cNvSpPr/>
          <p:nvPr/>
        </p:nvSpPr>
        <p:spPr>
          <a:xfrm rot="10800000">
            <a:off x="6019800" y="3075806"/>
            <a:ext cx="983355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0A258-171D-EF1D-B9BB-BFCDEA79E188}"/>
              </a:ext>
            </a:extLst>
          </p:cNvPr>
          <p:cNvSpPr txBox="1"/>
          <p:nvPr/>
        </p:nvSpPr>
        <p:spPr>
          <a:xfrm>
            <a:off x="5137479" y="3476600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Traffic bytes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9D449A0-7ABD-2A49-C045-6E8978C16535}"/>
              </a:ext>
            </a:extLst>
          </p:cNvPr>
          <p:cNvSpPr/>
          <p:nvPr/>
        </p:nvSpPr>
        <p:spPr>
          <a:xfrm rot="10800000">
            <a:off x="3867200" y="3079917"/>
            <a:ext cx="983355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953BE-C1C6-D58A-2786-42A366E7D3DC}"/>
              </a:ext>
            </a:extLst>
          </p:cNvPr>
          <p:cNvSpPr txBox="1"/>
          <p:nvPr/>
        </p:nvSpPr>
        <p:spPr>
          <a:xfrm>
            <a:off x="2999385" y="3493969"/>
            <a:ext cx="6480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BGP with </a:t>
            </a:r>
            <a:r>
              <a:rPr lang="en-US" sz="1050" b="1" dirty="0" err="1">
                <a:solidFill>
                  <a:schemeClr val="bg1"/>
                </a:solidFill>
              </a:rPr>
              <a:t>Dest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F4E3B-4DEC-25AB-69BD-ECF41334C01A}"/>
              </a:ext>
            </a:extLst>
          </p:cNvPr>
          <p:cNvSpPr txBox="1"/>
          <p:nvPr/>
        </p:nvSpPr>
        <p:spPr>
          <a:xfrm>
            <a:off x="1937268" y="3291830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VXLAN </a:t>
            </a:r>
            <a:r>
              <a:rPr lang="en-US" sz="1050" b="1" dirty="0" err="1">
                <a:solidFill>
                  <a:schemeClr val="bg1"/>
                </a:solidFill>
              </a:rPr>
              <a:t>Decap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BEA688-923C-EEE8-ABA3-E25F79AC6227}"/>
              </a:ext>
            </a:extLst>
          </p:cNvPr>
          <p:cNvSpPr/>
          <p:nvPr/>
        </p:nvSpPr>
        <p:spPr>
          <a:xfrm rot="10800000">
            <a:off x="1780804" y="3052827"/>
            <a:ext cx="936569" cy="21602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0CBDB-436A-85CE-485A-E75DAF4DA05B}"/>
              </a:ext>
            </a:extLst>
          </p:cNvPr>
          <p:cNvSpPr txBox="1"/>
          <p:nvPr/>
        </p:nvSpPr>
        <p:spPr>
          <a:xfrm>
            <a:off x="3275856" y="1436172"/>
            <a:ext cx="648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Peered VNET</a:t>
            </a:r>
          </a:p>
        </p:txBody>
      </p:sp>
    </p:spTree>
    <p:extLst>
      <p:ext uri="{BB962C8B-B14F-4D97-AF65-F5344CB8AC3E}">
        <p14:creationId xmlns:p14="http://schemas.microsoft.com/office/powerpoint/2010/main" val="29399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6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/>
      <p:bldP spid="3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5B11-89C9-1EFE-17FF-49F54678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monitor stuff</a:t>
            </a:r>
          </a:p>
        </p:txBody>
      </p:sp>
      <p:sp>
        <p:nvSpPr>
          <p:cNvPr id="5" name="Flowchart: Alternate Process 16">
            <a:extLst>
              <a:ext uri="{FF2B5EF4-FFF2-40B4-BE49-F238E27FC236}">
                <a16:creationId xmlns:a16="http://schemas.microsoft.com/office/drawing/2014/main" id="{C0433DB7-D5F1-C70F-739F-BD1E5A173D39}"/>
              </a:ext>
            </a:extLst>
          </p:cNvPr>
          <p:cNvSpPr/>
          <p:nvPr/>
        </p:nvSpPr>
        <p:spPr>
          <a:xfrm>
            <a:off x="7374708" y="1297120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Flowchart: Alternate Process 15">
            <a:extLst>
              <a:ext uri="{FF2B5EF4-FFF2-40B4-BE49-F238E27FC236}">
                <a16:creationId xmlns:a16="http://schemas.microsoft.com/office/drawing/2014/main" id="{9BBCADA2-A06F-48AA-B282-0F0CB4C1B705}"/>
              </a:ext>
            </a:extLst>
          </p:cNvPr>
          <p:cNvSpPr/>
          <p:nvPr/>
        </p:nvSpPr>
        <p:spPr>
          <a:xfrm>
            <a:off x="5718524" y="1312820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lowchart: Alternate Process 12">
            <a:extLst>
              <a:ext uri="{FF2B5EF4-FFF2-40B4-BE49-F238E27FC236}">
                <a16:creationId xmlns:a16="http://schemas.microsoft.com/office/drawing/2014/main" id="{4F4A854F-C510-9B4D-977A-5654AC488C0F}"/>
              </a:ext>
            </a:extLst>
          </p:cNvPr>
          <p:cNvSpPr/>
          <p:nvPr/>
        </p:nvSpPr>
        <p:spPr>
          <a:xfrm>
            <a:off x="3846316" y="1312820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lowchart: Alternate Process 11">
            <a:extLst>
              <a:ext uri="{FF2B5EF4-FFF2-40B4-BE49-F238E27FC236}">
                <a16:creationId xmlns:a16="http://schemas.microsoft.com/office/drawing/2014/main" id="{42A21DD9-2B47-F9C5-08E0-B207A467EC83}"/>
              </a:ext>
            </a:extLst>
          </p:cNvPr>
          <p:cNvSpPr/>
          <p:nvPr/>
        </p:nvSpPr>
        <p:spPr>
          <a:xfrm>
            <a:off x="2046116" y="1277253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57C348C-44A0-5D13-009D-A3530BFEE098}"/>
              </a:ext>
            </a:extLst>
          </p:cNvPr>
          <p:cNvSpPr/>
          <p:nvPr/>
        </p:nvSpPr>
        <p:spPr>
          <a:xfrm>
            <a:off x="255146" y="1275606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0" name="Picture 2" descr="VM symbol | Microsoft Azure Mono">
            <a:extLst>
              <a:ext uri="{FF2B5EF4-FFF2-40B4-BE49-F238E27FC236}">
                <a16:creationId xmlns:a16="http://schemas.microsoft.com/office/drawing/2014/main" id="{E8AF4075-F9C9-392C-EC60-F7DDB2F2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927" y="1429828"/>
            <a:ext cx="769933" cy="726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4" descr="Network Interface Card Generic Flat icon | Freepik">
            <a:extLst>
              <a:ext uri="{FF2B5EF4-FFF2-40B4-BE49-F238E27FC236}">
                <a16:creationId xmlns:a16="http://schemas.microsoft.com/office/drawing/2014/main" id="{30DE1028-8F5C-67F6-471D-3D2544DB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71544" y="1350276"/>
            <a:ext cx="888997" cy="8889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2" descr="Virtual Network | Microsoft Azure Color">
            <a:extLst>
              <a:ext uri="{FF2B5EF4-FFF2-40B4-BE49-F238E27FC236}">
                <a16:creationId xmlns:a16="http://schemas.microsoft.com/office/drawing/2014/main" id="{C96980EC-0232-924D-4210-700F6221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49955" y="1512049"/>
            <a:ext cx="1094481" cy="6365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011D25BA-0E7A-82DE-1E00-5B8E61BD8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158" y="1434225"/>
            <a:ext cx="1086490" cy="7922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6" descr="There isn't Azure Private Endpoint icon · Issue #1143 · jgraph/drawio ·  GitHub">
            <a:extLst>
              <a:ext uri="{FF2B5EF4-FFF2-40B4-BE49-F238E27FC236}">
                <a16:creationId xmlns:a16="http://schemas.microsoft.com/office/drawing/2014/main" id="{EAD0D2FE-A20D-2D6A-6B7B-741C6126FC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571112" y="1362993"/>
            <a:ext cx="903290" cy="9032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DFC699F9-A6F8-C1DD-29B1-F3376B57C211}"/>
              </a:ext>
            </a:extLst>
          </p:cNvPr>
          <p:cNvSpPr/>
          <p:nvPr/>
        </p:nvSpPr>
        <p:spPr>
          <a:xfrm>
            <a:off x="683568" y="2283718"/>
            <a:ext cx="432048" cy="69150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8">
            <a:extLst>
              <a:ext uri="{FF2B5EF4-FFF2-40B4-BE49-F238E27FC236}">
                <a16:creationId xmlns:a16="http://schemas.microsoft.com/office/drawing/2014/main" id="{682EF202-BB8B-D53A-1399-92EFEBE51CCA}"/>
              </a:ext>
            </a:extLst>
          </p:cNvPr>
          <p:cNvSpPr/>
          <p:nvPr/>
        </p:nvSpPr>
        <p:spPr>
          <a:xfrm>
            <a:off x="226483" y="2931790"/>
            <a:ext cx="1330412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1200" cap="none" spc="0" baseline="0" dirty="0">
              <a:uFillTx/>
              <a:latin typeface="Aptos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 err="1">
                <a:uFillTx/>
                <a:latin typeface="Aptos"/>
              </a:rPr>
              <a:t>VMInsight</a:t>
            </a:r>
            <a:endParaRPr lang="en-US" sz="1600" b="1" i="0" u="none" strike="noStrike" kern="1200" cap="none" spc="0" baseline="0" dirty="0">
              <a:uFillTx/>
              <a:latin typeface="Aptos"/>
            </a:endParaRPr>
          </a:p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uFillTx/>
                <a:latin typeface="Aptos"/>
              </a:rPr>
              <a:t>Packet Capture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1200" cap="none" spc="0" baseline="0" dirty="0">
              <a:uFillTx/>
              <a:latin typeface="Aptos"/>
            </a:endParaRPr>
          </a:p>
        </p:txBody>
      </p:sp>
      <p:sp>
        <p:nvSpPr>
          <p:cNvPr id="17" name="Flowchart: Alternate Process 8">
            <a:extLst>
              <a:ext uri="{FF2B5EF4-FFF2-40B4-BE49-F238E27FC236}">
                <a16:creationId xmlns:a16="http://schemas.microsoft.com/office/drawing/2014/main" id="{7B63BEC1-46C9-219A-C333-3DA50FEE7009}"/>
              </a:ext>
            </a:extLst>
          </p:cNvPr>
          <p:cNvSpPr/>
          <p:nvPr/>
        </p:nvSpPr>
        <p:spPr>
          <a:xfrm>
            <a:off x="1691680" y="2947766"/>
            <a:ext cx="1944215" cy="105463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uFillTx/>
                <a:latin typeface="Aptos"/>
              </a:rPr>
              <a:t>Effective Routes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dirty="0">
                <a:latin typeface="Aptos"/>
              </a:rPr>
              <a:t>Metrics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DFC0FEC-7321-A2D9-69C7-2070D4810CAC}"/>
              </a:ext>
            </a:extLst>
          </p:cNvPr>
          <p:cNvSpPr/>
          <p:nvPr/>
        </p:nvSpPr>
        <p:spPr>
          <a:xfrm>
            <a:off x="2500018" y="2283718"/>
            <a:ext cx="432048" cy="69150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Alternate Process 8">
            <a:extLst>
              <a:ext uri="{FF2B5EF4-FFF2-40B4-BE49-F238E27FC236}">
                <a16:creationId xmlns:a16="http://schemas.microsoft.com/office/drawing/2014/main" id="{92E298CF-55F1-0504-2B4A-8EF50A4401AE}"/>
              </a:ext>
            </a:extLst>
          </p:cNvPr>
          <p:cNvSpPr/>
          <p:nvPr/>
        </p:nvSpPr>
        <p:spPr>
          <a:xfrm>
            <a:off x="3826409" y="2963464"/>
            <a:ext cx="1330412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uFillTx/>
                <a:latin typeface="Aptos"/>
              </a:rPr>
              <a:t>VNET Flow logs and Traffic Analytics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B4AAF74-5ED2-16BE-C5B9-421FC6E252ED}"/>
              </a:ext>
            </a:extLst>
          </p:cNvPr>
          <p:cNvSpPr/>
          <p:nvPr/>
        </p:nvSpPr>
        <p:spPr>
          <a:xfrm>
            <a:off x="4308975" y="2283718"/>
            <a:ext cx="432048" cy="69150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8">
            <a:extLst>
              <a:ext uri="{FF2B5EF4-FFF2-40B4-BE49-F238E27FC236}">
                <a16:creationId xmlns:a16="http://schemas.microsoft.com/office/drawing/2014/main" id="{C12ADD5D-38A1-9775-FB11-487D0666E45C}"/>
              </a:ext>
            </a:extLst>
          </p:cNvPr>
          <p:cNvSpPr/>
          <p:nvPr/>
        </p:nvSpPr>
        <p:spPr>
          <a:xfrm>
            <a:off x="5689860" y="2981797"/>
            <a:ext cx="1330412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uFillTx/>
                <a:latin typeface="Aptos"/>
              </a:rPr>
              <a:t>Diagnostic Logs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AA5F7B1-A1DB-DB2C-8D44-2C7A206294B6}"/>
              </a:ext>
            </a:extLst>
          </p:cNvPr>
          <p:cNvSpPr/>
          <p:nvPr/>
        </p:nvSpPr>
        <p:spPr>
          <a:xfrm>
            <a:off x="6172426" y="2283718"/>
            <a:ext cx="432048" cy="69150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8">
            <a:extLst>
              <a:ext uri="{FF2B5EF4-FFF2-40B4-BE49-F238E27FC236}">
                <a16:creationId xmlns:a16="http://schemas.microsoft.com/office/drawing/2014/main" id="{62AC6793-68EF-DA71-EA2B-44AA2D7CD26A}"/>
              </a:ext>
            </a:extLst>
          </p:cNvPr>
          <p:cNvSpPr/>
          <p:nvPr/>
        </p:nvSpPr>
        <p:spPr>
          <a:xfrm>
            <a:off x="7346044" y="2967356"/>
            <a:ext cx="1330412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 dirty="0">
                <a:uFillTx/>
                <a:latin typeface="Aptos"/>
              </a:rPr>
              <a:t>----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448B0AE-0810-4AFB-B82D-0FC7FF78D804}"/>
              </a:ext>
            </a:extLst>
          </p:cNvPr>
          <p:cNvSpPr/>
          <p:nvPr/>
        </p:nvSpPr>
        <p:spPr>
          <a:xfrm>
            <a:off x="7828610" y="2283718"/>
            <a:ext cx="432048" cy="69150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5B11-89C9-1EFE-17FF-49F54678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monitor networking stuff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357C348C-44A0-5D13-009D-A3530BFEE098}"/>
              </a:ext>
            </a:extLst>
          </p:cNvPr>
          <p:cNvSpPr/>
          <p:nvPr/>
        </p:nvSpPr>
        <p:spPr>
          <a:xfrm>
            <a:off x="255146" y="1491630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0" name="Picture 2" descr="VM symbol | Microsoft Azure Mono">
            <a:extLst>
              <a:ext uri="{FF2B5EF4-FFF2-40B4-BE49-F238E27FC236}">
                <a16:creationId xmlns:a16="http://schemas.microsoft.com/office/drawing/2014/main" id="{E8AF4075-F9C9-392C-EC60-F7DDB2F2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927" y="1645852"/>
            <a:ext cx="769933" cy="726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A1D13D-0219-12D3-3D5F-6C5D2CEC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34557"/>
            <a:ext cx="3335618" cy="2148787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491BA92-09BD-0114-8197-30DAEDF29FB2}"/>
              </a:ext>
            </a:extLst>
          </p:cNvPr>
          <p:cNvSpPr/>
          <p:nvPr/>
        </p:nvSpPr>
        <p:spPr>
          <a:xfrm>
            <a:off x="2154759" y="1781749"/>
            <a:ext cx="2305046" cy="590711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 err="1">
                <a:solidFill>
                  <a:srgbClr val="FFFFFF"/>
                </a:solidFill>
                <a:uFillTx/>
                <a:latin typeface="Aptos"/>
              </a:rPr>
              <a:t>VMInsight</a:t>
            </a:r>
            <a:endParaRPr lang="en-US" sz="2400" b="1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399BE5-C2B6-2DAA-4CCC-5CD7F157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993" y="2234556"/>
            <a:ext cx="3433705" cy="2148788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B176247A-B9C0-44DB-DF23-9E8D337E8717}"/>
              </a:ext>
            </a:extLst>
          </p:cNvPr>
          <p:cNvSpPr/>
          <p:nvPr/>
        </p:nvSpPr>
        <p:spPr>
          <a:xfrm>
            <a:off x="6050133" y="1779662"/>
            <a:ext cx="2305046" cy="592799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>
                <a:solidFill>
                  <a:srgbClr val="FFFFFF"/>
                </a:solidFill>
                <a:uFillTx/>
                <a:latin typeface="Aptos"/>
              </a:rPr>
              <a:t>Defender for Servers</a:t>
            </a:r>
          </a:p>
        </p:txBody>
      </p:sp>
    </p:spTree>
    <p:extLst>
      <p:ext uri="{BB962C8B-B14F-4D97-AF65-F5344CB8AC3E}">
        <p14:creationId xmlns:p14="http://schemas.microsoft.com/office/powerpoint/2010/main" val="2766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9B867-6A6B-E12C-BD52-1395D3E8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C362-E5D2-9447-8D6F-D81D477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monitor networking stuff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AACA871-4269-CF10-4E3D-FEA2E4BF6220}"/>
              </a:ext>
            </a:extLst>
          </p:cNvPr>
          <p:cNvSpPr/>
          <p:nvPr/>
        </p:nvSpPr>
        <p:spPr>
          <a:xfrm>
            <a:off x="255146" y="1491630"/>
            <a:ext cx="1301748" cy="1035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abs f3"/>
              <a:gd name="f8" fmla="abs f4"/>
              <a:gd name="f9" fmla="abs f5"/>
              <a:gd name="f10" fmla="val f6"/>
              <a:gd name="f11" fmla="?: f7 f3 1"/>
              <a:gd name="f12" fmla="?: f8 f4 1"/>
              <a:gd name="f13" fmla="?: f9 f5 1"/>
              <a:gd name="f14" fmla="*/ f11 1 21600"/>
              <a:gd name="f15" fmla="*/ f12 1 21600"/>
              <a:gd name="f16" fmla="*/ 21600 f11 1"/>
              <a:gd name="f17" fmla="*/ 21600 f12 1"/>
              <a:gd name="f18" fmla="min f15 f14"/>
              <a:gd name="f19" fmla="*/ f16 1 f13"/>
              <a:gd name="f20" fmla="*/ f17 1 f13"/>
              <a:gd name="f21" fmla="val f19"/>
              <a:gd name="f22" fmla="val f20"/>
              <a:gd name="f23" fmla="*/ f10 f18 1"/>
              <a:gd name="f24" fmla="+- f22 0 f10"/>
              <a:gd name="f25" fmla="+- f21 0 f10"/>
              <a:gd name="f26" fmla="*/ f21 f18 1"/>
              <a:gd name="f27" fmla="*/ f22 f18 1"/>
              <a:gd name="f28" fmla="min f25 f24"/>
              <a:gd name="f29" fmla="*/ f28 1 6"/>
              <a:gd name="f30" fmla="+- f21 0 f29"/>
              <a:gd name="f31" fmla="+- f22 0 f29"/>
              <a:gd name="f32" fmla="*/ f29 29289 1"/>
              <a:gd name="f33" fmla="*/ f29 f18 1"/>
              <a:gd name="f34" fmla="*/ f32 1 100000"/>
              <a:gd name="f35" fmla="*/ f30 f18 1"/>
              <a:gd name="f36" fmla="*/ f31 f18 1"/>
              <a:gd name="f37" fmla="+- f21 0 f34"/>
              <a:gd name="f38" fmla="+- f22 0 f34"/>
              <a:gd name="f39" fmla="*/ f34 f18 1"/>
              <a:gd name="f40" fmla="*/ f37 f18 1"/>
              <a:gd name="f41" fmla="*/ f38 f1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39" r="f40" b="f41"/>
            <a:pathLst>
              <a:path>
                <a:moveTo>
                  <a:pt x="f23" y="f33"/>
                </a:moveTo>
                <a:arcTo wR="f33" hR="f33" stAng="f0" swAng="f1"/>
                <a:lnTo>
                  <a:pt x="f35" y="f23"/>
                </a:lnTo>
                <a:arcTo wR="f33" hR="f33" stAng="f2" swAng="f1"/>
                <a:lnTo>
                  <a:pt x="f26" y="f36"/>
                </a:lnTo>
                <a:arcTo wR="f33" hR="f33" stAng="f6" swAng="f1"/>
                <a:lnTo>
                  <a:pt x="f33" y="f27"/>
                </a:lnTo>
                <a:arcTo wR="f33" hR="f33" stAng="f1" swAng="f1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0" name="Picture 2" descr="VM symbol | Microsoft Azure Mono">
            <a:extLst>
              <a:ext uri="{FF2B5EF4-FFF2-40B4-BE49-F238E27FC236}">
                <a16:creationId xmlns:a16="http://schemas.microsoft.com/office/drawing/2014/main" id="{181FD2B1-9A08-02C5-ACCF-F6ED79B2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927" y="1645852"/>
            <a:ext cx="769933" cy="72660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8B1FF-F6A6-2097-C8E9-E10874C3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04814"/>
            <a:ext cx="4165481" cy="1823119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1A39492-0A1B-3FE4-29C9-B78ADD088C79}"/>
              </a:ext>
            </a:extLst>
          </p:cNvPr>
          <p:cNvSpPr/>
          <p:nvPr/>
        </p:nvSpPr>
        <p:spPr>
          <a:xfrm>
            <a:off x="6535508" y="1645853"/>
            <a:ext cx="2305045" cy="2124880"/>
          </a:xfrm>
          <a:prstGeom prst="wedgeEllipseCallout">
            <a:avLst>
              <a:gd name="adj1" fmla="val -77516"/>
              <a:gd name="adj2" fmla="val 38581"/>
            </a:avLst>
          </a:prstGeom>
          <a:solidFill>
            <a:srgbClr val="002060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/>
            <a:r>
              <a:rPr lang="en-US" sz="1600" b="1" dirty="0">
                <a:solidFill>
                  <a:srgbClr val="FFFFFF"/>
                </a:solidFill>
                <a:latin typeface="Aptos"/>
              </a:rPr>
              <a:t>A VM in Azure has QoS limiting bandwidth and Network flows (supports 500K flows)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EBA55-B21C-9353-82F1-8D8783954723}"/>
              </a:ext>
            </a:extLst>
          </p:cNvPr>
          <p:cNvSpPr/>
          <p:nvPr/>
        </p:nvSpPr>
        <p:spPr>
          <a:xfrm>
            <a:off x="2483768" y="1814103"/>
            <a:ext cx="2305046" cy="590711"/>
          </a:xfrm>
          <a:prstGeom prst="rect">
            <a:avLst/>
          </a:prstGeom>
          <a:solidFill>
            <a:srgbClr val="156082"/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rgbClr val="FFFFFF"/>
                </a:solidFill>
                <a:latin typeface="Aptos"/>
              </a:rPr>
              <a:t>Inbound Flows</a:t>
            </a:r>
            <a:endParaRPr lang="en-US" sz="2400" b="1" i="0" u="none" strike="noStrike" kern="1200" cap="none" spc="0" baseline="0" dirty="0">
              <a:solidFill>
                <a:srgbClr val="FFFFFF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78588933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Figtree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8336</TotalTime>
  <Words>1446</Words>
  <Application>Microsoft Office PowerPoint</Application>
  <PresentationFormat>On-screen Show (16:9)</PresentationFormat>
  <Paragraphs>258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Figtree</vt:lpstr>
      <vt:lpstr>Wingdings</vt:lpstr>
      <vt:lpstr>SFMono-Regular</vt:lpstr>
      <vt:lpstr>IBM Plex Sans</vt:lpstr>
      <vt:lpstr>Arial</vt:lpstr>
      <vt:lpstr>Calibri</vt:lpstr>
      <vt:lpstr>PPT-mal_NIC</vt:lpstr>
      <vt:lpstr>PowerPoint Presentation</vt:lpstr>
      <vt:lpstr>Marius Sandbu @ Sopra Steria Cloud Evangelist – AI MVP msandbu.org</vt:lpstr>
      <vt:lpstr>13 years of experience summarized</vt:lpstr>
      <vt:lpstr>Core Networking stuff</vt:lpstr>
      <vt:lpstr>Core networking components Azure</vt:lpstr>
      <vt:lpstr>VM (VNET-VNET) Outbound Traffic flow</vt:lpstr>
      <vt:lpstr>How to monitor stuff</vt:lpstr>
      <vt:lpstr>How to monitor networking stuff</vt:lpstr>
      <vt:lpstr>How to monitor networking stuff</vt:lpstr>
      <vt:lpstr>Network Watcher</vt:lpstr>
      <vt:lpstr>How to monitor stuff</vt:lpstr>
      <vt:lpstr>VNET Flow logs</vt:lpstr>
      <vt:lpstr>Traffic Analysis KQL </vt:lpstr>
      <vt:lpstr>Traffic Analysis KQL </vt:lpstr>
      <vt:lpstr>Azure Firewall </vt:lpstr>
      <vt:lpstr>Flow Trace logs</vt:lpstr>
      <vt:lpstr>How to monitor stuff</vt:lpstr>
      <vt:lpstr>Scenarios</vt:lpstr>
      <vt:lpstr>Case 1: DNS – Where art thou? </vt:lpstr>
      <vt:lpstr>Case 1: DNS – Demo!</vt:lpstr>
      <vt:lpstr>Case 1: DNS – Where art thou? </vt:lpstr>
      <vt:lpstr>Case 2: Private Endpoint – Going Rogue</vt:lpstr>
      <vt:lpstr>Case 2: Private Endpoints – Demo!</vt:lpstr>
      <vt:lpstr>Case 2: Private Endpoint – Going Rogue</vt:lpstr>
      <vt:lpstr>Case 3: Azure NetApp Files – One at a time please! </vt:lpstr>
      <vt:lpstr>Case 3: Azure NetApp Files – No demo…</vt:lpstr>
      <vt:lpstr>Case 4: The Ultimate Game of 'Who’s Talking to Who?</vt:lpstr>
      <vt:lpstr>Case 4: Who’s talking to who! Demo!</vt:lpstr>
      <vt:lpstr>Case 4: Who’s talking to who! Demo!</vt:lpstr>
      <vt:lpstr>Case 5: Exhausted Azure Network</vt:lpstr>
      <vt:lpstr>Case 5: Demo! </vt:lpstr>
      <vt:lpstr>Case 5: Exhausted Azure Firewall</vt:lpstr>
      <vt:lpstr>Case 6: Service Endpoints vs Private Endpoint</vt:lpstr>
      <vt:lpstr>Case 6: Service Endpoints vs Private Endpoint</vt:lpstr>
      <vt:lpstr>Demo setting up service endpoints with policies</vt:lpstr>
      <vt:lpstr>Case 6: Service Endpoints vs Private Endpoint</vt:lpstr>
      <vt:lpstr>Case 7: More NVAs please</vt:lpstr>
      <vt:lpstr>Case 7: More NVAs please</vt:lpstr>
      <vt:lpstr>Thanks for listening to my ramblings!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marius</cp:lastModifiedBy>
  <cp:revision>130</cp:revision>
  <dcterms:created xsi:type="dcterms:W3CDTF">2012-11-21T10:27:26Z</dcterms:created>
  <dcterms:modified xsi:type="dcterms:W3CDTF">2024-11-12T12:51:43Z</dcterms:modified>
</cp:coreProperties>
</file>