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3" r:id="rId3"/>
    <p:sldId id="313" r:id="rId4"/>
    <p:sldId id="281" r:id="rId5"/>
    <p:sldId id="280" r:id="rId6"/>
    <p:sldId id="292" r:id="rId7"/>
    <p:sldId id="282" r:id="rId8"/>
    <p:sldId id="283" r:id="rId9"/>
    <p:sldId id="284" r:id="rId10"/>
    <p:sldId id="285" r:id="rId11"/>
    <p:sldId id="265" r:id="rId12"/>
    <p:sldId id="266" r:id="rId13"/>
    <p:sldId id="291" r:id="rId14"/>
    <p:sldId id="264" r:id="rId15"/>
    <p:sldId id="286" r:id="rId16"/>
    <p:sldId id="268" r:id="rId17"/>
    <p:sldId id="271" r:id="rId18"/>
    <p:sldId id="290" r:id="rId19"/>
    <p:sldId id="289" r:id="rId20"/>
    <p:sldId id="272" r:id="rId21"/>
    <p:sldId id="273" r:id="rId22"/>
    <p:sldId id="287" r:id="rId23"/>
    <p:sldId id="275" r:id="rId24"/>
    <p:sldId id="276" r:id="rId25"/>
    <p:sldId id="288" r:id="rId26"/>
    <p:sldId id="277" r:id="rId27"/>
    <p:sldId id="310" r:id="rId28"/>
    <p:sldId id="278" r:id="rId29"/>
    <p:sldId id="279" r:id="rId30"/>
    <p:sldId id="312" r:id="rId31"/>
    <p:sldId id="306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gtree"/>
      <p:regular r:id="rId39"/>
      <p:bold r:id="rId40"/>
      <p:italic r:id="rId41"/>
      <p:boldItalic r:id="rId42"/>
    </p:embeddedFont>
    <p:embeddedFont>
      <p:font typeface="IBM Plex Sans" panose="020B0503050203000203" pitchFamily="34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Tahoma" panose="020B0604030504040204" pitchFamily="34" charset="0"/>
      <p:regular r:id="rId51"/>
      <p:bold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047"/>
    <a:srgbClr val="630991"/>
    <a:srgbClr val="0D000D"/>
    <a:srgbClr val="444444"/>
    <a:srgbClr val="F121E9"/>
    <a:srgbClr val="EC0089"/>
    <a:srgbClr val="111111"/>
    <a:srgbClr val="343741"/>
    <a:srgbClr val="FDBA12"/>
    <a:srgbClr val="4C6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8" autoAdjust="0"/>
  </p:normalViewPr>
  <p:slideViewPr>
    <p:cSldViewPr snapToObjects="1">
      <p:cViewPr varScale="1">
        <p:scale>
          <a:sx n="138" d="100"/>
          <a:sy n="138" d="100"/>
        </p:scale>
        <p:origin x="87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265B0608-A405-A393-838C-A03B8311B6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F95C4E-1091-4AFC-A458-56779C01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121E9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age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C0F3C930-DF29-CC23-D721-527177DFE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121E9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5" name="Plassholder for tekst 3">
            <a:extLst>
              <a:ext uri="{FF2B5EF4-FFF2-40B4-BE49-F238E27FC236}">
                <a16:creationId xmlns:a16="http://schemas.microsoft.com/office/drawing/2014/main" id="{1CD8EA4B-13CD-40B4-BDDD-B2F23644D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931791"/>
            <a:ext cx="8064896" cy="432048"/>
          </a:xfrm>
        </p:spPr>
        <p:txBody>
          <a:bodyPr/>
          <a:lstStyle>
            <a:lvl1pPr marL="0" indent="0" algn="ctr">
              <a:buClr>
                <a:srgbClr val="FDBA12"/>
              </a:buClr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 marL="4572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 marL="9144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 marL="13716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 marL="18288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11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7F589475-2745-40BF-FCDC-899D8C178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 media right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AF8E0330-C9E2-10D2-8A9C-DDB999F15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/>
          <a:lstStyle>
            <a:lvl1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2pPr>
            <a:lvl3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3pPr>
            <a:lvl4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4pPr>
            <a:lvl5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619DA90-5716-16E7-D0C6-E0AD562F6B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buClr>
                <a:srgbClr val="FFF9A9"/>
              </a:buCl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0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B25522F6-24AE-3935-A442-BE22B446A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630991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1pPr>
            <a:lvl2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2pPr>
            <a:lvl3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3pPr>
            <a:lvl4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4pPr>
            <a:lvl5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 media r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D63E56DF-3D85-33B7-C712-B8DA84664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630991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114800" cy="2663825"/>
          </a:xfrm>
        </p:spPr>
        <p:txBody>
          <a:bodyPr/>
          <a:lstStyle>
            <a:lvl1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1pPr>
            <a:lvl2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2pPr>
            <a:lvl3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3pPr>
            <a:lvl4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4pPr>
            <a:lvl5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01918F4-FC6F-654D-B51C-427897755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nse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DF3CC890-B237-F7D5-EF0E-209EE739B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42B-155C-4E38-B2A4-05F9B3773F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313" y="411510"/>
            <a:ext cx="8208143" cy="4176464"/>
          </a:xfrm>
        </p:spPr>
        <p:txBody>
          <a:bodyPr/>
          <a:lstStyle>
            <a:lvl1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1pPr>
            <a:lvl2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2pPr>
            <a:lvl3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3pPr>
            <a:lvl4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4pPr>
            <a:lvl5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044A07C2-0A16-FD94-1ACE-6D002AB3C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93" r:id="rId3"/>
    <p:sldLayoutId id="2147483655" r:id="rId4"/>
    <p:sldLayoutId id="2147483695" r:id="rId5"/>
    <p:sldLayoutId id="2147483692" r:id="rId6"/>
    <p:sldLayoutId id="2147483696" r:id="rId7"/>
    <p:sldLayoutId id="2147483694" r:id="rId8"/>
    <p:sldLayoutId id="2147483691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rgbClr val="630991"/>
          </a:solidFill>
          <a:latin typeface="+mj-lt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2000" b="0" i="0" strike="noStrike" kern="1200" baseline="0">
          <a:solidFill>
            <a:srgbClr val="630991"/>
          </a:solidFill>
          <a:latin typeface="+mj-lt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69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0D3FC-F927-82BC-AFC5-B291BC4B0AA6}"/>
              </a:ext>
            </a:extLst>
          </p:cNvPr>
          <p:cNvSpPr/>
          <p:nvPr/>
        </p:nvSpPr>
        <p:spPr>
          <a:xfrm>
            <a:off x="2649292" y="2559275"/>
            <a:ext cx="2454243" cy="1564272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nb-NO" sz="1071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sz="1800" b="1" dirty="0">
                <a:solidFill>
                  <a:schemeClr val="bg2">
                    <a:lumMod val="25000"/>
                  </a:schemeClr>
                </a:solidFill>
              </a:rPr>
              <a:t>Format of Q&amp;A</a:t>
            </a:r>
            <a:br>
              <a:rPr lang="nb-NO" sz="1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sz="1600" b="1" dirty="0">
                <a:solidFill>
                  <a:schemeClr val="bg2">
                    <a:lumMod val="25000"/>
                  </a:schemeClr>
                </a:solidFill>
              </a:rPr>
              <a:t>Q: 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What is the Kusto query to find IP address from table NTAIP</a:t>
            </a:r>
            <a:endParaRPr lang="en-US" sz="15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ittel 2">
            <a:extLst>
              <a:ext uri="{FF2B5EF4-FFF2-40B4-BE49-F238E27FC236}">
                <a16:creationId xmlns:a16="http://schemas.microsoft.com/office/drawing/2014/main" id="{9FF11B96-237F-6867-4688-264AAB43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35" y="171290"/>
            <a:ext cx="8386635" cy="643823"/>
          </a:xfrm>
        </p:spPr>
        <p:txBody>
          <a:bodyPr>
            <a:normAutofit/>
          </a:bodyPr>
          <a:lstStyle/>
          <a:p>
            <a:r>
              <a:rPr lang="nb-NO" sz="3200" b="1">
                <a:latin typeface="+mn-lt"/>
              </a:rPr>
              <a:t>Fine-tuning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D97381-4A2C-1159-16EB-73B4073FFDCD}"/>
              </a:ext>
            </a:extLst>
          </p:cNvPr>
          <p:cNvSpPr/>
          <p:nvPr/>
        </p:nvSpPr>
        <p:spPr>
          <a:xfrm>
            <a:off x="5526202" y="2133982"/>
            <a:ext cx="1782391" cy="43061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>
                <a:solidFill>
                  <a:schemeClr val="bg1"/>
                </a:solidFill>
              </a:rPr>
              <a:t>Prompt</a:t>
            </a:r>
            <a:endParaRPr lang="en-US" sz="1905" b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04743C-C161-BB0A-6840-4D0CCC0396E8}"/>
              </a:ext>
            </a:extLst>
          </p:cNvPr>
          <p:cNvSpPr/>
          <p:nvPr/>
        </p:nvSpPr>
        <p:spPr>
          <a:xfrm>
            <a:off x="702529" y="1068388"/>
            <a:ext cx="1584227" cy="43061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dirty="0">
                <a:solidFill>
                  <a:schemeClr val="bg1"/>
                </a:solidFill>
              </a:rPr>
              <a:t>gpt-4o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1F3751D-DF17-082D-00F9-C6F64C536E2A}"/>
              </a:ext>
            </a:extLst>
          </p:cNvPr>
          <p:cNvSpPr/>
          <p:nvPr/>
        </p:nvSpPr>
        <p:spPr>
          <a:xfrm>
            <a:off x="5662930" y="1496038"/>
            <a:ext cx="454103" cy="632628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1A9A656-F603-420D-E650-1606B159BA0E}"/>
              </a:ext>
            </a:extLst>
          </p:cNvPr>
          <p:cNvSpPr/>
          <p:nvPr/>
        </p:nvSpPr>
        <p:spPr>
          <a:xfrm rot="10800000">
            <a:off x="6436436" y="1514645"/>
            <a:ext cx="454103" cy="632628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B304354-859B-753F-481A-8A38DEDDC155}"/>
              </a:ext>
            </a:extLst>
          </p:cNvPr>
          <p:cNvSpPr/>
          <p:nvPr/>
        </p:nvSpPr>
        <p:spPr>
          <a:xfrm rot="5400000">
            <a:off x="2463690" y="880831"/>
            <a:ext cx="454103" cy="809815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04249D-C9D7-FFF8-84E1-14E41E24F028}"/>
              </a:ext>
            </a:extLst>
          </p:cNvPr>
          <p:cNvSpPr/>
          <p:nvPr/>
        </p:nvSpPr>
        <p:spPr>
          <a:xfrm>
            <a:off x="3088201" y="1051770"/>
            <a:ext cx="1584227" cy="43061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>
                <a:solidFill>
                  <a:schemeClr val="bg1"/>
                </a:solidFill>
              </a:rPr>
              <a:t>Fine-Tuning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220851E-2B28-1BEE-1E98-6BDDEDB2F200}"/>
              </a:ext>
            </a:extLst>
          </p:cNvPr>
          <p:cNvSpPr/>
          <p:nvPr/>
        </p:nvSpPr>
        <p:spPr>
          <a:xfrm>
            <a:off x="3634136" y="1486514"/>
            <a:ext cx="454103" cy="594707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D2E5E-C21E-9062-1B90-B3AC1C270D3B}"/>
              </a:ext>
            </a:extLst>
          </p:cNvPr>
          <p:cNvSpPr/>
          <p:nvPr/>
        </p:nvSpPr>
        <p:spPr>
          <a:xfrm>
            <a:off x="5516677" y="1076723"/>
            <a:ext cx="1815030" cy="43061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587" b="1">
                <a:solidFill>
                  <a:schemeClr val="bg1"/>
                </a:solidFill>
              </a:rPr>
              <a:t>Fine-tuned language model</a:t>
            </a:r>
            <a:endParaRPr lang="en-US" sz="1587" b="1">
              <a:solidFill>
                <a:schemeClr val="bg1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1F2C8CC-C611-78DC-C9F8-37AD3DAEF199}"/>
              </a:ext>
            </a:extLst>
          </p:cNvPr>
          <p:cNvSpPr/>
          <p:nvPr/>
        </p:nvSpPr>
        <p:spPr>
          <a:xfrm rot="5400000">
            <a:off x="4868715" y="847494"/>
            <a:ext cx="454103" cy="838390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E8C939D-0A15-E2AD-DEC9-586566B7526E}"/>
              </a:ext>
            </a:extLst>
          </p:cNvPr>
          <p:cNvSpPr/>
          <p:nvPr/>
        </p:nvSpPr>
        <p:spPr>
          <a:xfrm>
            <a:off x="3179618" y="2038358"/>
            <a:ext cx="1319645" cy="777796"/>
          </a:xfrm>
          <a:prstGeom prst="flowChartMagneticDisk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587" b="1">
                <a:solidFill>
                  <a:schemeClr val="bg1"/>
                </a:solidFill>
              </a:rPr>
              <a:t>Dataset</a:t>
            </a:r>
            <a:endParaRPr lang="en-US" sz="1587" b="1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67E558-6CDC-7ADE-4822-142C7031101C}"/>
              </a:ext>
            </a:extLst>
          </p:cNvPr>
          <p:cNvSpPr/>
          <p:nvPr/>
        </p:nvSpPr>
        <p:spPr>
          <a:xfrm>
            <a:off x="693511" y="1655841"/>
            <a:ext cx="1725951" cy="1160313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Requires datasets in a properly defined format</a:t>
            </a:r>
          </a:p>
        </p:txBody>
      </p:sp>
      <p:grpSp>
        <p:nvGrpSpPr>
          <p:cNvPr id="19" name="Group 1245">
            <a:extLst>
              <a:ext uri="{FF2B5EF4-FFF2-40B4-BE49-F238E27FC236}">
                <a16:creationId xmlns:a16="http://schemas.microsoft.com/office/drawing/2014/main" id="{DC9DA458-F1AA-9FD3-1956-D8143BFCA52A}"/>
              </a:ext>
            </a:extLst>
          </p:cNvPr>
          <p:cNvGrpSpPr>
            <a:grpSpLocks noChangeAspect="1"/>
          </p:cNvGrpSpPr>
          <p:nvPr/>
        </p:nvGrpSpPr>
        <p:grpSpPr>
          <a:xfrm>
            <a:off x="6091236" y="2547388"/>
            <a:ext cx="652322" cy="980878"/>
            <a:chOff x="2559051" y="11390313"/>
            <a:chExt cx="431801" cy="649288"/>
          </a:xfrm>
        </p:grpSpPr>
        <p:sp>
          <p:nvSpPr>
            <p:cNvPr id="20" name="Freeform 663">
              <a:extLst>
                <a:ext uri="{FF2B5EF4-FFF2-40B4-BE49-F238E27FC236}">
                  <a16:creationId xmlns:a16="http://schemas.microsoft.com/office/drawing/2014/main" id="{0DF1A1EE-EE67-A9A1-8BBB-9DFEF2B7F3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Freeform 664">
              <a:extLst>
                <a:ext uri="{FF2B5EF4-FFF2-40B4-BE49-F238E27FC236}">
                  <a16:creationId xmlns:a16="http://schemas.microsoft.com/office/drawing/2014/main" id="{782B9AA0-AF92-01B4-9105-49E6FB90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Freeform 665">
              <a:extLst>
                <a:ext uri="{FF2B5EF4-FFF2-40B4-BE49-F238E27FC236}">
                  <a16:creationId xmlns:a16="http://schemas.microsoft.com/office/drawing/2014/main" id="{411C4F6B-FFAB-7DF9-DF99-0B805409F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Freeform 666">
              <a:extLst>
                <a:ext uri="{FF2B5EF4-FFF2-40B4-BE49-F238E27FC236}">
                  <a16:creationId xmlns:a16="http://schemas.microsoft.com/office/drawing/2014/main" id="{71ED002C-B7BB-5F7E-53D2-96B5EF46B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Freeform 667">
              <a:extLst>
                <a:ext uri="{FF2B5EF4-FFF2-40B4-BE49-F238E27FC236}">
                  <a16:creationId xmlns:a16="http://schemas.microsoft.com/office/drawing/2014/main" id="{74CBB8B5-E11F-E87E-F982-9D147675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8703B6-3FDB-4378-9D38-9C80E621D6DB}"/>
              </a:ext>
            </a:extLst>
          </p:cNvPr>
          <p:cNvSpPr/>
          <p:nvPr/>
        </p:nvSpPr>
        <p:spPr>
          <a:xfrm>
            <a:off x="712119" y="2914799"/>
            <a:ext cx="1714136" cy="131313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Requires that  the LLM supports fine-tuning (not all do)</a:t>
            </a:r>
          </a:p>
        </p:txBody>
      </p:sp>
    </p:spTree>
    <p:extLst>
      <p:ext uri="{BB962C8B-B14F-4D97-AF65-F5344CB8AC3E}">
        <p14:creationId xmlns:p14="http://schemas.microsoft.com/office/powerpoint/2010/main" val="369835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1D3F-82D8-6CD3-A206-17E6971A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32" y="98326"/>
            <a:ext cx="8229600" cy="914400"/>
          </a:xfrm>
        </p:spPr>
        <p:txBody>
          <a:bodyPr/>
          <a:lstStyle/>
          <a:p>
            <a:r>
              <a:rPr lang="en-US" b="1" dirty="0"/>
              <a:t>So, what is Copilot for Security?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6BF981-B210-CE28-E58A-69ED9EB0711A}"/>
              </a:ext>
            </a:extLst>
          </p:cNvPr>
          <p:cNvSpPr/>
          <p:nvPr/>
        </p:nvSpPr>
        <p:spPr>
          <a:xfrm>
            <a:off x="575792" y="1196474"/>
            <a:ext cx="2304256" cy="52576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75A5D7-698D-FAAB-156F-71FD583A25D9}"/>
              </a:ext>
            </a:extLst>
          </p:cNvPr>
          <p:cNvSpPr/>
          <p:nvPr/>
        </p:nvSpPr>
        <p:spPr>
          <a:xfrm>
            <a:off x="6120408" y="1202330"/>
            <a:ext cx="2304256" cy="52576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74F162-9F48-F685-AF2D-CE9BEAEDA0A1}"/>
              </a:ext>
            </a:extLst>
          </p:cNvPr>
          <p:cNvSpPr/>
          <p:nvPr/>
        </p:nvSpPr>
        <p:spPr>
          <a:xfrm>
            <a:off x="3230317" y="1196474"/>
            <a:ext cx="2304256" cy="52576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Embedded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2AB78B-074F-6564-5500-D0A12471BF4C}"/>
              </a:ext>
            </a:extLst>
          </p:cNvPr>
          <p:cNvSpPr/>
          <p:nvPr/>
        </p:nvSpPr>
        <p:spPr>
          <a:xfrm>
            <a:off x="2378625" y="1923678"/>
            <a:ext cx="4217387" cy="763195"/>
          </a:xfrm>
          <a:prstGeom prst="roundRect">
            <a:avLst/>
          </a:prstGeom>
          <a:solidFill>
            <a:srgbClr val="1F00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Orchestrator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0A6128-817E-A1D4-29EA-9F14AB9697FA}"/>
              </a:ext>
            </a:extLst>
          </p:cNvPr>
          <p:cNvSpPr/>
          <p:nvPr/>
        </p:nvSpPr>
        <p:spPr>
          <a:xfrm>
            <a:off x="503784" y="3337418"/>
            <a:ext cx="7848872" cy="525760"/>
          </a:xfrm>
          <a:prstGeom prst="roundRect">
            <a:avLst/>
          </a:prstGeom>
          <a:solidFill>
            <a:srgbClr val="1F00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Fine-tuned LLM using GPTv4 (Azure OpenAI)</a:t>
            </a:r>
            <a:endParaRPr lang="en-US" b="1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6D1A67-9544-5569-AE5D-7EDE50C20430}"/>
              </a:ext>
            </a:extLst>
          </p:cNvPr>
          <p:cNvSpPr/>
          <p:nvPr/>
        </p:nvSpPr>
        <p:spPr>
          <a:xfrm>
            <a:off x="503784" y="3863178"/>
            <a:ext cx="7848872" cy="364756"/>
          </a:xfrm>
          <a:prstGeom prst="roundRect">
            <a:avLst/>
          </a:prstGeom>
          <a:solidFill>
            <a:srgbClr val="1F00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i="0" dirty="0">
                <a:solidFill>
                  <a:schemeClr val="bg1"/>
                </a:solidFill>
                <a:effectLst/>
              </a:rPr>
              <a:t>SCU (Secure Compute Units)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3D4129-0733-CEA8-9F3A-752BBAE952BF}"/>
              </a:ext>
            </a:extLst>
          </p:cNvPr>
          <p:cNvSpPr/>
          <p:nvPr/>
        </p:nvSpPr>
        <p:spPr>
          <a:xfrm>
            <a:off x="385664" y="2859782"/>
            <a:ext cx="1822909" cy="52576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Microsoft data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C1F2AF-9B9F-1548-1E54-A04A26E04B7B}"/>
              </a:ext>
            </a:extLst>
          </p:cNvPr>
          <p:cNvSpPr/>
          <p:nvPr/>
        </p:nvSpPr>
        <p:spPr>
          <a:xfrm>
            <a:off x="2643943" y="2876325"/>
            <a:ext cx="1822910" cy="52576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3. Party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EA6F55-03E3-F55E-18D1-3607C44A33FC}"/>
              </a:ext>
            </a:extLst>
          </p:cNvPr>
          <p:cNvSpPr/>
          <p:nvPr/>
        </p:nvSpPr>
        <p:spPr>
          <a:xfrm>
            <a:off x="4726085" y="2889558"/>
            <a:ext cx="1822910" cy="52576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  </a:t>
            </a:r>
            <a:r>
              <a:rPr lang="en-US" sz="1600" b="1" dirty="0" err="1"/>
              <a:t>datasources</a:t>
            </a:r>
            <a:endParaRPr lang="en-US" sz="16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CF169B-2F16-E2B4-CAC5-E4E98901CCC9}"/>
              </a:ext>
            </a:extLst>
          </p:cNvPr>
          <p:cNvSpPr/>
          <p:nvPr/>
        </p:nvSpPr>
        <p:spPr>
          <a:xfrm>
            <a:off x="6736632" y="2875544"/>
            <a:ext cx="1822910" cy="52576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Plugins/Skills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BB589-253A-3405-CFB9-C34DD23D3C06}"/>
              </a:ext>
            </a:extLst>
          </p:cNvPr>
          <p:cNvSpPr txBox="1"/>
          <p:nvPr/>
        </p:nvSpPr>
        <p:spPr>
          <a:xfrm>
            <a:off x="6599013" y="3756412"/>
            <a:ext cx="2304256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NOTE: Abuse Monitoring is disabled</a:t>
            </a:r>
            <a:endParaRPr lang="en-US" sz="18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609B-514E-E75F-8594-5858C16C5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72C1-6396-CF7B-FA3E-9E45402E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0" y="-73305"/>
            <a:ext cx="8229600" cy="914400"/>
          </a:xfrm>
        </p:spPr>
        <p:txBody>
          <a:bodyPr/>
          <a:lstStyle/>
          <a:p>
            <a:r>
              <a:rPr lang="en-US" b="1" dirty="0"/>
              <a:t>How it works (Does not support workflows)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2EBED7-7632-0A97-DA33-3EDEAEED9207}"/>
              </a:ext>
            </a:extLst>
          </p:cNvPr>
          <p:cNvSpPr/>
          <p:nvPr/>
        </p:nvSpPr>
        <p:spPr bwMode="auto">
          <a:xfrm>
            <a:off x="6694690" y="3550269"/>
            <a:ext cx="1938799" cy="551234"/>
          </a:xfrm>
          <a:prstGeom prst="rect">
            <a:avLst/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6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Make output</a:t>
            </a:r>
            <a:endParaRPr lang="en-US" sz="1600" b="1" dirty="0" err="1">
              <a:solidFill>
                <a:sysClr val="windowText" lastClr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98A60661-050D-FFCA-AB9A-6922660440F6}"/>
              </a:ext>
            </a:extLst>
          </p:cNvPr>
          <p:cNvSpPr/>
          <p:nvPr/>
        </p:nvSpPr>
        <p:spPr>
          <a:xfrm>
            <a:off x="2802825" y="841095"/>
            <a:ext cx="6233671" cy="3872506"/>
          </a:xfrm>
          <a:prstGeom prst="bracketPair">
            <a:avLst/>
          </a:prstGeom>
          <a:ln w="2540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35722-3C96-6D5E-AD3F-66B3BA458C90}"/>
              </a:ext>
            </a:extLst>
          </p:cNvPr>
          <p:cNvSpPr txBox="1"/>
          <p:nvPr/>
        </p:nvSpPr>
        <p:spPr>
          <a:xfrm>
            <a:off x="4002069" y="748552"/>
            <a:ext cx="48897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2000" b="1" dirty="0">
                <a:solidFill>
                  <a:schemeClr val="bg1"/>
                </a:solidFill>
              </a:rPr>
              <a:t>Geography : EU: West Europe</a:t>
            </a:r>
            <a:endParaRPr lang="en-US" sz="2000" b="1" dirty="0" err="1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BC37E6-202B-BB9F-F6D7-0FB6AAC78ABE}"/>
              </a:ext>
            </a:extLst>
          </p:cNvPr>
          <p:cNvSpPr/>
          <p:nvPr/>
        </p:nvSpPr>
        <p:spPr>
          <a:xfrm>
            <a:off x="224877" y="1293289"/>
            <a:ext cx="2447971" cy="12526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Prompt: </a:t>
            </a:r>
            <a:r>
              <a:rPr lang="en-US" sz="16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Check Greynoise if there is anything about the IP address 8.8.8.8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B0D5FE2-1C66-6AA7-1149-184AAA2DF132}"/>
              </a:ext>
            </a:extLst>
          </p:cNvPr>
          <p:cNvSpPr/>
          <p:nvPr/>
        </p:nvSpPr>
        <p:spPr>
          <a:xfrm>
            <a:off x="212672" y="2998182"/>
            <a:ext cx="2472380" cy="115260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cs typeface="Segoe UI" pitchFamily="34" charset="0"/>
              </a:rPr>
              <a:t>Answer: </a:t>
            </a:r>
            <a:r>
              <a:rPr lang="en-US" sz="1600" dirty="0">
                <a:solidFill>
                  <a:schemeClr val="bg1"/>
                </a:solidFill>
                <a:cs typeface="Segoe UI" pitchFamily="34" charset="0"/>
              </a:rPr>
              <a:t>The machine with IP 8.8.8.8 and is according to Greynoise linked to Google</a:t>
            </a:r>
            <a:endParaRPr lang="en-US" sz="2000" dirty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C8FF8-7F17-03F1-F41C-F71CFDF3E4EC}"/>
              </a:ext>
            </a:extLst>
          </p:cNvPr>
          <p:cNvSpPr/>
          <p:nvPr/>
        </p:nvSpPr>
        <p:spPr>
          <a:xfrm>
            <a:off x="443001" y="992713"/>
            <a:ext cx="1944216" cy="352274"/>
          </a:xfrm>
          <a:prstGeom prst="roundRect">
            <a:avLst/>
          </a:prstGeom>
          <a:solidFill>
            <a:srgbClr val="1F00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25EF3-745F-543B-E05D-A2DED4AE1C17}"/>
              </a:ext>
            </a:extLst>
          </p:cNvPr>
          <p:cNvSpPr txBox="1"/>
          <p:nvPr/>
        </p:nvSpPr>
        <p:spPr>
          <a:xfrm>
            <a:off x="2999543" y="1291406"/>
            <a:ext cx="293434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2# Grounding and Skills</a:t>
            </a:r>
            <a:endParaRPr lang="en-US" sz="18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0ACB1-68B8-4499-4AA1-EF64EA0FB7FE}"/>
              </a:ext>
            </a:extLst>
          </p:cNvPr>
          <p:cNvSpPr txBox="1"/>
          <p:nvPr/>
        </p:nvSpPr>
        <p:spPr>
          <a:xfrm>
            <a:off x="3003913" y="2496773"/>
            <a:ext cx="2934347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Virtual Agent and Tasks</a:t>
            </a:r>
            <a:endParaRPr lang="en-US" sz="1600" b="1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4959-8952-53DC-72AB-3ACCD30BC777}"/>
              </a:ext>
            </a:extLst>
          </p:cNvPr>
          <p:cNvSpPr txBox="1"/>
          <p:nvPr/>
        </p:nvSpPr>
        <p:spPr>
          <a:xfrm>
            <a:off x="3003912" y="2896372"/>
            <a:ext cx="2934347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Skills/Plugins </a:t>
            </a:r>
            <a:r>
              <a:rPr lang="nb-NO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(GPT Functions)</a:t>
            </a:r>
            <a:endParaRPr lang="en-US" sz="1600" b="1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822D4-FB71-B6BA-1DAD-788390E24F54}"/>
              </a:ext>
            </a:extLst>
          </p:cNvPr>
          <p:cNvSpPr txBox="1"/>
          <p:nvPr/>
        </p:nvSpPr>
        <p:spPr>
          <a:xfrm>
            <a:off x="3003913" y="3303241"/>
            <a:ext cx="2934346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3.Part sources: Greynoise</a:t>
            </a:r>
            <a:endParaRPr lang="en-US" sz="1600" b="1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A30E8-1CBF-6CDC-A00C-B6980AED1375}"/>
              </a:ext>
            </a:extLst>
          </p:cNvPr>
          <p:cNvSpPr txBox="1"/>
          <p:nvPr/>
        </p:nvSpPr>
        <p:spPr>
          <a:xfrm>
            <a:off x="6448945" y="1290857"/>
            <a:ext cx="243029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3# LLM Processing</a:t>
            </a:r>
            <a:endParaRPr lang="en-US" sz="1800" b="1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09E9B-D204-9D27-EA20-90660A0C695E}"/>
              </a:ext>
            </a:extLst>
          </p:cNvPr>
          <p:cNvSpPr txBox="1"/>
          <p:nvPr/>
        </p:nvSpPr>
        <p:spPr>
          <a:xfrm>
            <a:off x="6528917" y="2475366"/>
            <a:ext cx="2286000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 OpenAI </a:t>
            </a:r>
            <a:br>
              <a:rPr lang="nb-NO" sz="18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</a:br>
            <a:r>
              <a:rPr lang="nb-NO" sz="18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Fine-tuned LLM  (GPT4)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8FCFA0-0C69-E7F8-CB4B-2352D5F92B83}"/>
              </a:ext>
            </a:extLst>
          </p:cNvPr>
          <p:cNvSpPr txBox="1"/>
          <p:nvPr/>
        </p:nvSpPr>
        <p:spPr>
          <a:xfrm>
            <a:off x="5292080" y="20281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Microsoft Copilot SCU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A1AF9C-CBDB-F92F-C6B8-0AF1DD7BB1E6}"/>
              </a:ext>
            </a:extLst>
          </p:cNvPr>
          <p:cNvSpPr txBox="1"/>
          <p:nvPr/>
        </p:nvSpPr>
        <p:spPr>
          <a:xfrm>
            <a:off x="2000607" y="1996356"/>
            <a:ext cx="4932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Copilot Orchestrator</a:t>
            </a:r>
            <a:endParaRPr lang="en-US" sz="18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EB1E24F-A00C-DC07-92F8-A546B64D3499}"/>
              </a:ext>
            </a:extLst>
          </p:cNvPr>
          <p:cNvSpPr/>
          <p:nvPr/>
        </p:nvSpPr>
        <p:spPr>
          <a:xfrm rot="10800000">
            <a:off x="2685052" y="3734337"/>
            <a:ext cx="3914891" cy="558479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6F8AB-A12D-446A-EC5E-6D05265F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7494"/>
            <a:ext cx="4316952" cy="4083918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9CDB34E-9D5F-5CC4-4EA7-C17DEB0DEBA8}"/>
              </a:ext>
            </a:extLst>
          </p:cNvPr>
          <p:cNvSpPr/>
          <p:nvPr/>
        </p:nvSpPr>
        <p:spPr>
          <a:xfrm>
            <a:off x="5508104" y="1059582"/>
            <a:ext cx="2008163" cy="984387"/>
          </a:xfrm>
          <a:prstGeom prst="wedgeEllipseCallout">
            <a:avLst>
              <a:gd name="adj1" fmla="val -158220"/>
              <a:gd name="adj2" fmla="val 54043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Stored independently of the  SCU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8835ADF-3E1E-608B-4C55-09DC44476334}"/>
              </a:ext>
            </a:extLst>
          </p:cNvPr>
          <p:cNvSpPr/>
          <p:nvPr/>
        </p:nvSpPr>
        <p:spPr>
          <a:xfrm>
            <a:off x="5508104" y="2309453"/>
            <a:ext cx="2008163" cy="984387"/>
          </a:xfrm>
          <a:prstGeom prst="wedgeEllipseCallout">
            <a:avLst>
              <a:gd name="adj1" fmla="val -158220"/>
              <a:gd name="adj2" fmla="val 54043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Each session and data is stored 30 days</a:t>
            </a:r>
          </a:p>
        </p:txBody>
      </p:sp>
    </p:spTree>
    <p:extLst>
      <p:ext uri="{BB962C8B-B14F-4D97-AF65-F5344CB8AC3E}">
        <p14:creationId xmlns:p14="http://schemas.microsoft.com/office/powerpoint/2010/main" val="276062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B52B34-5991-C42D-93C5-49A80BEA171C}"/>
              </a:ext>
            </a:extLst>
          </p:cNvPr>
          <p:cNvSpPr txBox="1">
            <a:spLocks/>
          </p:cNvSpPr>
          <p:nvPr/>
        </p:nvSpPr>
        <p:spPr>
          <a:xfrm>
            <a:off x="-972616" y="22277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nb-NO" sz="3200" b="1" dirty="0">
                <a:solidFill>
                  <a:schemeClr val="bg1">
                    <a:lumMod val="95000"/>
                  </a:schemeClr>
                </a:solidFill>
              </a:rPr>
              <a:t>Keep an eye out for the SCU’s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ADB1-1606-3879-3160-84E662858AE6}"/>
              </a:ext>
            </a:extLst>
          </p:cNvPr>
          <p:cNvSpPr txBox="1"/>
          <p:nvPr/>
        </p:nvSpPr>
        <p:spPr>
          <a:xfrm>
            <a:off x="-1692696" y="1491630"/>
            <a:ext cx="93774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 b="1" dirty="0">
                <a:solidFill>
                  <a:schemeClr val="bg1"/>
                </a:solidFill>
              </a:rPr>
              <a:t>Not performance but quota of information</a:t>
            </a:r>
            <a:endParaRPr lang="en-US" sz="2000" b="1" dirty="0" err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E3830-6B1C-F773-11CD-67FE19E32386}"/>
              </a:ext>
            </a:extLst>
          </p:cNvPr>
          <p:cNvSpPr txBox="1"/>
          <p:nvPr/>
        </p:nvSpPr>
        <p:spPr>
          <a:xfrm>
            <a:off x="-2412776" y="1138206"/>
            <a:ext cx="93774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One unit = ~40 NOK per hour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5F0D3-012F-16F1-BCD8-20F58DCEFC6D}"/>
              </a:ext>
            </a:extLst>
          </p:cNvPr>
          <p:cNvSpPr txBox="1"/>
          <p:nvPr/>
        </p:nvSpPr>
        <p:spPr>
          <a:xfrm>
            <a:off x="531189" y="2399374"/>
            <a:ext cx="2304256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Compute Unit</a:t>
            </a:r>
            <a:endParaRPr lang="en-US" sz="18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C03E6-EAD5-39B6-25CD-3525EDE39ADC}"/>
              </a:ext>
            </a:extLst>
          </p:cNvPr>
          <p:cNvSpPr txBox="1"/>
          <p:nvPr/>
        </p:nvSpPr>
        <p:spPr>
          <a:xfrm>
            <a:off x="531189" y="1914984"/>
            <a:ext cx="2304256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Compute Unit</a:t>
            </a:r>
            <a:endParaRPr lang="en-US" sz="18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010D2-6CE3-3659-DAA5-18DD96AA561A}"/>
              </a:ext>
            </a:extLst>
          </p:cNvPr>
          <p:cNvSpPr txBox="1"/>
          <p:nvPr/>
        </p:nvSpPr>
        <p:spPr>
          <a:xfrm>
            <a:off x="539552" y="2883848"/>
            <a:ext cx="2304256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18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Compute Unit</a:t>
            </a:r>
            <a:endParaRPr lang="en-US" sz="18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733E8-9741-972C-070B-4AFE064E4CC7}"/>
              </a:ext>
            </a:extLst>
          </p:cNvPr>
          <p:cNvSpPr txBox="1"/>
          <p:nvPr/>
        </p:nvSpPr>
        <p:spPr>
          <a:xfrm>
            <a:off x="516541" y="334958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=  ~100.000 NOK/MONTH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35468-390E-6ED2-EB87-4F93E7A8D89B}"/>
              </a:ext>
            </a:extLst>
          </p:cNvPr>
          <p:cNvSpPr txBox="1"/>
          <p:nvPr/>
        </p:nvSpPr>
        <p:spPr>
          <a:xfrm>
            <a:off x="-612576" y="1934041"/>
            <a:ext cx="93774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X Amount of tokens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FD610-1353-3299-3A18-69E3416D4E10}"/>
              </a:ext>
            </a:extLst>
          </p:cNvPr>
          <p:cNvSpPr txBox="1"/>
          <p:nvPr/>
        </p:nvSpPr>
        <p:spPr>
          <a:xfrm>
            <a:off x="-612576" y="2427734"/>
            <a:ext cx="93774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X Amount of tokens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665731-922F-883C-8AF7-07CB3B29B47D}"/>
              </a:ext>
            </a:extLst>
          </p:cNvPr>
          <p:cNvSpPr txBox="1"/>
          <p:nvPr/>
        </p:nvSpPr>
        <p:spPr>
          <a:xfrm>
            <a:off x="-612472" y="2932269"/>
            <a:ext cx="93774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X Amount of tokens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ACC0C765-60EE-67BC-55C7-33DC04915C1B}"/>
              </a:ext>
            </a:extLst>
          </p:cNvPr>
          <p:cNvSpPr/>
          <p:nvPr/>
        </p:nvSpPr>
        <p:spPr>
          <a:xfrm>
            <a:off x="4283968" y="3399091"/>
            <a:ext cx="2592288" cy="1188884"/>
          </a:xfrm>
          <a:prstGeom prst="wedgeEllipseCallout">
            <a:avLst>
              <a:gd name="adj1" fmla="val -99895"/>
              <a:gd name="adj2" fmla="val -63015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X = Not documented how much information you can process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4E748F91-26F6-834C-1D4B-32BDD2E99B20}"/>
              </a:ext>
            </a:extLst>
          </p:cNvPr>
          <p:cNvSpPr/>
          <p:nvPr/>
        </p:nvSpPr>
        <p:spPr>
          <a:xfrm>
            <a:off x="6604647" y="1777441"/>
            <a:ext cx="2008163" cy="984387"/>
          </a:xfrm>
          <a:prstGeom prst="wedgeEllipseCallout">
            <a:avLst>
              <a:gd name="adj1" fmla="val -102725"/>
              <a:gd name="adj2" fmla="val -60135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The quota is refreshed each hour</a:t>
            </a:r>
          </a:p>
        </p:txBody>
      </p:sp>
      <p:pic>
        <p:nvPicPr>
          <p:cNvPr id="1026" name="Picture 2" descr="DRAGON EGG Meme Contest. Memes are magic. | by Levana Dragon Rider | Levana  Protocol | Medium">
            <a:extLst>
              <a:ext uri="{FF2B5EF4-FFF2-40B4-BE49-F238E27FC236}">
                <a16:creationId xmlns:a16="http://schemas.microsoft.com/office/drawing/2014/main" id="{047A8DCF-1131-F882-2084-02E6A1ED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40" y="3281241"/>
            <a:ext cx="1899444" cy="14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CA89-3847-A534-26F7-5685D3E61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278EF-5AE4-337C-C6B4-BDB4FBF75215}"/>
              </a:ext>
            </a:extLst>
          </p:cNvPr>
          <p:cNvSpPr txBox="1">
            <a:spLocks/>
          </p:cNvSpPr>
          <p:nvPr/>
        </p:nvSpPr>
        <p:spPr>
          <a:xfrm>
            <a:off x="-972616" y="22277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nb-NO" sz="3200" b="1" dirty="0">
                <a:solidFill>
                  <a:schemeClr val="bg1">
                    <a:lumMod val="95000"/>
                  </a:schemeClr>
                </a:solidFill>
              </a:rPr>
              <a:t>Keep an eye out for the SCU’s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AA5ED-85E9-D8E3-177D-0453B43E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0" y="1059582"/>
            <a:ext cx="8589699" cy="1224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4FDBFF-19C5-7B9C-26F8-7A98B71C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65" y="2144459"/>
            <a:ext cx="8327141" cy="844146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E6DB242-75AB-DBD1-BC41-05416A1836A5}"/>
              </a:ext>
            </a:extLst>
          </p:cNvPr>
          <p:cNvSpPr/>
          <p:nvPr/>
        </p:nvSpPr>
        <p:spPr>
          <a:xfrm>
            <a:off x="4355976" y="3368596"/>
            <a:ext cx="3016275" cy="1546880"/>
          </a:xfrm>
          <a:prstGeom prst="wedgeEllipseCallout">
            <a:avLst>
              <a:gd name="adj1" fmla="val -79258"/>
              <a:gd name="adj2" fmla="val -8845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</a:rPr>
              <a:t>Sometimes it is visible, sometimes you see it in the HTTP request failing</a:t>
            </a:r>
          </a:p>
        </p:txBody>
      </p:sp>
    </p:spTree>
    <p:extLst>
      <p:ext uri="{BB962C8B-B14F-4D97-AF65-F5344CB8AC3E}">
        <p14:creationId xmlns:p14="http://schemas.microsoft.com/office/powerpoint/2010/main" val="320347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CA0E0B-98AB-84A1-DC4B-76319C57BBE1}"/>
              </a:ext>
            </a:extLst>
          </p:cNvPr>
          <p:cNvSpPr txBox="1">
            <a:spLocks/>
          </p:cNvSpPr>
          <p:nvPr/>
        </p:nvSpPr>
        <p:spPr>
          <a:xfrm>
            <a:off x="-756592" y="294592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nb-NO" sz="3200" b="1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Some information</a:t>
            </a:r>
            <a:r>
              <a:rPr lang="nb-NO" dirty="0"/>
              <a:t> </a:t>
            </a:r>
            <a:r>
              <a:rPr lang="nb-NO" sz="3200" b="1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stuff about data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8CC01B-C2AE-CCF4-3C9A-115A9A31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94" y="987574"/>
            <a:ext cx="7506748" cy="27816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7C0165-72EB-69FD-9FBD-7ED60E2A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4" y="3954590"/>
            <a:ext cx="855464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9385E28-50B0-2336-3C73-68996235C022}"/>
              </a:ext>
            </a:extLst>
          </p:cNvPr>
          <p:cNvSpPr txBox="1">
            <a:spLocks/>
          </p:cNvSpPr>
          <p:nvPr/>
        </p:nvSpPr>
        <p:spPr>
          <a:xfrm>
            <a:off x="395536" y="958654"/>
            <a:ext cx="11198620" cy="397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FDBA12"/>
              </a:buClr>
              <a:buFontTx/>
              <a:buNone/>
              <a:defRPr sz="2000" b="0" i="0" strike="noStrike" kern="1200" baseline="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Museo Sans 10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Tx/>
              <a:buNone/>
              <a:defRPr sz="1800" b="0" i="0" kern="1200" baseline="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Museo Sans 10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Tx/>
              <a:buNone/>
              <a:defRPr sz="1800" b="0" i="0" kern="1200" baseline="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Museo Sans 10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Tx/>
              <a:buNone/>
              <a:defRPr sz="1400" b="0" i="0" kern="1200" baseline="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Museo Sans 10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Tx/>
              <a:buNone/>
              <a:defRPr sz="1400" b="0" i="0" kern="1200" baseline="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Museo Sans 1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b="1" dirty="0">
                <a:latin typeface="+mn-lt"/>
              </a:rPr>
              <a:t>Microsoft plugins </a:t>
            </a:r>
            <a:r>
              <a:rPr lang="nb-NO" dirty="0">
                <a:latin typeface="+mn-lt"/>
              </a:rPr>
              <a:t>(uses on-behalf authentication)</a:t>
            </a:r>
          </a:p>
          <a:p>
            <a:pPr algn="l"/>
            <a:r>
              <a:rPr lang="nb-NO" b="1" dirty="0">
                <a:latin typeface="+mn-lt"/>
              </a:rPr>
              <a:t>Azure AI Search </a:t>
            </a:r>
            <a:r>
              <a:rPr lang="nb-NO" dirty="0">
                <a:latin typeface="+mn-lt"/>
              </a:rPr>
              <a:t>(</a:t>
            </a:r>
            <a:r>
              <a:rPr lang="en-US" dirty="0">
                <a:latin typeface="+mn-lt"/>
              </a:rPr>
              <a:t>Use against your own data sources</a:t>
            </a:r>
            <a:r>
              <a:rPr lang="nb-NO" dirty="0">
                <a:latin typeface="+mn-lt"/>
              </a:rPr>
              <a:t>)</a:t>
            </a:r>
          </a:p>
          <a:p>
            <a:pPr lvl="1"/>
            <a:r>
              <a:rPr lang="nb-NO" dirty="0">
                <a:latin typeface="+mn-lt"/>
              </a:rPr>
              <a:t>Security documentation </a:t>
            </a:r>
            <a:r>
              <a:rPr lang="en-US" dirty="0">
                <a:latin typeface="+mn-lt"/>
              </a:rPr>
              <a:t>or other data you have</a:t>
            </a:r>
            <a:endParaRPr lang="nb-NO" dirty="0">
              <a:latin typeface="+mn-lt"/>
            </a:endParaRPr>
          </a:p>
          <a:p>
            <a:pPr lvl="1"/>
            <a:r>
              <a:rPr lang="nb-NO" dirty="0">
                <a:latin typeface="+mn-lt"/>
              </a:rPr>
              <a:t>Separate service</a:t>
            </a:r>
          </a:p>
          <a:p>
            <a:pPr lvl="1"/>
            <a:r>
              <a:rPr lang="en-US" dirty="0">
                <a:latin typeface="+mn-lt"/>
              </a:rPr>
              <a:t>Must be called specifically via "Azure AI Search”</a:t>
            </a:r>
            <a:br>
              <a:rPr lang="en-US" dirty="0">
                <a:latin typeface="+mn-lt"/>
              </a:rPr>
            </a:br>
            <a:r>
              <a:rPr lang="nb-NO" b="1" dirty="0">
                <a:latin typeface="+mn-lt"/>
              </a:rPr>
              <a:t>3. Party solutions </a:t>
            </a:r>
            <a:r>
              <a:rPr lang="nb-NO" dirty="0">
                <a:latin typeface="+mn-lt"/>
              </a:rPr>
              <a:t>(Service Now) </a:t>
            </a:r>
          </a:p>
          <a:p>
            <a:pPr lvl="1"/>
            <a:r>
              <a:rPr lang="en-US" dirty="0">
                <a:latin typeface="+mn-lt"/>
              </a:rPr>
              <a:t>Often requires your own integrations (API keys)</a:t>
            </a:r>
          </a:p>
          <a:p>
            <a:pPr algn="l"/>
            <a:r>
              <a:rPr lang="en-US" b="1" dirty="0">
                <a:latin typeface="+mn-lt"/>
              </a:rPr>
              <a:t>Can also upload your own data </a:t>
            </a:r>
            <a:r>
              <a:rPr lang="nb-NO" b="1" dirty="0">
                <a:latin typeface="+mn-lt"/>
              </a:rPr>
              <a:t>(20mb)</a:t>
            </a:r>
          </a:p>
          <a:p>
            <a:pPr algn="l"/>
            <a:r>
              <a:rPr lang="nb-NO" b="1" dirty="0">
                <a:latin typeface="+mn-lt"/>
              </a:rPr>
              <a:t>Copilot for Security plugin</a:t>
            </a:r>
          </a:p>
          <a:p>
            <a:pPr algn="l"/>
            <a:r>
              <a:rPr lang="nb-NO" b="1" dirty="0">
                <a:latin typeface="+mn-lt"/>
              </a:rPr>
              <a:t>	</a:t>
            </a:r>
            <a:r>
              <a:rPr lang="nb-NO" dirty="0">
                <a:latin typeface="+mn-lt"/>
              </a:rPr>
              <a:t>API, KQL or GPT</a:t>
            </a:r>
          </a:p>
          <a:p>
            <a:pPr algn="l"/>
            <a:endParaRPr lang="en-US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83D99-49E5-72CF-6602-7191E2D7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53" y="3425924"/>
            <a:ext cx="3514191" cy="1395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DDB27-989A-8898-C4CB-E8BFB2DA19A7}"/>
              </a:ext>
            </a:extLst>
          </p:cNvPr>
          <p:cNvSpPr txBox="1"/>
          <p:nvPr/>
        </p:nvSpPr>
        <p:spPr>
          <a:xfrm>
            <a:off x="1475656" y="208373"/>
            <a:ext cx="5950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200" b="1" dirty="0">
                <a:solidFill>
                  <a:schemeClr val="bg1">
                    <a:lumMod val="95000"/>
                  </a:schemeClr>
                </a:solidFill>
              </a:rPr>
              <a:t>Integrations and plugins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68932-A786-4A00-E0EC-E392B55CB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712AB-7E90-3FCE-2476-C83EA18902F4}"/>
              </a:ext>
            </a:extLst>
          </p:cNvPr>
          <p:cNvSpPr txBox="1"/>
          <p:nvPr/>
        </p:nvSpPr>
        <p:spPr>
          <a:xfrm>
            <a:off x="1475656" y="208373"/>
            <a:ext cx="5950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200" b="1" dirty="0">
                <a:solidFill>
                  <a:schemeClr val="bg1">
                    <a:lumMod val="95000"/>
                  </a:schemeClr>
                </a:solidFill>
              </a:rPr>
              <a:t>Microsoft integrations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3CCD-1176-48DF-097B-3FD8264C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72975"/>
            <a:ext cx="5894351" cy="2878448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65EAEA3-919E-6A78-8841-B931FA0FDA57}"/>
              </a:ext>
            </a:extLst>
          </p:cNvPr>
          <p:cNvSpPr/>
          <p:nvPr/>
        </p:nvSpPr>
        <p:spPr>
          <a:xfrm>
            <a:off x="6300192" y="483518"/>
            <a:ext cx="2160240" cy="1368152"/>
          </a:xfrm>
          <a:prstGeom prst="wedgeEllipseCallout">
            <a:avLst>
              <a:gd name="adj1" fmla="val -192712"/>
              <a:gd name="adj2" fmla="val 34148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Some integrations require “some” configuration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6765259-8D8E-659F-E6F9-ED592C3890BB}"/>
              </a:ext>
            </a:extLst>
          </p:cNvPr>
          <p:cNvSpPr/>
          <p:nvPr/>
        </p:nvSpPr>
        <p:spPr>
          <a:xfrm>
            <a:off x="6949802" y="3566975"/>
            <a:ext cx="2160240" cy="1368152"/>
          </a:xfrm>
          <a:prstGeom prst="wedgeEllipseCallout">
            <a:avLst>
              <a:gd name="adj1" fmla="val -144210"/>
              <a:gd name="adj2" fmla="val -22244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Some functions use external RAG data sources from Microsoft</a:t>
            </a:r>
          </a:p>
        </p:txBody>
      </p:sp>
    </p:spTree>
    <p:extLst>
      <p:ext uri="{BB962C8B-B14F-4D97-AF65-F5344CB8AC3E}">
        <p14:creationId xmlns:p14="http://schemas.microsoft.com/office/powerpoint/2010/main" val="150684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B1BDB-A14A-B577-E7A9-C870399B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76441"/>
            <a:ext cx="3826298" cy="3990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674C0-D198-E2E0-835F-6228102C850A}"/>
              </a:ext>
            </a:extLst>
          </p:cNvPr>
          <p:cNvSpPr txBox="1"/>
          <p:nvPr/>
        </p:nvSpPr>
        <p:spPr>
          <a:xfrm>
            <a:off x="1596656" y="-8334"/>
            <a:ext cx="5950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200" b="1" dirty="0">
                <a:solidFill>
                  <a:schemeClr val="bg1">
                    <a:lumMod val="95000"/>
                  </a:schemeClr>
                </a:solidFill>
              </a:rPr>
              <a:t>Integrations and plugins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27A7B-9B54-99C0-702A-D660CF7F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46" y="771550"/>
            <a:ext cx="3840893" cy="329145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4BCF47D-BC91-F0EE-DED4-B773F032F26B}"/>
              </a:ext>
            </a:extLst>
          </p:cNvPr>
          <p:cNvSpPr/>
          <p:nvPr/>
        </p:nvSpPr>
        <p:spPr>
          <a:xfrm>
            <a:off x="5292080" y="3147815"/>
            <a:ext cx="2520280" cy="1899576"/>
          </a:xfrm>
          <a:prstGeom prst="wedgeEllipseCallout">
            <a:avLst>
              <a:gd name="adj1" fmla="val -177867"/>
              <a:gd name="adj2" fmla="val -10195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For each integration enabled the System Prompt will become larger = AKA using more tokens</a:t>
            </a:r>
          </a:p>
        </p:txBody>
      </p:sp>
    </p:spTree>
    <p:extLst>
      <p:ext uri="{BB962C8B-B14F-4D97-AF65-F5344CB8AC3E}">
        <p14:creationId xmlns:p14="http://schemas.microsoft.com/office/powerpoint/2010/main" val="24406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DAF-8F57-46B2-9F41-B03F489C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Marius Sandbu @ Sopra Steria</a:t>
            </a:r>
            <a:br>
              <a:rPr lang="en-US" b="1" dirty="0"/>
            </a:br>
            <a:r>
              <a:rPr lang="en-US" b="1" dirty="0"/>
              <a:t>Cloud Evangelist – AI MVP</a:t>
            </a:r>
            <a:br>
              <a:rPr lang="en-US" b="1" dirty="0"/>
            </a:br>
            <a:r>
              <a:rPr lang="en-US" b="1" dirty="0"/>
              <a:t>msandbu.org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984C-634C-4ED0-B981-94C45DEC1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b="1" i="0" dirty="0">
                <a:solidFill>
                  <a:schemeClr val="bg2"/>
                </a:solidFill>
                <a:effectLst/>
                <a:latin typeface="+mn-lt"/>
              </a:rPr>
              <a:t>Microsoft Security Copilot deep-dive</a:t>
            </a:r>
          </a:p>
        </p:txBody>
      </p:sp>
    </p:spTree>
    <p:extLst>
      <p:ext uri="{BB962C8B-B14F-4D97-AF65-F5344CB8AC3E}">
        <p14:creationId xmlns:p14="http://schemas.microsoft.com/office/powerpoint/2010/main" val="342055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F1BA4B-AEE5-F769-3941-DEE618969726}"/>
              </a:ext>
            </a:extLst>
          </p:cNvPr>
          <p:cNvSpPr txBox="1">
            <a:spLocks/>
          </p:cNvSpPr>
          <p:nvPr/>
        </p:nvSpPr>
        <p:spPr>
          <a:xfrm>
            <a:off x="-972616" y="21081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nb-NO" sz="3200" b="1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Copilot for Security Plugin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B479-DD24-15D0-9665-5C50367172C3}"/>
              </a:ext>
            </a:extLst>
          </p:cNvPr>
          <p:cNvSpPr/>
          <p:nvPr/>
        </p:nvSpPr>
        <p:spPr bwMode="auto">
          <a:xfrm>
            <a:off x="2241132" y="4414454"/>
            <a:ext cx="6604656" cy="55376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20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Copilot for Security</a:t>
            </a:r>
            <a:endParaRPr lang="en-US" sz="20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B2771-31DD-5AFD-6C9F-C4796871D59F}"/>
              </a:ext>
            </a:extLst>
          </p:cNvPr>
          <p:cNvSpPr/>
          <p:nvPr/>
        </p:nvSpPr>
        <p:spPr bwMode="auto">
          <a:xfrm>
            <a:off x="2241555" y="3609590"/>
            <a:ext cx="6604656" cy="655843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20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Custom skill</a:t>
            </a:r>
            <a:endParaRPr lang="en-US" sz="20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202EB-71B7-DB60-151A-3DFEB771905A}"/>
              </a:ext>
            </a:extLst>
          </p:cNvPr>
          <p:cNvSpPr/>
          <p:nvPr/>
        </p:nvSpPr>
        <p:spPr bwMode="auto">
          <a:xfrm>
            <a:off x="2195736" y="2906801"/>
            <a:ext cx="2125422" cy="580981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20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API</a:t>
            </a:r>
            <a:endParaRPr lang="en-US" sz="20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02C7E8-A7E6-D3AF-94FE-227C4F2E693B}"/>
              </a:ext>
            </a:extLst>
          </p:cNvPr>
          <p:cNvSpPr/>
          <p:nvPr/>
        </p:nvSpPr>
        <p:spPr bwMode="auto">
          <a:xfrm>
            <a:off x="4441980" y="2913427"/>
            <a:ext cx="2125422" cy="580981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20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GPT</a:t>
            </a:r>
            <a:endParaRPr lang="en-US" sz="20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3739C-4FBF-99A8-1312-67F5F57540CE}"/>
              </a:ext>
            </a:extLst>
          </p:cNvPr>
          <p:cNvSpPr/>
          <p:nvPr/>
        </p:nvSpPr>
        <p:spPr bwMode="auto">
          <a:xfrm>
            <a:off x="6714728" y="2920053"/>
            <a:ext cx="2125422" cy="580981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nb-NO" sz="20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KQL</a:t>
            </a:r>
            <a:endParaRPr lang="en-US" sz="2000" b="1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ECAA92-0483-D630-74C7-DE88467D9249}"/>
              </a:ext>
            </a:extLst>
          </p:cNvPr>
          <p:cNvSpPr/>
          <p:nvPr/>
        </p:nvSpPr>
        <p:spPr>
          <a:xfrm>
            <a:off x="4942247" y="905689"/>
            <a:ext cx="2654090" cy="1810077"/>
          </a:xfrm>
          <a:prstGeom prst="round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600" b="1" dirty="0">
                <a:solidFill>
                  <a:schemeClr val="bg1"/>
                </a:solidFill>
              </a:rPr>
              <a:t>Descriptor:</a:t>
            </a:r>
          </a:p>
          <a:p>
            <a:r>
              <a:rPr lang="nb-NO" sz="1600" dirty="0">
                <a:solidFill>
                  <a:schemeClr val="bg1"/>
                </a:solidFill>
              </a:rPr>
              <a:t>  Name: Shodan</a:t>
            </a:r>
          </a:p>
          <a:p>
            <a:r>
              <a:rPr lang="nb-NO" sz="1600" dirty="0">
                <a:solidFill>
                  <a:schemeClr val="bg1"/>
                </a:solidFill>
              </a:rPr>
              <a:t>  Description: Sample API</a:t>
            </a:r>
          </a:p>
          <a:p>
            <a:r>
              <a:rPr lang="nb-NO" sz="1600" dirty="0">
                <a:solidFill>
                  <a:schemeClr val="bg1"/>
                </a:solidFill>
              </a:rPr>
              <a:t>  SupportedAuthTypes:</a:t>
            </a:r>
          </a:p>
          <a:p>
            <a:r>
              <a:rPr lang="nb-NO" sz="1600" dirty="0">
                <a:solidFill>
                  <a:schemeClr val="bg1"/>
                </a:solidFill>
              </a:rPr>
              <a:t>    -  APIKEY</a:t>
            </a:r>
          </a:p>
          <a:p>
            <a:r>
              <a:rPr lang="nb-NO" sz="1600" b="1" dirty="0">
                <a:solidFill>
                  <a:schemeClr val="bg1"/>
                </a:solidFill>
              </a:rPr>
              <a:t>  Authorization:</a:t>
            </a:r>
          </a:p>
          <a:p>
            <a:r>
              <a:rPr lang="nb-NO" sz="1600" dirty="0">
                <a:solidFill>
                  <a:schemeClr val="bg1"/>
                </a:solidFill>
              </a:rPr>
              <a:t>    Type: APIKEY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963E69-66F1-093D-5966-B1A9A897C831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rot="5400000" flipH="1" flipV="1">
            <a:off x="4668352" y="1305862"/>
            <a:ext cx="191035" cy="3010845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BF9BA6-FE9F-BA8A-9CE5-D82A6CEFE3EA}"/>
              </a:ext>
            </a:extLst>
          </p:cNvPr>
          <p:cNvSpPr/>
          <p:nvPr/>
        </p:nvSpPr>
        <p:spPr>
          <a:xfrm>
            <a:off x="107505" y="981542"/>
            <a:ext cx="3528392" cy="1014143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b="1" i="1" dirty="0">
                <a:solidFill>
                  <a:schemeClr val="bg1"/>
                </a:solidFill>
              </a:rPr>
              <a:t>Prompt:</a:t>
            </a:r>
          </a:p>
          <a:p>
            <a:r>
              <a:rPr lang="en-US" dirty="0">
                <a:solidFill>
                  <a:schemeClr val="bg1"/>
                </a:solidFill>
              </a:rPr>
              <a:t>Can you find information about this IP address in Shodan?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6DCF6C2-C3C9-3614-66FC-E9C34CC7F68B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16200000" flipH="1">
            <a:off x="708590" y="3158795"/>
            <a:ext cx="2695653" cy="36943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2">
            <a:extLst>
              <a:ext uri="{FF2B5EF4-FFF2-40B4-BE49-F238E27FC236}">
                <a16:creationId xmlns:a16="http://schemas.microsoft.com/office/drawing/2014/main" id="{260DC9AE-8628-0D99-FE60-B1BFD04588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52097" y="3487782"/>
            <a:ext cx="6350" cy="9266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5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75D968-B7D8-E208-93B4-46DC9E20FC6E}"/>
              </a:ext>
            </a:extLst>
          </p:cNvPr>
          <p:cNvSpPr txBox="1">
            <a:spLocks/>
          </p:cNvSpPr>
          <p:nvPr/>
        </p:nvSpPr>
        <p:spPr>
          <a:xfrm>
            <a:off x="-742159" y="166383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b-NO" dirty="0"/>
              <a:t>Copilot Security plugin</a:t>
            </a:r>
            <a:endParaRPr lang="en-US" dirty="0"/>
          </a:p>
        </p:txBody>
      </p:sp>
      <p:sp>
        <p:nvSpPr>
          <p:cNvPr id="6" name="AutoShape 2" descr="Hyper">
            <a:extLst>
              <a:ext uri="{FF2B5EF4-FFF2-40B4-BE49-F238E27FC236}">
                <a16:creationId xmlns:a16="http://schemas.microsoft.com/office/drawing/2014/main" id="{EE42693F-66C8-ABD8-B202-53998D5AD2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7D62E-A0E3-60B9-CA02-DDD8B9617D52}"/>
              </a:ext>
            </a:extLst>
          </p:cNvPr>
          <p:cNvSpPr/>
          <p:nvPr/>
        </p:nvSpPr>
        <p:spPr>
          <a:xfrm>
            <a:off x="5940152" y="2571750"/>
            <a:ext cx="2874568" cy="1207557"/>
          </a:xfrm>
          <a:prstGeom prst="roundRect">
            <a:avLst/>
          </a:prstGeom>
          <a:solidFill>
            <a:srgbClr val="D83B0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Automatically creates API structure based on </a:t>
            </a:r>
            <a:r>
              <a:rPr lang="en-US" sz="2000" b="1" dirty="0" err="1">
                <a:solidFill>
                  <a:schemeClr val="bg1"/>
                </a:solidFill>
              </a:rPr>
              <a:t>OpenAPI</a:t>
            </a:r>
            <a:r>
              <a:rPr lang="en-US" sz="2000" b="1" dirty="0">
                <a:solidFill>
                  <a:schemeClr val="bg1"/>
                </a:solidFill>
              </a:rPr>
              <a:t> spec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932D6-A749-2CBF-93C8-34F1876E324C}"/>
              </a:ext>
            </a:extLst>
          </p:cNvPr>
          <p:cNvSpPr txBox="1"/>
          <p:nvPr/>
        </p:nvSpPr>
        <p:spPr>
          <a:xfrm>
            <a:off x="1115616" y="627534"/>
            <a:ext cx="74168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Descriptor: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Name: Get Shodan IP Address Information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DisplayName: Get Shodan IP Address Information.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Description: Get detailed information from Shodan about an IP Address.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#Examples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#Can you summarize the Shodan information for the IP 185.220.101.140?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 err="1">
                <a:solidFill>
                  <a:schemeClr val="bg1"/>
                </a:solidFill>
              </a:rPr>
              <a:t>SupportedAuthTypes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- </a:t>
            </a:r>
            <a:r>
              <a:rPr lang="en-US" sz="1400" dirty="0" err="1">
                <a:solidFill>
                  <a:schemeClr val="bg1"/>
                </a:solidFill>
              </a:rPr>
              <a:t>ApiKey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Authorization: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Type: </a:t>
            </a:r>
            <a:r>
              <a:rPr lang="en-US" sz="1400" dirty="0" err="1">
                <a:solidFill>
                  <a:schemeClr val="bg1"/>
                </a:solidFill>
              </a:rPr>
              <a:t>APIKey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Key: key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Location: </a:t>
            </a:r>
            <a:r>
              <a:rPr lang="en-US" sz="1400" dirty="0" err="1">
                <a:solidFill>
                  <a:schemeClr val="bg1"/>
                </a:solidFill>
              </a:rPr>
              <a:t>QueryParams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AuthScheme</a:t>
            </a:r>
            <a:r>
              <a:rPr lang="en-US" sz="1400" dirty="0">
                <a:solidFill>
                  <a:schemeClr val="bg1"/>
                </a:solidFill>
              </a:rPr>
              <a:t>: ''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SkillGroups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- Format: API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Settings: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chemeClr val="bg1"/>
                </a:solidFill>
              </a:rPr>
              <a:t>OpenApiSpecUrl</a:t>
            </a:r>
            <a:r>
              <a:rPr lang="en-US" sz="1400" dirty="0">
                <a:solidFill>
                  <a:schemeClr val="bg1"/>
                </a:solidFill>
              </a:rPr>
              <a:t>: https://raw.githubusercontent.com/msandbu/securitycopilot/main/Shodanspec.yaml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5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3A91-3136-6750-DCC1-0BA69462D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CC196-967E-A518-3701-7233C8F8AC51}"/>
              </a:ext>
            </a:extLst>
          </p:cNvPr>
          <p:cNvSpPr txBox="1">
            <a:spLocks/>
          </p:cNvSpPr>
          <p:nvPr/>
        </p:nvSpPr>
        <p:spPr>
          <a:xfrm>
            <a:off x="-742159" y="166383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b-NO" dirty="0"/>
              <a:t>Copilot Security plugin</a:t>
            </a:r>
            <a:endParaRPr lang="en-US" dirty="0"/>
          </a:p>
        </p:txBody>
      </p:sp>
      <p:sp>
        <p:nvSpPr>
          <p:cNvPr id="6" name="AutoShape 2" descr="Hyper">
            <a:extLst>
              <a:ext uri="{FF2B5EF4-FFF2-40B4-BE49-F238E27FC236}">
                <a16:creationId xmlns:a16="http://schemas.microsoft.com/office/drawing/2014/main" id="{26DBB179-1643-BE41-73C2-DE0F792753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05CF39-116E-C308-B2D5-B966B250AD6C}"/>
              </a:ext>
            </a:extLst>
          </p:cNvPr>
          <p:cNvSpPr/>
          <p:nvPr/>
        </p:nvSpPr>
        <p:spPr>
          <a:xfrm>
            <a:off x="6084168" y="2931790"/>
            <a:ext cx="2874568" cy="1207557"/>
          </a:xfrm>
          <a:prstGeom prst="roundRect">
            <a:avLst/>
          </a:prstGeom>
          <a:solidFill>
            <a:srgbClr val="D83B0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Have to defined workspace ID to allow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4940D-B218-ECA1-9A07-A55E41B1E1F8}"/>
              </a:ext>
            </a:extLst>
          </p:cNvPr>
          <p:cNvSpPr txBox="1"/>
          <p:nvPr/>
        </p:nvSpPr>
        <p:spPr>
          <a:xfrm>
            <a:off x="1115616" y="627534"/>
            <a:ext cx="741682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Descriptor: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Name: Summarize Sentinel Cost details for a specified time and date range.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DisplayName: "Sentinel KQL: Sentinel Cost Details"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Description: Skills that lookup recent Sentinel Cost Details from Sentinel workspace.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SkillGroups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  - Format: KQL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Skills: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- Name: </a:t>
            </a:r>
            <a:r>
              <a:rPr lang="en-US" sz="1400" dirty="0" err="1">
                <a:solidFill>
                  <a:schemeClr val="bg1"/>
                </a:solidFill>
              </a:rPr>
              <a:t>GetSentinelCost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        DisplayName: Get Sentinel Cost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  Description: Fetches all the Sentinel Cost details for each table for the specified time and date range from Sentinel.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  Inputs: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    - Name: </a:t>
            </a:r>
            <a:r>
              <a:rPr lang="en-US" sz="1400" dirty="0" err="1">
                <a:solidFill>
                  <a:schemeClr val="bg1"/>
                </a:solidFill>
              </a:rPr>
              <a:t>fromDateTime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          - Name: </a:t>
            </a:r>
            <a:r>
              <a:rPr lang="en-US" sz="1400" dirty="0" err="1">
                <a:solidFill>
                  <a:schemeClr val="bg1"/>
                </a:solidFill>
              </a:rPr>
              <a:t>toDateTime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        Settings: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    Template: |-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      let </a:t>
            </a:r>
            <a:r>
              <a:rPr lang="en-US" sz="1400" dirty="0" err="1">
                <a:solidFill>
                  <a:schemeClr val="bg1"/>
                </a:solidFill>
              </a:rPr>
              <a:t>fromDateTime</a:t>
            </a:r>
            <a:r>
              <a:rPr lang="en-US" sz="1400" dirty="0">
                <a:solidFill>
                  <a:schemeClr val="bg1"/>
                </a:solidFill>
              </a:rPr>
              <a:t>=datetime('{{</a:t>
            </a:r>
            <a:r>
              <a:rPr lang="en-US" sz="1400" dirty="0" err="1">
                <a:solidFill>
                  <a:schemeClr val="bg1"/>
                </a:solidFill>
              </a:rPr>
              <a:t>fromDateTime</a:t>
            </a:r>
            <a:r>
              <a:rPr lang="en-US" sz="1400" dirty="0">
                <a:solidFill>
                  <a:schemeClr val="bg1"/>
                </a:solidFill>
              </a:rPr>
              <a:t>}}');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      let </a:t>
            </a:r>
            <a:r>
              <a:rPr lang="en-US" sz="1400" dirty="0" err="1">
                <a:solidFill>
                  <a:schemeClr val="bg1"/>
                </a:solidFill>
              </a:rPr>
              <a:t>toDateTime</a:t>
            </a:r>
            <a:r>
              <a:rPr lang="en-US" sz="1400" dirty="0">
                <a:solidFill>
                  <a:schemeClr val="bg1"/>
                </a:solidFill>
              </a:rPr>
              <a:t>=datetime('{{</a:t>
            </a:r>
            <a:r>
              <a:rPr lang="en-US" sz="1400" dirty="0" err="1">
                <a:solidFill>
                  <a:schemeClr val="bg1"/>
                </a:solidFill>
              </a:rPr>
              <a:t>toDateTime</a:t>
            </a:r>
            <a:r>
              <a:rPr lang="en-US" sz="1400" dirty="0">
                <a:solidFill>
                  <a:schemeClr val="bg1"/>
                </a:solidFill>
              </a:rPr>
              <a:t>}}');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        Usage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0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081598-51DA-5021-E8D5-BE840DF4C647}"/>
              </a:ext>
            </a:extLst>
          </p:cNvPr>
          <p:cNvSpPr txBox="1">
            <a:spLocks/>
          </p:cNvSpPr>
          <p:nvPr/>
        </p:nvSpPr>
        <p:spPr>
          <a:xfrm>
            <a:off x="-1044624" y="145265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Integrations with own sources with RAG (AI Search)</a:t>
            </a:r>
          </a:p>
        </p:txBody>
      </p:sp>
      <p:sp>
        <p:nvSpPr>
          <p:cNvPr id="5" name="AutoShape 2" descr="Hyper">
            <a:extLst>
              <a:ext uri="{FF2B5EF4-FFF2-40B4-BE49-F238E27FC236}">
                <a16:creationId xmlns:a16="http://schemas.microsoft.com/office/drawing/2014/main" id="{8B2E8411-2C02-57DE-11CF-B8CC92FB7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616C80A-781E-02C5-EFF0-7F85E6F2BD90}"/>
              </a:ext>
            </a:extLst>
          </p:cNvPr>
          <p:cNvSpPr/>
          <p:nvPr/>
        </p:nvSpPr>
        <p:spPr>
          <a:xfrm>
            <a:off x="7744791" y="2552179"/>
            <a:ext cx="1247678" cy="92332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b="1" dirty="0">
                <a:solidFill>
                  <a:schemeClr val="bg1"/>
                </a:solidFill>
              </a:rPr>
              <a:t>Vector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D9444A-63BB-0DC9-46A0-D58CFABB5B9E}"/>
              </a:ext>
            </a:extLst>
          </p:cNvPr>
          <p:cNvSpPr/>
          <p:nvPr/>
        </p:nvSpPr>
        <p:spPr>
          <a:xfrm>
            <a:off x="4292905" y="2687470"/>
            <a:ext cx="2073984" cy="881700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000" b="1" dirty="0">
                <a:solidFill>
                  <a:schemeClr val="bg2"/>
                </a:solidFill>
              </a:rPr>
              <a:t>Convert content to vectors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420993-A7FF-C7C7-E1DD-1CA887EB4C25}"/>
              </a:ext>
            </a:extLst>
          </p:cNvPr>
          <p:cNvSpPr/>
          <p:nvPr/>
        </p:nvSpPr>
        <p:spPr>
          <a:xfrm>
            <a:off x="174568" y="3482591"/>
            <a:ext cx="1888483" cy="867288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2"/>
                </a:solidFill>
              </a:rPr>
              <a:t>«</a:t>
            </a:r>
            <a:r>
              <a:rPr lang="nb-NO" sz="1600" b="1" i="1" dirty="0">
                <a:solidFill>
                  <a:schemeClr val="bg2"/>
                </a:solidFill>
              </a:rPr>
              <a:t>How should we handle these types of incidents?»</a:t>
            </a: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807F12-34A8-5812-B2E8-FE4977445EF8}"/>
              </a:ext>
            </a:extLst>
          </p:cNvPr>
          <p:cNvSpPr/>
          <p:nvPr/>
        </p:nvSpPr>
        <p:spPr>
          <a:xfrm>
            <a:off x="4824448" y="4125581"/>
            <a:ext cx="1335956" cy="521672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400" b="1">
                <a:solidFill>
                  <a:schemeClr val="bg1"/>
                </a:solidFill>
              </a:rPr>
              <a:t>Data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F7DEA0F-EF8B-EB26-2EC7-406A8CE67433}"/>
              </a:ext>
            </a:extLst>
          </p:cNvPr>
          <p:cNvSpPr/>
          <p:nvPr/>
        </p:nvSpPr>
        <p:spPr>
          <a:xfrm>
            <a:off x="5146754" y="3599454"/>
            <a:ext cx="605471" cy="505184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133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350420C-07F4-0363-28D7-FBC0C99ADEB6}"/>
              </a:ext>
            </a:extLst>
          </p:cNvPr>
          <p:cNvSpPr/>
          <p:nvPr/>
        </p:nvSpPr>
        <p:spPr>
          <a:xfrm rot="5400000">
            <a:off x="6753103" y="2439369"/>
            <a:ext cx="605473" cy="1377902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AD741B-E8DA-952D-C774-48DDFE5644D6}"/>
              </a:ext>
            </a:extLst>
          </p:cNvPr>
          <p:cNvSpPr/>
          <p:nvPr/>
        </p:nvSpPr>
        <p:spPr>
          <a:xfrm>
            <a:off x="4337786" y="1581004"/>
            <a:ext cx="2132431" cy="78069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400" b="1" dirty="0">
                <a:solidFill>
                  <a:schemeClr val="bg2"/>
                </a:solidFill>
              </a:rPr>
              <a:t>Vector Search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A826021-64A9-97E6-5ADE-B9A8C3D9B99F}"/>
              </a:ext>
            </a:extLst>
          </p:cNvPr>
          <p:cNvSpPr/>
          <p:nvPr/>
        </p:nvSpPr>
        <p:spPr>
          <a:xfrm rot="17464607">
            <a:off x="6848024" y="1565518"/>
            <a:ext cx="570005" cy="1432744"/>
          </a:xfrm>
          <a:prstGeom prst="upArrow">
            <a:avLst>
              <a:gd name="adj1" fmla="val 35703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2D4D2AB1-495D-0973-CC6F-CEC6560B91B5}"/>
              </a:ext>
            </a:extLst>
          </p:cNvPr>
          <p:cNvSpPr txBox="1"/>
          <p:nvPr/>
        </p:nvSpPr>
        <p:spPr>
          <a:xfrm>
            <a:off x="6366889" y="3385776"/>
            <a:ext cx="2169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b="1" dirty="0">
                <a:solidFill>
                  <a:schemeClr val="bg1"/>
                </a:solidFill>
              </a:rPr>
              <a:t>Embedding</a:t>
            </a:r>
            <a:br>
              <a:rPr lang="nb-NO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0D546DF0-4B70-494B-3110-1D5E1BF63304}"/>
              </a:ext>
            </a:extLst>
          </p:cNvPr>
          <p:cNvSpPr/>
          <p:nvPr/>
        </p:nvSpPr>
        <p:spPr>
          <a:xfrm rot="16200000">
            <a:off x="3332206" y="1107328"/>
            <a:ext cx="605471" cy="1319176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A622DF-F6AB-B951-9C4A-44C3337DA622}"/>
              </a:ext>
            </a:extLst>
          </p:cNvPr>
          <p:cNvSpPr/>
          <p:nvPr/>
        </p:nvSpPr>
        <p:spPr>
          <a:xfrm>
            <a:off x="850678" y="1471260"/>
            <a:ext cx="2112303" cy="574148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540" b="1" dirty="0">
                <a:solidFill>
                  <a:schemeClr val="bg2"/>
                </a:solidFill>
              </a:rPr>
              <a:t>LLM (SCU)</a:t>
            </a:r>
            <a:endParaRPr lang="en-US" sz="2540" b="1" dirty="0">
              <a:solidFill>
                <a:schemeClr val="bg2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229F9BB-6C86-CE56-CB27-FC8B38AF9892}"/>
              </a:ext>
            </a:extLst>
          </p:cNvPr>
          <p:cNvSpPr/>
          <p:nvPr/>
        </p:nvSpPr>
        <p:spPr>
          <a:xfrm>
            <a:off x="993994" y="2704513"/>
            <a:ext cx="605471" cy="770991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5BB5DD9-EF38-455E-293D-BD255B073772}"/>
              </a:ext>
            </a:extLst>
          </p:cNvPr>
          <p:cNvSpPr/>
          <p:nvPr/>
        </p:nvSpPr>
        <p:spPr>
          <a:xfrm rot="10800000">
            <a:off x="2025336" y="2704514"/>
            <a:ext cx="605471" cy="795800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8A643A-4AE5-AED8-C336-B1ED5E123298}"/>
              </a:ext>
            </a:extLst>
          </p:cNvPr>
          <p:cNvSpPr/>
          <p:nvPr/>
        </p:nvSpPr>
        <p:spPr>
          <a:xfrm>
            <a:off x="840950" y="2223595"/>
            <a:ext cx="2112303" cy="454099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540" b="1" dirty="0">
                <a:solidFill>
                  <a:schemeClr val="bg2"/>
                </a:solidFill>
              </a:rPr>
              <a:t>Search</a:t>
            </a:r>
            <a:endParaRPr lang="en-US" sz="2540" b="1" dirty="0">
              <a:solidFill>
                <a:schemeClr val="bg2"/>
              </a:solidFill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45714F4-85D2-0F69-6351-E8CDA588E41B}"/>
              </a:ext>
            </a:extLst>
          </p:cNvPr>
          <p:cNvSpPr/>
          <p:nvPr/>
        </p:nvSpPr>
        <p:spPr>
          <a:xfrm rot="4636472">
            <a:off x="3352848" y="1657027"/>
            <a:ext cx="605471" cy="1339089"/>
          </a:xfrm>
          <a:prstGeom prst="upArrow">
            <a:avLst>
              <a:gd name="adj1" fmla="val 30014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4EB674-E1BA-6875-F4A6-F064DF7A8A8B}"/>
              </a:ext>
            </a:extLst>
          </p:cNvPr>
          <p:cNvSpPr/>
          <p:nvPr/>
        </p:nvSpPr>
        <p:spPr>
          <a:xfrm>
            <a:off x="2152788" y="3487281"/>
            <a:ext cx="1931952" cy="867288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i="1" dirty="0">
                <a:solidFill>
                  <a:schemeClr val="bg2"/>
                </a:solidFill>
              </a:rPr>
              <a:t>«Based upon internal docs this is how we handle»</a:t>
            </a:r>
            <a:endParaRPr lang="en-US" sz="1600" b="1" i="1" dirty="0">
              <a:solidFill>
                <a:schemeClr val="bg2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9C8369-B9B5-8196-5BEB-F7A19869706B}"/>
              </a:ext>
            </a:extLst>
          </p:cNvPr>
          <p:cNvSpPr/>
          <p:nvPr/>
        </p:nvSpPr>
        <p:spPr>
          <a:xfrm>
            <a:off x="5776955" y="771675"/>
            <a:ext cx="3181154" cy="668895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2"/>
                </a:solidFill>
              </a:rPr>
              <a:t>Same method used by Copilot 365 with Semantic Index</a:t>
            </a: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66E3E982-56EF-8B6C-ABD4-6130263641BE}"/>
              </a:ext>
            </a:extLst>
          </p:cNvPr>
          <p:cNvSpPr/>
          <p:nvPr/>
        </p:nvSpPr>
        <p:spPr>
          <a:xfrm>
            <a:off x="705945" y="1316309"/>
            <a:ext cx="2461490" cy="1547949"/>
          </a:xfrm>
          <a:prstGeom prst="bracketPair">
            <a:avLst/>
          </a:prstGeom>
          <a:ln w="2540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093EE-3F1A-FB07-46CA-9CFE4C28BB6E}"/>
              </a:ext>
            </a:extLst>
          </p:cNvPr>
          <p:cNvSpPr txBox="1"/>
          <p:nvPr/>
        </p:nvSpPr>
        <p:spPr>
          <a:xfrm>
            <a:off x="797387" y="885234"/>
            <a:ext cx="244928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2000" b="1" dirty="0">
                <a:solidFill>
                  <a:schemeClr val="bg1"/>
                </a:solidFill>
              </a:rPr>
              <a:t>Copilot for Security</a:t>
            </a:r>
            <a:endParaRPr lang="en-US" sz="2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76620-7A8D-68CC-C1B2-548AFBC35E3A}"/>
              </a:ext>
            </a:extLst>
          </p:cNvPr>
          <p:cNvSpPr txBox="1">
            <a:spLocks/>
          </p:cNvSpPr>
          <p:nvPr/>
        </p:nvSpPr>
        <p:spPr>
          <a:xfrm>
            <a:off x="-1044624" y="247209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Integrations with your own data sources</a:t>
            </a:r>
          </a:p>
        </p:txBody>
      </p:sp>
      <p:sp>
        <p:nvSpPr>
          <p:cNvPr id="5" name="AutoShape 2" descr="Hyper">
            <a:extLst>
              <a:ext uri="{FF2B5EF4-FFF2-40B4-BE49-F238E27FC236}">
                <a16:creationId xmlns:a16="http://schemas.microsoft.com/office/drawing/2014/main" id="{444E2279-2501-CA81-BE39-15B83CC487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7A962-8FB5-295A-3584-2B2068F3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4" y="1885321"/>
            <a:ext cx="6725189" cy="31667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FBAFD-D38B-3830-D63D-745804B32EEE}"/>
              </a:ext>
            </a:extLst>
          </p:cNvPr>
          <p:cNvSpPr/>
          <p:nvPr/>
        </p:nvSpPr>
        <p:spPr bwMode="auto">
          <a:xfrm>
            <a:off x="755575" y="2065479"/>
            <a:ext cx="2546357" cy="963642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40" b="1" dirty="0">
                <a:solidFill>
                  <a:schemeClr val="bg1"/>
                </a:solidFill>
              </a:rPr>
              <a:t>Azure AI Search or uploaded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D3B22-508F-1E27-70FF-082B6F506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24" y="1128659"/>
            <a:ext cx="4556536" cy="360522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398BAF4-FBF9-FB67-9EFC-DA17D86433E0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838400" y="637217"/>
            <a:ext cx="618616" cy="223790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5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0B694-3D4A-9156-E710-A055016A7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982991-64A9-890F-2939-DEC0A0D9F65E}"/>
              </a:ext>
            </a:extLst>
          </p:cNvPr>
          <p:cNvSpPr txBox="1">
            <a:spLocks/>
          </p:cNvSpPr>
          <p:nvPr/>
        </p:nvSpPr>
        <p:spPr>
          <a:xfrm>
            <a:off x="-1044624" y="247209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Azure AI Search with own data</a:t>
            </a:r>
          </a:p>
        </p:txBody>
      </p:sp>
      <p:sp>
        <p:nvSpPr>
          <p:cNvPr id="5" name="AutoShape 2" descr="Hyper">
            <a:extLst>
              <a:ext uri="{FF2B5EF4-FFF2-40B4-BE49-F238E27FC236}">
                <a16:creationId xmlns:a16="http://schemas.microsoft.com/office/drawing/2014/main" id="{3B3A68D1-3EA3-AB13-AE55-A9813D5A0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C101E6-13BA-FC27-1D0E-086A75F6DAA8}"/>
              </a:ext>
            </a:extLst>
          </p:cNvPr>
          <p:cNvSpPr/>
          <p:nvPr/>
        </p:nvSpPr>
        <p:spPr bwMode="auto">
          <a:xfrm>
            <a:off x="6478950" y="1059582"/>
            <a:ext cx="2121768" cy="720080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Azure OpenAI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A97749-BAEC-2D36-DCF5-A2ECC46321B4}"/>
              </a:ext>
            </a:extLst>
          </p:cNvPr>
          <p:cNvSpPr/>
          <p:nvPr/>
        </p:nvSpPr>
        <p:spPr bwMode="auto">
          <a:xfrm>
            <a:off x="6266656" y="2427734"/>
            <a:ext cx="2546357" cy="720080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text-embedding-ada-002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0B50979-3516-53F4-9FD0-D1292E91042C}"/>
              </a:ext>
            </a:extLst>
          </p:cNvPr>
          <p:cNvSpPr/>
          <p:nvPr/>
        </p:nvSpPr>
        <p:spPr>
          <a:xfrm>
            <a:off x="7323810" y="1779662"/>
            <a:ext cx="432048" cy="648072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A2E7F5-96A8-8675-CBF7-229B9F4DBB4E}"/>
              </a:ext>
            </a:extLst>
          </p:cNvPr>
          <p:cNvSpPr/>
          <p:nvPr/>
        </p:nvSpPr>
        <p:spPr bwMode="auto">
          <a:xfrm>
            <a:off x="2562886" y="1059582"/>
            <a:ext cx="2258325" cy="720080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Azure AI Search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BFE7BD-EA55-19A2-9AC7-520A479C1648}"/>
              </a:ext>
            </a:extLst>
          </p:cNvPr>
          <p:cNvSpPr/>
          <p:nvPr/>
        </p:nvSpPr>
        <p:spPr>
          <a:xfrm rot="16200000">
            <a:off x="5423962" y="600847"/>
            <a:ext cx="432048" cy="163755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2618F-1152-793F-69E9-B6B9E4B9C9FB}"/>
              </a:ext>
            </a:extLst>
          </p:cNvPr>
          <p:cNvSpPr txBox="1"/>
          <p:nvPr/>
        </p:nvSpPr>
        <p:spPr>
          <a:xfrm>
            <a:off x="4897298" y="94522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Vectorization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45EBBC-B5B8-A090-A439-D209CA93B1FF}"/>
              </a:ext>
            </a:extLst>
          </p:cNvPr>
          <p:cNvSpPr/>
          <p:nvPr/>
        </p:nvSpPr>
        <p:spPr bwMode="auto">
          <a:xfrm>
            <a:off x="2418868" y="2864235"/>
            <a:ext cx="2546357" cy="963642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40" b="1" dirty="0">
                <a:solidFill>
                  <a:schemeClr val="bg1"/>
                </a:solidFill>
              </a:rPr>
              <a:t>Security Copilot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F55589B-5383-E865-6BFE-AA420CFED64D}"/>
              </a:ext>
            </a:extLst>
          </p:cNvPr>
          <p:cNvSpPr/>
          <p:nvPr/>
        </p:nvSpPr>
        <p:spPr>
          <a:xfrm rot="10800000">
            <a:off x="3476024" y="1779662"/>
            <a:ext cx="432048" cy="1084572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EB332F-4B17-B3BF-98B7-9C4A8285A14C}"/>
              </a:ext>
            </a:extLst>
          </p:cNvPr>
          <p:cNvSpPr/>
          <p:nvPr/>
        </p:nvSpPr>
        <p:spPr bwMode="auto">
          <a:xfrm>
            <a:off x="152289" y="1059582"/>
            <a:ext cx="1683407" cy="720080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Storage / SharePoint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89598A1-CAB2-1892-12BC-9C603C034A9E}"/>
              </a:ext>
            </a:extLst>
          </p:cNvPr>
          <p:cNvSpPr/>
          <p:nvPr/>
        </p:nvSpPr>
        <p:spPr>
          <a:xfrm rot="16200000">
            <a:off x="1984657" y="1067510"/>
            <a:ext cx="432048" cy="704223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aphic 816">
            <a:extLst>
              <a:ext uri="{FF2B5EF4-FFF2-40B4-BE49-F238E27FC236}">
                <a16:creationId xmlns:a16="http://schemas.microsoft.com/office/drawing/2014/main" id="{88CE20C9-A6FF-D77F-B606-41AABF698EB9}"/>
              </a:ext>
            </a:extLst>
          </p:cNvPr>
          <p:cNvGrpSpPr/>
          <p:nvPr/>
        </p:nvGrpSpPr>
        <p:grpSpPr>
          <a:xfrm>
            <a:off x="558362" y="2670567"/>
            <a:ext cx="751794" cy="603405"/>
            <a:chOff x="5688043" y="382901"/>
            <a:chExt cx="549192" cy="455432"/>
          </a:xfrm>
          <a:noFill/>
        </p:grpSpPr>
        <p:sp>
          <p:nvSpPr>
            <p:cNvPr id="22" name="Freeform 818">
              <a:extLst>
                <a:ext uri="{FF2B5EF4-FFF2-40B4-BE49-F238E27FC236}">
                  <a16:creationId xmlns:a16="http://schemas.microsoft.com/office/drawing/2014/main" id="{48F8B225-FBEB-A579-D2D1-ACEEFB0BCAAD}"/>
                </a:ext>
              </a:extLst>
            </p:cNvPr>
            <p:cNvSpPr/>
            <p:nvPr/>
          </p:nvSpPr>
          <p:spPr>
            <a:xfrm>
              <a:off x="6126506" y="382901"/>
              <a:ext cx="110729" cy="218046"/>
            </a:xfrm>
            <a:custGeom>
              <a:avLst/>
              <a:gdLst>
                <a:gd name="connsiteX0" fmla="*/ 110730 w 110729"/>
                <a:gd name="connsiteY0" fmla="*/ 218046 h 218046"/>
                <a:gd name="connsiteX1" fmla="*/ 110730 w 110729"/>
                <a:gd name="connsiteY1" fmla="*/ 21425 h 218046"/>
                <a:gd name="connsiteX2" fmla="*/ 89494 w 110729"/>
                <a:gd name="connsiteY2" fmla="*/ 0 h 218046"/>
                <a:gd name="connsiteX3" fmla="*/ 89399 w 110729"/>
                <a:gd name="connsiteY3" fmla="*/ 0 h 218046"/>
                <a:gd name="connsiteX4" fmla="*/ 0 w 110729"/>
                <a:gd name="connsiteY4" fmla="*/ 0 h 2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29" h="218046">
                  <a:moveTo>
                    <a:pt x="110730" y="218046"/>
                  </a:moveTo>
                  <a:lnTo>
                    <a:pt x="110730" y="21425"/>
                  </a:lnTo>
                  <a:cubicBezTo>
                    <a:pt x="110782" y="9645"/>
                    <a:pt x="101274" y="52"/>
                    <a:pt x="89494" y="0"/>
                  </a:cubicBezTo>
                  <a:cubicBezTo>
                    <a:pt x="89463" y="0"/>
                    <a:pt x="89430" y="0"/>
                    <a:pt x="89399" y="0"/>
                  </a:cubicBez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55555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3" name="Freeform 819">
              <a:extLst>
                <a:ext uri="{FF2B5EF4-FFF2-40B4-BE49-F238E27FC236}">
                  <a16:creationId xmlns:a16="http://schemas.microsoft.com/office/drawing/2014/main" id="{9576900B-1970-4E35-3AF4-07E73BA1E80C}"/>
                </a:ext>
              </a:extLst>
            </p:cNvPr>
            <p:cNvSpPr/>
            <p:nvPr/>
          </p:nvSpPr>
          <p:spPr>
            <a:xfrm>
              <a:off x="5826835" y="631000"/>
              <a:ext cx="410022" cy="103335"/>
            </a:xfrm>
            <a:custGeom>
              <a:avLst/>
              <a:gdLst>
                <a:gd name="connsiteX0" fmla="*/ 0 w 410022"/>
                <a:gd name="connsiteY0" fmla="*/ 103335 h 103335"/>
                <a:gd name="connsiteX1" fmla="*/ 388692 w 410022"/>
                <a:gd name="connsiteY1" fmla="*/ 103335 h 103335"/>
                <a:gd name="connsiteX2" fmla="*/ 410022 w 410022"/>
                <a:gd name="connsiteY2" fmla="*/ 82004 h 103335"/>
                <a:gd name="connsiteX3" fmla="*/ 410022 w 410022"/>
                <a:gd name="connsiteY3" fmla="*/ 0 h 10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022" h="103335">
                  <a:moveTo>
                    <a:pt x="0" y="103335"/>
                  </a:moveTo>
                  <a:lnTo>
                    <a:pt x="388692" y="103335"/>
                  </a:lnTo>
                  <a:cubicBezTo>
                    <a:pt x="400472" y="103335"/>
                    <a:pt x="410022" y="93785"/>
                    <a:pt x="410022" y="82004"/>
                  </a:cubicBezTo>
                  <a:lnTo>
                    <a:pt x="410022" y="0"/>
                  </a:lnTo>
                </a:path>
              </a:pathLst>
            </a:custGeom>
            <a:noFill/>
            <a:ln w="12700" cap="rnd">
              <a:solidFill>
                <a:srgbClr val="55555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4" name="Freeform 820">
              <a:extLst>
                <a:ext uri="{FF2B5EF4-FFF2-40B4-BE49-F238E27FC236}">
                  <a16:creationId xmlns:a16="http://schemas.microsoft.com/office/drawing/2014/main" id="{99CE1BB1-B91B-3BF3-C749-D3A42057E7F6}"/>
                </a:ext>
              </a:extLst>
            </p:cNvPr>
            <p:cNvSpPr/>
            <p:nvPr/>
          </p:nvSpPr>
          <p:spPr>
            <a:xfrm>
              <a:off x="5688043" y="382901"/>
              <a:ext cx="408600" cy="351434"/>
            </a:xfrm>
            <a:custGeom>
              <a:avLst/>
              <a:gdLst>
                <a:gd name="connsiteX0" fmla="*/ 408600 w 408600"/>
                <a:gd name="connsiteY0" fmla="*/ 0 h 351434"/>
                <a:gd name="connsiteX1" fmla="*/ 21331 w 408600"/>
                <a:gd name="connsiteY1" fmla="*/ 0 h 351434"/>
                <a:gd name="connsiteX2" fmla="*/ 0 w 408600"/>
                <a:gd name="connsiteY2" fmla="*/ 21425 h 351434"/>
                <a:gd name="connsiteX3" fmla="*/ 0 w 408600"/>
                <a:gd name="connsiteY3" fmla="*/ 330103 h 351434"/>
                <a:gd name="connsiteX4" fmla="*/ 21331 w 408600"/>
                <a:gd name="connsiteY4" fmla="*/ 351434 h 351434"/>
                <a:gd name="connsiteX5" fmla="*/ 107980 w 408600"/>
                <a:gd name="connsiteY5" fmla="*/ 351434 h 3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8600" h="351434">
                  <a:moveTo>
                    <a:pt x="408600" y="0"/>
                  </a:moveTo>
                  <a:lnTo>
                    <a:pt x="21331" y="0"/>
                  </a:lnTo>
                  <a:cubicBezTo>
                    <a:pt x="9534" y="52"/>
                    <a:pt x="0" y="9629"/>
                    <a:pt x="0" y="21425"/>
                  </a:cubicBezTo>
                  <a:lnTo>
                    <a:pt x="0" y="330103"/>
                  </a:lnTo>
                  <a:cubicBezTo>
                    <a:pt x="0" y="341884"/>
                    <a:pt x="9550" y="351434"/>
                    <a:pt x="21331" y="351434"/>
                  </a:cubicBezTo>
                  <a:lnTo>
                    <a:pt x="107980" y="351434"/>
                  </a:lnTo>
                </a:path>
              </a:pathLst>
            </a:custGeom>
            <a:noFill/>
            <a:ln w="12700" cap="rnd">
              <a:solidFill>
                <a:srgbClr val="55555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5" name="Freeform 821">
              <a:extLst>
                <a:ext uri="{FF2B5EF4-FFF2-40B4-BE49-F238E27FC236}">
                  <a16:creationId xmlns:a16="http://schemas.microsoft.com/office/drawing/2014/main" id="{F79A94F8-43B5-E623-7FE8-2200F4A54504}"/>
                </a:ext>
              </a:extLst>
            </p:cNvPr>
            <p:cNvSpPr/>
            <p:nvPr/>
          </p:nvSpPr>
          <p:spPr>
            <a:xfrm>
              <a:off x="5688043" y="698594"/>
              <a:ext cx="545969" cy="9480"/>
            </a:xfrm>
            <a:custGeom>
              <a:avLst/>
              <a:gdLst>
                <a:gd name="connsiteX0" fmla="*/ 0 w 545969"/>
                <a:gd name="connsiteY0" fmla="*/ 0 h 9480"/>
                <a:gd name="connsiteX1" fmla="*/ 545969 w 545969"/>
                <a:gd name="connsiteY1" fmla="*/ 0 h 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69" h="9480">
                  <a:moveTo>
                    <a:pt x="0" y="0"/>
                  </a:moveTo>
                  <a:lnTo>
                    <a:pt x="545969" y="0"/>
                  </a:lnTo>
                </a:path>
              </a:pathLst>
            </a:custGeom>
            <a:ln w="12700" cap="rnd">
              <a:solidFill>
                <a:srgbClr val="55555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6" name="Freeform 822">
              <a:extLst>
                <a:ext uri="{FF2B5EF4-FFF2-40B4-BE49-F238E27FC236}">
                  <a16:creationId xmlns:a16="http://schemas.microsoft.com/office/drawing/2014/main" id="{FBDA645D-AD2A-7525-8388-23B8306B2EA3}"/>
                </a:ext>
              </a:extLst>
            </p:cNvPr>
            <p:cNvSpPr/>
            <p:nvPr/>
          </p:nvSpPr>
          <p:spPr>
            <a:xfrm>
              <a:off x="5963920" y="740497"/>
              <a:ext cx="82936" cy="97836"/>
            </a:xfrm>
            <a:custGeom>
              <a:avLst/>
              <a:gdLst>
                <a:gd name="connsiteX0" fmla="*/ 48634 w 82936"/>
                <a:gd name="connsiteY0" fmla="*/ 0 h 97836"/>
                <a:gd name="connsiteX1" fmla="*/ 78781 w 82936"/>
                <a:gd name="connsiteY1" fmla="*/ 75842 h 97836"/>
                <a:gd name="connsiteX2" fmla="*/ 81341 w 82936"/>
                <a:gd name="connsiteY2" fmla="*/ 78876 h 97836"/>
                <a:gd name="connsiteX3" fmla="*/ 76389 w 82936"/>
                <a:gd name="connsiteY3" fmla="*/ 96146 h 97836"/>
                <a:gd name="connsiteX4" fmla="*/ 74799 w 82936"/>
                <a:gd name="connsiteY4" fmla="*/ 96888 h 97836"/>
                <a:gd name="connsiteX5" fmla="*/ 69490 w 82936"/>
                <a:gd name="connsiteY5" fmla="*/ 97837 h 97836"/>
                <a:gd name="connsiteX6" fmla="*/ 0 w 82936"/>
                <a:gd name="connsiteY6" fmla="*/ 97837 h 9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36" h="97836">
                  <a:moveTo>
                    <a:pt x="48634" y="0"/>
                  </a:moveTo>
                  <a:cubicBezTo>
                    <a:pt x="48634" y="0"/>
                    <a:pt x="45505" y="48539"/>
                    <a:pt x="78781" y="75842"/>
                  </a:cubicBezTo>
                  <a:cubicBezTo>
                    <a:pt x="79809" y="76693"/>
                    <a:pt x="80675" y="77720"/>
                    <a:pt x="81341" y="78876"/>
                  </a:cubicBezTo>
                  <a:cubicBezTo>
                    <a:pt x="84742" y="85013"/>
                    <a:pt x="82526" y="92744"/>
                    <a:pt x="76389" y="96146"/>
                  </a:cubicBezTo>
                  <a:cubicBezTo>
                    <a:pt x="75877" y="96430"/>
                    <a:pt x="75346" y="96678"/>
                    <a:pt x="74799" y="96888"/>
                  </a:cubicBezTo>
                  <a:cubicBezTo>
                    <a:pt x="73094" y="97493"/>
                    <a:pt x="71300" y="97814"/>
                    <a:pt x="69490" y="97837"/>
                  </a:cubicBezTo>
                  <a:lnTo>
                    <a:pt x="0" y="97837"/>
                  </a:lnTo>
                </a:path>
              </a:pathLst>
            </a:custGeom>
            <a:noFill/>
            <a:ln w="12700" cap="rnd">
              <a:solidFill>
                <a:srgbClr val="4B4B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7" name="Freeform 823">
              <a:extLst>
                <a:ext uri="{FF2B5EF4-FFF2-40B4-BE49-F238E27FC236}">
                  <a16:creationId xmlns:a16="http://schemas.microsoft.com/office/drawing/2014/main" id="{9D4FC3DD-4C58-2608-D52D-7326C3C14A7A}"/>
                </a:ext>
              </a:extLst>
            </p:cNvPr>
            <p:cNvSpPr/>
            <p:nvPr/>
          </p:nvSpPr>
          <p:spPr>
            <a:xfrm>
              <a:off x="5877627" y="740497"/>
              <a:ext cx="83258" cy="97836"/>
            </a:xfrm>
            <a:custGeom>
              <a:avLst/>
              <a:gdLst>
                <a:gd name="connsiteX0" fmla="*/ 34340 w 83258"/>
                <a:gd name="connsiteY0" fmla="*/ 0 h 97836"/>
                <a:gd name="connsiteX1" fmla="*/ 4193 w 83258"/>
                <a:gd name="connsiteY1" fmla="*/ 75842 h 97836"/>
                <a:gd name="connsiteX2" fmla="*/ 1539 w 83258"/>
                <a:gd name="connsiteY2" fmla="*/ 78876 h 97836"/>
                <a:gd name="connsiteX3" fmla="*/ 6722 w 83258"/>
                <a:gd name="connsiteY3" fmla="*/ 96217 h 97836"/>
                <a:gd name="connsiteX4" fmla="*/ 8175 w 83258"/>
                <a:gd name="connsiteY4" fmla="*/ 96888 h 97836"/>
                <a:gd name="connsiteX5" fmla="*/ 13389 w 83258"/>
                <a:gd name="connsiteY5" fmla="*/ 97837 h 97836"/>
                <a:gd name="connsiteX6" fmla="*/ 83259 w 83258"/>
                <a:gd name="connsiteY6" fmla="*/ 97837 h 9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58" h="97836">
                  <a:moveTo>
                    <a:pt x="34340" y="0"/>
                  </a:moveTo>
                  <a:cubicBezTo>
                    <a:pt x="34340" y="0"/>
                    <a:pt x="37374" y="48539"/>
                    <a:pt x="4193" y="75842"/>
                  </a:cubicBezTo>
                  <a:cubicBezTo>
                    <a:pt x="3112" y="76664"/>
                    <a:pt x="2210" y="77696"/>
                    <a:pt x="1539" y="78876"/>
                  </a:cubicBezTo>
                  <a:cubicBezTo>
                    <a:pt x="-1819" y="85096"/>
                    <a:pt x="502" y="92860"/>
                    <a:pt x="6722" y="96217"/>
                  </a:cubicBezTo>
                  <a:cubicBezTo>
                    <a:pt x="7192" y="96471"/>
                    <a:pt x="7677" y="96695"/>
                    <a:pt x="8175" y="96888"/>
                  </a:cubicBezTo>
                  <a:cubicBezTo>
                    <a:pt x="9848" y="97493"/>
                    <a:pt x="11611" y="97814"/>
                    <a:pt x="13389" y="97837"/>
                  </a:cubicBezTo>
                  <a:lnTo>
                    <a:pt x="83259" y="97837"/>
                  </a:lnTo>
                </a:path>
              </a:pathLst>
            </a:custGeom>
            <a:noFill/>
            <a:ln w="12700" cap="rnd">
              <a:solidFill>
                <a:srgbClr val="4B4B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8" name="Freeform 824">
              <a:extLst>
                <a:ext uri="{FF2B5EF4-FFF2-40B4-BE49-F238E27FC236}">
                  <a16:creationId xmlns:a16="http://schemas.microsoft.com/office/drawing/2014/main" id="{DD3296A4-8881-427C-21F9-8D7738EF1F4E}"/>
                </a:ext>
              </a:extLst>
            </p:cNvPr>
            <p:cNvSpPr/>
            <p:nvPr/>
          </p:nvSpPr>
          <p:spPr>
            <a:xfrm>
              <a:off x="5896135" y="803920"/>
              <a:ext cx="133103" cy="9480"/>
            </a:xfrm>
            <a:custGeom>
              <a:avLst/>
              <a:gdLst>
                <a:gd name="connsiteX0" fmla="*/ 133103 w 133103"/>
                <a:gd name="connsiteY0" fmla="*/ 0 h 9480"/>
                <a:gd name="connsiteX1" fmla="*/ 0 w 133103"/>
                <a:gd name="connsiteY1" fmla="*/ 0 h 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03" h="9480">
                  <a:moveTo>
                    <a:pt x="133103" y="0"/>
                  </a:moveTo>
                  <a:lnTo>
                    <a:pt x="0" y="0"/>
                  </a:lnTo>
                </a:path>
              </a:pathLst>
            </a:custGeom>
            <a:ln w="12700" cap="rnd">
              <a:solidFill>
                <a:srgbClr val="4B4B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9" name="Freeform 825">
              <a:extLst>
                <a:ext uri="{FF2B5EF4-FFF2-40B4-BE49-F238E27FC236}">
                  <a16:creationId xmlns:a16="http://schemas.microsoft.com/office/drawing/2014/main" id="{0E6DB5CA-6048-302A-E76F-06B25C6315A2}"/>
                </a:ext>
              </a:extLst>
            </p:cNvPr>
            <p:cNvSpPr/>
            <p:nvPr/>
          </p:nvSpPr>
          <p:spPr>
            <a:xfrm>
              <a:off x="5821810" y="462251"/>
              <a:ext cx="82762" cy="153296"/>
            </a:xfrm>
            <a:custGeom>
              <a:avLst/>
              <a:gdLst>
                <a:gd name="connsiteX0" fmla="*/ 82763 w 82762"/>
                <a:gd name="connsiteY0" fmla="*/ 0 h 153296"/>
                <a:gd name="connsiteX1" fmla="*/ 0 w 82762"/>
                <a:gd name="connsiteY1" fmla="*/ 80014 h 153296"/>
                <a:gd name="connsiteX2" fmla="*/ 82763 w 82762"/>
                <a:gd name="connsiteY2" fmla="*/ 153296 h 15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62" h="153296">
                  <a:moveTo>
                    <a:pt x="82763" y="0"/>
                  </a:moveTo>
                  <a:lnTo>
                    <a:pt x="0" y="80014"/>
                  </a:lnTo>
                  <a:lnTo>
                    <a:pt x="82763" y="153296"/>
                  </a:lnTo>
                </a:path>
              </a:pathLst>
            </a:custGeom>
            <a:noFill/>
            <a:ln w="12700" cap="rnd">
              <a:solidFill>
                <a:srgbClr val="D1002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0" name="Freeform 826">
              <a:extLst>
                <a:ext uri="{FF2B5EF4-FFF2-40B4-BE49-F238E27FC236}">
                  <a16:creationId xmlns:a16="http://schemas.microsoft.com/office/drawing/2014/main" id="{56519974-FFAC-001B-6843-2DB67E2EB574}"/>
                </a:ext>
              </a:extLst>
            </p:cNvPr>
            <p:cNvSpPr/>
            <p:nvPr/>
          </p:nvSpPr>
          <p:spPr>
            <a:xfrm>
              <a:off x="6017199" y="462251"/>
              <a:ext cx="82762" cy="153296"/>
            </a:xfrm>
            <a:custGeom>
              <a:avLst/>
              <a:gdLst>
                <a:gd name="connsiteX0" fmla="*/ 0 w 82762"/>
                <a:gd name="connsiteY0" fmla="*/ 153296 h 153296"/>
                <a:gd name="connsiteX1" fmla="*/ 82763 w 82762"/>
                <a:gd name="connsiteY1" fmla="*/ 73283 h 153296"/>
                <a:gd name="connsiteX2" fmla="*/ 0 w 82762"/>
                <a:gd name="connsiteY2" fmla="*/ 0 h 15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62" h="153296">
                  <a:moveTo>
                    <a:pt x="0" y="153296"/>
                  </a:moveTo>
                  <a:lnTo>
                    <a:pt x="82763" y="7328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D1002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1" name="Freeform 827">
              <a:extLst>
                <a:ext uri="{FF2B5EF4-FFF2-40B4-BE49-F238E27FC236}">
                  <a16:creationId xmlns:a16="http://schemas.microsoft.com/office/drawing/2014/main" id="{AAC4D8B9-585D-59AF-873C-7FE916BA3675}"/>
                </a:ext>
              </a:extLst>
            </p:cNvPr>
            <p:cNvSpPr/>
            <p:nvPr/>
          </p:nvSpPr>
          <p:spPr>
            <a:xfrm>
              <a:off x="5941925" y="462251"/>
              <a:ext cx="32043" cy="153296"/>
            </a:xfrm>
            <a:custGeom>
              <a:avLst/>
              <a:gdLst>
                <a:gd name="connsiteX0" fmla="*/ 32043 w 32043"/>
                <a:gd name="connsiteY0" fmla="*/ 0 h 153296"/>
                <a:gd name="connsiteX1" fmla="*/ 0 w 32043"/>
                <a:gd name="connsiteY1" fmla="*/ 153296 h 15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43" h="153296">
                  <a:moveTo>
                    <a:pt x="32043" y="0"/>
                  </a:moveTo>
                  <a:lnTo>
                    <a:pt x="0" y="153296"/>
                  </a:lnTo>
                </a:path>
              </a:pathLst>
            </a:custGeom>
            <a:ln w="12700" cap="rnd">
              <a:solidFill>
                <a:srgbClr val="55555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O"/>
            </a:p>
          </p:txBody>
        </p:sp>
      </p:grp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9FC3ED1-C459-D05B-542E-4ABFA3AC1434}"/>
              </a:ext>
            </a:extLst>
          </p:cNvPr>
          <p:cNvSpPr/>
          <p:nvPr/>
        </p:nvSpPr>
        <p:spPr>
          <a:xfrm rot="10800000">
            <a:off x="718235" y="1777229"/>
            <a:ext cx="432048" cy="889334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E2E0785-8AF7-8903-113C-023919EDC0C6}"/>
              </a:ext>
            </a:extLst>
          </p:cNvPr>
          <p:cNvSpPr/>
          <p:nvPr/>
        </p:nvSpPr>
        <p:spPr>
          <a:xfrm>
            <a:off x="6084168" y="3723879"/>
            <a:ext cx="2516550" cy="1212340"/>
          </a:xfrm>
          <a:prstGeom prst="wedgeEllipseCallout">
            <a:avLst>
              <a:gd name="adj1" fmla="val 16395"/>
              <a:gd name="adj2" fmla="val -90113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</a:rPr>
              <a:t>DOES NOT WORK WITH  NEWER EMBEDDING</a:t>
            </a:r>
          </a:p>
        </p:txBody>
      </p:sp>
    </p:spTree>
    <p:extLst>
      <p:ext uri="{BB962C8B-B14F-4D97-AF65-F5344CB8AC3E}">
        <p14:creationId xmlns:p14="http://schemas.microsoft.com/office/powerpoint/2010/main" val="300699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D8BF1B-2FD1-121E-B1B9-0D9AFA0723BC}"/>
              </a:ext>
            </a:extLst>
          </p:cNvPr>
          <p:cNvSpPr txBox="1">
            <a:spLocks/>
          </p:cNvSpPr>
          <p:nvPr/>
        </p:nvSpPr>
        <p:spPr>
          <a:xfrm>
            <a:off x="-937260" y="223152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How to write the right prompt</a:t>
            </a:r>
          </a:p>
        </p:txBody>
      </p:sp>
      <p:sp>
        <p:nvSpPr>
          <p:cNvPr id="5" name="AutoShape 2" descr="Hyper">
            <a:extLst>
              <a:ext uri="{FF2B5EF4-FFF2-40B4-BE49-F238E27FC236}">
                <a16:creationId xmlns:a16="http://schemas.microsoft.com/office/drawing/2014/main" id="{9DD46E5B-37BC-0475-906A-BB7D63859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15C52-828E-7151-13F7-1705FDCAA6F2}"/>
              </a:ext>
            </a:extLst>
          </p:cNvPr>
          <p:cNvSpPr txBox="1"/>
          <p:nvPr/>
        </p:nvSpPr>
        <p:spPr>
          <a:xfrm>
            <a:off x="257175" y="843558"/>
            <a:ext cx="5325292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</a:rPr>
              <a:t>Write in English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Norwegian works, but cannot guarantee that the function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Address the prompt as (You should do 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Describe what it will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</a:rPr>
              <a:t>Describe the correct context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Summarize incident in Defender XDR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Write a summary of the incident for a CISO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Do you know where to apply? Use System 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need for the orchestrator to "interpret"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E75A971-3E0C-580D-6FBB-508DD124FE0E}"/>
              </a:ext>
            </a:extLst>
          </p:cNvPr>
          <p:cNvSpPr/>
          <p:nvPr/>
        </p:nvSpPr>
        <p:spPr>
          <a:xfrm>
            <a:off x="6516216" y="2902466"/>
            <a:ext cx="2232248" cy="1229736"/>
          </a:xfrm>
          <a:prstGeom prst="wedgeEllipseCallout">
            <a:avLst>
              <a:gd name="adj1" fmla="val -112593"/>
              <a:gd name="adj2" fmla="val -2070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</a:rPr>
              <a:t>Uses about 1/5 of the tokens compared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7E5CEC5-283C-EF7C-A26D-8CB66A92C49D}"/>
              </a:ext>
            </a:extLst>
          </p:cNvPr>
          <p:cNvSpPr/>
          <p:nvPr/>
        </p:nvSpPr>
        <p:spPr>
          <a:xfrm>
            <a:off x="6300192" y="1347614"/>
            <a:ext cx="2008163" cy="984387"/>
          </a:xfrm>
          <a:prstGeom prst="wedgeEllipseCallout">
            <a:avLst>
              <a:gd name="adj1" fmla="val -100353"/>
              <a:gd name="adj2" fmla="val -5045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</a:rPr>
              <a:t>Will translate it to English…</a:t>
            </a:r>
          </a:p>
        </p:txBody>
      </p:sp>
    </p:spTree>
    <p:extLst>
      <p:ext uri="{BB962C8B-B14F-4D97-AF65-F5344CB8AC3E}">
        <p14:creationId xmlns:p14="http://schemas.microsoft.com/office/powerpoint/2010/main" val="333848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5CA71-8B06-25C2-F2A6-9F64F4A8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" y="1478241"/>
            <a:ext cx="5738611" cy="98528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40BC01C-7C29-BD26-F0C8-F88500F5F24F}"/>
              </a:ext>
            </a:extLst>
          </p:cNvPr>
          <p:cNvSpPr/>
          <p:nvPr/>
        </p:nvSpPr>
        <p:spPr>
          <a:xfrm>
            <a:off x="6422179" y="1970883"/>
            <a:ext cx="2232248" cy="1310286"/>
          </a:xfrm>
          <a:prstGeom prst="wedgeEllipseCallout">
            <a:avLst>
              <a:gd name="adj1" fmla="val -73355"/>
              <a:gd name="adj2" fmla="val -18898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</a:rPr>
              <a:t>Uses System Prompt to do Code analysis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5E3B525-A16E-3037-47A9-AD982AB4ED2D}"/>
              </a:ext>
            </a:extLst>
          </p:cNvPr>
          <p:cNvSpPr/>
          <p:nvPr/>
        </p:nvSpPr>
        <p:spPr>
          <a:xfrm>
            <a:off x="6516216" y="195486"/>
            <a:ext cx="2110261" cy="1094262"/>
          </a:xfrm>
          <a:prstGeom prst="wedgeEllipseCallout">
            <a:avLst>
              <a:gd name="adj1" fmla="val -104698"/>
              <a:gd name="adj2" fmla="val 6674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</a:rPr>
              <a:t>Just asked the orchestrator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EFFB4-9A61-27C6-8BA7-28B3654F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7" y="3063060"/>
            <a:ext cx="5901825" cy="599614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2E9EC4A-AFD3-477A-E28B-E0361355993F}"/>
              </a:ext>
            </a:extLst>
          </p:cNvPr>
          <p:cNvSpPr/>
          <p:nvPr/>
        </p:nvSpPr>
        <p:spPr>
          <a:xfrm>
            <a:off x="6447362" y="3579862"/>
            <a:ext cx="2373110" cy="1238278"/>
          </a:xfrm>
          <a:prstGeom prst="wedgeEllipseCallout">
            <a:avLst>
              <a:gd name="adj1" fmla="val -126035"/>
              <a:gd name="adj2" fmla="val -59862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</a:rPr>
              <a:t>Just asked the Orchestrator without any integrations </a:t>
            </a:r>
          </a:p>
        </p:txBody>
      </p:sp>
    </p:spTree>
    <p:extLst>
      <p:ext uri="{BB962C8B-B14F-4D97-AF65-F5344CB8AC3E}">
        <p14:creationId xmlns:p14="http://schemas.microsoft.com/office/powerpoint/2010/main" val="3275490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45E63D-92B6-18CC-4AF9-953403E6DC93}"/>
              </a:ext>
            </a:extLst>
          </p:cNvPr>
          <p:cNvSpPr txBox="1">
            <a:spLocks/>
          </p:cNvSpPr>
          <p:nvPr/>
        </p:nvSpPr>
        <p:spPr>
          <a:xfrm>
            <a:off x="-1044624" y="180201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nb-NO" b="1" dirty="0">
                <a:solidFill>
                  <a:schemeClr val="bg2"/>
                </a:solidFill>
              </a:rPr>
              <a:t>Promptbook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9A0C9-722C-30DB-4004-C3697388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79626"/>
            <a:ext cx="3024336" cy="41886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065807-8DA3-84CF-FE78-4B97CA6D16F2}"/>
              </a:ext>
            </a:extLst>
          </p:cNvPr>
          <p:cNvSpPr/>
          <p:nvPr/>
        </p:nvSpPr>
        <p:spPr bwMode="auto">
          <a:xfrm>
            <a:off x="3981534" y="987574"/>
            <a:ext cx="3197158" cy="648072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 a series of prompts to run different activities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013F3B-010A-BCBF-DA43-5827AD0AD3CD}"/>
              </a:ext>
            </a:extLst>
          </p:cNvPr>
          <p:cNvSpPr/>
          <p:nvPr/>
        </p:nvSpPr>
        <p:spPr bwMode="auto">
          <a:xfrm>
            <a:off x="3977476" y="1875755"/>
            <a:ext cx="3197158" cy="845341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 of the information here is stored in the context of the LLM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BE28B-CDA5-0310-F036-560CA52FF442}"/>
              </a:ext>
            </a:extLst>
          </p:cNvPr>
          <p:cNvSpPr/>
          <p:nvPr/>
        </p:nvSpPr>
        <p:spPr bwMode="auto">
          <a:xfrm>
            <a:off x="3981534" y="2961205"/>
            <a:ext cx="3197158" cy="845341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Can use data against different sources/skills between different prompts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23519B-59FD-E2E0-938F-055F8A1AE501}"/>
              </a:ext>
            </a:extLst>
          </p:cNvPr>
          <p:cNvSpPr/>
          <p:nvPr/>
        </p:nvSpPr>
        <p:spPr bwMode="auto">
          <a:xfrm>
            <a:off x="3977476" y="4031832"/>
            <a:ext cx="3197158" cy="660408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Not directly accessible via the API</a:t>
            </a:r>
          </a:p>
        </p:txBody>
      </p:sp>
    </p:spTree>
    <p:extLst>
      <p:ext uri="{BB962C8B-B14F-4D97-AF65-F5344CB8AC3E}">
        <p14:creationId xmlns:p14="http://schemas.microsoft.com/office/powerpoint/2010/main" val="238086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2F3A-3918-4DC6-9068-EB9E43A8B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9E4E9D-9311-9BDA-DBF5-17D82CABB97A}"/>
              </a:ext>
            </a:extLst>
          </p:cNvPr>
          <p:cNvSpPr txBox="1">
            <a:spLocks/>
          </p:cNvSpPr>
          <p:nvPr/>
        </p:nvSpPr>
        <p:spPr>
          <a:xfrm>
            <a:off x="-540568" y="264063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It's still generative AI for better or worse...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16B3C-6746-D8CD-AF3D-3D7C5897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907133"/>
            <a:ext cx="6517901" cy="3827025"/>
          </a:xfrm>
          <a:prstGeom prst="rect">
            <a:avLst/>
          </a:prstGeom>
        </p:spPr>
      </p:pic>
      <p:pic>
        <p:nvPicPr>
          <p:cNvPr id="1026" name="Picture 2" descr="John Collins on LinkedIn: &quot;60% of the time it works every time.&quot; - Brian  Fantana Speaking of…">
            <a:extLst>
              <a:ext uri="{FF2B5EF4-FFF2-40B4-BE49-F238E27FC236}">
                <a16:creationId xmlns:a16="http://schemas.microsoft.com/office/drawing/2014/main" id="{8A08E3A5-D0D2-A6D0-3387-8628D297B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74" y="987574"/>
            <a:ext cx="2979986" cy="30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E1E13-8D5E-1E62-E9F7-44388534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66" y="195486"/>
            <a:ext cx="442186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65103-83FF-9080-90EB-7B5FF389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209-E445-1FBC-9624-78F27EF66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066BC4-D070-44F3-5C34-8447D90DBD5F}"/>
              </a:ext>
            </a:extLst>
          </p:cNvPr>
          <p:cNvSpPr txBox="1">
            <a:spLocks/>
          </p:cNvSpPr>
          <p:nvPr/>
        </p:nvSpPr>
        <p:spPr>
          <a:xfrm>
            <a:off x="-540568" y="264063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F121E9"/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So, what to think of Copilot for Security?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E94A8-82E9-AD36-0C04-1B16AA605DF9}"/>
              </a:ext>
            </a:extLst>
          </p:cNvPr>
          <p:cNvSpPr txBox="1"/>
          <p:nvPr/>
        </p:nvSpPr>
        <p:spPr>
          <a:xfrm>
            <a:off x="395536" y="915566"/>
            <a:ext cx="43924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Great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Easy to plugin new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Fortunately locked to Microsoft fine-tuned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Cannot bring your own model (Llama, GPT4o1) or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Will always “lag” behind with newer models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5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00EE-424C-5D1A-33BE-A3457DB2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9" y="1419572"/>
            <a:ext cx="8229600" cy="914400"/>
          </a:xfrm>
        </p:spPr>
        <p:txBody>
          <a:bodyPr/>
          <a:lstStyle/>
          <a:p>
            <a:r>
              <a:rPr lang="en-US" b="1" dirty="0"/>
              <a:t>Thanks for listening to my ramblings!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A6E0-BBA5-CA60-2AD5-71B4C4C0C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769" y="2427734"/>
            <a:ext cx="4042792" cy="26638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Questions? Ill be here! Or…</a:t>
            </a:r>
          </a:p>
          <a:p>
            <a:pPr marL="0" indent="0" algn="ctr">
              <a:buNone/>
            </a:pPr>
            <a:r>
              <a:rPr lang="en-US" b="1" dirty="0"/>
              <a:t>Marius.sandbu@soprasteria.com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225C4B-4014-672F-07A7-5F67E50126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0032" y="2427734"/>
            <a:ext cx="3970337" cy="26638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Slides: </a:t>
            </a:r>
            <a:r>
              <a:rPr lang="en-US" dirty="0"/>
              <a:t>github.com/</a:t>
            </a:r>
            <a:r>
              <a:rPr lang="en-US" dirty="0" err="1"/>
              <a:t>msandbu</a:t>
            </a:r>
            <a:r>
              <a:rPr lang="en-US" dirty="0"/>
              <a:t>/nic2024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BD7DAF3B-D903-1AF0-ABDE-C49A3C37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75" y="1578039"/>
            <a:ext cx="6624736" cy="16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AACB3-0DE8-5A45-2D39-940F1F674BD9}"/>
              </a:ext>
            </a:extLst>
          </p:cNvPr>
          <p:cNvSpPr txBox="1"/>
          <p:nvPr/>
        </p:nvSpPr>
        <p:spPr>
          <a:xfrm>
            <a:off x="1475656" y="323248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All about probability =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What is the most likely next word in each context</a:t>
            </a:r>
          </a:p>
        </p:txBody>
      </p:sp>
      <p:sp>
        <p:nvSpPr>
          <p:cNvPr id="5" name="Rectangle: Rounded Corners 22">
            <a:extLst>
              <a:ext uri="{FF2B5EF4-FFF2-40B4-BE49-F238E27FC236}">
                <a16:creationId xmlns:a16="http://schemas.microsoft.com/office/drawing/2014/main" id="{211634AE-D23C-E77C-80E8-449534002484}"/>
              </a:ext>
            </a:extLst>
          </p:cNvPr>
          <p:cNvSpPr/>
          <p:nvPr/>
        </p:nvSpPr>
        <p:spPr>
          <a:xfrm>
            <a:off x="1940140" y="483518"/>
            <a:ext cx="5112568" cy="936104"/>
          </a:xfrm>
          <a:prstGeom prst="roundRect">
            <a:avLst/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Tokens = </a:t>
            </a:r>
            <a:r>
              <a:rPr lang="en-US" sz="2000" dirty="0"/>
              <a:t>are individual pieces of text (like words or </a:t>
            </a:r>
            <a:r>
              <a:rPr lang="en-US" sz="2000" dirty="0" err="1"/>
              <a:t>subwords</a:t>
            </a:r>
            <a:r>
              <a:rPr lang="en-US" sz="2000" dirty="0"/>
              <a:t>) that the model processes and generates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A10-3FF5-B60C-DCE5-A55EFC4D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667"/>
            <a:ext cx="8229600" cy="914400"/>
          </a:xfrm>
        </p:spPr>
        <p:txBody>
          <a:bodyPr/>
          <a:lstStyle/>
          <a:p>
            <a:r>
              <a:rPr lang="en-US" b="1" dirty="0"/>
              <a:t>LLM and GPT - 101</a:t>
            </a:r>
          </a:p>
        </p:txBody>
      </p:sp>
      <p:sp>
        <p:nvSpPr>
          <p:cNvPr id="29" name="Rectangle: Rounded Corners 18">
            <a:extLst>
              <a:ext uri="{FF2B5EF4-FFF2-40B4-BE49-F238E27FC236}">
                <a16:creationId xmlns:a16="http://schemas.microsoft.com/office/drawing/2014/main" id="{DED0B432-1DEA-6EC5-0F65-24B5FDCEA7D1}"/>
              </a:ext>
            </a:extLst>
          </p:cNvPr>
          <p:cNvSpPr/>
          <p:nvPr/>
        </p:nvSpPr>
        <p:spPr>
          <a:xfrm>
            <a:off x="323528" y="957647"/>
            <a:ext cx="2592288" cy="430213"/>
          </a:xfrm>
          <a:prstGeom prst="roundRect">
            <a:avLst/>
          </a:prstGeom>
          <a:solidFill>
            <a:srgbClr val="D721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GPT 3.5 </a:t>
            </a:r>
            <a:r>
              <a:rPr lang="nb-NO" sz="1600" b="1" dirty="0">
                <a:solidFill>
                  <a:schemeClr val="bg1"/>
                </a:solidFill>
                <a:ea typeface="Tahoma"/>
                <a:cs typeface="Tahoma"/>
              </a:rPr>
              <a:t>~2500 words</a:t>
            </a:r>
          </a:p>
        </p:txBody>
      </p:sp>
      <p:sp>
        <p:nvSpPr>
          <p:cNvPr id="30" name="Rectangle: Rounded Corners 1">
            <a:extLst>
              <a:ext uri="{FF2B5EF4-FFF2-40B4-BE49-F238E27FC236}">
                <a16:creationId xmlns:a16="http://schemas.microsoft.com/office/drawing/2014/main" id="{740383F3-2D56-AF00-6F57-7794ED2097AD}"/>
              </a:ext>
            </a:extLst>
          </p:cNvPr>
          <p:cNvSpPr/>
          <p:nvPr/>
        </p:nvSpPr>
        <p:spPr>
          <a:xfrm>
            <a:off x="5652119" y="957647"/>
            <a:ext cx="3168353" cy="430214"/>
          </a:xfrm>
          <a:prstGeom prst="roundRect">
            <a:avLst/>
          </a:prstGeom>
          <a:solidFill>
            <a:srgbClr val="D721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 GPT-4 Turbo</a:t>
            </a:r>
            <a:r>
              <a:rPr lang="en-US" b="1" dirty="0">
                <a:solidFill>
                  <a:schemeClr val="bg1"/>
                </a:solidFill>
                <a:ea typeface="Tahoma"/>
                <a:cs typeface="Tahoma"/>
              </a:rPr>
              <a:t> </a:t>
            </a:r>
            <a:r>
              <a:rPr lang="nb-NO" sz="1600" b="1" dirty="0">
                <a:solidFill>
                  <a:schemeClr val="bg1"/>
                </a:solidFill>
                <a:ea typeface="Tahoma"/>
                <a:cs typeface="Tahoma"/>
              </a:rPr>
              <a:t>100,000 words</a:t>
            </a:r>
          </a:p>
        </p:txBody>
      </p:sp>
      <p:sp>
        <p:nvSpPr>
          <p:cNvPr id="31" name="Rectangle: Rounded Corners 1">
            <a:extLst>
              <a:ext uri="{FF2B5EF4-FFF2-40B4-BE49-F238E27FC236}">
                <a16:creationId xmlns:a16="http://schemas.microsoft.com/office/drawing/2014/main" id="{AA664ED5-A267-60A2-E775-0E73C42A17D3}"/>
              </a:ext>
            </a:extLst>
          </p:cNvPr>
          <p:cNvSpPr/>
          <p:nvPr/>
        </p:nvSpPr>
        <p:spPr>
          <a:xfrm>
            <a:off x="3166408" y="957647"/>
            <a:ext cx="2305732" cy="430213"/>
          </a:xfrm>
          <a:prstGeom prst="roundRect">
            <a:avLst/>
          </a:prstGeom>
          <a:solidFill>
            <a:srgbClr val="D721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GPT-4</a:t>
            </a:r>
            <a:r>
              <a:rPr lang="nb-NO" b="1" dirty="0">
                <a:solidFill>
                  <a:schemeClr val="bg1"/>
                </a:solidFill>
                <a:ea typeface="Tahoma"/>
                <a:cs typeface="Tahoma"/>
              </a:rPr>
              <a:t> </a:t>
            </a:r>
            <a:r>
              <a:rPr lang="nb-NO" sz="1600" b="1" dirty="0">
                <a:solidFill>
                  <a:schemeClr val="bg1"/>
                </a:solidFill>
                <a:ea typeface="Tahoma"/>
                <a:cs typeface="Tahoma"/>
              </a:rPr>
              <a:t>12000 words</a:t>
            </a:r>
            <a:endParaRPr lang="en-US" b="1" dirty="0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7983925-796C-9948-328F-B6440BE74E49}"/>
              </a:ext>
            </a:extLst>
          </p:cNvPr>
          <p:cNvSpPr/>
          <p:nvPr/>
        </p:nvSpPr>
        <p:spPr>
          <a:xfrm>
            <a:off x="323528" y="1534866"/>
            <a:ext cx="1467750" cy="759788"/>
          </a:xfrm>
          <a:prstGeom prst="can">
            <a:avLst/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Wikipedia</a:t>
            </a:r>
            <a:r>
              <a:rPr lang="nb-NO" sz="1050" dirty="0">
                <a:solidFill>
                  <a:schemeClr val="bg1"/>
                </a:solidFill>
              </a:rPr>
              <a:t> </a:t>
            </a:r>
            <a:r>
              <a:rPr lang="nb-NO" sz="1400" b="1" dirty="0">
                <a:solidFill>
                  <a:schemeClr val="bg1"/>
                </a:solidFill>
              </a:rPr>
              <a:t>(4%)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27547F0-A78E-57BA-920D-D7A93D9FA497}"/>
              </a:ext>
            </a:extLst>
          </p:cNvPr>
          <p:cNvSpPr/>
          <p:nvPr/>
        </p:nvSpPr>
        <p:spPr>
          <a:xfrm>
            <a:off x="295938" y="2357915"/>
            <a:ext cx="1467750" cy="759540"/>
          </a:xfrm>
          <a:prstGeom prst="can">
            <a:avLst/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Other arcives</a:t>
            </a:r>
            <a:br>
              <a:rPr lang="nb-NO" sz="1050" dirty="0">
                <a:solidFill>
                  <a:schemeClr val="bg1"/>
                </a:solidFill>
              </a:rPr>
            </a:br>
            <a:r>
              <a:rPr lang="nb-NO" sz="1400" b="1" dirty="0">
                <a:solidFill>
                  <a:schemeClr val="bg1"/>
                </a:solidFill>
              </a:rPr>
              <a:t>(60%)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62B214D-4733-ABB8-08EF-F6822D68510F}"/>
              </a:ext>
            </a:extLst>
          </p:cNvPr>
          <p:cNvSpPr/>
          <p:nvPr/>
        </p:nvSpPr>
        <p:spPr>
          <a:xfrm>
            <a:off x="251520" y="3235279"/>
            <a:ext cx="1443431" cy="865763"/>
          </a:xfrm>
          <a:prstGeom prst="can">
            <a:avLst/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OpenWeb</a:t>
            </a:r>
            <a:br>
              <a:rPr lang="nb-NO" sz="1600" b="1" dirty="0">
                <a:solidFill>
                  <a:schemeClr val="bg1"/>
                </a:solidFill>
              </a:rPr>
            </a:br>
            <a:r>
              <a:rPr lang="nb-NO" sz="1600" b="1" dirty="0">
                <a:solidFill>
                  <a:schemeClr val="bg1"/>
                </a:solidFill>
              </a:rPr>
              <a:t>Text2 </a:t>
            </a:r>
            <a:br>
              <a:rPr lang="nb-NO" sz="1050" dirty="0">
                <a:solidFill>
                  <a:schemeClr val="bg1"/>
                </a:solidFill>
              </a:rPr>
            </a:br>
            <a:r>
              <a:rPr lang="nb-NO" sz="1400" b="1" dirty="0">
                <a:solidFill>
                  <a:schemeClr val="bg1"/>
                </a:solidFill>
              </a:rPr>
              <a:t>(22%)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0EF05-2B70-6183-9341-DF20BC581FBE}"/>
              </a:ext>
            </a:extLst>
          </p:cNvPr>
          <p:cNvSpPr/>
          <p:nvPr/>
        </p:nvSpPr>
        <p:spPr>
          <a:xfrm>
            <a:off x="3563888" y="2531408"/>
            <a:ext cx="1066244" cy="1509980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bg1"/>
                </a:solidFill>
              </a:rPr>
              <a:t>Dataset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Connector: Elbow 9">
            <a:extLst>
              <a:ext uri="{FF2B5EF4-FFF2-40B4-BE49-F238E27FC236}">
                <a16:creationId xmlns:a16="http://schemas.microsoft.com/office/drawing/2014/main" id="{A3856BBE-D727-1B78-AA76-73D29795A80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791278" y="1914760"/>
            <a:ext cx="2305732" cy="616648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10">
            <a:extLst>
              <a:ext uri="{FF2B5EF4-FFF2-40B4-BE49-F238E27FC236}">
                <a16:creationId xmlns:a16="http://schemas.microsoft.com/office/drawing/2014/main" id="{6A955882-DA5D-A576-4415-C72F884A2D72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763688" y="2737685"/>
            <a:ext cx="1800200" cy="54871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3">
            <a:extLst>
              <a:ext uri="{FF2B5EF4-FFF2-40B4-BE49-F238E27FC236}">
                <a16:creationId xmlns:a16="http://schemas.microsoft.com/office/drawing/2014/main" id="{A3650ED9-CDE1-D910-9852-F085A2B9CF3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77030" y="3286398"/>
            <a:ext cx="1886858" cy="56797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21">
            <a:extLst>
              <a:ext uri="{FF2B5EF4-FFF2-40B4-BE49-F238E27FC236}">
                <a16:creationId xmlns:a16="http://schemas.microsoft.com/office/drawing/2014/main" id="{7D926311-CF7A-DA19-F2FA-D80DB7AF7BB5}"/>
              </a:ext>
            </a:extLst>
          </p:cNvPr>
          <p:cNvSpPr/>
          <p:nvPr/>
        </p:nvSpPr>
        <p:spPr>
          <a:xfrm>
            <a:off x="4662717" y="2531408"/>
            <a:ext cx="2080726" cy="1241448"/>
          </a:xfrm>
          <a:prstGeom prst="cloud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Transformer </a:t>
            </a:r>
            <a:br>
              <a:rPr lang="nb-NO" sz="1600" b="1" dirty="0">
                <a:solidFill>
                  <a:schemeClr val="bg1"/>
                </a:solidFill>
              </a:rPr>
            </a:br>
            <a:r>
              <a:rPr lang="nb-NO" sz="1600" b="1" dirty="0">
                <a:solidFill>
                  <a:schemeClr val="bg1"/>
                </a:solidFill>
              </a:rPr>
              <a:t>Neural Network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22">
            <a:extLst>
              <a:ext uri="{FF2B5EF4-FFF2-40B4-BE49-F238E27FC236}">
                <a16:creationId xmlns:a16="http://schemas.microsoft.com/office/drawing/2014/main" id="{8920D685-8956-7D6F-5B77-47F908E96A61}"/>
              </a:ext>
            </a:extLst>
          </p:cNvPr>
          <p:cNvSpPr/>
          <p:nvPr/>
        </p:nvSpPr>
        <p:spPr>
          <a:xfrm>
            <a:off x="6636719" y="1619428"/>
            <a:ext cx="2056378" cy="678137"/>
          </a:xfrm>
          <a:prstGeom prst="roundRect">
            <a:avLst/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is Copilot for Security?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ED4B4B72-2B0C-D966-2D89-14CC0FA1EE36}"/>
              </a:ext>
            </a:extLst>
          </p:cNvPr>
          <p:cNvSpPr/>
          <p:nvPr/>
        </p:nvSpPr>
        <p:spPr>
          <a:xfrm>
            <a:off x="5133265" y="2155969"/>
            <a:ext cx="1066244" cy="34457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2">
                    <a:lumMod val="25000"/>
                  </a:schemeClr>
                </a:solidFill>
              </a:rPr>
              <a:t>Encoder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EE906FC9-62CB-6555-85EA-92964B1EBB7B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rot="10800000" flipV="1">
            <a:off x="5666387" y="1958497"/>
            <a:ext cx="970332" cy="197472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9">
            <a:extLst>
              <a:ext uri="{FF2B5EF4-FFF2-40B4-BE49-F238E27FC236}">
                <a16:creationId xmlns:a16="http://schemas.microsoft.com/office/drawing/2014/main" id="{E912C027-156E-EDE0-137A-66C0D36EF03D}"/>
              </a:ext>
            </a:extLst>
          </p:cNvPr>
          <p:cNvSpPr/>
          <p:nvPr/>
        </p:nvSpPr>
        <p:spPr>
          <a:xfrm>
            <a:off x="5102396" y="3812067"/>
            <a:ext cx="1066244" cy="34457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 err="1">
                <a:solidFill>
                  <a:schemeClr val="bg2">
                    <a:lumMod val="25000"/>
                  </a:schemeClr>
                </a:solidFill>
              </a:rPr>
              <a:t>Decoder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ectangle: Rounded Corners 30">
            <a:extLst>
              <a:ext uri="{FF2B5EF4-FFF2-40B4-BE49-F238E27FC236}">
                <a16:creationId xmlns:a16="http://schemas.microsoft.com/office/drawing/2014/main" id="{257EDC9A-C671-1946-17AE-6C42CDC97708}"/>
              </a:ext>
            </a:extLst>
          </p:cNvPr>
          <p:cNvSpPr/>
          <p:nvPr/>
        </p:nvSpPr>
        <p:spPr>
          <a:xfrm>
            <a:off x="6633345" y="3404085"/>
            <a:ext cx="2056379" cy="1017139"/>
          </a:xfrm>
          <a:prstGeom prst="roundRect">
            <a:avLst/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Copilot for Security is a new service from Microsoft</a:t>
            </a:r>
          </a:p>
        </p:txBody>
      </p:sp>
      <p:cxnSp>
        <p:nvCxnSpPr>
          <p:cNvPr id="20" name="Connector: Elbow 31">
            <a:extLst>
              <a:ext uri="{FF2B5EF4-FFF2-40B4-BE49-F238E27FC236}">
                <a16:creationId xmlns:a16="http://schemas.microsoft.com/office/drawing/2014/main" id="{CE3D89A8-1203-E22E-8237-17FDECDC5F95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5400000" flipH="1" flipV="1">
            <a:off x="6012440" y="3535732"/>
            <a:ext cx="243982" cy="997827"/>
          </a:xfrm>
          <a:prstGeom prst="bentConnector4">
            <a:avLst>
              <a:gd name="adj1" fmla="val -93695"/>
              <a:gd name="adj2" fmla="val 76714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7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9259-EF27-AE17-8087-080F14F5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294"/>
            <a:ext cx="8229600" cy="914400"/>
          </a:xfrm>
        </p:spPr>
        <p:txBody>
          <a:bodyPr/>
          <a:lstStyle/>
          <a:p>
            <a:r>
              <a:rPr lang="en-US" b="1" dirty="0"/>
              <a:t>Not just context but quality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2D3DF30-2DB4-383B-44B3-952474981034}"/>
              </a:ext>
            </a:extLst>
          </p:cNvPr>
          <p:cNvSpPr>
            <a:spLocks noGrp="1"/>
          </p:cNvSpPr>
          <p:nvPr/>
        </p:nvSpPr>
        <p:spPr>
          <a:xfrm>
            <a:off x="1185160" y="1129705"/>
            <a:ext cx="3133867" cy="367866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None/>
              <a:defRPr sz="16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540000" indent="-180000" algn="l" defTabSz="261938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01913" algn="l"/>
              </a:tabLst>
              <a:defRPr sz="10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800" b="1" u="sng" dirty="0">
                <a:solidFill>
                  <a:schemeClr val="bg2"/>
                </a:solidFill>
                <a:latin typeface="+mn-lt"/>
              </a:rPr>
              <a:t>ChatGPT 3.5</a:t>
            </a:r>
          </a:p>
          <a:p>
            <a:pPr algn="ctr"/>
            <a:r>
              <a:rPr lang="nb-NO" sz="2000" b="1" dirty="0">
                <a:solidFill>
                  <a:schemeClr val="bg2"/>
                </a:solidFill>
                <a:latin typeface="+mn-lt"/>
              </a:rPr>
              <a:t>November 2022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+mn-lt"/>
              </a:rPr>
              <a:t>Text only
4000 tokens ~ 3500 words
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TruthfulQA = 53%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
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NIHS =95%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8FABD7-08BF-4C9B-3075-36FCC86947E4}"/>
              </a:ext>
            </a:extLst>
          </p:cNvPr>
          <p:cNvSpPr>
            <a:spLocks noGrp="1"/>
          </p:cNvSpPr>
          <p:nvPr/>
        </p:nvSpPr>
        <p:spPr>
          <a:xfrm>
            <a:off x="4839508" y="1131590"/>
            <a:ext cx="3133867" cy="3678668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None/>
              <a:defRPr sz="16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540000" indent="-180000" algn="l" defTabSz="261938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01913" algn="l"/>
              </a:tabLst>
              <a:defRPr sz="1000" b="0" i="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800" b="1" u="sng" dirty="0">
                <a:solidFill>
                  <a:schemeClr val="bg2"/>
                </a:solidFill>
                <a:latin typeface="+mn-lt"/>
              </a:rPr>
              <a:t>ChatGPT 4o</a:t>
            </a:r>
          </a:p>
          <a:p>
            <a:pPr algn="ctr"/>
            <a:r>
              <a:rPr lang="nb-NO" sz="2000" b="1" dirty="0">
                <a:solidFill>
                  <a:schemeClr val="bg2"/>
                </a:solidFill>
                <a:latin typeface="+mn-lt"/>
              </a:rPr>
              <a:t>May 2024</a:t>
            </a:r>
          </a:p>
          <a:p>
            <a:pPr algn="ctr"/>
            <a:r>
              <a:rPr lang="nb-NO" sz="2000" dirty="0">
                <a:solidFill>
                  <a:schemeClr val="bg2"/>
                </a:solidFill>
                <a:latin typeface="+mn-lt"/>
              </a:rPr>
              <a:t>Text and image</a:t>
            </a:r>
          </a:p>
          <a:p>
            <a:pPr algn="ctr"/>
            <a:r>
              <a:rPr lang="nb-NO" sz="2000" dirty="0">
                <a:solidFill>
                  <a:schemeClr val="bg2"/>
                </a:solidFill>
                <a:latin typeface="+mn-lt"/>
              </a:rPr>
              <a:t>128000 tokens ~ 100.000 words</a:t>
            </a:r>
          </a:p>
          <a:p>
            <a:pPr algn="ctr"/>
            <a:r>
              <a:rPr lang="nb-NO" sz="2000" b="1" dirty="0">
                <a:solidFill>
                  <a:schemeClr val="bg2"/>
                </a:solidFill>
                <a:latin typeface="+mn-lt"/>
              </a:rPr>
              <a:t>TruthfulQA = 81%</a:t>
            </a:r>
          </a:p>
          <a:p>
            <a:pPr algn="ctr"/>
            <a:r>
              <a:rPr lang="nb-NO" sz="2000" b="1" dirty="0">
                <a:solidFill>
                  <a:schemeClr val="bg2"/>
                </a:solidFill>
                <a:latin typeface="+mn-lt"/>
              </a:rPr>
              <a:t>NIHS = 100%</a:t>
            </a:r>
          </a:p>
          <a:p>
            <a:pPr algn="ctr"/>
            <a:r>
              <a:rPr lang="nb-NO" sz="2000" dirty="0">
                <a:solidFill>
                  <a:schemeClr val="bg2"/>
                </a:solidFill>
                <a:latin typeface="+mn-lt"/>
              </a:rPr>
              <a:t>Parallel function calls
JSON mode</a:t>
            </a:r>
          </a:p>
          <a:p>
            <a:pPr algn="ctr"/>
            <a:r>
              <a:rPr lang="nb-NO" sz="2000" dirty="0">
                <a:solidFill>
                  <a:schemeClr val="bg2"/>
                </a:solidFill>
                <a:latin typeface="+mn-lt"/>
              </a:rPr>
              <a:t>Streaming API</a:t>
            </a:r>
          </a:p>
          <a:p>
            <a:pPr algn="ctr"/>
            <a:endParaRPr lang="nb-NO" sz="2000" b="1" dirty="0">
              <a:solidFill>
                <a:schemeClr val="bg2"/>
              </a:solidFill>
              <a:latin typeface="+mn-lt"/>
            </a:endParaRPr>
          </a:p>
          <a:p>
            <a:pPr algn="ctr"/>
            <a:endParaRPr lang="en-US" sz="2800" b="1" u="sng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04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77AB1-FC74-92B6-E1D5-7962D5A0E3DE}"/>
              </a:ext>
            </a:extLst>
          </p:cNvPr>
          <p:cNvSpPr/>
          <p:nvPr/>
        </p:nvSpPr>
        <p:spPr>
          <a:xfrm>
            <a:off x="5820849" y="3057424"/>
            <a:ext cx="1822963" cy="80496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500" b="1">
                <a:solidFill>
                  <a:schemeClr val="bg2">
                    <a:lumMod val="25000"/>
                  </a:schemeClr>
                </a:solidFill>
              </a:rPr>
              <a:t>Language Model</a:t>
            </a:r>
            <a:endParaRPr lang="en-US" sz="15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ED7726-C4B6-2B2F-E381-750BE799B62C}"/>
              </a:ext>
            </a:extLst>
          </p:cNvPr>
          <p:cNvSpPr/>
          <p:nvPr/>
        </p:nvSpPr>
        <p:spPr>
          <a:xfrm>
            <a:off x="655007" y="1133273"/>
            <a:ext cx="2710763" cy="78794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500" b="1" i="1">
                <a:solidFill>
                  <a:schemeClr val="bg2">
                    <a:lumMod val="25000"/>
                  </a:schemeClr>
                </a:solidFill>
              </a:rPr>
              <a:t>What is the temprature in Oslo now? </a:t>
            </a:r>
            <a:endParaRPr lang="en-US" sz="1500" b="1" i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F2EE25D-BF8C-3045-891F-F9C9E1AC82AB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573944" y="1527243"/>
            <a:ext cx="81064" cy="685790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B34F27-BB2E-7B61-6765-0D16B3AD16FE}"/>
              </a:ext>
            </a:extLst>
          </p:cNvPr>
          <p:cNvSpPr/>
          <p:nvPr/>
        </p:nvSpPr>
        <p:spPr>
          <a:xfrm>
            <a:off x="876692" y="3779196"/>
            <a:ext cx="1896291" cy="74903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500" b="1" i="1">
                <a:solidFill>
                  <a:schemeClr val="bg2">
                    <a:lumMod val="25000"/>
                  </a:schemeClr>
                </a:solidFill>
              </a:rPr>
              <a:t>Its really COLD! </a:t>
            </a:r>
            <a:endParaRPr lang="en-US" sz="1500" b="1" i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74133B8-8326-77B9-A98A-F87660D468AB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559748" y="3399631"/>
            <a:ext cx="316945" cy="75408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F16077-B34D-26E6-98EA-EAAC907CCC43}"/>
              </a:ext>
            </a:extLst>
          </p:cNvPr>
          <p:cNvSpPr/>
          <p:nvPr/>
        </p:nvSpPr>
        <p:spPr>
          <a:xfrm>
            <a:off x="2903707" y="2395603"/>
            <a:ext cx="1809344" cy="6588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 dirty="0">
                <a:solidFill>
                  <a:schemeClr val="bg1"/>
                </a:solidFill>
              </a:rPr>
              <a:t>LLM</a:t>
            </a:r>
            <a:br>
              <a:rPr lang="nb-NO" sz="1800" b="1" dirty="0">
                <a:solidFill>
                  <a:schemeClr val="bg1"/>
                </a:solidFill>
              </a:rPr>
            </a:br>
            <a:r>
              <a:rPr lang="nb-NO" sz="1800" b="1" dirty="0">
                <a:solidFill>
                  <a:schemeClr val="bg1"/>
                </a:solidFill>
              </a:rPr>
              <a:t> w/functions</a:t>
            </a:r>
            <a:endParaRPr lang="en-US" sz="1800" b="1" dirty="0">
              <a:solidFill>
                <a:schemeClr val="bg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C48ECC9-6347-64D9-43D2-107A87B30EB9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741069" y="3086400"/>
            <a:ext cx="1099225" cy="1035396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B9983F-DF9B-419D-0FDE-B30E11115D78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365770" y="1527243"/>
            <a:ext cx="442609" cy="86836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5F65532-9A7D-80C9-5991-4CE0377CA9EB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4713051" y="2725045"/>
            <a:ext cx="1107799" cy="7348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99E45-8C12-25C0-992F-56677421214F}"/>
              </a:ext>
            </a:extLst>
          </p:cNvPr>
          <p:cNvSpPr/>
          <p:nvPr/>
        </p:nvSpPr>
        <p:spPr>
          <a:xfrm>
            <a:off x="5836769" y="1189480"/>
            <a:ext cx="1787994" cy="70821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500" b="1" dirty="0">
                <a:solidFill>
                  <a:schemeClr val="bg2">
                    <a:lumMod val="25000"/>
                  </a:schemeClr>
                </a:solidFill>
              </a:rPr>
              <a:t>Weather info</a:t>
            </a:r>
            <a:br>
              <a:rPr lang="nb-NO" sz="15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sz="1500" b="1" dirty="0">
                <a:solidFill>
                  <a:schemeClr val="bg2">
                    <a:lumMod val="25000"/>
                  </a:schemeClr>
                </a:solidFill>
              </a:rPr>
              <a:t>(yr.no)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868BC32-D0D6-6623-5160-E48003E3ADB8}"/>
              </a:ext>
            </a:extLst>
          </p:cNvPr>
          <p:cNvCxnSpPr>
            <a:cxnSpLocks/>
          </p:cNvCxnSpPr>
          <p:nvPr/>
        </p:nvCxnSpPr>
        <p:spPr>
          <a:xfrm flipV="1">
            <a:off x="4683868" y="1548451"/>
            <a:ext cx="1250177" cy="10682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AF5396-311B-278E-95EF-5FD707B0422C}"/>
              </a:ext>
            </a:extLst>
          </p:cNvPr>
          <p:cNvSpPr txBox="1"/>
          <p:nvPr/>
        </p:nvSpPr>
        <p:spPr>
          <a:xfrm>
            <a:off x="4946516" y="630064"/>
            <a:ext cx="43944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functions = [</a:t>
            </a:r>
          </a:p>
          <a:p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"name": "</a:t>
            </a:r>
            <a:r>
              <a:rPr lang="en-US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get_current_weather</a:t>
            </a:r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04004D-794A-A1E3-2278-2B536F287593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16200000" flipH="1">
            <a:off x="6151684" y="2476776"/>
            <a:ext cx="1159730" cy="15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>
            <a:extLst>
              <a:ext uri="{FF2B5EF4-FFF2-40B4-BE49-F238E27FC236}">
                <a16:creationId xmlns:a16="http://schemas.microsoft.com/office/drawing/2014/main" id="{12348195-16D3-517D-F1A9-7823F20FE9A2}"/>
              </a:ext>
            </a:extLst>
          </p:cNvPr>
          <p:cNvSpPr txBox="1">
            <a:spLocks/>
          </p:cNvSpPr>
          <p:nvPr/>
        </p:nvSpPr>
        <p:spPr>
          <a:xfrm>
            <a:off x="15280" y="413292"/>
            <a:ext cx="4198073" cy="94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Museo Sans 100"/>
              </a:defRPr>
            </a:lvl1pPr>
          </a:lstStyle>
          <a:p>
            <a:r>
              <a:rPr lang="nb-NO" sz="2800" b="1" dirty="0"/>
              <a:t>GPT and Functions</a:t>
            </a:r>
            <a:endParaRPr 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C487F-68C2-A73D-53CB-7D74FA3BDA5F}"/>
              </a:ext>
            </a:extLst>
          </p:cNvPr>
          <p:cNvSpPr txBox="1"/>
          <p:nvPr/>
        </p:nvSpPr>
        <p:spPr>
          <a:xfrm>
            <a:off x="6811027" y="2085648"/>
            <a:ext cx="17191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Weather information</a:t>
            </a:r>
            <a:br>
              <a:rPr lang="nb-NO" sz="15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nb-NO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JSON-format</a:t>
            </a:r>
            <a:endParaRPr lang="en-US" sz="15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245">
            <a:extLst>
              <a:ext uri="{FF2B5EF4-FFF2-40B4-BE49-F238E27FC236}">
                <a16:creationId xmlns:a16="http://schemas.microsoft.com/office/drawing/2014/main" id="{8EE9C096-6D2E-3B45-6FCC-B8C10E1E01B2}"/>
              </a:ext>
            </a:extLst>
          </p:cNvPr>
          <p:cNvGrpSpPr>
            <a:grpSpLocks noChangeAspect="1"/>
          </p:cNvGrpSpPr>
          <p:nvPr/>
        </p:nvGrpSpPr>
        <p:grpSpPr>
          <a:xfrm>
            <a:off x="212656" y="2235491"/>
            <a:ext cx="772335" cy="1161338"/>
            <a:chOff x="2559051" y="11390313"/>
            <a:chExt cx="431801" cy="649288"/>
          </a:xfrm>
        </p:grpSpPr>
        <p:sp>
          <p:nvSpPr>
            <p:cNvPr id="20" name="Freeform 663">
              <a:extLst>
                <a:ext uri="{FF2B5EF4-FFF2-40B4-BE49-F238E27FC236}">
                  <a16:creationId xmlns:a16="http://schemas.microsoft.com/office/drawing/2014/main" id="{B6BEE602-46EB-6C8C-B25B-074DED204A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Freeform 664">
              <a:extLst>
                <a:ext uri="{FF2B5EF4-FFF2-40B4-BE49-F238E27FC236}">
                  <a16:creationId xmlns:a16="http://schemas.microsoft.com/office/drawing/2014/main" id="{C4345E42-6EDA-A72A-4615-640FC4238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Freeform 665">
              <a:extLst>
                <a:ext uri="{FF2B5EF4-FFF2-40B4-BE49-F238E27FC236}">
                  <a16:creationId xmlns:a16="http://schemas.microsoft.com/office/drawing/2014/main" id="{DF006A8D-14DA-7AD1-8ABF-A65DA00C7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Freeform 666">
              <a:extLst>
                <a:ext uri="{FF2B5EF4-FFF2-40B4-BE49-F238E27FC236}">
                  <a16:creationId xmlns:a16="http://schemas.microsoft.com/office/drawing/2014/main" id="{71FCE359-958C-CACB-D2C6-E696F950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Freeform 667">
              <a:extLst>
                <a:ext uri="{FF2B5EF4-FFF2-40B4-BE49-F238E27FC236}">
                  <a16:creationId xmlns:a16="http://schemas.microsoft.com/office/drawing/2014/main" id="{A5537871-18FF-8846-B085-9F59D0A1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790134-E51F-4CA4-9FF7-1FE433926EAD}"/>
              </a:ext>
            </a:extLst>
          </p:cNvPr>
          <p:cNvSpPr/>
          <p:nvPr/>
        </p:nvSpPr>
        <p:spPr>
          <a:xfrm>
            <a:off x="5212047" y="4049334"/>
            <a:ext cx="3614351" cy="845461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2"/>
                </a:solidFill>
                <a:ea typeface="Tahoma"/>
                <a:cs typeface="Tahoma"/>
              </a:rPr>
              <a:t>NB: API via OpenAI, you can have up to 128 different functions defined (even parallel function)</a:t>
            </a:r>
            <a:endParaRPr lang="nb-NO" b="1" dirty="0">
              <a:solidFill>
                <a:schemeClr val="bg2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5252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2">
            <a:extLst>
              <a:ext uri="{FF2B5EF4-FFF2-40B4-BE49-F238E27FC236}">
                <a16:creationId xmlns:a16="http://schemas.microsoft.com/office/drawing/2014/main" id="{1D93F058-631E-7721-AA90-ADAA60B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89" y="181017"/>
            <a:ext cx="8386635" cy="643823"/>
          </a:xfrm>
        </p:spPr>
        <p:txBody>
          <a:bodyPr>
            <a:normAutofit/>
          </a:bodyPr>
          <a:lstStyle/>
          <a:p>
            <a:r>
              <a:rPr lang="nb-NO" sz="2800" b="1" dirty="0"/>
              <a:t>How can we use our LLM’s with our own data?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FE886-3ADE-52AD-6CAC-63DB0AC14371}"/>
              </a:ext>
            </a:extLst>
          </p:cNvPr>
          <p:cNvSpPr/>
          <p:nvPr/>
        </p:nvSpPr>
        <p:spPr>
          <a:xfrm>
            <a:off x="3228929" y="3016390"/>
            <a:ext cx="1584227" cy="430611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err="1">
                <a:solidFill>
                  <a:schemeClr val="bg1"/>
                </a:solidFill>
              </a:rPr>
              <a:t>Prompts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278DC8C-46BF-F565-9E7B-D96821CAD904}"/>
              </a:ext>
            </a:extLst>
          </p:cNvPr>
          <p:cNvSpPr/>
          <p:nvPr/>
        </p:nvSpPr>
        <p:spPr>
          <a:xfrm>
            <a:off x="3396419" y="2273479"/>
            <a:ext cx="454103" cy="698542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8B90A88-30DA-71CE-8620-5DAAB9FDA698}"/>
              </a:ext>
            </a:extLst>
          </p:cNvPr>
          <p:cNvSpPr/>
          <p:nvPr/>
        </p:nvSpPr>
        <p:spPr>
          <a:xfrm rot="10800000">
            <a:off x="4169925" y="2292268"/>
            <a:ext cx="454103" cy="698360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6D5AAE-078F-DA1D-6181-AEEAB980F08B}"/>
              </a:ext>
            </a:extLst>
          </p:cNvPr>
          <p:cNvSpPr/>
          <p:nvPr/>
        </p:nvSpPr>
        <p:spPr>
          <a:xfrm>
            <a:off x="3181186" y="1186275"/>
            <a:ext cx="1712041" cy="1093546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bg1"/>
                </a:solidFill>
              </a:rPr>
              <a:t>LLMs with our </a:t>
            </a:r>
            <a:r>
              <a:rPr lang="nb-NO" sz="2000" b="1" err="1">
                <a:solidFill>
                  <a:schemeClr val="bg1"/>
                </a:solidFill>
              </a:rPr>
              <a:t>own</a:t>
            </a:r>
            <a:r>
              <a:rPr lang="nb-NO" sz="2000" b="1">
                <a:solidFill>
                  <a:schemeClr val="bg1"/>
                </a:solidFill>
              </a:rPr>
              <a:t> data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3227F3-0C19-297E-66C8-8FCAB6312BED}"/>
              </a:ext>
            </a:extLst>
          </p:cNvPr>
          <p:cNvSpPr/>
          <p:nvPr/>
        </p:nvSpPr>
        <p:spPr>
          <a:xfrm>
            <a:off x="423216" y="1184601"/>
            <a:ext cx="2548608" cy="97505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800" b="1" dirty="0">
                <a:solidFill>
                  <a:schemeClr val="bg1"/>
                </a:solidFill>
              </a:rPr>
              <a:t>1: Prompts</a:t>
            </a:r>
          </a:p>
          <a:p>
            <a:r>
              <a:rPr lang="nb-NO" sz="1800" b="1" dirty="0">
                <a:solidFill>
                  <a:schemeClr val="bg1"/>
                </a:solidFill>
              </a:rPr>
              <a:t>2: Fine-tuning</a:t>
            </a:r>
          </a:p>
          <a:p>
            <a:r>
              <a:rPr lang="nb-NO" sz="1800" b="1" dirty="0">
                <a:solidFill>
                  <a:schemeClr val="bg1"/>
                </a:solidFill>
              </a:rPr>
              <a:t>3: Grounding (RAG)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453D26-BE7D-5D22-5E18-F26CCDB3705B}"/>
              </a:ext>
            </a:extLst>
          </p:cNvPr>
          <p:cNvSpPr/>
          <p:nvPr/>
        </p:nvSpPr>
        <p:spPr>
          <a:xfrm>
            <a:off x="5476892" y="3193547"/>
            <a:ext cx="2623108" cy="1310912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u="sng" dirty="0">
                <a:solidFill>
                  <a:schemeClr val="bg1"/>
                </a:solidFill>
              </a:rPr>
              <a:t>Grounding (RAG)</a:t>
            </a:r>
          </a:p>
          <a:p>
            <a:pPr algn="ctr"/>
            <a:r>
              <a:rPr lang="en-US" sz="1587" dirty="0">
                <a:solidFill>
                  <a:schemeClr val="bg1"/>
                </a:solidFill>
              </a:rPr>
              <a:t>Make data available outside the language model. Using search to retrieve data</a:t>
            </a:r>
            <a:br>
              <a:rPr lang="en-US" sz="1587" dirty="0">
                <a:solidFill>
                  <a:schemeClr val="bg1"/>
                </a:solidFill>
              </a:rPr>
            </a:br>
            <a:r>
              <a:rPr lang="en-US" sz="1587" b="1" dirty="0">
                <a:solidFill>
                  <a:schemeClr val="bg1"/>
                </a:solidFill>
              </a:rPr>
              <a:t> (aka Azure AI Search)</a:t>
            </a:r>
            <a:endParaRPr lang="en-US" sz="1071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FEC191-E9C0-7B0C-3488-86C4F195D2FD}"/>
              </a:ext>
            </a:extLst>
          </p:cNvPr>
          <p:cNvSpPr/>
          <p:nvPr/>
        </p:nvSpPr>
        <p:spPr>
          <a:xfrm>
            <a:off x="5462642" y="2138843"/>
            <a:ext cx="2637358" cy="9350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u="sng" dirty="0">
                <a:solidFill>
                  <a:schemeClr val="bg1"/>
                </a:solidFill>
              </a:rPr>
              <a:t>Fine-tuning</a:t>
            </a:r>
          </a:p>
          <a:p>
            <a:pPr algn="ctr"/>
            <a:r>
              <a:rPr lang="en-US" sz="1587" dirty="0">
                <a:solidFill>
                  <a:schemeClr val="bg1"/>
                </a:solidFill>
              </a:rPr>
              <a:t>Train the language model on your own data sources.</a:t>
            </a:r>
            <a:endParaRPr lang="en-US" sz="107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D5E91-CF42-5550-7E47-1FFE3C1BBF38}"/>
              </a:ext>
            </a:extLst>
          </p:cNvPr>
          <p:cNvSpPr/>
          <p:nvPr/>
        </p:nvSpPr>
        <p:spPr>
          <a:xfrm>
            <a:off x="5442788" y="1081632"/>
            <a:ext cx="2657212" cy="91254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5" b="1" u="sng" dirty="0">
                <a:solidFill>
                  <a:schemeClr val="bg1"/>
                </a:solidFill>
              </a:rPr>
              <a:t>Prompt </a:t>
            </a:r>
            <a:br>
              <a:rPr lang="en-US" sz="1905" b="1" u="sng" dirty="0">
                <a:solidFill>
                  <a:schemeClr val="bg1"/>
                </a:solidFill>
              </a:rPr>
            </a:br>
            <a:r>
              <a:rPr lang="en-US" sz="1905" dirty="0">
                <a:solidFill>
                  <a:schemeClr val="bg1"/>
                </a:solidFill>
              </a:rPr>
              <a:t>Information directly into a prompt</a:t>
            </a:r>
            <a:endParaRPr lang="en-US" sz="1071" dirty="0">
              <a:solidFill>
                <a:schemeClr val="bg1"/>
              </a:solidFill>
            </a:endParaRPr>
          </a:p>
        </p:txBody>
      </p:sp>
      <p:grpSp>
        <p:nvGrpSpPr>
          <p:cNvPr id="13" name="Group 1245">
            <a:extLst>
              <a:ext uri="{FF2B5EF4-FFF2-40B4-BE49-F238E27FC236}">
                <a16:creationId xmlns:a16="http://schemas.microsoft.com/office/drawing/2014/main" id="{154FF92B-E5E3-5BC9-D217-5F2F58ACFD86}"/>
              </a:ext>
            </a:extLst>
          </p:cNvPr>
          <p:cNvGrpSpPr>
            <a:grpSpLocks noChangeAspect="1"/>
          </p:cNvGrpSpPr>
          <p:nvPr/>
        </p:nvGrpSpPr>
        <p:grpSpPr>
          <a:xfrm>
            <a:off x="3682364" y="3440454"/>
            <a:ext cx="641956" cy="965291"/>
            <a:chOff x="2559051" y="11390313"/>
            <a:chExt cx="431801" cy="649288"/>
          </a:xfrm>
        </p:grpSpPr>
        <p:sp>
          <p:nvSpPr>
            <p:cNvPr id="14" name="Freeform 663">
              <a:extLst>
                <a:ext uri="{FF2B5EF4-FFF2-40B4-BE49-F238E27FC236}">
                  <a16:creationId xmlns:a16="http://schemas.microsoft.com/office/drawing/2014/main" id="{DA1800C1-D872-6719-1B2D-802147679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Freeform 664">
              <a:extLst>
                <a:ext uri="{FF2B5EF4-FFF2-40B4-BE49-F238E27FC236}">
                  <a16:creationId xmlns:a16="http://schemas.microsoft.com/office/drawing/2014/main" id="{B04C56F8-DAC6-1399-2BCE-6F58F17D1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Freeform 665">
              <a:extLst>
                <a:ext uri="{FF2B5EF4-FFF2-40B4-BE49-F238E27FC236}">
                  <a16:creationId xmlns:a16="http://schemas.microsoft.com/office/drawing/2014/main" id="{7BCDE41E-D570-E764-5BCF-D9A1BDA6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Freeform 666">
              <a:extLst>
                <a:ext uri="{FF2B5EF4-FFF2-40B4-BE49-F238E27FC236}">
                  <a16:creationId xmlns:a16="http://schemas.microsoft.com/office/drawing/2014/main" id="{0A6E7549-3773-0600-9A24-48525412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Freeform 667">
              <a:extLst>
                <a:ext uri="{FF2B5EF4-FFF2-40B4-BE49-F238E27FC236}">
                  <a16:creationId xmlns:a16="http://schemas.microsoft.com/office/drawing/2014/main" id="{8ADB91E8-D84B-43CB-2094-4C45B255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62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2">
            <a:extLst>
              <a:ext uri="{FF2B5EF4-FFF2-40B4-BE49-F238E27FC236}">
                <a16:creationId xmlns:a16="http://schemas.microsoft.com/office/drawing/2014/main" id="{F414556B-425A-1A01-AEC9-B1460961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0" y="447878"/>
            <a:ext cx="8386635" cy="643823"/>
          </a:xfrm>
        </p:spPr>
        <p:txBody>
          <a:bodyPr>
            <a:normAutofit/>
          </a:bodyPr>
          <a:lstStyle/>
          <a:p>
            <a:r>
              <a:rPr lang="nb-NO" sz="2800" b="1"/>
              <a:t>RAG - (Retrieval Augmented Generation)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F86C7D2-064D-0824-E479-9EDCDB0413E8}"/>
              </a:ext>
            </a:extLst>
          </p:cNvPr>
          <p:cNvSpPr/>
          <p:nvPr/>
        </p:nvSpPr>
        <p:spPr>
          <a:xfrm>
            <a:off x="7358788" y="1906900"/>
            <a:ext cx="1260471" cy="1023043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587" b="1" err="1">
                <a:solidFill>
                  <a:schemeClr val="bg1"/>
                </a:solidFill>
              </a:rPr>
              <a:t>Vector</a:t>
            </a:r>
            <a:r>
              <a:rPr lang="nb-NO" sz="1587" b="1">
                <a:solidFill>
                  <a:schemeClr val="bg1"/>
                </a:solidFill>
              </a:rPr>
              <a:t> Database</a:t>
            </a:r>
            <a:endParaRPr lang="en-US" sz="1587" b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51D1A7-9513-FCFB-B805-DFE58C1B941B}"/>
              </a:ext>
            </a:extLst>
          </p:cNvPr>
          <p:cNvSpPr/>
          <p:nvPr/>
        </p:nvSpPr>
        <p:spPr>
          <a:xfrm>
            <a:off x="3807713" y="2143146"/>
            <a:ext cx="1739561" cy="54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Convert data to vectors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5CFBF2-B72B-2EEF-A44F-99C40185460D}"/>
              </a:ext>
            </a:extLst>
          </p:cNvPr>
          <p:cNvSpPr/>
          <p:nvPr/>
        </p:nvSpPr>
        <p:spPr>
          <a:xfrm>
            <a:off x="247834" y="2957881"/>
            <a:ext cx="1416362" cy="6504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>
                <a:solidFill>
                  <a:schemeClr val="bg1"/>
                </a:solidFill>
              </a:rPr>
              <a:t>«</a:t>
            </a:r>
            <a:r>
              <a:rPr lang="nb-NO" sz="1400" b="1" i="1">
                <a:solidFill>
                  <a:schemeClr val="bg1"/>
                </a:solidFill>
              </a:rPr>
              <a:t>What is our policy on»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20EFF-613B-3343-2C5A-BD524358E577}"/>
              </a:ext>
            </a:extLst>
          </p:cNvPr>
          <p:cNvSpPr/>
          <p:nvPr/>
        </p:nvSpPr>
        <p:spPr>
          <a:xfrm>
            <a:off x="3797201" y="3214724"/>
            <a:ext cx="1728425" cy="391254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 dirty="0">
                <a:solidFill>
                  <a:schemeClr val="bg1"/>
                </a:solidFill>
              </a:rPr>
              <a:t>File splitter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0A4517B-2BA9-DC16-C767-403548659C99}"/>
              </a:ext>
            </a:extLst>
          </p:cNvPr>
          <p:cNvSpPr/>
          <p:nvPr/>
        </p:nvSpPr>
        <p:spPr>
          <a:xfrm>
            <a:off x="4453327" y="2672785"/>
            <a:ext cx="454103" cy="526232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84C4D3-3D94-0E33-9A0C-C5A7C47F48AC}"/>
              </a:ext>
            </a:extLst>
          </p:cNvPr>
          <p:cNvSpPr/>
          <p:nvPr/>
        </p:nvSpPr>
        <p:spPr>
          <a:xfrm>
            <a:off x="3957751" y="4067611"/>
            <a:ext cx="1460637" cy="38859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Data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2EEDE06-A925-7C78-593F-3F3C32A63C0C}"/>
              </a:ext>
            </a:extLst>
          </p:cNvPr>
          <p:cNvSpPr/>
          <p:nvPr/>
        </p:nvSpPr>
        <p:spPr>
          <a:xfrm>
            <a:off x="4477133" y="3616036"/>
            <a:ext cx="454103" cy="451574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E785E4B-6233-476E-4FD6-33F2B5D8531B}"/>
              </a:ext>
            </a:extLst>
          </p:cNvPr>
          <p:cNvSpPr/>
          <p:nvPr/>
        </p:nvSpPr>
        <p:spPr>
          <a:xfrm rot="5400000">
            <a:off x="6212179" y="1483977"/>
            <a:ext cx="454103" cy="1770293"/>
          </a:xfrm>
          <a:prstGeom prst="upArrow">
            <a:avLst>
              <a:gd name="adj1" fmla="val 25510"/>
              <a:gd name="adj2" fmla="val 4898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BD09F9-7037-6329-0CD7-B64B93EF0347}"/>
              </a:ext>
            </a:extLst>
          </p:cNvPr>
          <p:cNvSpPr/>
          <p:nvPr/>
        </p:nvSpPr>
        <p:spPr>
          <a:xfrm>
            <a:off x="3810000" y="1231981"/>
            <a:ext cx="1759974" cy="79420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 err="1">
                <a:solidFill>
                  <a:schemeClr val="bg1"/>
                </a:solidFill>
              </a:rPr>
              <a:t>Vector</a:t>
            </a:r>
            <a:r>
              <a:rPr lang="nb-NO" sz="1800" b="1">
                <a:solidFill>
                  <a:schemeClr val="bg1"/>
                </a:solidFill>
              </a:rPr>
              <a:t> </a:t>
            </a:r>
            <a:r>
              <a:rPr lang="nb-NO" sz="1800" b="1" err="1">
                <a:solidFill>
                  <a:schemeClr val="bg1"/>
                </a:solidFill>
              </a:rPr>
              <a:t>Search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79B4D49-DB33-1628-277C-0A3CF8FD74ED}"/>
              </a:ext>
            </a:extLst>
          </p:cNvPr>
          <p:cNvSpPr/>
          <p:nvPr/>
        </p:nvSpPr>
        <p:spPr>
          <a:xfrm rot="16844108">
            <a:off x="6207535" y="944672"/>
            <a:ext cx="454103" cy="1868546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A8973-87E2-9C2F-1D5D-D0AD2566F9D6}"/>
              </a:ext>
            </a:extLst>
          </p:cNvPr>
          <p:cNvSpPr txBox="1"/>
          <p:nvPr/>
        </p:nvSpPr>
        <p:spPr>
          <a:xfrm>
            <a:off x="5621208" y="2417195"/>
            <a:ext cx="16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b="1">
                <a:solidFill>
                  <a:schemeClr val="bg1"/>
                </a:solidFill>
              </a:rPr>
              <a:t>Embeddings</a:t>
            </a:r>
            <a:br>
              <a:rPr lang="nb-NO" sz="1800" b="1">
                <a:solidFill>
                  <a:schemeClr val="bg1"/>
                </a:solidFill>
              </a:rPr>
            </a:br>
            <a:r>
              <a:rPr lang="nb-NO" sz="1800" b="1">
                <a:solidFill>
                  <a:schemeClr val="bg1"/>
                </a:solidFill>
              </a:rPr>
              <a:t>File ......0,1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3330C-3008-53BB-E5F7-F620C7B0286A}"/>
              </a:ext>
            </a:extLst>
          </p:cNvPr>
          <p:cNvSpPr/>
          <p:nvPr/>
        </p:nvSpPr>
        <p:spPr>
          <a:xfrm rot="16200000">
            <a:off x="2848114" y="950180"/>
            <a:ext cx="454103" cy="1437546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63B0D6-4895-4049-195C-3EA6F0EE619B}"/>
              </a:ext>
            </a:extLst>
          </p:cNvPr>
          <p:cNvSpPr/>
          <p:nvPr/>
        </p:nvSpPr>
        <p:spPr>
          <a:xfrm>
            <a:off x="754916" y="1449382"/>
            <a:ext cx="1584227" cy="43061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>
                <a:solidFill>
                  <a:schemeClr val="bg1"/>
                </a:solidFill>
              </a:rPr>
              <a:t>LLM</a:t>
            </a:r>
            <a:endParaRPr lang="en-US" sz="1905" b="1">
              <a:solidFill>
                <a:schemeClr val="bg1"/>
              </a:solidFill>
            </a:endParaRP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F56C1F7C-0363-AEAF-E7B0-BCED43D0903D}"/>
              </a:ext>
            </a:extLst>
          </p:cNvPr>
          <p:cNvSpPr/>
          <p:nvPr/>
        </p:nvSpPr>
        <p:spPr>
          <a:xfrm>
            <a:off x="862403" y="2374322"/>
            <a:ext cx="454103" cy="578243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704390D-7136-369F-7C90-26862D82BBA9}"/>
              </a:ext>
            </a:extLst>
          </p:cNvPr>
          <p:cNvSpPr/>
          <p:nvPr/>
        </p:nvSpPr>
        <p:spPr>
          <a:xfrm rot="10800000">
            <a:off x="1635909" y="2374323"/>
            <a:ext cx="454103" cy="596850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720EC5-563D-6AA4-5C48-5A79E7456033}"/>
              </a:ext>
            </a:extLst>
          </p:cNvPr>
          <p:cNvSpPr/>
          <p:nvPr/>
        </p:nvSpPr>
        <p:spPr>
          <a:xfrm>
            <a:off x="747620" y="2013634"/>
            <a:ext cx="1584227" cy="340574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>
                <a:solidFill>
                  <a:schemeClr val="bg1"/>
                </a:solidFill>
              </a:rPr>
              <a:t>Search</a:t>
            </a:r>
            <a:endParaRPr lang="en-US" sz="1905" b="1">
              <a:solidFill>
                <a:schemeClr val="bg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E0C050A-C4FF-3140-D68F-583F4FC87644}"/>
              </a:ext>
            </a:extLst>
          </p:cNvPr>
          <p:cNvSpPr/>
          <p:nvPr/>
        </p:nvSpPr>
        <p:spPr>
          <a:xfrm rot="4636472">
            <a:off x="2861391" y="1308965"/>
            <a:ext cx="454103" cy="1459248"/>
          </a:xfrm>
          <a:prstGeom prst="upArrow">
            <a:avLst>
              <a:gd name="adj1" fmla="val 30014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6C30F0-57C5-4B5B-A608-CB76B0D7894F}"/>
              </a:ext>
            </a:extLst>
          </p:cNvPr>
          <p:cNvSpPr/>
          <p:nvPr/>
        </p:nvSpPr>
        <p:spPr>
          <a:xfrm>
            <a:off x="1731499" y="2961398"/>
            <a:ext cx="1448964" cy="6504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i="1">
                <a:solidFill>
                  <a:schemeClr val="bg1"/>
                </a:solidFill>
              </a:rPr>
              <a:t>«This is our company policy</a:t>
            </a:r>
            <a:endParaRPr lang="en-US" sz="1400" b="1" i="1">
              <a:solidFill>
                <a:schemeClr val="bg1"/>
              </a:solidFill>
            </a:endParaRPr>
          </a:p>
        </p:txBody>
      </p:sp>
      <p:grpSp>
        <p:nvGrpSpPr>
          <p:cNvPr id="23" name="Group 1245">
            <a:extLst>
              <a:ext uri="{FF2B5EF4-FFF2-40B4-BE49-F238E27FC236}">
                <a16:creationId xmlns:a16="http://schemas.microsoft.com/office/drawing/2014/main" id="{9330B82C-D6C7-B3D2-DC69-177DCF1495D8}"/>
              </a:ext>
            </a:extLst>
          </p:cNvPr>
          <p:cNvGrpSpPr>
            <a:grpSpLocks noChangeAspect="1"/>
          </p:cNvGrpSpPr>
          <p:nvPr/>
        </p:nvGrpSpPr>
        <p:grpSpPr>
          <a:xfrm>
            <a:off x="1292455" y="3637883"/>
            <a:ext cx="652322" cy="980878"/>
            <a:chOff x="2559051" y="11390313"/>
            <a:chExt cx="431801" cy="649288"/>
          </a:xfrm>
        </p:grpSpPr>
        <p:sp>
          <p:nvSpPr>
            <p:cNvPr id="24" name="Freeform 663">
              <a:extLst>
                <a:ext uri="{FF2B5EF4-FFF2-40B4-BE49-F238E27FC236}">
                  <a16:creationId xmlns:a16="http://schemas.microsoft.com/office/drawing/2014/main" id="{5B3EB880-ACED-B154-643C-F3DD80F60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Freeform 664">
              <a:extLst>
                <a:ext uri="{FF2B5EF4-FFF2-40B4-BE49-F238E27FC236}">
                  <a16:creationId xmlns:a16="http://schemas.microsoft.com/office/drawing/2014/main" id="{B40AEEF8-8BFD-46DC-3C17-CBFCA1A1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Freeform 665">
              <a:extLst>
                <a:ext uri="{FF2B5EF4-FFF2-40B4-BE49-F238E27FC236}">
                  <a16:creationId xmlns:a16="http://schemas.microsoft.com/office/drawing/2014/main" id="{094CC548-349C-F9D0-67A2-96DCCE9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Freeform 666">
              <a:extLst>
                <a:ext uri="{FF2B5EF4-FFF2-40B4-BE49-F238E27FC236}">
                  <a16:creationId xmlns:a16="http://schemas.microsoft.com/office/drawing/2014/main" id="{62816F87-45B8-05F5-4689-884DF47F3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Freeform 667">
              <a:extLst>
                <a:ext uri="{FF2B5EF4-FFF2-40B4-BE49-F238E27FC236}">
                  <a16:creationId xmlns:a16="http://schemas.microsoft.com/office/drawing/2014/main" id="{E8783EDF-A396-E211-CB6C-BDB415728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69611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Figtree"/>
        <a:ea typeface=""/>
        <a:cs typeface=""/>
      </a:majorFont>
      <a:minorFont>
        <a:latin typeface="Figt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8546</TotalTime>
  <Words>1355</Words>
  <Application>Microsoft Office PowerPoint</Application>
  <PresentationFormat>On-screen Show (16:9)</PresentationFormat>
  <Paragraphs>239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Consolas</vt:lpstr>
      <vt:lpstr>Tahoma</vt:lpstr>
      <vt:lpstr>Calibri</vt:lpstr>
      <vt:lpstr>Arial</vt:lpstr>
      <vt:lpstr>Segoe UI</vt:lpstr>
      <vt:lpstr>Figtree</vt:lpstr>
      <vt:lpstr>IBM Plex Sans</vt:lpstr>
      <vt:lpstr>PPT-mal_NIC</vt:lpstr>
      <vt:lpstr>PowerPoint Presentation</vt:lpstr>
      <vt:lpstr>Marius Sandbu @ Sopra Steria Cloud Evangelist – AI MVP msandbu.org</vt:lpstr>
      <vt:lpstr>PowerPoint Presentation</vt:lpstr>
      <vt:lpstr>PowerPoint Presentation</vt:lpstr>
      <vt:lpstr>LLM and GPT - 101</vt:lpstr>
      <vt:lpstr>Not just context but quality</vt:lpstr>
      <vt:lpstr>PowerPoint Presentation</vt:lpstr>
      <vt:lpstr>How can we use our LLM’s with our own data?</vt:lpstr>
      <vt:lpstr>RAG - (Retrieval Augmented Generation) </vt:lpstr>
      <vt:lpstr>Fine-tuning</vt:lpstr>
      <vt:lpstr>So, what is Copilot for Security?</vt:lpstr>
      <vt:lpstr>How it works (Does not support workflows)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   </vt:lpstr>
      <vt:lpstr>Thanks for listening to my ramblings!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marius</cp:lastModifiedBy>
  <cp:revision>157</cp:revision>
  <dcterms:created xsi:type="dcterms:W3CDTF">2012-11-21T10:27:26Z</dcterms:created>
  <dcterms:modified xsi:type="dcterms:W3CDTF">2024-11-14T19:57:53Z</dcterms:modified>
</cp:coreProperties>
</file>