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58" r:id="rId7"/>
    <p:sldId id="261" r:id="rId8"/>
    <p:sldId id="262" r:id="rId9"/>
    <p:sldId id="264" r:id="rId10"/>
    <p:sldId id="345" r:id="rId11"/>
    <p:sldId id="263" r:id="rId12"/>
    <p:sldId id="346" r:id="rId13"/>
    <p:sldId id="347" r:id="rId14"/>
    <p:sldId id="348" r:id="rId15"/>
    <p:sldId id="351" r:id="rId16"/>
    <p:sldId id="349" r:id="rId17"/>
    <p:sldId id="357" r:id="rId18"/>
    <p:sldId id="352" r:id="rId19"/>
    <p:sldId id="358" r:id="rId20"/>
    <p:sldId id="2076136827" r:id="rId21"/>
    <p:sldId id="350" r:id="rId22"/>
    <p:sldId id="353" r:id="rId23"/>
    <p:sldId id="361" r:id="rId24"/>
    <p:sldId id="359" r:id="rId25"/>
    <p:sldId id="360" r:id="rId26"/>
    <p:sldId id="356" r:id="rId27"/>
    <p:sldId id="363" r:id="rId28"/>
    <p:sldId id="366" r:id="rId29"/>
    <p:sldId id="2076136825" r:id="rId30"/>
    <p:sldId id="367" r:id="rId31"/>
    <p:sldId id="2076136828" r:id="rId32"/>
    <p:sldId id="362" r:id="rId33"/>
    <p:sldId id="355" r:id="rId34"/>
    <p:sldId id="365" r:id="rId35"/>
    <p:sldId id="368" r:id="rId36"/>
    <p:sldId id="26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1F300-295B-498B-967B-C765E5B4B858}" v="10" dt="2021-02-11T09:38:44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6" d="100"/>
          <a:sy n="106" d="100"/>
        </p:scale>
        <p:origin x="404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114827-7F35-46C7-A0F9-9F7E5192D7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993E9-A27F-475B-B4F7-D05454926A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78533-FDC9-4923-9DE9-D995CAC73258}" type="datetimeFigureOut">
              <a:rPr lang="nb-NO" smtClean="0"/>
              <a:t>10.02.2021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C010F-B2CD-4559-B7CD-189D971E26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F865-D40F-42ED-AEEB-E084D49C22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C2C8C-798B-41AA-8C9C-607A42B0BFE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633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2175C-531E-4158-BC3F-0D862275B90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22F06-540C-45E8-B4D6-4F4835E0E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2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2/11/2021 9:06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81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12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5BCA376-8A3F-4153-8E10-AB94C00081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3" t="30113" r="25027" b="40869"/>
          <a:stretch/>
        </p:blipFill>
        <p:spPr>
          <a:xfrm rot="5400000">
            <a:off x="1222271" y="-1426706"/>
            <a:ext cx="5873935" cy="85942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1CF7E9-0850-4651-9D26-ABD2F6A30D4E}"/>
              </a:ext>
            </a:extLst>
          </p:cNvPr>
          <p:cNvSpPr/>
          <p:nvPr userDrawn="1"/>
        </p:nvSpPr>
        <p:spPr>
          <a:xfrm>
            <a:off x="0" y="0"/>
            <a:ext cx="8375904" cy="5807394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</a:schemeClr>
              </a:gs>
              <a:gs pos="98000">
                <a:srgbClr val="25252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1DC97A6-4B88-4433-9307-C67133F0A9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59392" r="20151" b="30238"/>
          <a:stretch/>
        </p:blipFill>
        <p:spPr>
          <a:xfrm>
            <a:off x="323848" y="5807394"/>
            <a:ext cx="4933949" cy="90678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C65C851-3C58-4028-BEE0-92A381D7D6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69490" r="20151" b="23800"/>
          <a:stretch/>
        </p:blipFill>
        <p:spPr>
          <a:xfrm>
            <a:off x="5661760" y="5882947"/>
            <a:ext cx="5970078" cy="709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D2C695-D4E9-4646-A7CA-B00C8C144565}"/>
              </a:ext>
            </a:extLst>
          </p:cNvPr>
          <p:cNvSpPr txBox="1"/>
          <p:nvPr userDrawn="1"/>
        </p:nvSpPr>
        <p:spPr>
          <a:xfrm>
            <a:off x="0" y="0"/>
            <a:ext cx="3250623" cy="523220"/>
          </a:xfrm>
          <a:prstGeom prst="rect">
            <a:avLst/>
          </a:prstGeom>
          <a:solidFill>
            <a:srgbClr val="252525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chemeClr val="bg1"/>
                </a:solidFill>
              </a:rPr>
              <a:t>#NVSummit2021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2502CA-E090-406D-A946-73B0A390AB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0940" y="256291"/>
            <a:ext cx="8237220" cy="174275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Name of Presentation</a:t>
            </a:r>
            <a:endParaRPr lang="nb-NO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B00A99B-F34A-4DB8-B6E4-9FFF9C0FA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0940" y="2247459"/>
            <a:ext cx="8237220" cy="1988624"/>
          </a:xfr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Info (Name, Title, Company, Twitter)</a:t>
            </a:r>
          </a:p>
        </p:txBody>
      </p:sp>
    </p:spTree>
    <p:extLst>
      <p:ext uri="{BB962C8B-B14F-4D97-AF65-F5344CB8AC3E}">
        <p14:creationId xmlns:p14="http://schemas.microsoft.com/office/powerpoint/2010/main" val="202216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5888-2B45-46B2-A7E7-D25ACCC3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CB33-D032-40A0-A68D-AEF985275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07D27A9-140C-4FA5-9B98-4F5FE661C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27488" r="20151" b="22134"/>
          <a:stretch/>
        </p:blipFill>
        <p:spPr>
          <a:xfrm>
            <a:off x="10553700" y="-38419"/>
            <a:ext cx="170688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9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DB3B-B047-4C92-99F4-9C9E49B6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0319-8A5D-4957-8ACB-36AC0B87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E20657A-BD32-407A-A7D7-D58BC121B2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27488" r="20151" b="22134"/>
          <a:stretch/>
        </p:blipFill>
        <p:spPr>
          <a:xfrm>
            <a:off x="10553700" y="-38419"/>
            <a:ext cx="170688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3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8DA3-444C-4D5A-BEEF-F1427BE7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BFEA8D3-2C18-4C62-B257-89BD823BD6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27488" r="20151" b="22134"/>
          <a:stretch/>
        </p:blipFill>
        <p:spPr>
          <a:xfrm>
            <a:off x="10553700" y="-38419"/>
            <a:ext cx="170688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7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BB1A5AF-4BE8-4B8F-A306-A53EFFE735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27488" r="20151" b="22134"/>
          <a:stretch/>
        </p:blipFill>
        <p:spPr>
          <a:xfrm>
            <a:off x="10553700" y="-38419"/>
            <a:ext cx="170688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3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33D4-4F54-4E27-93C1-A69E2783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936B-FEDF-4033-A846-3A57E0864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ADD5-BCC1-4F65-9B30-F20589F02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79332AD-DC8A-46CB-B310-2B6B86F85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27488" r="20151" b="22134"/>
          <a:stretch/>
        </p:blipFill>
        <p:spPr>
          <a:xfrm>
            <a:off x="10553700" y="-38419"/>
            <a:ext cx="170688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1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BA1-EF98-4CEF-A015-31D69997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7191-8F5E-4F74-A64C-49A7F326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95513-D6B9-47D7-B9F3-6FAAA1D66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2175E-53F5-4B6C-98E0-84D21030E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9E5F5-C59E-444D-9BA0-72D497D04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768BDEC2-A836-455E-BAF4-C996A2FCDB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27488" r="20151" b="22134"/>
          <a:stretch/>
        </p:blipFill>
        <p:spPr>
          <a:xfrm>
            <a:off x="10553700" y="-38419"/>
            <a:ext cx="170688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5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/>
        <p:spPr>
          <a:xfrm>
            <a:off x="2119" y="2118"/>
            <a:ext cx="2116" cy="211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960003" y="6483367"/>
            <a:ext cx="4896816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698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1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03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54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05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57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087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601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117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960003" y="6354222"/>
            <a:ext cx="4896816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698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1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03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54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05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57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087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6601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117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20000" y="6354219"/>
            <a:ext cx="2400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fld id="{00000000-1234-1234-1234-123412341234}" type="slidenum">
              <a:rPr lang="no-NO" sz="800" smtClean="0">
                <a:solidFill>
                  <a:srgbClr val="698898"/>
                </a:solidFill>
                <a:ea typeface="Arial"/>
                <a:cs typeface="Arial"/>
                <a:sym typeface="Arial"/>
              </a:rPr>
              <a:pPr/>
              <a:t>‹#›</a:t>
            </a:fld>
            <a:endParaRPr lang="no-NO" sz="800">
              <a:solidFill>
                <a:srgbClr val="698898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0092" y="504489"/>
            <a:ext cx="5136643" cy="133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2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95E00-7B9F-4FE4-A4F1-9B15570D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60180" cy="79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4CF17-5D7C-4083-89BC-49FE69F9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5582"/>
            <a:ext cx="10515600" cy="4691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8818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3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msandbunv" TargetMode="External"/><Relationship Id="rId2" Type="http://schemas.openxmlformats.org/officeDocument/2006/relationships/hyperlink" Target="https://msandbu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sandbu.org/changing-log-retention-on-a-specific-table-in-log-analytic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bit.ly/azscheat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andbu/nvsummi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updates/?category=management-tools" TargetMode="External"/><Relationship Id="rId2" Type="http://schemas.openxmlformats.org/officeDocument/2006/relationships/hyperlink" Target="https://msandbu.org/azure-monitoring-alerting-rule-to-notify-on-non-compliant-resources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D828EDE-2E97-40C7-98D7-201C34653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Using Azure Sentinel to catch the bad guys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18A349FC-9AF7-4022-92CB-998533C4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0" y="2247459"/>
            <a:ext cx="8237220" cy="2611494"/>
          </a:xfrm>
        </p:spPr>
        <p:txBody>
          <a:bodyPr>
            <a:normAutofit/>
          </a:bodyPr>
          <a:lstStyle/>
          <a:p>
            <a:r>
              <a:rPr lang="nb-NO" b="1" dirty="0"/>
              <a:t>Marius  Sandbu</a:t>
            </a:r>
          </a:p>
          <a:p>
            <a:r>
              <a:rPr lang="nb-NO" b="1" dirty="0"/>
              <a:t>Guild Lead Public Cloud @ TietoEVRY</a:t>
            </a:r>
          </a:p>
          <a:p>
            <a:r>
              <a:rPr lang="nb-NO" sz="2000" b="1" dirty="0"/>
              <a:t>@msandbu</a:t>
            </a:r>
          </a:p>
          <a:p>
            <a:r>
              <a:rPr lang="nb-NO" sz="2000" b="1" dirty="0"/>
              <a:t>Email </a:t>
            </a:r>
            <a:r>
              <a:rPr lang="nb-NO" sz="2000" b="1" dirty="0">
                <a:sym typeface="Wingdings" panose="05000000000000000000" pitchFamily="2" charset="2"/>
              </a:rPr>
              <a:t> msandbu@gmail.com</a:t>
            </a:r>
            <a:endParaRPr lang="nb-NO" sz="2000" b="1" dirty="0"/>
          </a:p>
          <a:p>
            <a:r>
              <a:rPr lang="nb-NO" sz="2000" b="1" dirty="0"/>
              <a:t>Blog </a:t>
            </a:r>
            <a:r>
              <a:rPr lang="nb-NO" sz="2000" b="1" dirty="0">
                <a:sym typeface="Wingdings" panose="05000000000000000000" pitchFamily="2" charset="2"/>
              </a:rPr>
              <a:t> </a:t>
            </a:r>
            <a:r>
              <a:rPr lang="nb-NO" sz="2000" b="1" dirty="0">
                <a:hlinkClick r:id="rId2"/>
              </a:rPr>
              <a:t>https://msandbu.org</a:t>
            </a:r>
            <a:endParaRPr lang="nb-NO" sz="2000" b="1" dirty="0"/>
          </a:p>
          <a:p>
            <a:r>
              <a:rPr lang="nb-NO" sz="2000" dirty="0"/>
              <a:t>Code &amp; Script repo for this session </a:t>
            </a:r>
            <a:r>
              <a:rPr lang="nb-NO" sz="2000" dirty="0">
                <a:sym typeface="Wingdings" panose="05000000000000000000" pitchFamily="2" charset="2"/>
              </a:rPr>
              <a:t> </a:t>
            </a:r>
            <a:r>
              <a:rPr lang="nb-NO" sz="2000" dirty="0">
                <a:sym typeface="Wingdings" panose="05000000000000000000" pitchFamily="2" charset="2"/>
                <a:hlinkClick r:id="rId3"/>
              </a:rPr>
              <a:t>https://bit.ly/msandbunv</a:t>
            </a:r>
            <a:endParaRPr lang="nb-NO" sz="2000" dirty="0">
              <a:sym typeface="Wingdings" panose="05000000000000000000" pitchFamily="2" charset="2"/>
            </a:endParaRPr>
          </a:p>
          <a:p>
            <a:endParaRPr lang="nb-NO" sz="2000" dirty="0"/>
          </a:p>
        </p:txBody>
      </p:sp>
      <p:pic>
        <p:nvPicPr>
          <p:cNvPr id="3076" name="Picture 4" descr="GitHub Logos and Usage · GitHub">
            <a:extLst>
              <a:ext uri="{FF2B5EF4-FFF2-40B4-BE49-F238E27FC236}">
                <a16:creationId xmlns:a16="http://schemas.microsoft.com/office/drawing/2014/main" id="{B6F9A614-A080-4500-8AB4-5D9241A8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058" y="2803407"/>
            <a:ext cx="1338222" cy="111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47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sz="4400" dirty="0">
                <a:cs typeface="Segoe UI"/>
              </a:rPr>
              <a:t>Some Log Sources </a:t>
            </a:r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6A9F775D-C980-4AC3-A27C-B0DB429E2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96659"/>
              </p:ext>
            </p:extLst>
          </p:nvPr>
        </p:nvGraphicFramePr>
        <p:xfrm>
          <a:off x="838200" y="1485582"/>
          <a:ext cx="10372292" cy="4276653"/>
        </p:xfrm>
        <a:graphic>
          <a:graphicData uri="http://schemas.openxmlformats.org/drawingml/2006/table">
            <a:tbl>
              <a:tblPr firstRow="1" bandRow="1"/>
              <a:tblGrid>
                <a:gridCol w="2593073">
                  <a:extLst>
                    <a:ext uri="{9D8B030D-6E8A-4147-A177-3AD203B41FA5}">
                      <a16:colId xmlns:a16="http://schemas.microsoft.com/office/drawing/2014/main" val="3680454339"/>
                    </a:ext>
                  </a:extLst>
                </a:gridCol>
                <a:gridCol w="2593073">
                  <a:extLst>
                    <a:ext uri="{9D8B030D-6E8A-4147-A177-3AD203B41FA5}">
                      <a16:colId xmlns:a16="http://schemas.microsoft.com/office/drawing/2014/main" val="897638882"/>
                    </a:ext>
                  </a:extLst>
                </a:gridCol>
                <a:gridCol w="2593073">
                  <a:extLst>
                    <a:ext uri="{9D8B030D-6E8A-4147-A177-3AD203B41FA5}">
                      <a16:colId xmlns:a16="http://schemas.microsoft.com/office/drawing/2014/main" val="898253443"/>
                    </a:ext>
                  </a:extLst>
                </a:gridCol>
                <a:gridCol w="2593073">
                  <a:extLst>
                    <a:ext uri="{9D8B030D-6E8A-4147-A177-3AD203B41FA5}">
                      <a16:colId xmlns:a16="http://schemas.microsoft.com/office/drawing/2014/main" val="2403709729"/>
                    </a:ext>
                  </a:extLst>
                </a:gridCol>
              </a:tblGrid>
              <a:tr h="418537"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Audit Item</a:t>
                      </a:r>
                      <a:endParaRPr lang="en-US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Category</a:t>
                      </a:r>
                      <a:endParaRPr lang="en-US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Enabled by </a:t>
                      </a:r>
                      <a:r>
                        <a:rPr lang="nb-NO" dirty="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Default</a:t>
                      </a:r>
                      <a:endParaRPr lang="en-US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Retention</a:t>
                      </a:r>
                      <a:endParaRPr lang="en-US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81576"/>
                  </a:ext>
                </a:extLst>
              </a:tr>
              <a:tr h="387815">
                <a:tc>
                  <a:txBody>
                    <a:bodyPr/>
                    <a:lstStyle/>
                    <a:p>
                      <a:r>
                        <a:rPr lang="nb-NO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User Activity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Microsoft 365 Security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No</a:t>
                      </a:r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90 Days (1 year for E5)</a:t>
                      </a:r>
                      <a:endParaRPr lang="en-US"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050608"/>
                  </a:ext>
                </a:extLst>
              </a:tr>
              <a:tr h="387815">
                <a:tc>
                  <a:txBody>
                    <a:bodyPr/>
                    <a:lstStyle/>
                    <a:p>
                      <a:r>
                        <a:rPr lang="nb-NO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Admin Activity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Microsoft 365 Security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No</a:t>
                      </a:r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90 Days (1 year for E5)</a:t>
                      </a:r>
                      <a:endParaRPr lang="en-US"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637081"/>
                  </a:ext>
                </a:extLst>
              </a:tr>
              <a:tr h="387815">
                <a:tc>
                  <a:txBody>
                    <a:bodyPr/>
                    <a:lstStyle/>
                    <a:p>
                      <a:r>
                        <a:rPr lang="nb-NO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Mailbox Audit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Exchange Online</a:t>
                      </a:r>
                      <a:endParaRPr lang="en-US" sz="1200" b="1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Yes</a:t>
                      </a:r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90 Days</a:t>
                      </a:r>
                      <a:endParaRPr lang="en-US"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76732"/>
                  </a:ext>
                </a:extLst>
              </a:tr>
              <a:tr h="387815">
                <a:tc>
                  <a:txBody>
                    <a:bodyPr/>
                    <a:lstStyle/>
                    <a:p>
                      <a:r>
                        <a:rPr lang="nb-NO" sz="1200" b="1" dirty="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Sign</a:t>
                      </a:r>
                      <a:r>
                        <a:rPr lang="nb-NO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-In Activity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Azure AD</a:t>
                      </a:r>
                      <a:endParaRPr lang="en-US" sz="1200" b="1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Yes</a:t>
                      </a:r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30 Days (AAD P1)</a:t>
                      </a:r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387040"/>
                  </a:ext>
                </a:extLst>
              </a:tr>
              <a:tr h="466155">
                <a:tc>
                  <a:txBody>
                    <a:bodyPr/>
                    <a:lstStyle/>
                    <a:p>
                      <a:r>
                        <a:rPr lang="nb-NO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Users at Risk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Azure AD</a:t>
                      </a:r>
                      <a:endParaRPr lang="en-US" sz="1200" b="1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Yes</a:t>
                      </a:r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 Days (30 Days, P1/P2)</a:t>
                      </a:r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51764"/>
                  </a:ext>
                </a:extLst>
              </a:tr>
              <a:tr h="466155">
                <a:tc>
                  <a:txBody>
                    <a:bodyPr/>
                    <a:lstStyle/>
                    <a:p>
                      <a:r>
                        <a:rPr lang="nb-NO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Risky Sign-ins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Azure AD</a:t>
                      </a:r>
                      <a:endParaRPr lang="en-US" sz="1200" b="1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Yes</a:t>
                      </a:r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 Days (30 Days, P1/P2)</a:t>
                      </a:r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79214"/>
                  </a:ext>
                </a:extLst>
              </a:tr>
              <a:tr h="466155">
                <a:tc>
                  <a:txBody>
                    <a:bodyPr/>
                    <a:lstStyle/>
                    <a:p>
                      <a:r>
                        <a:rPr lang="nb-NO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Azure MFA Usage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Azure AD</a:t>
                      </a:r>
                      <a:endParaRPr lang="en-US" sz="1200" b="1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Yes</a:t>
                      </a:r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30 Days </a:t>
                      </a:r>
                      <a:endParaRPr lang="en-US"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71757"/>
                  </a:ext>
                </a:extLst>
              </a:tr>
              <a:tr h="466155">
                <a:tc>
                  <a:txBody>
                    <a:bodyPr/>
                    <a:lstStyle/>
                    <a:p>
                      <a:r>
                        <a:rPr lang="nb-NO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Directory Audit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Azure AD</a:t>
                      </a:r>
                      <a:endParaRPr lang="en-US" sz="1200" b="1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Yes</a:t>
                      </a:r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 Days (30 Days, P1/P2)</a:t>
                      </a:r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245"/>
                  </a:ext>
                </a:extLst>
              </a:tr>
              <a:tr h="442236">
                <a:tc>
                  <a:txBody>
                    <a:bodyPr/>
                    <a:lstStyle/>
                    <a:p>
                      <a:r>
                        <a:rPr lang="nb-NO" sz="1200" b="1" dirty="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Intune</a:t>
                      </a:r>
                      <a:r>
                        <a:rPr lang="nb-NO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Activity Log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1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Intune</a:t>
                      </a:r>
                      <a:endParaRPr lang="en-US" sz="1200" b="1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Yes</a:t>
                      </a:r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 </a:t>
                      </a:r>
                      <a:r>
                        <a:rPr lang="nb-NO" sz="1200" dirty="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Year</a:t>
                      </a:r>
                      <a:r>
                        <a:rPr lang="nb-NO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(Graph API)</a:t>
                      </a:r>
                      <a:endParaRPr lang="en-US"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59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78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sz="4400" dirty="0">
                <a:cs typeface="Segoe UI"/>
              </a:rPr>
              <a:t>Some other Log Sources</a:t>
            </a:r>
          </a:p>
        </p:txBody>
      </p: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D1E62F14-F3CA-411D-9054-F1B98CD5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80390"/>
              </p:ext>
            </p:extLst>
          </p:nvPr>
        </p:nvGraphicFramePr>
        <p:xfrm>
          <a:off x="838200" y="1535547"/>
          <a:ext cx="10406968" cy="3633036"/>
        </p:xfrm>
        <a:graphic>
          <a:graphicData uri="http://schemas.openxmlformats.org/drawingml/2006/table">
            <a:tbl>
              <a:tblPr firstRow="1" bandRow="1"/>
              <a:tblGrid>
                <a:gridCol w="2601742">
                  <a:extLst>
                    <a:ext uri="{9D8B030D-6E8A-4147-A177-3AD203B41FA5}">
                      <a16:colId xmlns:a16="http://schemas.microsoft.com/office/drawing/2014/main" val="3680454339"/>
                    </a:ext>
                  </a:extLst>
                </a:gridCol>
                <a:gridCol w="2601742">
                  <a:extLst>
                    <a:ext uri="{9D8B030D-6E8A-4147-A177-3AD203B41FA5}">
                      <a16:colId xmlns:a16="http://schemas.microsoft.com/office/drawing/2014/main" val="897638882"/>
                    </a:ext>
                  </a:extLst>
                </a:gridCol>
                <a:gridCol w="2601742">
                  <a:extLst>
                    <a:ext uri="{9D8B030D-6E8A-4147-A177-3AD203B41FA5}">
                      <a16:colId xmlns:a16="http://schemas.microsoft.com/office/drawing/2014/main" val="898253443"/>
                    </a:ext>
                  </a:extLst>
                </a:gridCol>
                <a:gridCol w="2601742">
                  <a:extLst>
                    <a:ext uri="{9D8B030D-6E8A-4147-A177-3AD203B41FA5}">
                      <a16:colId xmlns:a16="http://schemas.microsoft.com/office/drawing/2014/main" val="2403709729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Audit Item</a:t>
                      </a:r>
                      <a:endParaRPr lang="en-US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Category</a:t>
                      </a:r>
                      <a:endParaRPr lang="en-US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Enabled by </a:t>
                      </a:r>
                      <a:r>
                        <a:rPr lang="nb-NO" dirty="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Default</a:t>
                      </a:r>
                      <a:endParaRPr lang="en-US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Retention</a:t>
                      </a:r>
                      <a:endParaRPr lang="en-US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81576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r>
                        <a:rPr lang="nb-NO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Azure Resource Manager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Azure</a:t>
                      </a:r>
                      <a:endParaRPr lang="en-US" sz="1200" b="1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Yes</a:t>
                      </a:r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30 Days</a:t>
                      </a:r>
                      <a:endParaRPr lang="en-US"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050608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r>
                        <a:rPr lang="nb-NO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Network Security Group Flow Logs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Azure</a:t>
                      </a:r>
                      <a:endParaRPr lang="en-US" sz="1200" b="1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No</a:t>
                      </a:r>
                      <a:endParaRPr lang="en-US" sz="120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Depending on Configuration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637081"/>
                  </a:ext>
                </a:extLst>
              </a:tr>
              <a:tr h="34595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Azure Diagnostics Logs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Azure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Depending on Configuration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98349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Azure Application Insight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Azure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Depending on Configuration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71891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VM Event Logs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Size defined in Group Policy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463595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Custom Logs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N/A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Application specific logs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16217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Azure Security Center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Azure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No (Cost per host/PaaS)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Depending on Log Analytics</a:t>
                      </a:r>
                      <a:endParaRPr lang="en-US"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20389"/>
                  </a:ext>
                </a:extLst>
              </a:tr>
              <a:tr h="35020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SaaS Usage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N/A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Requires Cloud App Discovery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81102"/>
                  </a:ext>
                </a:extLst>
              </a:tr>
              <a:tr h="190183">
                <a:tc>
                  <a:txBody>
                    <a:bodyPr/>
                    <a:lstStyle/>
                    <a:p>
                      <a:r>
                        <a:rPr lang="nb-NO" sz="1200" b="1" dirty="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Custom</a:t>
                      </a:r>
                      <a:r>
                        <a:rPr lang="nb-NO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Sources**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1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N/A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Depending</a:t>
                      </a:r>
                      <a:r>
                        <a:rPr lang="nb-NO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nb-NO" sz="1200" dirty="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on</a:t>
                      </a:r>
                      <a:r>
                        <a:rPr lang="nb-NO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nb-NO" sz="1200" dirty="0" err="1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Configuration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08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8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sz="4400" dirty="0">
                <a:cs typeface="Segoe UI"/>
              </a:rPr>
              <a:t>Log Sources in Azure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D031B-63D0-483A-91EE-35AB71B4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04" y="1564935"/>
            <a:ext cx="7049196" cy="50043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CACC69-8658-40BD-97E4-13CDDCE07179}"/>
              </a:ext>
            </a:extLst>
          </p:cNvPr>
          <p:cNvSpPr txBox="1"/>
          <p:nvPr/>
        </p:nvSpPr>
        <p:spPr>
          <a:xfrm>
            <a:off x="736600" y="1625600"/>
            <a:ext cx="42291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>
                <a:solidFill>
                  <a:schemeClr val="bg1"/>
                </a:solidFill>
              </a:rPr>
              <a:t>Different services in Azure have its own log structure and format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>
                <a:solidFill>
                  <a:schemeClr val="bg1"/>
                </a:solidFill>
              </a:rPr>
              <a:t>Logging can be configured using</a:t>
            </a:r>
            <a:br>
              <a:rPr lang="nb-NO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Diagnostics settings in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>
                <a:solidFill>
                  <a:schemeClr val="bg1"/>
                </a:solidFill>
              </a:rPr>
              <a:t>Data can be exported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b="1" dirty="0">
                <a:solidFill>
                  <a:schemeClr val="bg1"/>
                </a:solidFill>
              </a:rPr>
              <a:t>Log Analytics (w/Sentinel)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1"/>
                </a:solidFill>
              </a:rPr>
              <a:t>Event 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1"/>
                </a:solidFill>
              </a:rPr>
              <a:t>Storage Account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b="1" dirty="0">
                <a:solidFill>
                  <a:schemeClr val="bg1"/>
                </a:solidFill>
              </a:rPr>
              <a:t>NOTE: </a:t>
            </a:r>
            <a:r>
              <a:rPr lang="nb-NO" sz="1600" dirty="0">
                <a:solidFill>
                  <a:schemeClr val="bg1"/>
                </a:solidFill>
              </a:rPr>
              <a:t>Other SIEM tools often integrate with Event Hub to fetch logs and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03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sz="4400" dirty="0">
                <a:cs typeface="Segoe UI"/>
              </a:rPr>
              <a:t>Log Analytics / Monitor / Sentinel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D83FF8-6B6A-45B3-86E8-DED9A9B0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149" y="1557429"/>
            <a:ext cx="3767777" cy="4829257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16DCDD7-EE3F-410D-B034-89CE2873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582"/>
            <a:ext cx="10515600" cy="4691381"/>
          </a:xfrm>
        </p:spPr>
        <p:txBody>
          <a:bodyPr>
            <a:normAutofit/>
          </a:bodyPr>
          <a:lstStyle/>
          <a:p>
            <a:r>
              <a:rPr lang="nb-NO" sz="2400" b="1" dirty="0"/>
              <a:t>Log Analytics is a log collection service</a:t>
            </a:r>
          </a:p>
          <a:p>
            <a:pPr lvl="1"/>
            <a:r>
              <a:rPr lang="nb-NO" sz="1800" dirty="0"/>
              <a:t>Data and processing within a region</a:t>
            </a:r>
          </a:p>
          <a:p>
            <a:pPr lvl="1"/>
            <a:r>
              <a:rPr lang="nb-NO" sz="1800" dirty="0"/>
              <a:t>Default retention 30 days (for entire database)</a:t>
            </a:r>
          </a:p>
          <a:p>
            <a:pPr lvl="1"/>
            <a:r>
              <a:rPr lang="nb-NO" sz="1800" dirty="0"/>
              <a:t>Also used for Azure Monitor</a:t>
            </a:r>
          </a:p>
          <a:p>
            <a:r>
              <a:rPr lang="nb-NO" sz="2400" b="1" dirty="0"/>
              <a:t>Data stored in different tables</a:t>
            </a:r>
          </a:p>
          <a:p>
            <a:pPr lvl="1"/>
            <a:r>
              <a:rPr lang="nb-NO" sz="1800" dirty="0"/>
              <a:t>Depending on data source</a:t>
            </a:r>
          </a:p>
          <a:p>
            <a:r>
              <a:rPr lang="nb-NO" b="1" dirty="0"/>
              <a:t>Can collect «any» type of data</a:t>
            </a:r>
          </a:p>
          <a:p>
            <a:pPr lvl="1"/>
            <a:r>
              <a:rPr lang="nb-NO" sz="1800" dirty="0"/>
              <a:t>Different time intervals for each solution</a:t>
            </a:r>
          </a:p>
          <a:p>
            <a:r>
              <a:rPr lang="nb-NO" sz="2400" b="1" dirty="0"/>
              <a:t>Sentinel is an addon solution </a:t>
            </a:r>
            <a:br>
              <a:rPr lang="nb-NO" sz="2400" b="1" dirty="0"/>
            </a:br>
            <a:r>
              <a:rPr lang="nb-NO" sz="2400" b="1" dirty="0"/>
              <a:t>to Log Analytics</a:t>
            </a:r>
          </a:p>
          <a:p>
            <a:pPr lvl="1"/>
            <a:r>
              <a:rPr lang="nb-NO" sz="1800" dirty="0"/>
              <a:t>Log Analytics has a lot of different solutions</a:t>
            </a:r>
          </a:p>
          <a:p>
            <a:pPr lvl="1"/>
            <a:r>
              <a:rPr lang="nb-NO" sz="1800" dirty="0"/>
              <a:t>Provides data collection rules</a:t>
            </a:r>
          </a:p>
          <a:p>
            <a:endParaRPr lang="nb-NO" sz="2400" dirty="0"/>
          </a:p>
          <a:p>
            <a:pPr lvl="1"/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27350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sz="4400" dirty="0">
                <a:cs typeface="Segoe UI"/>
              </a:rPr>
              <a:t>Log Analytics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16DCDD7-EE3F-410D-B034-89CE2873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582"/>
            <a:ext cx="10515600" cy="4691381"/>
          </a:xfrm>
        </p:spPr>
        <p:txBody>
          <a:bodyPr>
            <a:normAutofit/>
          </a:bodyPr>
          <a:lstStyle/>
          <a:p>
            <a:r>
              <a:rPr lang="nb-NO" sz="2400" b="1" dirty="0"/>
              <a:t>Can collect logs/metrics from native services</a:t>
            </a:r>
          </a:p>
          <a:p>
            <a:pPr lvl="1"/>
            <a:r>
              <a:rPr lang="nb-NO" sz="2000" dirty="0"/>
              <a:t>Azure AD, Microsoft 365, Microsoft Azure</a:t>
            </a:r>
          </a:p>
          <a:p>
            <a:pPr lvl="1"/>
            <a:r>
              <a:rPr lang="nb-NO" sz="2000" dirty="0"/>
              <a:t>OS Events, Syslog </a:t>
            </a:r>
          </a:p>
          <a:p>
            <a:pPr lvl="1"/>
            <a:r>
              <a:rPr lang="nb-NO" sz="2000" dirty="0"/>
              <a:t>Change tracking</a:t>
            </a:r>
          </a:p>
          <a:p>
            <a:pPr lvl="1"/>
            <a:r>
              <a:rPr lang="nb-NO" sz="2000" dirty="0"/>
              <a:t>(</a:t>
            </a:r>
            <a:r>
              <a:rPr lang="nb-NO" sz="2000" b="1" u="sng" dirty="0"/>
              <a:t>NOT</a:t>
            </a:r>
            <a:r>
              <a:rPr lang="nb-NO" sz="2000" dirty="0"/>
              <a:t> Security Events from VM’s by default) </a:t>
            </a:r>
          </a:p>
          <a:p>
            <a:r>
              <a:rPr lang="nb-NO" sz="2400" b="1" dirty="0"/>
              <a:t>Data collection enhanced by solutions</a:t>
            </a:r>
          </a:p>
          <a:p>
            <a:r>
              <a:rPr lang="nb-NO" sz="2400" b="1" dirty="0"/>
              <a:t>Two types of Agents</a:t>
            </a:r>
          </a:p>
          <a:p>
            <a:pPr lvl="1"/>
            <a:r>
              <a:rPr lang="nb-NO" sz="2000" dirty="0"/>
              <a:t>Log Analytics Agent (Based upon SCOM agent)</a:t>
            </a:r>
          </a:p>
          <a:p>
            <a:pPr lvl="1"/>
            <a:r>
              <a:rPr lang="nb-NO" sz="2000" dirty="0"/>
              <a:t>MMA Agent (New way to define data collection)</a:t>
            </a:r>
          </a:p>
          <a:p>
            <a:r>
              <a:rPr lang="nb-NO" sz="2400" b="1" dirty="0"/>
              <a:t>Retention is defined on Workspace</a:t>
            </a:r>
          </a:p>
          <a:p>
            <a:pPr lvl="1"/>
            <a:r>
              <a:rPr lang="nb-NO" sz="2000" dirty="0"/>
              <a:t>Can also be defined custom retention per table</a:t>
            </a:r>
          </a:p>
          <a:p>
            <a:pPr lvl="1"/>
            <a:r>
              <a:rPr lang="en-US" sz="1200" dirty="0">
                <a:hlinkClick r:id="rId2"/>
              </a:rPr>
              <a:t>Changing log retention on a specific table in Log Analytics</a:t>
            </a:r>
            <a:endParaRPr lang="nb-NO" sz="2000" dirty="0"/>
          </a:p>
          <a:p>
            <a:pPr lvl="1"/>
            <a:endParaRPr lang="nb-NO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752E0-7A8F-425F-8BF9-5AF35C8D0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54" y="1705844"/>
            <a:ext cx="2296012" cy="195066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49FA047-2C32-4A77-8173-D749C37BCDEF}"/>
              </a:ext>
            </a:extLst>
          </p:cNvPr>
          <p:cNvSpPr/>
          <p:nvPr/>
        </p:nvSpPr>
        <p:spPr>
          <a:xfrm>
            <a:off x="6678070" y="2865549"/>
            <a:ext cx="2092443" cy="418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8FB54A-C3DC-4848-89AC-B391C18E1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995" y="3656506"/>
            <a:ext cx="4688379" cy="260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0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sz="4400" dirty="0">
                <a:cs typeface="Segoe UI"/>
              </a:rPr>
              <a:t>Azure Sentinel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16DCDD7-EE3F-410D-B034-89CE2873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582"/>
            <a:ext cx="10515600" cy="4691381"/>
          </a:xfrm>
        </p:spPr>
        <p:txBody>
          <a:bodyPr>
            <a:normAutofit/>
          </a:bodyPr>
          <a:lstStyle/>
          <a:p>
            <a:r>
              <a:rPr lang="nb-NO" sz="2400" b="1" dirty="0"/>
              <a:t>Sentinel Provides SIEM and SOAR capabilities</a:t>
            </a:r>
          </a:p>
          <a:p>
            <a:pPr lvl="1">
              <a:lnSpc>
                <a:spcPct val="150000"/>
              </a:lnSpc>
            </a:pPr>
            <a:r>
              <a:rPr lang="nb-NO" sz="2000" b="1" dirty="0"/>
              <a:t>Analytics </a:t>
            </a:r>
          </a:p>
          <a:p>
            <a:pPr lvl="2">
              <a:lnSpc>
                <a:spcPct val="150000"/>
              </a:lnSpc>
            </a:pPr>
            <a:r>
              <a:rPr lang="nb-NO" sz="1600" dirty="0"/>
              <a:t>Scheduled Queries (Kusto based)</a:t>
            </a:r>
          </a:p>
          <a:p>
            <a:pPr lvl="2">
              <a:lnSpc>
                <a:spcPct val="150000"/>
              </a:lnSpc>
            </a:pPr>
            <a:r>
              <a:rPr lang="nb-NO" sz="1600" dirty="0"/>
              <a:t>Microsoft Security predefined</a:t>
            </a:r>
          </a:p>
          <a:p>
            <a:pPr lvl="2">
              <a:lnSpc>
                <a:spcPct val="150000"/>
              </a:lnSpc>
            </a:pPr>
            <a:r>
              <a:rPr lang="nb-NO" sz="1600" dirty="0"/>
              <a:t>Fusion (Detecting Multistage attacks)</a:t>
            </a:r>
          </a:p>
          <a:p>
            <a:pPr lvl="1">
              <a:lnSpc>
                <a:spcPct val="150000"/>
              </a:lnSpc>
            </a:pPr>
            <a:r>
              <a:rPr lang="nb-NO" sz="2000" b="1" dirty="0"/>
              <a:t>Hunting Queries</a:t>
            </a:r>
          </a:p>
          <a:p>
            <a:pPr lvl="1">
              <a:lnSpc>
                <a:spcPct val="150000"/>
              </a:lnSpc>
            </a:pPr>
            <a:r>
              <a:rPr lang="nb-NO" sz="2000" b="1" dirty="0"/>
              <a:t>Playbooks (</a:t>
            </a:r>
            <a:r>
              <a:rPr lang="nb-NO" sz="2000" dirty="0"/>
              <a:t>Automated response)</a:t>
            </a:r>
          </a:p>
          <a:p>
            <a:pPr lvl="1">
              <a:lnSpc>
                <a:spcPct val="150000"/>
              </a:lnSpc>
            </a:pPr>
            <a:r>
              <a:rPr lang="nb-NO" sz="2000" b="1" dirty="0"/>
              <a:t>Case Management</a:t>
            </a:r>
          </a:p>
          <a:p>
            <a:pPr lvl="1">
              <a:lnSpc>
                <a:spcPct val="150000"/>
              </a:lnSpc>
            </a:pPr>
            <a:r>
              <a:rPr lang="nb-NO" sz="2000" b="1" dirty="0"/>
              <a:t>Threat Intelligence</a:t>
            </a:r>
          </a:p>
          <a:p>
            <a:pPr lvl="1"/>
            <a:endParaRPr lang="nb-NO" sz="2000" dirty="0"/>
          </a:p>
          <a:p>
            <a:pPr lvl="1"/>
            <a:endParaRPr lang="nb-NO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2B990-C3E5-45E7-BDAD-FA3A0156A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3130762"/>
            <a:ext cx="3892550" cy="33735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E9834D-3B39-4517-8C72-B6F2419B1727}"/>
              </a:ext>
            </a:extLst>
          </p:cNvPr>
          <p:cNvSpPr/>
          <p:nvPr/>
        </p:nvSpPr>
        <p:spPr>
          <a:xfrm>
            <a:off x="7931150" y="2101850"/>
            <a:ext cx="22542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/>
              <a:t>Analytics Rule &amp; Incident Handling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DB10D78-0D03-4154-AF98-9ACB5DC84DF2}"/>
              </a:ext>
            </a:extLst>
          </p:cNvPr>
          <p:cNvSpPr/>
          <p:nvPr/>
        </p:nvSpPr>
        <p:spPr>
          <a:xfrm>
            <a:off x="8782050" y="2730500"/>
            <a:ext cx="596900" cy="781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91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sz="4400" dirty="0">
                <a:cs typeface="Segoe UI"/>
              </a:rPr>
              <a:t>Azure Sentinel vs Azure Defender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16DCDD7-EE3F-410D-B034-89CE2873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50" y="1453832"/>
            <a:ext cx="10515600" cy="4691381"/>
          </a:xfrm>
        </p:spPr>
        <p:txBody>
          <a:bodyPr>
            <a:normAutofit fontScale="92500" lnSpcReduction="10000"/>
          </a:bodyPr>
          <a:lstStyle/>
          <a:p>
            <a:r>
              <a:rPr lang="nb-NO" sz="2400" b="1" dirty="0"/>
              <a:t>Azure Defender</a:t>
            </a:r>
          </a:p>
          <a:p>
            <a:pPr lvl="1">
              <a:lnSpc>
                <a:spcPct val="150000"/>
              </a:lnSpc>
            </a:pPr>
            <a:r>
              <a:rPr lang="nb-NO" sz="1600" dirty="0"/>
              <a:t>Threat Intelligence – Intelligent Security Graph API</a:t>
            </a:r>
          </a:p>
          <a:p>
            <a:pPr lvl="1">
              <a:lnSpc>
                <a:spcPct val="150000"/>
              </a:lnSpc>
            </a:pPr>
            <a:r>
              <a:rPr lang="nb-NO" sz="1600" dirty="0"/>
              <a:t>Many predefined Security Alerts / Best-pratices</a:t>
            </a:r>
          </a:p>
          <a:p>
            <a:pPr lvl="1">
              <a:lnSpc>
                <a:spcPct val="150000"/>
              </a:lnSpc>
            </a:pPr>
            <a:r>
              <a:rPr lang="nb-NO" sz="1600" dirty="0"/>
              <a:t>3.party vulnerability assessment (Qualys)</a:t>
            </a:r>
          </a:p>
          <a:p>
            <a:pPr lvl="1">
              <a:lnSpc>
                <a:spcPct val="150000"/>
              </a:lnSpc>
            </a:pPr>
            <a:r>
              <a:rPr lang="nb-NO" sz="1600" dirty="0"/>
              <a:t>IPFIX based samples enriched with Security Graph</a:t>
            </a:r>
          </a:p>
          <a:p>
            <a:pPr lvl="1">
              <a:lnSpc>
                <a:spcPct val="150000"/>
              </a:lnSpc>
            </a:pPr>
            <a:r>
              <a:rPr lang="nb-NO" sz="1600" dirty="0"/>
              <a:t>PaaS services Threat Protection (ARM, DNS, App Services)</a:t>
            </a:r>
          </a:p>
          <a:p>
            <a:r>
              <a:rPr lang="nb-NO" sz="2400" b="1" dirty="0"/>
              <a:t>EDR for virtual machines</a:t>
            </a:r>
          </a:p>
          <a:p>
            <a:pPr lvl="1">
              <a:lnSpc>
                <a:spcPct val="150000"/>
              </a:lnSpc>
            </a:pPr>
            <a:r>
              <a:rPr lang="nb-NO" sz="1600" dirty="0"/>
              <a:t>File integrity Monitoring</a:t>
            </a:r>
          </a:p>
          <a:p>
            <a:pPr lvl="1">
              <a:lnSpc>
                <a:spcPct val="150000"/>
              </a:lnSpc>
            </a:pPr>
            <a:r>
              <a:rPr lang="nb-NO" sz="1600" dirty="0"/>
              <a:t>Fileless attack detection</a:t>
            </a:r>
          </a:p>
          <a:p>
            <a:pPr lvl="1">
              <a:lnSpc>
                <a:spcPct val="150000"/>
              </a:lnSpc>
            </a:pPr>
            <a:r>
              <a:rPr lang="nb-NO" sz="1600" dirty="0"/>
              <a:t>Monitors for changes to</a:t>
            </a:r>
            <a:br>
              <a:rPr lang="nb-NO" sz="1600" dirty="0"/>
            </a:br>
            <a:r>
              <a:rPr lang="nb-NO" sz="1600" dirty="0"/>
              <a:t>Registry, Processes, Files</a:t>
            </a:r>
          </a:p>
          <a:p>
            <a:pPr lvl="1">
              <a:lnSpc>
                <a:spcPct val="150000"/>
              </a:lnSpc>
            </a:pPr>
            <a:r>
              <a:rPr lang="nb-NO" sz="1600" dirty="0"/>
              <a:t>Monitors for running processes, network communication</a:t>
            </a:r>
          </a:p>
          <a:p>
            <a:pPr marL="0" indent="0">
              <a:buNone/>
            </a:pPr>
            <a:endParaRPr lang="nb-NO" sz="2000" dirty="0"/>
          </a:p>
          <a:p>
            <a:pPr lvl="1"/>
            <a:endParaRPr lang="nb-NO" sz="1600" b="1" dirty="0"/>
          </a:p>
          <a:p>
            <a:pPr lvl="1"/>
            <a:endParaRPr lang="nb-NO" sz="1600" dirty="0"/>
          </a:p>
          <a:p>
            <a:pPr lvl="1"/>
            <a:endParaRPr lang="nb-NO" sz="2000" dirty="0"/>
          </a:p>
          <a:p>
            <a:pPr lvl="1"/>
            <a:endParaRPr lang="nb-NO" sz="2000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6CA52F98-1B16-4570-AFFA-041396E0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905" y="1763837"/>
            <a:ext cx="2657475" cy="33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2DFC05F-8F1A-4CE8-8E8D-60D7B909A5F9}"/>
              </a:ext>
            </a:extLst>
          </p:cNvPr>
          <p:cNvSpPr/>
          <p:nvPr/>
        </p:nvSpPr>
        <p:spPr>
          <a:xfrm>
            <a:off x="6127750" y="2965450"/>
            <a:ext cx="86995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4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E659-1EE4-45A2-8EC2-53ACD808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24" y="612348"/>
            <a:ext cx="11016957" cy="9847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Azure Sentinel vs Azure Defender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32F55-2DEE-4310-B413-0B81A26C92A7}"/>
              </a:ext>
            </a:extLst>
          </p:cNvPr>
          <p:cNvSpPr txBox="1"/>
          <p:nvPr/>
        </p:nvSpPr>
        <p:spPr>
          <a:xfrm>
            <a:off x="1225501" y="1341988"/>
            <a:ext cx="4032448" cy="571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Sentinel (Log Analytics)</a:t>
            </a:r>
            <a:br>
              <a:rPr lang="nb-NO" sz="2133" dirty="0">
                <a:solidFill>
                  <a:schemeClr val="bg1"/>
                </a:solidFill>
              </a:rPr>
            </a:br>
            <a:endParaRPr lang="nb-NO" sz="2133" dirty="0">
              <a:solidFill>
                <a:schemeClr val="bg1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nb-NO" sz="2133" dirty="0">
                <a:solidFill>
                  <a:schemeClr val="bg1"/>
                </a:solidFill>
              </a:rPr>
              <a:t>Performance Metrics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endParaRPr lang="nb-NO" sz="2133" dirty="0">
              <a:solidFill>
                <a:schemeClr val="bg1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nb-NO" sz="2133" dirty="0">
                <a:solidFill>
                  <a:schemeClr val="bg1"/>
                </a:solidFill>
              </a:rPr>
              <a:t>Event Logs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endParaRPr lang="nb-NO" sz="2133" dirty="0">
              <a:solidFill>
                <a:schemeClr val="bg1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nb-NO" sz="2133" dirty="0">
                <a:solidFill>
                  <a:schemeClr val="bg1"/>
                </a:solidFill>
              </a:rPr>
              <a:t>Process Events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endParaRPr lang="nb-NO" sz="2133" dirty="0">
              <a:solidFill>
                <a:schemeClr val="bg1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nb-NO" sz="2133" dirty="0">
                <a:solidFill>
                  <a:schemeClr val="bg1"/>
                </a:solidFill>
              </a:rPr>
              <a:t>Azure Diagnostics Logs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endParaRPr lang="nb-NO" sz="2133" dirty="0">
              <a:solidFill>
                <a:schemeClr val="bg1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nb-NO" sz="2133" dirty="0">
                <a:solidFill>
                  <a:schemeClr val="bg1"/>
                </a:solidFill>
              </a:rPr>
              <a:t>Custom Logs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endParaRPr lang="nb-NO" sz="2133" dirty="0">
              <a:solidFill>
                <a:schemeClr val="bg1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nb-NO" sz="2133" dirty="0">
                <a:solidFill>
                  <a:schemeClr val="bg1"/>
                </a:solidFill>
              </a:rPr>
              <a:t>Application Logs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endParaRPr lang="nb-NO" sz="2133" dirty="0">
              <a:solidFill>
                <a:schemeClr val="bg1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nb-NO" sz="2133" dirty="0">
                <a:solidFill>
                  <a:schemeClr val="bg1"/>
                </a:solidFill>
              </a:rPr>
              <a:t>Syslog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endParaRPr lang="nb-NO" sz="2133" dirty="0">
              <a:solidFill>
                <a:schemeClr val="bg1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ü"/>
            </a:pPr>
            <a:endParaRPr lang="en-US" sz="2133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60113-FCD2-4756-AFDA-608FB5417076}"/>
              </a:ext>
            </a:extLst>
          </p:cNvPr>
          <p:cNvSpPr txBox="1"/>
          <p:nvPr/>
        </p:nvSpPr>
        <p:spPr>
          <a:xfrm>
            <a:off x="5621902" y="1343169"/>
            <a:ext cx="4032448" cy="5385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b-NO" sz="2400" b="1" dirty="0">
                <a:solidFill>
                  <a:schemeClr val="bg1"/>
                </a:solidFill>
              </a:rPr>
              <a:t>Microsoft Defender ATP</a:t>
            </a:r>
            <a:br>
              <a:rPr lang="nb-NO" sz="2133" dirty="0">
                <a:solidFill>
                  <a:schemeClr val="bg1"/>
                </a:solidFill>
              </a:rPr>
            </a:br>
            <a:endParaRPr lang="nb-NO" sz="2133" dirty="0">
              <a:solidFill>
                <a:schemeClr val="bg1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nb-NO" sz="2133" dirty="0">
                <a:solidFill>
                  <a:schemeClr val="bg1"/>
                </a:solidFill>
              </a:rPr>
              <a:t>Registry Events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endParaRPr lang="nb-NO" sz="2133" dirty="0">
              <a:solidFill>
                <a:schemeClr val="bg1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nb-NO" sz="2133" dirty="0">
                <a:solidFill>
                  <a:schemeClr val="bg1"/>
                </a:solidFill>
              </a:rPr>
              <a:t>Process Events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endParaRPr lang="nb-NO" sz="2133" dirty="0">
              <a:solidFill>
                <a:schemeClr val="bg1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nb-NO" sz="2133" dirty="0">
                <a:solidFill>
                  <a:schemeClr val="bg1"/>
                </a:solidFill>
              </a:rPr>
              <a:t>Network Events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endParaRPr lang="nb-NO" sz="2133" dirty="0">
              <a:solidFill>
                <a:schemeClr val="bg1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nb-NO" sz="2133" dirty="0">
                <a:solidFill>
                  <a:schemeClr val="bg1"/>
                </a:solidFill>
              </a:rPr>
              <a:t>File Events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endParaRPr lang="nb-NO" sz="2133" dirty="0">
              <a:solidFill>
                <a:schemeClr val="bg1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nb-NO" sz="2133" dirty="0">
                <a:solidFill>
                  <a:schemeClr val="bg1"/>
                </a:solidFill>
              </a:rPr>
              <a:t>Software Inventory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endParaRPr lang="nb-NO" sz="2133" dirty="0">
              <a:solidFill>
                <a:schemeClr val="bg1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nb-NO" sz="2133" dirty="0">
                <a:solidFill>
                  <a:schemeClr val="bg1"/>
                </a:solidFill>
              </a:rPr>
              <a:t>Vulnerability Scanning </a:t>
            </a:r>
            <a:br>
              <a:rPr lang="nb-NO" sz="2133" dirty="0">
                <a:solidFill>
                  <a:schemeClr val="bg1"/>
                </a:solidFill>
              </a:rPr>
            </a:br>
            <a:r>
              <a:rPr lang="nb-NO" sz="2133" dirty="0">
                <a:solidFill>
                  <a:schemeClr val="bg1"/>
                </a:solidFill>
              </a:rPr>
              <a:t>(-Windows Server)</a:t>
            </a:r>
          </a:p>
          <a:p>
            <a:endParaRPr lang="nb-NO" sz="2133" dirty="0">
              <a:solidFill>
                <a:schemeClr val="bg1"/>
              </a:solidFill>
            </a:endParaRPr>
          </a:p>
          <a:p>
            <a:endParaRPr lang="en-US" sz="21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0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sz="4400" dirty="0">
                <a:cs typeface="Segoe UI"/>
              </a:rPr>
              <a:t>Setting up Azure Sentinel</a:t>
            </a:r>
          </a:p>
        </p:txBody>
      </p:sp>
      <p:sp>
        <p:nvSpPr>
          <p:cNvPr id="3" name="Pil: femkant 43">
            <a:extLst>
              <a:ext uri="{FF2B5EF4-FFF2-40B4-BE49-F238E27FC236}">
                <a16:creationId xmlns:a16="http://schemas.microsoft.com/office/drawing/2014/main" id="{346BDEC3-7133-4172-9A61-F0F827F1A91A}"/>
              </a:ext>
            </a:extLst>
          </p:cNvPr>
          <p:cNvSpPr/>
          <p:nvPr/>
        </p:nvSpPr>
        <p:spPr>
          <a:xfrm>
            <a:off x="944461" y="1793117"/>
            <a:ext cx="2033631" cy="866633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nb-NO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a Log Analytics Workspace</a:t>
            </a:r>
          </a:p>
        </p:txBody>
      </p:sp>
      <p:sp>
        <p:nvSpPr>
          <p:cNvPr id="5" name="Pil: vinkeltegn 44">
            <a:extLst>
              <a:ext uri="{FF2B5EF4-FFF2-40B4-BE49-F238E27FC236}">
                <a16:creationId xmlns:a16="http://schemas.microsoft.com/office/drawing/2014/main" id="{72E4C4C9-EFCC-4489-B82A-083FCAC51C85}"/>
              </a:ext>
            </a:extLst>
          </p:cNvPr>
          <p:cNvSpPr/>
          <p:nvPr/>
        </p:nvSpPr>
        <p:spPr>
          <a:xfrm>
            <a:off x="2483142" y="1790737"/>
            <a:ext cx="2876743" cy="866633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nb-NO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Sentinel Workspace</a:t>
            </a:r>
          </a:p>
        </p:txBody>
      </p:sp>
      <p:sp>
        <p:nvSpPr>
          <p:cNvPr id="6" name="Pil: vinkeltegn 46">
            <a:extLst>
              <a:ext uri="{FF2B5EF4-FFF2-40B4-BE49-F238E27FC236}">
                <a16:creationId xmlns:a16="http://schemas.microsoft.com/office/drawing/2014/main" id="{BE5674B8-5CEB-4AFE-9B6E-F71F82FF5FD5}"/>
              </a:ext>
            </a:extLst>
          </p:cNvPr>
          <p:cNvSpPr/>
          <p:nvPr/>
        </p:nvSpPr>
        <p:spPr>
          <a:xfrm>
            <a:off x="4798503" y="1790736"/>
            <a:ext cx="2876743" cy="866633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Data Sources</a:t>
            </a:r>
          </a:p>
        </p:txBody>
      </p:sp>
      <p:sp>
        <p:nvSpPr>
          <p:cNvPr id="7" name="Pil: vinkeltegn 49">
            <a:extLst>
              <a:ext uri="{FF2B5EF4-FFF2-40B4-BE49-F238E27FC236}">
                <a16:creationId xmlns:a16="http://schemas.microsoft.com/office/drawing/2014/main" id="{723010C7-A631-40C7-9383-4114917DBE4F}"/>
              </a:ext>
            </a:extLst>
          </p:cNvPr>
          <p:cNvSpPr/>
          <p:nvPr/>
        </p:nvSpPr>
        <p:spPr>
          <a:xfrm>
            <a:off x="6981492" y="1791199"/>
            <a:ext cx="2077350" cy="866633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Analytics Queries</a:t>
            </a:r>
          </a:p>
        </p:txBody>
      </p:sp>
      <p:sp>
        <p:nvSpPr>
          <p:cNvPr id="8" name="Pil: vinkeltegn 50">
            <a:extLst>
              <a:ext uri="{FF2B5EF4-FFF2-40B4-BE49-F238E27FC236}">
                <a16:creationId xmlns:a16="http://schemas.microsoft.com/office/drawing/2014/main" id="{A82D87AB-542E-47A0-89A7-0ABC5F5B4A16}"/>
              </a:ext>
            </a:extLst>
          </p:cNvPr>
          <p:cNvSpPr/>
          <p:nvPr/>
        </p:nvSpPr>
        <p:spPr>
          <a:xfrm>
            <a:off x="8585230" y="1791199"/>
            <a:ext cx="2077350" cy="865562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nb-NO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Automation Rules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5D045B-97D8-479E-B2F1-8A2BD04C970A}"/>
              </a:ext>
            </a:extLst>
          </p:cNvPr>
          <p:cNvSpPr/>
          <p:nvPr/>
        </p:nvSpPr>
        <p:spPr>
          <a:xfrm>
            <a:off x="1264575" y="3555811"/>
            <a:ext cx="3427034" cy="245566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b="1" dirty="0"/>
              <a:t>Amazon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b="1" dirty="0"/>
              <a:t>Azure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b="1" dirty="0"/>
              <a:t>Azure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b="1" dirty="0"/>
              <a:t>Azure Security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b="1" dirty="0"/>
              <a:t>Microsoft 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b="1" dirty="0"/>
              <a:t>Citrix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b="1" dirty="0"/>
              <a:t>F5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b="1" dirty="0"/>
              <a:t>Cisco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b="1" dirty="0"/>
              <a:t>VMware</a:t>
            </a:r>
            <a:endParaRPr lang="en-US" sz="1600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58F4B14-0CD8-4302-A4BB-B16FA794D381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4049933" y="1585528"/>
            <a:ext cx="898442" cy="30421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E0AEC1-E489-416B-9B38-BFB2D095AB99}"/>
              </a:ext>
            </a:extLst>
          </p:cNvPr>
          <p:cNvSpPr/>
          <p:nvPr/>
        </p:nvSpPr>
        <p:spPr>
          <a:xfrm>
            <a:off x="8193266" y="3562161"/>
            <a:ext cx="2469314" cy="16941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/>
              <a:t>Example: </a:t>
            </a:r>
            <a:r>
              <a:rPr lang="nb-NO" sz="1600" i="1" dirty="0"/>
              <a:t>Looking for failed Logon attempts against Azure Active Directory and Active Directory</a:t>
            </a:r>
            <a:endParaRPr lang="en-US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FBB83A-13DD-4668-B72D-32D71DF511F2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16200000" flipH="1">
            <a:off x="8163552" y="2297789"/>
            <a:ext cx="904329" cy="162441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2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sz="4400" dirty="0">
                <a:cs typeface="Segoe UI"/>
              </a:rPr>
              <a:t>Building Sentinel Automated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C100-1C6A-4131-B19B-380DD357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89" y="1537129"/>
            <a:ext cx="10515600" cy="4691381"/>
          </a:xfrm>
        </p:spPr>
        <p:txBody>
          <a:bodyPr>
            <a:normAutofit fontScale="85000" lnSpcReduction="20000"/>
          </a:bodyPr>
          <a:lstStyle/>
          <a:p>
            <a:r>
              <a:rPr lang="nb-NO" sz="2000" b="1" dirty="0"/>
              <a:t>Easily be setup using (</a:t>
            </a:r>
            <a:r>
              <a:rPr lang="nb-NO" sz="2000" b="1" u="sng" dirty="0"/>
              <a:t>insert flavour IaC</a:t>
            </a:r>
            <a:r>
              <a:rPr lang="nb-NO" sz="2000" b="1" dirty="0"/>
              <a:t>)</a:t>
            </a:r>
          </a:p>
          <a:p>
            <a:r>
              <a:rPr lang="nb-NO" sz="2000" b="1" dirty="0"/>
              <a:t>Setup Log Analytics &amp;</a:t>
            </a:r>
            <a:br>
              <a:rPr lang="nb-NO" sz="2000" b="1" dirty="0"/>
            </a:br>
            <a:r>
              <a:rPr lang="nb-NO" sz="2000" b="1" dirty="0"/>
              <a:t>define solution</a:t>
            </a:r>
          </a:p>
          <a:p>
            <a:endParaRPr lang="nb-NO" sz="2000" dirty="0"/>
          </a:p>
          <a:p>
            <a:r>
              <a:rPr lang="nb-NO" sz="2000" b="1" dirty="0"/>
              <a:t>Quick script example using Terraform</a:t>
            </a:r>
          </a:p>
          <a:p>
            <a:pPr lvl="1"/>
            <a:r>
              <a:rPr lang="nb-NO" sz="1600" u="sng" dirty="0"/>
              <a:t>Setup resource group</a:t>
            </a:r>
          </a:p>
          <a:p>
            <a:pPr lvl="1"/>
            <a:r>
              <a:rPr lang="nb-NO" sz="1600" u="sng" dirty="0"/>
              <a:t>Setup Log analytics </a:t>
            </a:r>
          </a:p>
          <a:p>
            <a:pPr lvl="1"/>
            <a:r>
              <a:rPr lang="nb-NO" sz="1600" u="sng" dirty="0"/>
              <a:t>Install Sentinel solution</a:t>
            </a:r>
          </a:p>
          <a:p>
            <a:endParaRPr lang="nb-NO" sz="1800" u="sng" dirty="0"/>
          </a:p>
          <a:p>
            <a:r>
              <a:rPr lang="nb-NO" sz="2000" b="1" dirty="0"/>
              <a:t>Log Analytics workspace name</a:t>
            </a:r>
            <a:br>
              <a:rPr lang="nb-NO" sz="2000" b="1" dirty="0"/>
            </a:br>
            <a:r>
              <a:rPr lang="nb-NO" sz="2000" b="1" dirty="0"/>
              <a:t>needs to be unique</a:t>
            </a:r>
          </a:p>
          <a:p>
            <a:endParaRPr lang="nb-NO" sz="2000" dirty="0"/>
          </a:p>
          <a:p>
            <a:r>
              <a:rPr lang="nb-NO" sz="2000" b="1" dirty="0"/>
              <a:t>Solution block can also be used</a:t>
            </a:r>
            <a:br>
              <a:rPr lang="nb-NO" sz="2000" b="1" dirty="0"/>
            </a:br>
            <a:r>
              <a:rPr lang="nb-NO" sz="2000" b="1" dirty="0"/>
              <a:t>to install other solutions</a:t>
            </a:r>
          </a:p>
          <a:p>
            <a:r>
              <a:rPr lang="nb-NO" sz="2000" b="1" dirty="0"/>
              <a:t>Terraform is missing data connectors </a:t>
            </a:r>
            <a:r>
              <a:rPr lang="nb-NO" sz="2000" b="1" dirty="0">
                <a:sym typeface="Wingdings" panose="05000000000000000000" pitchFamily="2" charset="2"/>
              </a:rPr>
              <a:t></a:t>
            </a:r>
          </a:p>
          <a:p>
            <a:r>
              <a:rPr lang="nb-NO" sz="2000" b="1" dirty="0">
                <a:sym typeface="Wingdings" panose="05000000000000000000" pitchFamily="2" charset="2"/>
              </a:rPr>
              <a:t>Can be done using PowerShell</a:t>
            </a:r>
          </a:p>
          <a:p>
            <a:pPr lvl="1"/>
            <a:r>
              <a:rPr lang="en-US" sz="1200" b="1" i="0" dirty="0">
                <a:solidFill>
                  <a:schemeClr val="bg1"/>
                </a:solidFill>
                <a:effectLst/>
              </a:rPr>
              <a:t>Install-Module -Name </a:t>
            </a:r>
            <a:r>
              <a:rPr lang="en-US" sz="1200" b="1" i="0" dirty="0" err="1">
                <a:solidFill>
                  <a:schemeClr val="bg1"/>
                </a:solidFill>
                <a:effectLst/>
              </a:rPr>
              <a:t>Az.SecurityInsights</a:t>
            </a:r>
            <a:endParaRPr lang="en-US" sz="1200" b="1" i="0" dirty="0">
              <a:solidFill>
                <a:schemeClr val="bg1"/>
              </a:solidFill>
              <a:effectLst/>
            </a:endParaRPr>
          </a:p>
          <a:p>
            <a:pPr lvl="1"/>
            <a:r>
              <a:rPr lang="en-US" sz="1200" b="1" i="0" dirty="0">
                <a:solidFill>
                  <a:schemeClr val="bg1"/>
                </a:solidFill>
                <a:effectLst/>
              </a:rPr>
              <a:t>New-</a:t>
            </a:r>
            <a:r>
              <a:rPr lang="en-US" sz="1200" b="1" i="0" dirty="0" err="1">
                <a:solidFill>
                  <a:schemeClr val="bg1"/>
                </a:solidFill>
                <a:effectLst/>
              </a:rPr>
              <a:t>AzSentinelDataConnector</a:t>
            </a:r>
            <a:endParaRPr lang="nb-NO" sz="1200" b="1" dirty="0">
              <a:solidFill>
                <a:schemeClr val="bg1"/>
              </a:solidFill>
            </a:endParaRPr>
          </a:p>
          <a:p>
            <a:pPr lvl="1"/>
            <a:endParaRPr lang="nb-NO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9B92-E9DE-4166-B8D1-64B748339E3F}"/>
              </a:ext>
            </a:extLst>
          </p:cNvPr>
          <p:cNvSpPr txBox="1"/>
          <p:nvPr/>
        </p:nvSpPr>
        <p:spPr>
          <a:xfrm>
            <a:off x="5819962" y="1717926"/>
            <a:ext cx="1036258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resource "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azurerm_resource_group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" "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rgcore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" {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 name     = "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rg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-example-management"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 location = "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westeurope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resource "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azurerm_log_analytics_workspace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" "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rgcore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-la" {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 name                = "la-example-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utv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weu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 location            = "${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azurerm_resource_group.rgcore.location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resource_group_name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= "${azurerm_resource_group.rgcore.name}"</a:t>
            </a:r>
          </a:p>
          <a:p>
            <a:r>
              <a:rPr lang="en-US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sku</a:t>
            </a:r>
            <a:r>
              <a:rPr lang="en-US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= "PerGB2018"</a:t>
            </a:r>
          </a:p>
          <a:p>
            <a:r>
              <a:rPr lang="en-US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retention_in_days</a:t>
            </a:r>
            <a:r>
              <a:rPr lang="en-US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   = 90</a:t>
            </a:r>
          </a:p>
          <a:p>
            <a:r>
              <a:rPr lang="en-US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resource "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azurerm_log_analytics_solution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" "la-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opf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-solution-sentinel" {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solution_name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= "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SecurityInsights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 location              = "${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azurerm_resource_group.rgcore.location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resource_group_name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  = "${azurerm_resource_group.rgcore.name}"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workspace_resource_id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= "${azurerm_log_analytics_workspace.rgcore-la.id}"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workspace_name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= "${azurerm_log_analytics_workspace.rgcore-la.name}"</a:t>
            </a:r>
          </a:p>
          <a:p>
            <a:r>
              <a:rPr lang="en-US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  plan {</a:t>
            </a:r>
          </a:p>
          <a:p>
            <a:r>
              <a:rPr lang="en-US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    publisher = "Microsoft"</a:t>
            </a:r>
          </a:p>
          <a:p>
            <a:r>
              <a:rPr lang="en-US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    product   = "</a:t>
            </a:r>
            <a:r>
              <a:rPr lang="en-US" sz="1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OMSGallery</a:t>
            </a:r>
            <a:r>
              <a:rPr lang="en-US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SecurityInsights</a:t>
            </a:r>
            <a:r>
              <a:rPr lang="en-US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254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10299F-D4BF-4BD7-9A15-4602AC1B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59" y="140510"/>
            <a:ext cx="4448073" cy="2852737"/>
          </a:xfrm>
        </p:spPr>
        <p:txBody>
          <a:bodyPr/>
          <a:lstStyle/>
          <a:p>
            <a:r>
              <a:rPr lang="nb-NO" dirty="0">
                <a:cs typeface="Segoe UI Semibold"/>
              </a:rPr>
              <a:t>What I’m going to cover</a:t>
            </a:r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7E07B-1CBE-4AC1-9EA6-DD3417D7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900" y="1671964"/>
            <a:ext cx="7197138" cy="518603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40139C-7D86-4E8E-BBA8-CA6941457BD4}"/>
              </a:ext>
            </a:extLst>
          </p:cNvPr>
          <p:cNvSpPr/>
          <p:nvPr/>
        </p:nvSpPr>
        <p:spPr>
          <a:xfrm>
            <a:off x="3055886" y="3628103"/>
            <a:ext cx="2501327" cy="1250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6 Expert Tips to Avoid Getting Hacked | Inc.com">
            <a:extLst>
              <a:ext uri="{FF2B5EF4-FFF2-40B4-BE49-F238E27FC236}">
                <a16:creationId xmlns:a16="http://schemas.microsoft.com/office/drawing/2014/main" id="{73235B22-9985-4B64-8D46-D123AFE97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59" y="3527224"/>
            <a:ext cx="2634848" cy="147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9EB6B0-29E4-4A38-81EA-2D37F7BAAAF1}"/>
              </a:ext>
            </a:extLst>
          </p:cNvPr>
          <p:cNvSpPr txBox="1"/>
          <p:nvPr/>
        </p:nvSpPr>
        <p:spPr>
          <a:xfrm>
            <a:off x="938039" y="5103618"/>
            <a:ext cx="263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How to stop people in hoodies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0C9A8-1E5B-4193-BBA2-BD10D3AE768F}"/>
              </a:ext>
            </a:extLst>
          </p:cNvPr>
          <p:cNvSpPr txBox="1"/>
          <p:nvPr/>
        </p:nvSpPr>
        <p:spPr>
          <a:xfrm>
            <a:off x="4577900" y="1262446"/>
            <a:ext cx="263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With this (hopefully...)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E9F3A5-C3E8-4257-A9A0-E8D4479292B4}"/>
              </a:ext>
            </a:extLst>
          </p:cNvPr>
          <p:cNvSpPr txBox="1"/>
          <p:nvPr/>
        </p:nvSpPr>
        <p:spPr>
          <a:xfrm>
            <a:off x="3055886" y="2830453"/>
            <a:ext cx="263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From getting </a:t>
            </a:r>
            <a:br>
              <a:rPr lang="nb-NO" dirty="0">
                <a:solidFill>
                  <a:schemeClr val="bg1"/>
                </a:solidFill>
              </a:rPr>
            </a:br>
            <a:r>
              <a:rPr lang="nb-NO" dirty="0">
                <a:solidFill>
                  <a:schemeClr val="bg1"/>
                </a:solidFill>
              </a:rPr>
              <a:t>in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00B3E-06C0-4B1F-B845-7F0B90FAACB3}"/>
              </a:ext>
            </a:extLst>
          </p:cNvPr>
          <p:cNvSpPr txBox="1"/>
          <p:nvPr/>
        </p:nvSpPr>
        <p:spPr>
          <a:xfrm>
            <a:off x="7616434" y="1262446"/>
            <a:ext cx="6129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i="1" dirty="0">
                <a:solidFill>
                  <a:schemeClr val="bg1"/>
                </a:solidFill>
              </a:rPr>
              <a:t>Want this Visio? Github!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77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dirty="0">
                <a:cs typeface="Segoe UI"/>
              </a:rPr>
              <a:t>Understanding what data is collected</a:t>
            </a:r>
            <a:endParaRPr lang="nb-NO" sz="4400" dirty="0"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1BEE-B044-4A7F-A099-82EB3463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387904"/>
            <a:ext cx="10515600" cy="5104971"/>
          </a:xfrm>
        </p:spPr>
        <p:txBody>
          <a:bodyPr>
            <a:normAutofit/>
          </a:bodyPr>
          <a:lstStyle/>
          <a:p>
            <a:r>
              <a:rPr lang="nb-NO" sz="2400" b="1" dirty="0"/>
              <a:t>To see the full picture you need</a:t>
            </a:r>
            <a:br>
              <a:rPr lang="nb-NO" sz="2400" b="1" dirty="0"/>
            </a:br>
            <a:r>
              <a:rPr lang="nb-NO" sz="2400" b="1" dirty="0"/>
              <a:t>different datasets</a:t>
            </a:r>
          </a:p>
          <a:p>
            <a:r>
              <a:rPr lang="nb-NO" sz="2400" dirty="0"/>
              <a:t>Example:</a:t>
            </a:r>
          </a:p>
          <a:p>
            <a:pPr lvl="1"/>
            <a:r>
              <a:rPr lang="nb-NO" sz="1800" dirty="0"/>
              <a:t>Azure Defender</a:t>
            </a:r>
          </a:p>
          <a:p>
            <a:pPr lvl="1"/>
            <a:r>
              <a:rPr lang="nb-NO" sz="1800" dirty="0"/>
              <a:t>Flow Logs NSG</a:t>
            </a:r>
          </a:p>
          <a:p>
            <a:pPr lvl="1"/>
            <a:r>
              <a:rPr lang="nb-NO" sz="1800" dirty="0"/>
              <a:t>VMConnection – Service Map</a:t>
            </a:r>
          </a:p>
          <a:p>
            <a:pPr lvl="1"/>
            <a:r>
              <a:rPr lang="nb-NO" sz="1800" dirty="0"/>
              <a:t>Event Logs </a:t>
            </a:r>
          </a:p>
          <a:p>
            <a:pPr lvl="1"/>
            <a:endParaRPr lang="nb-NO" sz="2000" dirty="0">
              <a:solidFill>
                <a:schemeClr val="bg1"/>
              </a:solidFill>
            </a:endParaRPr>
          </a:p>
          <a:p>
            <a:r>
              <a:rPr lang="nb-NO" sz="1600" b="1" dirty="0">
                <a:solidFill>
                  <a:schemeClr val="bg1"/>
                </a:solidFill>
              </a:rPr>
              <a:t>Defender: </a:t>
            </a:r>
            <a:r>
              <a:rPr lang="nb-NO" sz="1400" i="1" dirty="0">
                <a:solidFill>
                  <a:schemeClr val="bg1"/>
                </a:solidFill>
              </a:rPr>
              <a:t>Malicious traffic from 8.8.8.8</a:t>
            </a:r>
          </a:p>
          <a:p>
            <a:r>
              <a:rPr lang="nb-NO" sz="1600" b="1" dirty="0">
                <a:solidFill>
                  <a:schemeClr val="bg1"/>
                </a:solidFill>
              </a:rPr>
              <a:t>Flow Logs: </a:t>
            </a:r>
            <a:r>
              <a:rPr lang="nb-NO" sz="1400" i="1" dirty="0">
                <a:solidFill>
                  <a:schemeClr val="bg1"/>
                </a:solidFill>
              </a:rPr>
              <a:t>Traffic from 8.8.8.8 going to</a:t>
            </a:r>
            <a:br>
              <a:rPr lang="nb-NO" sz="1400" i="1" dirty="0">
                <a:solidFill>
                  <a:schemeClr val="bg1"/>
                </a:solidFill>
              </a:rPr>
            </a:br>
            <a:r>
              <a:rPr lang="nb-NO" sz="1400" i="1" dirty="0">
                <a:solidFill>
                  <a:schemeClr val="bg1"/>
                </a:solidFill>
              </a:rPr>
              <a:t>IP 1.1.1.1 on Port 3389 and was allowed</a:t>
            </a:r>
          </a:p>
          <a:p>
            <a:r>
              <a:rPr lang="nb-NO" sz="1600" b="1" dirty="0">
                <a:solidFill>
                  <a:schemeClr val="bg1"/>
                </a:solidFill>
              </a:rPr>
              <a:t>VMConnect: </a:t>
            </a:r>
            <a:r>
              <a:rPr lang="nb-NO" sz="1400" i="1" dirty="0">
                <a:solidFill>
                  <a:schemeClr val="bg1"/>
                </a:solidFill>
              </a:rPr>
              <a:t>svchost.exe accepted connection</a:t>
            </a:r>
            <a:br>
              <a:rPr lang="nb-NO" sz="1400" i="1" dirty="0">
                <a:solidFill>
                  <a:schemeClr val="bg1"/>
                </a:solidFill>
              </a:rPr>
            </a:br>
            <a:r>
              <a:rPr lang="nb-NO" sz="1400" i="1" dirty="0">
                <a:solidFill>
                  <a:schemeClr val="bg1"/>
                </a:solidFill>
              </a:rPr>
              <a:t>on port 3389 currently established</a:t>
            </a:r>
          </a:p>
          <a:p>
            <a:r>
              <a:rPr lang="nb-NO" sz="1600" b="1" dirty="0">
                <a:solidFill>
                  <a:schemeClr val="bg1"/>
                </a:solidFill>
              </a:rPr>
              <a:t>Event Logs: </a:t>
            </a:r>
            <a:r>
              <a:rPr lang="nb-NO" sz="1400" i="1" dirty="0">
                <a:solidFill>
                  <a:schemeClr val="bg1"/>
                </a:solidFill>
              </a:rPr>
              <a:t>Successful logged on AD user </a:t>
            </a:r>
            <a:br>
              <a:rPr lang="nb-NO" sz="1400" i="1" dirty="0">
                <a:solidFill>
                  <a:schemeClr val="bg1"/>
                </a:solidFill>
              </a:rPr>
            </a:br>
            <a:r>
              <a:rPr lang="nb-NO" sz="1400" i="1" dirty="0">
                <a:solidFill>
                  <a:schemeClr val="bg1"/>
                </a:solidFill>
              </a:rPr>
              <a:t>with username domain\administrator from IP</a:t>
            </a:r>
            <a:br>
              <a:rPr lang="nb-NO" sz="1400" i="1" dirty="0">
                <a:solidFill>
                  <a:schemeClr val="bg1"/>
                </a:solidFill>
              </a:rPr>
            </a:br>
            <a:r>
              <a:rPr lang="nb-NO" sz="1400" i="1" dirty="0">
                <a:solidFill>
                  <a:schemeClr val="bg1"/>
                </a:solidFill>
              </a:rPr>
              <a:t>8.8.8.8</a:t>
            </a:r>
          </a:p>
          <a:p>
            <a:pPr lvl="1"/>
            <a:endParaRPr lang="nb-NO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0543C-6455-4C56-BA6C-F5438C0A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919" y="1931283"/>
            <a:ext cx="6630395" cy="40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48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sz="4400" dirty="0">
                <a:cs typeface="Segoe UI"/>
              </a:rPr>
              <a:t>Building Sentinel Rules Automated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C100-1C6A-4131-B19B-380DD357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89" y="1543479"/>
            <a:ext cx="10515600" cy="4691381"/>
          </a:xfrm>
        </p:spPr>
        <p:txBody>
          <a:bodyPr>
            <a:normAutofit/>
          </a:bodyPr>
          <a:lstStyle/>
          <a:p>
            <a:r>
              <a:rPr lang="en-US" sz="2000" b="1" dirty="0"/>
              <a:t>Analytics Scheduled rules are based upon KQL </a:t>
            </a:r>
            <a:r>
              <a:rPr lang="nb-NO" sz="2000" b="1" dirty="0"/>
              <a:t>(Kusto)</a:t>
            </a:r>
          </a:p>
          <a:p>
            <a:pPr lvl="1"/>
            <a:r>
              <a:rPr lang="nb-NO" sz="1200" dirty="0">
                <a:solidFill>
                  <a:schemeClr val="bg1"/>
                </a:solidFill>
              </a:rPr>
              <a:t>Read-only query rules</a:t>
            </a:r>
          </a:p>
          <a:p>
            <a:pPr lvl="1"/>
            <a:r>
              <a:rPr lang="nb-NO" sz="1200" dirty="0">
                <a:solidFill>
                  <a:schemeClr val="bg1"/>
                </a:solidFill>
              </a:rPr>
              <a:t>Specify table and conditions</a:t>
            </a:r>
          </a:p>
          <a:p>
            <a:pPr lvl="1"/>
            <a:r>
              <a:rPr lang="nb-NO" sz="1200" dirty="0">
                <a:solidFill>
                  <a:schemeClr val="bg1"/>
                </a:solidFill>
              </a:rPr>
              <a:t>Can also look outside dataset with Externaldata operator</a:t>
            </a:r>
          </a:p>
          <a:p>
            <a:pPr lvl="1"/>
            <a:endParaRPr lang="nb-NO" sz="1200" dirty="0">
              <a:solidFill>
                <a:schemeClr val="bg1"/>
              </a:solidFill>
            </a:endParaRPr>
          </a:p>
          <a:p>
            <a:r>
              <a:rPr lang="nb-NO" sz="2000" b="1" dirty="0">
                <a:solidFill>
                  <a:schemeClr val="bg1"/>
                </a:solidFill>
              </a:rPr>
              <a:t>Analytics rules based upon either</a:t>
            </a:r>
          </a:p>
          <a:p>
            <a:pPr lvl="1"/>
            <a:r>
              <a:rPr lang="nb-NO" sz="1600" dirty="0">
                <a:solidFill>
                  <a:schemeClr val="bg1"/>
                </a:solidFill>
              </a:rPr>
              <a:t>Example:</a:t>
            </a:r>
          </a:p>
          <a:p>
            <a:pPr lvl="1"/>
            <a:r>
              <a:rPr lang="nb-NO" sz="1400" dirty="0">
                <a:solidFill>
                  <a:schemeClr val="bg1"/>
                </a:solidFill>
              </a:rPr>
              <a:t>Microsoft prebuilt incident detection</a:t>
            </a:r>
          </a:p>
          <a:p>
            <a:pPr lvl="1"/>
            <a:r>
              <a:rPr lang="nb-NO" sz="1400" dirty="0">
                <a:solidFill>
                  <a:schemeClr val="bg1"/>
                </a:solidFill>
              </a:rPr>
              <a:t>Against Microsoft products </a:t>
            </a:r>
          </a:p>
          <a:p>
            <a:pPr lvl="2"/>
            <a:r>
              <a:rPr lang="nb-NO" sz="1000" dirty="0">
                <a:solidFill>
                  <a:schemeClr val="bg1"/>
                </a:solidFill>
              </a:rPr>
              <a:t>Azure AD, Azure ATP, Security Center, MCAS, IoT Defender</a:t>
            </a:r>
          </a:p>
          <a:p>
            <a:pPr lvl="1"/>
            <a:endParaRPr lang="nb-NO" sz="1200" dirty="0">
              <a:solidFill>
                <a:schemeClr val="bg1"/>
              </a:solidFill>
            </a:endParaRPr>
          </a:p>
          <a:p>
            <a:pPr lvl="1"/>
            <a:endParaRPr lang="nb-NO" sz="1200" dirty="0">
              <a:solidFill>
                <a:schemeClr val="bg1"/>
              </a:solidFill>
            </a:endParaRPr>
          </a:p>
          <a:p>
            <a:pPr lvl="1"/>
            <a:endParaRPr lang="nb-NO" sz="1200" dirty="0">
              <a:solidFill>
                <a:schemeClr val="bg1"/>
              </a:solidFill>
            </a:endParaRPr>
          </a:p>
          <a:p>
            <a:pPr lvl="1"/>
            <a:r>
              <a:rPr lang="nb-NO" sz="1600" dirty="0">
                <a:solidFill>
                  <a:schemeClr val="bg1"/>
                </a:solidFill>
              </a:rPr>
              <a:t>Example:</a:t>
            </a:r>
          </a:p>
          <a:p>
            <a:pPr lvl="1"/>
            <a:r>
              <a:rPr lang="nb-NO" sz="1400" dirty="0">
                <a:solidFill>
                  <a:schemeClr val="bg1"/>
                </a:solidFill>
              </a:rPr>
              <a:t>Scheduled Analytics Rules</a:t>
            </a:r>
          </a:p>
          <a:p>
            <a:pPr lvl="1"/>
            <a:r>
              <a:rPr lang="nb-NO" sz="1400" dirty="0">
                <a:solidFill>
                  <a:schemeClr val="bg1"/>
                </a:solidFill>
              </a:rPr>
              <a:t>Looking at new deployments in AzureActivity</a:t>
            </a:r>
            <a:br>
              <a:rPr lang="nb-NO" sz="1400" dirty="0">
                <a:solidFill>
                  <a:schemeClr val="bg1"/>
                </a:solidFill>
              </a:rPr>
            </a:br>
            <a:r>
              <a:rPr lang="nb-NO" sz="1400" dirty="0">
                <a:solidFill>
                  <a:schemeClr val="bg1"/>
                </a:solidFill>
              </a:rPr>
              <a:t>log</a:t>
            </a:r>
          </a:p>
          <a:p>
            <a:pPr marL="914400" lvl="2" indent="0">
              <a:buNone/>
            </a:pPr>
            <a:endParaRPr lang="nb-NO" sz="800" dirty="0">
              <a:solidFill>
                <a:schemeClr val="bg1"/>
              </a:solidFill>
            </a:endParaRPr>
          </a:p>
          <a:p>
            <a:endParaRPr lang="nb-NO" sz="1600" dirty="0">
              <a:solidFill>
                <a:schemeClr val="bg1"/>
              </a:solidFill>
            </a:endParaRPr>
          </a:p>
          <a:p>
            <a:endParaRPr lang="nb-NO" sz="1600" b="1" dirty="0">
              <a:solidFill>
                <a:schemeClr val="bg1"/>
              </a:solidFill>
            </a:endParaRPr>
          </a:p>
          <a:p>
            <a:pPr lvl="1"/>
            <a:endParaRPr lang="nb-NO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54F4C-08DF-452B-9286-3C47B2869E4F}"/>
              </a:ext>
            </a:extLst>
          </p:cNvPr>
          <p:cNvSpPr txBox="1"/>
          <p:nvPr/>
        </p:nvSpPr>
        <p:spPr>
          <a:xfrm>
            <a:off x="5489761" y="2695900"/>
            <a:ext cx="616585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azurerm_sentinel_alert_rule_ms_security_incident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azsen_mcas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{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                      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mcas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-incident-alert-rule"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log_analytics_workspace_id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azurerm_log_analytics_workspace.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mainrg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-la.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product_filter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"Microsoft Cloud App Security"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display_name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"MCAS Incidents"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severity_filter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"High"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66972-84C7-405C-BCD0-90460DE5F42C}"/>
              </a:ext>
            </a:extLst>
          </p:cNvPr>
          <p:cNvSpPr txBox="1"/>
          <p:nvPr/>
        </p:nvSpPr>
        <p:spPr>
          <a:xfrm>
            <a:off x="5489761" y="4005126"/>
            <a:ext cx="613092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azurerm_sentinel_alert_rule_scheduled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alert_ad_audit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{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                      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alert_ad_audit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log_analytics_workspace_id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azurerm_log_analytics_workspace.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mainrg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-la.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display_name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 AD Audit Logs for Failed Logon"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severity                  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"High"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                     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QUERY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AzureActivity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|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where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OperationName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== "Create or Update Virtual Machine" or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OperationName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=="Create Deployment" |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where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ActivityStatus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== "Succeeded" |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make-series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dcount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ResourceId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default=0 on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EventSubmissionTimestamp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in range(ago(7d), now(), 1d) by Caller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QUERY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94A4593-1EA8-4019-B203-58531FF5DD5C}"/>
              </a:ext>
            </a:extLst>
          </p:cNvPr>
          <p:cNvSpPr/>
          <p:nvPr/>
        </p:nvSpPr>
        <p:spPr>
          <a:xfrm>
            <a:off x="4654550" y="3454400"/>
            <a:ext cx="771710" cy="299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28C22ED-4B33-4B0B-A6E9-1C7D27E387AE}"/>
              </a:ext>
            </a:extLst>
          </p:cNvPr>
          <p:cNvSpPr/>
          <p:nvPr/>
        </p:nvSpPr>
        <p:spPr>
          <a:xfrm>
            <a:off x="3892550" y="5125712"/>
            <a:ext cx="1524000" cy="299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90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dirty="0">
                <a:cs typeface="Segoe UI"/>
              </a:rPr>
              <a:t>Other methods to look at data</a:t>
            </a:r>
            <a:endParaRPr lang="nb-NO" sz="4400" dirty="0"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1BEE-B044-4A7F-A099-82EB3463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89" y="1537129"/>
            <a:ext cx="10515600" cy="4691381"/>
          </a:xfrm>
        </p:spPr>
        <p:txBody>
          <a:bodyPr>
            <a:normAutofit/>
          </a:bodyPr>
          <a:lstStyle/>
          <a:p>
            <a:r>
              <a:rPr lang="nb-NO" sz="2400" b="1" dirty="0"/>
              <a:t>Threat Intelligence</a:t>
            </a:r>
          </a:p>
          <a:p>
            <a:pPr lvl="1"/>
            <a:r>
              <a:rPr lang="nb-NO" sz="2000" dirty="0"/>
              <a:t>Supported 3.party provider</a:t>
            </a:r>
          </a:p>
          <a:p>
            <a:pPr lvl="1"/>
            <a:r>
              <a:rPr lang="nb-NO" sz="2000" dirty="0"/>
              <a:t>Supported TAXII server</a:t>
            </a:r>
          </a:p>
          <a:p>
            <a:pPr lvl="1"/>
            <a:r>
              <a:rPr lang="nb-NO" sz="2000" dirty="0"/>
              <a:t>(Preview) Custom indicators (domain, file, ip, url)</a:t>
            </a:r>
          </a:p>
          <a:p>
            <a:pPr lvl="1"/>
            <a:endParaRPr lang="nb-NO" sz="1600" dirty="0">
              <a:solidFill>
                <a:schemeClr val="bg1"/>
              </a:solidFill>
            </a:endParaRPr>
          </a:p>
          <a:p>
            <a:r>
              <a:rPr lang="nb-NO" sz="2400" b="1" dirty="0"/>
              <a:t>Threat Intelligence indicators from Microsoft</a:t>
            </a:r>
          </a:p>
          <a:p>
            <a:pPr lvl="1"/>
            <a:r>
              <a:rPr lang="nb-NO" sz="2000" dirty="0"/>
              <a:t>VM Connection</a:t>
            </a:r>
          </a:p>
          <a:p>
            <a:pPr lvl="1"/>
            <a:r>
              <a:rPr lang="nb-NO" sz="2000" dirty="0"/>
              <a:t>NSG Flow Logs (Traffic Analysis)</a:t>
            </a:r>
          </a:p>
          <a:p>
            <a:pPr lvl="1"/>
            <a:r>
              <a:rPr lang="nb-NO" sz="2000" dirty="0"/>
              <a:t>Azure Security Center</a:t>
            </a:r>
          </a:p>
          <a:p>
            <a:pPr lvl="1"/>
            <a:r>
              <a:rPr lang="nb-NO" sz="2000" dirty="0"/>
              <a:t>Azure Firewall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D3201-69CA-42F3-BC76-197F00B11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511" y="3744075"/>
            <a:ext cx="5473782" cy="269681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0B5E611-D984-477B-9A2B-A6F81BE2A031}"/>
              </a:ext>
            </a:extLst>
          </p:cNvPr>
          <p:cNvSpPr/>
          <p:nvPr/>
        </p:nvSpPr>
        <p:spPr>
          <a:xfrm>
            <a:off x="5315318" y="3976165"/>
            <a:ext cx="943897" cy="471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83CB3-71C9-4F9E-AD32-553D1631F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977" y="1576049"/>
            <a:ext cx="3220678" cy="20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51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dirty="0">
                <a:cs typeface="Segoe UI"/>
              </a:rPr>
              <a:t>Building Automated response</a:t>
            </a:r>
            <a:endParaRPr lang="nb-NO" sz="4400" dirty="0"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1BEE-B044-4A7F-A099-82EB3463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89" y="1537129"/>
            <a:ext cx="10515600" cy="4691381"/>
          </a:xfrm>
        </p:spPr>
        <p:txBody>
          <a:bodyPr>
            <a:normAutofit/>
          </a:bodyPr>
          <a:lstStyle/>
          <a:p>
            <a:r>
              <a:rPr lang="nb-NO" sz="2000" b="1" dirty="0"/>
              <a:t>Logic Apps used for Automated response</a:t>
            </a:r>
          </a:p>
          <a:p>
            <a:pPr lvl="1"/>
            <a:r>
              <a:rPr lang="nb-NO" sz="2000" dirty="0"/>
              <a:t>Can also be run manually based upon incident</a:t>
            </a:r>
          </a:p>
          <a:p>
            <a:r>
              <a:rPr lang="nb-NO" sz="2000" b="1" dirty="0">
                <a:solidFill>
                  <a:schemeClr val="bg1"/>
                </a:solidFill>
              </a:rPr>
              <a:t>Can be used for</a:t>
            </a:r>
          </a:p>
          <a:p>
            <a:pPr lvl="1"/>
            <a:r>
              <a:rPr lang="nb-NO" sz="2000" dirty="0">
                <a:solidFill>
                  <a:schemeClr val="bg1"/>
                </a:solidFill>
              </a:rPr>
              <a:t>Automatic remediation</a:t>
            </a:r>
          </a:p>
          <a:p>
            <a:pPr lvl="1"/>
            <a:r>
              <a:rPr lang="nb-NO" sz="2000" dirty="0">
                <a:solidFill>
                  <a:schemeClr val="bg1"/>
                </a:solidFill>
              </a:rPr>
              <a:t>Enriching the data</a:t>
            </a:r>
          </a:p>
          <a:p>
            <a:pPr lvl="1"/>
            <a:r>
              <a:rPr lang="nb-NO" sz="2000" dirty="0">
                <a:solidFill>
                  <a:schemeClr val="bg1"/>
                </a:solidFill>
              </a:rPr>
              <a:t>Notification</a:t>
            </a:r>
          </a:p>
          <a:p>
            <a:pPr lvl="1"/>
            <a:r>
              <a:rPr lang="nb-NO" sz="2000" dirty="0">
                <a:solidFill>
                  <a:schemeClr val="bg1"/>
                </a:solidFill>
              </a:rPr>
              <a:t>Or a mix of everything</a:t>
            </a:r>
          </a:p>
          <a:p>
            <a:r>
              <a:rPr lang="nb-NO" sz="2000" b="1" dirty="0">
                <a:solidFill>
                  <a:schemeClr val="bg1"/>
                </a:solidFill>
              </a:rPr>
              <a:t>Automatic or User interaction based</a:t>
            </a:r>
          </a:p>
          <a:p>
            <a:r>
              <a:rPr lang="nb-NO" sz="2000" b="1" dirty="0">
                <a:solidFill>
                  <a:schemeClr val="bg1"/>
                </a:solidFill>
              </a:rPr>
              <a:t>One alert can trigger multiple playbooks</a:t>
            </a:r>
          </a:p>
          <a:p>
            <a:r>
              <a:rPr lang="nb-NO" sz="2000" b="1" dirty="0">
                <a:solidFill>
                  <a:schemeClr val="bg1"/>
                </a:solidFill>
              </a:rPr>
              <a:t>Playbooks editor can now be created in VS Code</a:t>
            </a:r>
          </a:p>
          <a:p>
            <a:pPr lvl="1"/>
            <a:endParaRPr lang="nb-NO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1DC843-32AC-495B-A0E4-AD9C5EFC17BC}"/>
              </a:ext>
            </a:extLst>
          </p:cNvPr>
          <p:cNvSpPr/>
          <p:nvPr/>
        </p:nvSpPr>
        <p:spPr>
          <a:xfrm>
            <a:off x="1551530" y="5339521"/>
            <a:ext cx="1616423" cy="68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Analytics Rule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6CC07-EA77-4087-8C1C-0B2C59889AFD}"/>
              </a:ext>
            </a:extLst>
          </p:cNvPr>
          <p:cNvSpPr/>
          <p:nvPr/>
        </p:nvSpPr>
        <p:spPr>
          <a:xfrm>
            <a:off x="3998779" y="5339521"/>
            <a:ext cx="1711796" cy="68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Threshold reached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018A7-E2D8-4033-860C-B7486F5A4608}"/>
              </a:ext>
            </a:extLst>
          </p:cNvPr>
          <p:cNvSpPr/>
          <p:nvPr/>
        </p:nvSpPr>
        <p:spPr>
          <a:xfrm>
            <a:off x="6540949" y="5339521"/>
            <a:ext cx="1711796" cy="68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Incident Created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1C6812-5CC7-4778-A8DB-E60DA131D728}"/>
              </a:ext>
            </a:extLst>
          </p:cNvPr>
          <p:cNvSpPr/>
          <p:nvPr/>
        </p:nvSpPr>
        <p:spPr>
          <a:xfrm>
            <a:off x="9042482" y="5139245"/>
            <a:ext cx="1711796" cy="48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Run Playbook(s)</a:t>
            </a:r>
            <a:endParaRPr lang="en-US" sz="16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76EAE2-BD97-48E5-905A-A7F2ADD291E6}"/>
              </a:ext>
            </a:extLst>
          </p:cNvPr>
          <p:cNvSpPr/>
          <p:nvPr/>
        </p:nvSpPr>
        <p:spPr>
          <a:xfrm>
            <a:off x="3167953" y="5523005"/>
            <a:ext cx="902601" cy="34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A50267-2143-447A-A80F-CA83EA709EC5}"/>
              </a:ext>
            </a:extLst>
          </p:cNvPr>
          <p:cNvSpPr/>
          <p:nvPr/>
        </p:nvSpPr>
        <p:spPr>
          <a:xfrm>
            <a:off x="5702258" y="5523005"/>
            <a:ext cx="902601" cy="34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DB1B264-EA74-4D1F-974D-259B8082351E}"/>
              </a:ext>
            </a:extLst>
          </p:cNvPr>
          <p:cNvSpPr/>
          <p:nvPr/>
        </p:nvSpPr>
        <p:spPr>
          <a:xfrm>
            <a:off x="8180518" y="5523005"/>
            <a:ext cx="902601" cy="34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14E76-C305-4C70-9BE4-D24CAD7FA5EA}"/>
              </a:ext>
            </a:extLst>
          </p:cNvPr>
          <p:cNvSpPr/>
          <p:nvPr/>
        </p:nvSpPr>
        <p:spPr>
          <a:xfrm>
            <a:off x="9042482" y="5722980"/>
            <a:ext cx="1711796" cy="48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Run Playbook(s)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90A1B-79DA-43BA-81AF-6A0ACE52D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77" y="2002830"/>
            <a:ext cx="3779283" cy="26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29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sz="3600" dirty="0">
                <a:cs typeface="Segoe UI"/>
              </a:rPr>
              <a:t>Example Kusto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472E9-5F5F-49DA-8B43-DD03F15A36F7}"/>
              </a:ext>
            </a:extLst>
          </p:cNvPr>
          <p:cNvSpPr txBox="1"/>
          <p:nvPr/>
        </p:nvSpPr>
        <p:spPr>
          <a:xfrm>
            <a:off x="838200" y="1482636"/>
            <a:ext cx="9060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AzureNetworkAnalytics_CL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SubType_s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FlowLog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FlowType_s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MaliciousFlow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SrcIP_s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"209.17.97.58"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F24C1-FDD3-4626-BA11-6132C13977A9}"/>
              </a:ext>
            </a:extLst>
          </p:cNvPr>
          <p:cNvSpPr txBox="1"/>
          <p:nvPr/>
        </p:nvSpPr>
        <p:spPr>
          <a:xfrm>
            <a:off x="838200" y="2730362"/>
            <a:ext cx="6130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VMConnection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SourceIp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"209.17.97.58"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8AB94-CBC9-4C4A-8C46-51403566AAE3}"/>
              </a:ext>
            </a:extLst>
          </p:cNvPr>
          <p:cNvSpPr txBox="1"/>
          <p:nvPr/>
        </p:nvSpPr>
        <p:spPr>
          <a:xfrm>
            <a:off x="774014" y="3718788"/>
            <a:ext cx="61309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SecurityEvent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TimeGenerated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ago</a:t>
            </a:r>
            <a:r>
              <a:rPr lang="en-US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summarize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IpAddress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CheatSheet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u="none" strike="noStrike" dirty="0">
                <a:solidFill>
                  <a:srgbClr val="EE6123"/>
                </a:solidFill>
                <a:effectLst/>
                <a:hlinkClick r:id="rId2"/>
              </a:rPr>
              <a:t>bit.ly/azscheat</a:t>
            </a:r>
          </a:p>
          <a:p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32C155-D434-4845-BA9A-E77E9D747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459" y="2338885"/>
            <a:ext cx="3751262" cy="424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85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sz="3600" dirty="0">
                <a:cs typeface="Segoe UI"/>
              </a:rPr>
              <a:t>Example hunting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472E9-5F5F-49DA-8B43-DD03F15A36F7}"/>
              </a:ext>
            </a:extLst>
          </p:cNvPr>
          <p:cNvSpPr txBox="1"/>
          <p:nvPr/>
        </p:nvSpPr>
        <p:spPr>
          <a:xfrm>
            <a:off x="2849880" y="1494434"/>
            <a:ext cx="906018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let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timeRange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=ago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SigninLogs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| </a:t>
            </a:r>
            <a:r>
              <a:rPr lang="en-US" sz="16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TimeGenerated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timeRange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| </a:t>
            </a:r>
            <a:r>
              <a:rPr lang="en-US" sz="16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AppDisplayName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"Azure Portal"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 50126 - Invalid username or password, or invalid on-premises username or password.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 50020? - The user doesn't exist in the tenant.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| </a:t>
            </a:r>
            <a:r>
              <a:rPr lang="en-US" sz="16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 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"50126"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"50020"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| </a:t>
            </a:r>
            <a:r>
              <a:rPr lang="en-US" sz="16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DeviceDetail</a:t>
            </a:r>
            <a:r>
              <a:rPr lang="en-US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operatingSystem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Browser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DeviceDetail</a:t>
            </a:r>
            <a:r>
              <a:rPr lang="en-US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browser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| </a:t>
            </a:r>
            <a:r>
              <a:rPr lang="en-US" sz="16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errorCode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StatusDetails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additionalDetails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| </a:t>
            </a:r>
            <a:r>
              <a:rPr lang="en-US" sz="16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State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LocationDetails</a:t>
            </a:r>
            <a:r>
              <a:rPr lang="en-US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City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LocationDetails</a:t>
            </a:r>
            <a:r>
              <a:rPr lang="en-US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| </a:t>
            </a:r>
            <a:r>
              <a:rPr lang="en-US" sz="16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summarize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StartTimeUtc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min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TimeGenerated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EndTimeUtc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max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TimeGenerated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IPAddresses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makeset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DistinctIPCount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dcount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makeset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makeset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Browser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makeset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AttemptCount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UserDisplayName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UserPrincipalName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AppDisplayName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ResultDescription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StatusDetails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Location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State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| </a:t>
            </a:r>
            <a:r>
              <a:rPr lang="en-US" sz="16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timestamp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StartTimeUtc</a:t>
            </a:r>
            <a:r>
              <a:rPr lang="en-US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AccountCustomEntity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UserPrincipalName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| </a:t>
            </a:r>
            <a:r>
              <a:rPr lang="en-US" sz="16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AttemptCount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EFA4E5-43D9-4C96-BA06-E2E2F7A6EF18}"/>
              </a:ext>
            </a:extLst>
          </p:cNvPr>
          <p:cNvSpPr/>
          <p:nvPr/>
        </p:nvSpPr>
        <p:spPr>
          <a:xfrm>
            <a:off x="799609" y="1494434"/>
            <a:ext cx="2029378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Define Source table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DCD94-FF82-4D8D-9868-57CCEF806064}"/>
              </a:ext>
            </a:extLst>
          </p:cNvPr>
          <p:cNvSpPr/>
          <p:nvPr/>
        </p:nvSpPr>
        <p:spPr>
          <a:xfrm>
            <a:off x="799609" y="2230867"/>
            <a:ext cx="2029378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Filter based upon AppDisplayName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646F45-6CF2-4E0B-8E71-381AF59C6D3A}"/>
              </a:ext>
            </a:extLst>
          </p:cNvPr>
          <p:cNvSpPr/>
          <p:nvPr/>
        </p:nvSpPr>
        <p:spPr>
          <a:xfrm>
            <a:off x="799609" y="3049898"/>
            <a:ext cx="2029378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Filter based upon EventID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E91366-245D-4837-A25B-0486704A382A}"/>
              </a:ext>
            </a:extLst>
          </p:cNvPr>
          <p:cNvSpPr/>
          <p:nvPr/>
        </p:nvSpPr>
        <p:spPr>
          <a:xfrm>
            <a:off x="799609" y="4087202"/>
            <a:ext cx="2029378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Filter based upon EventID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034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tel 1">
            <a:extLst>
              <a:ext uri="{FF2B5EF4-FFF2-40B4-BE49-F238E27FC236}">
                <a16:creationId xmlns:a16="http://schemas.microsoft.com/office/drawing/2014/main" id="{59AE5B07-C328-47C1-B4FB-047F37DC065D}"/>
              </a:ext>
            </a:extLst>
          </p:cNvPr>
          <p:cNvSpPr txBox="1">
            <a:spLocks/>
          </p:cNvSpPr>
          <p:nvPr/>
        </p:nvSpPr>
        <p:spPr>
          <a:xfrm>
            <a:off x="838947" y="356659"/>
            <a:ext cx="10514108" cy="93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2" tIns="91412" rIns="91412" bIns="91412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r>
              <a:rPr lang="nb-NO" sz="3600" b="1" kern="0" dirty="0">
                <a:solidFill>
                  <a:schemeClr val="bg1"/>
                </a:solidFill>
                <a:latin typeface="+mj-lt"/>
                <a:cs typeface="Calibri Light"/>
              </a:rPr>
              <a:t>Example analytics Queries – use of privileged 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E69AA-A968-4D5B-9EFD-3615799263E3}"/>
              </a:ext>
            </a:extLst>
          </p:cNvPr>
          <p:cNvSpPr/>
          <p:nvPr/>
        </p:nvSpPr>
        <p:spPr>
          <a:xfrm>
            <a:off x="2705985" y="1296206"/>
            <a:ext cx="12769419" cy="403187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  <a:t>let List = datatable(VIPUser:string, Domain:string)</a:t>
            </a:r>
            <a:b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  <a:t>["ADMIN", «nvsummit.local", "Administrator", «nvsummit", </a:t>
            </a:r>
            <a:b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  <a:t>"msandbu", «nvsummit.LOCAL"];</a:t>
            </a:r>
          </a:p>
          <a:p>
            <a: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  <a:t>let timeframe = 10d;</a:t>
            </a:r>
          </a:p>
          <a:p>
            <a: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  <a:t>List | extend Account = strcat(Domain,"\\",VIPUser) | join kind= inner (</a:t>
            </a:r>
          </a:p>
          <a:p>
            <a:r>
              <a:rPr lang="nb-NO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SecurityEvent </a:t>
            </a:r>
          </a:p>
          <a:p>
            <a: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  <a:t>| where TimeGenerated &gt; ago(timeframe) </a:t>
            </a:r>
          </a:p>
          <a:p>
            <a: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  <a:t>| where EventID == "4625"</a:t>
            </a:r>
          </a:p>
          <a:p>
            <a: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  <a:t>| where AccountType == "User"</a:t>
            </a:r>
          </a:p>
          <a:p>
            <a: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  <a:t>| where LogonType == "2" or LogonType == "3"</a:t>
            </a:r>
          </a:p>
          <a:p>
            <a: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  <a:t>) on Account </a:t>
            </a:r>
          </a:p>
          <a:p>
            <a: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  <a:t>| summarize StartTimeUtc = min(TimeGenerated), EndTimeUtc = max(TimeGenerated),</a:t>
            </a:r>
            <a:b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  <a:t> FailedVIPLogons = count() </a:t>
            </a:r>
            <a:b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  <a:t>by LogonType, Account</a:t>
            </a:r>
          </a:p>
          <a:p>
            <a: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  <a:t>| where FailedVIPLogons &gt;= 1</a:t>
            </a:r>
          </a:p>
          <a:p>
            <a:r>
              <a:rPr lang="nb-NO" sz="1600" dirty="0">
                <a:solidFill>
                  <a:schemeClr val="bg1"/>
                </a:solidFill>
                <a:latin typeface="Consolas" panose="020B0609020204030204" pitchFamily="49" charset="0"/>
              </a:rPr>
              <a:t>| extend timestamp = StartTimeUtc, AccountCustomEntity = Account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9C2CA0-64AC-4B01-A8D1-D009FACE2F3B}"/>
              </a:ext>
            </a:extLst>
          </p:cNvPr>
          <p:cNvSpPr/>
          <p:nvPr/>
        </p:nvSpPr>
        <p:spPr>
          <a:xfrm>
            <a:off x="511174" y="1383969"/>
            <a:ext cx="2029378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Create defined list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0A3A15-6869-45B0-AF08-15BFDED1FDFF}"/>
              </a:ext>
            </a:extLst>
          </p:cNvPr>
          <p:cNvSpPr/>
          <p:nvPr/>
        </p:nvSpPr>
        <p:spPr>
          <a:xfrm>
            <a:off x="511174" y="2303483"/>
            <a:ext cx="2029378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Define data source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52EFFC-879B-4779-8BBE-DCADDEDF9234}"/>
              </a:ext>
            </a:extLst>
          </p:cNvPr>
          <p:cNvSpPr/>
          <p:nvPr/>
        </p:nvSpPr>
        <p:spPr>
          <a:xfrm>
            <a:off x="511174" y="3312142"/>
            <a:ext cx="2029378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Filter based upon EventID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8071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sz="3600" dirty="0">
                <a:cs typeface="Segoe UI"/>
              </a:rPr>
              <a:t>Example hunting queries - Externaldata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472E9-5F5F-49DA-8B43-DD03F15A36F7}"/>
              </a:ext>
            </a:extLst>
          </p:cNvPr>
          <p:cNvSpPr txBox="1"/>
          <p:nvPr/>
        </p:nvSpPr>
        <p:spPr>
          <a:xfrm>
            <a:off x="2849880" y="1494434"/>
            <a:ext cx="90601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BlockList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externaldata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ip:string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[@"https://rules.emergingthreats.net/blockrules/compromised-ips.txt",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@"https://raw.githubusercontent.com/stamparm/ipsum/master/levels/5.txt",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@"https://cinsscore.com/list/ci-badguys.txt",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@"https://infosec.cert-pa.it/analyze/listip.txt",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@"https://feodotracker.abuse.ch/downloads/ipblocklist_recommended.txt"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with(format="csv")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where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matches regex "(^(25[0-5]|2[0-4][0-9]|[01]?[0-9][0-9]?)\\.(25[0-5]|2[0-4][0-9]|[01]?[0-9][0-9]?)\\.(25[0-5]|2[0-4][0-9]|[01]?[0-9][0-9]?)\\.(25[0-5]|2[0-4][0-9]|[01]?[0-9][0-9]?)$)"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distinct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ip</a:t>
            </a:r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SigninLogs</a:t>
            </a:r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where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 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BlockList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where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== "0"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EFA4E5-43D9-4C96-BA06-E2E2F7A6EF18}"/>
              </a:ext>
            </a:extLst>
          </p:cNvPr>
          <p:cNvSpPr/>
          <p:nvPr/>
        </p:nvSpPr>
        <p:spPr>
          <a:xfrm>
            <a:off x="799609" y="1494434"/>
            <a:ext cx="2029378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Externaldata Operator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DCD94-FF82-4D8D-9868-57CCEF806064}"/>
              </a:ext>
            </a:extLst>
          </p:cNvPr>
          <p:cNvSpPr/>
          <p:nvPr/>
        </p:nvSpPr>
        <p:spPr>
          <a:xfrm>
            <a:off x="799609" y="2242666"/>
            <a:ext cx="2029378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Data Sources - CSV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646F45-6CF2-4E0B-8E71-381AF59C6D3A}"/>
              </a:ext>
            </a:extLst>
          </p:cNvPr>
          <p:cNvSpPr/>
          <p:nvPr/>
        </p:nvSpPr>
        <p:spPr>
          <a:xfrm>
            <a:off x="799609" y="3049898"/>
            <a:ext cx="2029378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Filter based upon Regex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E91366-245D-4837-A25B-0486704A382A}"/>
              </a:ext>
            </a:extLst>
          </p:cNvPr>
          <p:cNvSpPr/>
          <p:nvPr/>
        </p:nvSpPr>
        <p:spPr>
          <a:xfrm>
            <a:off x="799609" y="4683037"/>
            <a:ext cx="2029378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Data Source and filter based upon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5144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sz="3600" dirty="0">
                <a:cs typeface="Segoe UI"/>
              </a:rPr>
              <a:t>Example hunting queries – Initial Access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EFA4E5-43D9-4C96-BA06-E2E2F7A6EF18}"/>
              </a:ext>
            </a:extLst>
          </p:cNvPr>
          <p:cNvSpPr/>
          <p:nvPr/>
        </p:nvSpPr>
        <p:spPr>
          <a:xfrm>
            <a:off x="799609" y="1657939"/>
            <a:ext cx="2029378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Data Source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DCD94-FF82-4D8D-9868-57CCEF806064}"/>
              </a:ext>
            </a:extLst>
          </p:cNvPr>
          <p:cNvSpPr/>
          <p:nvPr/>
        </p:nvSpPr>
        <p:spPr>
          <a:xfrm>
            <a:off x="799609" y="2406171"/>
            <a:ext cx="2029378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Looking at certain processes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E91366-245D-4837-A25B-0486704A382A}"/>
              </a:ext>
            </a:extLst>
          </p:cNvPr>
          <p:cNvSpPr/>
          <p:nvPr/>
        </p:nvSpPr>
        <p:spPr>
          <a:xfrm>
            <a:off x="799609" y="3429000"/>
            <a:ext cx="2029378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Requires VM Insight Enabled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50F63-E365-4028-95B8-2117349134B8}"/>
              </a:ext>
            </a:extLst>
          </p:cNvPr>
          <p:cNvSpPr txBox="1"/>
          <p:nvPr/>
        </p:nvSpPr>
        <p:spPr>
          <a:xfrm>
            <a:off x="3034944" y="1494434"/>
            <a:ext cx="8161914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nsolas"/>
              </a:rPr>
              <a:t>VMProcess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| where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ExecutableName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in ("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lsass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powershell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cmd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"rundll32", "control",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wscript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javaw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"csc", "regsvr32", "reg",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certutil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bitsadmin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schtasks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"wmic", "eqnedt32",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msiexec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cmstp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mshta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hh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"curl",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installutil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regsvcs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regasm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"at",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msbuild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sc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cscript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msxsl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", "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runonce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")</a:t>
            </a:r>
          </a:p>
          <a:p>
            <a:endParaRPr lang="en-US" dirty="0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85C64-06C2-4DBA-89F0-2B837751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666" y="2966610"/>
            <a:ext cx="4255328" cy="32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3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sz="3600" dirty="0">
                <a:cs typeface="Segoe UI"/>
              </a:rPr>
              <a:t>So let’s look at some suspicious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1BEE-B044-4A7F-A099-82EB3463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90" y="1460437"/>
            <a:ext cx="10515600" cy="4691381"/>
          </a:xfrm>
        </p:spPr>
        <p:txBody>
          <a:bodyPr>
            <a:normAutofit/>
          </a:bodyPr>
          <a:lstStyle/>
          <a:p>
            <a:r>
              <a:rPr lang="nb-NO" sz="2400" b="1" dirty="0"/>
              <a:t>Case: </a:t>
            </a:r>
            <a:r>
              <a:rPr lang="nb-NO" sz="2400" dirty="0"/>
              <a:t>Have a simple VM called «Honeypot» in Azure</a:t>
            </a:r>
          </a:p>
          <a:p>
            <a:pPr lvl="1"/>
            <a:r>
              <a:rPr lang="nb-NO" sz="2000" dirty="0"/>
              <a:t>Collecting NSG Flow Logs</a:t>
            </a:r>
          </a:p>
          <a:p>
            <a:pPr lvl="1"/>
            <a:r>
              <a:rPr lang="nb-NO" sz="2000" dirty="0">
                <a:solidFill>
                  <a:schemeClr val="bg1"/>
                </a:solidFill>
              </a:rPr>
              <a:t>Collecting VMConnection using Service Map</a:t>
            </a:r>
          </a:p>
          <a:p>
            <a:pPr lvl="1"/>
            <a:r>
              <a:rPr lang="nb-NO" sz="2000" dirty="0">
                <a:solidFill>
                  <a:schemeClr val="bg1"/>
                </a:solidFill>
              </a:rPr>
              <a:t>Collecting Security Event Logs</a:t>
            </a:r>
          </a:p>
          <a:p>
            <a:r>
              <a:rPr lang="nb-NO" sz="2400" dirty="0">
                <a:solidFill>
                  <a:schemeClr val="bg1"/>
                </a:solidFill>
              </a:rPr>
              <a:t>Is behaving wierd and getting complaints from end-users</a:t>
            </a:r>
          </a:p>
          <a:p>
            <a:endParaRPr lang="nb-NO" sz="2400" b="1" dirty="0">
              <a:solidFill>
                <a:schemeClr val="bg1"/>
              </a:solidFill>
            </a:endParaRPr>
          </a:p>
          <a:p>
            <a:r>
              <a:rPr lang="nb-NO" sz="2400" b="1" dirty="0">
                <a:solidFill>
                  <a:schemeClr val="bg1"/>
                </a:solidFill>
              </a:rPr>
              <a:t>Action: </a:t>
            </a:r>
            <a:r>
              <a:rPr lang="nb-NO" sz="2400" dirty="0">
                <a:solidFill>
                  <a:schemeClr val="bg1"/>
                </a:solidFill>
              </a:rPr>
              <a:t>Inspect log traffic, investigating a case and apply remediation</a:t>
            </a:r>
            <a:br>
              <a:rPr lang="nb-NO" sz="2400" dirty="0">
                <a:solidFill>
                  <a:schemeClr val="bg1"/>
                </a:solidFill>
              </a:rPr>
            </a:br>
            <a:endParaRPr lang="nb-NO" sz="2400" dirty="0">
              <a:solidFill>
                <a:schemeClr val="bg1"/>
              </a:solidFill>
            </a:endParaRPr>
          </a:p>
          <a:p>
            <a:r>
              <a:rPr lang="nb-NO" sz="2400" dirty="0">
                <a:solidFill>
                  <a:schemeClr val="bg1"/>
                </a:solidFill>
              </a:rPr>
              <a:t>Want to setup a similar setup? Example here </a:t>
            </a:r>
            <a:r>
              <a:rPr lang="nb-NO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nb-NO" sz="20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>
                <a:hlinkClick r:id="rId2"/>
              </a:rPr>
              <a:t>https://github.com/msandbu/nvsummit</a:t>
            </a:r>
            <a:endParaRPr lang="en-US" sz="2000" b="1" dirty="0"/>
          </a:p>
          <a:p>
            <a:endParaRPr lang="nb-NO" sz="2400" dirty="0">
              <a:solidFill>
                <a:schemeClr val="bg1"/>
              </a:solidFill>
            </a:endParaRPr>
          </a:p>
          <a:p>
            <a:pPr lvl="1"/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166327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cs typeface="Segoe UI Semibold"/>
              </a:rPr>
              <a:t>Agenda</a:t>
            </a:r>
            <a:endParaRPr lang="nb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F98A9-7A47-44C6-B064-19FEDEB4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nb-NO" sz="2400" dirty="0">
                <a:cs typeface="Segoe UI"/>
              </a:rPr>
              <a:t>The threat landscape </a:t>
            </a:r>
          </a:p>
          <a:p>
            <a:pPr>
              <a:lnSpc>
                <a:spcPct val="150000"/>
              </a:lnSpc>
            </a:pPr>
            <a:r>
              <a:rPr lang="nb-NO" sz="2400" dirty="0">
                <a:cs typeface="Segoe UI"/>
              </a:rPr>
              <a:t>Understading the Microsoft Security ecosystem</a:t>
            </a:r>
          </a:p>
          <a:p>
            <a:pPr>
              <a:lnSpc>
                <a:spcPct val="150000"/>
              </a:lnSpc>
            </a:pPr>
            <a:r>
              <a:rPr lang="nb-NO" sz="2400" dirty="0">
                <a:cs typeface="Segoe UI"/>
              </a:rPr>
              <a:t>Deep-dive into the components</a:t>
            </a:r>
          </a:p>
          <a:p>
            <a:pPr>
              <a:lnSpc>
                <a:spcPct val="150000"/>
              </a:lnSpc>
            </a:pPr>
            <a:r>
              <a:rPr lang="nb-NO" sz="2400" dirty="0">
                <a:cs typeface="Segoe UI"/>
              </a:rPr>
              <a:t>Detection rules vs Threat Intelligence</a:t>
            </a:r>
          </a:p>
          <a:p>
            <a:pPr>
              <a:lnSpc>
                <a:spcPct val="150000"/>
              </a:lnSpc>
            </a:pPr>
            <a:r>
              <a:rPr lang="nb-NO" sz="2400" dirty="0">
                <a:cs typeface="Segoe UI"/>
              </a:rPr>
              <a:t>Best-pratices when setting up Sentinel</a:t>
            </a:r>
          </a:p>
          <a:p>
            <a:pPr>
              <a:lnSpc>
                <a:spcPct val="150000"/>
              </a:lnSpc>
            </a:pPr>
            <a:r>
              <a:rPr lang="nb-NO" sz="2400" dirty="0">
                <a:cs typeface="Segoe UI"/>
              </a:rPr>
              <a:t>Automation of setting up Sentinel and rules</a:t>
            </a:r>
          </a:p>
          <a:p>
            <a:pPr>
              <a:lnSpc>
                <a:spcPct val="150000"/>
              </a:lnSpc>
            </a:pPr>
            <a:r>
              <a:rPr lang="nb-NO" sz="2400" dirty="0">
                <a:cs typeface="Segoe UI"/>
              </a:rPr>
              <a:t>Automation of setting up detection and response rules</a:t>
            </a:r>
          </a:p>
          <a:p>
            <a:pPr>
              <a:lnSpc>
                <a:spcPct val="150000"/>
              </a:lnSpc>
            </a:pPr>
            <a:endParaRPr lang="nb-NO" sz="2400" dirty="0">
              <a:cs typeface="Segoe UI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9139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sz="4400" dirty="0">
                <a:cs typeface="Segoe UI"/>
              </a:rPr>
              <a:t>Some best-pratices tips for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00BF-6038-4E67-99CD-16E1BCBB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89" y="1372029"/>
            <a:ext cx="10515600" cy="469138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nb-NO" sz="2000" u="sng" dirty="0">
                <a:solidFill>
                  <a:schemeClr val="bg1"/>
                </a:solidFill>
              </a:rPr>
              <a:t>As few Log Analytics Workspaces as possible = preferably one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b-NO" sz="1600" dirty="0">
                <a:solidFill>
                  <a:schemeClr val="bg1"/>
                </a:solidFill>
              </a:rPr>
              <a:t>Multi-homing not recommended and not support for most features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b-NO" sz="1600" dirty="0">
                <a:solidFill>
                  <a:schemeClr val="bg1"/>
                </a:solidFill>
              </a:rPr>
              <a:t>Unless fleet of VM’s that can use Data Collection Rules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b-NO" sz="2000" dirty="0">
                <a:solidFill>
                  <a:schemeClr val="bg1"/>
                </a:solidFill>
              </a:rPr>
              <a:t>Deploy Workspaces within regions that are in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b-NO" sz="2000" dirty="0">
                <a:solidFill>
                  <a:schemeClr val="bg1"/>
                </a:solidFill>
              </a:rPr>
              <a:t>Deployment of VM agents using Policy or Azure Defender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b-NO" sz="1600" dirty="0">
                <a:solidFill>
                  <a:schemeClr val="bg1"/>
                </a:solidFill>
              </a:rPr>
              <a:t>ASC or use Built-in Microsoft Policy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b-NO" sz="2000" dirty="0">
                <a:solidFill>
                  <a:schemeClr val="bg1"/>
                </a:solidFill>
              </a:rPr>
              <a:t>It if is not logging, how do you know it happened?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b-NO" sz="1600" dirty="0">
                <a:solidFill>
                  <a:schemeClr val="bg1"/>
                </a:solidFill>
              </a:rPr>
              <a:t>Diagnostics </a:t>
            </a:r>
            <a:r>
              <a:rPr lang="nb-NO" sz="1600" u="sng" dirty="0">
                <a:solidFill>
                  <a:schemeClr val="bg1"/>
                </a:solidFill>
              </a:rPr>
              <a:t>should</a:t>
            </a:r>
            <a:r>
              <a:rPr lang="nb-NO" sz="1600" dirty="0">
                <a:solidFill>
                  <a:schemeClr val="bg1"/>
                </a:solidFill>
              </a:rPr>
              <a:t> be enabled for all resources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b-NO" sz="2000" dirty="0">
                <a:solidFill>
                  <a:schemeClr val="bg1"/>
                </a:solidFill>
              </a:rPr>
              <a:t>Define table-level retention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b-NO" sz="1600" dirty="0">
                <a:solidFill>
                  <a:schemeClr val="bg1"/>
                </a:solidFill>
              </a:rPr>
              <a:t>You don’t need all data stored for 90 days (or more)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b-NO" sz="1600" dirty="0">
                <a:solidFill>
                  <a:schemeClr val="bg1"/>
                </a:solidFill>
              </a:rPr>
              <a:t>Export data long term to Azure Storage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b-NO" sz="2000" dirty="0">
                <a:solidFill>
                  <a:schemeClr val="bg1"/>
                </a:solidFill>
              </a:rPr>
              <a:t>Define alerts as code – Easier maintance and adding new rules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b-NO" sz="2000" dirty="0">
                <a:solidFill>
                  <a:schemeClr val="bg1"/>
                </a:solidFill>
              </a:rPr>
              <a:t>Look at spikes at log data sources (often)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2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summarize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 | </a:t>
            </a:r>
            <a:r>
              <a:rPr lang="en-US" sz="12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count_ desc</a:t>
            </a:r>
          </a:p>
          <a:p>
            <a:pPr lvl="1"/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2040662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sz="3200" dirty="0">
                <a:cs typeface="Segoe UI"/>
              </a:rPr>
              <a:t>Some best-pratices tips for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00BF-6038-4E67-99CD-16E1BCBB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89" y="1372029"/>
            <a:ext cx="10515600" cy="46913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nb-NO" sz="2000" b="1" u="sng" dirty="0">
                <a:solidFill>
                  <a:schemeClr val="bg1"/>
                </a:solidFill>
              </a:rPr>
              <a:t>Integrate Security Graph API with alerting/ITSM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b-NO" sz="1600" dirty="0">
                <a:solidFill>
                  <a:schemeClr val="bg1"/>
                </a:solidFill>
              </a:rPr>
              <a:t>For Windows Domains look at current logging Group Policy and setup according to best-pratice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b-NO" sz="2000" b="1" dirty="0">
                <a:solidFill>
                  <a:schemeClr val="bg1"/>
                </a:solidFill>
              </a:rPr>
              <a:t>Configure Diagnotics on Log Analytics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b-NO" sz="1600" dirty="0">
                <a:solidFill>
                  <a:schemeClr val="bg1"/>
                </a:solidFill>
              </a:rPr>
              <a:t>Not kidding! Provides insight into who has run queries against the dataset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b-NO" sz="1600" dirty="0">
                <a:solidFill>
                  <a:schemeClr val="bg1"/>
                </a:solidFill>
              </a:rPr>
              <a:t>Collected into the LAQueryLogs table</a:t>
            </a:r>
          </a:p>
          <a:p>
            <a:pPr>
              <a:buFont typeface="Wingdings" panose="05000000000000000000" pitchFamily="2" charset="2"/>
              <a:buChar char="ü"/>
            </a:pPr>
            <a:endParaRPr lang="nb-NO" sz="1600" dirty="0">
              <a:solidFill>
                <a:schemeClr val="bg1"/>
              </a:solidFill>
            </a:endParaRPr>
          </a:p>
          <a:p>
            <a:pPr lvl="1"/>
            <a:endParaRPr lang="nb-NO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5DA9B1-2011-4F60-BE6D-B40A5E26B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96" y="3179752"/>
            <a:ext cx="4450278" cy="302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D56E9B-2149-4463-9E4C-B68963584CF5}"/>
              </a:ext>
            </a:extLst>
          </p:cNvPr>
          <p:cNvSpPr txBox="1"/>
          <p:nvPr/>
        </p:nvSpPr>
        <p:spPr>
          <a:xfrm>
            <a:off x="5669280" y="3179752"/>
            <a:ext cx="5303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b-NO" b="1" dirty="0">
                <a:solidFill>
                  <a:schemeClr val="bg1"/>
                </a:solidFill>
              </a:rPr>
              <a:t>Create table level-based access</a:t>
            </a:r>
          </a:p>
          <a:p>
            <a:r>
              <a:rPr lang="en-US" dirty="0">
                <a:solidFill>
                  <a:schemeClr val="bg1"/>
                </a:solidFill>
              </a:rPr>
              <a:t>"Actions": [ </a:t>
            </a:r>
          </a:p>
          <a:p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Microsoft.OperationalInsights</a:t>
            </a:r>
            <a:r>
              <a:rPr lang="en-US" dirty="0">
                <a:solidFill>
                  <a:schemeClr val="bg1"/>
                </a:solidFill>
              </a:rPr>
              <a:t>/workspaces/read",</a:t>
            </a:r>
          </a:p>
          <a:p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Microsoft.OperationalInsights</a:t>
            </a:r>
            <a:r>
              <a:rPr lang="en-US" dirty="0">
                <a:solidFill>
                  <a:schemeClr val="bg1"/>
                </a:solidFill>
              </a:rPr>
              <a:t>/workspaces/query/read",</a:t>
            </a:r>
          </a:p>
          <a:p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Microsoft.OperationalInsights</a:t>
            </a:r>
            <a:r>
              <a:rPr lang="en-US" dirty="0">
                <a:solidFill>
                  <a:schemeClr val="bg1"/>
                </a:solidFill>
              </a:rPr>
              <a:t>/workspaces/query/Heartbeat/read",</a:t>
            </a:r>
          </a:p>
          <a:p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Microsoft.OperationalInsights</a:t>
            </a:r>
            <a:r>
              <a:rPr lang="en-US" dirty="0">
                <a:solidFill>
                  <a:schemeClr val="bg1"/>
                </a:solidFill>
              </a:rPr>
              <a:t>/workspaces/query/</a:t>
            </a:r>
            <a:r>
              <a:rPr lang="en-US" dirty="0" err="1">
                <a:solidFill>
                  <a:schemeClr val="bg1"/>
                </a:solidFill>
              </a:rPr>
              <a:t>AzureActivity</a:t>
            </a:r>
            <a:r>
              <a:rPr lang="en-US" dirty="0">
                <a:solidFill>
                  <a:schemeClr val="bg1"/>
                </a:solidFill>
              </a:rPr>
              <a:t>/read" </a:t>
            </a:r>
          </a:p>
          <a:p>
            <a:r>
              <a:rPr lang="en-US" dirty="0">
                <a:solidFill>
                  <a:schemeClr val="bg1"/>
                </a:solidFill>
              </a:rPr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2195683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sz="3200" dirty="0">
                <a:cs typeface="Segoe UI"/>
              </a:rPr>
              <a:t>Other smart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00BF-6038-4E67-99CD-16E1BCBB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93" y="1158240"/>
            <a:ext cx="10515600" cy="5252946"/>
          </a:xfrm>
        </p:spPr>
        <p:txBody>
          <a:bodyPr>
            <a:normAutofit lnSpcReduction="10000"/>
          </a:bodyPr>
          <a:lstStyle/>
          <a:p>
            <a:pPr lvl="1"/>
            <a:r>
              <a:rPr lang="nb-NO" sz="1800" b="1" dirty="0"/>
              <a:t>Looking at what table is collecting most data</a:t>
            </a:r>
          </a:p>
          <a:p>
            <a:pPr lvl="2"/>
            <a:r>
              <a:rPr lang="en-US" sz="1600" dirty="0"/>
              <a:t>search "*" | summarize count() by $table | sort by count_ desc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sz="1800" b="1" dirty="0"/>
              <a:t>Look at how long latency delay is for data coming in</a:t>
            </a:r>
          </a:p>
          <a:p>
            <a:pPr lvl="2"/>
            <a:r>
              <a:rPr lang="nb-NO" sz="1600" dirty="0"/>
              <a:t>AzureDiagnostics | where TimeGenerated &gt; ago(8h) </a:t>
            </a:r>
          </a:p>
          <a:p>
            <a:pPr lvl="2"/>
            <a:r>
              <a:rPr lang="nb-NO" sz="1600" dirty="0"/>
              <a:t>| extend E2EIngestionLatency = ingestion_time() - TimeGenerated</a:t>
            </a:r>
          </a:p>
          <a:p>
            <a:pPr lvl="2"/>
            <a:r>
              <a:rPr lang="nb-NO" sz="1600" dirty="0"/>
              <a:t>| extend AgentLatency = _TimeReceived - TimeGenerated </a:t>
            </a:r>
          </a:p>
          <a:p>
            <a:pPr lvl="2"/>
            <a:r>
              <a:rPr lang="nb-NO" sz="1600" dirty="0"/>
              <a:t>| summarize percentiles(E2EIngestionLatency,50,95), percentiles(AgentLatency,50,95) </a:t>
            </a:r>
          </a:p>
          <a:p>
            <a:pPr lvl="2"/>
            <a:r>
              <a:rPr lang="nb-NO" sz="1600" dirty="0"/>
              <a:t>by ResourceProvider</a:t>
            </a:r>
            <a:br>
              <a:rPr lang="nb-NO" sz="1600" dirty="0"/>
            </a:br>
            <a:endParaRPr lang="nb-NO" sz="1600" dirty="0"/>
          </a:p>
          <a:p>
            <a:pPr lvl="1"/>
            <a:r>
              <a:rPr lang="nb-NO" sz="1800" b="1" dirty="0"/>
              <a:t>Setup Log Analytics Data export (export spesicifc tables to EventHub)</a:t>
            </a:r>
          </a:p>
          <a:p>
            <a:pPr lvl="2"/>
            <a:r>
              <a:rPr lang="nb-NO" sz="1600" dirty="0"/>
              <a:t>az monitor log-analytics workspace data-export create --resource-group test-export-rg</a:t>
            </a:r>
          </a:p>
          <a:p>
            <a:pPr lvl="2"/>
            <a:r>
              <a:rPr lang="nb-NO" sz="1600" dirty="0"/>
              <a:t> --workspace-name la-test-wrg --name ruleexport1 --tables Heartbeat --destination</a:t>
            </a:r>
          </a:p>
          <a:p>
            <a:pPr lvl="2"/>
            <a:r>
              <a:rPr lang="nb-NO" sz="1600" dirty="0"/>
              <a:t>/subscriptions/subid/resourceGroups/rg/providers/Microsoft.EventHub/namespaces/</a:t>
            </a:r>
          </a:p>
          <a:p>
            <a:pPr lvl="2"/>
            <a:r>
              <a:rPr lang="nb-NO" sz="1600" dirty="0"/>
              <a:t>eventhubnamespace/eventhubs/logexport</a:t>
            </a:r>
          </a:p>
          <a:p>
            <a:pPr lvl="2"/>
            <a:endParaRPr lang="nb-NO" sz="1600" dirty="0"/>
          </a:p>
          <a:p>
            <a:pPr lvl="1"/>
            <a:r>
              <a:rPr lang="nb-NO" sz="1800" b="1" dirty="0"/>
              <a:t>Using Log Analytics to notify on non-compliant resources</a:t>
            </a:r>
          </a:p>
          <a:p>
            <a:pPr lvl="2"/>
            <a:r>
              <a:rPr lang="en-US" sz="1400" dirty="0">
                <a:hlinkClick r:id="rId2"/>
              </a:rPr>
              <a:t>Azure Monitoring alerting rule to notify on non-compliant resources | Marius Sandbu (msandbu.org)</a:t>
            </a:r>
            <a:endParaRPr lang="en-US" sz="1400" dirty="0"/>
          </a:p>
          <a:p>
            <a:pPr lvl="1"/>
            <a:r>
              <a:rPr lang="en-US" sz="2000" b="1" dirty="0"/>
              <a:t>Pay attention to the updates!</a:t>
            </a:r>
          </a:p>
          <a:p>
            <a:pPr lvl="2"/>
            <a:r>
              <a:rPr lang="en-US" sz="1400" dirty="0">
                <a:hlinkClick r:id="rId3"/>
              </a:rPr>
              <a:t>Azure updates | Microsoft Azure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4049687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807A-2749-4861-BB0B-1F5B2D63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>
                <a:cs typeface="Segoe UI Semibold"/>
              </a:rPr>
              <a:t>Thank</a:t>
            </a:r>
            <a:r>
              <a:rPr lang="nb-NO" dirty="0">
                <a:cs typeface="Segoe UI Semibold"/>
              </a:rPr>
              <a:t> </a:t>
            </a:r>
            <a:r>
              <a:rPr lang="nb-NO" dirty="0" err="1">
                <a:cs typeface="Segoe UI Semibold"/>
              </a:rPr>
              <a:t>you</a:t>
            </a:r>
            <a:r>
              <a:rPr lang="nb-NO" dirty="0">
                <a:cs typeface="Segoe UI Semibold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06D6C-A6CA-4AC9-925C-2E9EB6B73744}"/>
              </a:ext>
            </a:extLst>
          </p:cNvPr>
          <p:cNvSpPr txBox="1"/>
          <p:nvPr/>
        </p:nvSpPr>
        <p:spPr>
          <a:xfrm>
            <a:off x="4335623" y="5222033"/>
            <a:ext cx="419722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2000" b="1" dirty="0" err="1">
                <a:solidFill>
                  <a:srgbClr val="F2F2F2"/>
                </a:solidFill>
                <a:latin typeface="Segoe UI Semibold"/>
                <a:cs typeface="Segoe UI Semibold"/>
              </a:rPr>
              <a:t>Modern</a:t>
            </a:r>
            <a:r>
              <a:rPr lang="nb-NO" sz="2000" b="1" dirty="0">
                <a:solidFill>
                  <a:srgbClr val="F2F2F2"/>
                </a:solidFill>
                <a:latin typeface="Segoe UI Semibold"/>
                <a:cs typeface="Segoe UI Semibold"/>
              </a:rPr>
              <a:t> Management User Group </a:t>
            </a:r>
            <a:br>
              <a:rPr lang="nb-NO" sz="2000" b="1" dirty="0">
                <a:latin typeface="Segoe UI Semibold"/>
                <a:cs typeface="Segoe UI Semibold"/>
              </a:rPr>
            </a:br>
            <a:r>
              <a:rPr lang="nb-NO" sz="2000" b="1" dirty="0">
                <a:solidFill>
                  <a:srgbClr val="F2F2F2"/>
                </a:solidFill>
                <a:latin typeface="Segoe UI Semibold"/>
                <a:cs typeface="Segoe UI Semibold"/>
              </a:rPr>
              <a:t>Norway</a:t>
            </a:r>
          </a:p>
          <a:p>
            <a:r>
              <a:rPr lang="nb-NO" dirty="0">
                <a:solidFill>
                  <a:srgbClr val="F2F2F2"/>
                </a:solidFill>
                <a:latin typeface="Segoe UI Semibold"/>
              </a:rPr>
              <a:t>#MMUGNO </a:t>
            </a:r>
            <a:endParaRPr lang="en-US" dirty="0"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9D926-DB9D-40F8-89B0-1FBD08A6895B}"/>
              </a:ext>
            </a:extLst>
          </p:cNvPr>
          <p:cNvSpPr txBox="1"/>
          <p:nvPr/>
        </p:nvSpPr>
        <p:spPr>
          <a:xfrm>
            <a:off x="8503299" y="3425890"/>
            <a:ext cx="3582954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2000" dirty="0">
                <a:solidFill>
                  <a:srgbClr val="F2F2F2"/>
                </a:solidFill>
                <a:latin typeface="Segoe UI Semibold"/>
                <a:cs typeface="Segoe UI Semibold"/>
              </a:rPr>
              <a:t>System Center User Group</a:t>
            </a:r>
            <a:br>
              <a:rPr lang="nb-NO" sz="2000" dirty="0">
                <a:latin typeface="Segoe UI Semibold"/>
                <a:cs typeface="Segoe UI Semibold"/>
              </a:rPr>
            </a:br>
            <a:r>
              <a:rPr lang="nb-NO" sz="2000" dirty="0" err="1">
                <a:solidFill>
                  <a:srgbClr val="F2F2F2"/>
                </a:solidFill>
                <a:latin typeface="Segoe UI Semibold"/>
                <a:cs typeface="Segoe UI Semibold"/>
              </a:rPr>
              <a:t>Sweden</a:t>
            </a:r>
            <a:endParaRPr lang="nb-NO" sz="2000">
              <a:solidFill>
                <a:srgbClr val="F2F2F2"/>
              </a:solidFill>
              <a:latin typeface="Segoe UI Semibold"/>
              <a:cs typeface="Segoe UI Semibold"/>
            </a:endParaRPr>
          </a:p>
          <a:p>
            <a:r>
              <a:rPr lang="nb-NO" dirty="0">
                <a:solidFill>
                  <a:srgbClr val="F2F2F2"/>
                </a:solidFill>
                <a:latin typeface="Segoe UI Semibold"/>
              </a:rPr>
              <a:t>#SCUGSE</a:t>
            </a:r>
            <a:endParaRPr lang="en-US" dirty="0">
              <a:cs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FAA22-0C98-4A76-827E-A4594BA2C550}"/>
              </a:ext>
            </a:extLst>
          </p:cNvPr>
          <p:cNvSpPr txBox="1"/>
          <p:nvPr/>
        </p:nvSpPr>
        <p:spPr>
          <a:xfrm>
            <a:off x="4335624" y="3402562"/>
            <a:ext cx="3295261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2000" b="1" dirty="0">
                <a:solidFill>
                  <a:srgbClr val="F2F2F2"/>
                </a:solidFill>
                <a:latin typeface="Segoe UI Semibold"/>
                <a:cs typeface="Segoe UI Semibold"/>
              </a:rPr>
              <a:t>System Center User Group </a:t>
            </a:r>
            <a:r>
              <a:rPr lang="nb-NO" sz="2000" b="1" dirty="0" err="1">
                <a:solidFill>
                  <a:srgbClr val="F2F2F2"/>
                </a:solidFill>
                <a:latin typeface="Segoe UI Semibold"/>
                <a:cs typeface="Segoe UI Semibold"/>
              </a:rPr>
              <a:t>Denmark</a:t>
            </a:r>
            <a:endParaRPr lang="nb-NO" sz="2000" b="1" dirty="0" err="1">
              <a:solidFill>
                <a:srgbClr val="F2F2F2"/>
              </a:solidFill>
              <a:latin typeface="Segoe UI Semibold"/>
              <a:ea typeface="+mn-lt"/>
              <a:cs typeface="Segoe UI Semibold"/>
            </a:endParaRPr>
          </a:p>
          <a:p>
            <a:endParaRPr lang="nb-NO" dirty="0">
              <a:solidFill>
                <a:srgbClr val="F2F2F2"/>
              </a:solidFill>
              <a:latin typeface="Segoe UI Semibold"/>
              <a:cs typeface="Segoe UI Semibold"/>
            </a:endParaRPr>
          </a:p>
          <a:p>
            <a:r>
              <a:rPr lang="nb-NO" dirty="0">
                <a:solidFill>
                  <a:srgbClr val="F2F2F2"/>
                </a:solidFill>
                <a:latin typeface="Segoe UI Semibold"/>
              </a:rPr>
              <a:t>#SCUGDK</a:t>
            </a:r>
            <a:endParaRPr lang="en-US" dirty="0">
              <a:cs typeface="Segoe U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A5888-B238-4454-ABA0-F618BD73D2CA}"/>
              </a:ext>
            </a:extLst>
          </p:cNvPr>
          <p:cNvSpPr txBox="1"/>
          <p:nvPr/>
        </p:nvSpPr>
        <p:spPr>
          <a:xfrm>
            <a:off x="4335624" y="1831909"/>
            <a:ext cx="2626568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2000" dirty="0" err="1">
                <a:solidFill>
                  <a:srgbClr val="F2F2F2"/>
                </a:solidFill>
                <a:latin typeface="Segoe UI Semibold"/>
                <a:cs typeface="Segoe UI Semibold"/>
              </a:rPr>
              <a:t>MSEndPointMgr.com</a:t>
            </a:r>
            <a:r>
              <a:rPr lang="nb-NO" dirty="0" err="1">
                <a:solidFill>
                  <a:srgbClr val="F2F2F2"/>
                </a:solidFill>
                <a:latin typeface="Segoe UI Semibold"/>
              </a:rPr>
              <a:t>#MSEndPointMgr</a:t>
            </a:r>
            <a:endParaRPr lang="en-US" dirty="0" err="1"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911E4-3A9F-4AF1-BFED-7EB18C3337AB}"/>
              </a:ext>
            </a:extLst>
          </p:cNvPr>
          <p:cNvSpPr txBox="1"/>
          <p:nvPr/>
        </p:nvSpPr>
        <p:spPr>
          <a:xfrm>
            <a:off x="875522" y="3425890"/>
            <a:ext cx="3442995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2000" dirty="0">
                <a:solidFill>
                  <a:srgbClr val="F2F2F2"/>
                </a:solidFill>
                <a:latin typeface="Segoe UI Semibold"/>
                <a:cs typeface="Segoe UI Semibold"/>
              </a:rPr>
              <a:t>System Center User Group</a:t>
            </a:r>
          </a:p>
          <a:p>
            <a:r>
              <a:rPr lang="nb-NO" sz="2000" dirty="0">
                <a:solidFill>
                  <a:srgbClr val="F2F2F2"/>
                </a:solidFill>
                <a:latin typeface="Segoe UI Semibold"/>
                <a:cs typeface="Segoe UI Semibold"/>
              </a:rPr>
              <a:t>Finland</a:t>
            </a:r>
            <a:endParaRPr lang="nb-NO" dirty="0">
              <a:solidFill>
                <a:srgbClr val="F2F2F2"/>
              </a:solidFill>
              <a:latin typeface="Segoe UI Semibold"/>
              <a:cs typeface="Segoe UI Semibold"/>
            </a:endParaRPr>
          </a:p>
          <a:p>
            <a:r>
              <a:rPr lang="nb-NO" dirty="0">
                <a:solidFill>
                  <a:srgbClr val="F2F2F2"/>
                </a:solidFill>
                <a:latin typeface="Segoe UI Semibold"/>
              </a:rPr>
              <a:t>#SCUGFI</a:t>
            </a:r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361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sz="4400" dirty="0">
                <a:cs typeface="Segoe UI"/>
              </a:rPr>
              <a:t>The threat landscape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F98A9-7A47-44C6-B064-19FEDEB4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727DC-5A6C-4012-ACDC-181ECF473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0" y="1473359"/>
            <a:ext cx="5651201" cy="1621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E4995-9D96-47DF-A244-FC2C3B8B3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0" y="4253054"/>
            <a:ext cx="5725157" cy="1422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77619-2668-4F2E-8D46-1F15F8703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97" y="2975344"/>
            <a:ext cx="5989252" cy="1427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70958-9C8A-4E5B-9E6C-200D6FE64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700" y="1473359"/>
            <a:ext cx="6243157" cy="16094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BC21D5-D034-4704-95C0-9257474E3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0591" y="4366973"/>
            <a:ext cx="6243157" cy="1309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05850A-4AAA-46CC-A790-9BCD97BB6D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716" y="2540000"/>
            <a:ext cx="63817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sz="4400" dirty="0">
                <a:cs typeface="Segoe UI"/>
              </a:rPr>
              <a:t>Ransomware on the rise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F98A9-7A47-44C6-B064-19FEDEB4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485582"/>
            <a:ext cx="10515600" cy="46913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nb-NO" sz="2400" dirty="0"/>
              <a:t>Ransomware attacks are happening every 11 seconds</a:t>
            </a:r>
          </a:p>
          <a:p>
            <a:pPr lvl="1">
              <a:lnSpc>
                <a:spcPct val="150000"/>
              </a:lnSpc>
            </a:pPr>
            <a:r>
              <a:rPr lang="nb-NO" sz="2000" dirty="0"/>
              <a:t>So approx ~</a:t>
            </a:r>
            <a:r>
              <a:rPr lang="nb-NO" sz="2000" b="1" dirty="0"/>
              <a:t>245 attacks during this session</a:t>
            </a:r>
          </a:p>
          <a:p>
            <a:pPr>
              <a:lnSpc>
                <a:spcPct val="150000"/>
              </a:lnSpc>
            </a:pPr>
            <a:r>
              <a:rPr lang="nb-NO" sz="2400" dirty="0"/>
              <a:t>Attackers using a combination of </a:t>
            </a:r>
            <a:r>
              <a:rPr lang="nb-NO" sz="2400" b="1" dirty="0"/>
              <a:t>phising</a:t>
            </a:r>
            <a:r>
              <a:rPr lang="nb-NO" sz="2400" dirty="0"/>
              <a:t>, </a:t>
            </a:r>
            <a:r>
              <a:rPr lang="nb-NO" sz="2400" b="1" dirty="0"/>
              <a:t>vulnerabilities</a:t>
            </a:r>
            <a:r>
              <a:rPr lang="nb-NO" sz="2400" dirty="0"/>
              <a:t> &amp; </a:t>
            </a:r>
            <a:r>
              <a:rPr lang="nb-NO" sz="2400" b="1" dirty="0"/>
              <a:t>reusing credentials</a:t>
            </a:r>
            <a:r>
              <a:rPr lang="nb-NO" sz="2400" dirty="0"/>
              <a:t> to get access</a:t>
            </a:r>
          </a:p>
          <a:p>
            <a:pPr>
              <a:lnSpc>
                <a:spcPct val="150000"/>
              </a:lnSpc>
            </a:pPr>
            <a:r>
              <a:rPr lang="nb-NO" sz="2400" dirty="0"/>
              <a:t>More big severity vulnerabilities in Q3 2020 compared to entire 2019</a:t>
            </a:r>
          </a:p>
          <a:p>
            <a:pPr lvl="1">
              <a:lnSpc>
                <a:spcPct val="150000"/>
              </a:lnSpc>
            </a:pPr>
            <a:r>
              <a:rPr lang="nb-NO" sz="2000" dirty="0"/>
              <a:t>More incentives for fiding bugs/vulnerabilities</a:t>
            </a:r>
          </a:p>
          <a:p>
            <a:pPr lvl="1">
              <a:lnSpc>
                <a:spcPct val="150000"/>
              </a:lnSpc>
            </a:pPr>
            <a:r>
              <a:rPr lang="nb-NO" sz="2000" dirty="0"/>
              <a:t>Unfortunately Ransomware is big buisness </a:t>
            </a:r>
            <a:r>
              <a:rPr lang="nb-NO" sz="2000" dirty="0">
                <a:sym typeface="Wingdings" panose="05000000000000000000" pitchFamily="2" charset="2"/>
              </a:rPr>
              <a:t>   </a:t>
            </a:r>
            <a:endParaRPr lang="nb-NO" sz="2000" dirty="0"/>
          </a:p>
          <a:p>
            <a:pPr>
              <a:lnSpc>
                <a:spcPct val="150000"/>
              </a:lnSpc>
            </a:pPr>
            <a:r>
              <a:rPr lang="nb-NO" sz="2400" dirty="0"/>
              <a:t>Ransomware 2.0 - Data protection more important then ever! </a:t>
            </a:r>
          </a:p>
          <a:p>
            <a:endParaRPr lang="nb-NO" sz="2400" dirty="0"/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83942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sz="4400" dirty="0">
                <a:cs typeface="Segoe UI"/>
              </a:rPr>
              <a:t>Example attack - Netwalker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F98A9-7A47-44C6-B064-19FEDEB4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sz="2400" dirty="0"/>
              <a:t>Compromised user account using brute-force attack (legacy auth)</a:t>
            </a:r>
          </a:p>
          <a:p>
            <a:r>
              <a:rPr lang="nb-NO" sz="2400" dirty="0"/>
              <a:t>Using compromised user to send org-wide email with attachment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8C8EF49-2C2E-4B42-9270-53D2CBEE8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8" y="2489485"/>
            <a:ext cx="3995236" cy="270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6">
            <a:extLst>
              <a:ext uri="{FF2B5EF4-FFF2-40B4-BE49-F238E27FC236}">
                <a16:creationId xmlns:a16="http://schemas.microsoft.com/office/drawing/2014/main" id="{87BF8C00-4D37-4D89-91C5-4C51CAE0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75" y="2579646"/>
            <a:ext cx="6225930" cy="92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0582D4A-9EE0-4054-B8C9-31D76B7D0402}"/>
              </a:ext>
            </a:extLst>
          </p:cNvPr>
          <p:cNvSpPr/>
          <p:nvPr/>
        </p:nvSpPr>
        <p:spPr>
          <a:xfrm>
            <a:off x="4543061" y="2807677"/>
            <a:ext cx="679622" cy="382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C23E4FC-9636-4E5E-AAEA-3799F134E050}"/>
              </a:ext>
            </a:extLst>
          </p:cNvPr>
          <p:cNvSpPr/>
          <p:nvPr/>
        </p:nvSpPr>
        <p:spPr>
          <a:xfrm rot="5400000">
            <a:off x="7859729" y="3784035"/>
            <a:ext cx="679622" cy="382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9">
            <a:extLst>
              <a:ext uri="{FF2B5EF4-FFF2-40B4-BE49-F238E27FC236}">
                <a16:creationId xmlns:a16="http://schemas.microsoft.com/office/drawing/2014/main" id="{063AEEB9-8CC2-4FBB-B47B-2D4F8DFD5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818" y="4385231"/>
            <a:ext cx="4877572" cy="114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6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5208-9032-4671-BE82-867B3369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206"/>
            <a:ext cx="9060180" cy="793115"/>
          </a:xfrm>
        </p:spPr>
        <p:txBody>
          <a:bodyPr>
            <a:normAutofit/>
          </a:bodyPr>
          <a:lstStyle/>
          <a:p>
            <a:r>
              <a:rPr lang="nb-NO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Example attack - Netwalker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DBCC83-F2CD-4D46-8718-A48D0F1F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75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nb-NO" sz="2000" b="1" dirty="0">
                <a:cs typeface="Segoe UI Semibold" panose="020B0702040204020203" pitchFamily="34" charset="0"/>
              </a:rPr>
              <a:t>Machine Y – Compromised</a:t>
            </a:r>
          </a:p>
          <a:p>
            <a:pPr>
              <a:lnSpc>
                <a:spcPct val="150000"/>
              </a:lnSpc>
            </a:pPr>
            <a:r>
              <a:rPr lang="nb-NO" sz="2000" b="1" dirty="0">
                <a:cs typeface="Segoe UI Semibold" panose="020B0702040204020203" pitchFamily="34" charset="0"/>
              </a:rPr>
              <a:t>Using a range of different tools to do credential dump and assessment</a:t>
            </a:r>
          </a:p>
          <a:p>
            <a:pPr lvl="1">
              <a:lnSpc>
                <a:spcPct val="150000"/>
              </a:lnSpc>
            </a:pPr>
            <a:r>
              <a:rPr lang="nb-NO" sz="1600" dirty="0">
                <a:cs typeface="Segoe UI Semibold" panose="020B0702040204020203" pitchFamily="34" charset="0"/>
              </a:rPr>
              <a:t>Procdump, Mimikatz, ADFind.</a:t>
            </a:r>
          </a:p>
          <a:p>
            <a:pPr>
              <a:lnSpc>
                <a:spcPct val="150000"/>
              </a:lnSpc>
            </a:pPr>
            <a:r>
              <a:rPr lang="nb-NO" sz="2000" b="1" dirty="0">
                <a:cs typeface="Segoe UI Semibold" panose="020B0702040204020203" pitchFamily="34" charset="0"/>
              </a:rPr>
              <a:t>Utilized Zerologon vulnerability against domain controllers</a:t>
            </a:r>
          </a:p>
          <a:p>
            <a:pPr>
              <a:lnSpc>
                <a:spcPct val="150000"/>
              </a:lnSpc>
            </a:pPr>
            <a:r>
              <a:rPr lang="nb-NO" sz="2000" b="1" dirty="0">
                <a:cs typeface="Segoe UI Semibold" panose="020B0702040204020203" pitchFamily="34" charset="0"/>
              </a:rPr>
              <a:t>Compromised domain controllers and used for setting up C2 process </a:t>
            </a:r>
          </a:p>
          <a:p>
            <a:pPr>
              <a:lnSpc>
                <a:spcPct val="150000"/>
              </a:lnSpc>
            </a:pPr>
            <a:r>
              <a:rPr lang="nb-NO" sz="2000" b="1" dirty="0">
                <a:cs typeface="Segoe UI Semibold" panose="020B0702040204020203" pitchFamily="34" charset="0"/>
              </a:rPr>
              <a:t>PowerShell, PSEXEC and Group Policy used for distrubution of payload</a:t>
            </a:r>
          </a:p>
          <a:p>
            <a:pPr>
              <a:lnSpc>
                <a:spcPct val="150000"/>
              </a:lnSpc>
            </a:pPr>
            <a:r>
              <a:rPr lang="nb-NO" sz="2000" b="1" dirty="0">
                <a:cs typeface="Segoe UI Semibold" panose="020B0702040204020203" pitchFamily="34" charset="0"/>
              </a:rPr>
              <a:t>Infected numerous servers and endpoints</a:t>
            </a:r>
          </a:p>
          <a:p>
            <a:pPr>
              <a:lnSpc>
                <a:spcPct val="150000"/>
              </a:lnSpc>
            </a:pPr>
            <a:endParaRPr lang="nb-NO" sz="2000" dirty="0">
              <a:cs typeface="Segoe UI Semibold" panose="020B0702040204020203" pitchFamily="34" charset="0"/>
            </a:endParaRPr>
          </a:p>
          <a:p>
            <a:endParaRPr lang="nb-NO" sz="2000" dirty="0"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1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sz="4400" dirty="0">
                <a:cs typeface="Segoe UI"/>
              </a:rPr>
              <a:t>So where does it start?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CFF2-0F55-4F15-A4D5-CD17B691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81"/>
            <a:ext cx="10515600" cy="46913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b="1" dirty="0"/>
              <a:t>Phising </a:t>
            </a:r>
          </a:p>
          <a:p>
            <a:pPr lvl="1">
              <a:lnSpc>
                <a:spcPct val="100000"/>
              </a:lnSpc>
            </a:pPr>
            <a:r>
              <a:rPr lang="nb-NO" sz="2000" dirty="0"/>
              <a:t>Over </a:t>
            </a:r>
            <a:r>
              <a:rPr lang="nb-NO" sz="2000" b="1" u="sng" dirty="0"/>
              <a:t>100,000 NEW domains daily </a:t>
            </a:r>
            <a:r>
              <a:rPr lang="nb-NO" sz="2000" dirty="0"/>
              <a:t>setup for use to suspicious traffic</a:t>
            </a:r>
          </a:p>
          <a:p>
            <a:pPr lvl="2">
              <a:lnSpc>
                <a:spcPct val="100000"/>
              </a:lnSpc>
            </a:pPr>
            <a:r>
              <a:rPr lang="nb-NO" sz="1600" dirty="0"/>
              <a:t>Phising campaign, C&amp;C domains</a:t>
            </a:r>
          </a:p>
          <a:p>
            <a:pPr lvl="1">
              <a:lnSpc>
                <a:spcPct val="100000"/>
              </a:lnSpc>
            </a:pPr>
            <a:r>
              <a:rPr lang="nb-NO" sz="2000" dirty="0"/>
              <a:t>End-goal: Compromise endpoint used for lateral movement</a:t>
            </a:r>
          </a:p>
          <a:p>
            <a:pPr>
              <a:lnSpc>
                <a:spcPct val="100000"/>
              </a:lnSpc>
            </a:pPr>
            <a:r>
              <a:rPr lang="en-US" b="1" dirty="0"/>
              <a:t>Exploiting vulnerable publicly available services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VPN / RDP / VDI / Web Application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Last year: vulnerable Citrix, Microsoft RDP, Pulse VPN, Fortinet</a:t>
            </a:r>
          </a:p>
          <a:p>
            <a:pPr>
              <a:lnSpc>
                <a:spcPct val="100000"/>
              </a:lnSpc>
            </a:pPr>
            <a:r>
              <a:rPr lang="en-US" b="1" dirty="0"/>
              <a:t>End-user identity compromised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Identity brute-force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Credential Stuffing</a:t>
            </a:r>
          </a:p>
        </p:txBody>
      </p:sp>
    </p:spTree>
    <p:extLst>
      <p:ext uri="{BB962C8B-B14F-4D97-AF65-F5344CB8AC3E}">
        <p14:creationId xmlns:p14="http://schemas.microsoft.com/office/powerpoint/2010/main" val="39050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nb-NO" sz="4400" dirty="0">
                <a:cs typeface="Segoe UI"/>
              </a:rPr>
              <a:t>Great...so where to look for clues?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CFF2-0F55-4F15-A4D5-CD17B691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Logs, logs and Logs</a:t>
            </a:r>
          </a:p>
          <a:p>
            <a:pPr lvl="1"/>
            <a:r>
              <a:rPr lang="nb-NO" dirty="0"/>
              <a:t>Azure AD, Office 365, Windows Security Event Logs, Syslog</a:t>
            </a:r>
          </a:p>
          <a:p>
            <a:r>
              <a:rPr lang="nb-NO" b="1" dirty="0"/>
              <a:t>Network Traffic</a:t>
            </a:r>
          </a:p>
          <a:p>
            <a:pPr lvl="1"/>
            <a:r>
              <a:rPr lang="nb-NO" dirty="0"/>
              <a:t>Example: Flow Logs in Microsoft Azure</a:t>
            </a:r>
          </a:p>
          <a:p>
            <a:r>
              <a:rPr lang="nb-NO" b="1" dirty="0"/>
              <a:t>Vulnerability Detection &amp; processes</a:t>
            </a:r>
          </a:p>
          <a:p>
            <a:pPr lvl="1"/>
            <a:r>
              <a:rPr lang="nb-NO" dirty="0"/>
              <a:t>Azure Defender w/Qualys</a:t>
            </a:r>
          </a:p>
          <a:p>
            <a:pPr lvl="1"/>
            <a:r>
              <a:rPr lang="nb-NO" dirty="0"/>
              <a:t>Azure Update Management</a:t>
            </a:r>
          </a:p>
          <a:p>
            <a:pPr lvl="1"/>
            <a:r>
              <a:rPr lang="nb-NO" dirty="0"/>
              <a:t>Azure Defender and EDR</a:t>
            </a:r>
          </a:p>
          <a:p>
            <a:r>
              <a:rPr lang="nb-NO" b="1" dirty="0"/>
              <a:t>Digging into the logs or Threat Intelligence</a:t>
            </a:r>
          </a:p>
          <a:p>
            <a:pPr lvl="1"/>
            <a:r>
              <a:rPr lang="nb-NO" dirty="0"/>
              <a:t>Intelligent Security Graph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5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E926A4E1583C40AFE07FDA9847D22A" ma:contentTypeVersion="8" ma:contentTypeDescription="Create a new document." ma:contentTypeScope="" ma:versionID="754007a68d7a8b19a523c5f782cb6e6c">
  <xsd:schema xmlns:xsd="http://www.w3.org/2001/XMLSchema" xmlns:xs="http://www.w3.org/2001/XMLSchema" xmlns:p="http://schemas.microsoft.com/office/2006/metadata/properties" xmlns:ns3="475f8e1d-e806-4425-be60-16714a16f59b" xmlns:ns4="60938c7a-0410-4f54-811a-dc377159df67" targetNamespace="http://schemas.microsoft.com/office/2006/metadata/properties" ma:root="true" ma:fieldsID="dfbcbe5e3c0326a739b9a8470148460f" ns3:_="" ns4:_="">
    <xsd:import namespace="475f8e1d-e806-4425-be60-16714a16f59b"/>
    <xsd:import namespace="60938c7a-0410-4f54-811a-dc377159df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f8e1d-e806-4425-be60-16714a16f5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38c7a-0410-4f54-811a-dc377159df6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0F501A-FD92-4182-AA25-B6CB287789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9ED92A-D38A-468C-B684-567E77009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5f8e1d-e806-4425-be60-16714a16f59b"/>
    <ds:schemaRef ds:uri="60938c7a-0410-4f54-811a-dc377159df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C98898-049E-4852-8803-90791DC0A88D}">
  <ds:schemaRefs>
    <ds:schemaRef ds:uri="475f8e1d-e806-4425-be60-16714a16f59b"/>
    <ds:schemaRef ds:uri="http://purl.org/dc/elements/1.1/"/>
    <ds:schemaRef ds:uri="60938c7a-0410-4f54-811a-dc377159df67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18256</TotalTime>
  <Words>3106</Words>
  <Application>Microsoft Office PowerPoint</Application>
  <PresentationFormat>Widescreen</PresentationFormat>
  <Paragraphs>514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Segoe UI</vt:lpstr>
      <vt:lpstr>Segoe UI Semibold</vt:lpstr>
      <vt:lpstr>Wingdings</vt:lpstr>
      <vt:lpstr>Office Theme</vt:lpstr>
      <vt:lpstr>Using Azure Sentinel to catch the bad guys</vt:lpstr>
      <vt:lpstr>What I’m going to cover</vt:lpstr>
      <vt:lpstr>Agenda</vt:lpstr>
      <vt:lpstr>The threat landscape </vt:lpstr>
      <vt:lpstr>Ransomware on the rise</vt:lpstr>
      <vt:lpstr>Example attack - Netwalker</vt:lpstr>
      <vt:lpstr>Example attack - Netwalker</vt:lpstr>
      <vt:lpstr>So where does it start? </vt:lpstr>
      <vt:lpstr>Great...so where to look for clues?</vt:lpstr>
      <vt:lpstr>Some Log Sources </vt:lpstr>
      <vt:lpstr>Some other Log Sources</vt:lpstr>
      <vt:lpstr>Log Sources in Azure</vt:lpstr>
      <vt:lpstr>Log Analytics / Monitor / Sentinel</vt:lpstr>
      <vt:lpstr>Log Analytics</vt:lpstr>
      <vt:lpstr>Azure Sentinel</vt:lpstr>
      <vt:lpstr>Azure Sentinel vs Azure Defender</vt:lpstr>
      <vt:lpstr>Azure Sentinel vs Azure Defender  </vt:lpstr>
      <vt:lpstr>Setting up Azure Sentinel</vt:lpstr>
      <vt:lpstr>Building Sentinel Automated</vt:lpstr>
      <vt:lpstr>Understanding what data is collected</vt:lpstr>
      <vt:lpstr>Building Sentinel Rules Automated</vt:lpstr>
      <vt:lpstr>Other methods to look at data</vt:lpstr>
      <vt:lpstr>Building Automated response</vt:lpstr>
      <vt:lpstr>Example Kusto Queries</vt:lpstr>
      <vt:lpstr>Example hunting queries</vt:lpstr>
      <vt:lpstr>PowerPoint Presentation</vt:lpstr>
      <vt:lpstr>Example hunting queries - Externaldata</vt:lpstr>
      <vt:lpstr>Example hunting queries – Initial Access</vt:lpstr>
      <vt:lpstr>So let’s look at some suspicious traffic</vt:lpstr>
      <vt:lpstr>Some best-pratices tips for design</vt:lpstr>
      <vt:lpstr>Some best-pratices tips for Implementation</vt:lpstr>
      <vt:lpstr>Other smart tricks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Session</dc:title>
  <dc:creator>Jan Ketil Skanke</dc:creator>
  <cp:lastModifiedBy>Marius Sandbu</cp:lastModifiedBy>
  <cp:revision>57</cp:revision>
  <dcterms:created xsi:type="dcterms:W3CDTF">2021-01-11T21:00:32Z</dcterms:created>
  <dcterms:modified xsi:type="dcterms:W3CDTF">2021-02-11T09:44:53Z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0x01010081E926A4E1583C40AFE07FDA9847D22A</vt:lpwstr>
  </property>
</Properties>
</file>