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42"/>
  </p:handoutMasterIdLst>
  <p:sldIdLst>
    <p:sldId id="256" r:id="rId5"/>
    <p:sldId id="257" r:id="rId6"/>
    <p:sldId id="258" r:id="rId7"/>
    <p:sldId id="263" r:id="rId8"/>
    <p:sldId id="262" r:id="rId9"/>
    <p:sldId id="261" r:id="rId10"/>
    <p:sldId id="291" r:id="rId11"/>
    <p:sldId id="275" r:id="rId12"/>
    <p:sldId id="273" r:id="rId13"/>
    <p:sldId id="269" r:id="rId14"/>
    <p:sldId id="281" r:id="rId15"/>
    <p:sldId id="282" r:id="rId16"/>
    <p:sldId id="283" r:id="rId17"/>
    <p:sldId id="295" r:id="rId18"/>
    <p:sldId id="296" r:id="rId19"/>
    <p:sldId id="284" r:id="rId20"/>
    <p:sldId id="264" r:id="rId21"/>
    <p:sldId id="278" r:id="rId22"/>
    <p:sldId id="279" r:id="rId23"/>
    <p:sldId id="280" r:id="rId24"/>
    <p:sldId id="266" r:id="rId25"/>
    <p:sldId id="267" r:id="rId26"/>
    <p:sldId id="289" r:id="rId27"/>
    <p:sldId id="265" r:id="rId28"/>
    <p:sldId id="290" r:id="rId29"/>
    <p:sldId id="286" r:id="rId30"/>
    <p:sldId id="270" r:id="rId31"/>
    <p:sldId id="287" r:id="rId32"/>
    <p:sldId id="294" r:id="rId33"/>
    <p:sldId id="274" r:id="rId34"/>
    <p:sldId id="288" r:id="rId35"/>
    <p:sldId id="271" r:id="rId36"/>
    <p:sldId id="272" r:id="rId37"/>
    <p:sldId id="268" r:id="rId38"/>
    <p:sldId id="293" r:id="rId39"/>
    <p:sldId id="292" r:id="rId40"/>
    <p:sldId id="26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9577A7-52A7-42BB-BF34-52975D266247}" v="176" dt="2021-02-09T08:58:57.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6" autoAdjust="0"/>
    <p:restoredTop sz="94660"/>
  </p:normalViewPr>
  <p:slideViewPr>
    <p:cSldViewPr snapToGrid="0">
      <p:cViewPr varScale="1">
        <p:scale>
          <a:sx n="114" d="100"/>
          <a:sy n="114" d="100"/>
        </p:scale>
        <p:origin x="528" y="120"/>
      </p:cViewPr>
      <p:guideLst/>
    </p:cSldViewPr>
  </p:slideViewPr>
  <p:notesTextViewPr>
    <p:cViewPr>
      <p:scale>
        <a:sx n="1" d="1"/>
        <a:sy n="1" d="1"/>
      </p:scale>
      <p:origin x="0" y="0"/>
    </p:cViewPr>
  </p:notesTextViewPr>
  <p:notesViewPr>
    <p:cSldViewPr snapToGrid="0">
      <p:cViewPr varScale="1">
        <p:scale>
          <a:sx n="106" d="100"/>
          <a:sy n="106" d="100"/>
        </p:scale>
        <p:origin x="404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114827-7F35-46C7-A0F9-9F7E5192D7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a:extLst>
              <a:ext uri="{FF2B5EF4-FFF2-40B4-BE49-F238E27FC236}">
                <a16:creationId xmlns:a16="http://schemas.microsoft.com/office/drawing/2014/main" id="{D46993E9-A27F-475B-B4F7-D05454926A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78533-FDC9-4923-9DE9-D995CAC73258}" type="datetimeFigureOut">
              <a:rPr lang="nb-NO" smtClean="0"/>
              <a:t>05.02.2021</a:t>
            </a:fld>
            <a:endParaRPr lang="nb-NO"/>
          </a:p>
        </p:txBody>
      </p:sp>
      <p:sp>
        <p:nvSpPr>
          <p:cNvPr id="4" name="Footer Placeholder 3">
            <a:extLst>
              <a:ext uri="{FF2B5EF4-FFF2-40B4-BE49-F238E27FC236}">
                <a16:creationId xmlns:a16="http://schemas.microsoft.com/office/drawing/2014/main" id="{755C010F-B2CD-4559-B7CD-189D971E26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a:extLst>
              <a:ext uri="{FF2B5EF4-FFF2-40B4-BE49-F238E27FC236}">
                <a16:creationId xmlns:a16="http://schemas.microsoft.com/office/drawing/2014/main" id="{CA2DF865-D40F-42ED-AEEB-E084D49C22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6C2C8C-798B-41AA-8C9C-607A42B0BFE9}" type="slidenum">
              <a:rPr lang="nb-NO" smtClean="0"/>
              <a:t>‹#›</a:t>
            </a:fld>
            <a:endParaRPr lang="nb-NO"/>
          </a:p>
        </p:txBody>
      </p:sp>
    </p:spTree>
    <p:extLst>
      <p:ext uri="{BB962C8B-B14F-4D97-AF65-F5344CB8AC3E}">
        <p14:creationId xmlns:p14="http://schemas.microsoft.com/office/powerpoint/2010/main" val="3426333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Slide">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05BCA376-8A3F-4153-8E10-AB94C00081AA}"/>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25913" t="30113" r="25027" b="40869"/>
          <a:stretch/>
        </p:blipFill>
        <p:spPr>
          <a:xfrm rot="5400000">
            <a:off x="1222271" y="-1426706"/>
            <a:ext cx="5873935" cy="8594269"/>
          </a:xfrm>
          <a:prstGeom prst="rect">
            <a:avLst/>
          </a:prstGeom>
        </p:spPr>
      </p:pic>
      <p:sp>
        <p:nvSpPr>
          <p:cNvPr id="5" name="Rectangle 4">
            <a:extLst>
              <a:ext uri="{FF2B5EF4-FFF2-40B4-BE49-F238E27FC236}">
                <a16:creationId xmlns:a16="http://schemas.microsoft.com/office/drawing/2014/main" id="{691CF7E9-0850-4651-9D26-ABD2F6A30D4E}"/>
              </a:ext>
            </a:extLst>
          </p:cNvPr>
          <p:cNvSpPr/>
          <p:nvPr userDrawn="1"/>
        </p:nvSpPr>
        <p:spPr>
          <a:xfrm>
            <a:off x="0" y="0"/>
            <a:ext cx="8375904" cy="5807394"/>
          </a:xfrm>
          <a:prstGeom prst="rect">
            <a:avLst/>
          </a:prstGeom>
          <a:gradFill flip="none" rotWithShape="1">
            <a:gsLst>
              <a:gs pos="0">
                <a:schemeClr val="accent3">
                  <a:alpha val="0"/>
                  <a:lumMod val="0"/>
                </a:schemeClr>
              </a:gs>
              <a:gs pos="98000">
                <a:srgbClr val="25252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 name="Picture 2" descr="Logo, company name&#10;&#10;Description automatically generated">
            <a:extLst>
              <a:ext uri="{FF2B5EF4-FFF2-40B4-BE49-F238E27FC236}">
                <a16:creationId xmlns:a16="http://schemas.microsoft.com/office/drawing/2014/main" id="{61DC97A6-4B88-4433-9307-C67133F0A9D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426" t="59392" r="20151" b="30238"/>
          <a:stretch/>
        </p:blipFill>
        <p:spPr>
          <a:xfrm>
            <a:off x="323848" y="5807394"/>
            <a:ext cx="4933949" cy="906780"/>
          </a:xfrm>
          <a:prstGeom prst="rect">
            <a:avLst/>
          </a:prstGeom>
        </p:spPr>
      </p:pic>
      <p:pic>
        <p:nvPicPr>
          <p:cNvPr id="9" name="Picture 8" descr="Logo, company name&#10;&#10;Description automatically generated">
            <a:extLst>
              <a:ext uri="{FF2B5EF4-FFF2-40B4-BE49-F238E27FC236}">
                <a16:creationId xmlns:a16="http://schemas.microsoft.com/office/drawing/2014/main" id="{3C65C851-3C58-4028-BEE0-92A381D7D68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426" t="69490" r="20151" b="23800"/>
          <a:stretch/>
        </p:blipFill>
        <p:spPr>
          <a:xfrm>
            <a:off x="5661760" y="5882947"/>
            <a:ext cx="5970078" cy="709955"/>
          </a:xfrm>
          <a:prstGeom prst="rect">
            <a:avLst/>
          </a:prstGeom>
        </p:spPr>
      </p:pic>
      <p:sp>
        <p:nvSpPr>
          <p:cNvPr id="2" name="TextBox 1">
            <a:extLst>
              <a:ext uri="{FF2B5EF4-FFF2-40B4-BE49-F238E27FC236}">
                <a16:creationId xmlns:a16="http://schemas.microsoft.com/office/drawing/2014/main" id="{3DD2C695-D4E9-4646-A7CA-B00C8C144565}"/>
              </a:ext>
            </a:extLst>
          </p:cNvPr>
          <p:cNvSpPr txBox="1"/>
          <p:nvPr userDrawn="1"/>
        </p:nvSpPr>
        <p:spPr>
          <a:xfrm>
            <a:off x="0" y="0"/>
            <a:ext cx="3250623" cy="523220"/>
          </a:xfrm>
          <a:prstGeom prst="rect">
            <a:avLst/>
          </a:prstGeom>
          <a:solidFill>
            <a:srgbClr val="252525">
              <a:alpha val="50000"/>
            </a:srgbClr>
          </a:solidFill>
        </p:spPr>
        <p:txBody>
          <a:bodyPr wrap="square" rtlCol="0">
            <a:spAutoFit/>
          </a:bodyPr>
          <a:lstStyle/>
          <a:p>
            <a:r>
              <a:rPr lang="nb-NO" sz="2800" b="1" dirty="0">
                <a:solidFill>
                  <a:schemeClr val="bg1"/>
                </a:solidFill>
              </a:rPr>
              <a:t>#NVSummit2021</a:t>
            </a:r>
          </a:p>
        </p:txBody>
      </p:sp>
      <p:sp>
        <p:nvSpPr>
          <p:cNvPr id="10" name="Title 1">
            <a:extLst>
              <a:ext uri="{FF2B5EF4-FFF2-40B4-BE49-F238E27FC236}">
                <a16:creationId xmlns:a16="http://schemas.microsoft.com/office/drawing/2014/main" id="{E12502CA-E090-406D-A946-73B0A390ABF8}"/>
              </a:ext>
            </a:extLst>
          </p:cNvPr>
          <p:cNvSpPr>
            <a:spLocks noGrp="1"/>
          </p:cNvSpPr>
          <p:nvPr>
            <p:ph type="ctrTitle" hasCustomPrompt="1"/>
          </p:nvPr>
        </p:nvSpPr>
        <p:spPr>
          <a:xfrm>
            <a:off x="3710940" y="256291"/>
            <a:ext cx="8237220" cy="1742757"/>
          </a:xfrm>
        </p:spPr>
        <p:txBody>
          <a:bodyPr anchor="b"/>
          <a:lstStyle>
            <a:lvl1pPr algn="l">
              <a:defRPr sz="6000"/>
            </a:lvl1pPr>
          </a:lstStyle>
          <a:p>
            <a:r>
              <a:rPr lang="en-US" dirty="0"/>
              <a:t>Name of Presentation</a:t>
            </a:r>
            <a:endParaRPr lang="nb-NO" dirty="0"/>
          </a:p>
        </p:txBody>
      </p:sp>
      <p:sp>
        <p:nvSpPr>
          <p:cNvPr id="11" name="Subtitle 2">
            <a:extLst>
              <a:ext uri="{FF2B5EF4-FFF2-40B4-BE49-F238E27FC236}">
                <a16:creationId xmlns:a16="http://schemas.microsoft.com/office/drawing/2014/main" id="{0B00A99B-F34A-4DB8-B6E4-9FFF9C0FA340}"/>
              </a:ext>
            </a:extLst>
          </p:cNvPr>
          <p:cNvSpPr>
            <a:spLocks noGrp="1"/>
          </p:cNvSpPr>
          <p:nvPr>
            <p:ph type="subTitle" idx="1" hasCustomPrompt="1"/>
          </p:nvPr>
        </p:nvSpPr>
        <p:spPr>
          <a:xfrm>
            <a:off x="3710940" y="2247459"/>
            <a:ext cx="8237220" cy="1988624"/>
          </a:xfrm>
        </p:spPr>
        <p:txBody>
          <a:bodyPr/>
          <a:lstStyle>
            <a:lvl1pPr marL="342900" indent="-342900" algn="l">
              <a:buFont typeface="Arial" panose="020B0604020202020204" pitchFamily="34" charset="0"/>
              <a:buChar char="•"/>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Info (Name, Title, Company, Twitter)</a:t>
            </a:r>
          </a:p>
        </p:txBody>
      </p:sp>
    </p:spTree>
    <p:extLst>
      <p:ext uri="{BB962C8B-B14F-4D97-AF65-F5344CB8AC3E}">
        <p14:creationId xmlns:p14="http://schemas.microsoft.com/office/powerpoint/2010/main" val="202216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5888-2B45-46B2-A7E7-D25ACCC3D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9BE2CB33-D032-40A0-A68D-AEF985275E2B}"/>
              </a:ext>
            </a:extLst>
          </p:cNvPr>
          <p:cNvSpPr>
            <a:spLocks noGrp="1"/>
          </p:cNvSpPr>
          <p:nvPr>
            <p:ph type="body" idx="1"/>
          </p:nvPr>
        </p:nvSpPr>
        <p:spPr>
          <a:xfrm>
            <a:off x="831850" y="4589463"/>
            <a:ext cx="10515600" cy="1500187"/>
          </a:xfrm>
        </p:spPr>
        <p:txBody>
          <a:bodyPr/>
          <a:lstStyle>
            <a:lvl1pPr marL="0" indent="0">
              <a:buNone/>
              <a:defRPr sz="2400">
                <a:solidFill>
                  <a:schemeClr val="bg1">
                    <a:lumMod val="9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Picture 6" descr="Logo, company name&#10;&#10;Description automatically generated">
            <a:extLst>
              <a:ext uri="{FF2B5EF4-FFF2-40B4-BE49-F238E27FC236}">
                <a16:creationId xmlns:a16="http://schemas.microsoft.com/office/drawing/2014/main" id="{507D27A9-140C-4FA5-9B98-4F5FE661CC1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117179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DB3B-B047-4C92-99F4-9C9E49B6A366}"/>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C7C0319-8A5D-4957-8ACB-36AC0B8795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7" name="Picture 6" descr="Logo, company name&#10;&#10;Description automatically generated">
            <a:extLst>
              <a:ext uri="{FF2B5EF4-FFF2-40B4-BE49-F238E27FC236}">
                <a16:creationId xmlns:a16="http://schemas.microsoft.com/office/drawing/2014/main" id="{2E20657A-BD32-407A-A7D7-D58BC121B2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390193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8DA3-444C-4D5A-BEEF-F1427BE7DDCE}"/>
              </a:ext>
            </a:extLst>
          </p:cNvPr>
          <p:cNvSpPr>
            <a:spLocks noGrp="1"/>
          </p:cNvSpPr>
          <p:nvPr>
            <p:ph type="title"/>
          </p:nvPr>
        </p:nvSpPr>
        <p:spPr/>
        <p:txBody>
          <a:bodyPr/>
          <a:lstStyle/>
          <a:p>
            <a:r>
              <a:rPr lang="en-US"/>
              <a:t>Click to edit Master title style</a:t>
            </a:r>
            <a:endParaRPr lang="nb-NO"/>
          </a:p>
        </p:txBody>
      </p:sp>
      <p:pic>
        <p:nvPicPr>
          <p:cNvPr id="6" name="Picture 5" descr="Logo, company name&#10;&#10;Description automatically generated">
            <a:extLst>
              <a:ext uri="{FF2B5EF4-FFF2-40B4-BE49-F238E27FC236}">
                <a16:creationId xmlns:a16="http://schemas.microsoft.com/office/drawing/2014/main" id="{7BFEA8D3-2C18-4C62-B257-89BD823BD64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109607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5BB1A5AF-4BE8-4B8F-A306-A53EFFE735E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414043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33D4-4F54-4E27-93C1-A69E2783AF5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002B936B-FEDF-4033-A846-3A57E0864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83EEADD5-BCC1-4F65-9B30-F20589F02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8" name="Picture 7" descr="Logo, company name&#10;&#10;Description automatically generated">
            <a:extLst>
              <a:ext uri="{FF2B5EF4-FFF2-40B4-BE49-F238E27FC236}">
                <a16:creationId xmlns:a16="http://schemas.microsoft.com/office/drawing/2014/main" id="{879332AD-DC8A-46CB-B310-2B6B86F855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414291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CBA1-EF98-4CEF-A015-31D6999765D9}"/>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A5967191-8F5E-4F74-A64C-49A7F3263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95513-D6B9-47D7-B9F3-6FAAA1D66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8E12175E-53F5-4B6C-98E0-84D21030E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9E5F5-C59E-444D-9BA0-72D497D04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10" name="Picture 9" descr="Logo, company name&#10;&#10;Description automatically generated">
            <a:extLst>
              <a:ext uri="{FF2B5EF4-FFF2-40B4-BE49-F238E27FC236}">
                <a16:creationId xmlns:a16="http://schemas.microsoft.com/office/drawing/2014/main" id="{768BDEC2-A836-455E-BAF4-C996A2FCDB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358625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95E00-7B9F-4FE4-A4F1-9B15570DCCD7}"/>
              </a:ext>
            </a:extLst>
          </p:cNvPr>
          <p:cNvSpPr>
            <a:spLocks noGrp="1"/>
          </p:cNvSpPr>
          <p:nvPr>
            <p:ph type="title"/>
          </p:nvPr>
        </p:nvSpPr>
        <p:spPr>
          <a:xfrm>
            <a:off x="838200" y="365125"/>
            <a:ext cx="9060180" cy="793115"/>
          </a:xfrm>
          <a:prstGeom prst="rect">
            <a:avLst/>
          </a:prstGeom>
        </p:spPr>
        <p:txBody>
          <a:bodyPr vert="horz" lIns="91440" tIns="45720" rIns="91440" bIns="45720" rtlCol="0" anchor="ctr">
            <a:normAutofit/>
          </a:bodyPr>
          <a:lstStyle/>
          <a:p>
            <a:r>
              <a:rPr lang="en-US" dirty="0"/>
              <a:t>Click to edit Master title style</a:t>
            </a:r>
            <a:endParaRPr lang="nb-NO" dirty="0"/>
          </a:p>
        </p:txBody>
      </p:sp>
      <p:sp>
        <p:nvSpPr>
          <p:cNvPr id="3" name="Text Placeholder 2">
            <a:extLst>
              <a:ext uri="{FF2B5EF4-FFF2-40B4-BE49-F238E27FC236}">
                <a16:creationId xmlns:a16="http://schemas.microsoft.com/office/drawing/2014/main" id="{E004CF17-5D7C-4083-89BC-49FE69F903C8}"/>
              </a:ext>
            </a:extLst>
          </p:cNvPr>
          <p:cNvSpPr>
            <a:spLocks noGrp="1"/>
          </p:cNvSpPr>
          <p:nvPr>
            <p:ph type="body" idx="1"/>
          </p:nvPr>
        </p:nvSpPr>
        <p:spPr>
          <a:xfrm>
            <a:off x="838200" y="1485582"/>
            <a:ext cx="10515600" cy="4691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Tree>
    <p:extLst>
      <p:ext uri="{BB962C8B-B14F-4D97-AF65-F5344CB8AC3E}">
        <p14:creationId xmlns:p14="http://schemas.microsoft.com/office/powerpoint/2010/main" val="4288184243"/>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0" r:id="rId3"/>
    <p:sldLayoutId id="2147483654" r:id="rId4"/>
    <p:sldLayoutId id="2147483656" r:id="rId5"/>
    <p:sldLayoutId id="2147483652" r:id="rId6"/>
    <p:sldLayoutId id="2147483653" r:id="rId7"/>
  </p:sldLayoutIdLst>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it.ly/msandbunv" TargetMode="External"/><Relationship Id="rId2" Type="http://schemas.openxmlformats.org/officeDocument/2006/relationships/hyperlink" Target="https://msandbu.org/"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zure/azure-rest-api-specs/issues/9424" TargetMode="External"/><Relationship Id="rId2" Type="http://schemas.openxmlformats.org/officeDocument/2006/relationships/hyperlink" Target="https://github.com/Azure/Azure-Sentinel/tree/master/Hunting%20Queri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logic-apps/quickstart-create-logic-apps-visual-studio-code" TargetMode="External"/><Relationship Id="rId2" Type="http://schemas.openxmlformats.org/officeDocument/2006/relationships/hyperlink" Target="https://github.com/Azure/Azure-Sentinel/tree/master/Hunting%20Queries" TargetMode="Externa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zure/azure-policy/tree/master/built-in-policies/policyDefinition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msandbu.org/azure-monitoring-alerting-rule-to-notify-on-non-compliant-resources/"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github.com/terraform-providers/terraform-provider-azurerm/issues/9543"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developer.microsoft.com/en-us/graph/graph-explorer"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bit.ly/3rvILrw" TargetMode="External"/><Relationship Id="rId2" Type="http://schemas.openxmlformats.org/officeDocument/2006/relationships/hyperlink" Target="http://bit.ly/3oYBYVB" TargetMode="External"/><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lexverboon/PSMDATP"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3" Type="http://schemas.openxmlformats.org/officeDocument/2006/relationships/image" Target="../media/image11.emf"/><Relationship Id="rId18" Type="http://schemas.openxmlformats.org/officeDocument/2006/relationships/hyperlink" Target="https://docs.microsoft.com/en-us/azure/active-directory/active-directory-b2b-what-is-azure-ad-b2b" TargetMode="External"/><Relationship Id="rId26" Type="http://schemas.openxmlformats.org/officeDocument/2006/relationships/image" Target="../media/image15.png"/><Relationship Id="rId39" Type="http://schemas.openxmlformats.org/officeDocument/2006/relationships/image" Target="../media/image24.png"/><Relationship Id="rId21" Type="http://schemas.openxmlformats.org/officeDocument/2006/relationships/hyperlink" Target="https://www.microsoft.com/security/blog/2019/01/17/windows-defender-atp-integrates-with-microsoft-information-protection-to-discover-protect-and-monitor-sensitive-data-on-windows-devices/" TargetMode="External"/><Relationship Id="rId34" Type="http://schemas.openxmlformats.org/officeDocument/2006/relationships/image" Target="../media/image19.png"/><Relationship Id="rId42" Type="http://schemas.openxmlformats.org/officeDocument/2006/relationships/image" Target="../media/image27.svg"/><Relationship Id="rId47" Type="http://schemas.openxmlformats.org/officeDocument/2006/relationships/hyperlink" Target="https://docs.microsoft.com/en-us/azure/security-center/security-center-monitoring" TargetMode="External"/><Relationship Id="rId50" Type="http://schemas.openxmlformats.org/officeDocument/2006/relationships/image" Target="../media/image30.png"/><Relationship Id="rId55" Type="http://schemas.openxmlformats.org/officeDocument/2006/relationships/image" Target="../media/image32.png"/><Relationship Id="rId7" Type="http://schemas.openxmlformats.org/officeDocument/2006/relationships/image" Target="../media/image9.png"/><Relationship Id="rId2" Type="http://schemas.openxmlformats.org/officeDocument/2006/relationships/hyperlink" Target="https://docs.microsoft.com/en-us/azure/security-center/security-center-intro" TargetMode="External"/><Relationship Id="rId16" Type="http://schemas.openxmlformats.org/officeDocument/2006/relationships/hyperlink" Target="https://docs.microsoft.com/en-us/azure/active-directory/active-directory-privileged-identity-management-configure" TargetMode="External"/><Relationship Id="rId29" Type="http://schemas.openxmlformats.org/officeDocument/2006/relationships/hyperlink" Target="https://blogs.office.com/2013/10/28/office-365-compliance-controls-data-loss-prevention/" TargetMode="External"/><Relationship Id="rId11" Type="http://schemas.openxmlformats.org/officeDocument/2006/relationships/hyperlink" Target="https://aka.ms/AzureSentinel" TargetMode="External"/><Relationship Id="rId24" Type="http://schemas.openxmlformats.org/officeDocument/2006/relationships/image" Target="../media/image14.png"/><Relationship Id="rId32" Type="http://schemas.openxmlformats.org/officeDocument/2006/relationships/image" Target="../media/image17.png"/><Relationship Id="rId37" Type="http://schemas.openxmlformats.org/officeDocument/2006/relationships/image" Target="../media/image22.png"/><Relationship Id="rId40" Type="http://schemas.openxmlformats.org/officeDocument/2006/relationships/image" Target="../media/image25.svg"/><Relationship Id="rId45" Type="http://schemas.openxmlformats.org/officeDocument/2006/relationships/image" Target="../media/image29.svg"/><Relationship Id="rId53" Type="http://schemas.openxmlformats.org/officeDocument/2006/relationships/image" Target="../media/image31.png"/><Relationship Id="rId58" Type="http://schemas.openxmlformats.org/officeDocument/2006/relationships/hyperlink" Target="https://azure.microsoft.com/en-us/services/site-recovery/" TargetMode="External"/><Relationship Id="rId5" Type="http://schemas.openxmlformats.org/officeDocument/2006/relationships/hyperlink" Target="https://docs.microsoft.com/en-us/azure-advanced-threat-protection/" TargetMode="External"/><Relationship Id="rId61" Type="http://schemas.openxmlformats.org/officeDocument/2006/relationships/hyperlink" Target="https://azure.microsoft.com/en-us/blog/azure-confidential-computing/" TargetMode="External"/><Relationship Id="rId19" Type="http://schemas.openxmlformats.org/officeDocument/2006/relationships/hyperlink" Target="https://www.microsoft.com/en-us/cloud-platform/azure-information-protection" TargetMode="External"/><Relationship Id="rId14" Type="http://schemas.openxmlformats.org/officeDocument/2006/relationships/hyperlink" Target="https://docs.microsoft.com/en-us/azure/active-directory/authentication/multi-factor-authentication" TargetMode="External"/><Relationship Id="rId22" Type="http://schemas.openxmlformats.org/officeDocument/2006/relationships/image" Target="../media/image13.jpg"/><Relationship Id="rId27" Type="http://schemas.openxmlformats.org/officeDocument/2006/relationships/hyperlink" Target="https://msdn.microsoft.com/en-us/library/dn948096.aspx" TargetMode="External"/><Relationship Id="rId30" Type="http://schemas.openxmlformats.org/officeDocument/2006/relationships/image" Target="../media/image16.png"/><Relationship Id="rId35" Type="http://schemas.openxmlformats.org/officeDocument/2006/relationships/image" Target="../media/image20.png"/><Relationship Id="rId43" Type="http://schemas.openxmlformats.org/officeDocument/2006/relationships/hyperlink" Target="https://docs.microsoft.com/en-us/azure/firewall/overview" TargetMode="External"/><Relationship Id="rId48" Type="http://schemas.openxmlformats.org/officeDocument/2006/relationships/hyperlink" Target="https://docs.microsoft.com/en-us/azure/security-center/security-center-adaptive-application" TargetMode="External"/><Relationship Id="rId56" Type="http://schemas.openxmlformats.org/officeDocument/2006/relationships/hyperlink" Target="https://docs.microsoft.com/en-us/azure/security/azure-security-disk-encryption" TargetMode="External"/><Relationship Id="rId8" Type="http://schemas.openxmlformats.org/officeDocument/2006/relationships/hyperlink" Target="https://aka.ms/graphsecuritydocs" TargetMode="External"/><Relationship Id="rId51" Type="http://schemas.openxmlformats.org/officeDocument/2006/relationships/hyperlink" Target="https://docs.microsoft.com/en-us/azure/virtual-network/security-overview" TargetMode="External"/><Relationship Id="rId3" Type="http://schemas.openxmlformats.org/officeDocument/2006/relationships/hyperlink" Target="https://docs.microsoft.com/en-us/windows/security/threat-protection/windows-defender-atp/windows-defender-advanced-threat-protection" TargetMode="External"/><Relationship Id="rId12" Type="http://schemas.openxmlformats.org/officeDocument/2006/relationships/hyperlink" Target="https://docs.microsoft.com/en-us/azure/active-directory/" TargetMode="External"/><Relationship Id="rId17" Type="http://schemas.openxmlformats.org/officeDocument/2006/relationships/hyperlink" Target="https://docs.microsoft.com/en-us/azure/active-directory/active-directory-identityprotection" TargetMode="External"/><Relationship Id="rId25" Type="http://schemas.openxmlformats.org/officeDocument/2006/relationships/hyperlink" Target="https://docs.microsoft.com/en-us/azure/sql-database/sql-database-threat-detection" TargetMode="External"/><Relationship Id="rId33" Type="http://schemas.openxmlformats.org/officeDocument/2006/relationships/image" Target="../media/image18.png"/><Relationship Id="rId38" Type="http://schemas.openxmlformats.org/officeDocument/2006/relationships/image" Target="../media/image23.emf"/><Relationship Id="rId46" Type="http://schemas.openxmlformats.org/officeDocument/2006/relationships/hyperlink" Target="https://docs.microsoft.com/en-us/azure/security-center/security-center-just-in-time" TargetMode="External"/><Relationship Id="rId59" Type="http://schemas.openxmlformats.org/officeDocument/2006/relationships/image" Target="../media/image33.png"/><Relationship Id="rId20" Type="http://schemas.openxmlformats.org/officeDocument/2006/relationships/hyperlink" Target="http://aka.ms/pam" TargetMode="External"/><Relationship Id="rId41" Type="http://schemas.openxmlformats.org/officeDocument/2006/relationships/image" Target="../media/image26.png"/><Relationship Id="rId54" Type="http://schemas.openxmlformats.org/officeDocument/2006/relationships/hyperlink" Target="https://docs.microsoft.com/en-us/azure/security/azure-security-antimalware" TargetMode="External"/><Relationship Id="rId6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hyperlink" Target="https://www.microsoft.com/en-us/cloud-platform/cloud-app-security" TargetMode="External"/><Relationship Id="rId15" Type="http://schemas.openxmlformats.org/officeDocument/2006/relationships/image" Target="../media/image12.png"/><Relationship Id="rId23" Type="http://schemas.openxmlformats.org/officeDocument/2006/relationships/hyperlink" Target="https://docs.microsoft.com/en-us/azure/active-directory/active-directory-conditional-access-azure-portal" TargetMode="External"/><Relationship Id="rId28" Type="http://schemas.openxmlformats.org/officeDocument/2006/relationships/hyperlink" Target="https://azure.microsoft.com/en-us/blog/introducing-sql-information-protection-for-azure-sql-database-and-on-premises-sql-server/" TargetMode="External"/><Relationship Id="rId36" Type="http://schemas.openxmlformats.org/officeDocument/2006/relationships/image" Target="../media/image21.png"/><Relationship Id="rId49" Type="http://schemas.openxmlformats.org/officeDocument/2006/relationships/hyperlink" Target="https://docs.microsoft.com/en-us/azure/key-vault/key-vault-overview" TargetMode="External"/><Relationship Id="rId57" Type="http://schemas.openxmlformats.org/officeDocument/2006/relationships/hyperlink" Target="https://docs.microsoft.com/en-us/azure/virtual-network/ddos-protection-overview" TargetMode="External"/><Relationship Id="rId10" Type="http://schemas.openxmlformats.org/officeDocument/2006/relationships/image" Target="../media/image10.png"/><Relationship Id="rId31" Type="http://schemas.openxmlformats.org/officeDocument/2006/relationships/hyperlink" Target="https://azure.microsoft.com/en-us/marketplace/" TargetMode="External"/><Relationship Id="rId44" Type="http://schemas.openxmlformats.org/officeDocument/2006/relationships/image" Target="../media/image28.png"/><Relationship Id="rId52" Type="http://schemas.openxmlformats.org/officeDocument/2006/relationships/hyperlink" Target="https://docs.microsoft.com/en-us/azure/application-gateway/application-gateway-web-application-firewall-overview" TargetMode="External"/><Relationship Id="rId60" Type="http://schemas.openxmlformats.org/officeDocument/2006/relationships/hyperlink" Target="https://docs.microsoft.com/en-us/azure/azure-policy/azure-policy-introduction" TargetMode="External"/><Relationship Id="rId4" Type="http://schemas.openxmlformats.org/officeDocument/2006/relationships/hyperlink" Target="https://support.office.com/en-us/article/Office-365-ATP-for-SharePoint-OneDrive-and-Microsoft-Teams-26261670-db33-4c53-b125-af0662c34607" TargetMode="External"/><Relationship Id="rId9" Type="http://schemas.openxmlformats.org/officeDocument/2006/relationships/hyperlink" Target="https://www.microsoft.com/en-us/security/threat-protec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developer/terraform/get-started-cloud-shel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D828EDE-2E97-40C7-98D7-201C34653DA5}"/>
              </a:ext>
            </a:extLst>
          </p:cNvPr>
          <p:cNvSpPr>
            <a:spLocks noGrp="1"/>
          </p:cNvSpPr>
          <p:nvPr>
            <p:ph type="ctrTitle"/>
          </p:nvPr>
        </p:nvSpPr>
        <p:spPr/>
        <p:txBody>
          <a:bodyPr/>
          <a:lstStyle/>
          <a:p>
            <a:r>
              <a:rPr lang="nb-NO" dirty="0"/>
              <a:t>Governance and Security as Code</a:t>
            </a:r>
          </a:p>
        </p:txBody>
      </p:sp>
      <p:sp>
        <p:nvSpPr>
          <p:cNvPr id="14" name="Subtitle 13">
            <a:extLst>
              <a:ext uri="{FF2B5EF4-FFF2-40B4-BE49-F238E27FC236}">
                <a16:creationId xmlns:a16="http://schemas.microsoft.com/office/drawing/2014/main" id="{18A349FC-9AF7-4022-92CB-998533C40BB4}"/>
              </a:ext>
            </a:extLst>
          </p:cNvPr>
          <p:cNvSpPr>
            <a:spLocks noGrp="1"/>
          </p:cNvSpPr>
          <p:nvPr>
            <p:ph type="subTitle" idx="1"/>
          </p:nvPr>
        </p:nvSpPr>
        <p:spPr>
          <a:xfrm>
            <a:off x="3710940" y="2247459"/>
            <a:ext cx="8237220" cy="2611494"/>
          </a:xfrm>
        </p:spPr>
        <p:txBody>
          <a:bodyPr>
            <a:normAutofit/>
          </a:bodyPr>
          <a:lstStyle/>
          <a:p>
            <a:r>
              <a:rPr lang="nb-NO" b="1" dirty="0"/>
              <a:t>Marius  Sandbu</a:t>
            </a:r>
          </a:p>
          <a:p>
            <a:r>
              <a:rPr lang="nb-NO" b="1" dirty="0"/>
              <a:t>Guild Lead Public Cloud @ TietoEVRY</a:t>
            </a:r>
          </a:p>
          <a:p>
            <a:r>
              <a:rPr lang="nb-NO" sz="2000" b="1" dirty="0"/>
              <a:t>Twitter @msandbu</a:t>
            </a:r>
          </a:p>
          <a:p>
            <a:r>
              <a:rPr lang="nb-NO" sz="2000" b="1" dirty="0"/>
              <a:t>msandbu@gmail.com</a:t>
            </a:r>
          </a:p>
          <a:p>
            <a:r>
              <a:rPr lang="nb-NO" sz="2000" b="1" dirty="0"/>
              <a:t>Blog </a:t>
            </a:r>
            <a:r>
              <a:rPr lang="nb-NO" sz="2000" b="1" dirty="0">
                <a:sym typeface="Wingdings" panose="05000000000000000000" pitchFamily="2" charset="2"/>
              </a:rPr>
              <a:t> </a:t>
            </a:r>
            <a:r>
              <a:rPr lang="nb-NO" sz="2000" b="1" dirty="0">
                <a:hlinkClick r:id="rId2"/>
              </a:rPr>
              <a:t>https://msandbu.org</a:t>
            </a:r>
            <a:endParaRPr lang="nb-NO" sz="2000" b="1" dirty="0"/>
          </a:p>
          <a:p>
            <a:pPr algn="l"/>
            <a:r>
              <a:rPr lang="nb-NO" sz="2000" dirty="0"/>
              <a:t>Code &amp; Script repo for this session </a:t>
            </a:r>
            <a:r>
              <a:rPr lang="nb-NO" sz="2000" dirty="0">
                <a:sym typeface="Wingdings" panose="05000000000000000000" pitchFamily="2" charset="2"/>
              </a:rPr>
              <a:t> </a:t>
            </a:r>
            <a:r>
              <a:rPr lang="en-US" sz="1600" b="1" i="0" u="none" strike="noStrike" dirty="0">
                <a:solidFill>
                  <a:srgbClr val="EE6123"/>
                </a:solidFill>
                <a:effectLst/>
                <a:hlinkClick r:id="rId3"/>
              </a:rPr>
              <a:t>bit.ly/</a:t>
            </a:r>
            <a:r>
              <a:rPr lang="en-US" sz="1600" b="1" i="0" u="none" strike="noStrike" dirty="0" err="1">
                <a:solidFill>
                  <a:srgbClr val="EE6123"/>
                </a:solidFill>
                <a:effectLst/>
                <a:hlinkClick r:id="rId3"/>
              </a:rPr>
              <a:t>msandbunv</a:t>
            </a:r>
            <a:endParaRPr lang="en-US" sz="1600" b="1" i="0" u="none" strike="noStrike" dirty="0">
              <a:solidFill>
                <a:srgbClr val="EE6123"/>
              </a:solidFill>
              <a:effectLst/>
              <a:hlinkClick r:id="rId3"/>
            </a:endParaRPr>
          </a:p>
          <a:p>
            <a:pPr marL="0" indent="0">
              <a:buNone/>
            </a:pPr>
            <a:endParaRPr lang="nb-NO" sz="2000" dirty="0"/>
          </a:p>
        </p:txBody>
      </p:sp>
      <p:pic>
        <p:nvPicPr>
          <p:cNvPr id="3076" name="Picture 4" descr="GitHub Logos and Usage · GitHub">
            <a:extLst>
              <a:ext uri="{FF2B5EF4-FFF2-40B4-BE49-F238E27FC236}">
                <a16:creationId xmlns:a16="http://schemas.microsoft.com/office/drawing/2014/main" id="{B6F9A614-A080-4500-8AB4-5D9241A8B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893" y="3475933"/>
            <a:ext cx="1338222" cy="111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7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Log Analytics and Sentinel</a:t>
            </a:r>
            <a:endParaRPr lang="nb-NO" dirty="0"/>
          </a:p>
        </p:txBody>
      </p:sp>
      <p:pic>
        <p:nvPicPr>
          <p:cNvPr id="6" name="Picture 5">
            <a:extLst>
              <a:ext uri="{FF2B5EF4-FFF2-40B4-BE49-F238E27FC236}">
                <a16:creationId xmlns:a16="http://schemas.microsoft.com/office/drawing/2014/main" id="{11A96836-5CE2-4AF5-A99F-1C78835EDA21}"/>
              </a:ext>
            </a:extLst>
          </p:cNvPr>
          <p:cNvPicPr>
            <a:picLocks noChangeAspect="1"/>
          </p:cNvPicPr>
          <p:nvPr/>
        </p:nvPicPr>
        <p:blipFill>
          <a:blip r:embed="rId2"/>
          <a:stretch>
            <a:fillRect/>
          </a:stretch>
        </p:blipFill>
        <p:spPr>
          <a:xfrm>
            <a:off x="6908145" y="1308025"/>
            <a:ext cx="3937265" cy="5046494"/>
          </a:xfrm>
          <a:prstGeom prst="rect">
            <a:avLst/>
          </a:prstGeom>
        </p:spPr>
      </p:pic>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000" b="1" dirty="0"/>
              <a:t>Log Analytics is a log collection service</a:t>
            </a:r>
          </a:p>
          <a:p>
            <a:pPr lvl="1"/>
            <a:r>
              <a:rPr lang="nb-NO" sz="1600" dirty="0"/>
              <a:t>Data and processing within a region</a:t>
            </a:r>
          </a:p>
          <a:p>
            <a:pPr lvl="1"/>
            <a:r>
              <a:rPr lang="nb-NO" sz="1600" dirty="0"/>
              <a:t>Default retention 30 days (for entire database)</a:t>
            </a:r>
          </a:p>
          <a:p>
            <a:pPr lvl="1"/>
            <a:r>
              <a:rPr lang="nb-NO" sz="1600" dirty="0"/>
              <a:t>Also used for Azure Monitor</a:t>
            </a:r>
          </a:p>
          <a:p>
            <a:endParaRPr lang="nb-NO" sz="2000" b="1" dirty="0"/>
          </a:p>
          <a:p>
            <a:r>
              <a:rPr lang="nb-NO" sz="2000" b="1" dirty="0"/>
              <a:t>Data stored in different tables</a:t>
            </a:r>
          </a:p>
          <a:p>
            <a:pPr lvl="1"/>
            <a:r>
              <a:rPr lang="nb-NO" sz="1600" dirty="0"/>
              <a:t>Depending on data source</a:t>
            </a:r>
          </a:p>
          <a:p>
            <a:endParaRPr lang="nb-NO" sz="2000" b="1" dirty="0"/>
          </a:p>
          <a:p>
            <a:r>
              <a:rPr lang="nb-NO" sz="2000" b="1" dirty="0"/>
              <a:t>Can collect «any» type of data</a:t>
            </a:r>
          </a:p>
          <a:p>
            <a:pPr lvl="1"/>
            <a:r>
              <a:rPr lang="nb-NO" sz="1600" dirty="0"/>
              <a:t>Different time intervals for each solution</a:t>
            </a:r>
          </a:p>
          <a:p>
            <a:endParaRPr lang="nb-NO" sz="2000" b="1" dirty="0"/>
          </a:p>
          <a:p>
            <a:r>
              <a:rPr lang="nb-NO" sz="2000" b="1" dirty="0"/>
              <a:t>Sentinel is an addon solution </a:t>
            </a:r>
            <a:br>
              <a:rPr lang="nb-NO" sz="2000" b="1" dirty="0"/>
            </a:br>
            <a:r>
              <a:rPr lang="nb-NO" sz="2000" b="1" dirty="0"/>
              <a:t>to Log Analytics</a:t>
            </a:r>
          </a:p>
          <a:p>
            <a:pPr lvl="1"/>
            <a:r>
              <a:rPr lang="nb-NO" sz="1600" dirty="0"/>
              <a:t>Log Analytics has a lot of different solutions</a:t>
            </a:r>
          </a:p>
          <a:p>
            <a:pPr lvl="1"/>
            <a:r>
              <a:rPr lang="nb-NO" sz="1600" dirty="0"/>
              <a:t>Provides data collection rules</a:t>
            </a:r>
          </a:p>
          <a:p>
            <a:endParaRPr lang="nb-NO" sz="2400" dirty="0"/>
          </a:p>
          <a:p>
            <a:pPr lvl="1"/>
            <a:endParaRPr lang="nb-NO" sz="2000" dirty="0"/>
          </a:p>
        </p:txBody>
      </p:sp>
    </p:spTree>
    <p:extLst>
      <p:ext uri="{BB962C8B-B14F-4D97-AF65-F5344CB8AC3E}">
        <p14:creationId xmlns:p14="http://schemas.microsoft.com/office/powerpoint/2010/main" val="74897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Log Analytics and other solutions</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400" b="1" dirty="0"/>
              <a:t>Log Analytics has many different addons</a:t>
            </a:r>
          </a:p>
          <a:p>
            <a:pPr lvl="1"/>
            <a:r>
              <a:rPr lang="nb-NO" sz="1800" dirty="0"/>
              <a:t>Sentinel</a:t>
            </a:r>
          </a:p>
          <a:p>
            <a:pPr lvl="1"/>
            <a:r>
              <a:rPr lang="nb-NO" sz="1800" dirty="0"/>
              <a:t>Update Management (Requires configuration)</a:t>
            </a:r>
          </a:p>
          <a:p>
            <a:pPr lvl="1"/>
            <a:r>
              <a:rPr lang="nb-NO" sz="1800" dirty="0"/>
              <a:t>AntiMalware (Requires config on VM)</a:t>
            </a:r>
          </a:p>
          <a:p>
            <a:pPr lvl="1"/>
            <a:r>
              <a:rPr lang="nb-NO" sz="1800" dirty="0"/>
              <a:t>Change Tracking (Requires configuration)</a:t>
            </a:r>
          </a:p>
          <a:p>
            <a:pPr lvl="1"/>
            <a:r>
              <a:rPr lang="nb-NO" sz="1800" dirty="0"/>
              <a:t>DNS Analytics (Requires configuration)</a:t>
            </a:r>
          </a:p>
          <a:p>
            <a:pPr lvl="1"/>
            <a:r>
              <a:rPr lang="nb-NO" sz="1800" dirty="0"/>
              <a:t>Infrastructure Insight</a:t>
            </a:r>
          </a:p>
          <a:p>
            <a:pPr lvl="1"/>
            <a:r>
              <a:rPr lang="nb-NO" sz="1800" dirty="0"/>
              <a:t>VM Insight</a:t>
            </a:r>
          </a:p>
          <a:p>
            <a:pPr lvl="1"/>
            <a:endParaRPr lang="nb-NO" sz="1800" dirty="0"/>
          </a:p>
          <a:p>
            <a:r>
              <a:rPr lang="nb-NO" sz="2000" b="1" dirty="0"/>
              <a:t>Adding a solution will </a:t>
            </a:r>
            <a:br>
              <a:rPr lang="nb-NO" sz="2000" b="1" dirty="0"/>
            </a:br>
            <a:r>
              <a:rPr lang="nb-NO" sz="2000" b="1" dirty="0"/>
              <a:t>update the client configuration</a:t>
            </a:r>
          </a:p>
          <a:p>
            <a:endParaRPr lang="nb-NO" sz="2000" dirty="0"/>
          </a:p>
          <a:p>
            <a:r>
              <a:rPr lang="nb-NO" sz="2000" b="1" dirty="0"/>
              <a:t>Adding other solutions requires</a:t>
            </a:r>
            <a:br>
              <a:rPr lang="nb-NO" sz="2000" b="1" dirty="0"/>
            </a:br>
            <a:r>
              <a:rPr lang="nb-NO" sz="2000" b="1" dirty="0"/>
              <a:t>only change to product name in code</a:t>
            </a:r>
          </a:p>
          <a:p>
            <a:pPr lvl="1"/>
            <a:endParaRPr lang="nb-NO" sz="1400" dirty="0"/>
          </a:p>
          <a:p>
            <a:endParaRPr lang="nb-NO" sz="2400" dirty="0"/>
          </a:p>
          <a:p>
            <a:pPr lvl="1"/>
            <a:endParaRPr lang="nb-NO" sz="2000" dirty="0"/>
          </a:p>
        </p:txBody>
      </p:sp>
      <p:pic>
        <p:nvPicPr>
          <p:cNvPr id="3" name="Picture 2">
            <a:extLst>
              <a:ext uri="{FF2B5EF4-FFF2-40B4-BE49-F238E27FC236}">
                <a16:creationId xmlns:a16="http://schemas.microsoft.com/office/drawing/2014/main" id="{643EE7C7-4C99-4EA9-A62F-E6D1D286086A}"/>
              </a:ext>
            </a:extLst>
          </p:cNvPr>
          <p:cNvPicPr>
            <a:picLocks noChangeAspect="1"/>
          </p:cNvPicPr>
          <p:nvPr/>
        </p:nvPicPr>
        <p:blipFill>
          <a:blip r:embed="rId2"/>
          <a:stretch>
            <a:fillRect/>
          </a:stretch>
        </p:blipFill>
        <p:spPr>
          <a:xfrm>
            <a:off x="8139448" y="1517829"/>
            <a:ext cx="2860536" cy="2212446"/>
          </a:xfrm>
          <a:prstGeom prst="rect">
            <a:avLst/>
          </a:prstGeom>
        </p:spPr>
      </p:pic>
      <p:sp>
        <p:nvSpPr>
          <p:cNvPr id="8" name="TextBox 7">
            <a:extLst>
              <a:ext uri="{FF2B5EF4-FFF2-40B4-BE49-F238E27FC236}">
                <a16:creationId xmlns:a16="http://schemas.microsoft.com/office/drawing/2014/main" id="{DB294B8A-898B-42C1-960D-84884B1B0238}"/>
              </a:ext>
            </a:extLst>
          </p:cNvPr>
          <p:cNvSpPr txBox="1"/>
          <p:nvPr/>
        </p:nvSpPr>
        <p:spPr>
          <a:xfrm>
            <a:off x="5512035" y="4099625"/>
            <a:ext cx="6679965" cy="2308324"/>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azurerm_log_analytics_solution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"la-antimalware"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solution_name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898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Sentinel Configuration</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nb-NO" sz="2400" b="1" dirty="0"/>
              <a:t>Create Resource Group</a:t>
            </a:r>
          </a:p>
          <a:p>
            <a:pPr>
              <a:lnSpc>
                <a:spcPct val="250000"/>
              </a:lnSpc>
            </a:pPr>
            <a:r>
              <a:rPr lang="nb-NO" sz="2400" b="1" dirty="0"/>
              <a:t>Create Log Analytics Workspace</a:t>
            </a:r>
          </a:p>
          <a:p>
            <a:pPr>
              <a:lnSpc>
                <a:spcPct val="250000"/>
              </a:lnSpc>
            </a:pPr>
            <a:r>
              <a:rPr lang="nb-NO" sz="2400" b="1" dirty="0"/>
              <a:t>Add </a:t>
            </a:r>
            <a:r>
              <a:rPr lang="nb-NO" sz="2400" b="1" u="sng" dirty="0"/>
              <a:t>SecurityInsight</a:t>
            </a:r>
            <a:r>
              <a:rPr lang="nb-NO" sz="2400" b="1" dirty="0"/>
              <a:t> Solution</a:t>
            </a:r>
            <a:endParaRPr lang="nb-NO" sz="1400" b="1" dirty="0"/>
          </a:p>
          <a:p>
            <a:pPr lvl="1">
              <a:lnSpc>
                <a:spcPct val="100000"/>
              </a:lnSpc>
            </a:pPr>
            <a:r>
              <a:rPr lang="nb-NO" sz="1100" dirty="0"/>
              <a:t>Retention will automatically be extended to 90 days</a:t>
            </a:r>
            <a:endParaRPr lang="nb-NO" sz="1000" dirty="0"/>
          </a:p>
          <a:p>
            <a:endParaRPr lang="nb-NO" sz="2400" dirty="0"/>
          </a:p>
          <a:p>
            <a:pPr lvl="1"/>
            <a:endParaRPr lang="nb-NO" sz="2000" dirty="0"/>
          </a:p>
        </p:txBody>
      </p:sp>
      <p:sp>
        <p:nvSpPr>
          <p:cNvPr id="5" name="TextBox 4">
            <a:extLst>
              <a:ext uri="{FF2B5EF4-FFF2-40B4-BE49-F238E27FC236}">
                <a16:creationId xmlns:a16="http://schemas.microsoft.com/office/drawing/2014/main" id="{501319FC-4EE0-4D2F-883C-8A370B36686C}"/>
              </a:ext>
            </a:extLst>
          </p:cNvPr>
          <p:cNvSpPr txBox="1"/>
          <p:nvPr/>
        </p:nvSpPr>
        <p:spPr>
          <a:xfrm>
            <a:off x="5741056" y="1715344"/>
            <a:ext cx="6450944" cy="4893647"/>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azurerm_log_analytics_workspace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mainrg</a:t>
            </a:r>
            <a:r>
              <a:rPr lang="en-US" sz="1200" b="0" dirty="0">
                <a:solidFill>
                  <a:srgbClr val="CE9178"/>
                </a:solidFill>
                <a:effectLst/>
                <a:latin typeface="Consolas" panose="020B0609020204030204" pitchFamily="49" charset="0"/>
              </a:rPr>
              <a:t>-la"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"mms-workspace-demo"</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sku</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"PerGB2018“</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retention_in_days</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30</a:t>
            </a:r>
          </a:p>
          <a:p>
            <a:r>
              <a:rPr lang="en-US" sz="1200" b="0" dirty="0">
                <a:solidFill>
                  <a:srgbClr val="9CDCFE"/>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daily_quota_gb</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4</a:t>
            </a:r>
          </a:p>
          <a:p>
            <a:endParaRPr lang="en-US" sz="1200" b="0" dirty="0">
              <a:solidFill>
                <a:srgbClr val="CE9178"/>
              </a:solidFill>
              <a:effectLst/>
              <a:latin typeface="Consolas" panose="020B0609020204030204" pitchFamily="49" charset="0"/>
            </a:endParaRPr>
          </a:p>
          <a:p>
            <a:endParaRPr lang="en-US" sz="1200" b="0" dirty="0">
              <a:solidFill>
                <a:srgbClr val="CE9178"/>
              </a:solidFill>
              <a:effectLst/>
              <a:latin typeface="Consolas" panose="020B0609020204030204" pitchFamily="49" charset="0"/>
            </a:endParaRPr>
          </a:p>
          <a:p>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Define Log Analytics Solutions</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azurerm_log_analytics_solution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la_sentinel</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solution_name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SecurityInsights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SecurityInsights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5158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Sentinel Analytics Rules</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nb-NO" sz="2400" b="1" dirty="0"/>
              <a:t>Scheduled Query Rules</a:t>
            </a:r>
          </a:p>
          <a:p>
            <a:pPr marL="457200" lvl="1" indent="0">
              <a:lnSpc>
                <a:spcPct val="100000"/>
              </a:lnSpc>
              <a:buNone/>
            </a:pPr>
            <a:r>
              <a:rPr lang="nb-NO" sz="1400" b="1" dirty="0"/>
              <a:t>- Missing option to define Alert Rule action </a:t>
            </a:r>
            <a:r>
              <a:rPr lang="nb-NO" sz="1400" b="1" dirty="0">
                <a:sym typeface="Wingdings" panose="05000000000000000000" pitchFamily="2" charset="2"/>
              </a:rPr>
              <a:t></a:t>
            </a:r>
          </a:p>
          <a:p>
            <a:pPr marL="457200" lvl="1" indent="0">
              <a:lnSpc>
                <a:spcPct val="100000"/>
              </a:lnSpc>
              <a:buNone/>
            </a:pPr>
            <a:br>
              <a:rPr lang="nb-NO" sz="2000" b="1" dirty="0"/>
            </a:br>
            <a:endParaRPr lang="nb-NO" sz="2000" b="1" dirty="0"/>
          </a:p>
          <a:p>
            <a:pPr>
              <a:lnSpc>
                <a:spcPct val="100000"/>
              </a:lnSpc>
            </a:pPr>
            <a:endParaRPr lang="nb-NO" sz="2400" b="1" dirty="0"/>
          </a:p>
          <a:p>
            <a:r>
              <a:rPr lang="nb-NO" sz="2400" b="1" dirty="0"/>
              <a:t>Free samples for hunting queries</a:t>
            </a:r>
          </a:p>
          <a:p>
            <a:pPr lvl="1"/>
            <a:r>
              <a:rPr lang="en-US" sz="1200" dirty="0">
                <a:hlinkClick r:id="rId2"/>
              </a:rPr>
              <a:t>Azure-Sentinel/Hunting Queries GitHub</a:t>
            </a:r>
            <a:endParaRPr lang="nb-NO" sz="2000" dirty="0"/>
          </a:p>
          <a:p>
            <a:pPr>
              <a:lnSpc>
                <a:spcPct val="100000"/>
              </a:lnSpc>
            </a:pPr>
            <a:endParaRPr lang="nb-NO" sz="2400" b="1" dirty="0"/>
          </a:p>
          <a:p>
            <a:pPr>
              <a:lnSpc>
                <a:spcPct val="100000"/>
              </a:lnSpc>
            </a:pPr>
            <a:endParaRPr lang="nb-NO" sz="2400" b="1" dirty="0"/>
          </a:p>
          <a:p>
            <a:pPr>
              <a:lnSpc>
                <a:spcPct val="100000"/>
              </a:lnSpc>
            </a:pPr>
            <a:r>
              <a:rPr lang="nb-NO" sz="2400" b="1" dirty="0"/>
              <a:t>Microsoft Security Rules</a:t>
            </a:r>
            <a:br>
              <a:rPr lang="nb-NO" sz="2400" b="1" dirty="0"/>
            </a:br>
            <a:r>
              <a:rPr lang="en-US" sz="1200" dirty="0" err="1">
                <a:hlinkClick r:id="rId3"/>
              </a:rPr>
              <a:t>Asymmertic</a:t>
            </a:r>
            <a:r>
              <a:rPr lang="en-US" sz="1200" dirty="0">
                <a:hlinkClick r:id="rId3"/>
              </a:rPr>
              <a:t> API </a:t>
            </a:r>
            <a:r>
              <a:rPr lang="en-US" sz="1200" dirty="0" err="1">
                <a:hlinkClick r:id="rId3"/>
              </a:rPr>
              <a:t>SecurityInsight</a:t>
            </a:r>
            <a:r>
              <a:rPr lang="en-US" sz="1200" dirty="0">
                <a:hlinkClick r:id="rId3"/>
              </a:rPr>
              <a:t> GitHub</a:t>
            </a:r>
            <a:endParaRPr lang="nb-NO" sz="1200" b="1" dirty="0"/>
          </a:p>
          <a:p>
            <a:pPr lvl="1"/>
            <a:endParaRPr lang="nb-NO" sz="2000" dirty="0"/>
          </a:p>
        </p:txBody>
      </p:sp>
      <p:sp>
        <p:nvSpPr>
          <p:cNvPr id="6" name="TextBox 5">
            <a:extLst>
              <a:ext uri="{FF2B5EF4-FFF2-40B4-BE49-F238E27FC236}">
                <a16:creationId xmlns:a16="http://schemas.microsoft.com/office/drawing/2014/main" id="{FBD9C2B8-A87A-4EFD-B11F-6877A12218D9}"/>
              </a:ext>
            </a:extLst>
          </p:cNvPr>
          <p:cNvSpPr txBox="1"/>
          <p:nvPr/>
        </p:nvSpPr>
        <p:spPr>
          <a:xfrm>
            <a:off x="5823647" y="1545645"/>
            <a:ext cx="6206122" cy="3046988"/>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azurerm_sentinel_alert_rule_scheduled</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alert_ad_audit</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alert_ad_audit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log_analytics_workspace_id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"Check AD Audit Logs for Failed Logon"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severity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"High"</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query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err="1">
                <a:solidFill>
                  <a:srgbClr val="CE9178"/>
                </a:solidFill>
                <a:effectLst/>
                <a:latin typeface="Consolas" panose="020B0609020204030204" pitchFamily="49" charset="0"/>
              </a:rPr>
              <a:t>AzureActivity</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OperationName</a:t>
            </a:r>
            <a:r>
              <a:rPr lang="en-US" sz="1200" b="0" dirty="0">
                <a:solidFill>
                  <a:srgbClr val="CE9178"/>
                </a:solidFill>
                <a:effectLst/>
                <a:latin typeface="Consolas" panose="020B0609020204030204" pitchFamily="49" charset="0"/>
              </a:rPr>
              <a:t> == "Create or Update Virtual Machine" or </a:t>
            </a:r>
            <a:r>
              <a:rPr lang="en-US" sz="1200" b="0" dirty="0" err="1">
                <a:solidFill>
                  <a:srgbClr val="CE9178"/>
                </a:solidFill>
                <a:effectLst/>
                <a:latin typeface="Consolas" panose="020B0609020204030204" pitchFamily="49" charset="0"/>
              </a:rPr>
              <a:t>OperationName</a:t>
            </a:r>
            <a:r>
              <a:rPr lang="en-US" sz="1200" b="0" dirty="0">
                <a:solidFill>
                  <a:srgbClr val="CE9178"/>
                </a:solidFill>
                <a:effectLst/>
                <a:latin typeface="Consolas" panose="020B0609020204030204" pitchFamily="49" charset="0"/>
              </a:rPr>
              <a:t> =="Create Deployment"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ActivityStatus</a:t>
            </a:r>
            <a:r>
              <a:rPr lang="en-US" sz="1200" b="0" dirty="0">
                <a:solidFill>
                  <a:srgbClr val="CE9178"/>
                </a:solidFill>
                <a:effectLst/>
                <a:latin typeface="Consolas" panose="020B0609020204030204" pitchFamily="49" charset="0"/>
              </a:rPr>
              <a:t> == "Succeeded"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make-series </a:t>
            </a:r>
            <a:r>
              <a:rPr lang="en-US" sz="1200" b="0" dirty="0" err="1">
                <a:solidFill>
                  <a:srgbClr val="CE9178"/>
                </a:solidFill>
                <a:effectLst/>
                <a:latin typeface="Consolas" panose="020B0609020204030204" pitchFamily="49" charset="0"/>
              </a:rPr>
              <a:t>dcount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ResourceId</a:t>
            </a:r>
            <a:r>
              <a:rPr lang="en-US" sz="1200" b="0" dirty="0">
                <a:solidFill>
                  <a:srgbClr val="CE9178"/>
                </a:solidFill>
                <a:effectLst/>
                <a:latin typeface="Consolas" panose="020B0609020204030204" pitchFamily="49" charset="0"/>
              </a:rPr>
              <a:t>) default=0 on </a:t>
            </a:r>
            <a:r>
              <a:rPr lang="en-US" sz="1200" b="0" dirty="0" err="1">
                <a:solidFill>
                  <a:srgbClr val="CE9178"/>
                </a:solidFill>
                <a:effectLst/>
                <a:latin typeface="Consolas" panose="020B0609020204030204" pitchFamily="49" charset="0"/>
              </a:rPr>
              <a:t>EventSubmissionTimestamp</a:t>
            </a:r>
            <a:r>
              <a:rPr lang="en-US" sz="1200" b="0" dirty="0">
                <a:solidFill>
                  <a:srgbClr val="CE9178"/>
                </a:solidFill>
                <a:effectLst/>
                <a:latin typeface="Consolas" panose="020B0609020204030204" pitchFamily="49" charset="0"/>
              </a:rPr>
              <a:t> in range(ago(7d), now(), 1d) by Caller</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3E617C88-C6AA-4609-8D56-BA8AC817D1DC}"/>
              </a:ext>
            </a:extLst>
          </p:cNvPr>
          <p:cNvSpPr txBox="1"/>
          <p:nvPr/>
        </p:nvSpPr>
        <p:spPr>
          <a:xfrm>
            <a:off x="5761131" y="4781959"/>
            <a:ext cx="6165850" cy="1277273"/>
          </a:xfrm>
          <a:prstGeom prst="rect">
            <a:avLst/>
          </a:prstGeom>
          <a:noFill/>
        </p:spPr>
        <p:txBody>
          <a:bodyPr wrap="square">
            <a:spAutoFit/>
          </a:bodyPr>
          <a:lstStyle/>
          <a:p>
            <a:r>
              <a:rPr lang="en-US" sz="1100" b="0" dirty="0">
                <a:solidFill>
                  <a:srgbClr val="4EC9B0"/>
                </a:solidFill>
                <a:effectLst/>
                <a:latin typeface="Consolas" panose="020B0609020204030204" pitchFamily="49" charset="0"/>
              </a:rPr>
              <a:t>resource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azurerm_sentinel_alert_rule_ms_security_incident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azsen_mcas</a:t>
            </a:r>
            <a:r>
              <a:rPr lang="en-US" sz="1100" b="0" dirty="0">
                <a:solidFill>
                  <a:srgbClr val="CE9178"/>
                </a:solidFill>
                <a:effectLst/>
                <a:latin typeface="Consolas" panose="020B0609020204030204" pitchFamily="49" charset="0"/>
              </a:rPr>
              <a:t>" {</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name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mcas</a:t>
            </a:r>
            <a:r>
              <a:rPr lang="en-US" sz="1100" b="0" dirty="0">
                <a:solidFill>
                  <a:srgbClr val="CE9178"/>
                </a:solidFill>
                <a:effectLst/>
                <a:latin typeface="Consolas" panose="020B0609020204030204" pitchFamily="49" charset="0"/>
              </a:rPr>
              <a:t>-incident-alert-rule"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log_analytics_workspace_id</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azurerm_log_analytics_workspace.</a:t>
            </a:r>
            <a:r>
              <a:rPr lang="en-US" sz="1100" b="0" dirty="0">
                <a:solidFill>
                  <a:srgbClr val="9CDCFE"/>
                </a:solidFill>
                <a:effectLst/>
                <a:latin typeface="Consolas" panose="020B0609020204030204" pitchFamily="49" charset="0"/>
              </a:rPr>
              <a:t>mainrg</a:t>
            </a:r>
            <a:r>
              <a:rPr lang="en-US" sz="1100" b="0" dirty="0">
                <a:solidFill>
                  <a:srgbClr val="D4D4D4"/>
                </a:solidFill>
                <a:effectLst/>
                <a:latin typeface="Consolas" panose="020B0609020204030204" pitchFamily="49" charset="0"/>
              </a:rPr>
              <a:t>-la.</a:t>
            </a:r>
            <a:r>
              <a:rPr lang="en-US" sz="1100" b="0" dirty="0">
                <a:solidFill>
                  <a:srgbClr val="9CDCFE"/>
                </a:solidFill>
                <a:effectLst/>
                <a:latin typeface="Consolas" panose="020B0609020204030204" pitchFamily="49" charset="0"/>
              </a:rPr>
              <a:t>id</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product_filter</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"Microsoft Cloud App Security"</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display_name</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"MCAS Incidents"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severity_filter</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"High"</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5358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Monitor – Action Groups</a:t>
            </a:r>
            <a:endParaRPr lang="nb-NO" dirty="0"/>
          </a:p>
        </p:txBody>
      </p:sp>
      <p:sp>
        <p:nvSpPr>
          <p:cNvPr id="6" name="Rectangle 5">
            <a:extLst>
              <a:ext uri="{FF2B5EF4-FFF2-40B4-BE49-F238E27FC236}">
                <a16:creationId xmlns:a16="http://schemas.microsoft.com/office/drawing/2014/main" id="{1171F05A-9CA8-4979-AB3B-17E1E8EED1AE}"/>
              </a:ext>
            </a:extLst>
          </p:cNvPr>
          <p:cNvSpPr/>
          <p:nvPr/>
        </p:nvSpPr>
        <p:spPr>
          <a:xfrm>
            <a:off x="7626027" y="179703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Resource</a:t>
            </a:r>
            <a:endParaRPr lang="en-US" sz="1600" dirty="0"/>
          </a:p>
        </p:txBody>
      </p:sp>
      <p:sp>
        <p:nvSpPr>
          <p:cNvPr id="7" name="Rectangle 6">
            <a:extLst>
              <a:ext uri="{FF2B5EF4-FFF2-40B4-BE49-F238E27FC236}">
                <a16:creationId xmlns:a16="http://schemas.microsoft.com/office/drawing/2014/main" id="{90677E90-ACAF-4C8F-B2AC-3E6EA537DFA7}"/>
              </a:ext>
            </a:extLst>
          </p:cNvPr>
          <p:cNvSpPr/>
          <p:nvPr/>
        </p:nvSpPr>
        <p:spPr>
          <a:xfrm>
            <a:off x="5506768" y="2513983"/>
            <a:ext cx="1736521" cy="968181"/>
          </a:xfrm>
          <a:prstGeom prst="rect">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dirty="0"/>
              <a:t>Alert Rule</a:t>
            </a:r>
          </a:p>
          <a:p>
            <a:pPr algn="ctr"/>
            <a:r>
              <a:rPr lang="nb-NO" sz="1400" dirty="0"/>
              <a:t>«Network Flow over 90%»</a:t>
            </a:r>
          </a:p>
          <a:p>
            <a:pPr algn="ctr"/>
            <a:r>
              <a:rPr lang="nb-NO" sz="1400" dirty="0"/>
              <a:t>Severity 1</a:t>
            </a:r>
            <a:endParaRPr lang="en-US" sz="1400" dirty="0"/>
          </a:p>
        </p:txBody>
      </p:sp>
      <p:sp>
        <p:nvSpPr>
          <p:cNvPr id="8" name="Rectangle 7">
            <a:extLst>
              <a:ext uri="{FF2B5EF4-FFF2-40B4-BE49-F238E27FC236}">
                <a16:creationId xmlns:a16="http://schemas.microsoft.com/office/drawing/2014/main" id="{CAC9224E-79B0-4328-9E0B-5721B0A7F442}"/>
              </a:ext>
            </a:extLst>
          </p:cNvPr>
          <p:cNvSpPr/>
          <p:nvPr/>
        </p:nvSpPr>
        <p:spPr>
          <a:xfrm>
            <a:off x="7626027" y="2770288"/>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Condition</a:t>
            </a:r>
            <a:endParaRPr lang="en-US" sz="1600" dirty="0"/>
          </a:p>
        </p:txBody>
      </p:sp>
      <p:sp>
        <p:nvSpPr>
          <p:cNvPr id="9" name="Rectangle 8">
            <a:extLst>
              <a:ext uri="{FF2B5EF4-FFF2-40B4-BE49-F238E27FC236}">
                <a16:creationId xmlns:a16="http://schemas.microsoft.com/office/drawing/2014/main" id="{8F9416F7-3B85-4A7B-8F4A-2E09211F9BA0}"/>
              </a:ext>
            </a:extLst>
          </p:cNvPr>
          <p:cNvSpPr/>
          <p:nvPr/>
        </p:nvSpPr>
        <p:spPr>
          <a:xfrm>
            <a:off x="7832009" y="4911491"/>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Action</a:t>
            </a:r>
            <a:endParaRPr lang="en-US" sz="1200" dirty="0"/>
          </a:p>
        </p:txBody>
      </p:sp>
      <p:sp>
        <p:nvSpPr>
          <p:cNvPr id="10" name="Left Brace 9">
            <a:extLst>
              <a:ext uri="{FF2B5EF4-FFF2-40B4-BE49-F238E27FC236}">
                <a16:creationId xmlns:a16="http://schemas.microsoft.com/office/drawing/2014/main" id="{C761D519-19BF-4B8A-AB1A-16F126D2B7B5}"/>
              </a:ext>
            </a:extLst>
          </p:cNvPr>
          <p:cNvSpPr/>
          <p:nvPr/>
        </p:nvSpPr>
        <p:spPr>
          <a:xfrm>
            <a:off x="7307247" y="1690688"/>
            <a:ext cx="318780" cy="2672017"/>
          </a:xfrm>
          <a:prstGeom prst="leftBrace">
            <a:avLst>
              <a:gd name="adj1" fmla="val 76755"/>
              <a:gd name="adj2" fmla="val 502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4D3F6AEB-3708-462B-B0D3-EE9A5D716BB8}"/>
              </a:ext>
            </a:extLst>
          </p:cNvPr>
          <p:cNvSpPr/>
          <p:nvPr/>
        </p:nvSpPr>
        <p:spPr>
          <a:xfrm>
            <a:off x="9946793" y="179703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All VM’s</a:t>
            </a:r>
            <a:endParaRPr lang="en-US" sz="1600" dirty="0"/>
          </a:p>
        </p:txBody>
      </p:sp>
      <p:cxnSp>
        <p:nvCxnSpPr>
          <p:cNvPr id="12" name="Straight Arrow Connector 11">
            <a:extLst>
              <a:ext uri="{FF2B5EF4-FFF2-40B4-BE49-F238E27FC236}">
                <a16:creationId xmlns:a16="http://schemas.microsoft.com/office/drawing/2014/main" id="{C4D0AE5E-9849-435A-BD62-F9C4974F38E3}"/>
              </a:ext>
            </a:extLst>
          </p:cNvPr>
          <p:cNvCxnSpPr>
            <a:stCxn id="6" idx="3"/>
            <a:endCxn id="11" idx="1"/>
          </p:cNvCxnSpPr>
          <p:nvPr/>
        </p:nvCxnSpPr>
        <p:spPr>
          <a:xfrm>
            <a:off x="9362548" y="2155507"/>
            <a:ext cx="584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40BA364-7F45-47C4-910D-5C238DA06C77}"/>
              </a:ext>
            </a:extLst>
          </p:cNvPr>
          <p:cNvSpPr/>
          <p:nvPr/>
        </p:nvSpPr>
        <p:spPr>
          <a:xfrm>
            <a:off x="9946793" y="2765212"/>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400" i="1" dirty="0"/>
              <a:t>Inbound Flow Greater then 50/s</a:t>
            </a:r>
            <a:endParaRPr lang="en-US" sz="1400" i="1" dirty="0"/>
          </a:p>
        </p:txBody>
      </p:sp>
      <p:cxnSp>
        <p:nvCxnSpPr>
          <p:cNvPr id="14" name="Straight Arrow Connector 13">
            <a:extLst>
              <a:ext uri="{FF2B5EF4-FFF2-40B4-BE49-F238E27FC236}">
                <a16:creationId xmlns:a16="http://schemas.microsoft.com/office/drawing/2014/main" id="{A8690D75-7BCD-47C5-9C29-8E7D6200BA61}"/>
              </a:ext>
            </a:extLst>
          </p:cNvPr>
          <p:cNvCxnSpPr>
            <a:stCxn id="8" idx="3"/>
            <a:endCxn id="13" idx="1"/>
          </p:cNvCxnSpPr>
          <p:nvPr/>
        </p:nvCxnSpPr>
        <p:spPr>
          <a:xfrm flipV="1">
            <a:off x="9362548" y="3123688"/>
            <a:ext cx="584245" cy="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C014CEA-2D97-400B-839A-0BF519164AE0}"/>
              </a:ext>
            </a:extLst>
          </p:cNvPr>
          <p:cNvSpPr/>
          <p:nvPr/>
        </p:nvSpPr>
        <p:spPr>
          <a:xfrm>
            <a:off x="10097174" y="4911491"/>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Logic App</a:t>
            </a:r>
            <a:endParaRPr lang="en-US" sz="1200" dirty="0"/>
          </a:p>
        </p:txBody>
      </p:sp>
      <p:sp>
        <p:nvSpPr>
          <p:cNvPr id="16" name="Rectangle 15">
            <a:extLst>
              <a:ext uri="{FF2B5EF4-FFF2-40B4-BE49-F238E27FC236}">
                <a16:creationId xmlns:a16="http://schemas.microsoft.com/office/drawing/2014/main" id="{AD0BAB60-1B09-4C11-B711-9C7FEF5B4C57}"/>
              </a:ext>
            </a:extLst>
          </p:cNvPr>
          <p:cNvSpPr/>
          <p:nvPr/>
        </p:nvSpPr>
        <p:spPr>
          <a:xfrm>
            <a:off x="7832010" y="5602872"/>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Notification</a:t>
            </a:r>
            <a:endParaRPr lang="en-US" sz="1200" dirty="0"/>
          </a:p>
        </p:txBody>
      </p:sp>
      <p:sp>
        <p:nvSpPr>
          <p:cNvPr id="17" name="Rectangle 16">
            <a:extLst>
              <a:ext uri="{FF2B5EF4-FFF2-40B4-BE49-F238E27FC236}">
                <a16:creationId xmlns:a16="http://schemas.microsoft.com/office/drawing/2014/main" id="{720CC212-1417-4F60-A4F4-C8DC4FB75BEB}"/>
              </a:ext>
            </a:extLst>
          </p:cNvPr>
          <p:cNvSpPr/>
          <p:nvPr/>
        </p:nvSpPr>
        <p:spPr>
          <a:xfrm>
            <a:off x="10097175" y="5591653"/>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Email</a:t>
            </a:r>
            <a:endParaRPr lang="en-US" sz="1200" dirty="0"/>
          </a:p>
        </p:txBody>
      </p:sp>
      <p:sp>
        <p:nvSpPr>
          <p:cNvPr id="18" name="Rectangle 17">
            <a:extLst>
              <a:ext uri="{FF2B5EF4-FFF2-40B4-BE49-F238E27FC236}">
                <a16:creationId xmlns:a16="http://schemas.microsoft.com/office/drawing/2014/main" id="{440C865E-C466-412D-86CD-C5D2837BC071}"/>
              </a:ext>
            </a:extLst>
          </p:cNvPr>
          <p:cNvSpPr/>
          <p:nvPr/>
        </p:nvSpPr>
        <p:spPr>
          <a:xfrm>
            <a:off x="8736074" y="3635308"/>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Action Group</a:t>
            </a:r>
            <a:endParaRPr lang="en-US" sz="1600" dirty="0"/>
          </a:p>
        </p:txBody>
      </p:sp>
      <p:sp>
        <p:nvSpPr>
          <p:cNvPr id="19" name="Left Brace 18">
            <a:extLst>
              <a:ext uri="{FF2B5EF4-FFF2-40B4-BE49-F238E27FC236}">
                <a16:creationId xmlns:a16="http://schemas.microsoft.com/office/drawing/2014/main" id="{CE720EFB-25D4-45BE-AC1A-3D21EA15F976}"/>
              </a:ext>
            </a:extLst>
          </p:cNvPr>
          <p:cNvSpPr/>
          <p:nvPr/>
        </p:nvSpPr>
        <p:spPr>
          <a:xfrm rot="5400000">
            <a:off x="9212748" y="2824832"/>
            <a:ext cx="716953" cy="3886201"/>
          </a:xfrm>
          <a:prstGeom prst="leftBrace">
            <a:avLst>
              <a:gd name="adj1" fmla="val 76755"/>
              <a:gd name="adj2" fmla="val 49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18CD735-6284-4843-BA70-F606CC1CE809}"/>
              </a:ext>
            </a:extLst>
          </p:cNvPr>
          <p:cNvCxnSpPr>
            <a:stCxn id="9" idx="3"/>
            <a:endCxn id="15" idx="1"/>
          </p:cNvCxnSpPr>
          <p:nvPr/>
        </p:nvCxnSpPr>
        <p:spPr>
          <a:xfrm>
            <a:off x="9047448" y="5155283"/>
            <a:ext cx="1049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B721A7-673D-4A0D-A439-8E4229816C10}"/>
              </a:ext>
            </a:extLst>
          </p:cNvPr>
          <p:cNvCxnSpPr>
            <a:stCxn id="16" idx="3"/>
            <a:endCxn id="17" idx="1"/>
          </p:cNvCxnSpPr>
          <p:nvPr/>
        </p:nvCxnSpPr>
        <p:spPr>
          <a:xfrm flipV="1">
            <a:off x="9047449" y="5835445"/>
            <a:ext cx="1049726" cy="1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635B06-9C02-4668-8BBB-62E991C29C97}"/>
              </a:ext>
            </a:extLst>
          </p:cNvPr>
          <p:cNvCxnSpPr>
            <a:stCxn id="7" idx="2"/>
          </p:cNvCxnSpPr>
          <p:nvPr/>
        </p:nvCxnSpPr>
        <p:spPr>
          <a:xfrm flipH="1">
            <a:off x="6367735" y="3482164"/>
            <a:ext cx="7294" cy="651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 descr="Azure Resource Groups - Visual Studio Marketplace">
            <a:extLst>
              <a:ext uri="{FF2B5EF4-FFF2-40B4-BE49-F238E27FC236}">
                <a16:creationId xmlns:a16="http://schemas.microsoft.com/office/drawing/2014/main" id="{CCD7EE4A-9BE7-4A42-9D37-95DAD4E02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434" y="4095264"/>
            <a:ext cx="743051" cy="743051"/>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48968" y="1399074"/>
            <a:ext cx="10515600" cy="46913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nb-NO" sz="1800" b="1" dirty="0">
                <a:cs typeface="Segoe UI Semibold" panose="020B0702040204020203" pitchFamily="34" charset="0"/>
              </a:rPr>
              <a:t>Alert Rule used to create monitoring based upon metrics/events</a:t>
            </a:r>
          </a:p>
          <a:p>
            <a:pPr lvl="1"/>
            <a:endParaRPr lang="nb-NO" sz="1600" dirty="0">
              <a:cs typeface="Segoe UI Semibold" panose="020B0702040204020203" pitchFamily="34" charset="0"/>
            </a:endParaRPr>
          </a:p>
          <a:p>
            <a:pPr lvl="1"/>
            <a:r>
              <a:rPr lang="nb-NO" sz="1800" b="1" dirty="0">
                <a:cs typeface="Segoe UI Semibold" panose="020B0702040204020203" pitchFamily="34" charset="0"/>
              </a:rPr>
              <a:t>Resource</a:t>
            </a:r>
            <a:r>
              <a:rPr lang="nb-NO" sz="1800" dirty="0">
                <a:cs typeface="Segoe UI Semibold" panose="020B0702040204020203" pitchFamily="34" charset="0"/>
              </a:rPr>
              <a:t> – </a:t>
            </a:r>
            <a:r>
              <a:rPr lang="nb-NO" sz="1400" dirty="0">
                <a:cs typeface="Segoe UI Semibold" panose="020B0702040204020203" pitchFamily="34" charset="0"/>
              </a:rPr>
              <a:t>Subscription, Resource Group or Resource</a:t>
            </a:r>
            <a:r>
              <a:rPr lang="nb-NO" sz="1800" dirty="0">
                <a:cs typeface="Segoe UI Semibold" panose="020B0702040204020203" pitchFamily="34" charset="0"/>
              </a:rPr>
              <a:t>	</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Condition</a:t>
            </a:r>
            <a:r>
              <a:rPr lang="nb-NO" sz="1800" dirty="0">
                <a:cs typeface="Segoe UI Semibold" panose="020B0702040204020203" pitchFamily="34" charset="0"/>
              </a:rPr>
              <a:t> – </a:t>
            </a:r>
            <a:r>
              <a:rPr lang="nb-NO" sz="1400" dirty="0">
                <a:cs typeface="Segoe UI Semibold" panose="020B0702040204020203" pitchFamily="34" charset="0"/>
              </a:rPr>
              <a:t>Metric or Log Activity</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Action Group </a:t>
            </a:r>
            <a:r>
              <a:rPr lang="nb-NO" sz="1800" dirty="0">
                <a:cs typeface="Segoe UI Semibold" panose="020B0702040204020203" pitchFamily="34" charset="0"/>
              </a:rPr>
              <a:t>– </a:t>
            </a:r>
            <a:r>
              <a:rPr lang="nb-NO" sz="1400" dirty="0">
                <a:cs typeface="Segoe UI Semibold" panose="020B0702040204020203" pitchFamily="34" charset="0"/>
              </a:rPr>
              <a:t>Notification or Action</a:t>
            </a:r>
            <a:endParaRPr lang="nb-NO" sz="1800" dirty="0">
              <a:cs typeface="Segoe UI Semibold" panose="020B0702040204020203" pitchFamily="34" charset="0"/>
            </a:endParaRPr>
          </a:p>
          <a:p>
            <a:pPr lvl="1"/>
            <a:endParaRPr lang="nb-NO" sz="1200" dirty="0">
              <a:cs typeface="Segoe UI Semibold" panose="020B0702040204020203" pitchFamily="34" charset="0"/>
            </a:endParaRPr>
          </a:p>
          <a:p>
            <a:pPr lvl="1"/>
            <a:r>
              <a:rPr lang="nb-NO" sz="1800" b="1" dirty="0">
                <a:cs typeface="Segoe UI Semibold" panose="020B0702040204020203" pitchFamily="34" charset="0"/>
              </a:rPr>
              <a:t>Notification</a:t>
            </a:r>
            <a:r>
              <a:rPr lang="nb-NO" sz="1800" dirty="0">
                <a:cs typeface="Segoe UI Semibold" panose="020B0702040204020203" pitchFamily="34" charset="0"/>
              </a:rPr>
              <a:t> – </a:t>
            </a:r>
            <a:r>
              <a:rPr lang="nb-NO" sz="1400" dirty="0">
                <a:cs typeface="Segoe UI Semibold" panose="020B0702040204020203" pitchFamily="34" charset="0"/>
              </a:rPr>
              <a:t>Email, SMS, Voice</a:t>
            </a:r>
          </a:p>
          <a:p>
            <a:pPr lvl="2"/>
            <a:r>
              <a:rPr lang="nb-NO" sz="1000" dirty="0">
                <a:cs typeface="Segoe UI Semibold" panose="020B0702040204020203" pitchFamily="34" charset="0"/>
              </a:rPr>
              <a:t>Can be a mix of multiple</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Action</a:t>
            </a:r>
            <a:r>
              <a:rPr lang="nb-NO" sz="1800" dirty="0">
                <a:cs typeface="Segoe UI Semibold" panose="020B0702040204020203" pitchFamily="34" charset="0"/>
              </a:rPr>
              <a:t> – </a:t>
            </a:r>
            <a:r>
              <a:rPr lang="nb-NO" sz="1200" dirty="0">
                <a:cs typeface="Segoe UI Semibold" panose="020B0702040204020203" pitchFamily="34" charset="0"/>
              </a:rPr>
              <a:t>Azure Function, ITSM, Logic App, Webhook, Automation</a:t>
            </a:r>
          </a:p>
          <a:p>
            <a:pPr lvl="2"/>
            <a:r>
              <a:rPr lang="nb-NO" sz="1000" dirty="0">
                <a:cs typeface="Segoe UI Semibold" panose="020B0702040204020203" pitchFamily="34" charset="0"/>
              </a:rPr>
              <a:t>Can be a mix of multiple</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Alert Rule stored in a Resource Group</a:t>
            </a:r>
          </a:p>
          <a:p>
            <a:pPr lvl="2"/>
            <a:r>
              <a:rPr lang="nb-NO" sz="1400" dirty="0">
                <a:cs typeface="Segoe UI Semibold" panose="020B0702040204020203" pitchFamily="34" charset="0"/>
              </a:rPr>
              <a:t>Should be stored with the resource (lives/dies with service)</a:t>
            </a:r>
          </a:p>
          <a:p>
            <a:pPr lvl="2"/>
            <a:r>
              <a:rPr lang="nb-NO" sz="1400" dirty="0">
                <a:cs typeface="Segoe UI Semibold" panose="020B0702040204020203" pitchFamily="34" charset="0"/>
              </a:rPr>
              <a:t>Action Group should be stored within management group</a:t>
            </a:r>
          </a:p>
          <a:p>
            <a:pPr lvl="1"/>
            <a:endParaRPr lang="nb-NO" sz="1800" dirty="0">
              <a:cs typeface="Segoe UI Semibold" panose="020B0702040204020203" pitchFamily="34" charset="0"/>
            </a:endParaRPr>
          </a:p>
          <a:p>
            <a:pPr lvl="1"/>
            <a:endParaRPr lang="nb-NO" sz="1600" dirty="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spTree>
    <p:extLst>
      <p:ext uri="{BB962C8B-B14F-4D97-AF65-F5344CB8AC3E}">
        <p14:creationId xmlns:p14="http://schemas.microsoft.com/office/powerpoint/2010/main" val="135946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Alert Rule Example</a:t>
            </a:r>
            <a:endParaRPr lang="nb-NO" dirty="0"/>
          </a:p>
        </p:txBody>
      </p:sp>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48968" y="139907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nb-NO" sz="1800" dirty="0">
              <a:latin typeface="Segoe UI Semibold" panose="020B0702040204020203" pitchFamily="34" charset="0"/>
              <a:cs typeface="Segoe UI Semibold" panose="020B0702040204020203" pitchFamily="34" charset="0"/>
            </a:endParaRPr>
          </a:p>
          <a:p>
            <a:pPr lvl="1"/>
            <a:endParaRPr lang="nb-NO" sz="1600" dirty="0">
              <a:latin typeface="Segoe UI Semibold" panose="020B0702040204020203" pitchFamily="34" charset="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sp>
        <p:nvSpPr>
          <p:cNvPr id="24" name="TextBox 23">
            <a:extLst>
              <a:ext uri="{FF2B5EF4-FFF2-40B4-BE49-F238E27FC236}">
                <a16:creationId xmlns:a16="http://schemas.microsoft.com/office/drawing/2014/main" id="{A0382E09-9F1C-4AD7-AA3C-AA2506849B28}"/>
              </a:ext>
            </a:extLst>
          </p:cNvPr>
          <p:cNvSpPr txBox="1"/>
          <p:nvPr/>
        </p:nvSpPr>
        <p:spPr>
          <a:xfrm>
            <a:off x="2900756" y="1783894"/>
            <a:ext cx="8157053" cy="4708981"/>
          </a:xfrm>
          <a:prstGeom prst="rect">
            <a:avLst/>
          </a:prstGeom>
          <a:noFill/>
        </p:spPr>
        <p:txBody>
          <a:bodyPr wrap="square">
            <a:spAutoFit/>
          </a:bodyPr>
          <a:lstStyle/>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azurerm_monitor_scheduled_query_rules_alert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“awesomerule1"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example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action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action_group</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azurerm_monitor_action_rule_action_group</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data_source_id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description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"Alert when caller IP from known source"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Count all requests with server error result code grouped into 5-minute bins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query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err="1">
                <a:solidFill>
                  <a:srgbClr val="CE9178"/>
                </a:solidFill>
                <a:effectLst/>
                <a:latin typeface="Consolas" panose="020B0609020204030204" pitchFamily="49" charset="0"/>
              </a:rPr>
              <a:t>AzureActivity</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TimeGenerated</a:t>
            </a:r>
            <a:r>
              <a:rPr lang="en-US" sz="1200" b="0" dirty="0">
                <a:solidFill>
                  <a:srgbClr val="CE9178"/>
                </a:solidFill>
                <a:effectLst/>
                <a:latin typeface="Consolas" panose="020B0609020204030204" pitchFamily="49" charset="0"/>
              </a:rPr>
              <a:t> &gt; ago(24h)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CallerIpAddress</a:t>
            </a:r>
            <a:r>
              <a:rPr lang="en-US" sz="1200" b="0" dirty="0">
                <a:solidFill>
                  <a:srgbClr val="CE9178"/>
                </a:solidFill>
                <a:effectLst/>
                <a:latin typeface="Consolas" panose="020B0609020204030204" pitchFamily="49" charset="0"/>
              </a:rPr>
              <a:t> == "94.102.41.133"</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  QUERY</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severity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frequency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5</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time_window</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30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trigger</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operator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GreaterThan</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threshold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3</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
        <p:nvSpPr>
          <p:cNvPr id="26" name="Rectangle 25">
            <a:extLst>
              <a:ext uri="{FF2B5EF4-FFF2-40B4-BE49-F238E27FC236}">
                <a16:creationId xmlns:a16="http://schemas.microsoft.com/office/drawing/2014/main" id="{5D65D145-0535-4A15-BC52-D215A70A939A}"/>
              </a:ext>
            </a:extLst>
          </p:cNvPr>
          <p:cNvSpPr/>
          <p:nvPr/>
        </p:nvSpPr>
        <p:spPr>
          <a:xfrm>
            <a:off x="921813" y="2035975"/>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Alert Rule</a:t>
            </a:r>
            <a:endParaRPr lang="en-US" sz="1600" dirty="0"/>
          </a:p>
        </p:txBody>
      </p:sp>
      <p:sp>
        <p:nvSpPr>
          <p:cNvPr id="27" name="Rectangle 26">
            <a:extLst>
              <a:ext uri="{FF2B5EF4-FFF2-40B4-BE49-F238E27FC236}">
                <a16:creationId xmlns:a16="http://schemas.microsoft.com/office/drawing/2014/main" id="{BEE36AA3-2D4C-4072-B58B-14DEA0CABC10}"/>
              </a:ext>
            </a:extLst>
          </p:cNvPr>
          <p:cNvSpPr/>
          <p:nvPr/>
        </p:nvSpPr>
        <p:spPr>
          <a:xfrm>
            <a:off x="921813" y="3282069"/>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Source from Log Analytics</a:t>
            </a:r>
            <a:endParaRPr lang="en-US" sz="1600" dirty="0"/>
          </a:p>
        </p:txBody>
      </p:sp>
      <p:sp>
        <p:nvSpPr>
          <p:cNvPr id="28" name="Rectangle 27">
            <a:extLst>
              <a:ext uri="{FF2B5EF4-FFF2-40B4-BE49-F238E27FC236}">
                <a16:creationId xmlns:a16="http://schemas.microsoft.com/office/drawing/2014/main" id="{70DD4981-9B05-4EA6-8DDC-B7E6C33EDDDD}"/>
              </a:ext>
            </a:extLst>
          </p:cNvPr>
          <p:cNvSpPr/>
          <p:nvPr/>
        </p:nvSpPr>
        <p:spPr>
          <a:xfrm>
            <a:off x="921812" y="4390465"/>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Kusto Query</a:t>
            </a:r>
            <a:endParaRPr lang="en-US" sz="1600" dirty="0"/>
          </a:p>
        </p:txBody>
      </p:sp>
      <p:sp>
        <p:nvSpPr>
          <p:cNvPr id="29" name="Rectangle 28">
            <a:extLst>
              <a:ext uri="{FF2B5EF4-FFF2-40B4-BE49-F238E27FC236}">
                <a16:creationId xmlns:a16="http://schemas.microsoft.com/office/drawing/2014/main" id="{235A4BCD-B853-419C-948D-AF5B5A2512C0}"/>
              </a:ext>
            </a:extLst>
          </p:cNvPr>
          <p:cNvSpPr/>
          <p:nvPr/>
        </p:nvSpPr>
        <p:spPr>
          <a:xfrm>
            <a:off x="921812" y="549886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Severity of alert and trigger</a:t>
            </a:r>
            <a:endParaRPr lang="en-US" sz="1600" dirty="0"/>
          </a:p>
        </p:txBody>
      </p:sp>
      <p:sp>
        <p:nvSpPr>
          <p:cNvPr id="3" name="TextBox 2">
            <a:extLst>
              <a:ext uri="{FF2B5EF4-FFF2-40B4-BE49-F238E27FC236}">
                <a16:creationId xmlns:a16="http://schemas.microsoft.com/office/drawing/2014/main" id="{31A9A183-BC42-454A-BA1B-B3C873050DE1}"/>
              </a:ext>
            </a:extLst>
          </p:cNvPr>
          <p:cNvSpPr txBox="1"/>
          <p:nvPr/>
        </p:nvSpPr>
        <p:spPr>
          <a:xfrm>
            <a:off x="921812" y="1425809"/>
            <a:ext cx="8062905" cy="369332"/>
          </a:xfrm>
          <a:prstGeom prst="rect">
            <a:avLst/>
          </a:prstGeom>
          <a:noFill/>
        </p:spPr>
        <p:txBody>
          <a:bodyPr wrap="square" rtlCol="0">
            <a:spAutoFit/>
          </a:bodyPr>
          <a:lstStyle/>
          <a:p>
            <a:pPr marL="285750" indent="-285750">
              <a:buFont typeface="Arial" panose="020B0604020202020204" pitchFamily="34" charset="0"/>
              <a:buChar char="•"/>
            </a:pPr>
            <a:r>
              <a:rPr lang="nb-NO" dirty="0">
                <a:solidFill>
                  <a:schemeClr val="bg1"/>
                </a:solidFill>
              </a:rPr>
              <a:t>Needs to have Resource Group, Workspace and Action Group defined first</a:t>
            </a:r>
            <a:endParaRPr lang="en-US" dirty="0">
              <a:solidFill>
                <a:schemeClr val="bg1"/>
              </a:solidFill>
            </a:endParaRPr>
          </a:p>
        </p:txBody>
      </p:sp>
    </p:spTree>
    <p:extLst>
      <p:ext uri="{BB962C8B-B14F-4D97-AF65-F5344CB8AC3E}">
        <p14:creationId xmlns:p14="http://schemas.microsoft.com/office/powerpoint/2010/main" val="389747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Logic App deployment</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nb-NO" sz="2000" b="1" dirty="0"/>
              <a:t>Logic App used for automated</a:t>
            </a:r>
            <a:br>
              <a:rPr lang="nb-NO" sz="2000" b="1" dirty="0"/>
            </a:br>
            <a:r>
              <a:rPr lang="nb-NO" sz="2000" b="1" dirty="0"/>
              <a:t>remediation for Sentinel and Security Center</a:t>
            </a:r>
          </a:p>
          <a:p>
            <a:pPr>
              <a:lnSpc>
                <a:spcPct val="100000"/>
              </a:lnSpc>
            </a:pPr>
            <a:endParaRPr lang="nb-NO" sz="2000" b="1" dirty="0"/>
          </a:p>
          <a:p>
            <a:pPr>
              <a:lnSpc>
                <a:spcPct val="100000"/>
              </a:lnSpc>
            </a:pPr>
            <a:r>
              <a:rPr lang="nb-NO" sz="2000" b="1" dirty="0"/>
              <a:t>Not straightforward deployed using Terraform</a:t>
            </a:r>
          </a:p>
          <a:p>
            <a:pPr lvl="1">
              <a:lnSpc>
                <a:spcPct val="100000"/>
              </a:lnSpc>
            </a:pPr>
            <a:r>
              <a:rPr lang="nb-NO" sz="1600" dirty="0"/>
              <a:t>Simplest is ARM based deployment via Terraform or just ARM</a:t>
            </a:r>
          </a:p>
          <a:p>
            <a:pPr lvl="1">
              <a:lnSpc>
                <a:spcPct val="100000"/>
              </a:lnSpc>
            </a:pPr>
            <a:r>
              <a:rPr lang="en-US" sz="1200" dirty="0">
                <a:hlinkClick r:id="rId2"/>
              </a:rPr>
              <a:t>Azure-Sentinel/Hunting Queries at master · Azure/Azure-Sentinel (github.com)</a:t>
            </a:r>
            <a:endParaRPr lang="nb-NO" sz="1600" dirty="0"/>
          </a:p>
          <a:p>
            <a:pPr lvl="1">
              <a:lnSpc>
                <a:spcPct val="100000"/>
              </a:lnSpc>
            </a:pPr>
            <a:endParaRPr lang="nb-NO" sz="1600" dirty="0"/>
          </a:p>
          <a:p>
            <a:pPr>
              <a:lnSpc>
                <a:spcPct val="100000"/>
              </a:lnSpc>
            </a:pPr>
            <a:r>
              <a:rPr lang="nb-NO" sz="2000" b="1" dirty="0"/>
              <a:t>Proper deployment using SystemManagedIdentity</a:t>
            </a:r>
          </a:p>
          <a:p>
            <a:pPr marL="0" indent="0">
              <a:buNone/>
            </a:pPr>
            <a:r>
              <a:rPr lang="en-US" sz="1400" b="0" dirty="0">
                <a:solidFill>
                  <a:srgbClr val="CE9178"/>
                </a:solidFill>
                <a:effectLst/>
                <a:latin typeface="Consolas" panose="020B0609020204030204" pitchFamily="49" charset="0"/>
              </a:rPr>
              <a:t>          "identity": {</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"type": "</a:t>
            </a:r>
            <a:r>
              <a:rPr lang="en-US" sz="1400" b="0" dirty="0" err="1">
                <a:solidFill>
                  <a:srgbClr val="CE9178"/>
                </a:solidFill>
                <a:effectLst/>
                <a:latin typeface="Consolas" panose="020B0609020204030204" pitchFamily="49" charset="0"/>
              </a:rPr>
              <a:t>SystemAssigned</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lnSpc>
                <a:spcPct val="100000"/>
              </a:lnSpc>
              <a:buNone/>
            </a:pPr>
            <a:r>
              <a:rPr lang="nb-NO" sz="2000" b="1" dirty="0"/>
              <a:t> </a:t>
            </a:r>
          </a:p>
          <a:p>
            <a:pPr>
              <a:lnSpc>
                <a:spcPct val="100000"/>
              </a:lnSpc>
            </a:pPr>
            <a:r>
              <a:rPr lang="nb-NO" sz="2000" b="1" dirty="0"/>
              <a:t>Logic Apps can be created directly in VS Code</a:t>
            </a:r>
          </a:p>
          <a:p>
            <a:pPr lvl="1">
              <a:lnSpc>
                <a:spcPct val="100000"/>
              </a:lnSpc>
            </a:pPr>
            <a:r>
              <a:rPr lang="it-IT" sz="1200" dirty="0">
                <a:hlinkClick r:id="rId3"/>
              </a:rPr>
              <a:t> Visual Studio Code - Azure Logic Apps</a:t>
            </a:r>
            <a:endParaRPr lang="nb-NO" dirty="0"/>
          </a:p>
        </p:txBody>
      </p:sp>
      <p:pic>
        <p:nvPicPr>
          <p:cNvPr id="3" name="Picture 2">
            <a:extLst>
              <a:ext uri="{FF2B5EF4-FFF2-40B4-BE49-F238E27FC236}">
                <a16:creationId xmlns:a16="http://schemas.microsoft.com/office/drawing/2014/main" id="{46F08AF0-D011-4769-A646-E46DB17DBFE7}"/>
              </a:ext>
            </a:extLst>
          </p:cNvPr>
          <p:cNvPicPr>
            <a:picLocks noChangeAspect="1"/>
          </p:cNvPicPr>
          <p:nvPr/>
        </p:nvPicPr>
        <p:blipFill>
          <a:blip r:embed="rId4"/>
          <a:stretch>
            <a:fillRect/>
          </a:stretch>
        </p:blipFill>
        <p:spPr>
          <a:xfrm>
            <a:off x="7281644" y="1756264"/>
            <a:ext cx="4655839" cy="3175321"/>
          </a:xfrm>
          <a:prstGeom prst="rect">
            <a:avLst/>
          </a:prstGeom>
        </p:spPr>
      </p:pic>
    </p:spTree>
    <p:extLst>
      <p:ext uri="{BB962C8B-B14F-4D97-AF65-F5344CB8AC3E}">
        <p14:creationId xmlns:p14="http://schemas.microsoft.com/office/powerpoint/2010/main" val="188779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800" b="1" i="0" dirty="0">
                <a:solidFill>
                  <a:schemeClr val="bg1"/>
                </a:solidFill>
                <a:effectLst/>
                <a:cs typeface="Segoe UI" panose="020B0502040204020203" pitchFamily="34" charset="0"/>
              </a:rPr>
              <a:t>Provides evaluation of Azure resources compared to business rul</a:t>
            </a:r>
            <a:r>
              <a:rPr lang="en-US" sz="1800" b="1" dirty="0">
                <a:solidFill>
                  <a:schemeClr val="bg1"/>
                </a:solidFill>
                <a:cs typeface="Segoe UI" panose="020B0502040204020203" pitchFamily="34" charset="0"/>
              </a:rPr>
              <a:t>es</a:t>
            </a:r>
          </a:p>
          <a:p>
            <a:pPr lvl="1">
              <a:lnSpc>
                <a:spcPct val="150000"/>
              </a:lnSpc>
            </a:pPr>
            <a:r>
              <a:rPr lang="en-US" sz="1200" b="1" dirty="0">
                <a:solidFill>
                  <a:schemeClr val="bg1"/>
                </a:solidFill>
                <a:cs typeface="Segoe UI" panose="020B0502040204020203" pitchFamily="34" charset="0"/>
              </a:rPr>
              <a:t>If X deny creation = </a:t>
            </a:r>
            <a:r>
              <a:rPr lang="en-US" sz="1200" dirty="0">
                <a:solidFill>
                  <a:schemeClr val="bg1"/>
                </a:solidFill>
                <a:cs typeface="Segoe UI" panose="020B0502040204020203" pitchFamily="34" charset="0"/>
              </a:rPr>
              <a:t>Creating Azure Resources in Non-approved region</a:t>
            </a:r>
          </a:p>
          <a:p>
            <a:pPr lvl="1">
              <a:lnSpc>
                <a:spcPct val="150000"/>
              </a:lnSpc>
            </a:pPr>
            <a:r>
              <a:rPr lang="en-US" sz="1200" b="1" dirty="0">
                <a:solidFill>
                  <a:schemeClr val="bg1"/>
                </a:solidFill>
                <a:cs typeface="Segoe UI" panose="020B0502040204020203" pitchFamily="34" charset="0"/>
              </a:rPr>
              <a:t>If X property equals Z, then do Y = </a:t>
            </a:r>
            <a:r>
              <a:rPr lang="en-US" sz="1200" dirty="0">
                <a:solidFill>
                  <a:schemeClr val="bg1"/>
                </a:solidFill>
                <a:cs typeface="Segoe UI" panose="020B0502040204020203" pitchFamily="34" charset="0"/>
              </a:rPr>
              <a:t>If Virtual Machine is new then install agent</a:t>
            </a:r>
          </a:p>
          <a:p>
            <a:pPr>
              <a:lnSpc>
                <a:spcPct val="150000"/>
              </a:lnSpc>
            </a:pPr>
            <a:r>
              <a:rPr lang="en-US" sz="1800" b="1" dirty="0">
                <a:solidFill>
                  <a:schemeClr val="bg1"/>
                </a:solidFill>
                <a:cs typeface="Segoe UI" panose="020B0502040204020203" pitchFamily="34" charset="0"/>
              </a:rPr>
              <a:t>Azure Policy Logic can apply at</a:t>
            </a:r>
          </a:p>
          <a:p>
            <a:pPr lvl="1">
              <a:lnSpc>
                <a:spcPct val="150000"/>
              </a:lnSpc>
            </a:pPr>
            <a:r>
              <a:rPr lang="en-US" sz="1400" dirty="0">
                <a:solidFill>
                  <a:schemeClr val="bg1"/>
                </a:solidFill>
                <a:cs typeface="Segoe UI" panose="020B0502040204020203" pitchFamily="34" charset="0"/>
              </a:rPr>
              <a:t>At resource creation or evaluated after creation</a:t>
            </a:r>
          </a:p>
          <a:p>
            <a:pPr lvl="1">
              <a:lnSpc>
                <a:spcPct val="150000"/>
              </a:lnSpc>
            </a:pPr>
            <a:r>
              <a:rPr lang="en-US" sz="1400" dirty="0">
                <a:solidFill>
                  <a:schemeClr val="bg1"/>
                </a:solidFill>
                <a:cs typeface="Segoe UI" panose="020B0502040204020203" pitchFamily="34" charset="0"/>
              </a:rPr>
              <a:t>After creation evaluation</a:t>
            </a:r>
          </a:p>
          <a:p>
            <a:pPr lvl="2">
              <a:lnSpc>
                <a:spcPct val="150000"/>
              </a:lnSpc>
            </a:pPr>
            <a:r>
              <a:rPr lang="en-US" sz="1200" dirty="0" err="1">
                <a:solidFill>
                  <a:schemeClr val="bg1"/>
                </a:solidFill>
                <a:cs typeface="Segoe UI" panose="020B0502040204020203" pitchFamily="34" charset="0"/>
              </a:rPr>
              <a:t>AuditifnotExists</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DeployIfNotExists</a:t>
            </a:r>
            <a:endParaRPr lang="en-US" sz="1200" dirty="0">
              <a:solidFill>
                <a:schemeClr val="bg1"/>
              </a:solidFill>
              <a:cs typeface="Segoe UI" panose="020B0502040204020203" pitchFamily="34" charset="0"/>
            </a:endParaRPr>
          </a:p>
          <a:p>
            <a:pPr>
              <a:lnSpc>
                <a:spcPct val="150000"/>
              </a:lnSpc>
            </a:pPr>
            <a:r>
              <a:rPr lang="en-US" sz="1800" b="1" dirty="0">
                <a:solidFill>
                  <a:schemeClr val="bg1"/>
                </a:solidFill>
                <a:cs typeface="Segoe UI" panose="020B0502040204020203" pitchFamily="34" charset="0"/>
              </a:rPr>
              <a:t>Policies can be assigned to (or part of an initiative) </a:t>
            </a:r>
          </a:p>
          <a:p>
            <a:pPr lvl="1">
              <a:lnSpc>
                <a:spcPct val="150000"/>
              </a:lnSpc>
            </a:pPr>
            <a:r>
              <a:rPr lang="en-US" sz="1400" dirty="0">
                <a:solidFill>
                  <a:schemeClr val="bg1"/>
                </a:solidFill>
                <a:cs typeface="Segoe UI" panose="020B0502040204020203" pitchFamily="34" charset="0"/>
              </a:rPr>
              <a:t>Management Group, Subscription, Resource Group or Resource</a:t>
            </a: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3" name="Picture 2">
            <a:extLst>
              <a:ext uri="{FF2B5EF4-FFF2-40B4-BE49-F238E27FC236}">
                <a16:creationId xmlns:a16="http://schemas.microsoft.com/office/drawing/2014/main" id="{9E83D26C-1BF6-439E-9385-2FBB8AC11DE7}"/>
              </a:ext>
            </a:extLst>
          </p:cNvPr>
          <p:cNvPicPr>
            <a:picLocks noChangeAspect="1"/>
          </p:cNvPicPr>
          <p:nvPr/>
        </p:nvPicPr>
        <p:blipFill>
          <a:blip r:embed="rId2"/>
          <a:stretch>
            <a:fillRect/>
          </a:stretch>
        </p:blipFill>
        <p:spPr>
          <a:xfrm>
            <a:off x="8219502" y="4691364"/>
            <a:ext cx="3190875" cy="1019175"/>
          </a:xfrm>
          <a:prstGeom prst="rect">
            <a:avLst/>
          </a:prstGeom>
        </p:spPr>
      </p:pic>
      <p:pic>
        <p:nvPicPr>
          <p:cNvPr id="7" name="Picture 6">
            <a:extLst>
              <a:ext uri="{FF2B5EF4-FFF2-40B4-BE49-F238E27FC236}">
                <a16:creationId xmlns:a16="http://schemas.microsoft.com/office/drawing/2014/main" id="{9605EFDF-0725-4524-9046-4ADA2C73C55F}"/>
              </a:ext>
            </a:extLst>
          </p:cNvPr>
          <p:cNvPicPr>
            <a:picLocks noChangeAspect="1"/>
          </p:cNvPicPr>
          <p:nvPr/>
        </p:nvPicPr>
        <p:blipFill>
          <a:blip r:embed="rId3"/>
          <a:stretch>
            <a:fillRect/>
          </a:stretch>
        </p:blipFill>
        <p:spPr>
          <a:xfrm>
            <a:off x="7518377" y="1808955"/>
            <a:ext cx="4329526" cy="2718738"/>
          </a:xfrm>
          <a:prstGeom prst="rect">
            <a:avLst/>
          </a:prstGeom>
        </p:spPr>
      </p:pic>
    </p:spTree>
    <p:extLst>
      <p:ext uri="{BB962C8B-B14F-4D97-AF65-F5344CB8AC3E}">
        <p14:creationId xmlns:p14="http://schemas.microsoft.com/office/powerpoint/2010/main" val="1409027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9840985" cy="4691381"/>
          </a:xfrm>
        </p:spPr>
        <p:txBody>
          <a:bodyPr vert="horz" lIns="91440" tIns="45720" rIns="91440" bIns="45720" rtlCol="0" anchor="t">
            <a:normAutofit lnSpcReduction="10000"/>
          </a:bodyPr>
          <a:lstStyle/>
          <a:p>
            <a:pPr>
              <a:lnSpc>
                <a:spcPct val="150000"/>
              </a:lnSpc>
            </a:pPr>
            <a:r>
              <a:rPr lang="en-US" sz="2000" b="1" dirty="0">
                <a:solidFill>
                  <a:schemeClr val="bg1"/>
                </a:solidFill>
                <a:latin typeface="+mj-lt"/>
              </a:rPr>
              <a:t>Check if Built-in Policies provide enough control</a:t>
            </a:r>
          </a:p>
          <a:p>
            <a:pPr>
              <a:lnSpc>
                <a:spcPct val="150000"/>
              </a:lnSpc>
            </a:pPr>
            <a:r>
              <a:rPr lang="en-US" sz="1400" dirty="0">
                <a:hlinkClick r:id="rId2"/>
              </a:rPr>
              <a:t>azure-policy/built-in-policies/</a:t>
            </a:r>
            <a:r>
              <a:rPr lang="en-US" sz="1400" dirty="0" err="1">
                <a:hlinkClick r:id="rId2"/>
              </a:rPr>
              <a:t>policyDefinitions</a:t>
            </a:r>
            <a:r>
              <a:rPr lang="en-US" sz="1400" dirty="0">
                <a:hlinkClick r:id="rId2"/>
              </a:rPr>
              <a:t> at master · Azure/azure-policy (github.com)</a:t>
            </a:r>
            <a:endParaRPr lang="en-US" sz="2000" b="1" dirty="0">
              <a:solidFill>
                <a:schemeClr val="bg1"/>
              </a:solidFill>
              <a:latin typeface="+mj-lt"/>
            </a:endParaRPr>
          </a:p>
          <a:p>
            <a:pPr lvl="1">
              <a:lnSpc>
                <a:spcPct val="150000"/>
              </a:lnSpc>
            </a:pPr>
            <a:r>
              <a:rPr lang="en-US" sz="1600" b="1" dirty="0">
                <a:solidFill>
                  <a:schemeClr val="bg1"/>
                </a:solidFill>
                <a:latin typeface="+mj-lt"/>
              </a:rPr>
              <a:t>o</a:t>
            </a:r>
            <a:r>
              <a:rPr lang="en-US" sz="1600" b="1" i="0" dirty="0">
                <a:solidFill>
                  <a:schemeClr val="bg1"/>
                </a:solidFill>
                <a:effectLst/>
                <a:latin typeface="+mj-lt"/>
              </a:rPr>
              <a:t>r </a:t>
            </a:r>
            <a:r>
              <a:rPr lang="en-US" sz="1600" b="1" dirty="0">
                <a:solidFill>
                  <a:schemeClr val="bg1"/>
                </a:solidFill>
                <a:latin typeface="+mj-lt"/>
              </a:rPr>
              <a:t>b</a:t>
            </a:r>
            <a:r>
              <a:rPr lang="en-US" sz="1600" b="1" i="0" dirty="0">
                <a:solidFill>
                  <a:schemeClr val="bg1"/>
                </a:solidFill>
                <a:effectLst/>
                <a:latin typeface="+mj-lt"/>
              </a:rPr>
              <a:t>uild Custom Policies</a:t>
            </a:r>
          </a:p>
          <a:p>
            <a:pPr>
              <a:lnSpc>
                <a:spcPct val="150000"/>
              </a:lnSpc>
            </a:pPr>
            <a:r>
              <a:rPr lang="en-US" sz="2000" b="1" i="0" dirty="0">
                <a:solidFill>
                  <a:schemeClr val="bg1"/>
                </a:solidFill>
                <a:effectLst/>
                <a:latin typeface="+mj-lt"/>
              </a:rPr>
              <a:t>Azure Security Center Defaults</a:t>
            </a:r>
            <a:br>
              <a:rPr lang="en-US" sz="2000" b="1" i="0" dirty="0">
                <a:solidFill>
                  <a:schemeClr val="bg1"/>
                </a:solidFill>
                <a:effectLst/>
                <a:latin typeface="+mj-lt"/>
              </a:rPr>
            </a:br>
            <a:endParaRPr lang="en-US" sz="2000" b="1" dirty="0">
              <a:solidFill>
                <a:schemeClr val="bg1"/>
              </a:solidFill>
              <a:latin typeface="+mj-lt"/>
            </a:endParaRPr>
          </a:p>
          <a:p>
            <a:pPr marL="0" indent="0">
              <a:lnSpc>
                <a:spcPct val="150000"/>
              </a:lnSpc>
              <a:buNone/>
            </a:pPr>
            <a:r>
              <a:rPr lang="en-US" sz="2000" b="1" i="0" dirty="0">
                <a:solidFill>
                  <a:schemeClr val="bg1"/>
                </a:solidFill>
                <a:effectLst/>
                <a:latin typeface="+mj-lt"/>
              </a:rPr>
              <a:t>PowerShell</a:t>
            </a:r>
          </a:p>
          <a:p>
            <a:pPr marL="0" indent="0">
              <a:lnSpc>
                <a:spcPct val="150000"/>
              </a:lnSpc>
              <a:buNone/>
            </a:pPr>
            <a:r>
              <a:rPr lang="en-US" sz="1400" b="0" i="0" dirty="0">
                <a:solidFill>
                  <a:schemeClr val="bg1"/>
                </a:solidFill>
                <a:effectLst/>
              </a:rPr>
              <a:t>$</a:t>
            </a:r>
            <a:r>
              <a:rPr lang="en-US" sz="1400" b="0" i="0" dirty="0" err="1">
                <a:solidFill>
                  <a:schemeClr val="bg1"/>
                </a:solidFill>
                <a:effectLst/>
              </a:rPr>
              <a:t>rg</a:t>
            </a:r>
            <a:r>
              <a:rPr lang="en-US" sz="1400" b="0" i="0" dirty="0">
                <a:solidFill>
                  <a:schemeClr val="bg1"/>
                </a:solidFill>
                <a:effectLst/>
              </a:rPr>
              <a:t> = Get-</a:t>
            </a:r>
            <a:r>
              <a:rPr lang="en-US" sz="1400" b="0" i="0" dirty="0" err="1">
                <a:solidFill>
                  <a:schemeClr val="bg1"/>
                </a:solidFill>
                <a:effectLst/>
              </a:rPr>
              <a:t>AzResourceGroup</a:t>
            </a:r>
            <a:r>
              <a:rPr lang="en-US" sz="1400" b="0" i="0" dirty="0">
                <a:solidFill>
                  <a:schemeClr val="bg1"/>
                </a:solidFill>
                <a:effectLst/>
              </a:rPr>
              <a:t> -Name '&lt;</a:t>
            </a:r>
            <a:r>
              <a:rPr lang="en-US" sz="1400" b="0" i="0" dirty="0" err="1">
                <a:solidFill>
                  <a:schemeClr val="bg1"/>
                </a:solidFill>
                <a:effectLst/>
              </a:rPr>
              <a:t>resourceGroupName</a:t>
            </a:r>
            <a:r>
              <a:rPr lang="en-US" sz="1400" b="0" i="0" dirty="0">
                <a:solidFill>
                  <a:schemeClr val="bg1"/>
                </a:solidFill>
                <a:effectLst/>
              </a:rPr>
              <a:t>&gt;’</a:t>
            </a:r>
            <a:br>
              <a:rPr lang="en-US" sz="1400" b="0" i="0" dirty="0">
                <a:solidFill>
                  <a:schemeClr val="bg1"/>
                </a:solidFill>
                <a:effectLst/>
              </a:rPr>
            </a:br>
            <a:r>
              <a:rPr lang="en-US" sz="1400" b="0" i="0" dirty="0">
                <a:solidFill>
                  <a:schemeClr val="bg1"/>
                </a:solidFill>
                <a:effectLst/>
              </a:rPr>
              <a:t>$definition = Get-</a:t>
            </a:r>
            <a:r>
              <a:rPr lang="en-US" sz="1400" b="0" i="0" dirty="0" err="1">
                <a:solidFill>
                  <a:schemeClr val="bg1"/>
                </a:solidFill>
                <a:effectLst/>
              </a:rPr>
              <a:t>AzPolicyDefinition</a:t>
            </a:r>
            <a:r>
              <a:rPr lang="en-US" sz="1400" b="0" i="0" dirty="0">
                <a:solidFill>
                  <a:schemeClr val="bg1"/>
                </a:solidFill>
                <a:effectLst/>
              </a:rPr>
              <a:t> | Where-Object { $_.</a:t>
            </a:r>
            <a:r>
              <a:rPr lang="en-US" sz="1400" b="0" i="0" dirty="0" err="1">
                <a:solidFill>
                  <a:schemeClr val="bg1"/>
                </a:solidFill>
                <a:effectLst/>
              </a:rPr>
              <a:t>Properties.DisplayName</a:t>
            </a:r>
            <a:r>
              <a:rPr lang="en-US" sz="1400" b="0" i="0" dirty="0">
                <a:solidFill>
                  <a:schemeClr val="bg1"/>
                </a:solidFill>
                <a:effectLst/>
              </a:rPr>
              <a:t> -eq 'Audit VMs that do not use managed disks’ }</a:t>
            </a:r>
            <a:br>
              <a:rPr lang="en-US" sz="1400" b="0" i="0" dirty="0">
                <a:solidFill>
                  <a:schemeClr val="bg1"/>
                </a:solidFill>
                <a:effectLst/>
              </a:rPr>
            </a:br>
            <a:r>
              <a:rPr lang="en-US" sz="1400" b="0" i="0" dirty="0">
                <a:solidFill>
                  <a:schemeClr val="bg1"/>
                </a:solidFill>
                <a:effectLst/>
              </a:rPr>
              <a:t>New-</a:t>
            </a:r>
            <a:r>
              <a:rPr lang="en-US" sz="1400" b="0" i="0" dirty="0" err="1">
                <a:solidFill>
                  <a:schemeClr val="bg1"/>
                </a:solidFill>
                <a:effectLst/>
              </a:rPr>
              <a:t>AzPolicyAssignment</a:t>
            </a:r>
            <a:r>
              <a:rPr lang="en-US" sz="1400" b="0" i="0" dirty="0">
                <a:solidFill>
                  <a:schemeClr val="bg1"/>
                </a:solidFill>
                <a:effectLst/>
              </a:rPr>
              <a:t> -Name 'audit-vm-</a:t>
            </a:r>
            <a:r>
              <a:rPr lang="en-US" sz="1400" b="0" i="0" dirty="0" err="1">
                <a:solidFill>
                  <a:schemeClr val="bg1"/>
                </a:solidFill>
                <a:effectLst/>
              </a:rPr>
              <a:t>manageddisks</a:t>
            </a:r>
            <a:r>
              <a:rPr lang="en-US" sz="1400" b="0" i="0" dirty="0">
                <a:solidFill>
                  <a:schemeClr val="bg1"/>
                </a:solidFill>
                <a:effectLst/>
              </a:rPr>
              <a:t>' -DisplayName 'Audit VMs without managed disks Assignment' -Scope $</a:t>
            </a:r>
            <a:r>
              <a:rPr lang="en-US" sz="1400" b="0" i="0" dirty="0" err="1">
                <a:solidFill>
                  <a:schemeClr val="bg1"/>
                </a:solidFill>
                <a:effectLst/>
              </a:rPr>
              <a:t>rg.ResourceId</a:t>
            </a:r>
            <a:r>
              <a:rPr lang="en-US" sz="1400" b="0" i="0" dirty="0">
                <a:solidFill>
                  <a:schemeClr val="bg1"/>
                </a:solidFill>
                <a:effectLst/>
              </a:rPr>
              <a:t> -</a:t>
            </a:r>
            <a:r>
              <a:rPr lang="en-US" sz="1400" b="0" i="0" dirty="0" err="1">
                <a:solidFill>
                  <a:schemeClr val="bg1"/>
                </a:solidFill>
                <a:effectLst/>
              </a:rPr>
              <a:t>PolicyDefinition</a:t>
            </a:r>
            <a:r>
              <a:rPr lang="en-US" sz="1400" b="0" i="0" dirty="0">
                <a:solidFill>
                  <a:schemeClr val="bg1"/>
                </a:solidFill>
                <a:effectLst/>
              </a:rPr>
              <a:t> $definition</a:t>
            </a:r>
            <a:endParaRPr lang="en-US" sz="2000"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Tree>
    <p:extLst>
      <p:ext uri="{BB962C8B-B14F-4D97-AF65-F5344CB8AC3E}">
        <p14:creationId xmlns:p14="http://schemas.microsoft.com/office/powerpoint/2010/main" val="3352121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8481969" cy="4691381"/>
          </a:xfrm>
        </p:spPr>
        <p:txBody>
          <a:bodyPr vert="horz" lIns="91440" tIns="45720" rIns="91440" bIns="45720" rtlCol="0" anchor="t">
            <a:normAutofit/>
          </a:bodyPr>
          <a:lstStyle/>
          <a:p>
            <a:pPr marL="0" indent="0">
              <a:lnSpc>
                <a:spcPct val="150000"/>
              </a:lnSpc>
              <a:buNone/>
            </a:pPr>
            <a:r>
              <a:rPr lang="en-US" sz="2000" b="1" i="0" dirty="0">
                <a:solidFill>
                  <a:schemeClr val="bg1"/>
                </a:solidFill>
                <a:effectLst/>
                <a:latin typeface="+mj-lt"/>
              </a:rPr>
              <a:t>Terraform with built-in policies (Just referencing definition ID)</a:t>
            </a:r>
          </a:p>
          <a:p>
            <a:pPr marL="0" indent="0">
              <a:buNone/>
            </a:pPr>
            <a:r>
              <a:rPr lang="en-US" sz="1400" b="0" dirty="0">
                <a:solidFill>
                  <a:srgbClr val="4EC9B0"/>
                </a:solidFill>
                <a:effectLst/>
                <a:latin typeface="Consolas" panose="020B0609020204030204" pitchFamily="49" charset="0"/>
              </a:rPr>
              <a:t>resource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azurerm_policy_assignment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auditvms</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"Audit Disk without Managed Disks"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scope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"/subscriptions/00000000-0000-0000-000000000000"</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policy_definition_id</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"/providers/</a:t>
            </a:r>
            <a:r>
              <a:rPr lang="en-US" sz="1400" b="0" dirty="0" err="1">
                <a:solidFill>
                  <a:srgbClr val="CE9178"/>
                </a:solidFill>
                <a:effectLst/>
                <a:latin typeface="Consolas" panose="020B0609020204030204" pitchFamily="49" charset="0"/>
              </a:rPr>
              <a:t>Microsoft.Authorization</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policyDefinitions</a:t>
            </a:r>
            <a:r>
              <a:rPr lang="en-US" sz="1400" b="0" dirty="0">
                <a:solidFill>
                  <a:srgbClr val="CE9178"/>
                </a:solidFill>
                <a:effectLst/>
                <a:latin typeface="Consolas" panose="020B0609020204030204" pitchFamily="49" charset="0"/>
              </a:rPr>
              <a:t>/06a78e20-9358-41c9-923c-fb736d382a4d"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description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"Shows all virtual machines not using managed disks"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display_name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"Audit VMs without managed disks Assignment"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a:t>
            </a:r>
          </a:p>
          <a:p>
            <a:pPr marL="0" indent="0">
              <a:buNone/>
            </a:pPr>
            <a:br>
              <a:rPr lang="en-US" sz="1050" b="0" dirty="0">
                <a:solidFill>
                  <a:srgbClr val="D4D4D4"/>
                </a:solidFill>
                <a:effectLst/>
                <a:latin typeface="Consolas" panose="020B0609020204030204" pitchFamily="49" charset="0"/>
              </a:rPr>
            </a:br>
            <a:endParaRPr lang="en-US" sz="1050" b="0" dirty="0">
              <a:solidFill>
                <a:srgbClr val="D4D4D4"/>
              </a:solidFill>
              <a:effectLst/>
              <a:latin typeface="Consolas" panose="020B0609020204030204" pitchFamily="49" charset="0"/>
            </a:endParaRPr>
          </a:p>
          <a:p>
            <a:pPr marL="0" indent="0">
              <a:lnSpc>
                <a:spcPct val="150000"/>
              </a:lnSpc>
              <a:buNone/>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3" name="Picture 2">
            <a:extLst>
              <a:ext uri="{FF2B5EF4-FFF2-40B4-BE49-F238E27FC236}">
                <a16:creationId xmlns:a16="http://schemas.microsoft.com/office/drawing/2014/main" id="{9AF087DE-42F6-4D16-A400-ECCBAF6E5C4E}"/>
              </a:ext>
            </a:extLst>
          </p:cNvPr>
          <p:cNvPicPr>
            <a:picLocks noChangeAspect="1"/>
          </p:cNvPicPr>
          <p:nvPr/>
        </p:nvPicPr>
        <p:blipFill>
          <a:blip r:embed="rId2"/>
          <a:stretch>
            <a:fillRect/>
          </a:stretch>
        </p:blipFill>
        <p:spPr>
          <a:xfrm>
            <a:off x="838200" y="4707630"/>
            <a:ext cx="7515225" cy="1152525"/>
          </a:xfrm>
          <a:prstGeom prst="rect">
            <a:avLst/>
          </a:prstGeom>
        </p:spPr>
      </p:pic>
    </p:spTree>
    <p:extLst>
      <p:ext uri="{BB962C8B-B14F-4D97-AF65-F5344CB8AC3E}">
        <p14:creationId xmlns:p14="http://schemas.microsoft.com/office/powerpoint/2010/main" val="420602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10299F-D4BF-4BD7-9A15-4602AC1B2FD0}"/>
              </a:ext>
            </a:extLst>
          </p:cNvPr>
          <p:cNvSpPr>
            <a:spLocks noGrp="1"/>
          </p:cNvSpPr>
          <p:nvPr>
            <p:ph type="title"/>
          </p:nvPr>
        </p:nvSpPr>
        <p:spPr>
          <a:xfrm>
            <a:off x="749259" y="140511"/>
            <a:ext cx="8972591" cy="1906604"/>
          </a:xfrm>
        </p:spPr>
        <p:txBody>
          <a:bodyPr/>
          <a:lstStyle/>
          <a:p>
            <a:r>
              <a:rPr lang="nb-NO" dirty="0">
                <a:cs typeface="Segoe UI Semibold"/>
              </a:rPr>
              <a:t>What I’m going to cover</a:t>
            </a:r>
            <a:endParaRPr lang="nb-NO" dirty="0"/>
          </a:p>
        </p:txBody>
      </p:sp>
      <p:sp>
        <p:nvSpPr>
          <p:cNvPr id="10" name="Arrow: Right 9">
            <a:extLst>
              <a:ext uri="{FF2B5EF4-FFF2-40B4-BE49-F238E27FC236}">
                <a16:creationId xmlns:a16="http://schemas.microsoft.com/office/drawing/2014/main" id="{4140139C-7D86-4E8E-BBA8-CA6941457BD4}"/>
              </a:ext>
            </a:extLst>
          </p:cNvPr>
          <p:cNvSpPr/>
          <p:nvPr/>
        </p:nvSpPr>
        <p:spPr>
          <a:xfrm>
            <a:off x="4180663" y="3753056"/>
            <a:ext cx="2501327" cy="125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Visual Studio Code - Wikipedia">
            <a:extLst>
              <a:ext uri="{FF2B5EF4-FFF2-40B4-BE49-F238E27FC236}">
                <a16:creationId xmlns:a16="http://schemas.microsoft.com/office/drawing/2014/main" id="{0EED677F-3836-4E6C-A094-4EC3A3B02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290" y="3198999"/>
            <a:ext cx="869774" cy="8697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leting old files with Powershell">
            <a:extLst>
              <a:ext uri="{FF2B5EF4-FFF2-40B4-BE49-F238E27FC236}">
                <a16:creationId xmlns:a16="http://schemas.microsoft.com/office/drawing/2014/main" id="{37D87375-FC90-4CA3-B50A-80441CF09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852" y="4164514"/>
            <a:ext cx="1141125" cy="1141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vider Documentation - Terraform by HashiCorp">
            <a:extLst>
              <a:ext uri="{FF2B5EF4-FFF2-40B4-BE49-F238E27FC236}">
                <a16:creationId xmlns:a16="http://schemas.microsoft.com/office/drawing/2014/main" id="{00D2E493-E546-4CEC-8937-B354D177E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891" y="3729461"/>
            <a:ext cx="1250662" cy="12506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icrosoft 365 gjør 👩🏻‍💼 deg mer produktiv uansett hvor du er og hva du  gjør">
            <a:extLst>
              <a:ext uri="{FF2B5EF4-FFF2-40B4-BE49-F238E27FC236}">
                <a16:creationId xmlns:a16="http://schemas.microsoft.com/office/drawing/2014/main" id="{53601DE7-2750-4A9C-967F-DFF03A96E1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3158" y="2202979"/>
            <a:ext cx="2895600" cy="196153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icrosoft Azure Is Ready For You - KT Connections Blog | Rapid City, SD |  KT Connections">
            <a:extLst>
              <a:ext uri="{FF2B5EF4-FFF2-40B4-BE49-F238E27FC236}">
                <a16:creationId xmlns:a16="http://schemas.microsoft.com/office/drawing/2014/main" id="{C88B315F-2300-48B1-BD22-3DD47A488D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3100" y="3902529"/>
            <a:ext cx="3587750" cy="179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7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8481969" cy="4691381"/>
          </a:xfrm>
        </p:spPr>
        <p:txBody>
          <a:bodyPr vert="horz" lIns="91440" tIns="45720" rIns="91440" bIns="45720" rtlCol="0" anchor="t">
            <a:normAutofit/>
          </a:bodyPr>
          <a:lstStyle/>
          <a:p>
            <a:pPr marL="0" indent="0">
              <a:lnSpc>
                <a:spcPct val="150000"/>
              </a:lnSpc>
              <a:buNone/>
            </a:pPr>
            <a:r>
              <a:rPr lang="en-US" sz="2000" b="1" i="0" dirty="0">
                <a:solidFill>
                  <a:schemeClr val="bg1"/>
                </a:solidFill>
                <a:effectLst/>
                <a:latin typeface="+mj-lt"/>
              </a:rPr>
              <a:t>Terraform with custom policy</a:t>
            </a:r>
            <a:endParaRPr lang="en-US" sz="2000" b="1" dirty="0">
              <a:solidFill>
                <a:schemeClr val="bg1"/>
              </a:solidFill>
              <a:latin typeface="+mj-lt"/>
            </a:endParaRPr>
          </a:p>
          <a:p>
            <a:pPr lvl="1">
              <a:lnSpc>
                <a:spcPct val="150000"/>
              </a:lnSpc>
            </a:pPr>
            <a:r>
              <a:rPr lang="en-US" sz="1400" b="1" dirty="0">
                <a:solidFill>
                  <a:schemeClr val="bg1"/>
                </a:solidFill>
                <a:cs typeface="Segoe UI" panose="020B0502040204020203" pitchFamily="34" charset="0"/>
              </a:rPr>
              <a:t>Create a policy definition</a:t>
            </a:r>
          </a:p>
          <a:p>
            <a:pPr lvl="1">
              <a:lnSpc>
                <a:spcPct val="150000"/>
              </a:lnSpc>
            </a:pPr>
            <a:r>
              <a:rPr lang="en-US" sz="1400" b="1" dirty="0">
                <a:solidFill>
                  <a:schemeClr val="bg1"/>
                </a:solidFill>
                <a:cs typeface="Segoe UI" panose="020B0502040204020203" pitchFamily="34" charset="0"/>
              </a:rPr>
              <a:t>Create an Azure Policy </a:t>
            </a:r>
            <a:r>
              <a:rPr lang="en-US" sz="1400" b="1" dirty="0" err="1">
                <a:solidFill>
                  <a:schemeClr val="bg1"/>
                </a:solidFill>
                <a:cs typeface="Segoe UI" panose="020B0502040204020203" pitchFamily="34" charset="0"/>
              </a:rPr>
              <a:t>Assigment</a:t>
            </a:r>
            <a:endParaRPr lang="en-US" sz="1400" b="1" dirty="0">
              <a:solidFill>
                <a:schemeClr val="bg1"/>
              </a:solidFill>
              <a:cs typeface="Segoe UI" panose="020B0502040204020203" pitchFamily="34" charset="0"/>
            </a:endParaRPr>
          </a:p>
          <a:p>
            <a:pPr lvl="1">
              <a:lnSpc>
                <a:spcPct val="150000"/>
              </a:lnSpc>
            </a:pPr>
            <a:r>
              <a:rPr lang="en-US" sz="1400" b="1" dirty="0">
                <a:solidFill>
                  <a:schemeClr val="bg1"/>
                </a:solidFill>
                <a:cs typeface="Segoe UI" panose="020B0502040204020203" pitchFamily="34" charset="0"/>
              </a:rPr>
              <a:t>Reference definition as part of assignment</a:t>
            </a:r>
          </a:p>
          <a:p>
            <a:pPr lvl="1">
              <a:lnSpc>
                <a:spcPct val="150000"/>
              </a:lnSpc>
            </a:pPr>
            <a:r>
              <a:rPr lang="en-US" sz="1400" dirty="0">
                <a:solidFill>
                  <a:schemeClr val="bg1"/>
                </a:solidFill>
                <a:cs typeface="Segoe UI" panose="020B0502040204020203" pitchFamily="34" charset="0"/>
              </a:rPr>
              <a:t>NOTE: Policies with </a:t>
            </a:r>
            <a:r>
              <a:rPr lang="en-US" sz="1400" dirty="0" err="1">
                <a:solidFill>
                  <a:schemeClr val="bg1"/>
                </a:solidFill>
                <a:cs typeface="Segoe UI" panose="020B0502040204020203" pitchFamily="34" charset="0"/>
              </a:rPr>
              <a:t>deployifnotexists</a:t>
            </a:r>
            <a:br>
              <a:rPr lang="en-US" sz="1400" dirty="0">
                <a:solidFill>
                  <a:schemeClr val="bg1"/>
                </a:solidFill>
                <a:cs typeface="Segoe UI" panose="020B0502040204020203" pitchFamily="34" charset="0"/>
              </a:rPr>
            </a:br>
            <a:r>
              <a:rPr lang="en-US" sz="1400" dirty="0">
                <a:solidFill>
                  <a:schemeClr val="bg1"/>
                </a:solidFill>
                <a:cs typeface="Segoe UI" panose="020B0502040204020203" pitchFamily="34" charset="0"/>
              </a:rPr>
              <a:t>requires a management identity</a:t>
            </a: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6D4C025D-ABA6-4068-89E3-D34BE6CA6D34}"/>
              </a:ext>
            </a:extLst>
          </p:cNvPr>
          <p:cNvSpPr txBox="1"/>
          <p:nvPr/>
        </p:nvSpPr>
        <p:spPr>
          <a:xfrm>
            <a:off x="5138215" y="1674674"/>
            <a:ext cx="6129428" cy="1754326"/>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azurerm_policy_definition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policy_type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"Custom"</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mode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"All"</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"Get antimalware checked"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policy_rule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POLICY_RULE</a:t>
            </a:r>
          </a:p>
          <a:p>
            <a:r>
              <a:rPr lang="en-US" sz="1200" dirty="0">
                <a:solidFill>
                  <a:srgbClr val="C586C0"/>
                </a:solidFill>
                <a:latin typeface="Consolas" panose="020B0609020204030204" pitchFamily="49" charset="0"/>
              </a:rPr>
              <a:t>	{</a:t>
            </a:r>
          </a:p>
          <a:p>
            <a:r>
              <a:rPr lang="en-US" sz="1200" b="0" dirty="0">
                <a:solidFill>
                  <a:srgbClr val="C586C0"/>
                </a:solidFill>
                <a:effectLst/>
                <a:latin typeface="Consolas" panose="020B0609020204030204" pitchFamily="49" charset="0"/>
              </a:rPr>
              <a:t>	“if”:</a:t>
            </a:r>
          </a:p>
          <a:p>
            <a:r>
              <a:rPr lang="en-US" sz="1200" dirty="0">
                <a:solidFill>
                  <a:srgbClr val="C586C0"/>
                </a:solidFill>
                <a:latin typeface="Consolas" panose="020B0609020204030204" pitchFamily="49" charset="0"/>
              </a:rPr>
              <a:t>	“then”: “Effect”</a:t>
            </a:r>
            <a:r>
              <a:rPr lang="en-US" sz="1200" b="0" dirty="0">
                <a:solidFill>
                  <a:srgbClr val="C586C0"/>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824E34F2-4FA6-4F99-972D-49306EA74913}"/>
              </a:ext>
            </a:extLst>
          </p:cNvPr>
          <p:cNvSpPr txBox="1"/>
          <p:nvPr/>
        </p:nvSpPr>
        <p:spPr>
          <a:xfrm>
            <a:off x="5203071" y="3739892"/>
            <a:ext cx="6843127" cy="249299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azurerm_policy_assignment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scope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"/subscriptions/00000000-0000-0000-000000000000"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policy_definition_id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azurerm_policy_definition.</a:t>
            </a:r>
            <a:r>
              <a:rPr lang="en-US" sz="1200" b="0" dirty="0">
                <a:solidFill>
                  <a:srgbClr val="9CDCFE"/>
                </a:solidFill>
                <a:effectLst/>
                <a:latin typeface="Consolas" panose="020B0609020204030204" pitchFamily="49" charset="0"/>
              </a:rPr>
              <a:t>IaaSAntiMalwarePolicy</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description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"Policy Assignment created via an Acceptance Test"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p>
          <a:p>
            <a:endParaRPr lang="en-US" sz="1200" dirty="0">
              <a:solidFill>
                <a:srgbClr val="CE9178"/>
              </a:solidFill>
              <a:latin typeface="Consolas" panose="020B0609020204030204" pitchFamily="49" charset="0"/>
            </a:endParaRPr>
          </a:p>
          <a:p>
            <a:r>
              <a:rPr lang="en-US" sz="1200" b="0" dirty="0">
                <a:solidFill>
                  <a:srgbClr val="C586C0"/>
                </a:solidFill>
                <a:effectLst/>
                <a:latin typeface="Consolas" panose="020B0609020204030204" pitchFamily="49" charset="0"/>
              </a:rPr>
              <a:t>PARAMETERS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westeurope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identity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type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SystemAssigned</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3913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Azure Policies and monitoring compliance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Problem with Non-compliant resources is visibility</a:t>
            </a:r>
          </a:p>
          <a:p>
            <a:pPr>
              <a:lnSpc>
                <a:spcPct val="150000"/>
              </a:lnSpc>
            </a:pPr>
            <a:r>
              <a:rPr lang="en-US" sz="1600" b="1" dirty="0">
                <a:solidFill>
                  <a:schemeClr val="bg1"/>
                </a:solidFill>
                <a:cs typeface="Segoe UI" panose="020B0502040204020203" pitchFamily="34" charset="0"/>
              </a:rPr>
              <a:t>Policy evaluation is logged into Azure Monitor/LA</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3" name="Rectangle 2">
            <a:extLst>
              <a:ext uri="{FF2B5EF4-FFF2-40B4-BE49-F238E27FC236}">
                <a16:creationId xmlns:a16="http://schemas.microsoft.com/office/drawing/2014/main" id="{F9D69242-67C4-4EA1-AF0C-D5DE516B0A1C}"/>
              </a:ext>
            </a:extLst>
          </p:cNvPr>
          <p:cNvSpPr>
            <a:spLocks noChangeArrowheads="1"/>
          </p:cNvSpPr>
          <p:nvPr/>
        </p:nvSpPr>
        <p:spPr bwMode="auto">
          <a:xfrm>
            <a:off x="838200" y="4623644"/>
            <a:ext cx="4163736" cy="10675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rPr>
              <a:t>Kusto Query (Show case Compliance Check History)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33333"/>
                </a:solidFill>
                <a:effectLst/>
              </a:rPr>
              <a:t>AzureActivity</a:t>
            </a:r>
            <a:r>
              <a:rPr kumimoji="0" lang="en-US" altLang="en-US" sz="1200" b="0" i="0" u="none" strike="noStrike" cap="none" normalizeH="0" baseline="0" dirty="0">
                <a:ln>
                  <a:noFill/>
                </a:ln>
                <a:solidFill>
                  <a:srgbClr val="333333"/>
                </a:solidFill>
                <a:effectLst/>
              </a:rPr>
              <a:t> | where </a:t>
            </a:r>
            <a:r>
              <a:rPr kumimoji="0" lang="en-US" altLang="en-US" sz="1200" b="0" i="0" u="none" strike="noStrike" cap="none" normalizeH="0" baseline="0" dirty="0" err="1">
                <a:ln>
                  <a:noFill/>
                </a:ln>
                <a:solidFill>
                  <a:srgbClr val="333333"/>
                </a:solidFill>
                <a:effectLst/>
              </a:rPr>
              <a:t>CategoryValue</a:t>
            </a:r>
            <a:r>
              <a:rPr kumimoji="0" lang="en-US" altLang="en-US" sz="1200" b="0" i="0" u="none" strike="noStrike" cap="none" normalizeH="0" baseline="0" dirty="0">
                <a:ln>
                  <a:noFill/>
                </a:ln>
                <a:solidFill>
                  <a:srgbClr val="333333"/>
                </a:solidFill>
                <a:effectLst/>
              </a:rPr>
              <a:t> == "Policy" | where </a:t>
            </a:r>
            <a:r>
              <a:rPr kumimoji="0" lang="en-US" altLang="en-US" sz="1200" b="0" i="0" u="none" strike="noStrike" cap="none" normalizeH="0" baseline="0" dirty="0" err="1">
                <a:ln>
                  <a:noFill/>
                </a:ln>
                <a:solidFill>
                  <a:srgbClr val="333333"/>
                </a:solidFill>
                <a:effectLst/>
              </a:rPr>
              <a:t>parse_json</a:t>
            </a:r>
            <a:r>
              <a:rPr kumimoji="0" lang="en-US" altLang="en-US" sz="1200" b="0" i="0" u="none" strike="noStrike" cap="none" normalizeH="0" baseline="0" dirty="0">
                <a:ln>
                  <a:noFill/>
                </a:ln>
                <a:solidFill>
                  <a:srgbClr val="333333"/>
                </a:solidFill>
                <a:effectLst/>
              </a:rPr>
              <a:t>(Properties).</a:t>
            </a:r>
            <a:r>
              <a:rPr kumimoji="0" lang="en-US" altLang="en-US" sz="1200" b="0" i="0" u="none" strike="noStrike" cap="none" normalizeH="0" baseline="0" dirty="0" err="1">
                <a:ln>
                  <a:noFill/>
                </a:ln>
                <a:solidFill>
                  <a:srgbClr val="333333"/>
                </a:solidFill>
                <a:effectLst/>
              </a:rPr>
              <a:t>isComplianceCheck</a:t>
            </a:r>
            <a:r>
              <a:rPr kumimoji="0" lang="en-US" altLang="en-US" sz="1200" b="0" i="0" u="none" strike="noStrike" cap="none" normalizeH="0" baseline="0" dirty="0">
                <a:ln>
                  <a:noFill/>
                </a:ln>
                <a:solidFill>
                  <a:srgbClr val="333333"/>
                </a:solidFill>
                <a:effectLst/>
              </a:rPr>
              <a:t> == "False" | extend resource_ = </a:t>
            </a:r>
            <a:r>
              <a:rPr kumimoji="0" lang="en-US" altLang="en-US" sz="1200" b="0" i="0" u="none" strike="noStrike" cap="none" normalizeH="0" baseline="0" dirty="0" err="1">
                <a:ln>
                  <a:noFill/>
                </a:ln>
                <a:solidFill>
                  <a:srgbClr val="333333"/>
                </a:solidFill>
                <a:effectLst/>
              </a:rPr>
              <a:t>tostring</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err="1">
                <a:ln>
                  <a:noFill/>
                </a:ln>
                <a:solidFill>
                  <a:srgbClr val="333333"/>
                </a:solidFill>
                <a:effectLst/>
              </a:rPr>
              <a:t>Properties_d.resource</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a:ln>
                  <a:noFill/>
                </a:ln>
                <a:solidFill>
                  <a:schemeClr val="tx1"/>
                </a:solidFill>
                <a:effectLst/>
              </a:rPr>
              <a:t> </a:t>
            </a:r>
          </a:p>
        </p:txBody>
      </p:sp>
      <p:sp>
        <p:nvSpPr>
          <p:cNvPr id="6" name="Rectangle 3">
            <a:extLst>
              <a:ext uri="{FF2B5EF4-FFF2-40B4-BE49-F238E27FC236}">
                <a16:creationId xmlns:a16="http://schemas.microsoft.com/office/drawing/2014/main" id="{5585B7D4-E00B-4C30-9ACD-1DDECAD9B91B}"/>
              </a:ext>
            </a:extLst>
          </p:cNvPr>
          <p:cNvSpPr>
            <a:spLocks noChangeArrowheads="1"/>
          </p:cNvSpPr>
          <p:nvPr/>
        </p:nvSpPr>
        <p:spPr bwMode="auto">
          <a:xfrm>
            <a:off x="5917119" y="4623644"/>
            <a:ext cx="2964110" cy="10675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rPr>
              <a:t>PowerShell (Get actual Compliance State)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rPr>
              <a:t>Get-</a:t>
            </a:r>
            <a:r>
              <a:rPr kumimoji="0" lang="en-US" altLang="en-US" sz="1200" b="0" i="0" u="none" strike="noStrike" cap="none" normalizeH="0" baseline="0" dirty="0" err="1">
                <a:ln>
                  <a:noFill/>
                </a:ln>
                <a:solidFill>
                  <a:srgbClr val="333333"/>
                </a:solidFill>
                <a:effectLst/>
              </a:rPr>
              <a:t>AzPolicyState</a:t>
            </a:r>
            <a:r>
              <a:rPr kumimoji="0" lang="en-US" altLang="en-US" sz="1200" b="0" i="0" u="none" strike="noStrike" cap="none" normalizeH="0" baseline="0" dirty="0">
                <a:ln>
                  <a:noFill/>
                </a:ln>
                <a:solidFill>
                  <a:srgbClr val="333333"/>
                </a:solidFill>
                <a:effectLst/>
              </a:rPr>
              <a:t> -filter "</a:t>
            </a:r>
            <a:r>
              <a:rPr kumimoji="0" lang="en-US" altLang="en-US" sz="1200" b="0" i="0" u="none" strike="noStrike" cap="none" normalizeH="0" baseline="0" dirty="0" err="1">
                <a:ln>
                  <a:noFill/>
                </a:ln>
                <a:solidFill>
                  <a:srgbClr val="333333"/>
                </a:solidFill>
                <a:effectLst/>
              </a:rPr>
              <a:t>ComplianceState</a:t>
            </a:r>
            <a:r>
              <a:rPr kumimoji="0" lang="en-US" altLang="en-US" sz="1200" b="0" i="0" u="none" strike="noStrike" cap="none" normalizeH="0" baseline="0" dirty="0">
                <a:ln>
                  <a:noFill/>
                </a:ln>
                <a:solidFill>
                  <a:srgbClr val="333333"/>
                </a:solidFill>
                <a:effectLst/>
              </a:rPr>
              <a:t> eq '</a:t>
            </a:r>
            <a:r>
              <a:rPr kumimoji="0" lang="en-US" altLang="en-US" sz="1200" b="0" i="0" u="none" strike="noStrike" cap="none" normalizeH="0" baseline="0" dirty="0" err="1">
                <a:ln>
                  <a:noFill/>
                </a:ln>
                <a:solidFill>
                  <a:srgbClr val="333333"/>
                </a:solidFill>
                <a:effectLst/>
              </a:rPr>
              <a:t>NonCompliant</a:t>
            </a:r>
            <a:r>
              <a:rPr kumimoji="0" lang="en-US" altLang="en-US" sz="1200" b="0" i="0" u="none" strike="noStrike" cap="none" normalizeH="0" baseline="0" dirty="0">
                <a:ln>
                  <a:noFill/>
                </a:ln>
                <a:solidFill>
                  <a:srgbClr val="333333"/>
                </a:solidFill>
                <a:effectLst/>
              </a:rPr>
              <a:t>'" -Apply "</a:t>
            </a:r>
            <a:r>
              <a:rPr kumimoji="0" lang="en-US" altLang="en-US" sz="1200" b="0" i="0" u="none" strike="noStrike" cap="none" normalizeH="0" baseline="0" dirty="0" err="1">
                <a:ln>
                  <a:noFill/>
                </a:ln>
                <a:solidFill>
                  <a:srgbClr val="333333"/>
                </a:solidFill>
                <a:effectLst/>
              </a:rPr>
              <a:t>groupby</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err="1">
                <a:ln>
                  <a:noFill/>
                </a:ln>
                <a:solidFill>
                  <a:srgbClr val="333333"/>
                </a:solidFill>
                <a:effectLst/>
              </a:rPr>
              <a:t>ResourceId</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a:ln>
                  <a:noFill/>
                </a:ln>
                <a:solidFill>
                  <a:schemeClr val="tx1"/>
                </a:solidFill>
                <a:effectLst/>
              </a:rPr>
              <a:t> </a:t>
            </a:r>
          </a:p>
        </p:txBody>
      </p:sp>
      <p:pic>
        <p:nvPicPr>
          <p:cNvPr id="8" name="Picture 7">
            <a:extLst>
              <a:ext uri="{FF2B5EF4-FFF2-40B4-BE49-F238E27FC236}">
                <a16:creationId xmlns:a16="http://schemas.microsoft.com/office/drawing/2014/main" id="{D1EC33C8-094A-4DF9-9339-331D3CB160A4}"/>
              </a:ext>
            </a:extLst>
          </p:cNvPr>
          <p:cNvPicPr>
            <a:picLocks noChangeAspect="1"/>
          </p:cNvPicPr>
          <p:nvPr/>
        </p:nvPicPr>
        <p:blipFill>
          <a:blip r:embed="rId2"/>
          <a:stretch>
            <a:fillRect/>
          </a:stretch>
        </p:blipFill>
        <p:spPr>
          <a:xfrm>
            <a:off x="838200" y="2707328"/>
            <a:ext cx="8782050" cy="1762125"/>
          </a:xfrm>
          <a:prstGeom prst="rect">
            <a:avLst/>
          </a:prstGeom>
        </p:spPr>
      </p:pic>
      <p:sp>
        <p:nvSpPr>
          <p:cNvPr id="10" name="TextBox 9">
            <a:extLst>
              <a:ext uri="{FF2B5EF4-FFF2-40B4-BE49-F238E27FC236}">
                <a16:creationId xmlns:a16="http://schemas.microsoft.com/office/drawing/2014/main" id="{C70807F0-6104-49DE-B8B1-4D52D34837DD}"/>
              </a:ext>
            </a:extLst>
          </p:cNvPr>
          <p:cNvSpPr txBox="1"/>
          <p:nvPr/>
        </p:nvSpPr>
        <p:spPr>
          <a:xfrm>
            <a:off x="724997" y="5773514"/>
            <a:ext cx="8156232" cy="584775"/>
          </a:xfrm>
          <a:prstGeom prst="rect">
            <a:avLst/>
          </a:prstGeom>
          <a:noFill/>
        </p:spPr>
        <p:txBody>
          <a:bodyPr wrap="square">
            <a:spAutoFit/>
          </a:bodyPr>
          <a:lstStyle/>
          <a:p>
            <a:r>
              <a:rPr lang="en-US" sz="1600" b="1" dirty="0">
                <a:hlinkClick r:id="rId3"/>
              </a:rPr>
              <a:t>Azure Monitoring alerting rule to notify on non-compliant resources | Marius Sandbu (msandbu.org)</a:t>
            </a:r>
            <a:endParaRPr lang="en-US" sz="1600" b="1" dirty="0"/>
          </a:p>
        </p:txBody>
      </p:sp>
    </p:spTree>
    <p:extLst>
      <p:ext uri="{BB962C8B-B14F-4D97-AF65-F5344CB8AC3E}">
        <p14:creationId xmlns:p14="http://schemas.microsoft.com/office/powerpoint/2010/main" val="125255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Defender</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Threat detection against multiple resources</a:t>
            </a:r>
          </a:p>
          <a:p>
            <a:pPr lvl="1">
              <a:lnSpc>
                <a:spcPct val="150000"/>
              </a:lnSpc>
            </a:pPr>
            <a:r>
              <a:rPr lang="en-US" sz="1200" dirty="0">
                <a:solidFill>
                  <a:schemeClr val="bg1"/>
                </a:solidFill>
                <a:cs typeface="Segoe UI" panose="020B0502040204020203" pitchFamily="34" charset="0"/>
              </a:rPr>
              <a:t>VM’s, SQL, Web App, Storage Accounts, ARM, DNS and IoT</a:t>
            </a:r>
          </a:p>
          <a:p>
            <a:pPr lvl="1">
              <a:lnSpc>
                <a:spcPct val="150000"/>
              </a:lnSpc>
            </a:pPr>
            <a:r>
              <a:rPr lang="en-US" sz="1200" dirty="0">
                <a:solidFill>
                  <a:schemeClr val="bg1"/>
                </a:solidFill>
                <a:cs typeface="Segoe UI" panose="020B0502040204020203" pitchFamily="34" charset="0"/>
              </a:rPr>
              <a:t>Can be added per resource on a global level</a:t>
            </a:r>
          </a:p>
          <a:p>
            <a:pPr>
              <a:lnSpc>
                <a:spcPct val="150000"/>
              </a:lnSpc>
            </a:pPr>
            <a:r>
              <a:rPr lang="en-US" sz="2000" b="1" dirty="0">
                <a:solidFill>
                  <a:schemeClr val="bg1"/>
                </a:solidFill>
                <a:cs typeface="Segoe UI" panose="020B0502040204020203" pitchFamily="34" charset="0"/>
              </a:rPr>
              <a:t>Security Assessments</a:t>
            </a:r>
          </a:p>
          <a:p>
            <a:pPr lvl="1">
              <a:lnSpc>
                <a:spcPct val="150000"/>
              </a:lnSpc>
            </a:pPr>
            <a:r>
              <a:rPr lang="en-US" sz="1200" dirty="0">
                <a:solidFill>
                  <a:schemeClr val="bg1"/>
                </a:solidFill>
                <a:cs typeface="Segoe UI" panose="020B0502040204020203" pitchFamily="34" charset="0"/>
              </a:rPr>
              <a:t>Secure Score, Compliance</a:t>
            </a:r>
          </a:p>
          <a:p>
            <a:pPr lvl="1">
              <a:lnSpc>
                <a:spcPct val="150000"/>
              </a:lnSpc>
            </a:pPr>
            <a:r>
              <a:rPr lang="en-US" sz="1200" dirty="0">
                <a:solidFill>
                  <a:schemeClr val="bg1"/>
                </a:solidFill>
                <a:cs typeface="Segoe UI" panose="020B0502040204020203" pitchFamily="34" charset="0"/>
              </a:rPr>
              <a:t>Assessment and Alerts can be exported to Log Analytics</a:t>
            </a:r>
          </a:p>
          <a:p>
            <a:pPr>
              <a:lnSpc>
                <a:spcPct val="150000"/>
              </a:lnSpc>
            </a:pPr>
            <a:r>
              <a:rPr lang="en-US" sz="2000" b="1" dirty="0">
                <a:solidFill>
                  <a:schemeClr val="bg1"/>
                </a:solidFill>
                <a:cs typeface="Segoe UI" panose="020B0502040204020203" pitchFamily="34" charset="0"/>
              </a:rPr>
              <a:t>EDR for Servers</a:t>
            </a:r>
          </a:p>
          <a:p>
            <a:pPr>
              <a:lnSpc>
                <a:spcPct val="150000"/>
              </a:lnSpc>
            </a:pPr>
            <a:r>
              <a:rPr lang="en-US" sz="2000" b="1" dirty="0">
                <a:solidFill>
                  <a:schemeClr val="bg1"/>
                </a:solidFill>
                <a:cs typeface="Segoe UI" panose="020B0502040204020203" pitchFamily="34" charset="0"/>
              </a:rPr>
              <a:t>Vulnerability Scanning (Qualys)</a:t>
            </a:r>
          </a:p>
          <a:p>
            <a:pPr>
              <a:lnSpc>
                <a:spcPct val="150000"/>
              </a:lnSpc>
            </a:pPr>
            <a:r>
              <a:rPr lang="en-US" sz="2000" b="1" dirty="0">
                <a:solidFill>
                  <a:schemeClr val="bg1"/>
                </a:solidFill>
                <a:cs typeface="Segoe UI" panose="020B0502040204020203" pitchFamily="34" charset="0"/>
              </a:rPr>
              <a:t>Just-in-time access (public endpoints)</a:t>
            </a: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914C7CD4-ED88-497B-A280-E168C7F6B831}"/>
              </a:ext>
            </a:extLst>
          </p:cNvPr>
          <p:cNvSpPr txBox="1"/>
          <p:nvPr/>
        </p:nvSpPr>
        <p:spPr>
          <a:xfrm>
            <a:off x="6711192" y="1950034"/>
            <a:ext cx="4920841" cy="1384995"/>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azurerm_security_center_subscription_pricing</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asc_pricing</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tier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"Standard"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resource_type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VirtualMachines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
        <p:nvSpPr>
          <p:cNvPr id="3" name="Arrow: Right 2">
            <a:extLst>
              <a:ext uri="{FF2B5EF4-FFF2-40B4-BE49-F238E27FC236}">
                <a16:creationId xmlns:a16="http://schemas.microsoft.com/office/drawing/2014/main" id="{405C9B6A-2261-42E5-84E4-8284E4075174}"/>
              </a:ext>
            </a:extLst>
          </p:cNvPr>
          <p:cNvSpPr/>
          <p:nvPr/>
        </p:nvSpPr>
        <p:spPr>
          <a:xfrm>
            <a:off x="4748168" y="2407640"/>
            <a:ext cx="1837189"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23846-234D-4F54-9F97-6298ACA2A9E1}"/>
              </a:ext>
            </a:extLst>
          </p:cNvPr>
          <p:cNvSpPr txBox="1"/>
          <p:nvPr/>
        </p:nvSpPr>
        <p:spPr>
          <a:xfrm>
            <a:off x="6727271" y="3258528"/>
            <a:ext cx="4904762" cy="1200329"/>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azurerm_security_center_workspace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"example"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scope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"/subscriptions/e081f6b1-78ea-4640-baa6-c67dd1d71cf8"</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10" name="Arrow: Right 9">
            <a:extLst>
              <a:ext uri="{FF2B5EF4-FFF2-40B4-BE49-F238E27FC236}">
                <a16:creationId xmlns:a16="http://schemas.microsoft.com/office/drawing/2014/main" id="{A308F6FA-A8A0-4C09-87A3-E56CD062D422}"/>
              </a:ext>
            </a:extLst>
          </p:cNvPr>
          <p:cNvSpPr/>
          <p:nvPr/>
        </p:nvSpPr>
        <p:spPr>
          <a:xfrm>
            <a:off x="5469622" y="3631702"/>
            <a:ext cx="1115735" cy="361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FAB03A-8BF2-4407-A140-5BFD57310167}"/>
              </a:ext>
            </a:extLst>
          </p:cNvPr>
          <p:cNvSpPr txBox="1"/>
          <p:nvPr/>
        </p:nvSpPr>
        <p:spPr>
          <a:xfrm>
            <a:off x="6632550" y="4618046"/>
            <a:ext cx="5559450" cy="1384995"/>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azurerm_virtual_machine_extension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qualys</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qualys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virtual_machine_id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azurerm_windows_virtual_machine.</a:t>
            </a:r>
            <a:r>
              <a:rPr lang="en-US" sz="1200" b="0" dirty="0">
                <a:solidFill>
                  <a:srgbClr val="9CDCFE"/>
                </a:solidFill>
                <a:effectLst/>
                <a:latin typeface="Consolas" panose="020B0609020204030204" pitchFamily="49" charset="0"/>
              </a:rPr>
              <a:t>vm.id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"Qualys"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type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WindowsAgent.AzureSecurityCenter</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type_handler_version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auto_upgrade_minor_version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p:txBody>
      </p:sp>
      <p:sp>
        <p:nvSpPr>
          <p:cNvPr id="13" name="Arrow: Right 12">
            <a:extLst>
              <a:ext uri="{FF2B5EF4-FFF2-40B4-BE49-F238E27FC236}">
                <a16:creationId xmlns:a16="http://schemas.microsoft.com/office/drawing/2014/main" id="{FA9E6005-7F79-4660-8521-2A4D45482DF2}"/>
              </a:ext>
            </a:extLst>
          </p:cNvPr>
          <p:cNvSpPr/>
          <p:nvPr/>
        </p:nvSpPr>
        <p:spPr>
          <a:xfrm>
            <a:off x="5516815" y="4723603"/>
            <a:ext cx="1115735" cy="361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794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Update Management</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Uses Log Analytics and Azure Automation</a:t>
            </a:r>
          </a:p>
          <a:p>
            <a:pPr lvl="1">
              <a:lnSpc>
                <a:spcPct val="150000"/>
              </a:lnSpc>
            </a:pPr>
            <a:r>
              <a:rPr lang="en-US" sz="1400" dirty="0">
                <a:solidFill>
                  <a:schemeClr val="bg1"/>
                </a:solidFill>
                <a:cs typeface="Segoe UI" panose="020B0502040204020203" pitchFamily="34" charset="0"/>
              </a:rPr>
              <a:t>Configures Guest VM’s running as Hybrid Workers</a:t>
            </a:r>
          </a:p>
          <a:p>
            <a:pPr>
              <a:lnSpc>
                <a:spcPct val="150000"/>
              </a:lnSpc>
            </a:pPr>
            <a:r>
              <a:rPr lang="nb-NO" sz="1600" dirty="0">
                <a:solidFill>
                  <a:schemeClr val="bg1"/>
                </a:solidFill>
              </a:rPr>
              <a:t>Must install Update Management Solution on Log Analytics</a:t>
            </a:r>
          </a:p>
          <a:p>
            <a:pPr lvl="1">
              <a:lnSpc>
                <a:spcPct val="150000"/>
              </a:lnSpc>
            </a:pPr>
            <a:r>
              <a:rPr lang="nb-NO" sz="1400" dirty="0">
                <a:solidFill>
                  <a:schemeClr val="bg1"/>
                </a:solidFill>
              </a:rPr>
              <a:t>Then link Automation account and Log Analytics Workspace</a:t>
            </a:r>
          </a:p>
          <a:p>
            <a:pPr lvl="1">
              <a:lnSpc>
                <a:spcPct val="150000"/>
              </a:lnSpc>
            </a:pPr>
            <a:r>
              <a:rPr lang="nb-NO" sz="1400" dirty="0">
                <a:solidFill>
                  <a:schemeClr val="bg1"/>
                </a:solidFill>
              </a:rPr>
              <a:t>Guest VM’s need to have Log Analytics Agent installed</a:t>
            </a:r>
          </a:p>
          <a:p>
            <a:pPr lvl="1">
              <a:lnSpc>
                <a:spcPct val="150000"/>
              </a:lnSpc>
            </a:pPr>
            <a:r>
              <a:rPr lang="nb-NO" sz="1400" dirty="0">
                <a:solidFill>
                  <a:schemeClr val="bg1"/>
                </a:solidFill>
              </a:rPr>
              <a:t>Schedules coming in Terraform soon! </a:t>
            </a:r>
          </a:p>
          <a:p>
            <a:pPr lvl="2">
              <a:lnSpc>
                <a:spcPct val="150000"/>
              </a:lnSpc>
            </a:pPr>
            <a:r>
              <a:rPr lang="en-US" sz="1400" dirty="0" err="1">
                <a:hlinkClick r:id="rId2"/>
              </a:rPr>
              <a:t>azurerm_automation</a:t>
            </a:r>
            <a:r>
              <a:rPr lang="en-US" sz="1400" dirty="0">
                <a:hlinkClick r:id="rId2"/>
              </a:rPr>
              <a:t> update management</a:t>
            </a:r>
            <a:endParaRPr lang="nb-NO" sz="1600" dirty="0">
              <a:solidFill>
                <a:schemeClr val="bg1"/>
              </a:solidFill>
            </a:endParaRPr>
          </a:p>
        </p:txBody>
      </p:sp>
      <p:sp>
        <p:nvSpPr>
          <p:cNvPr id="15" name="TextBox 14">
            <a:extLst>
              <a:ext uri="{FF2B5EF4-FFF2-40B4-BE49-F238E27FC236}">
                <a16:creationId xmlns:a16="http://schemas.microsoft.com/office/drawing/2014/main" id="{E2C054D7-CCE6-408D-94EA-DD2E0B38BD6C}"/>
              </a:ext>
            </a:extLst>
          </p:cNvPr>
          <p:cNvSpPr txBox="1"/>
          <p:nvPr/>
        </p:nvSpPr>
        <p:spPr>
          <a:xfrm>
            <a:off x="6615879" y="1599105"/>
            <a:ext cx="5371855" cy="1200329"/>
          </a:xfrm>
          <a:prstGeom prst="rect">
            <a:avLst/>
          </a:prstGeom>
          <a:noFill/>
        </p:spPr>
        <p:txBody>
          <a:bodyPr wrap="square">
            <a:spAutoFit/>
          </a:bodyPr>
          <a:lstStyle/>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/Updates"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F7136DB0-157B-4F28-9BC6-AB102E818032}"/>
              </a:ext>
            </a:extLst>
          </p:cNvPr>
          <p:cNvSpPr txBox="1"/>
          <p:nvPr/>
        </p:nvSpPr>
        <p:spPr>
          <a:xfrm>
            <a:off x="6237092" y="3331378"/>
            <a:ext cx="6129428" cy="3231654"/>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azurerm_automation_account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-prod-we"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sku_name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"Basic"</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tags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environment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"development"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azurerm_log_analytics_linked_service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-la-link"</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read_access_id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azurerm_automation_account.</a:t>
            </a:r>
            <a:r>
              <a:rPr lang="en-US" sz="1200" b="0" dirty="0">
                <a:solidFill>
                  <a:srgbClr val="9CDCFE"/>
                </a:solidFill>
                <a:effectLst/>
                <a:latin typeface="Consolas" panose="020B0609020204030204" pitchFamily="49" charset="0"/>
              </a:rPr>
              <a:t>aaa</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pic>
        <p:nvPicPr>
          <p:cNvPr id="18" name="Picture 17">
            <a:extLst>
              <a:ext uri="{FF2B5EF4-FFF2-40B4-BE49-F238E27FC236}">
                <a16:creationId xmlns:a16="http://schemas.microsoft.com/office/drawing/2014/main" id="{49B20D45-FC5E-4E80-9A93-734621767BB4}"/>
              </a:ext>
            </a:extLst>
          </p:cNvPr>
          <p:cNvPicPr>
            <a:picLocks noChangeAspect="1"/>
          </p:cNvPicPr>
          <p:nvPr/>
        </p:nvPicPr>
        <p:blipFill>
          <a:blip r:embed="rId3"/>
          <a:stretch>
            <a:fillRect/>
          </a:stretch>
        </p:blipFill>
        <p:spPr>
          <a:xfrm>
            <a:off x="414522" y="4645233"/>
            <a:ext cx="5473035" cy="1590724"/>
          </a:xfrm>
          <a:prstGeom prst="rect">
            <a:avLst/>
          </a:prstGeom>
        </p:spPr>
      </p:pic>
    </p:spTree>
    <p:extLst>
      <p:ext uri="{BB962C8B-B14F-4D97-AF65-F5344CB8AC3E}">
        <p14:creationId xmlns:p14="http://schemas.microsoft.com/office/powerpoint/2010/main" val="3531162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VM Guest Security</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85582"/>
            <a:ext cx="10515600" cy="5007293"/>
          </a:xfrm>
        </p:spPr>
        <p:txBody>
          <a:bodyPr vert="horz" lIns="91440" tIns="45720" rIns="91440" bIns="45720" rtlCol="0" anchor="t">
            <a:normAutofit lnSpcReduction="10000"/>
          </a:bodyPr>
          <a:lstStyle/>
          <a:p>
            <a:pPr>
              <a:lnSpc>
                <a:spcPct val="150000"/>
              </a:lnSpc>
            </a:pPr>
            <a:r>
              <a:rPr lang="en-US" sz="2000" b="1" dirty="0">
                <a:solidFill>
                  <a:schemeClr val="bg1"/>
                </a:solidFill>
                <a:cs typeface="Segoe UI" panose="020B0502040204020203" pitchFamily="34" charset="0"/>
              </a:rPr>
              <a:t>Boot Diagnostics</a:t>
            </a:r>
          </a:p>
          <a:p>
            <a:pPr>
              <a:lnSpc>
                <a:spcPct val="150000"/>
              </a:lnSpc>
            </a:pPr>
            <a:r>
              <a:rPr lang="en-US" sz="2000" b="1" i="0" dirty="0">
                <a:solidFill>
                  <a:schemeClr val="bg1"/>
                </a:solidFill>
                <a:effectLst/>
                <a:cs typeface="Segoe UI" panose="020B0502040204020203" pitchFamily="34" charset="0"/>
              </a:rPr>
              <a:t>Install Antimalware Extension</a:t>
            </a:r>
          </a:p>
          <a:p>
            <a:pPr lvl="1">
              <a:lnSpc>
                <a:spcPct val="150000"/>
              </a:lnSpc>
            </a:pPr>
            <a:r>
              <a:rPr lang="en-US" sz="1400" b="1" i="0" dirty="0">
                <a:solidFill>
                  <a:schemeClr val="bg1"/>
                </a:solidFill>
                <a:effectLst/>
                <a:cs typeface="Segoe UI" panose="020B0502040204020203" pitchFamily="34" charset="0"/>
              </a:rPr>
              <a:t>Install Antimalware Solution on LA first</a:t>
            </a:r>
          </a:p>
          <a:p>
            <a:pPr>
              <a:lnSpc>
                <a:spcPct val="150000"/>
              </a:lnSpc>
            </a:pPr>
            <a:r>
              <a:rPr lang="en-US" sz="2000" b="1" dirty="0">
                <a:solidFill>
                  <a:schemeClr val="bg1"/>
                </a:solidFill>
                <a:cs typeface="Segoe UI" panose="020B0502040204020203" pitchFamily="34" charset="0"/>
              </a:rPr>
              <a:t>Update Management</a:t>
            </a:r>
          </a:p>
          <a:p>
            <a:pPr lvl="1">
              <a:lnSpc>
                <a:spcPct val="150000"/>
              </a:lnSpc>
            </a:pPr>
            <a:r>
              <a:rPr lang="en-US" sz="1600" b="1" dirty="0">
                <a:solidFill>
                  <a:schemeClr val="bg1"/>
                </a:solidFill>
                <a:cs typeface="Segoe UI" panose="020B0502040204020203" pitchFamily="34" charset="0"/>
              </a:rPr>
              <a:t>By Update Management</a:t>
            </a:r>
          </a:p>
          <a:p>
            <a:pPr lvl="1">
              <a:lnSpc>
                <a:spcPct val="150000"/>
              </a:lnSpc>
            </a:pPr>
            <a:r>
              <a:rPr lang="en-US" sz="1600" b="1" dirty="0">
                <a:solidFill>
                  <a:schemeClr val="bg1"/>
                </a:solidFill>
                <a:cs typeface="Segoe UI" panose="020B0502040204020203" pitchFamily="34" charset="0"/>
              </a:rPr>
              <a:t>Or by Platform</a:t>
            </a:r>
          </a:p>
          <a:p>
            <a:pPr lvl="1">
              <a:lnSpc>
                <a:spcPct val="150000"/>
              </a:lnSpc>
            </a:pPr>
            <a:r>
              <a:rPr lang="en-US" sz="800" b="1" dirty="0" err="1">
                <a:solidFill>
                  <a:schemeClr val="bg1"/>
                </a:solidFill>
                <a:cs typeface="Segoe UI" panose="020B0502040204020203" pitchFamily="34" charset="0"/>
              </a:rPr>
              <a:t>az</a:t>
            </a:r>
            <a:r>
              <a:rPr lang="en-US" sz="800" b="1" dirty="0">
                <a:solidFill>
                  <a:schemeClr val="bg1"/>
                </a:solidFill>
                <a:cs typeface="Segoe UI" panose="020B0502040204020203" pitchFamily="34" charset="0"/>
              </a:rPr>
              <a:t> feature register -n </a:t>
            </a:r>
            <a:r>
              <a:rPr lang="en-US" sz="800" b="1" dirty="0" err="1">
                <a:solidFill>
                  <a:schemeClr val="bg1"/>
                </a:solidFill>
                <a:cs typeface="Segoe UI" panose="020B0502040204020203" pitchFamily="34" charset="0"/>
              </a:rPr>
              <a:t>InGuestAutoPatchVMPreview</a:t>
            </a:r>
            <a:r>
              <a:rPr lang="en-US" sz="800" b="1" dirty="0">
                <a:solidFill>
                  <a:schemeClr val="bg1"/>
                </a:solidFill>
                <a:cs typeface="Segoe UI" panose="020B0502040204020203" pitchFamily="34" charset="0"/>
              </a:rPr>
              <a:t> --namespace </a:t>
            </a:r>
            <a:r>
              <a:rPr lang="en-US" sz="800" b="1" dirty="0" err="1">
                <a:solidFill>
                  <a:schemeClr val="bg1"/>
                </a:solidFill>
                <a:cs typeface="Segoe UI" panose="020B0502040204020203" pitchFamily="34" charset="0"/>
              </a:rPr>
              <a:t>Microsoft.Compute</a:t>
            </a:r>
            <a:r>
              <a:rPr lang="en-US" sz="800" b="1" dirty="0">
                <a:solidFill>
                  <a:schemeClr val="bg1"/>
                </a:solidFill>
                <a:cs typeface="Segoe UI" panose="020B0502040204020203" pitchFamily="34" charset="0"/>
              </a:rPr>
              <a:t>.</a:t>
            </a:r>
          </a:p>
          <a:p>
            <a:pPr>
              <a:lnSpc>
                <a:spcPct val="150000"/>
              </a:lnSpc>
            </a:pPr>
            <a:r>
              <a:rPr lang="en-US" sz="2000" b="1" i="0" dirty="0">
                <a:solidFill>
                  <a:schemeClr val="bg1"/>
                </a:solidFill>
                <a:effectLst/>
                <a:cs typeface="Segoe UI" panose="020B0502040204020203" pitchFamily="34" charset="0"/>
              </a:rPr>
              <a:t>Install VM Insight </a:t>
            </a:r>
          </a:p>
          <a:p>
            <a:pPr>
              <a:lnSpc>
                <a:spcPct val="150000"/>
              </a:lnSpc>
            </a:pPr>
            <a:r>
              <a:rPr lang="en-US" sz="2000" b="1" dirty="0">
                <a:solidFill>
                  <a:schemeClr val="bg1"/>
                </a:solidFill>
                <a:cs typeface="Segoe UI" panose="020B0502040204020203" pitchFamily="34" charset="0"/>
              </a:rPr>
              <a:t>Apply VM Backup</a:t>
            </a:r>
          </a:p>
          <a:p>
            <a:pPr lvl="1">
              <a:lnSpc>
                <a:spcPct val="150000"/>
              </a:lnSpc>
            </a:pPr>
            <a:r>
              <a:rPr lang="en-US" sz="1400" b="1" i="0" dirty="0">
                <a:solidFill>
                  <a:schemeClr val="bg1"/>
                </a:solidFill>
                <a:effectLst/>
                <a:cs typeface="Segoe UI" panose="020B0502040204020203" pitchFamily="34" charset="0"/>
              </a:rPr>
              <a:t>Backup Center </a:t>
            </a:r>
          </a:p>
          <a:p>
            <a:pPr lvl="1">
              <a:lnSpc>
                <a:spcPct val="150000"/>
              </a:lnSpc>
            </a:pPr>
            <a:r>
              <a:rPr lang="en-US" sz="1400" b="1" i="0" dirty="0">
                <a:solidFill>
                  <a:schemeClr val="bg1"/>
                </a:solidFill>
                <a:effectLst/>
                <a:cs typeface="Segoe UI" panose="020B0502040204020203" pitchFamily="34" charset="0"/>
              </a:rPr>
              <a:t>(Supports tag-based backup) in Preview - Policy</a:t>
            </a: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F88B854B-6160-4CD0-8FE2-9F1086DAFFB4}"/>
              </a:ext>
            </a:extLst>
          </p:cNvPr>
          <p:cNvSpPr txBox="1"/>
          <p:nvPr/>
        </p:nvSpPr>
        <p:spPr>
          <a:xfrm>
            <a:off x="5920002" y="1698582"/>
            <a:ext cx="5530645" cy="156966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azurerm_windows_virtual_machine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"winvm01-vm"</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"winvm01"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"Standard_F2"</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C8C8C8"/>
                </a:solidFill>
                <a:effectLst/>
                <a:latin typeface="Consolas" panose="020B0609020204030204" pitchFamily="49" charset="0"/>
              </a:rPr>
              <a:t>boot_diagnostics</a:t>
            </a:r>
            <a:r>
              <a:rPr lang="en-US" sz="1200" b="0" dirty="0">
                <a:solidFill>
                  <a:srgbClr val="D4D4D4"/>
                </a:solidFill>
                <a:effectLst/>
                <a:latin typeface="Consolas" panose="020B0609020204030204" pitchFamily="49" charset="0"/>
              </a:rPr>
              <a:t> {} ## Sets Boot Diagnostics using Managed</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patch_mode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AutomaticByPlatform</a:t>
            </a:r>
            <a:r>
              <a:rPr lang="en-US" sz="1200" dirty="0">
                <a:solidFill>
                  <a:srgbClr val="CE9178"/>
                </a:solidFill>
                <a:latin typeface="Consolas" panose="020B0609020204030204" pitchFamily="49" charset="0"/>
              </a:rPr>
              <a:t>”</a:t>
            </a:r>
            <a:r>
              <a:rPr lang="en-US" sz="1200" b="0" dirty="0">
                <a:solidFill>
                  <a:srgbClr val="CE9178"/>
                </a:solidFill>
                <a:effectLst/>
                <a:latin typeface="Consolas" panose="020B0609020204030204" pitchFamily="49" charset="0"/>
              </a:rPr>
              <a:t> ##Default to </a:t>
            </a:r>
            <a:r>
              <a:rPr lang="en-US" sz="1200" b="0" dirty="0" err="1">
                <a:solidFill>
                  <a:srgbClr val="CE9178"/>
                </a:solidFill>
                <a:effectLst/>
                <a:latin typeface="Consolas" panose="020B0609020204030204" pitchFamily="49" charset="0"/>
              </a:rPr>
              <a:t>ByOS</a:t>
            </a:r>
            <a:endParaRPr lang="en-US" sz="1200" b="0" dirty="0">
              <a:solidFill>
                <a:srgbClr val="D4D4D4"/>
              </a:solidFill>
              <a:effectLst/>
              <a:latin typeface="Consolas" panose="020B0609020204030204" pitchFamily="49" charset="0"/>
            </a:endParaRPr>
          </a:p>
          <a:p>
            <a:endParaRPr lang="en-US" sz="12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50AB795F-5429-4189-A2A7-F6362600F4B2}"/>
              </a:ext>
            </a:extLst>
          </p:cNvPr>
          <p:cNvSpPr txBox="1"/>
          <p:nvPr/>
        </p:nvSpPr>
        <p:spPr>
          <a:xfrm>
            <a:off x="5784317" y="3417016"/>
            <a:ext cx="6129428" cy="830997"/>
          </a:xfrm>
          <a:prstGeom prst="rect">
            <a:avLst/>
          </a:prstGeom>
          <a:no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 ## Defined on Log Analytics Workspace Solutions</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51085C4C-3902-4932-95CB-A7000999D295}"/>
              </a:ext>
            </a:extLst>
          </p:cNvPr>
          <p:cNvSpPr txBox="1"/>
          <p:nvPr/>
        </p:nvSpPr>
        <p:spPr>
          <a:xfrm>
            <a:off x="5878707" y="5292546"/>
            <a:ext cx="6129428" cy="1200329"/>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azurerm_backup_protected_vm</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"vm1"</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rgrv01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recovery_vault_name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azurerm_recovery_services_vault.</a:t>
            </a:r>
            <a:r>
              <a:rPr lang="en-US" sz="1200" b="0" dirty="0">
                <a:solidFill>
                  <a:srgbClr val="9CDCFE"/>
                </a:solidFill>
                <a:effectLst/>
                <a:latin typeface="Consolas" panose="020B0609020204030204" pitchFamily="49" charset="0"/>
              </a:rPr>
              <a:t>arsv</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source_vm_id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azurerm_windows_virtual_machine.</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-vm.</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backup_policy_id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azurerm_backup_policy_vm.</a:t>
            </a:r>
            <a:r>
              <a:rPr lang="en-US" sz="1200" b="0" dirty="0">
                <a:solidFill>
                  <a:srgbClr val="9CDCFE"/>
                </a:solidFill>
                <a:effectLst/>
                <a:latin typeface="Consolas" panose="020B0609020204030204" pitchFamily="49" charset="0"/>
              </a:rPr>
              <a:t>bp01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67DB9DE7-D5BA-48E4-8140-20C75FC8A5EA}"/>
              </a:ext>
            </a:extLst>
          </p:cNvPr>
          <p:cNvSpPr txBox="1"/>
          <p:nvPr/>
        </p:nvSpPr>
        <p:spPr>
          <a:xfrm>
            <a:off x="5784317" y="4354781"/>
            <a:ext cx="6129428" cy="830997"/>
          </a:xfrm>
          <a:prstGeom prst="rect">
            <a:avLst/>
          </a:prstGeom>
          <a:no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VMInsights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468790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Storage + Disk Encryption</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dirty="0">
                <a:solidFill>
                  <a:schemeClr val="bg1"/>
                </a:solidFill>
                <a:cs typeface="Arial" panose="020B0604020202020204" pitchFamily="34" charset="0"/>
              </a:rPr>
              <a:t>Provides different ways to encrypt data</a:t>
            </a:r>
            <a:r>
              <a:rPr lang="en-US" sz="2000" dirty="0">
                <a:solidFill>
                  <a:schemeClr val="bg1"/>
                </a:solidFill>
                <a:cs typeface="Arial" panose="020B0604020202020204" pitchFamily="34" charset="0"/>
              </a:rPr>
              <a:t> </a:t>
            </a:r>
          </a:p>
          <a:p>
            <a:pPr lvl="1">
              <a:lnSpc>
                <a:spcPct val="150000"/>
              </a:lnSpc>
            </a:pPr>
            <a:r>
              <a:rPr lang="en-US" sz="1600" dirty="0">
                <a:solidFill>
                  <a:schemeClr val="bg1"/>
                </a:solidFill>
                <a:cs typeface="Arial" panose="020B0604020202020204" pitchFamily="34" charset="0"/>
              </a:rPr>
              <a:t>At-Rest or Disk based</a:t>
            </a:r>
          </a:p>
          <a:p>
            <a:pPr>
              <a:lnSpc>
                <a:spcPct val="150000"/>
              </a:lnSpc>
            </a:pPr>
            <a:r>
              <a:rPr lang="en-US" sz="2000" b="1" dirty="0">
                <a:solidFill>
                  <a:schemeClr val="bg1"/>
                </a:solidFill>
                <a:cs typeface="Arial" panose="020B0604020202020204" pitchFamily="34" charset="0"/>
              </a:rPr>
              <a:t>SSE (At-rest) is default</a:t>
            </a:r>
          </a:p>
          <a:p>
            <a:pPr>
              <a:lnSpc>
                <a:spcPct val="150000"/>
              </a:lnSpc>
            </a:pPr>
            <a:r>
              <a:rPr lang="en-US" sz="2000" dirty="0">
                <a:solidFill>
                  <a:schemeClr val="bg1"/>
                </a:solidFill>
                <a:cs typeface="Arial" panose="020B0604020202020204" pitchFamily="34" charset="0"/>
              </a:rPr>
              <a:t>SSE + CMK cannot be used with ADE</a:t>
            </a:r>
          </a:p>
          <a:p>
            <a:pPr>
              <a:lnSpc>
                <a:spcPct val="150000"/>
              </a:lnSpc>
            </a:pPr>
            <a:r>
              <a:rPr lang="nb-NO" sz="1600" dirty="0">
                <a:solidFill>
                  <a:schemeClr val="bg1"/>
                </a:solidFill>
              </a:rPr>
              <a:t>Disk Encryption is not availble for VM’s without temp disk</a:t>
            </a:r>
          </a:p>
          <a:p>
            <a:pPr>
              <a:lnSpc>
                <a:spcPct val="150000"/>
              </a:lnSpc>
            </a:pPr>
            <a:r>
              <a:rPr lang="nb-NO" sz="1600" dirty="0">
                <a:solidFill>
                  <a:schemeClr val="bg1"/>
                </a:solidFill>
              </a:rPr>
              <a:t>Using in-guest encryption (example bitlocker)</a:t>
            </a:r>
          </a:p>
          <a:p>
            <a:pPr>
              <a:lnSpc>
                <a:spcPct val="150000"/>
              </a:lnSpc>
            </a:pPr>
            <a:r>
              <a:rPr lang="nb-NO" sz="1600" dirty="0">
                <a:solidFill>
                  <a:schemeClr val="bg1"/>
                </a:solidFill>
              </a:rPr>
              <a:t>Requires KeyVault configured </a:t>
            </a:r>
          </a:p>
        </p:txBody>
      </p:sp>
      <p:pic>
        <p:nvPicPr>
          <p:cNvPr id="2050" name="Picture 2">
            <a:extLst>
              <a:ext uri="{FF2B5EF4-FFF2-40B4-BE49-F238E27FC236}">
                <a16:creationId xmlns:a16="http://schemas.microsoft.com/office/drawing/2014/main" id="{81F4D922-57A9-497C-926C-D6034AC46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528" y="2103607"/>
            <a:ext cx="6062460" cy="121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4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Public Services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i="0" dirty="0">
                <a:solidFill>
                  <a:schemeClr val="bg1"/>
                </a:solidFill>
                <a:effectLst/>
                <a:cs typeface="Segoe UI" panose="020B0502040204020203" pitchFamily="34" charset="0"/>
              </a:rPr>
              <a:t>Network Flow Logs </a:t>
            </a:r>
            <a:r>
              <a:rPr lang="en-US" sz="2000" b="1" i="0" dirty="0" err="1">
                <a:solidFill>
                  <a:schemeClr val="bg1"/>
                </a:solidFill>
                <a:effectLst/>
                <a:cs typeface="Segoe UI" panose="020B0502040204020203" pitchFamily="34" charset="0"/>
              </a:rPr>
              <a:t>appled</a:t>
            </a:r>
            <a:r>
              <a:rPr lang="en-US" sz="2000" b="1" i="0" dirty="0">
                <a:solidFill>
                  <a:schemeClr val="bg1"/>
                </a:solidFill>
                <a:effectLst/>
                <a:cs typeface="Segoe UI" panose="020B0502040204020203" pitchFamily="34" charset="0"/>
              </a:rPr>
              <a:t> on NSG level</a:t>
            </a:r>
          </a:p>
          <a:p>
            <a:pPr>
              <a:lnSpc>
                <a:spcPct val="150000"/>
              </a:lnSpc>
            </a:pPr>
            <a:r>
              <a:rPr lang="en-US" sz="2000" i="0" dirty="0">
                <a:solidFill>
                  <a:schemeClr val="bg1"/>
                </a:solidFill>
                <a:effectLst/>
                <a:cs typeface="Segoe UI" panose="020B0502040204020203" pitchFamily="34" charset="0"/>
              </a:rPr>
              <a:t>Should be enabled for Public Services</a:t>
            </a:r>
          </a:p>
          <a:p>
            <a:pPr>
              <a:lnSpc>
                <a:spcPct val="150000"/>
              </a:lnSpc>
            </a:pPr>
            <a:r>
              <a:rPr lang="en-US" sz="2000" dirty="0">
                <a:solidFill>
                  <a:schemeClr val="bg1"/>
                </a:solidFill>
                <a:cs typeface="Segoe UI" panose="020B0502040204020203" pitchFamily="34" charset="0"/>
              </a:rPr>
              <a:t>Enabled together with Network Watcher </a:t>
            </a:r>
            <a:br>
              <a:rPr lang="en-US" sz="2000" dirty="0">
                <a:solidFill>
                  <a:schemeClr val="bg1"/>
                </a:solidFill>
                <a:cs typeface="Segoe UI" panose="020B0502040204020203" pitchFamily="34" charset="0"/>
              </a:rPr>
            </a:br>
            <a:r>
              <a:rPr lang="en-US" sz="2000" dirty="0">
                <a:solidFill>
                  <a:schemeClr val="bg1"/>
                </a:solidFill>
                <a:cs typeface="Segoe UI" panose="020B0502040204020203" pitchFamily="34" charset="0"/>
              </a:rPr>
              <a:t>and Traffic Analytics</a:t>
            </a:r>
          </a:p>
          <a:p>
            <a:pPr>
              <a:lnSpc>
                <a:spcPct val="150000"/>
              </a:lnSpc>
            </a:pPr>
            <a:r>
              <a:rPr lang="en-US" sz="2000" i="0" dirty="0">
                <a:solidFill>
                  <a:schemeClr val="bg1"/>
                </a:solidFill>
                <a:effectLst/>
                <a:cs typeface="Segoe UI" panose="020B0502040204020203" pitchFamily="34" charset="0"/>
              </a:rPr>
              <a:t>Integrated into Log Analytics</a:t>
            </a:r>
          </a:p>
          <a:p>
            <a:pPr>
              <a:lnSpc>
                <a:spcPct val="150000"/>
              </a:lnSpc>
            </a:pPr>
            <a:endParaRPr lang="en-US" sz="2000" b="1" i="0" dirty="0">
              <a:solidFill>
                <a:schemeClr val="bg1"/>
              </a:solidFill>
              <a:effectLst/>
              <a:cs typeface="Segoe UI" panose="020B0502040204020203" pitchFamily="34" charset="0"/>
            </a:endParaRP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DC6DBC90-DF35-4A05-B22B-90D5AED93F37}"/>
              </a:ext>
            </a:extLst>
          </p:cNvPr>
          <p:cNvSpPr txBox="1"/>
          <p:nvPr/>
        </p:nvSpPr>
        <p:spPr>
          <a:xfrm>
            <a:off x="6192915" y="1837313"/>
            <a:ext cx="5855515" cy="433965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azurerm_network_watcher_flow_log</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nwfl</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network_watcher_name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azurerm_network_watcher.</a:t>
            </a:r>
            <a:r>
              <a:rPr lang="en-US" sz="1200" b="0" dirty="0">
                <a:solidFill>
                  <a:srgbClr val="9CDCFE"/>
                </a:solidFill>
                <a:effectLst/>
                <a:latin typeface="Consolas" panose="020B0609020204030204" pitchFamily="49" charset="0"/>
              </a:rPr>
              <a:t>nw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vnetprodrg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network_security_group_id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azurerm_network_security_group.</a:t>
            </a:r>
            <a:r>
              <a:rPr lang="en-US" sz="1200" b="0" dirty="0">
                <a:solidFill>
                  <a:srgbClr val="9CDCFE"/>
                </a:solidFill>
                <a:effectLst/>
                <a:latin typeface="Consolas" panose="020B0609020204030204" pitchFamily="49" charset="0"/>
              </a:rPr>
              <a:t>vnetprod</a:t>
            </a:r>
            <a:r>
              <a:rPr lang="en-US" sz="1200" b="0" dirty="0">
                <a:solidFill>
                  <a:srgbClr val="D4D4D4"/>
                </a:solidFill>
                <a:effectLst/>
                <a:latin typeface="Consolas" panose="020B0609020204030204" pitchFamily="49" charset="0"/>
              </a:rPr>
              <a:t>-nsg.</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storage_account_id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azurerm_storage_account.</a:t>
            </a:r>
            <a:r>
              <a:rPr lang="en-US" sz="1200" b="0" dirty="0">
                <a:solidFill>
                  <a:srgbClr val="9CDCFE"/>
                </a:solidFill>
                <a:effectLst/>
                <a:latin typeface="Consolas" panose="020B0609020204030204" pitchFamily="49" charset="0"/>
              </a:rPr>
              <a:t>sa</a:t>
            </a:r>
            <a:r>
              <a:rPr lang="en-US" sz="1200" b="0" dirty="0">
                <a:solidFill>
                  <a:srgbClr val="D4D4D4"/>
                </a:solidFill>
                <a:effectLst/>
                <a:latin typeface="Consolas" panose="020B0609020204030204" pitchFamily="49" charset="0"/>
              </a:rPr>
              <a:t>-we.</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retention_policy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days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7</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traffic_analytics</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azurerm_log_analytics_workspace.</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-la.</a:t>
            </a:r>
            <a:r>
              <a:rPr lang="en-US" sz="1200" b="0" dirty="0" err="1">
                <a:solidFill>
                  <a:srgbClr val="9CDCFE"/>
                </a:solidFill>
                <a:effectLst/>
                <a:latin typeface="Consolas" panose="020B0609020204030204" pitchFamily="49" charset="0"/>
              </a:rPr>
              <a:t>workspace_id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workspace_region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azurerm_log_analytics_workspace.</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-la.</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interval_in_minutes</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B938C96E-8187-495C-A076-1F8E1E8F24C5}"/>
              </a:ext>
            </a:extLst>
          </p:cNvPr>
          <p:cNvPicPr>
            <a:picLocks noChangeAspect="1"/>
          </p:cNvPicPr>
          <p:nvPr/>
        </p:nvPicPr>
        <p:blipFill>
          <a:blip r:embed="rId2"/>
          <a:stretch>
            <a:fillRect/>
          </a:stretch>
        </p:blipFill>
        <p:spPr>
          <a:xfrm>
            <a:off x="940616" y="4337676"/>
            <a:ext cx="4633170" cy="2069483"/>
          </a:xfrm>
          <a:prstGeom prst="rect">
            <a:avLst/>
          </a:prstGeom>
        </p:spPr>
      </p:pic>
    </p:spTree>
    <p:extLst>
      <p:ext uri="{BB962C8B-B14F-4D97-AF65-F5344CB8AC3E}">
        <p14:creationId xmlns:p14="http://schemas.microsoft.com/office/powerpoint/2010/main" val="3740312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AG Web Application Firewall</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800" b="1" i="0" dirty="0">
                <a:solidFill>
                  <a:schemeClr val="bg1"/>
                </a:solidFill>
                <a:effectLst/>
                <a:cs typeface="Segoe UI" panose="020B0502040204020203" pitchFamily="34" charset="0"/>
              </a:rPr>
              <a:t>Web Application Firewall + Load Balancing</a:t>
            </a:r>
          </a:p>
          <a:p>
            <a:pPr>
              <a:lnSpc>
                <a:spcPct val="150000"/>
              </a:lnSpc>
            </a:pPr>
            <a:r>
              <a:rPr lang="en-US" sz="1800" b="1" dirty="0">
                <a:solidFill>
                  <a:schemeClr val="bg1"/>
                </a:solidFill>
                <a:cs typeface="Segoe UI" panose="020B0502040204020203" pitchFamily="34" charset="0"/>
              </a:rPr>
              <a:t>Private or Public Endpoints</a:t>
            </a:r>
            <a:endParaRPr lang="en-US" sz="1800" b="1" i="0" dirty="0">
              <a:solidFill>
                <a:schemeClr val="bg1"/>
              </a:solidFill>
              <a:effectLst/>
              <a:cs typeface="Segoe UI" panose="020B0502040204020203" pitchFamily="34" charset="0"/>
            </a:endParaRPr>
          </a:p>
          <a:p>
            <a:pPr>
              <a:lnSpc>
                <a:spcPct val="150000"/>
              </a:lnSpc>
            </a:pPr>
            <a:r>
              <a:rPr lang="en-US" sz="1800" b="1" dirty="0">
                <a:solidFill>
                  <a:schemeClr val="bg1"/>
                </a:solidFill>
                <a:cs typeface="Segoe UI" panose="020B0502040204020203" pitchFamily="34" charset="0"/>
              </a:rPr>
              <a:t>Can define custom file upload and HTTP request size</a:t>
            </a:r>
            <a:endParaRPr lang="en-US" sz="1800" b="1" i="0" dirty="0">
              <a:solidFill>
                <a:schemeClr val="bg1"/>
              </a:solidFill>
              <a:effectLst/>
              <a:cs typeface="Segoe UI" panose="020B0502040204020203" pitchFamily="34" charset="0"/>
            </a:endParaRPr>
          </a:p>
          <a:p>
            <a:pPr>
              <a:lnSpc>
                <a:spcPct val="150000"/>
              </a:lnSpc>
            </a:pPr>
            <a:r>
              <a:rPr lang="en-US" sz="1800" b="1" i="0" dirty="0">
                <a:solidFill>
                  <a:schemeClr val="bg1"/>
                </a:solidFill>
                <a:effectLst/>
                <a:cs typeface="Segoe UI" panose="020B0502040204020203" pitchFamily="34" charset="0"/>
              </a:rPr>
              <a:t>Prebuilt OWASP Rules or custom rules</a:t>
            </a:r>
          </a:p>
          <a:p>
            <a:pPr lvl="1">
              <a:lnSpc>
                <a:spcPct val="150000"/>
              </a:lnSpc>
            </a:pPr>
            <a:r>
              <a:rPr lang="en-US" sz="1400" b="1" i="0" dirty="0">
                <a:solidFill>
                  <a:schemeClr val="bg1"/>
                </a:solidFill>
                <a:effectLst/>
                <a:cs typeface="Segoe UI" panose="020B0502040204020203" pitchFamily="34" charset="0"/>
              </a:rPr>
              <a:t>Geo restrictions as well </a:t>
            </a:r>
          </a:p>
          <a:p>
            <a:pPr>
              <a:lnSpc>
                <a:spcPct val="150000"/>
              </a:lnSpc>
            </a:pPr>
            <a:r>
              <a:rPr lang="en-US" sz="1800" b="1" dirty="0">
                <a:solidFill>
                  <a:schemeClr val="bg1"/>
                </a:solidFill>
                <a:cs typeface="Segoe UI" panose="020B0502040204020203" pitchFamily="34" charset="0"/>
              </a:rPr>
              <a:t>Prebuilt rules on Bot Protection </a:t>
            </a:r>
            <a:endParaRPr lang="en-US" sz="1800" b="1" i="0" dirty="0">
              <a:solidFill>
                <a:schemeClr val="bg1"/>
              </a:solidFill>
              <a:effectLst/>
              <a:cs typeface="Segoe UI" panose="020B0502040204020203" pitchFamily="34" charset="0"/>
            </a:endParaRPr>
          </a:p>
          <a:p>
            <a:pPr>
              <a:lnSpc>
                <a:spcPct val="150000"/>
              </a:lnSpc>
            </a:pPr>
            <a:r>
              <a:rPr lang="en-US" sz="1800" b="1" dirty="0">
                <a:solidFill>
                  <a:schemeClr val="bg1"/>
                </a:solidFill>
                <a:cs typeface="Arial" panose="020B0604020202020204" pitchFamily="34" charset="0"/>
              </a:rPr>
              <a:t>Detection or Block</a:t>
            </a:r>
          </a:p>
          <a:p>
            <a:pPr>
              <a:lnSpc>
                <a:spcPct val="150000"/>
              </a:lnSpc>
            </a:pPr>
            <a:r>
              <a:rPr lang="en-US" sz="1800" b="1" dirty="0">
                <a:solidFill>
                  <a:schemeClr val="bg1"/>
                </a:solidFill>
                <a:cs typeface="Arial" panose="020B0604020202020204" pitchFamily="34" charset="0"/>
              </a:rPr>
              <a:t>Custom SSL/TLS Policies</a:t>
            </a:r>
          </a:p>
          <a:p>
            <a:pPr>
              <a:lnSpc>
                <a:spcPct val="150000"/>
              </a:lnSpc>
            </a:pPr>
            <a:r>
              <a:rPr lang="en-US" sz="1800" b="1" u="sng" dirty="0">
                <a:solidFill>
                  <a:schemeClr val="bg1"/>
                </a:solidFill>
                <a:cs typeface="Arial" panose="020B0604020202020204" pitchFamily="34" charset="0"/>
              </a:rPr>
              <a:t>Remember v2 SKU</a:t>
            </a:r>
          </a:p>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56584E15-F0D2-4B97-A0B1-016725DDDF82}"/>
              </a:ext>
            </a:extLst>
          </p:cNvPr>
          <p:cNvPicPr>
            <a:picLocks noChangeAspect="1"/>
          </p:cNvPicPr>
          <p:nvPr/>
        </p:nvPicPr>
        <p:blipFill>
          <a:blip r:embed="rId2"/>
          <a:stretch>
            <a:fillRect/>
          </a:stretch>
        </p:blipFill>
        <p:spPr>
          <a:xfrm>
            <a:off x="6916483" y="1692592"/>
            <a:ext cx="4437317" cy="4597014"/>
          </a:xfrm>
          <a:prstGeom prst="rect">
            <a:avLst/>
          </a:prstGeom>
        </p:spPr>
      </p:pic>
    </p:spTree>
    <p:extLst>
      <p:ext uri="{BB962C8B-B14F-4D97-AF65-F5344CB8AC3E}">
        <p14:creationId xmlns:p14="http://schemas.microsoft.com/office/powerpoint/2010/main" val="2730968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AAG WAF – Custom Rules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77193"/>
            <a:ext cx="10515600" cy="4691381"/>
          </a:xfrm>
        </p:spPr>
        <p:txBody>
          <a:bodyPr vert="horz" lIns="91440" tIns="45720" rIns="91440" bIns="45720" rtlCol="0" anchor="t">
            <a:normAutofit lnSpcReduction="10000"/>
          </a:bodyPr>
          <a:lstStyle/>
          <a:p>
            <a:pPr>
              <a:lnSpc>
                <a:spcPct val="150000"/>
              </a:lnSpc>
            </a:pPr>
            <a:r>
              <a:rPr lang="en-US" sz="1800" b="1" dirty="0">
                <a:solidFill>
                  <a:schemeClr val="bg1"/>
                </a:solidFill>
                <a:cs typeface="Segoe UI" panose="020B0502040204020203" pitchFamily="34" charset="0"/>
              </a:rPr>
              <a:t>Defines rules to Allow/Block/Log</a:t>
            </a:r>
          </a:p>
          <a:p>
            <a:pPr>
              <a:lnSpc>
                <a:spcPct val="150000"/>
              </a:lnSpc>
            </a:pPr>
            <a:r>
              <a:rPr lang="en-US" sz="1800" b="1" dirty="0">
                <a:solidFill>
                  <a:schemeClr val="bg1"/>
                </a:solidFill>
                <a:cs typeface="Segoe UI" panose="020B0502040204020203" pitchFamily="34" charset="0"/>
              </a:rPr>
              <a:t>Match variable</a:t>
            </a:r>
          </a:p>
          <a:p>
            <a:pPr lvl="1">
              <a:lnSpc>
                <a:spcPct val="150000"/>
              </a:lnSpc>
            </a:pPr>
            <a:r>
              <a:rPr lang="en-US" sz="1400" b="1" dirty="0" err="1">
                <a:solidFill>
                  <a:schemeClr val="bg1"/>
                </a:solidFill>
                <a:cs typeface="Segoe UI" panose="020B0502040204020203" pitchFamily="34" charset="0"/>
              </a:rPr>
              <a:t>RemoteAddr</a:t>
            </a:r>
            <a:br>
              <a:rPr lang="en-US" sz="1400" b="1" dirty="0">
                <a:solidFill>
                  <a:schemeClr val="bg1"/>
                </a:solidFill>
                <a:cs typeface="Segoe UI" panose="020B0502040204020203" pitchFamily="34" charset="0"/>
              </a:rPr>
            </a:br>
            <a:r>
              <a:rPr lang="en-US" sz="1400" b="1" dirty="0" err="1">
                <a:solidFill>
                  <a:schemeClr val="bg1"/>
                </a:solidFill>
                <a:cs typeface="Segoe UI" panose="020B0502040204020203" pitchFamily="34" charset="0"/>
              </a:rPr>
              <a:t>RequestMethod</a:t>
            </a:r>
            <a:endParaRPr lang="en-US" sz="1400" b="1" dirty="0">
              <a:solidFill>
                <a:schemeClr val="bg1"/>
              </a:solidFill>
              <a:cs typeface="Segoe UI" panose="020B0502040204020203" pitchFamily="34" charset="0"/>
            </a:endParaRPr>
          </a:p>
          <a:p>
            <a:pPr lvl="1">
              <a:lnSpc>
                <a:spcPct val="150000"/>
              </a:lnSpc>
            </a:pPr>
            <a:r>
              <a:rPr lang="en-US" sz="1400" b="1" dirty="0" err="1">
                <a:solidFill>
                  <a:schemeClr val="bg1"/>
                </a:solidFill>
                <a:cs typeface="Segoe UI" panose="020B0502040204020203" pitchFamily="34" charset="0"/>
              </a:rPr>
              <a:t>QueryString</a:t>
            </a:r>
            <a:endParaRPr lang="en-US" sz="1400" b="1" dirty="0">
              <a:solidFill>
                <a:schemeClr val="bg1"/>
              </a:solidFill>
              <a:cs typeface="Segoe UI" panose="020B0502040204020203" pitchFamily="34" charset="0"/>
            </a:endParaRPr>
          </a:p>
          <a:p>
            <a:pPr lvl="1">
              <a:lnSpc>
                <a:spcPct val="150000"/>
              </a:lnSpc>
            </a:pPr>
            <a:r>
              <a:rPr lang="en-US" sz="1400" b="1" dirty="0" err="1">
                <a:solidFill>
                  <a:schemeClr val="bg1"/>
                </a:solidFill>
                <a:cs typeface="Segoe UI" panose="020B0502040204020203" pitchFamily="34" charset="0"/>
              </a:rPr>
              <a:t>PostArgs</a:t>
            </a:r>
            <a:endParaRPr lang="en-US" sz="1400" b="1" dirty="0">
              <a:solidFill>
                <a:schemeClr val="bg1"/>
              </a:solidFill>
              <a:cs typeface="Segoe UI" panose="020B0502040204020203" pitchFamily="34" charset="0"/>
            </a:endParaRPr>
          </a:p>
          <a:p>
            <a:pPr lvl="1">
              <a:lnSpc>
                <a:spcPct val="150000"/>
              </a:lnSpc>
            </a:pPr>
            <a:r>
              <a:rPr lang="en-US" sz="1400" b="1" dirty="0" err="1">
                <a:solidFill>
                  <a:schemeClr val="bg1"/>
                </a:solidFill>
                <a:cs typeface="Segoe UI" panose="020B0502040204020203" pitchFamily="34" charset="0"/>
              </a:rPr>
              <a:t>RequestUri</a:t>
            </a:r>
            <a:r>
              <a:rPr lang="en-US" sz="1400" b="1" dirty="0">
                <a:solidFill>
                  <a:schemeClr val="bg1"/>
                </a:solidFill>
                <a:cs typeface="Segoe UI" panose="020B0502040204020203" pitchFamily="34" charset="0"/>
              </a:rPr>
              <a:t>/Headers/Body/Cookies</a:t>
            </a:r>
          </a:p>
          <a:p>
            <a:pPr>
              <a:lnSpc>
                <a:spcPct val="150000"/>
              </a:lnSpc>
            </a:pPr>
            <a:r>
              <a:rPr lang="en-US" sz="1800" b="1" dirty="0">
                <a:solidFill>
                  <a:schemeClr val="bg1"/>
                </a:solidFill>
                <a:cs typeface="Segoe UI" panose="020B0502040204020203" pitchFamily="34" charset="0"/>
              </a:rPr>
              <a:t>Operator</a:t>
            </a:r>
          </a:p>
          <a:p>
            <a:pPr lvl="1">
              <a:lnSpc>
                <a:spcPct val="150000"/>
              </a:lnSpc>
            </a:pPr>
            <a:r>
              <a:rPr lang="en-US" sz="1400" b="1" dirty="0">
                <a:solidFill>
                  <a:schemeClr val="bg1"/>
                </a:solidFill>
                <a:cs typeface="Segoe UI" panose="020B0502040204020203" pitchFamily="34" charset="0"/>
              </a:rPr>
              <a:t>Example: </a:t>
            </a:r>
            <a:r>
              <a:rPr lang="en-US" sz="1400" b="1" dirty="0" err="1">
                <a:solidFill>
                  <a:schemeClr val="bg1"/>
                </a:solidFill>
                <a:cs typeface="Segoe UI" panose="020B0502040204020203" pitchFamily="34" charset="0"/>
              </a:rPr>
              <a:t>GeoMatch</a:t>
            </a:r>
            <a:r>
              <a:rPr lang="en-US" sz="1400" b="1" dirty="0">
                <a:solidFill>
                  <a:schemeClr val="bg1"/>
                </a:solidFill>
                <a:cs typeface="Segoe UI" panose="020B0502040204020203" pitchFamily="34" charset="0"/>
              </a:rPr>
              <a:t> (yes case sensitive)</a:t>
            </a:r>
          </a:p>
          <a:p>
            <a:pPr>
              <a:lnSpc>
                <a:spcPct val="150000"/>
              </a:lnSpc>
            </a:pPr>
            <a:r>
              <a:rPr lang="en-US" sz="1800" b="1" dirty="0">
                <a:solidFill>
                  <a:schemeClr val="bg1"/>
                </a:solidFill>
                <a:cs typeface="Segoe UI" panose="020B0502040204020203" pitchFamily="34" charset="0"/>
              </a:rPr>
              <a:t>Match Values</a:t>
            </a:r>
          </a:p>
          <a:p>
            <a:pPr>
              <a:lnSpc>
                <a:spcPct val="150000"/>
              </a:lnSpc>
            </a:pPr>
            <a:r>
              <a:rPr lang="en-US" sz="1800" b="1" dirty="0">
                <a:solidFill>
                  <a:schemeClr val="bg1"/>
                </a:solidFill>
                <a:cs typeface="Segoe UI" panose="020B0502040204020203" pitchFamily="34" charset="0"/>
              </a:rPr>
              <a:t>Action</a:t>
            </a:r>
            <a:endParaRPr lang="en-US" sz="18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0239B2DE-FE64-49AA-A6D8-6003133FCBA1}"/>
              </a:ext>
            </a:extLst>
          </p:cNvPr>
          <p:cNvSpPr txBox="1"/>
          <p:nvPr/>
        </p:nvSpPr>
        <p:spPr>
          <a:xfrm>
            <a:off x="5125674" y="1576330"/>
            <a:ext cx="6446240" cy="4832092"/>
          </a:xfrm>
          <a:prstGeom prst="rect">
            <a:avLst/>
          </a:prstGeom>
          <a:noFill/>
        </p:spPr>
        <p:txBody>
          <a:bodyPr wrap="square">
            <a:spAutoFit/>
          </a:bodyPr>
          <a:lstStyle/>
          <a:p>
            <a:r>
              <a:rPr lang="en-US" sz="1400" b="0" dirty="0">
                <a:solidFill>
                  <a:srgbClr val="4EC9B0"/>
                </a:solidFill>
                <a:effectLst/>
                <a:latin typeface="Consolas" panose="020B0609020204030204" pitchFamily="49" charset="0"/>
              </a:rPr>
              <a:t>resource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azurerm_web_application_firewall_policy</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aagwaf</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"example-</a:t>
            </a:r>
            <a:r>
              <a:rPr lang="en-US" sz="1400" b="0" dirty="0" err="1">
                <a:solidFill>
                  <a:srgbClr val="CE9178"/>
                </a:solidFill>
                <a:effectLst/>
                <a:latin typeface="Consolas" panose="020B0609020204030204" pitchFamily="49" charset="0"/>
              </a:rPr>
              <a:t>wafpolicy</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resource_group_name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azurerm_resource_group.</a:t>
            </a:r>
            <a:r>
              <a:rPr lang="en-US" sz="1400" b="0" dirty="0">
                <a:solidFill>
                  <a:srgbClr val="9CDCFE"/>
                </a:solidFill>
                <a:effectLst/>
                <a:latin typeface="Consolas" panose="020B0609020204030204" pitchFamily="49" charset="0"/>
              </a:rPr>
              <a:t>example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name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location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azurerm_resource_group.</a:t>
            </a:r>
            <a:r>
              <a:rPr lang="en-US" sz="1400" b="0" dirty="0" err="1">
                <a:solidFill>
                  <a:srgbClr val="9CDCFE"/>
                </a:solidFill>
                <a:effectLst/>
                <a:latin typeface="Consolas" panose="020B0609020204030204" pitchFamily="49" charset="0"/>
              </a:rPr>
              <a:t>example</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location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a:p>
            <a:r>
              <a:rPr lang="en-US" sz="1400" b="0" dirty="0" err="1">
                <a:solidFill>
                  <a:srgbClr val="4EC9B0"/>
                </a:solidFill>
                <a:effectLst/>
                <a:latin typeface="Consolas" panose="020B0609020204030204" pitchFamily="49" charset="0"/>
              </a:rPr>
              <a:t>custom_rules</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block_US_traffic</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priority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B5CEA8"/>
                </a:solidFill>
                <a:effectLst/>
                <a:latin typeface="Consolas" panose="020B0609020204030204" pitchFamily="49" charset="0"/>
              </a:rPr>
              <a:t>10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rule_type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MatchRule</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match_conditions</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match_variables</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variable_name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RemoteAddr</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operator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GeoMatch</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negation_condition</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match_values</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"US"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action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"Block"</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908738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Resource Graph</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77193"/>
            <a:ext cx="10515600" cy="4691381"/>
          </a:xfrm>
        </p:spPr>
        <p:txBody>
          <a:bodyPr vert="horz" lIns="91440" tIns="45720" rIns="91440" bIns="45720" rtlCol="0" anchor="t">
            <a:normAutofit/>
          </a:bodyPr>
          <a:lstStyle/>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7" name="Content Placeholder 4">
            <a:extLst>
              <a:ext uri="{FF2B5EF4-FFF2-40B4-BE49-F238E27FC236}">
                <a16:creationId xmlns:a16="http://schemas.microsoft.com/office/drawing/2014/main" id="{CB89A1E4-FB7B-4EF2-B103-D1165705AA5F}"/>
              </a:ext>
            </a:extLst>
          </p:cNvPr>
          <p:cNvSpPr txBox="1">
            <a:spLocks/>
          </p:cNvSpPr>
          <p:nvPr/>
        </p:nvSpPr>
        <p:spPr>
          <a:xfrm>
            <a:off x="838200" y="1485582"/>
            <a:ext cx="6429805"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nb-NO" sz="1600" b="1" dirty="0">
                <a:solidFill>
                  <a:schemeClr val="bg1"/>
                </a:solidFill>
                <a:cs typeface="Segoe UI" panose="020B0502040204020203" pitchFamily="34" charset="0"/>
              </a:rPr>
              <a:t>Azure Resource Graph is a way to query Azure inventory</a:t>
            </a:r>
          </a:p>
          <a:p>
            <a:pPr>
              <a:lnSpc>
                <a:spcPct val="150000"/>
              </a:lnSpc>
            </a:pPr>
            <a:r>
              <a:rPr lang="nb-NO" sz="1600" b="1" dirty="0">
                <a:solidFill>
                  <a:schemeClr val="bg1"/>
                </a:solidFill>
                <a:cs typeface="Segoe UI" panose="020B0502040204020203" pitchFamily="34" charset="0"/>
              </a:rPr>
              <a:t>Can be used to show change history on ARM objects</a:t>
            </a:r>
          </a:p>
          <a:p>
            <a:pPr>
              <a:lnSpc>
                <a:spcPct val="150000"/>
              </a:lnSpc>
            </a:pPr>
            <a:r>
              <a:rPr lang="nb-NO" sz="1200" b="1" dirty="0">
                <a:solidFill>
                  <a:schemeClr val="bg1"/>
                </a:solidFill>
                <a:cs typeface="Segoe UI" panose="020B0502040204020203" pitchFamily="34" charset="0"/>
              </a:rPr>
              <a:t>Register-AzResourceProvider -ProviderNamespace "Microsoft.ChangeAnalysis"</a:t>
            </a:r>
          </a:p>
          <a:p>
            <a:pPr>
              <a:lnSpc>
                <a:spcPct val="150000"/>
              </a:lnSpc>
            </a:pPr>
            <a:r>
              <a:rPr lang="nb-NO" sz="1200" b="1" dirty="0">
                <a:solidFill>
                  <a:schemeClr val="bg1"/>
                </a:solidFill>
                <a:cs typeface="Segoe UI" panose="020B0502040204020203" pitchFamily="34" charset="0"/>
              </a:rPr>
              <a:t>Supported for: VM’s, App Services, AKS, Functions, Networking, Storage</a:t>
            </a:r>
            <a:endParaRPr lang="nb-NO" sz="800" b="1" dirty="0">
              <a:solidFill>
                <a:schemeClr val="bg1"/>
              </a:solidFill>
              <a:cs typeface="Segoe UI" panose="020B0502040204020203" pitchFamily="34" charset="0"/>
            </a:endParaRPr>
          </a:p>
          <a:p>
            <a:pPr>
              <a:lnSpc>
                <a:spcPct val="150000"/>
              </a:lnSpc>
            </a:pPr>
            <a:r>
              <a:rPr lang="nb-NO" sz="1600" b="1" dirty="0">
                <a:solidFill>
                  <a:schemeClr val="bg1"/>
                </a:solidFill>
                <a:cs typeface="Segoe UI" panose="020B0502040204020203" pitchFamily="34" charset="0"/>
              </a:rPr>
              <a:t>Kusto based queries</a:t>
            </a:r>
          </a:p>
          <a:p>
            <a:pPr>
              <a:lnSpc>
                <a:spcPct val="150000"/>
              </a:lnSpc>
            </a:pPr>
            <a:r>
              <a:rPr lang="nb-NO" sz="1600" b="1" dirty="0">
                <a:solidFill>
                  <a:schemeClr val="bg1"/>
                </a:solidFill>
                <a:cs typeface="Segoe UI" panose="020B0502040204020203" pitchFamily="34" charset="0"/>
              </a:rPr>
              <a:t>Easily way to find</a:t>
            </a:r>
          </a:p>
          <a:p>
            <a:pPr lvl="1">
              <a:lnSpc>
                <a:spcPct val="150000"/>
              </a:lnSpc>
            </a:pPr>
            <a:r>
              <a:rPr lang="nb-NO" sz="1200" b="1" dirty="0">
                <a:solidFill>
                  <a:schemeClr val="bg1"/>
                </a:solidFill>
              </a:rPr>
              <a:t>Azure Security Score</a:t>
            </a:r>
          </a:p>
          <a:p>
            <a:pPr lvl="1">
              <a:lnSpc>
                <a:spcPct val="150000"/>
              </a:lnSpc>
            </a:pPr>
            <a:r>
              <a:rPr lang="nb-NO" sz="1200" b="1" dirty="0">
                <a:solidFill>
                  <a:schemeClr val="bg1"/>
                </a:solidFill>
              </a:rPr>
              <a:t>Find list of Public IP addresses</a:t>
            </a:r>
          </a:p>
          <a:p>
            <a:pPr lvl="1">
              <a:lnSpc>
                <a:spcPct val="150000"/>
              </a:lnSpc>
            </a:pPr>
            <a:r>
              <a:rPr lang="nb-NO" sz="1200" b="1" dirty="0">
                <a:solidFill>
                  <a:schemeClr val="bg1"/>
                </a:solidFill>
              </a:rPr>
              <a:t>Find non-attached disks</a:t>
            </a:r>
          </a:p>
          <a:p>
            <a:pPr lvl="1">
              <a:lnSpc>
                <a:spcPct val="150000"/>
              </a:lnSpc>
            </a:pPr>
            <a:r>
              <a:rPr lang="nb-NO" sz="1200" b="1" dirty="0">
                <a:solidFill>
                  <a:schemeClr val="bg1"/>
                </a:solidFill>
              </a:rPr>
              <a:t>Advisor recommendations</a:t>
            </a:r>
          </a:p>
        </p:txBody>
      </p:sp>
      <p:sp>
        <p:nvSpPr>
          <p:cNvPr id="10" name="TextBox 9">
            <a:extLst>
              <a:ext uri="{FF2B5EF4-FFF2-40B4-BE49-F238E27FC236}">
                <a16:creationId xmlns:a16="http://schemas.microsoft.com/office/drawing/2014/main" id="{976E5F4A-86D0-45D0-A228-FE971C717DDA}"/>
              </a:ext>
            </a:extLst>
          </p:cNvPr>
          <p:cNvSpPr txBox="1"/>
          <p:nvPr/>
        </p:nvSpPr>
        <p:spPr>
          <a:xfrm>
            <a:off x="5409585" y="4240758"/>
            <a:ext cx="6483515" cy="2246769"/>
          </a:xfrm>
          <a:prstGeom prst="rect">
            <a:avLst/>
          </a:prstGeom>
          <a:noFill/>
        </p:spPr>
        <p:txBody>
          <a:bodyPr wrap="square">
            <a:spAutoFit/>
          </a:bodyPr>
          <a:lstStyle/>
          <a:p>
            <a:r>
              <a:rPr lang="en-US" sz="1400" b="1" dirty="0">
                <a:solidFill>
                  <a:schemeClr val="bg1"/>
                </a:solidFill>
              </a:rPr>
              <a:t>PowerShell</a:t>
            </a:r>
          </a:p>
          <a:p>
            <a:r>
              <a:rPr lang="en-US" sz="1400" dirty="0" err="1">
                <a:solidFill>
                  <a:schemeClr val="bg1"/>
                </a:solidFill>
              </a:rPr>
              <a:t>az</a:t>
            </a:r>
            <a:r>
              <a:rPr lang="en-US" sz="1400" dirty="0">
                <a:solidFill>
                  <a:schemeClr val="bg1"/>
                </a:solidFill>
              </a:rPr>
              <a:t> graph query -q "</a:t>
            </a:r>
            <a:r>
              <a:rPr lang="en-US" sz="1400" dirty="0" err="1">
                <a:solidFill>
                  <a:schemeClr val="bg1"/>
                </a:solidFill>
              </a:rPr>
              <a:t>advisorresources</a:t>
            </a:r>
            <a:r>
              <a:rPr lang="en-US" sz="1400" dirty="0">
                <a:solidFill>
                  <a:schemeClr val="bg1"/>
                </a:solidFill>
              </a:rPr>
              <a:t> </a:t>
            </a:r>
          </a:p>
          <a:p>
            <a:r>
              <a:rPr lang="en-US" sz="1400" dirty="0">
                <a:solidFill>
                  <a:schemeClr val="bg1"/>
                </a:solidFill>
              </a:rPr>
              <a:t>| where type == '</a:t>
            </a:r>
            <a:r>
              <a:rPr lang="en-US" sz="1400" dirty="0" err="1">
                <a:solidFill>
                  <a:schemeClr val="bg1"/>
                </a:solidFill>
              </a:rPr>
              <a:t>microsoft.advisor</a:t>
            </a:r>
            <a:r>
              <a:rPr lang="en-US" sz="1400" dirty="0">
                <a:solidFill>
                  <a:schemeClr val="bg1"/>
                </a:solidFill>
              </a:rPr>
              <a:t>/recommendations’ </a:t>
            </a:r>
          </a:p>
          <a:p>
            <a:r>
              <a:rPr lang="en-US" sz="1400" dirty="0">
                <a:solidFill>
                  <a:schemeClr val="bg1"/>
                </a:solidFill>
              </a:rPr>
              <a:t>| where </a:t>
            </a:r>
            <a:r>
              <a:rPr lang="en-US" sz="1400" dirty="0" err="1">
                <a:solidFill>
                  <a:schemeClr val="bg1"/>
                </a:solidFill>
              </a:rPr>
              <a:t>properties.category</a:t>
            </a:r>
            <a:r>
              <a:rPr lang="en-US" sz="1400" dirty="0">
                <a:solidFill>
                  <a:schemeClr val="bg1"/>
                </a:solidFill>
              </a:rPr>
              <a:t> == 'Cost’ </a:t>
            </a:r>
          </a:p>
          <a:p>
            <a:r>
              <a:rPr lang="en-US" sz="1400" dirty="0">
                <a:solidFill>
                  <a:schemeClr val="bg1"/>
                </a:solidFill>
              </a:rPr>
              <a:t>| extend resources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properties.resourceMetadata.resourceId</a:t>
            </a:r>
            <a:r>
              <a:rPr lang="en-US" sz="1400" dirty="0">
                <a:solidFill>
                  <a:schemeClr val="bg1"/>
                </a:solidFill>
              </a:rPr>
              <a:t>), savings = </a:t>
            </a:r>
            <a:r>
              <a:rPr lang="en-US" sz="1400" dirty="0" err="1">
                <a:solidFill>
                  <a:schemeClr val="bg1"/>
                </a:solidFill>
              </a:rPr>
              <a:t>todouble</a:t>
            </a:r>
            <a:r>
              <a:rPr lang="en-US" sz="1400" dirty="0">
                <a:solidFill>
                  <a:schemeClr val="bg1"/>
                </a:solidFill>
              </a:rPr>
              <a:t>(</a:t>
            </a:r>
            <a:r>
              <a:rPr lang="en-US" sz="1400" dirty="0" err="1">
                <a:solidFill>
                  <a:schemeClr val="bg1"/>
                </a:solidFill>
              </a:rPr>
              <a:t>properties.extendedProperties.savingsAmount</a:t>
            </a:r>
            <a:r>
              <a:rPr lang="en-US" sz="1400" dirty="0">
                <a:solidFill>
                  <a:schemeClr val="bg1"/>
                </a:solidFill>
              </a:rPr>
              <a:t>), solution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properties.shortDescription.solution</a:t>
            </a:r>
            <a:r>
              <a:rPr lang="en-US" sz="1400" dirty="0">
                <a:solidFill>
                  <a:schemeClr val="bg1"/>
                </a:solidFill>
              </a:rPr>
              <a:t>), currency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properties.extendedProperties.savingsCurrency</a:t>
            </a:r>
            <a:r>
              <a:rPr lang="en-US" sz="1400" dirty="0">
                <a:solidFill>
                  <a:schemeClr val="bg1"/>
                </a:solidFill>
              </a:rPr>
              <a:t>) | summarize </a:t>
            </a:r>
            <a:r>
              <a:rPr lang="en-US" sz="1400" dirty="0" err="1">
                <a:solidFill>
                  <a:schemeClr val="bg1"/>
                </a:solidFill>
              </a:rPr>
              <a:t>dcount</a:t>
            </a:r>
            <a:r>
              <a:rPr lang="en-US" sz="1400" dirty="0">
                <a:solidFill>
                  <a:schemeClr val="bg1"/>
                </a:solidFill>
              </a:rPr>
              <a:t>(resources), bin(sum(savings), 0.01) by solution, currency | project solution, </a:t>
            </a:r>
            <a:r>
              <a:rPr lang="en-US" sz="1400" dirty="0" err="1">
                <a:solidFill>
                  <a:schemeClr val="bg1"/>
                </a:solidFill>
              </a:rPr>
              <a:t>dcount_resources</a:t>
            </a:r>
            <a:r>
              <a:rPr lang="en-US" sz="1400" dirty="0">
                <a:solidFill>
                  <a:schemeClr val="bg1"/>
                </a:solidFill>
              </a:rPr>
              <a:t>, </a:t>
            </a:r>
            <a:r>
              <a:rPr lang="en-US" sz="1400" dirty="0" err="1">
                <a:solidFill>
                  <a:schemeClr val="bg1"/>
                </a:solidFill>
              </a:rPr>
              <a:t>sum_savings</a:t>
            </a:r>
            <a:r>
              <a:rPr lang="en-US" sz="1400" dirty="0">
                <a:solidFill>
                  <a:schemeClr val="bg1"/>
                </a:solidFill>
              </a:rPr>
              <a:t>, currency | order by </a:t>
            </a:r>
            <a:r>
              <a:rPr lang="en-US" sz="1400" dirty="0" err="1">
                <a:solidFill>
                  <a:schemeClr val="bg1"/>
                </a:solidFill>
              </a:rPr>
              <a:t>sum_savings</a:t>
            </a:r>
            <a:r>
              <a:rPr lang="en-US" sz="1400" dirty="0">
                <a:solidFill>
                  <a:schemeClr val="bg1"/>
                </a:solidFill>
              </a:rPr>
              <a:t> desc"</a:t>
            </a:r>
          </a:p>
        </p:txBody>
      </p:sp>
      <p:sp>
        <p:nvSpPr>
          <p:cNvPr id="9" name="Arrow: Right 8">
            <a:extLst>
              <a:ext uri="{FF2B5EF4-FFF2-40B4-BE49-F238E27FC236}">
                <a16:creationId xmlns:a16="http://schemas.microsoft.com/office/drawing/2014/main" id="{9B5F6395-A6C8-4378-B2E8-77731350301A}"/>
              </a:ext>
            </a:extLst>
          </p:cNvPr>
          <p:cNvSpPr/>
          <p:nvPr/>
        </p:nvSpPr>
        <p:spPr>
          <a:xfrm>
            <a:off x="3663499" y="5121235"/>
            <a:ext cx="1590767" cy="519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F82798A-19B3-4186-90CD-06C88E0F39CC}"/>
              </a:ext>
            </a:extLst>
          </p:cNvPr>
          <p:cNvPicPr>
            <a:picLocks noChangeAspect="1"/>
          </p:cNvPicPr>
          <p:nvPr/>
        </p:nvPicPr>
        <p:blipFill>
          <a:blip r:embed="rId2"/>
          <a:stretch>
            <a:fillRect/>
          </a:stretch>
        </p:blipFill>
        <p:spPr>
          <a:xfrm>
            <a:off x="7112687" y="1626101"/>
            <a:ext cx="4396432" cy="2606268"/>
          </a:xfrm>
          <a:prstGeom prst="rect">
            <a:avLst/>
          </a:prstGeom>
        </p:spPr>
      </p:pic>
    </p:spTree>
    <p:extLst>
      <p:ext uri="{BB962C8B-B14F-4D97-AF65-F5344CB8AC3E}">
        <p14:creationId xmlns:p14="http://schemas.microsoft.com/office/powerpoint/2010/main" val="227730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lstStyle/>
          <a:p>
            <a:r>
              <a:rPr lang="nb-NO" dirty="0">
                <a:cs typeface="Segoe UI Semibold"/>
              </a:rPr>
              <a:t>Agenda</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nb-NO" sz="2400" dirty="0">
                <a:cs typeface="Segoe UI"/>
              </a:rPr>
              <a:t>The Microsoft Security Ecosystem</a:t>
            </a:r>
          </a:p>
          <a:p>
            <a:pPr>
              <a:lnSpc>
                <a:spcPct val="150000"/>
              </a:lnSpc>
            </a:pPr>
            <a:r>
              <a:rPr lang="nb-NO" sz="2400" dirty="0">
                <a:cs typeface="Segoe UI"/>
              </a:rPr>
              <a:t>API’s against the different services</a:t>
            </a:r>
          </a:p>
          <a:p>
            <a:pPr>
              <a:lnSpc>
                <a:spcPct val="150000"/>
              </a:lnSpc>
            </a:pPr>
            <a:r>
              <a:rPr lang="nb-NO" sz="2400" dirty="0">
                <a:cs typeface="Segoe UI"/>
              </a:rPr>
              <a:t>Building Security and Governance in Azure</a:t>
            </a:r>
          </a:p>
          <a:p>
            <a:pPr>
              <a:lnSpc>
                <a:spcPct val="150000"/>
              </a:lnSpc>
            </a:pPr>
            <a:r>
              <a:rPr lang="nb-NO" sz="2400" dirty="0">
                <a:cs typeface="Segoe UI"/>
              </a:rPr>
              <a:t>Graph API and Microsoft 365</a:t>
            </a:r>
          </a:p>
          <a:p>
            <a:pPr>
              <a:lnSpc>
                <a:spcPct val="150000"/>
              </a:lnSpc>
            </a:pPr>
            <a:r>
              <a:rPr lang="nb-NO" sz="2400" dirty="0">
                <a:cs typeface="Segoe UI"/>
              </a:rPr>
              <a:t>Covering different scenarioes and how to automate </a:t>
            </a:r>
          </a:p>
          <a:p>
            <a:pPr>
              <a:lnSpc>
                <a:spcPct val="150000"/>
              </a:lnSpc>
            </a:pPr>
            <a:r>
              <a:rPr lang="nb-NO" sz="2400" dirty="0">
                <a:cs typeface="Segoe UI"/>
              </a:rPr>
              <a:t>Other related tips and tricks</a:t>
            </a:r>
          </a:p>
          <a:p>
            <a:pPr>
              <a:lnSpc>
                <a:spcPct val="150000"/>
              </a:lnSpc>
            </a:pPr>
            <a:endParaRPr lang="nb-NO" sz="2400" dirty="0">
              <a:cs typeface="Segoe UI"/>
            </a:endParaRPr>
          </a:p>
          <a:p>
            <a:endParaRPr lang="nb-NO" dirty="0"/>
          </a:p>
        </p:txBody>
      </p:sp>
    </p:spTree>
    <p:extLst>
      <p:ext uri="{BB962C8B-B14F-4D97-AF65-F5344CB8AC3E}">
        <p14:creationId xmlns:p14="http://schemas.microsoft.com/office/powerpoint/2010/main" val="174913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Working with the Graph API &amp; M365</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85582"/>
            <a:ext cx="6429805" cy="4691381"/>
          </a:xfrm>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Graph API has two endpoints </a:t>
            </a:r>
            <a:r>
              <a:rPr lang="nb-NO" sz="1600" b="1" i="0" dirty="0">
                <a:solidFill>
                  <a:schemeClr val="bg1"/>
                </a:solidFill>
                <a:effectLst/>
                <a:cs typeface="Segoe UI" panose="020B0502040204020203" pitchFamily="34" charset="0"/>
              </a:rPr>
              <a:t>-</a:t>
            </a:r>
            <a:r>
              <a:rPr lang="en-US" sz="1600" b="1" i="0" dirty="0">
                <a:solidFill>
                  <a:schemeClr val="bg1"/>
                </a:solidFill>
                <a:effectLst/>
                <a:cs typeface="Segoe UI" panose="020B0502040204020203" pitchFamily="34" charset="0"/>
              </a:rPr>
              <a:t> v1 or beta endpoint</a:t>
            </a:r>
          </a:p>
          <a:p>
            <a:pPr>
              <a:lnSpc>
                <a:spcPct val="150000"/>
              </a:lnSpc>
            </a:pPr>
            <a:r>
              <a:rPr lang="en-US" sz="1600" b="1" dirty="0">
                <a:solidFill>
                  <a:schemeClr val="bg1"/>
                </a:solidFill>
                <a:cs typeface="Segoe UI" panose="020B0502040204020203" pitchFamily="34" charset="0"/>
              </a:rPr>
              <a:t>Rest API or PowerShell </a:t>
            </a:r>
          </a:p>
          <a:p>
            <a:pPr lvl="1">
              <a:lnSpc>
                <a:spcPct val="150000"/>
              </a:lnSpc>
            </a:pPr>
            <a:r>
              <a:rPr lang="en-US" sz="1400" dirty="0">
                <a:hlinkClick r:id="rId2"/>
              </a:rPr>
              <a:t>Graph Explorer - Microsoft Graph</a:t>
            </a:r>
            <a:endParaRPr lang="en-US" sz="2800" b="1" i="0" dirty="0">
              <a:solidFill>
                <a:schemeClr val="bg1"/>
              </a:solidFill>
              <a:effectLst/>
              <a:cs typeface="Segoe UI" panose="020B0502040204020203" pitchFamily="34" charset="0"/>
            </a:endParaRPr>
          </a:p>
          <a:p>
            <a:pPr>
              <a:lnSpc>
                <a:spcPct val="150000"/>
              </a:lnSpc>
            </a:pPr>
            <a:r>
              <a:rPr lang="en-US" sz="1600" b="1" dirty="0">
                <a:solidFill>
                  <a:schemeClr val="bg1"/>
                </a:solidFill>
                <a:effectLst/>
              </a:rPr>
              <a:t>Can Switch between endpoints: </a:t>
            </a:r>
            <a:r>
              <a:rPr lang="en-US" sz="1600" b="1" i="1" dirty="0">
                <a:solidFill>
                  <a:schemeClr val="bg1"/>
                </a:solidFill>
                <a:effectLst/>
              </a:rPr>
              <a:t>Select-</a:t>
            </a:r>
            <a:r>
              <a:rPr lang="en-US" sz="1600" b="1" i="1" dirty="0" err="1">
                <a:solidFill>
                  <a:schemeClr val="bg1"/>
                </a:solidFill>
                <a:effectLst/>
              </a:rPr>
              <a:t>MgProfile</a:t>
            </a:r>
            <a:r>
              <a:rPr lang="en-US" sz="1600" b="1" i="1" dirty="0">
                <a:solidFill>
                  <a:schemeClr val="bg1"/>
                </a:solidFill>
                <a:effectLst/>
              </a:rPr>
              <a:t> -Name "beta"</a:t>
            </a:r>
            <a:endParaRPr lang="en-US" sz="2400" b="1" i="1" dirty="0">
              <a:solidFill>
                <a:schemeClr val="bg1"/>
              </a:solidFill>
              <a:cs typeface="Arial" panose="020B0604020202020204" pitchFamily="34" charset="0"/>
            </a:endParaRPr>
          </a:p>
          <a:p>
            <a:pPr lvl="1">
              <a:lnSpc>
                <a:spcPct val="150000"/>
              </a:lnSpc>
            </a:pPr>
            <a:r>
              <a:rPr lang="nb-NO" sz="1200" b="1" i="1" dirty="0">
                <a:solidFill>
                  <a:schemeClr val="bg1"/>
                </a:solidFill>
              </a:rPr>
              <a:t>Connect-MgGraph -Scopes "User.Read.All","Group.ReadWrite.All","SecurityEvents.ReadWrite.All","Policy.ReadWrite.ConditionalAccess","Policy.Read.All","Directory.Read.All","Agreement.Read.All","Application.Read.All"</a:t>
            </a:r>
          </a:p>
          <a:p>
            <a:pPr>
              <a:lnSpc>
                <a:spcPct val="150000"/>
              </a:lnSpc>
            </a:pPr>
            <a:r>
              <a:rPr lang="en-US" sz="1600" b="1" dirty="0">
                <a:solidFill>
                  <a:schemeClr val="bg1"/>
                </a:solidFill>
              </a:rPr>
              <a:t>Get-Command -Module </a:t>
            </a:r>
            <a:r>
              <a:rPr lang="en-US" sz="1600" b="1" dirty="0" err="1">
                <a:solidFill>
                  <a:schemeClr val="bg1"/>
                </a:solidFill>
              </a:rPr>
              <a:t>Microsoft.Graph.Security</a:t>
            </a:r>
            <a:endParaRPr lang="en-US" sz="1600" b="1" dirty="0">
              <a:solidFill>
                <a:schemeClr val="bg1"/>
              </a:solidFill>
            </a:endParaRPr>
          </a:p>
          <a:p>
            <a:pPr>
              <a:lnSpc>
                <a:spcPct val="150000"/>
              </a:lnSpc>
            </a:pPr>
            <a:r>
              <a:rPr lang="en-US" sz="1600" b="1" dirty="0">
                <a:solidFill>
                  <a:schemeClr val="bg1"/>
                </a:solidFill>
              </a:rPr>
              <a:t>Get-Command –Module </a:t>
            </a:r>
            <a:r>
              <a:rPr lang="en-US" sz="1600" b="1" dirty="0" err="1">
                <a:solidFill>
                  <a:schemeClr val="bg1"/>
                </a:solidFill>
              </a:rPr>
              <a:t>Microsoft.Graph.Identity.SignIns</a:t>
            </a:r>
            <a:endParaRPr lang="en-US" sz="1600" b="1" dirty="0">
              <a:solidFill>
                <a:schemeClr val="bg1"/>
              </a:solidFill>
            </a:endParaRPr>
          </a:p>
          <a:p>
            <a:pPr>
              <a:lnSpc>
                <a:spcPct val="150000"/>
              </a:lnSpc>
            </a:pPr>
            <a:r>
              <a:rPr lang="en-US" sz="1600" b="1" dirty="0">
                <a:solidFill>
                  <a:schemeClr val="bg1"/>
                </a:solidFill>
              </a:rPr>
              <a:t>Not all M365 products are available trough the Graph API</a:t>
            </a:r>
            <a:endParaRPr lang="nb-NO" sz="1600" b="1" dirty="0">
              <a:solidFill>
                <a:schemeClr val="bg1"/>
              </a:solidFill>
            </a:endParaRPr>
          </a:p>
          <a:p>
            <a:pPr>
              <a:lnSpc>
                <a:spcPct val="150000"/>
              </a:lnSpc>
            </a:pPr>
            <a:endParaRPr lang="nb-NO" sz="1600" b="1" dirty="0">
              <a:solidFill>
                <a:schemeClr val="bg1"/>
              </a:solidFill>
            </a:endParaRPr>
          </a:p>
        </p:txBody>
      </p:sp>
      <p:pic>
        <p:nvPicPr>
          <p:cNvPr id="3" name="Picture 2">
            <a:extLst>
              <a:ext uri="{FF2B5EF4-FFF2-40B4-BE49-F238E27FC236}">
                <a16:creationId xmlns:a16="http://schemas.microsoft.com/office/drawing/2014/main" id="{BDFD8DC0-144D-41EB-A6B4-3D44CA36F958}"/>
              </a:ext>
            </a:extLst>
          </p:cNvPr>
          <p:cNvPicPr>
            <a:picLocks noChangeAspect="1"/>
          </p:cNvPicPr>
          <p:nvPr/>
        </p:nvPicPr>
        <p:blipFill>
          <a:blip r:embed="rId3"/>
          <a:stretch>
            <a:fillRect/>
          </a:stretch>
        </p:blipFill>
        <p:spPr>
          <a:xfrm>
            <a:off x="7495504" y="2588123"/>
            <a:ext cx="4453358" cy="3072141"/>
          </a:xfrm>
          <a:prstGeom prst="rect">
            <a:avLst/>
          </a:prstGeom>
        </p:spPr>
      </p:pic>
    </p:spTree>
    <p:extLst>
      <p:ext uri="{BB962C8B-B14F-4D97-AF65-F5344CB8AC3E}">
        <p14:creationId xmlns:p14="http://schemas.microsoft.com/office/powerpoint/2010/main" val="1023782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Working with the Graph API &amp; M365</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fontScale="92500" lnSpcReduction="20000"/>
          </a:bodyPr>
          <a:lstStyle/>
          <a:p>
            <a:pPr>
              <a:lnSpc>
                <a:spcPct val="150000"/>
              </a:lnSpc>
            </a:pPr>
            <a:r>
              <a:rPr lang="nb-NO" sz="1600" b="1" dirty="0">
                <a:solidFill>
                  <a:schemeClr val="bg1"/>
                </a:solidFill>
              </a:rPr>
              <a:t>Security Graph API surfaces alerts from the different </a:t>
            </a:r>
            <a:br>
              <a:rPr lang="nb-NO" sz="1600" b="1" dirty="0">
                <a:solidFill>
                  <a:schemeClr val="bg1"/>
                </a:solidFill>
              </a:rPr>
            </a:br>
            <a:r>
              <a:rPr lang="nb-NO" sz="1600" b="1" dirty="0">
                <a:solidFill>
                  <a:schemeClr val="bg1"/>
                </a:solidFill>
              </a:rPr>
              <a:t>Security services in Azure and M365</a:t>
            </a:r>
          </a:p>
          <a:p>
            <a:pPr>
              <a:lnSpc>
                <a:spcPct val="150000"/>
              </a:lnSpc>
            </a:pPr>
            <a:r>
              <a:rPr lang="nb-NO" sz="1600" b="1" dirty="0">
                <a:solidFill>
                  <a:schemeClr val="bg1"/>
                </a:solidFill>
              </a:rPr>
              <a:t>Supported providers: </a:t>
            </a:r>
          </a:p>
          <a:p>
            <a:pPr lvl="1">
              <a:lnSpc>
                <a:spcPct val="150000"/>
              </a:lnSpc>
            </a:pPr>
            <a:r>
              <a:rPr lang="nb-NO" sz="1200" dirty="0">
                <a:solidFill>
                  <a:schemeClr val="bg1"/>
                </a:solidFill>
              </a:rPr>
              <a:t>Azure Defender</a:t>
            </a:r>
          </a:p>
          <a:p>
            <a:pPr lvl="1">
              <a:lnSpc>
                <a:spcPct val="150000"/>
              </a:lnSpc>
            </a:pPr>
            <a:r>
              <a:rPr lang="nb-NO" sz="1200" dirty="0">
                <a:solidFill>
                  <a:schemeClr val="bg1"/>
                </a:solidFill>
              </a:rPr>
              <a:t>Azure Identity Protection</a:t>
            </a:r>
          </a:p>
          <a:p>
            <a:pPr lvl="1">
              <a:lnSpc>
                <a:spcPct val="150000"/>
              </a:lnSpc>
            </a:pPr>
            <a:r>
              <a:rPr lang="nb-NO" sz="1200" dirty="0">
                <a:solidFill>
                  <a:schemeClr val="bg1"/>
                </a:solidFill>
              </a:rPr>
              <a:t>Microsoft Cloud App Security</a:t>
            </a:r>
          </a:p>
          <a:p>
            <a:pPr lvl="1">
              <a:lnSpc>
                <a:spcPct val="150000"/>
              </a:lnSpc>
            </a:pPr>
            <a:r>
              <a:rPr lang="nb-NO" sz="1200" dirty="0">
                <a:solidFill>
                  <a:schemeClr val="bg1"/>
                </a:solidFill>
              </a:rPr>
              <a:t>Microsoft Defender</a:t>
            </a:r>
          </a:p>
          <a:p>
            <a:pPr lvl="1">
              <a:lnSpc>
                <a:spcPct val="150000"/>
              </a:lnSpc>
            </a:pPr>
            <a:r>
              <a:rPr lang="nb-NO" sz="1200" dirty="0">
                <a:solidFill>
                  <a:schemeClr val="bg1"/>
                </a:solidFill>
              </a:rPr>
              <a:t>Azure ATP</a:t>
            </a:r>
          </a:p>
          <a:p>
            <a:pPr lvl="1">
              <a:lnSpc>
                <a:spcPct val="150000"/>
              </a:lnSpc>
            </a:pPr>
            <a:r>
              <a:rPr lang="nb-NO" sz="1200" dirty="0">
                <a:solidFill>
                  <a:schemeClr val="bg1"/>
                </a:solidFill>
              </a:rPr>
              <a:t>Azure Sentinel</a:t>
            </a:r>
          </a:p>
          <a:p>
            <a:pPr lvl="1">
              <a:lnSpc>
                <a:spcPct val="150000"/>
              </a:lnSpc>
            </a:pPr>
            <a:r>
              <a:rPr lang="nb-NO" sz="1200" dirty="0">
                <a:solidFill>
                  <a:schemeClr val="bg1"/>
                </a:solidFill>
              </a:rPr>
              <a:t>Azure Information Protection</a:t>
            </a:r>
          </a:p>
          <a:p>
            <a:pPr lvl="1">
              <a:lnSpc>
                <a:spcPct val="150000"/>
              </a:lnSpc>
            </a:pPr>
            <a:r>
              <a:rPr lang="nb-NO" sz="1200" dirty="0">
                <a:solidFill>
                  <a:schemeClr val="bg1"/>
                </a:solidFill>
              </a:rPr>
              <a:t>Microsoft 365</a:t>
            </a:r>
          </a:p>
          <a:p>
            <a:pPr>
              <a:lnSpc>
                <a:spcPct val="150000"/>
              </a:lnSpc>
            </a:pPr>
            <a:r>
              <a:rPr lang="nb-NO" sz="1600" dirty="0">
                <a:solidFill>
                  <a:schemeClr val="bg1"/>
                </a:solidFill>
              </a:rPr>
              <a:t>Not working in the current Graph PowerShell cmdlet...</a:t>
            </a:r>
          </a:p>
          <a:p>
            <a:pPr>
              <a:lnSpc>
                <a:spcPct val="150000"/>
              </a:lnSpc>
            </a:pPr>
            <a:r>
              <a:rPr lang="nb-NO" sz="1600" dirty="0">
                <a:solidFill>
                  <a:schemeClr val="bg1"/>
                </a:solidFill>
              </a:rPr>
              <a:t>Use the Security Graph PowerShell Module or API </a:t>
            </a:r>
            <a:r>
              <a:rPr lang="nb-NO" sz="1600" dirty="0">
                <a:solidFill>
                  <a:schemeClr val="bg1"/>
                </a:solidFill>
                <a:sym typeface="Wingdings" panose="05000000000000000000" pitchFamily="2" charset="2"/>
              </a:rPr>
              <a:t> </a:t>
            </a:r>
            <a:r>
              <a:rPr lang="nb-NO" sz="1600" dirty="0">
                <a:solidFill>
                  <a:schemeClr val="bg1"/>
                </a:solidFill>
                <a:sym typeface="Wingdings" panose="05000000000000000000" pitchFamily="2" charset="2"/>
                <a:hlinkClick r:id="rId2"/>
              </a:rPr>
              <a:t>http://bit.ly/3oYBYVB</a:t>
            </a:r>
            <a:endParaRPr lang="nb-NO" sz="1600" dirty="0">
              <a:solidFill>
                <a:schemeClr val="bg1"/>
              </a:solidFill>
              <a:sym typeface="Wingdings" panose="05000000000000000000" pitchFamily="2" charset="2"/>
            </a:endParaRPr>
          </a:p>
          <a:p>
            <a:pPr>
              <a:lnSpc>
                <a:spcPct val="150000"/>
              </a:lnSpc>
            </a:pPr>
            <a:r>
              <a:rPr lang="nb-NO" sz="1600" dirty="0">
                <a:solidFill>
                  <a:schemeClr val="bg1"/>
                </a:solidFill>
                <a:sym typeface="Wingdings" panose="05000000000000000000" pitchFamily="2" charset="2"/>
              </a:rPr>
              <a:t>Logic App Playbook  </a:t>
            </a:r>
            <a:r>
              <a:rPr lang="nb-NO" sz="1600" dirty="0">
                <a:solidFill>
                  <a:schemeClr val="bg1"/>
                </a:solidFill>
                <a:sym typeface="Wingdings" panose="05000000000000000000" pitchFamily="2" charset="2"/>
                <a:hlinkClick r:id="rId3"/>
              </a:rPr>
              <a:t>http://bit.ly/3rvILrw</a:t>
            </a:r>
            <a:endParaRPr lang="nb-NO" sz="1600" dirty="0">
              <a:solidFill>
                <a:schemeClr val="bg1"/>
              </a:solidFill>
              <a:sym typeface="Wingdings" panose="05000000000000000000" pitchFamily="2" charset="2"/>
            </a:endParaRPr>
          </a:p>
          <a:p>
            <a:pPr>
              <a:lnSpc>
                <a:spcPct val="150000"/>
              </a:lnSpc>
            </a:pPr>
            <a:endParaRPr lang="nb-NO" sz="1600" dirty="0">
              <a:solidFill>
                <a:schemeClr val="bg1"/>
              </a:solidFill>
              <a:sym typeface="Wingdings" panose="05000000000000000000" pitchFamily="2" charset="2"/>
            </a:endParaRPr>
          </a:p>
          <a:p>
            <a:pPr>
              <a:lnSpc>
                <a:spcPct val="150000"/>
              </a:lnSpc>
            </a:pPr>
            <a:endParaRPr lang="nb-NO" sz="1600" dirty="0">
              <a:solidFill>
                <a:schemeClr val="bg1"/>
              </a:solidFill>
            </a:endParaRPr>
          </a:p>
          <a:p>
            <a:pPr>
              <a:lnSpc>
                <a:spcPct val="150000"/>
              </a:lnSpc>
            </a:pPr>
            <a:endParaRPr lang="nb-NO" sz="1600" b="1" dirty="0">
              <a:solidFill>
                <a:schemeClr val="bg1"/>
              </a:solidFill>
            </a:endParaRPr>
          </a:p>
        </p:txBody>
      </p:sp>
      <p:pic>
        <p:nvPicPr>
          <p:cNvPr id="3078" name="Picture 6" descr="Bilderesultater for microsoft security graph api">
            <a:extLst>
              <a:ext uri="{FF2B5EF4-FFF2-40B4-BE49-F238E27FC236}">
                <a16:creationId xmlns:a16="http://schemas.microsoft.com/office/drawing/2014/main" id="{6342F9CF-E59D-44EA-BC46-B3F48DBDC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031" y="2014236"/>
            <a:ext cx="6015769" cy="282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11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Office 365 Service Communication</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nb-NO" sz="1600" b="1" dirty="0">
                <a:solidFill>
                  <a:schemeClr val="bg1"/>
                </a:solidFill>
                <a:cs typeface="Segoe UI" panose="020B0502040204020203" pitchFamily="34" charset="0"/>
              </a:rPr>
              <a:t>A</a:t>
            </a:r>
            <a:r>
              <a:rPr lang="en-US" sz="1600" b="1" dirty="0" err="1">
                <a:solidFill>
                  <a:schemeClr val="bg1"/>
                </a:solidFill>
                <a:cs typeface="Segoe UI" panose="020B0502040204020203" pitchFamily="34" charset="0"/>
              </a:rPr>
              <a:t>llows</a:t>
            </a:r>
            <a:r>
              <a:rPr lang="en-US" sz="1600" b="1" dirty="0">
                <a:solidFill>
                  <a:schemeClr val="bg1"/>
                </a:solidFill>
                <a:cs typeface="Segoe UI" panose="020B0502040204020203" pitchFamily="34" charset="0"/>
              </a:rPr>
              <a:t> you to collect status of Office 365 services (Requires </a:t>
            </a:r>
            <a:r>
              <a:rPr lang="en-US" sz="1600" b="1" dirty="0" err="1">
                <a:solidFill>
                  <a:schemeClr val="bg1"/>
                </a:solidFill>
                <a:cs typeface="Segoe UI" panose="020B0502040204020203" pitchFamily="34" charset="0"/>
              </a:rPr>
              <a:t>ServiceHealth.Read</a:t>
            </a:r>
            <a:r>
              <a:rPr lang="en-US" sz="1600" b="1" dirty="0">
                <a:solidFill>
                  <a:schemeClr val="bg1"/>
                </a:solidFill>
                <a:cs typeface="Segoe UI" panose="020B0502040204020203" pitchFamily="34" charset="0"/>
              </a:rPr>
              <a:t>)</a:t>
            </a:r>
          </a:p>
          <a:p>
            <a:pPr lvl="1">
              <a:lnSpc>
                <a:spcPct val="150000"/>
              </a:lnSpc>
            </a:pPr>
            <a:r>
              <a:rPr lang="en-US" sz="1200" b="1" dirty="0">
                <a:solidFill>
                  <a:schemeClr val="bg1"/>
                </a:solidFill>
                <a:cs typeface="Segoe UI" panose="020B0502040204020203" pitchFamily="34" charset="0"/>
              </a:rPr>
              <a:t>/Services – Get list of Services</a:t>
            </a:r>
          </a:p>
          <a:p>
            <a:pPr lvl="1">
              <a:lnSpc>
                <a:spcPct val="150000"/>
              </a:lnSpc>
            </a:pPr>
            <a:r>
              <a:rPr lang="en-US" sz="1200" b="1" dirty="0">
                <a:solidFill>
                  <a:schemeClr val="bg1"/>
                </a:solidFill>
                <a:cs typeface="Segoe UI" panose="020B0502040204020203" pitchFamily="34" charset="0"/>
              </a:rPr>
              <a:t>/</a:t>
            </a:r>
            <a:r>
              <a:rPr lang="en-US" sz="1200" b="1" dirty="0" err="1">
                <a:solidFill>
                  <a:schemeClr val="bg1"/>
                </a:solidFill>
                <a:cs typeface="Segoe UI" panose="020B0502040204020203" pitchFamily="34" charset="0"/>
              </a:rPr>
              <a:t>CurrentStatus</a:t>
            </a:r>
            <a:endParaRPr lang="en-US" sz="1200" b="1" dirty="0">
              <a:solidFill>
                <a:schemeClr val="bg1"/>
              </a:solidFill>
              <a:cs typeface="Segoe UI" panose="020B0502040204020203" pitchFamily="34" charset="0"/>
            </a:endParaRPr>
          </a:p>
          <a:p>
            <a:pPr lvl="1">
              <a:lnSpc>
                <a:spcPct val="150000"/>
              </a:lnSpc>
            </a:pPr>
            <a:r>
              <a:rPr lang="en-US" sz="1200" b="1" dirty="0">
                <a:solidFill>
                  <a:schemeClr val="bg1"/>
                </a:solidFill>
                <a:cs typeface="Segoe UI" panose="020B0502040204020203" pitchFamily="34" charset="0"/>
              </a:rPr>
              <a:t>/</a:t>
            </a:r>
            <a:r>
              <a:rPr lang="en-US" sz="1200" b="1" dirty="0" err="1">
                <a:solidFill>
                  <a:schemeClr val="bg1"/>
                </a:solidFill>
                <a:cs typeface="Segoe UI" panose="020B0502040204020203" pitchFamily="34" charset="0"/>
              </a:rPr>
              <a:t>HistoricalStatus</a:t>
            </a:r>
            <a:r>
              <a:rPr lang="en-US" sz="1200" b="1" dirty="0">
                <a:solidFill>
                  <a:schemeClr val="bg1"/>
                </a:solidFill>
                <a:cs typeface="Segoe UI" panose="020B0502040204020203" pitchFamily="34" charset="0"/>
              </a:rPr>
              <a:t> </a:t>
            </a:r>
          </a:p>
          <a:p>
            <a:pPr lvl="1">
              <a:lnSpc>
                <a:spcPct val="150000"/>
              </a:lnSpc>
            </a:pPr>
            <a:r>
              <a:rPr lang="en-US" sz="1200" b="1" dirty="0">
                <a:solidFill>
                  <a:schemeClr val="bg1"/>
                </a:solidFill>
                <a:cs typeface="Segoe UI" panose="020B0502040204020203" pitchFamily="34" charset="0"/>
              </a:rPr>
              <a:t>/Messages (Service Incident, Planned </a:t>
            </a:r>
            <a:r>
              <a:rPr lang="en-US" sz="1200" b="1" dirty="0" err="1">
                <a:solidFill>
                  <a:schemeClr val="bg1"/>
                </a:solidFill>
                <a:cs typeface="Segoe UI" panose="020B0502040204020203" pitchFamily="34" charset="0"/>
              </a:rPr>
              <a:t>Maintance</a:t>
            </a:r>
            <a:r>
              <a:rPr lang="en-US" sz="1200" b="1" dirty="0">
                <a:solidFill>
                  <a:schemeClr val="bg1"/>
                </a:solidFill>
                <a:cs typeface="Segoe UI" panose="020B0502040204020203" pitchFamily="34" charset="0"/>
              </a:rPr>
              <a:t> or Message Center)</a:t>
            </a:r>
          </a:p>
          <a:p>
            <a:pPr>
              <a:lnSpc>
                <a:spcPct val="150000"/>
              </a:lnSpc>
            </a:pPr>
            <a:endParaRPr lang="en-US" sz="1600" b="1" dirty="0">
              <a:solidFill>
                <a:schemeClr val="bg1"/>
              </a:solidFill>
              <a:cs typeface="Segoe UI" panose="020B0502040204020203" pitchFamily="34" charset="0"/>
            </a:endParaRPr>
          </a:p>
          <a:p>
            <a:pPr marL="457200" lvl="1" indent="0">
              <a:lnSpc>
                <a:spcPct val="150000"/>
              </a:lnSpc>
              <a:buNone/>
            </a:pPr>
            <a:endParaRPr lang="en-US" sz="1200" b="1" i="0" dirty="0">
              <a:solidFill>
                <a:schemeClr val="bg1"/>
              </a:solidFill>
              <a:effectLst/>
              <a:cs typeface="Segoe UI" panose="020B0502040204020203" pitchFamily="34" charset="0"/>
            </a:endParaRPr>
          </a:p>
        </p:txBody>
      </p:sp>
      <p:sp>
        <p:nvSpPr>
          <p:cNvPr id="6" name="TextBox 5">
            <a:extLst>
              <a:ext uri="{FF2B5EF4-FFF2-40B4-BE49-F238E27FC236}">
                <a16:creationId xmlns:a16="http://schemas.microsoft.com/office/drawing/2014/main" id="{539FE6F1-12EE-4D98-B8F6-3BBCD134BA6E}"/>
              </a:ext>
            </a:extLst>
          </p:cNvPr>
          <p:cNvSpPr txBox="1"/>
          <p:nvPr/>
        </p:nvSpPr>
        <p:spPr>
          <a:xfrm>
            <a:off x="435529" y="3345110"/>
            <a:ext cx="6678336" cy="3139321"/>
          </a:xfrm>
          <a:prstGeom prst="rect">
            <a:avLst/>
          </a:prstGeom>
          <a:noFill/>
        </p:spPr>
        <p:txBody>
          <a:bodyPr wrap="square">
            <a:spAutoFit/>
          </a:bodyPr>
          <a:lstStyle/>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TenantID</a:t>
            </a:r>
            <a:r>
              <a:rPr lang="en-US" sz="1100" dirty="0">
                <a:solidFill>
                  <a:schemeClr val="accent1">
                    <a:lumMod val="40000"/>
                    <a:lumOff val="60000"/>
                  </a:schemeClr>
                </a:solidFill>
                <a:latin typeface="Lucida Console" panose="020B0609040504020204" pitchFamily="49" charset="0"/>
              </a:rPr>
              <a:t> = ‘</a:t>
            </a:r>
            <a:r>
              <a:rPr lang="en-US" sz="1100" dirty="0" err="1">
                <a:solidFill>
                  <a:schemeClr val="accent1">
                    <a:lumMod val="40000"/>
                    <a:lumOff val="60000"/>
                  </a:schemeClr>
                </a:solidFill>
                <a:latin typeface="Lucida Console" panose="020B0609040504020204" pitchFamily="49" charset="0"/>
              </a:rPr>
              <a:t>tenantid</a:t>
            </a:r>
            <a:r>
              <a:rPr lang="en-US" sz="1100" dirty="0">
                <a:solidFill>
                  <a:schemeClr val="accent1">
                    <a:lumMod val="40000"/>
                    <a:lumOff val="60000"/>
                  </a:schemeClr>
                </a:solidFill>
                <a:latin typeface="Lucida Console" panose="020B0609040504020204" pitchFamily="49" charset="0"/>
              </a:rPr>
              <a:t>' #The Directory ID from Azure AD</a:t>
            </a:r>
          </a:p>
          <a:p>
            <a:r>
              <a:rPr lang="en-US" sz="1100" dirty="0">
                <a:solidFill>
                  <a:schemeClr val="accent1">
                    <a:lumMod val="40000"/>
                    <a:lumOff val="60000"/>
                  </a:schemeClr>
                </a:solidFill>
                <a:latin typeface="Lucida Console" panose="020B0609040504020204" pitchFamily="49" charset="0"/>
              </a:rPr>
              <a:t>$ClientID = ‘</a:t>
            </a:r>
            <a:r>
              <a:rPr lang="en-US" sz="1100" dirty="0" err="1">
                <a:solidFill>
                  <a:schemeClr val="accent1">
                    <a:lumMod val="40000"/>
                    <a:lumOff val="60000"/>
                  </a:schemeClr>
                </a:solidFill>
                <a:latin typeface="Lucida Console" panose="020B0609040504020204" pitchFamily="49" charset="0"/>
              </a:rPr>
              <a:t>clientid</a:t>
            </a:r>
            <a:r>
              <a:rPr lang="en-US" sz="1100" dirty="0">
                <a:solidFill>
                  <a:schemeClr val="accent1">
                    <a:lumMod val="40000"/>
                    <a:lumOff val="60000"/>
                  </a:schemeClr>
                </a:solidFill>
                <a:latin typeface="Lucida Console" panose="020B0609040504020204" pitchFamily="49" charset="0"/>
              </a:rPr>
              <a:t>' #The Application ID of the registered app</a:t>
            </a:r>
          </a:p>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ClientSecret</a:t>
            </a:r>
            <a:r>
              <a:rPr lang="en-US" sz="1100" dirty="0">
                <a:solidFill>
                  <a:schemeClr val="accent1">
                    <a:lumMod val="40000"/>
                    <a:lumOff val="60000"/>
                  </a:schemeClr>
                </a:solidFill>
                <a:latin typeface="Lucida Console" panose="020B0609040504020204" pitchFamily="49" charset="0"/>
              </a:rPr>
              <a:t> = ‘</a:t>
            </a:r>
            <a:r>
              <a:rPr lang="en-US" sz="1100" dirty="0" err="1">
                <a:solidFill>
                  <a:schemeClr val="accent1">
                    <a:lumMod val="40000"/>
                    <a:lumOff val="60000"/>
                  </a:schemeClr>
                </a:solidFill>
                <a:latin typeface="Lucida Console" panose="020B0609040504020204" pitchFamily="49" charset="0"/>
              </a:rPr>
              <a:t>clientsecret</a:t>
            </a:r>
            <a:r>
              <a:rPr lang="en-US" sz="1100" dirty="0">
                <a:solidFill>
                  <a:schemeClr val="accent1">
                    <a:lumMod val="40000"/>
                    <a:lumOff val="60000"/>
                  </a:schemeClr>
                </a:solidFill>
                <a:latin typeface="Lucida Console" panose="020B0609040504020204" pitchFamily="49" charset="0"/>
              </a:rPr>
              <a:t>' #The secret key of the registered app</a:t>
            </a:r>
          </a:p>
          <a:p>
            <a:r>
              <a:rPr lang="en-US" sz="1100" dirty="0">
                <a:solidFill>
                  <a:schemeClr val="accent1">
                    <a:lumMod val="40000"/>
                    <a:lumOff val="60000"/>
                  </a:schemeClr>
                </a:solidFill>
                <a:latin typeface="Lucida Console" panose="020B0609040504020204" pitchFamily="49" charset="0"/>
              </a:rPr>
              <a:t># ------------------------------------------------------</a:t>
            </a:r>
          </a:p>
          <a:p>
            <a:endParaRPr lang="en-US" sz="1100" dirty="0">
              <a:solidFill>
                <a:schemeClr val="accent1">
                  <a:lumMod val="40000"/>
                  <a:lumOff val="60000"/>
                </a:schemeClr>
              </a:solidFill>
              <a:latin typeface="Lucida Console" panose="020B0609040504020204" pitchFamily="49" charset="0"/>
            </a:endParaRPr>
          </a:p>
          <a:p>
            <a:r>
              <a:rPr lang="en-US" sz="1100" dirty="0">
                <a:solidFill>
                  <a:schemeClr val="accent1">
                    <a:lumMod val="40000"/>
                    <a:lumOff val="60000"/>
                  </a:schemeClr>
                </a:solidFill>
                <a:latin typeface="Lucida Console" panose="020B0609040504020204" pitchFamily="49" charset="0"/>
              </a:rPr>
              <a:t>$body = @{grant_type="client_credentials";resource="https://manage.office.com";client_id=$ClientID;client_secret=$ClientSecret }</a:t>
            </a:r>
          </a:p>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oauth</a:t>
            </a:r>
            <a:r>
              <a:rPr lang="en-US" sz="1100" dirty="0">
                <a:solidFill>
                  <a:schemeClr val="accent1">
                    <a:lumMod val="40000"/>
                    <a:lumOff val="60000"/>
                  </a:schemeClr>
                </a:solidFill>
                <a:latin typeface="Lucida Console" panose="020B0609040504020204" pitchFamily="49" charset="0"/>
              </a:rPr>
              <a:t> = Invoke-</a:t>
            </a:r>
            <a:r>
              <a:rPr lang="en-US" sz="1100" dirty="0" err="1">
                <a:solidFill>
                  <a:schemeClr val="accent1">
                    <a:lumMod val="40000"/>
                    <a:lumOff val="60000"/>
                  </a:schemeClr>
                </a:solidFill>
                <a:latin typeface="Lucida Console" panose="020B0609040504020204" pitchFamily="49" charset="0"/>
              </a:rPr>
              <a:t>RestMethod</a:t>
            </a:r>
            <a:r>
              <a:rPr lang="en-US" sz="1100" dirty="0">
                <a:solidFill>
                  <a:schemeClr val="accent1">
                    <a:lumMod val="40000"/>
                    <a:lumOff val="60000"/>
                  </a:schemeClr>
                </a:solidFill>
                <a:latin typeface="Lucida Console" panose="020B0609040504020204" pitchFamily="49" charset="0"/>
              </a:rPr>
              <a:t> -Method Post -Uri "https://login.microsoftonline.com/$($</a:t>
            </a:r>
            <a:r>
              <a:rPr lang="en-US" sz="1100" dirty="0" err="1">
                <a:solidFill>
                  <a:schemeClr val="accent1">
                    <a:lumMod val="40000"/>
                    <a:lumOff val="60000"/>
                  </a:schemeClr>
                </a:solidFill>
                <a:latin typeface="Lucida Console" panose="020B0609040504020204" pitchFamily="49" charset="0"/>
              </a:rPr>
              <a:t>tenantID</a:t>
            </a:r>
            <a:r>
              <a:rPr lang="en-US" sz="1100" dirty="0">
                <a:solidFill>
                  <a:schemeClr val="accent1">
                    <a:lumMod val="40000"/>
                    <a:lumOff val="60000"/>
                  </a:schemeClr>
                </a:solidFill>
                <a:latin typeface="Lucida Console" panose="020B0609040504020204" pitchFamily="49" charset="0"/>
              </a:rPr>
              <a:t>)/oauth2/</a:t>
            </a:r>
            <a:r>
              <a:rPr lang="en-US" sz="1100" dirty="0" err="1">
                <a:solidFill>
                  <a:schemeClr val="accent1">
                    <a:lumMod val="40000"/>
                    <a:lumOff val="60000"/>
                  </a:schemeClr>
                </a:solidFill>
                <a:latin typeface="Lucida Console" panose="020B0609040504020204" pitchFamily="49" charset="0"/>
              </a:rPr>
              <a:t>token?api-version</a:t>
            </a:r>
            <a:r>
              <a:rPr lang="en-US" sz="1100" dirty="0">
                <a:solidFill>
                  <a:schemeClr val="accent1">
                    <a:lumMod val="40000"/>
                    <a:lumOff val="60000"/>
                  </a:schemeClr>
                </a:solidFill>
                <a:latin typeface="Lucida Console" panose="020B0609040504020204" pitchFamily="49" charset="0"/>
              </a:rPr>
              <a:t>=1.0" -Body $body</a:t>
            </a:r>
          </a:p>
          <a:p>
            <a:r>
              <a:rPr lang="en-US" sz="1100" dirty="0">
                <a:solidFill>
                  <a:schemeClr val="accent1">
                    <a:lumMod val="40000"/>
                    <a:lumOff val="60000"/>
                  </a:schemeClr>
                </a:solidFill>
                <a:latin typeface="Lucida Console" panose="020B0609040504020204" pitchFamily="49" charset="0"/>
              </a:rPr>
              <a:t>$token = @{'Authorization' = "$($</a:t>
            </a:r>
            <a:r>
              <a:rPr lang="en-US" sz="1100" dirty="0" err="1">
                <a:solidFill>
                  <a:schemeClr val="accent1">
                    <a:lumMod val="40000"/>
                    <a:lumOff val="60000"/>
                  </a:schemeClr>
                </a:solidFill>
                <a:latin typeface="Lucida Console" panose="020B0609040504020204" pitchFamily="49" charset="0"/>
              </a:rPr>
              <a:t>oauth.token_type</a:t>
            </a:r>
            <a:r>
              <a:rPr lang="en-US" sz="1100" dirty="0">
                <a:solidFill>
                  <a:schemeClr val="accent1">
                    <a:lumMod val="40000"/>
                    <a:lumOff val="60000"/>
                  </a:schemeClr>
                </a:solidFill>
                <a:latin typeface="Lucida Console" panose="020B0609040504020204" pitchFamily="49" charset="0"/>
              </a:rPr>
              <a:t>) $($</a:t>
            </a:r>
            <a:r>
              <a:rPr lang="en-US" sz="1100" dirty="0" err="1">
                <a:solidFill>
                  <a:schemeClr val="accent1">
                    <a:lumMod val="40000"/>
                    <a:lumOff val="60000"/>
                  </a:schemeClr>
                </a:solidFill>
                <a:latin typeface="Lucida Console" panose="020B0609040504020204" pitchFamily="49" charset="0"/>
              </a:rPr>
              <a:t>oauth.access_token</a:t>
            </a:r>
            <a:r>
              <a:rPr lang="en-US" sz="1100" dirty="0">
                <a:solidFill>
                  <a:schemeClr val="accent1">
                    <a:lumMod val="40000"/>
                    <a:lumOff val="60000"/>
                  </a:schemeClr>
                </a:solidFill>
                <a:latin typeface="Lucida Console" panose="020B0609040504020204" pitchFamily="49" charset="0"/>
              </a:rPr>
              <a:t>)" }</a:t>
            </a:r>
          </a:p>
          <a:p>
            <a:r>
              <a:rPr lang="en-US" sz="1100" dirty="0">
                <a:solidFill>
                  <a:schemeClr val="accent1">
                    <a:lumMod val="40000"/>
                    <a:lumOff val="60000"/>
                  </a:schemeClr>
                </a:solidFill>
                <a:latin typeface="Lucida Console" panose="020B0609040504020204" pitchFamily="49" charset="0"/>
              </a:rPr>
              <a:t># ------------------------------------------------------</a:t>
            </a:r>
          </a:p>
          <a:p>
            <a:endParaRPr lang="en-US" sz="1100" dirty="0">
              <a:solidFill>
                <a:schemeClr val="accent1">
                  <a:lumMod val="40000"/>
                  <a:lumOff val="60000"/>
                </a:schemeClr>
              </a:solidFill>
              <a:latin typeface="Lucida Console" panose="020B0609040504020204" pitchFamily="49" charset="0"/>
            </a:endParaRPr>
          </a:p>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ServiceStatus</a:t>
            </a:r>
            <a:r>
              <a:rPr lang="en-US" sz="1100" dirty="0">
                <a:solidFill>
                  <a:schemeClr val="accent1">
                    <a:lumMod val="40000"/>
                    <a:lumOff val="60000"/>
                  </a:schemeClr>
                </a:solidFill>
                <a:latin typeface="Lucida Console" panose="020B0609040504020204" pitchFamily="49" charset="0"/>
              </a:rPr>
              <a:t> = Invoke-</a:t>
            </a:r>
            <a:r>
              <a:rPr lang="en-US" sz="1100" dirty="0" err="1">
                <a:solidFill>
                  <a:schemeClr val="accent1">
                    <a:lumMod val="40000"/>
                    <a:lumOff val="60000"/>
                  </a:schemeClr>
                </a:solidFill>
                <a:latin typeface="Lucida Console" panose="020B0609040504020204" pitchFamily="49" charset="0"/>
              </a:rPr>
              <a:t>RestMethod</a:t>
            </a:r>
            <a:r>
              <a:rPr lang="en-US" sz="1100" dirty="0">
                <a:solidFill>
                  <a:schemeClr val="accent1">
                    <a:lumMod val="40000"/>
                    <a:lumOff val="60000"/>
                  </a:schemeClr>
                </a:solidFill>
                <a:latin typeface="Lucida Console" panose="020B0609040504020204" pitchFamily="49" charset="0"/>
              </a:rPr>
              <a:t> -Uri "https://manage.office.com/</a:t>
            </a:r>
            <a:r>
              <a:rPr lang="en-US" sz="1100" dirty="0" err="1">
                <a:solidFill>
                  <a:schemeClr val="accent1">
                    <a:lumMod val="40000"/>
                    <a:lumOff val="60000"/>
                  </a:schemeClr>
                </a:solidFill>
                <a:latin typeface="Lucida Console" panose="020B0609040504020204" pitchFamily="49" charset="0"/>
              </a:rPr>
              <a:t>api</a:t>
            </a:r>
            <a:r>
              <a:rPr lang="en-US" sz="1100" dirty="0">
                <a:solidFill>
                  <a:schemeClr val="accent1">
                    <a:lumMod val="40000"/>
                    <a:lumOff val="60000"/>
                  </a:schemeClr>
                </a:solidFill>
                <a:latin typeface="Lucida Console" panose="020B0609040504020204" pitchFamily="49" charset="0"/>
              </a:rPr>
              <a:t>/v1.0/$($</a:t>
            </a:r>
            <a:r>
              <a:rPr lang="en-US" sz="1100" dirty="0" err="1">
                <a:solidFill>
                  <a:schemeClr val="accent1">
                    <a:lumMod val="40000"/>
                    <a:lumOff val="60000"/>
                  </a:schemeClr>
                </a:solidFill>
                <a:latin typeface="Lucida Console" panose="020B0609040504020204" pitchFamily="49" charset="0"/>
              </a:rPr>
              <a:t>TenantID</a:t>
            </a:r>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ServiceComms</a:t>
            </a:r>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CurrentStatus</a:t>
            </a:r>
            <a:r>
              <a:rPr lang="en-US" sz="1100" dirty="0">
                <a:solidFill>
                  <a:schemeClr val="accent1">
                    <a:lumMod val="40000"/>
                    <a:lumOff val="60000"/>
                  </a:schemeClr>
                </a:solidFill>
                <a:latin typeface="Lucida Console" panose="020B0609040504020204" pitchFamily="49" charset="0"/>
              </a:rPr>
              <a:t>" -Headers $token -Method Get -Verbose</a:t>
            </a:r>
          </a:p>
          <a:p>
            <a:r>
              <a:rPr lang="en-US" sz="1100" dirty="0">
                <a:solidFill>
                  <a:schemeClr val="accent1">
                    <a:lumMod val="40000"/>
                    <a:lumOff val="60000"/>
                  </a:schemeClr>
                </a:solidFill>
                <a:latin typeface="Lucida Console" panose="020B0609040504020204" pitchFamily="49" charset="0"/>
              </a:rPr>
              <a:t>$</a:t>
            </a:r>
            <a:r>
              <a:rPr lang="en-US" sz="1100" dirty="0" err="1">
                <a:solidFill>
                  <a:schemeClr val="accent1">
                    <a:lumMod val="40000"/>
                    <a:lumOff val="60000"/>
                  </a:schemeClr>
                </a:solidFill>
                <a:latin typeface="Lucida Console" panose="020B0609040504020204" pitchFamily="49" charset="0"/>
              </a:rPr>
              <a:t>ServiceStatus.Value</a:t>
            </a:r>
            <a:r>
              <a:rPr lang="en-US" sz="1100" dirty="0">
                <a:solidFill>
                  <a:schemeClr val="accent1">
                    <a:lumMod val="40000"/>
                    <a:lumOff val="60000"/>
                  </a:schemeClr>
                </a:solidFill>
                <a:latin typeface="Lucida Console" panose="020B0609040504020204" pitchFamily="49" charset="0"/>
              </a:rPr>
              <a:t> | Format-Table </a:t>
            </a:r>
            <a:r>
              <a:rPr lang="en-US" sz="1100" dirty="0" err="1">
                <a:solidFill>
                  <a:schemeClr val="accent1">
                    <a:lumMod val="40000"/>
                    <a:lumOff val="60000"/>
                  </a:schemeClr>
                </a:solidFill>
                <a:latin typeface="Lucida Console" panose="020B0609040504020204" pitchFamily="49" charset="0"/>
              </a:rPr>
              <a:t>IncidentIDs,WorkloadDisplayName,Status</a:t>
            </a:r>
            <a:r>
              <a:rPr lang="en-US" sz="1100" dirty="0">
                <a:solidFill>
                  <a:schemeClr val="accent1">
                    <a:lumMod val="40000"/>
                    <a:lumOff val="60000"/>
                  </a:schemeClr>
                </a:solidFill>
                <a:latin typeface="Lucida Console" panose="020B0609040504020204" pitchFamily="49" charset="0"/>
              </a:rPr>
              <a:t> </a:t>
            </a:r>
          </a:p>
        </p:txBody>
      </p:sp>
      <p:pic>
        <p:nvPicPr>
          <p:cNvPr id="7" name="Picture 6">
            <a:extLst>
              <a:ext uri="{FF2B5EF4-FFF2-40B4-BE49-F238E27FC236}">
                <a16:creationId xmlns:a16="http://schemas.microsoft.com/office/drawing/2014/main" id="{B56FE07A-87B8-4A1C-80E4-42542C472F51}"/>
              </a:ext>
            </a:extLst>
          </p:cNvPr>
          <p:cNvPicPr>
            <a:picLocks noChangeAspect="1"/>
          </p:cNvPicPr>
          <p:nvPr/>
        </p:nvPicPr>
        <p:blipFill>
          <a:blip r:embed="rId2"/>
          <a:stretch>
            <a:fillRect/>
          </a:stretch>
        </p:blipFill>
        <p:spPr>
          <a:xfrm>
            <a:off x="5954646" y="2080470"/>
            <a:ext cx="5981228" cy="753479"/>
          </a:xfrm>
          <a:prstGeom prst="rect">
            <a:avLst/>
          </a:prstGeom>
        </p:spPr>
      </p:pic>
      <p:pic>
        <p:nvPicPr>
          <p:cNvPr id="9" name="Picture 8">
            <a:extLst>
              <a:ext uri="{FF2B5EF4-FFF2-40B4-BE49-F238E27FC236}">
                <a16:creationId xmlns:a16="http://schemas.microsoft.com/office/drawing/2014/main" id="{3CCBB394-3D6D-4A7C-A7C9-713F2B8A5F17}"/>
              </a:ext>
            </a:extLst>
          </p:cNvPr>
          <p:cNvPicPr>
            <a:picLocks noChangeAspect="1"/>
          </p:cNvPicPr>
          <p:nvPr/>
        </p:nvPicPr>
        <p:blipFill>
          <a:blip r:embed="rId3"/>
          <a:stretch>
            <a:fillRect/>
          </a:stretch>
        </p:blipFill>
        <p:spPr>
          <a:xfrm>
            <a:off x="7341065" y="4480190"/>
            <a:ext cx="4415406" cy="1195295"/>
          </a:xfrm>
          <a:prstGeom prst="rect">
            <a:avLst/>
          </a:prstGeom>
        </p:spPr>
      </p:pic>
    </p:spTree>
    <p:extLst>
      <p:ext uri="{BB962C8B-B14F-4D97-AF65-F5344CB8AC3E}">
        <p14:creationId xmlns:p14="http://schemas.microsoft.com/office/powerpoint/2010/main" val="3222231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Microsoft Defender ATP</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158240"/>
            <a:ext cx="10515600" cy="4691381"/>
          </a:xfrm>
        </p:spPr>
        <p:txBody>
          <a:bodyPr vert="horz" lIns="91440" tIns="45720" rIns="91440" bIns="45720" rtlCol="0" anchor="t">
            <a:normAutofit/>
          </a:bodyPr>
          <a:lstStyle/>
          <a:p>
            <a:pPr>
              <a:lnSpc>
                <a:spcPct val="150000"/>
              </a:lnSpc>
            </a:pPr>
            <a:r>
              <a:rPr lang="en-US" sz="1600" b="1" dirty="0">
                <a:solidFill>
                  <a:schemeClr val="bg1"/>
                </a:solidFill>
                <a:cs typeface="Segoe UI" panose="020B0502040204020203" pitchFamily="34" charset="0"/>
              </a:rPr>
              <a:t>Not covered as part of Graph API uses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custom API</a:t>
            </a:r>
          </a:p>
          <a:p>
            <a:pPr>
              <a:lnSpc>
                <a:spcPct val="150000"/>
              </a:lnSpc>
            </a:pPr>
            <a:r>
              <a:rPr lang="en-US" sz="1600" b="1" dirty="0">
                <a:solidFill>
                  <a:schemeClr val="bg1"/>
                </a:solidFill>
                <a:cs typeface="Segoe UI" panose="020B0502040204020203" pitchFamily="34" charset="0"/>
              </a:rPr>
              <a:t>No official PowerShell module yet</a:t>
            </a:r>
          </a:p>
          <a:p>
            <a:pPr>
              <a:lnSpc>
                <a:spcPct val="150000"/>
              </a:lnSpc>
            </a:pPr>
            <a:r>
              <a:rPr lang="en-US" sz="1600" b="1" dirty="0">
                <a:solidFill>
                  <a:schemeClr val="bg1"/>
                </a:solidFill>
                <a:cs typeface="Segoe UI" panose="020B0502040204020203" pitchFamily="34" charset="0"/>
              </a:rPr>
              <a:t>Community Module </a:t>
            </a:r>
            <a:r>
              <a:rPr lang="en-US" sz="1600" b="1" dirty="0">
                <a:solidFill>
                  <a:schemeClr val="bg1"/>
                </a:solidFill>
                <a:cs typeface="Segoe UI" panose="020B0502040204020203" pitchFamily="34" charset="0"/>
                <a:sym typeface="Wingdings" panose="05000000000000000000" pitchFamily="2" charset="2"/>
              </a:rPr>
              <a:t> </a:t>
            </a:r>
            <a:r>
              <a:rPr lang="en-US" sz="1100" dirty="0" err="1">
                <a:hlinkClick r:id="rId2"/>
              </a:rPr>
              <a:t>alexverboon</a:t>
            </a:r>
            <a:r>
              <a:rPr lang="en-US" sz="1100" dirty="0">
                <a:hlinkClick r:id="rId2"/>
              </a:rPr>
              <a:t>/PSMDATP: </a:t>
            </a:r>
            <a:endParaRPr lang="en-US" sz="1600" b="1" dirty="0">
              <a:solidFill>
                <a:schemeClr val="bg1"/>
              </a:solidFill>
              <a:cs typeface="Segoe UI" panose="020B0502040204020203" pitchFamily="34" charset="0"/>
            </a:endParaRPr>
          </a:p>
          <a:p>
            <a:pPr>
              <a:lnSpc>
                <a:spcPct val="150000"/>
              </a:lnSpc>
            </a:pPr>
            <a:r>
              <a:rPr lang="en-US" sz="1600" b="1" dirty="0">
                <a:solidFill>
                  <a:schemeClr val="bg1"/>
                </a:solidFill>
                <a:cs typeface="Segoe UI" panose="020B0502040204020203" pitchFamily="34" charset="0"/>
              </a:rPr>
              <a:t>Only Security Alerts from Defender will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appear in Security Graph API</a:t>
            </a:r>
          </a:p>
          <a:p>
            <a:pPr>
              <a:lnSpc>
                <a:spcPct val="150000"/>
              </a:lnSpc>
            </a:pPr>
            <a:r>
              <a:rPr lang="en-US" sz="1600" b="1" dirty="0">
                <a:solidFill>
                  <a:schemeClr val="bg1"/>
                </a:solidFill>
                <a:cs typeface="Segoe UI" panose="020B0502040204020203" pitchFamily="34" charset="0"/>
              </a:rPr>
              <a:t>For better performance change API to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the closest API</a:t>
            </a:r>
          </a:p>
          <a:p>
            <a:pPr lvl="1"/>
            <a:r>
              <a:rPr lang="en-US" sz="1400" b="0" i="0" dirty="0">
                <a:solidFill>
                  <a:schemeClr val="bg1"/>
                </a:solidFill>
                <a:effectLst/>
                <a:latin typeface="Segoe UI" panose="020B0502040204020203" pitchFamily="34" charset="0"/>
              </a:rPr>
              <a:t>api-us.securitycenter.microsoft.com</a:t>
            </a:r>
          </a:p>
          <a:p>
            <a:pPr lvl="1"/>
            <a:r>
              <a:rPr lang="en-US" sz="1400" b="0" i="0" dirty="0">
                <a:solidFill>
                  <a:schemeClr val="bg1"/>
                </a:solidFill>
                <a:effectLst/>
                <a:latin typeface="Segoe UI" panose="020B0502040204020203" pitchFamily="34" charset="0"/>
              </a:rPr>
              <a:t>api-eu.securitycenter.microsoft.com</a:t>
            </a:r>
          </a:p>
          <a:p>
            <a:pPr lvl="1"/>
            <a:r>
              <a:rPr lang="en-US" sz="1400" b="0" i="0" dirty="0">
                <a:solidFill>
                  <a:schemeClr val="bg1"/>
                </a:solidFill>
                <a:effectLst/>
                <a:latin typeface="Segoe UI" panose="020B0502040204020203" pitchFamily="34" charset="0"/>
              </a:rPr>
              <a:t>api-uk.securitycenter.microsoft.com</a:t>
            </a:r>
          </a:p>
          <a:p>
            <a:endParaRPr lang="en-US" sz="1800" b="0" i="0" dirty="0">
              <a:solidFill>
                <a:schemeClr val="bg1"/>
              </a:solidFill>
              <a:effectLst/>
              <a:latin typeface="Segoe UI" panose="020B0502040204020203" pitchFamily="34" charset="0"/>
            </a:endParaRPr>
          </a:p>
          <a:p>
            <a:pPr lvl="1">
              <a:lnSpc>
                <a:spcPct val="150000"/>
              </a:lnSpc>
            </a:pPr>
            <a:endParaRPr lang="en-US" sz="1200" b="1" dirty="0">
              <a:solidFill>
                <a:schemeClr val="bg1"/>
              </a:solidFill>
              <a:cs typeface="Segoe UI" panose="020B0502040204020203"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A5766872-9ADE-46DD-85D8-BBDBE8F5DD70}"/>
              </a:ext>
            </a:extLst>
          </p:cNvPr>
          <p:cNvSpPr txBox="1"/>
          <p:nvPr/>
        </p:nvSpPr>
        <p:spPr>
          <a:xfrm>
            <a:off x="5413154" y="1314577"/>
            <a:ext cx="7038109" cy="5078313"/>
          </a:xfrm>
          <a:prstGeom prst="rect">
            <a:avLst/>
          </a:prstGeom>
          <a:noFill/>
        </p:spPr>
        <p:txBody>
          <a:bodyPr wrap="square">
            <a:spAutoFit/>
          </a:bodyPr>
          <a:lstStyle/>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tenantId</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Paste your own tenant ID here</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appId</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Paste your own app ID here</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appSecret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 ' </a:t>
            </a: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Paste your own app secret here</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resourceAppIdUri</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'https://api.securitycenter.microsoft.com'</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oAuthUri</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"https://login.microsoftonline.com/</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TenantId</a:t>
            </a:r>
            <a:r>
              <a:rPr lang="en-US" sz="1200" b="0" dirty="0">
                <a:solidFill>
                  <a:srgbClr val="CE9178"/>
                </a:solidFill>
                <a:effectLst/>
                <a:latin typeface="Consolas" panose="020B0609020204030204" pitchFamily="49" charset="0"/>
              </a:rPr>
              <a:t>/oauth2/token"</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Ordered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resourceAppIdUri</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client_id</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appId</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client_secret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appSecret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grant_type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client_credentials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r>
              <a:rPr lang="en-US" sz="1200" b="0" dirty="0">
                <a:solidFill>
                  <a:srgbClr val="9CDCFE"/>
                </a:solidFill>
                <a:effectLst/>
                <a:latin typeface="Consolas" panose="020B0609020204030204" pitchFamily="49" charset="0"/>
              </a:rPr>
              <a:t>$response</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Invoke-</a:t>
            </a:r>
            <a:r>
              <a:rPr lang="en-US" sz="1200" b="0" dirty="0" err="1">
                <a:solidFill>
                  <a:srgbClr val="DCDCAA"/>
                </a:solidFill>
                <a:effectLst/>
                <a:latin typeface="Consolas" panose="020B0609020204030204" pitchFamily="49" charset="0"/>
              </a:rPr>
              <a:t>RestMethod</a:t>
            </a:r>
            <a:r>
              <a:rPr lang="en-US" sz="1200" b="0" dirty="0">
                <a:solidFill>
                  <a:srgbClr val="D4D4D4"/>
                </a:solidFill>
                <a:effectLst/>
                <a:latin typeface="Consolas" panose="020B0609020204030204" pitchFamily="49" charset="0"/>
              </a:rPr>
              <a:t> -Method Post -Uri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oAuthUri</a:t>
            </a:r>
            <a:r>
              <a:rPr lang="en-US" sz="1200" b="0" dirty="0">
                <a:solidFill>
                  <a:srgbClr val="D4D4D4"/>
                </a:solidFill>
                <a:effectLst/>
                <a:latin typeface="Consolas" panose="020B0609020204030204" pitchFamily="49" charset="0"/>
              </a:rPr>
              <a:t> -Body </a:t>
            </a:r>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ErrorAction</a:t>
            </a:r>
            <a:r>
              <a:rPr lang="en-US" sz="1200" b="0" dirty="0">
                <a:solidFill>
                  <a:srgbClr val="D4D4D4"/>
                </a:solidFill>
                <a:effectLst/>
                <a:latin typeface="Consolas" panose="020B0609020204030204" pitchFamily="49" charset="0"/>
              </a:rPr>
              <a:t> Stop</a:t>
            </a: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aadToken</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response</a:t>
            </a:r>
            <a:r>
              <a:rPr lang="en-US" sz="1200" b="0" dirty="0" err="1">
                <a:solidFill>
                  <a:srgbClr val="DCDCAA"/>
                </a:solidFill>
                <a:effectLst/>
                <a:latin typeface="Consolas" panose="020B0609020204030204" pitchFamily="49" charset="0"/>
              </a:rPr>
              <a:t>.access_token</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$query</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RegistryEvents</a:t>
            </a:r>
            <a:r>
              <a:rPr lang="en-US" sz="1200" b="0" dirty="0">
                <a:solidFill>
                  <a:srgbClr val="CE9178"/>
                </a:solidFill>
                <a:effectLst/>
                <a:latin typeface="Consolas" panose="020B0609020204030204" pitchFamily="49" charset="0"/>
              </a:rPr>
              <a:t> | limit 10'</a:t>
            </a: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Paste your own query here</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url</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"https://api.securitycenter.microsoft.com/</a:t>
            </a:r>
            <a:r>
              <a:rPr lang="en-US" sz="1200" b="0" dirty="0" err="1">
                <a:solidFill>
                  <a:srgbClr val="CE9178"/>
                </a:solidFill>
                <a:effectLst/>
                <a:latin typeface="Consolas" panose="020B0609020204030204" pitchFamily="49" charset="0"/>
              </a:rPr>
              <a:t>api</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advancedqueries</a:t>
            </a:r>
            <a:r>
              <a:rPr lang="en-US" sz="1200" b="0" dirty="0">
                <a:solidFill>
                  <a:srgbClr val="CE9178"/>
                </a:solidFill>
                <a:effectLst/>
                <a:latin typeface="Consolas" panose="020B0609020204030204" pitchFamily="49" charset="0"/>
              </a:rPr>
              <a:t>/run"</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$headers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'Content-Type'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'application/json'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Accept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'application/json'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Authorization</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"Bearer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aadToken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ConvertTo</a:t>
            </a:r>
            <a:r>
              <a:rPr lang="en-US" sz="1200" b="0" dirty="0">
                <a:solidFill>
                  <a:srgbClr val="DCDCAA"/>
                </a:solidFill>
                <a:effectLst/>
                <a:latin typeface="Consolas" panose="020B0609020204030204" pitchFamily="49" charset="0"/>
              </a:rPr>
              <a:t>-Json</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InputObject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'Query'</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$query</a:t>
            </a:r>
            <a:r>
              <a:rPr lang="en-US" sz="1200" b="0" dirty="0">
                <a:solidFill>
                  <a:srgbClr val="D4D4D4"/>
                </a:solidFill>
                <a:effectLst/>
                <a:latin typeface="Consolas" panose="020B0609020204030204" pitchFamily="49" charset="0"/>
              </a:rPr>
              <a:t> }</a:t>
            </a:r>
          </a:p>
          <a:p>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webResponse</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Invoke-</a:t>
            </a:r>
            <a:r>
              <a:rPr lang="en-US" sz="1200" b="0" dirty="0" err="1">
                <a:solidFill>
                  <a:srgbClr val="DCDCAA"/>
                </a:solidFill>
                <a:effectLst/>
                <a:latin typeface="Consolas" panose="020B0609020204030204" pitchFamily="49" charset="0"/>
              </a:rPr>
              <a:t>WebRequest</a:t>
            </a:r>
            <a:r>
              <a:rPr lang="en-US" sz="1200" b="0" dirty="0">
                <a:solidFill>
                  <a:srgbClr val="D4D4D4"/>
                </a:solidFill>
                <a:effectLst/>
                <a:latin typeface="Consolas" panose="020B0609020204030204" pitchFamily="49" charset="0"/>
              </a:rPr>
              <a:t> -Method Post -Uri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url</a:t>
            </a:r>
            <a:r>
              <a:rPr lang="en-US" sz="1200" b="0" dirty="0">
                <a:solidFill>
                  <a:srgbClr val="D4D4D4"/>
                </a:solidFill>
                <a:effectLst/>
                <a:latin typeface="Consolas" panose="020B0609020204030204" pitchFamily="49" charset="0"/>
              </a:rPr>
              <a:t> -Headers </a:t>
            </a:r>
            <a:r>
              <a:rPr lang="en-US" sz="1200" b="0" dirty="0">
                <a:solidFill>
                  <a:srgbClr val="9CDCFE"/>
                </a:solidFill>
                <a:effectLst/>
                <a:latin typeface="Consolas" panose="020B0609020204030204" pitchFamily="49" charset="0"/>
              </a:rPr>
              <a:t>$headers</a:t>
            </a:r>
            <a:r>
              <a:rPr lang="en-US" sz="1200" b="0" dirty="0">
                <a:solidFill>
                  <a:srgbClr val="D4D4D4"/>
                </a:solidFill>
                <a:effectLst/>
                <a:latin typeface="Consolas" panose="020B0609020204030204" pitchFamily="49" charset="0"/>
              </a:rPr>
              <a:t> -Body </a:t>
            </a:r>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ErrorAction</a:t>
            </a:r>
            <a:r>
              <a:rPr lang="en-US" sz="1200" b="0" dirty="0">
                <a:solidFill>
                  <a:srgbClr val="D4D4D4"/>
                </a:solidFill>
                <a:effectLst/>
                <a:latin typeface="Consolas" panose="020B0609020204030204" pitchFamily="49" charset="0"/>
              </a:rPr>
              <a:t> Stop</a:t>
            </a:r>
          </a:p>
          <a:p>
            <a:r>
              <a:rPr lang="en-US" sz="1200" b="0" dirty="0">
                <a:solidFill>
                  <a:srgbClr val="9CDCFE"/>
                </a:solidFill>
                <a:effectLst/>
                <a:latin typeface="Consolas" panose="020B0609020204030204" pitchFamily="49" charset="0"/>
              </a:rPr>
              <a:t>$response</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webResponse</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ConvertFrom</a:t>
            </a:r>
            <a:r>
              <a:rPr lang="en-US" sz="1200" b="0" dirty="0">
                <a:solidFill>
                  <a:srgbClr val="DCDCAA"/>
                </a:solidFill>
                <a:effectLst/>
                <a:latin typeface="Consolas" panose="020B0609020204030204" pitchFamily="49" charset="0"/>
              </a:rPr>
              <a:t>-Json</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$results</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response</a:t>
            </a:r>
            <a:r>
              <a:rPr lang="en-US" sz="1200" b="0" dirty="0" err="1">
                <a:solidFill>
                  <a:srgbClr val="DCDCAA"/>
                </a:solidFill>
                <a:effectLst/>
                <a:latin typeface="Consolas" panose="020B0609020204030204" pitchFamily="49" charset="0"/>
              </a:rPr>
              <a:t>.Results</a:t>
            </a:r>
            <a:endParaRPr lang="en-US" sz="1200" b="0" dirty="0">
              <a:solidFill>
                <a:srgbClr val="D4D4D4"/>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$schema</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response</a:t>
            </a:r>
            <a:r>
              <a:rPr lang="en-US" sz="1200" b="0" dirty="0" err="1">
                <a:solidFill>
                  <a:srgbClr val="DCDCAA"/>
                </a:solidFill>
                <a:effectLst/>
                <a:latin typeface="Consolas" panose="020B0609020204030204" pitchFamily="49" charset="0"/>
              </a:rPr>
              <a:t>.Schema</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33645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Azure Active Directory Conditional Access</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6095999" y="1650764"/>
            <a:ext cx="5216505" cy="4691381"/>
          </a:xfrm>
        </p:spPr>
        <p:txBody>
          <a:bodyPr vert="horz" lIns="91440" tIns="45720" rIns="91440" bIns="45720" rtlCol="0" anchor="t">
            <a:normAutofit/>
          </a:bodyPr>
          <a:lstStyle/>
          <a:p>
            <a:pPr marL="0" indent="0">
              <a:buNone/>
            </a:pPr>
            <a:r>
              <a:rPr lang="en-US" sz="1400" b="0" dirty="0">
                <a:solidFill>
                  <a:srgbClr val="DCDCAA"/>
                </a:solidFill>
                <a:effectLst/>
                <a:latin typeface="Consolas" panose="020B0609020204030204" pitchFamily="49" charset="0"/>
              </a:rPr>
              <a:t>New-</a:t>
            </a:r>
            <a:r>
              <a:rPr lang="en-US" sz="1400" b="0" dirty="0" err="1">
                <a:solidFill>
                  <a:srgbClr val="DCDCAA"/>
                </a:solidFill>
                <a:effectLst/>
                <a:latin typeface="Consolas" panose="020B0609020204030204" pitchFamily="49" charset="0"/>
              </a:rPr>
              <a:t>MgIdentityConditionalAccessPolicy</a:t>
            </a:r>
            <a:r>
              <a:rPr lang="en-US" sz="1400" b="0" dirty="0">
                <a:solidFill>
                  <a:srgbClr val="D4D4D4"/>
                </a:solidFill>
                <a:effectLst/>
                <a:latin typeface="Consolas" panose="020B0609020204030204" pitchFamily="49" charset="0"/>
              </a:rPr>
              <a:t> -DisplayName </a:t>
            </a:r>
            <a:r>
              <a:rPr lang="en-US" sz="1400" b="0" dirty="0">
                <a:solidFill>
                  <a:srgbClr val="CE9178"/>
                </a:solidFill>
                <a:effectLst/>
                <a:latin typeface="Consolas" panose="020B0609020204030204" pitchFamily="49" charset="0"/>
              </a:rPr>
              <a:t>’Example Policy'</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GrantControls</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BuiltInControls</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'mfa'</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Operator</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'OR'</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 `</a:t>
            </a:r>
          </a:p>
          <a:p>
            <a:pPr marL="0" indent="0">
              <a:buNone/>
            </a:pPr>
            <a:r>
              <a:rPr lang="en-US" sz="1400" b="0" dirty="0">
                <a:solidFill>
                  <a:srgbClr val="D4D4D4"/>
                </a:solidFill>
                <a:effectLst/>
                <a:latin typeface="Consolas" panose="020B0609020204030204" pitchFamily="49" charset="0"/>
              </a:rPr>
              <a:t> -State </a:t>
            </a:r>
            <a:r>
              <a:rPr lang="en-US" sz="1400" b="0" dirty="0">
                <a:solidFill>
                  <a:srgbClr val="CE9178"/>
                </a:solidFill>
                <a:effectLst/>
                <a:latin typeface="Consolas" panose="020B0609020204030204" pitchFamily="49" charset="0"/>
              </a:rPr>
              <a:t>'disabled'</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-Conditions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Applications</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includeApplications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'none'</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Users</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includeUsers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'none'</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br>
              <a:rPr lang="en-US" sz="1100" b="0" dirty="0">
                <a:solidFill>
                  <a:srgbClr val="D4D4D4"/>
                </a:solidFill>
                <a:effectLst/>
                <a:latin typeface="Consolas" panose="020B0609020204030204" pitchFamily="49" charset="0"/>
              </a:rPr>
            </a:br>
            <a:endParaRPr lang="en-US" sz="1100"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8D76A218-80FF-49C4-8BD8-7D721F308EE3}"/>
              </a:ext>
            </a:extLst>
          </p:cNvPr>
          <p:cNvSpPr txBox="1"/>
          <p:nvPr/>
        </p:nvSpPr>
        <p:spPr>
          <a:xfrm>
            <a:off x="7498080" y="4807974"/>
            <a:ext cx="2100171" cy="1661993"/>
          </a:xfrm>
          <a:prstGeom prst="rect">
            <a:avLst/>
          </a:prstGeom>
          <a:solidFill>
            <a:schemeClr val="accent1"/>
          </a:solidFill>
        </p:spPr>
        <p:txBody>
          <a:bodyPr wrap="square" rtlCol="0">
            <a:spAutoFit/>
          </a:bodyPr>
          <a:lstStyle/>
          <a:p>
            <a:r>
              <a:rPr lang="nb-NO" sz="1600" dirty="0"/>
              <a:t>Conditions</a:t>
            </a:r>
            <a:endParaRPr lang="nb-NO" dirty="0"/>
          </a:p>
          <a:p>
            <a:pPr marL="285750" indent="-285750">
              <a:buFont typeface="Arial" panose="020B0604020202020204" pitchFamily="34" charset="0"/>
              <a:buChar char="•"/>
            </a:pPr>
            <a:r>
              <a:rPr lang="nb-NO" sz="1200" dirty="0"/>
              <a:t>userRiskLevels</a:t>
            </a:r>
          </a:p>
          <a:p>
            <a:pPr marL="285750" indent="-285750">
              <a:buFont typeface="Arial" panose="020B0604020202020204" pitchFamily="34" charset="0"/>
              <a:buChar char="•"/>
            </a:pPr>
            <a:r>
              <a:rPr lang="nb-NO" sz="1200" dirty="0"/>
              <a:t>Signinrisklevels</a:t>
            </a:r>
          </a:p>
          <a:p>
            <a:pPr marL="285750" indent="-285750">
              <a:buFont typeface="Arial" panose="020B0604020202020204" pitchFamily="34" charset="0"/>
              <a:buChar char="•"/>
            </a:pPr>
            <a:r>
              <a:rPr lang="nb-NO" sz="1200" dirty="0"/>
              <a:t>clientappTypes</a:t>
            </a:r>
          </a:p>
          <a:p>
            <a:pPr marL="285750" indent="-285750">
              <a:buFont typeface="Arial" panose="020B0604020202020204" pitchFamily="34" charset="0"/>
              <a:buChar char="•"/>
            </a:pPr>
            <a:r>
              <a:rPr lang="nb-NO" sz="1200" dirty="0"/>
              <a:t>Platforms</a:t>
            </a:r>
          </a:p>
          <a:p>
            <a:pPr marL="285750" indent="-285750">
              <a:buFont typeface="Arial" panose="020B0604020202020204" pitchFamily="34" charset="0"/>
              <a:buChar char="•"/>
            </a:pPr>
            <a:r>
              <a:rPr lang="nb-NO" sz="1200" dirty="0"/>
              <a:t>Locations</a:t>
            </a:r>
          </a:p>
          <a:p>
            <a:pPr marL="285750" indent="-285750">
              <a:buFont typeface="Arial" panose="020B0604020202020204" pitchFamily="34" charset="0"/>
              <a:buChar char="•"/>
            </a:pPr>
            <a:r>
              <a:rPr lang="nb-NO" sz="1200" dirty="0"/>
              <a:t>Applications</a:t>
            </a:r>
          </a:p>
          <a:p>
            <a:pPr marL="285750" indent="-285750">
              <a:buFont typeface="Arial" panose="020B0604020202020204" pitchFamily="34" charset="0"/>
              <a:buChar char="•"/>
            </a:pPr>
            <a:r>
              <a:rPr lang="nb-NO" sz="1200" dirty="0"/>
              <a:t>users</a:t>
            </a:r>
            <a:endParaRPr lang="en-US" dirty="0"/>
          </a:p>
        </p:txBody>
      </p:sp>
      <p:sp>
        <p:nvSpPr>
          <p:cNvPr id="6" name="TextBox 5">
            <a:extLst>
              <a:ext uri="{FF2B5EF4-FFF2-40B4-BE49-F238E27FC236}">
                <a16:creationId xmlns:a16="http://schemas.microsoft.com/office/drawing/2014/main" id="{2CB815C3-F32D-47A1-A379-A0E6D01A8F5F}"/>
              </a:ext>
            </a:extLst>
          </p:cNvPr>
          <p:cNvSpPr txBox="1"/>
          <p:nvPr/>
        </p:nvSpPr>
        <p:spPr>
          <a:xfrm>
            <a:off x="3840480" y="1591843"/>
            <a:ext cx="2100171" cy="923330"/>
          </a:xfrm>
          <a:prstGeom prst="rect">
            <a:avLst/>
          </a:prstGeom>
          <a:solidFill>
            <a:schemeClr val="accent1"/>
          </a:solidFill>
        </p:spPr>
        <p:txBody>
          <a:bodyPr wrap="square" rtlCol="0">
            <a:spAutoFit/>
          </a:bodyPr>
          <a:lstStyle/>
          <a:p>
            <a:r>
              <a:rPr lang="nb-NO" sz="1600" dirty="0"/>
              <a:t>GrantControls</a:t>
            </a:r>
          </a:p>
          <a:p>
            <a:pPr marL="171450" indent="-171450">
              <a:buFont typeface="Arial" panose="020B0604020202020204" pitchFamily="34" charset="0"/>
              <a:buChar char="•"/>
            </a:pPr>
            <a:r>
              <a:rPr lang="nb-NO" sz="1200" dirty="0"/>
              <a:t>MFA</a:t>
            </a:r>
          </a:p>
          <a:p>
            <a:pPr marL="171450" indent="-171450">
              <a:buFont typeface="Arial" panose="020B0604020202020204" pitchFamily="34" charset="0"/>
              <a:buChar char="•"/>
            </a:pPr>
            <a:r>
              <a:rPr lang="nb-NO" sz="1200" dirty="0"/>
              <a:t>CompliantDevice</a:t>
            </a:r>
          </a:p>
          <a:p>
            <a:pPr marL="171450" indent="-171450">
              <a:buFont typeface="Arial" panose="020B0604020202020204" pitchFamily="34" charset="0"/>
              <a:buChar char="•"/>
            </a:pPr>
            <a:r>
              <a:rPr lang="nb-NO" sz="1200" dirty="0"/>
              <a:t>termsofuse</a:t>
            </a:r>
            <a:endParaRPr lang="en-US" dirty="0"/>
          </a:p>
        </p:txBody>
      </p:sp>
      <p:sp>
        <p:nvSpPr>
          <p:cNvPr id="7" name="TextBox 6">
            <a:extLst>
              <a:ext uri="{FF2B5EF4-FFF2-40B4-BE49-F238E27FC236}">
                <a16:creationId xmlns:a16="http://schemas.microsoft.com/office/drawing/2014/main" id="{6074D1E4-1C55-4C6E-817A-5D1377F66B42}"/>
              </a:ext>
            </a:extLst>
          </p:cNvPr>
          <p:cNvSpPr txBox="1"/>
          <p:nvPr/>
        </p:nvSpPr>
        <p:spPr>
          <a:xfrm>
            <a:off x="3840479" y="2674924"/>
            <a:ext cx="2100171" cy="1292662"/>
          </a:xfrm>
          <a:prstGeom prst="rect">
            <a:avLst/>
          </a:prstGeom>
          <a:solidFill>
            <a:schemeClr val="accent1"/>
          </a:solidFill>
        </p:spPr>
        <p:txBody>
          <a:bodyPr wrap="square" rtlCol="0">
            <a:spAutoFit/>
          </a:bodyPr>
          <a:lstStyle/>
          <a:p>
            <a:r>
              <a:rPr lang="nb-NO" sz="1600" dirty="0"/>
              <a:t>SessionControls</a:t>
            </a:r>
            <a:endParaRPr lang="nb-NO" dirty="0"/>
          </a:p>
          <a:p>
            <a:pPr marL="285750" indent="-285750">
              <a:buFont typeface="Arial" panose="020B0604020202020204" pitchFamily="34" charset="0"/>
              <a:buChar char="•"/>
            </a:pPr>
            <a:r>
              <a:rPr lang="nb-NO" sz="1200" dirty="0"/>
              <a:t>Cloudappsecurity</a:t>
            </a:r>
          </a:p>
          <a:p>
            <a:pPr marL="285750" indent="-285750">
              <a:buFont typeface="Arial" panose="020B0604020202020204" pitchFamily="34" charset="0"/>
              <a:buChar char="•"/>
            </a:pPr>
            <a:r>
              <a:rPr lang="nb-NO" sz="1200" dirty="0"/>
              <a:t>Persistentbrowser</a:t>
            </a:r>
          </a:p>
          <a:p>
            <a:pPr marL="285750" indent="-285750">
              <a:buFont typeface="Arial" panose="020B0604020202020204" pitchFamily="34" charset="0"/>
              <a:buChar char="•"/>
            </a:pPr>
            <a:r>
              <a:rPr lang="nb-NO" sz="1200" dirty="0"/>
              <a:t>Signinfrequency</a:t>
            </a:r>
          </a:p>
          <a:p>
            <a:pPr marL="285750" indent="-285750">
              <a:buFont typeface="Arial" panose="020B0604020202020204" pitchFamily="34" charset="0"/>
              <a:buChar char="•"/>
            </a:pPr>
            <a:r>
              <a:rPr lang="nb-NO" sz="1200" dirty="0"/>
              <a:t>applicationenforcedrestrictions</a:t>
            </a:r>
            <a:endParaRPr lang="en-US" sz="1200" dirty="0"/>
          </a:p>
        </p:txBody>
      </p:sp>
      <p:sp>
        <p:nvSpPr>
          <p:cNvPr id="8" name="TextBox 7">
            <a:extLst>
              <a:ext uri="{FF2B5EF4-FFF2-40B4-BE49-F238E27FC236}">
                <a16:creationId xmlns:a16="http://schemas.microsoft.com/office/drawing/2014/main" id="{C7882652-5449-4722-85E2-0465FE58C2D3}"/>
              </a:ext>
            </a:extLst>
          </p:cNvPr>
          <p:cNvSpPr txBox="1"/>
          <p:nvPr/>
        </p:nvSpPr>
        <p:spPr>
          <a:xfrm>
            <a:off x="3840479" y="4161643"/>
            <a:ext cx="2100171" cy="1107996"/>
          </a:xfrm>
          <a:prstGeom prst="rect">
            <a:avLst/>
          </a:prstGeom>
          <a:solidFill>
            <a:schemeClr val="accent1"/>
          </a:solidFill>
        </p:spPr>
        <p:txBody>
          <a:bodyPr wrap="square" rtlCol="0">
            <a:spAutoFit/>
          </a:bodyPr>
          <a:lstStyle/>
          <a:p>
            <a:r>
              <a:rPr lang="nb-NO" sz="1600" dirty="0"/>
              <a:t>Applications</a:t>
            </a:r>
            <a:endParaRPr lang="nb-NO" dirty="0"/>
          </a:p>
          <a:p>
            <a:pPr marL="171450" indent="-171450">
              <a:buFont typeface="Arial" panose="020B0604020202020204" pitchFamily="34" charset="0"/>
              <a:buChar char="•"/>
            </a:pPr>
            <a:r>
              <a:rPr lang="nb-NO" sz="1200" dirty="0"/>
              <a:t>IncludeApplications</a:t>
            </a:r>
          </a:p>
          <a:p>
            <a:pPr marL="628650" lvl="1" indent="-171450">
              <a:buFont typeface="Arial" panose="020B0604020202020204" pitchFamily="34" charset="0"/>
              <a:buChar char="•"/>
            </a:pPr>
            <a:r>
              <a:rPr lang="nb-NO" sz="1200" dirty="0"/>
              <a:t>AppID</a:t>
            </a:r>
          </a:p>
          <a:p>
            <a:pPr marL="171450" indent="-171450">
              <a:buFont typeface="Arial" panose="020B0604020202020204" pitchFamily="34" charset="0"/>
              <a:buChar char="•"/>
            </a:pPr>
            <a:r>
              <a:rPr lang="nb-NO" sz="1200" dirty="0"/>
              <a:t>Excludeapplications</a:t>
            </a:r>
          </a:p>
          <a:p>
            <a:pPr marL="171450" indent="-171450">
              <a:buFont typeface="Arial" panose="020B0604020202020204" pitchFamily="34" charset="0"/>
              <a:buChar char="•"/>
            </a:pPr>
            <a:r>
              <a:rPr lang="nb-NO" sz="1200" dirty="0"/>
              <a:t>Includeuseractions</a:t>
            </a:r>
            <a:endParaRPr lang="en-US" sz="1200" dirty="0"/>
          </a:p>
        </p:txBody>
      </p:sp>
      <p:pic>
        <p:nvPicPr>
          <p:cNvPr id="10" name="Picture 9">
            <a:extLst>
              <a:ext uri="{FF2B5EF4-FFF2-40B4-BE49-F238E27FC236}">
                <a16:creationId xmlns:a16="http://schemas.microsoft.com/office/drawing/2014/main" id="{0F860181-A509-4D03-A767-B55F42BBE610}"/>
              </a:ext>
            </a:extLst>
          </p:cNvPr>
          <p:cNvPicPr>
            <a:picLocks noChangeAspect="1"/>
          </p:cNvPicPr>
          <p:nvPr/>
        </p:nvPicPr>
        <p:blipFill>
          <a:blip r:embed="rId2"/>
          <a:stretch>
            <a:fillRect/>
          </a:stretch>
        </p:blipFill>
        <p:spPr>
          <a:xfrm>
            <a:off x="378811" y="1572903"/>
            <a:ext cx="3306319" cy="3142738"/>
          </a:xfrm>
          <a:prstGeom prst="rect">
            <a:avLst/>
          </a:prstGeom>
        </p:spPr>
      </p:pic>
    </p:spTree>
    <p:extLst>
      <p:ext uri="{BB962C8B-B14F-4D97-AF65-F5344CB8AC3E}">
        <p14:creationId xmlns:p14="http://schemas.microsoft.com/office/powerpoint/2010/main" val="1979281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Azure Active Directory CA - Example</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6237584" y="1515079"/>
            <a:ext cx="5216505" cy="4691381"/>
          </a:xfrm>
        </p:spPr>
        <p:txBody>
          <a:bodyPr vert="horz" lIns="91440" tIns="45720" rIns="91440" bIns="45720" rtlCol="0" anchor="t">
            <a:normAutofit/>
          </a:bodyPr>
          <a:lstStyle/>
          <a:p>
            <a:pPr marL="0" indent="0">
              <a:buNone/>
            </a:pPr>
            <a:r>
              <a:rPr lang="en-US" sz="1200" b="0" dirty="0">
                <a:solidFill>
                  <a:srgbClr val="CE9178"/>
                </a:solidFill>
                <a:effectLst/>
                <a:latin typeface="Consolas" panose="020B0609020204030204" pitchFamily="49" charset="0"/>
              </a:rPr>
              <a:t>Update-</a:t>
            </a:r>
            <a:r>
              <a:rPr lang="en-US" sz="1200" b="0" dirty="0" err="1">
                <a:solidFill>
                  <a:srgbClr val="CE9178"/>
                </a:solidFill>
                <a:effectLst/>
                <a:latin typeface="Consolas" panose="020B0609020204030204" pitchFamily="49" charset="0"/>
              </a:rPr>
              <a:t>MgIdentityConditionalAccessPolicy</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ConditionalAccessPolicyId</a:t>
            </a:r>
            <a:r>
              <a:rPr lang="en-US" sz="1200" b="0" dirty="0">
                <a:solidFill>
                  <a:srgbClr val="CE9178"/>
                </a:solidFill>
                <a:effectLst/>
                <a:latin typeface="Consolas" panose="020B0609020204030204" pitchFamily="49" charset="0"/>
              </a:rPr>
              <a:t> a48817cf-c2dc-45d3-9f33-a5797c527e92 -DisplayName ’</a:t>
            </a:r>
            <a:r>
              <a:rPr lang="en-US" sz="1200" b="0" dirty="0" err="1">
                <a:solidFill>
                  <a:srgbClr val="CE9178"/>
                </a:solidFill>
                <a:effectLst/>
                <a:latin typeface="Consolas" panose="020B0609020204030204" pitchFamily="49" charset="0"/>
              </a:rPr>
              <a:t>NMSummit</a:t>
            </a:r>
            <a:r>
              <a:rPr lang="en-US" sz="1200" b="0" dirty="0">
                <a:solidFill>
                  <a:srgbClr val="CE9178"/>
                </a:solidFill>
                <a:effectLst/>
                <a:latin typeface="Consolas" panose="020B0609020204030204" pitchFamily="49" charset="0"/>
              </a:rPr>
              <a:t> Policy'</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GrantControls</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BuiltInControls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'mfa'</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'compliantDevice'</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Operator</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'OR'</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 `</a:t>
            </a:r>
          </a:p>
          <a:p>
            <a:pPr marL="0" indent="0">
              <a:buNone/>
            </a:pPr>
            <a:r>
              <a:rPr lang="en-US" sz="1200" b="0" dirty="0">
                <a:solidFill>
                  <a:srgbClr val="D4D4D4"/>
                </a:solidFill>
                <a:effectLst/>
                <a:latin typeface="Consolas" panose="020B0609020204030204" pitchFamily="49" charset="0"/>
              </a:rPr>
              <a:t> -State </a:t>
            </a:r>
            <a:r>
              <a:rPr lang="en-US" sz="1200" b="0" dirty="0">
                <a:solidFill>
                  <a:srgbClr val="CE9178"/>
                </a:solidFill>
                <a:effectLst/>
                <a:latin typeface="Consolas" panose="020B0609020204030204" pitchFamily="49" charset="0"/>
              </a:rPr>
              <a:t>'disabled'</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-Conditions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Applications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includeApplications</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'797f4846-ba00-4fd7-ba43-dac1f8f63013'</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Users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includeUsers</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'none'</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p>
          <a:p>
            <a:pPr marL="0" indent="0">
              <a:buNone/>
            </a:pPr>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
        <p:nvSpPr>
          <p:cNvPr id="9" name="Content Placeholder 4">
            <a:extLst>
              <a:ext uri="{FF2B5EF4-FFF2-40B4-BE49-F238E27FC236}">
                <a16:creationId xmlns:a16="http://schemas.microsoft.com/office/drawing/2014/main" id="{8DA42C93-85A7-4A9B-8AD2-29E9993C5544}"/>
              </a:ext>
            </a:extLst>
          </p:cNvPr>
          <p:cNvSpPr txBox="1">
            <a:spLocks/>
          </p:cNvSpPr>
          <p:nvPr/>
        </p:nvSpPr>
        <p:spPr>
          <a:xfrm>
            <a:off x="838200" y="1158240"/>
            <a:ext cx="10515600"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b="1" dirty="0">
                <a:solidFill>
                  <a:schemeClr val="bg1"/>
                </a:solidFill>
                <a:cs typeface="Segoe UI" panose="020B0502040204020203" pitchFamily="34" charset="0"/>
              </a:rPr>
              <a:t>Remember don’t run New script… multiple times</a:t>
            </a:r>
          </a:p>
          <a:p>
            <a:pPr>
              <a:lnSpc>
                <a:spcPct val="150000"/>
              </a:lnSpc>
            </a:pPr>
            <a:r>
              <a:rPr lang="en-US" sz="1600" b="1" dirty="0">
                <a:solidFill>
                  <a:schemeClr val="bg1"/>
                </a:solidFill>
                <a:cs typeface="Segoe UI" panose="020B0502040204020203" pitchFamily="34" charset="0"/>
              </a:rPr>
              <a:t>You can have multiple CA’s with the same name</a:t>
            </a:r>
          </a:p>
          <a:p>
            <a:pPr>
              <a:lnSpc>
                <a:spcPct val="150000"/>
              </a:lnSpc>
            </a:pPr>
            <a:r>
              <a:rPr lang="nb-NO" sz="1600" b="1" dirty="0">
                <a:solidFill>
                  <a:schemeClr val="bg1"/>
                </a:solidFill>
              </a:rPr>
              <a:t>They have a unique ID which is created</a:t>
            </a:r>
          </a:p>
        </p:txBody>
      </p:sp>
      <p:pic>
        <p:nvPicPr>
          <p:cNvPr id="12" name="Picture 11">
            <a:extLst>
              <a:ext uri="{FF2B5EF4-FFF2-40B4-BE49-F238E27FC236}">
                <a16:creationId xmlns:a16="http://schemas.microsoft.com/office/drawing/2014/main" id="{38A7DBBA-9BBD-4A67-9E41-4F5DFDFBEE74}"/>
              </a:ext>
            </a:extLst>
          </p:cNvPr>
          <p:cNvPicPr>
            <a:picLocks noChangeAspect="1"/>
          </p:cNvPicPr>
          <p:nvPr/>
        </p:nvPicPr>
        <p:blipFill>
          <a:blip r:embed="rId2"/>
          <a:stretch>
            <a:fillRect/>
          </a:stretch>
        </p:blipFill>
        <p:spPr>
          <a:xfrm>
            <a:off x="966146" y="2807181"/>
            <a:ext cx="4058265" cy="2107176"/>
          </a:xfrm>
          <a:prstGeom prst="rect">
            <a:avLst/>
          </a:prstGeom>
        </p:spPr>
      </p:pic>
    </p:spTree>
    <p:extLst>
      <p:ext uri="{BB962C8B-B14F-4D97-AF65-F5344CB8AC3E}">
        <p14:creationId xmlns:p14="http://schemas.microsoft.com/office/powerpoint/2010/main" val="209696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Summary</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Big ecosystem of security &amp; governance services</a:t>
            </a:r>
          </a:p>
          <a:p>
            <a:pPr>
              <a:lnSpc>
                <a:spcPct val="150000"/>
              </a:lnSpc>
            </a:pPr>
            <a:r>
              <a:rPr lang="en-US" sz="1600" b="1" dirty="0">
                <a:solidFill>
                  <a:schemeClr val="bg1"/>
                </a:solidFill>
                <a:cs typeface="Segoe UI" panose="020B0502040204020203" pitchFamily="34" charset="0"/>
              </a:rPr>
              <a:t>Not a single way to manage all the products under the same API set</a:t>
            </a:r>
          </a:p>
          <a:p>
            <a:pPr>
              <a:lnSpc>
                <a:spcPct val="150000"/>
              </a:lnSpc>
            </a:pPr>
            <a:r>
              <a:rPr lang="en-US" sz="1600" b="1" dirty="0">
                <a:solidFill>
                  <a:schemeClr val="bg1"/>
                </a:solidFill>
                <a:cs typeface="Segoe UI" panose="020B0502040204020203" pitchFamily="34" charset="0"/>
              </a:rPr>
              <a:t>Some services can be defined as code as state some used for monitoring/needs</a:t>
            </a:r>
          </a:p>
          <a:p>
            <a:pPr>
              <a:lnSpc>
                <a:spcPct val="150000"/>
              </a:lnSpc>
            </a:pPr>
            <a:r>
              <a:rPr lang="en-US" sz="1600" b="1" dirty="0">
                <a:solidFill>
                  <a:schemeClr val="bg1"/>
                </a:solidFill>
                <a:cs typeface="Segoe UI" panose="020B0502040204020203" pitchFamily="34" charset="0"/>
              </a:rPr>
              <a:t>Much is becoming available in Graph API (But still missing some products) </a:t>
            </a:r>
          </a:p>
          <a:p>
            <a:pPr lvl="1">
              <a:lnSpc>
                <a:spcPct val="150000"/>
              </a:lnSpc>
            </a:pPr>
            <a:r>
              <a:rPr lang="en-US" sz="1200" b="1" dirty="0">
                <a:solidFill>
                  <a:schemeClr val="bg1"/>
                </a:solidFill>
                <a:cs typeface="Segoe UI" panose="020B0502040204020203" pitchFamily="34" charset="0"/>
              </a:rPr>
              <a:t>Custom API available</a:t>
            </a:r>
          </a:p>
          <a:p>
            <a:pPr>
              <a:lnSpc>
                <a:spcPct val="150000"/>
              </a:lnSpc>
            </a:pPr>
            <a:r>
              <a:rPr lang="en-US" sz="1600" b="1" dirty="0">
                <a:solidFill>
                  <a:schemeClr val="bg1"/>
                </a:solidFill>
                <a:cs typeface="Segoe UI" panose="020B0502040204020203" pitchFamily="34" charset="0"/>
              </a:rPr>
              <a:t>Having Security/Monitoring/Governance as code makes it easier to make changes/revert</a:t>
            </a: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Tree>
    <p:extLst>
      <p:ext uri="{BB962C8B-B14F-4D97-AF65-F5344CB8AC3E}">
        <p14:creationId xmlns:p14="http://schemas.microsoft.com/office/powerpoint/2010/main" val="761916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807A-2749-4861-BB0B-1F5B2D638F84}"/>
              </a:ext>
            </a:extLst>
          </p:cNvPr>
          <p:cNvSpPr>
            <a:spLocks noGrp="1"/>
          </p:cNvSpPr>
          <p:nvPr>
            <p:ph type="title"/>
          </p:nvPr>
        </p:nvSpPr>
        <p:spPr/>
        <p:txBody>
          <a:bodyPr/>
          <a:lstStyle/>
          <a:p>
            <a:pPr algn="ctr"/>
            <a:r>
              <a:rPr lang="nb-NO" dirty="0" err="1">
                <a:cs typeface="Segoe UI Semibold"/>
              </a:rPr>
              <a:t>Thank</a:t>
            </a:r>
            <a:r>
              <a:rPr lang="nb-NO" dirty="0">
                <a:cs typeface="Segoe UI Semibold"/>
              </a:rPr>
              <a:t> </a:t>
            </a:r>
            <a:r>
              <a:rPr lang="nb-NO" dirty="0" err="1">
                <a:cs typeface="Segoe UI Semibold"/>
              </a:rPr>
              <a:t>you</a:t>
            </a:r>
            <a:r>
              <a:rPr lang="nb-NO" dirty="0">
                <a:cs typeface="Segoe UI Semibold"/>
              </a:rPr>
              <a:t>!</a:t>
            </a:r>
          </a:p>
        </p:txBody>
      </p:sp>
      <p:sp>
        <p:nvSpPr>
          <p:cNvPr id="6" name="TextBox 5">
            <a:extLst>
              <a:ext uri="{FF2B5EF4-FFF2-40B4-BE49-F238E27FC236}">
                <a16:creationId xmlns:a16="http://schemas.microsoft.com/office/drawing/2014/main" id="{FC806D6C-A6CA-4AC9-925C-2E9EB6B73744}"/>
              </a:ext>
            </a:extLst>
          </p:cNvPr>
          <p:cNvSpPr txBox="1"/>
          <p:nvPr/>
        </p:nvSpPr>
        <p:spPr>
          <a:xfrm>
            <a:off x="4335623" y="5222033"/>
            <a:ext cx="419722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b="1" dirty="0" err="1">
                <a:solidFill>
                  <a:srgbClr val="F2F2F2"/>
                </a:solidFill>
                <a:latin typeface="Segoe UI Semibold"/>
                <a:cs typeface="Segoe UI Semibold"/>
              </a:rPr>
              <a:t>Modern</a:t>
            </a:r>
            <a:r>
              <a:rPr lang="nb-NO" sz="2000" b="1" dirty="0">
                <a:solidFill>
                  <a:srgbClr val="F2F2F2"/>
                </a:solidFill>
                <a:latin typeface="Segoe UI Semibold"/>
                <a:cs typeface="Segoe UI Semibold"/>
              </a:rPr>
              <a:t> Management User Group </a:t>
            </a:r>
            <a:br>
              <a:rPr lang="nb-NO" sz="2000" b="1" dirty="0">
                <a:latin typeface="Segoe UI Semibold"/>
                <a:cs typeface="Segoe UI Semibold"/>
              </a:rPr>
            </a:br>
            <a:r>
              <a:rPr lang="nb-NO" sz="2000" b="1" dirty="0">
                <a:solidFill>
                  <a:srgbClr val="F2F2F2"/>
                </a:solidFill>
                <a:latin typeface="Segoe UI Semibold"/>
                <a:cs typeface="Segoe UI Semibold"/>
              </a:rPr>
              <a:t>Norway</a:t>
            </a:r>
          </a:p>
          <a:p>
            <a:r>
              <a:rPr lang="nb-NO" dirty="0">
                <a:solidFill>
                  <a:srgbClr val="F2F2F2"/>
                </a:solidFill>
                <a:latin typeface="Segoe UI Semibold"/>
              </a:rPr>
              <a:t>#MMUGNO </a:t>
            </a:r>
            <a:endParaRPr lang="en-US" dirty="0">
              <a:cs typeface="Segoe UI"/>
            </a:endParaRPr>
          </a:p>
        </p:txBody>
      </p:sp>
      <p:sp>
        <p:nvSpPr>
          <p:cNvPr id="9" name="TextBox 8">
            <a:extLst>
              <a:ext uri="{FF2B5EF4-FFF2-40B4-BE49-F238E27FC236}">
                <a16:creationId xmlns:a16="http://schemas.microsoft.com/office/drawing/2014/main" id="{CCE9D926-DB9D-40F8-89B0-1FBD08A6895B}"/>
              </a:ext>
            </a:extLst>
          </p:cNvPr>
          <p:cNvSpPr txBox="1"/>
          <p:nvPr/>
        </p:nvSpPr>
        <p:spPr>
          <a:xfrm>
            <a:off x="8503299" y="3425890"/>
            <a:ext cx="3582954"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dirty="0">
                <a:solidFill>
                  <a:srgbClr val="F2F2F2"/>
                </a:solidFill>
                <a:latin typeface="Segoe UI Semibold"/>
                <a:cs typeface="Segoe UI Semibold"/>
              </a:rPr>
              <a:t>System Center User Group</a:t>
            </a:r>
            <a:br>
              <a:rPr lang="nb-NO" sz="2000" dirty="0">
                <a:latin typeface="Segoe UI Semibold"/>
                <a:cs typeface="Segoe UI Semibold"/>
              </a:rPr>
            </a:br>
            <a:r>
              <a:rPr lang="nb-NO" sz="2000" dirty="0" err="1">
                <a:solidFill>
                  <a:srgbClr val="F2F2F2"/>
                </a:solidFill>
                <a:latin typeface="Segoe UI Semibold"/>
                <a:cs typeface="Segoe UI Semibold"/>
              </a:rPr>
              <a:t>Sweden</a:t>
            </a:r>
            <a:endParaRPr lang="nb-NO" sz="2000">
              <a:solidFill>
                <a:srgbClr val="F2F2F2"/>
              </a:solidFill>
              <a:latin typeface="Segoe UI Semibold"/>
              <a:cs typeface="Segoe UI Semibold"/>
            </a:endParaRPr>
          </a:p>
          <a:p>
            <a:r>
              <a:rPr lang="nb-NO" dirty="0">
                <a:solidFill>
                  <a:srgbClr val="F2F2F2"/>
                </a:solidFill>
                <a:latin typeface="Segoe UI Semibold"/>
              </a:rPr>
              <a:t>#SCUGSE</a:t>
            </a:r>
            <a:endParaRPr lang="en-US" dirty="0">
              <a:cs typeface="Segoe UI"/>
            </a:endParaRPr>
          </a:p>
        </p:txBody>
      </p:sp>
      <p:sp>
        <p:nvSpPr>
          <p:cNvPr id="11" name="TextBox 10">
            <a:extLst>
              <a:ext uri="{FF2B5EF4-FFF2-40B4-BE49-F238E27FC236}">
                <a16:creationId xmlns:a16="http://schemas.microsoft.com/office/drawing/2014/main" id="{15FFAA22-0C98-4A76-827E-A4594BA2C550}"/>
              </a:ext>
            </a:extLst>
          </p:cNvPr>
          <p:cNvSpPr txBox="1"/>
          <p:nvPr/>
        </p:nvSpPr>
        <p:spPr>
          <a:xfrm>
            <a:off x="4335624" y="3402562"/>
            <a:ext cx="3295261"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b="1" dirty="0">
                <a:solidFill>
                  <a:srgbClr val="F2F2F2"/>
                </a:solidFill>
                <a:latin typeface="Segoe UI Semibold"/>
                <a:cs typeface="Segoe UI Semibold"/>
              </a:rPr>
              <a:t>System Center User Group </a:t>
            </a:r>
            <a:r>
              <a:rPr lang="nb-NO" sz="2000" b="1" dirty="0" err="1">
                <a:solidFill>
                  <a:srgbClr val="F2F2F2"/>
                </a:solidFill>
                <a:latin typeface="Segoe UI Semibold"/>
                <a:cs typeface="Segoe UI Semibold"/>
              </a:rPr>
              <a:t>Denmark</a:t>
            </a:r>
            <a:endParaRPr lang="nb-NO" sz="2000" b="1" dirty="0" err="1">
              <a:solidFill>
                <a:srgbClr val="F2F2F2"/>
              </a:solidFill>
              <a:latin typeface="Segoe UI Semibold"/>
              <a:ea typeface="+mn-lt"/>
              <a:cs typeface="Segoe UI Semibold"/>
            </a:endParaRPr>
          </a:p>
          <a:p>
            <a:endParaRPr lang="nb-NO" dirty="0">
              <a:solidFill>
                <a:srgbClr val="F2F2F2"/>
              </a:solidFill>
              <a:latin typeface="Segoe UI Semibold"/>
              <a:cs typeface="Segoe UI Semibold"/>
            </a:endParaRPr>
          </a:p>
          <a:p>
            <a:r>
              <a:rPr lang="nb-NO" dirty="0">
                <a:solidFill>
                  <a:srgbClr val="F2F2F2"/>
                </a:solidFill>
                <a:latin typeface="Segoe UI Semibold"/>
              </a:rPr>
              <a:t>#SCUGDK</a:t>
            </a:r>
            <a:endParaRPr lang="en-US" dirty="0">
              <a:cs typeface="Segoe UI"/>
            </a:endParaRPr>
          </a:p>
        </p:txBody>
      </p:sp>
      <p:sp>
        <p:nvSpPr>
          <p:cNvPr id="12" name="TextBox 11">
            <a:extLst>
              <a:ext uri="{FF2B5EF4-FFF2-40B4-BE49-F238E27FC236}">
                <a16:creationId xmlns:a16="http://schemas.microsoft.com/office/drawing/2014/main" id="{1EAA5888-B238-4454-ABA0-F618BD73D2CA}"/>
              </a:ext>
            </a:extLst>
          </p:cNvPr>
          <p:cNvSpPr txBox="1"/>
          <p:nvPr/>
        </p:nvSpPr>
        <p:spPr>
          <a:xfrm>
            <a:off x="4335624" y="1831909"/>
            <a:ext cx="2626568"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dirty="0" err="1">
                <a:solidFill>
                  <a:srgbClr val="F2F2F2"/>
                </a:solidFill>
                <a:latin typeface="Segoe UI Semibold"/>
                <a:cs typeface="Segoe UI Semibold"/>
              </a:rPr>
              <a:t>MSEndPointMgr.com</a:t>
            </a:r>
            <a:r>
              <a:rPr lang="nb-NO" dirty="0" err="1">
                <a:solidFill>
                  <a:srgbClr val="F2F2F2"/>
                </a:solidFill>
                <a:latin typeface="Segoe UI Semibold"/>
              </a:rPr>
              <a:t>#MSEndPointMgr</a:t>
            </a:r>
            <a:endParaRPr lang="en-US" dirty="0" err="1">
              <a:cs typeface="Segoe UI"/>
            </a:endParaRPr>
          </a:p>
        </p:txBody>
      </p:sp>
      <p:sp>
        <p:nvSpPr>
          <p:cNvPr id="7" name="TextBox 6">
            <a:extLst>
              <a:ext uri="{FF2B5EF4-FFF2-40B4-BE49-F238E27FC236}">
                <a16:creationId xmlns:a16="http://schemas.microsoft.com/office/drawing/2014/main" id="{7C3911E4-3A9F-4AF1-BFED-7EB18C3337AB}"/>
              </a:ext>
            </a:extLst>
          </p:cNvPr>
          <p:cNvSpPr txBox="1"/>
          <p:nvPr/>
        </p:nvSpPr>
        <p:spPr>
          <a:xfrm>
            <a:off x="875522" y="3425890"/>
            <a:ext cx="344299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000" dirty="0">
                <a:solidFill>
                  <a:srgbClr val="F2F2F2"/>
                </a:solidFill>
                <a:latin typeface="Segoe UI Semibold"/>
                <a:cs typeface="Segoe UI Semibold"/>
              </a:rPr>
              <a:t>System Center User Group</a:t>
            </a:r>
          </a:p>
          <a:p>
            <a:r>
              <a:rPr lang="nb-NO" sz="2000" dirty="0">
                <a:solidFill>
                  <a:srgbClr val="F2F2F2"/>
                </a:solidFill>
                <a:latin typeface="Segoe UI Semibold"/>
                <a:cs typeface="Segoe UI Semibold"/>
              </a:rPr>
              <a:t>Finland</a:t>
            </a:r>
            <a:endParaRPr lang="nb-NO" dirty="0">
              <a:solidFill>
                <a:srgbClr val="F2F2F2"/>
              </a:solidFill>
              <a:latin typeface="Segoe UI Semibold"/>
              <a:cs typeface="Segoe UI Semibold"/>
            </a:endParaRPr>
          </a:p>
          <a:p>
            <a:r>
              <a:rPr lang="nb-NO" dirty="0">
                <a:solidFill>
                  <a:srgbClr val="F2F2F2"/>
                </a:solidFill>
                <a:latin typeface="Segoe UI Semibold"/>
              </a:rPr>
              <a:t>#SCUGFI</a:t>
            </a:r>
            <a:endParaRPr lang="en-US" dirty="0">
              <a:cs typeface="Segoe UI"/>
            </a:endParaRPr>
          </a:p>
        </p:txBody>
      </p:sp>
    </p:spTree>
    <p:extLst>
      <p:ext uri="{BB962C8B-B14F-4D97-AF65-F5344CB8AC3E}">
        <p14:creationId xmlns:p14="http://schemas.microsoft.com/office/powerpoint/2010/main" val="183618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lstStyle/>
          <a:p>
            <a:r>
              <a:rPr lang="nb-NO" dirty="0">
                <a:cs typeface="Segoe UI Semibold"/>
              </a:rPr>
              <a:t>Microsoft Security Ecosystem</a:t>
            </a:r>
            <a:endParaRPr lang="nb-NO" dirty="0"/>
          </a:p>
        </p:txBody>
      </p:sp>
      <p:cxnSp>
        <p:nvCxnSpPr>
          <p:cNvPr id="6" name="Straight Connector 5">
            <a:extLst>
              <a:ext uri="{FF2B5EF4-FFF2-40B4-BE49-F238E27FC236}">
                <a16:creationId xmlns:a16="http://schemas.microsoft.com/office/drawing/2014/main" id="{3F3B76DE-5AEE-4119-977D-8C3C6355E433}"/>
              </a:ext>
            </a:extLst>
          </p:cNvPr>
          <p:cNvCxnSpPr>
            <a:cxnSpLocks/>
          </p:cNvCxnSpPr>
          <p:nvPr/>
        </p:nvCxnSpPr>
        <p:spPr>
          <a:xfrm>
            <a:off x="3071712" y="1937868"/>
            <a:ext cx="0" cy="1024687"/>
          </a:xfrm>
          <a:prstGeom prst="line">
            <a:avLst/>
          </a:prstGeom>
          <a:noFill/>
          <a:ln w="38100" cap="flat" cmpd="sng" algn="ctr">
            <a:solidFill>
              <a:srgbClr val="505050"/>
            </a:solidFill>
            <a:prstDash val="solid"/>
            <a:headEnd type="none"/>
            <a:tailEnd type="none"/>
          </a:ln>
          <a:effectLst/>
        </p:spPr>
      </p:cxnSp>
      <p:cxnSp>
        <p:nvCxnSpPr>
          <p:cNvPr id="7" name="Straight Connector 6">
            <a:extLst>
              <a:ext uri="{FF2B5EF4-FFF2-40B4-BE49-F238E27FC236}">
                <a16:creationId xmlns:a16="http://schemas.microsoft.com/office/drawing/2014/main" id="{D18E98A3-830E-4ADC-9737-8DA0774B8786}"/>
              </a:ext>
            </a:extLst>
          </p:cNvPr>
          <p:cNvCxnSpPr>
            <a:cxnSpLocks/>
          </p:cNvCxnSpPr>
          <p:nvPr/>
        </p:nvCxnSpPr>
        <p:spPr>
          <a:xfrm>
            <a:off x="4160949" y="1971188"/>
            <a:ext cx="0" cy="1030975"/>
          </a:xfrm>
          <a:prstGeom prst="line">
            <a:avLst/>
          </a:prstGeom>
          <a:noFill/>
          <a:ln w="38100" cap="flat" cmpd="sng" algn="ctr">
            <a:solidFill>
              <a:srgbClr val="505050"/>
            </a:solidFill>
            <a:prstDash val="solid"/>
            <a:headEnd type="none"/>
            <a:tailEnd type="none"/>
          </a:ln>
          <a:effectLst/>
        </p:spPr>
      </p:cxnSp>
      <p:cxnSp>
        <p:nvCxnSpPr>
          <p:cNvPr id="8" name="Straight Connector 7">
            <a:extLst>
              <a:ext uri="{FF2B5EF4-FFF2-40B4-BE49-F238E27FC236}">
                <a16:creationId xmlns:a16="http://schemas.microsoft.com/office/drawing/2014/main" id="{67A40C09-AC6F-4373-80A8-9B4813322267}"/>
              </a:ext>
            </a:extLst>
          </p:cNvPr>
          <p:cNvCxnSpPr>
            <a:cxnSpLocks/>
          </p:cNvCxnSpPr>
          <p:nvPr/>
        </p:nvCxnSpPr>
        <p:spPr>
          <a:xfrm>
            <a:off x="5102638" y="1963756"/>
            <a:ext cx="0" cy="1024687"/>
          </a:xfrm>
          <a:prstGeom prst="line">
            <a:avLst/>
          </a:prstGeom>
          <a:noFill/>
          <a:ln w="38100" cap="flat" cmpd="sng" algn="ctr">
            <a:solidFill>
              <a:srgbClr val="505050"/>
            </a:solidFill>
            <a:prstDash val="solid"/>
            <a:headEnd type="none"/>
            <a:tailEnd type="none"/>
          </a:ln>
          <a:effectLst/>
        </p:spPr>
      </p:cxnSp>
      <p:cxnSp>
        <p:nvCxnSpPr>
          <p:cNvPr id="9" name="Straight Connector 8">
            <a:extLst>
              <a:ext uri="{FF2B5EF4-FFF2-40B4-BE49-F238E27FC236}">
                <a16:creationId xmlns:a16="http://schemas.microsoft.com/office/drawing/2014/main" id="{8CA18001-0605-4858-BCBF-AF7BE289F30B}"/>
              </a:ext>
            </a:extLst>
          </p:cNvPr>
          <p:cNvCxnSpPr>
            <a:cxnSpLocks/>
          </p:cNvCxnSpPr>
          <p:nvPr/>
        </p:nvCxnSpPr>
        <p:spPr>
          <a:xfrm>
            <a:off x="6016012" y="2417263"/>
            <a:ext cx="0" cy="562712"/>
          </a:xfrm>
          <a:prstGeom prst="line">
            <a:avLst/>
          </a:prstGeom>
          <a:noFill/>
          <a:ln w="38100" cap="flat" cmpd="sng" algn="ctr">
            <a:solidFill>
              <a:srgbClr val="505050"/>
            </a:solidFill>
            <a:prstDash val="solid"/>
            <a:headEnd type="none"/>
            <a:tailEnd type="none"/>
          </a:ln>
          <a:effectLst/>
        </p:spPr>
      </p:cxnSp>
      <p:cxnSp>
        <p:nvCxnSpPr>
          <p:cNvPr id="10" name="Straight Connector 9">
            <a:extLst>
              <a:ext uri="{FF2B5EF4-FFF2-40B4-BE49-F238E27FC236}">
                <a16:creationId xmlns:a16="http://schemas.microsoft.com/office/drawing/2014/main" id="{0BFE6A33-3EF0-4F59-9DF5-2735D2A1D891}"/>
              </a:ext>
            </a:extLst>
          </p:cNvPr>
          <p:cNvCxnSpPr>
            <a:cxnSpLocks/>
          </p:cNvCxnSpPr>
          <p:nvPr/>
        </p:nvCxnSpPr>
        <p:spPr>
          <a:xfrm>
            <a:off x="934109" y="1743127"/>
            <a:ext cx="0" cy="1428317"/>
          </a:xfrm>
          <a:prstGeom prst="line">
            <a:avLst/>
          </a:prstGeom>
          <a:noFill/>
          <a:ln w="38100" cap="flat" cmpd="sng" algn="ctr">
            <a:solidFill>
              <a:srgbClr val="505050"/>
            </a:solidFill>
            <a:prstDash val="solid"/>
            <a:headEnd type="none"/>
            <a:tailEnd type="none"/>
          </a:ln>
          <a:effectLst/>
        </p:spPr>
      </p:cxnSp>
      <p:sp>
        <p:nvSpPr>
          <p:cNvPr id="11" name="Rectangle 10">
            <a:hlinkClick r:id="rId2" tooltip="Azure Security Center is built into the Azure platform and provides cross-platform threat protection and detection across clouds and on-premises."/>
            <a:extLst>
              <a:ext uri="{FF2B5EF4-FFF2-40B4-BE49-F238E27FC236}">
                <a16:creationId xmlns:a16="http://schemas.microsoft.com/office/drawing/2014/main" id="{BA7FF102-92B9-43ED-9115-12F3665F398C}"/>
              </a:ext>
            </a:extLst>
          </p:cNvPr>
          <p:cNvSpPr/>
          <p:nvPr/>
        </p:nvSpPr>
        <p:spPr>
          <a:xfrm>
            <a:off x="2628814" y="2008418"/>
            <a:ext cx="933431" cy="749869"/>
          </a:xfrm>
          <a:prstGeom prst="rect">
            <a:avLst/>
          </a:prstGeom>
          <a:solidFill>
            <a:schemeClr val="bg1"/>
          </a:solidFill>
          <a:ln w="14224" cap="flat" cmpd="sng" algn="ctr">
            <a:solidFill>
              <a:srgbClr val="008272"/>
            </a:solidFill>
            <a:prstDash val="solid"/>
          </a:ln>
          <a:effectLst/>
        </p:spPr>
        <p:txBody>
          <a:bodyPr lIns="60960" rIns="60960" rtlCol="0" anchor="t"/>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a:t>
            </a:r>
          </a:p>
          <a:p>
            <a:pPr marL="60958" defTabSz="1219170">
              <a:lnSpc>
                <a:spcPct val="97000"/>
              </a:lnSpc>
              <a:defRPr/>
            </a:pPr>
            <a:r>
              <a:rPr lang="en-US" sz="8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Center</a:t>
            </a:r>
          </a:p>
        </p:txBody>
      </p:sp>
      <p:sp>
        <p:nvSpPr>
          <p:cNvPr id="12" name="Rectangle 11">
            <a:hlinkClick r:id="rId3"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F605C138-506A-4136-B795-93F0853206CD}"/>
              </a:ext>
            </a:extLst>
          </p:cNvPr>
          <p:cNvSpPr/>
          <p:nvPr/>
        </p:nvSpPr>
        <p:spPr>
          <a:xfrm>
            <a:off x="3612072" y="2008417"/>
            <a:ext cx="962144" cy="749869"/>
          </a:xfrm>
          <a:prstGeom prst="rect">
            <a:avLst/>
          </a:prstGeom>
          <a:solidFill>
            <a:schemeClr val="bg1"/>
          </a:solidFill>
          <a:ln w="14224" cap="flat" cmpd="sng" algn="ctr">
            <a:solidFill>
              <a:srgbClr val="0078D7"/>
            </a:solidFill>
            <a:prstDash val="solid"/>
          </a:ln>
          <a:effectLst/>
        </p:spPr>
        <p:txBody>
          <a:bodyPr lIns="24384" rIns="60960" rtlCol="0" anchor="t" anchorCtr="0">
            <a:noAutofit/>
          </a:bodyPr>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Microsoft</a:t>
            </a:r>
            <a:b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8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Defender</a:t>
            </a:r>
          </a:p>
          <a:p>
            <a:pPr marL="60958" defTabSz="1219170">
              <a:lnSpc>
                <a:spcPct val="97000"/>
              </a:lnSpc>
              <a:defRPr/>
            </a:pPr>
            <a:b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endPar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13" name="Rectangle 12">
            <a:hlinkClick r:id="rId4"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id="{AB01A74E-2BDA-4B1E-AE9C-76BB0B43B9E8}"/>
              </a:ext>
            </a:extLst>
          </p:cNvPr>
          <p:cNvSpPr/>
          <p:nvPr/>
        </p:nvSpPr>
        <p:spPr>
          <a:xfrm>
            <a:off x="4624045" y="2008418"/>
            <a:ext cx="972669" cy="749869"/>
          </a:xfrm>
          <a:prstGeom prst="rect">
            <a:avLst/>
          </a:prstGeom>
          <a:solidFill>
            <a:schemeClr val="bg1"/>
          </a:solidFill>
          <a:ln w="14224" cap="flat" cmpd="sng" algn="ctr">
            <a:solidFill>
              <a:srgbClr val="EB3C00"/>
            </a:solidFill>
            <a:prstDash val="solid"/>
          </a:ln>
          <a:effectLst/>
        </p:spPr>
        <p:txBody>
          <a:bodyPr lIns="24384" rIns="24384" rtlCol="0" anchor="t" anchorCtr="0"/>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Office 365</a:t>
            </a:r>
          </a:p>
        </p:txBody>
      </p:sp>
      <p:sp>
        <p:nvSpPr>
          <p:cNvPr id="14" name="Rectangle 13">
            <a:hlinkClick r:id="rId5"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ABCC19F0-8129-4206-89FC-6884F797C29A}"/>
              </a:ext>
            </a:extLst>
          </p:cNvPr>
          <p:cNvSpPr/>
          <p:nvPr/>
        </p:nvSpPr>
        <p:spPr>
          <a:xfrm>
            <a:off x="5634273" y="2008418"/>
            <a:ext cx="820203" cy="749869"/>
          </a:xfrm>
          <a:prstGeom prst="rect">
            <a:avLst/>
          </a:prstGeom>
          <a:solidFill>
            <a:schemeClr val="bg1"/>
          </a:solidFill>
          <a:ln w="14224" cap="flat" cmpd="sng" algn="ctr">
            <a:solidFill>
              <a:srgbClr val="008272"/>
            </a:solidFill>
            <a:prstDash val="solid"/>
          </a:ln>
          <a:effectLst/>
        </p:spPr>
        <p:txBody>
          <a:bodyPr lIns="60960" rIns="60960" rtlCol="0" anchor="t"/>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a:t>
            </a:r>
          </a:p>
        </p:txBody>
      </p:sp>
      <p:cxnSp>
        <p:nvCxnSpPr>
          <p:cNvPr id="15" name="Straight Connector 14">
            <a:extLst>
              <a:ext uri="{FF2B5EF4-FFF2-40B4-BE49-F238E27FC236}">
                <a16:creationId xmlns:a16="http://schemas.microsoft.com/office/drawing/2014/main" id="{222819FF-C9F7-4831-B760-16BC38DEF47E}"/>
              </a:ext>
            </a:extLst>
          </p:cNvPr>
          <p:cNvCxnSpPr>
            <a:cxnSpLocks/>
          </p:cNvCxnSpPr>
          <p:nvPr/>
        </p:nvCxnSpPr>
        <p:spPr>
          <a:xfrm>
            <a:off x="2140438" y="2441687"/>
            <a:ext cx="0" cy="562712"/>
          </a:xfrm>
          <a:prstGeom prst="line">
            <a:avLst/>
          </a:prstGeom>
          <a:noFill/>
          <a:ln w="38100" cap="flat" cmpd="sng" algn="ctr">
            <a:solidFill>
              <a:srgbClr val="505050"/>
            </a:solidFill>
            <a:prstDash val="solid"/>
            <a:headEnd type="none"/>
            <a:tailEnd type="none"/>
          </a:ln>
          <a:effectLst/>
        </p:spPr>
      </p:cxnSp>
      <p:grpSp>
        <p:nvGrpSpPr>
          <p:cNvPr id="16" name="Group 15">
            <a:extLst>
              <a:ext uri="{FF2B5EF4-FFF2-40B4-BE49-F238E27FC236}">
                <a16:creationId xmlns:a16="http://schemas.microsoft.com/office/drawing/2014/main" id="{06FD2600-2A4D-4B54-AAB6-D017AC4643F3}"/>
              </a:ext>
            </a:extLst>
          </p:cNvPr>
          <p:cNvGrpSpPr/>
          <p:nvPr/>
        </p:nvGrpSpPr>
        <p:grpSpPr>
          <a:xfrm>
            <a:off x="1680899" y="2015133"/>
            <a:ext cx="907719" cy="741300"/>
            <a:chOff x="910629" y="1103797"/>
            <a:chExt cx="611226" cy="658409"/>
          </a:xfrm>
        </p:grpSpPr>
        <p:sp>
          <p:nvSpPr>
            <p:cNvPr id="17" name="Rectangle 16">
              <a:hlinkClick r:id="rId6"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313459B8-3BD5-4694-B480-A69D52C47092}"/>
                </a:ext>
              </a:extLst>
            </p:cNvPr>
            <p:cNvSpPr/>
            <p:nvPr/>
          </p:nvSpPr>
          <p:spPr>
            <a:xfrm>
              <a:off x="910629" y="1103797"/>
              <a:ext cx="611226" cy="658409"/>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60960" tIns="24384" rIns="60960" bIns="24384" rtlCol="0" anchor="t">
              <a:noAutofit/>
            </a:bodyPr>
            <a:lstStyle/>
            <a:p>
              <a:pPr defTabSz="1219170">
                <a:lnSpc>
                  <a:spcPct val="97000"/>
                </a:lnSpc>
                <a:defRPr/>
              </a:pPr>
              <a:r>
                <a:rPr lang="en-US" sz="1067"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Cloud App </a:t>
              </a:r>
            </a:p>
            <a:p>
              <a:pPr defTabSz="1219170">
                <a:lnSpc>
                  <a:spcPct val="97000"/>
                </a:lnSpc>
                <a:defRPr/>
              </a:pPr>
              <a:r>
                <a:rPr lang="en-US" sz="1067"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a:t>
              </a:r>
              <a:endParaRPr lang="en-US" sz="1133"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pic>
          <p:nvPicPr>
            <p:cNvPr id="18" name="Picture 17">
              <a:extLst>
                <a:ext uri="{FF2B5EF4-FFF2-40B4-BE49-F238E27FC236}">
                  <a16:creationId xmlns:a16="http://schemas.microsoft.com/office/drawing/2014/main" id="{7C8BA392-5D20-4C20-82DD-2C03DAB51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730" y="1503515"/>
              <a:ext cx="157492" cy="151328"/>
            </a:xfrm>
            <a:prstGeom prst="rect">
              <a:avLst/>
            </a:prstGeom>
            <a:noFill/>
          </p:spPr>
        </p:pic>
      </p:grpSp>
      <p:sp>
        <p:nvSpPr>
          <p:cNvPr id="19" name="Rectangle 18">
            <a:hlinkClick r:id="rId8"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id="{FB3F04A5-3997-439B-A85F-95CC7AE935A2}"/>
              </a:ext>
            </a:extLst>
          </p:cNvPr>
          <p:cNvSpPr/>
          <p:nvPr/>
        </p:nvSpPr>
        <p:spPr>
          <a:xfrm>
            <a:off x="751640" y="2854556"/>
            <a:ext cx="5668216" cy="236640"/>
          </a:xfrm>
          <a:prstGeom prst="rect">
            <a:avLst/>
          </a:prstGeom>
          <a:solidFill>
            <a:schemeClr val="bg1">
              <a:lumMod val="95000"/>
            </a:schemeClr>
          </a:solidFill>
          <a:ln w="19050" cap="flat" cmpd="sng" algn="ctr">
            <a:solidFill>
              <a:srgbClr val="505050"/>
            </a:solidFill>
            <a:prstDash val="solid"/>
          </a:ln>
          <a:effectLst/>
        </p:spPr>
        <p:txBody>
          <a:bodyPr lIns="60960" rIns="60960" rtlCol="0" anchor="ctr"/>
          <a:lstStyle/>
          <a:p>
            <a:pPr algn="ctr" defTabSz="1219170">
              <a:lnSpc>
                <a:spcPct val="97000"/>
              </a:lnSpc>
              <a:spcAft>
                <a:spcPts val="133"/>
              </a:spcAft>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Graph Security API – </a:t>
            </a:r>
            <a:r>
              <a:rPr lang="en-US" sz="1200"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3</a:t>
            </a:r>
            <a:r>
              <a:rPr lang="en-US" sz="1200" kern="0" baseline="300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rd</a:t>
            </a:r>
            <a:r>
              <a:rPr lang="en-US" sz="1200"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 Party Integration</a:t>
            </a:r>
            <a:endParaRPr lang="en-US" sz="1200" i="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20" name="Rectangle 19">
            <a:hlinkClick r:id="rId9"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id="{9BC084E7-FDD1-400D-ADD7-36776216AFC1}"/>
              </a:ext>
            </a:extLst>
          </p:cNvPr>
          <p:cNvSpPr/>
          <p:nvPr/>
        </p:nvSpPr>
        <p:spPr>
          <a:xfrm>
            <a:off x="2116062" y="2403244"/>
            <a:ext cx="4332873" cy="243840"/>
          </a:xfrm>
          <a:prstGeom prst="rect">
            <a:avLst/>
          </a:prstGeom>
          <a:solidFill>
            <a:schemeClr val="bg1"/>
          </a:solidFill>
          <a:ln w="14224" cap="flat" cmpd="sng" algn="ctr">
            <a:solidFill>
              <a:schemeClr val="tx1"/>
            </a:solidFill>
            <a:prstDash val="solid"/>
          </a:ln>
          <a:effectLst/>
        </p:spPr>
        <p:txBody>
          <a:bodyPr lIns="60960" rIns="60960" rtlCol="0" anchor="ctr"/>
          <a:lstStyle/>
          <a:p>
            <a:pPr marL="1145089" algn="ctr" defTabSz="1219170">
              <a:lnSpc>
                <a:spcPct val="97000"/>
              </a:lnSpc>
              <a:spcAft>
                <a:spcPts val="133"/>
              </a:spcAft>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Advanced Threat Protection (ATP)</a:t>
            </a:r>
          </a:p>
        </p:txBody>
      </p:sp>
      <p:pic>
        <p:nvPicPr>
          <p:cNvPr id="21" name="Picture 20">
            <a:extLst>
              <a:ext uri="{FF2B5EF4-FFF2-40B4-BE49-F238E27FC236}">
                <a16:creationId xmlns:a16="http://schemas.microsoft.com/office/drawing/2014/main" id="{FDF950E7-B2C7-41B5-992C-55768183D082}"/>
              </a:ext>
            </a:extLst>
          </p:cNvPr>
          <p:cNvPicPr>
            <a:picLocks noChangeAspect="1"/>
          </p:cNvPicPr>
          <p:nvPr/>
        </p:nvPicPr>
        <p:blipFill>
          <a:blip r:embed="rId10"/>
          <a:stretch>
            <a:fillRect/>
          </a:stretch>
        </p:blipFill>
        <p:spPr>
          <a:xfrm>
            <a:off x="5863696" y="2232143"/>
            <a:ext cx="206916" cy="137944"/>
          </a:xfrm>
          <a:prstGeom prst="rect">
            <a:avLst/>
          </a:prstGeom>
        </p:spPr>
      </p:pic>
      <p:grpSp>
        <p:nvGrpSpPr>
          <p:cNvPr id="22" name="Group 21">
            <a:extLst>
              <a:ext uri="{FF2B5EF4-FFF2-40B4-BE49-F238E27FC236}">
                <a16:creationId xmlns:a16="http://schemas.microsoft.com/office/drawing/2014/main" id="{D0E7DC51-688E-438B-AAD1-3F3FC7E6F9C7}"/>
              </a:ext>
            </a:extLst>
          </p:cNvPr>
          <p:cNvGrpSpPr/>
          <p:nvPr/>
        </p:nvGrpSpPr>
        <p:grpSpPr>
          <a:xfrm>
            <a:off x="782082" y="1664674"/>
            <a:ext cx="3796027" cy="269540"/>
            <a:chOff x="246686" y="908004"/>
            <a:chExt cx="4259648" cy="202155"/>
          </a:xfrm>
        </p:grpSpPr>
        <p:sp>
          <p:nvSpPr>
            <p:cNvPr id="23" name="Rectangle 22">
              <a:extLst>
                <a:ext uri="{FF2B5EF4-FFF2-40B4-BE49-F238E27FC236}">
                  <a16:creationId xmlns:a16="http://schemas.microsoft.com/office/drawing/2014/main" id="{0B5A4FB0-B23E-4C28-BB55-08750E7923A8}"/>
                </a:ext>
              </a:extLst>
            </p:cNvPr>
            <p:cNvSpPr/>
            <p:nvPr/>
          </p:nvSpPr>
          <p:spPr>
            <a:xfrm>
              <a:off x="246686" y="908004"/>
              <a:ext cx="4259648"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0" bIns="12192" rtlCol="0" anchor="ctr">
              <a:noAutofit/>
            </a:bodyPr>
            <a:lstStyle/>
            <a:p>
              <a:pPr marL="76198"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Information and Event Management (SIEM)</a:t>
              </a:r>
            </a:p>
          </p:txBody>
        </p:sp>
        <p:sp>
          <p:nvSpPr>
            <p:cNvPr id="24" name="Commitments_EC4D">
              <a:extLst>
                <a:ext uri="{FF2B5EF4-FFF2-40B4-BE49-F238E27FC236}">
                  <a16:creationId xmlns:a16="http://schemas.microsoft.com/office/drawing/2014/main" id="{C7DFDB3A-DE62-4D40-ABC9-E9A9F2DB7FD8}"/>
                </a:ext>
              </a:extLst>
            </p:cNvPr>
            <p:cNvSpPr>
              <a:spLocks noChangeAspect="1" noEditPoints="1"/>
            </p:cNvSpPr>
            <p:nvPr/>
          </p:nvSpPr>
          <p:spPr bwMode="auto">
            <a:xfrm>
              <a:off x="303282" y="973152"/>
              <a:ext cx="179489"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kern="0">
                <a:gradFill>
                  <a:gsLst>
                    <a:gs pos="0">
                      <a:srgbClr val="505050"/>
                    </a:gs>
                    <a:gs pos="100000">
                      <a:srgbClr val="505050"/>
                    </a:gs>
                  </a:gsLst>
                  <a:lin ang="5400000" scaled="1"/>
                </a:gradFill>
                <a:latin typeface="Segoe UI"/>
                <a:cs typeface="Arial"/>
                <a:sym typeface="Arial"/>
              </a:endParaRPr>
            </a:p>
          </p:txBody>
        </p:sp>
      </p:grpSp>
      <p:grpSp>
        <p:nvGrpSpPr>
          <p:cNvPr id="25" name="Group 24">
            <a:extLst>
              <a:ext uri="{FF2B5EF4-FFF2-40B4-BE49-F238E27FC236}">
                <a16:creationId xmlns:a16="http://schemas.microsoft.com/office/drawing/2014/main" id="{10313174-A7E2-44F6-A679-90180973698B}"/>
              </a:ext>
            </a:extLst>
          </p:cNvPr>
          <p:cNvGrpSpPr/>
          <p:nvPr/>
        </p:nvGrpSpPr>
        <p:grpSpPr>
          <a:xfrm>
            <a:off x="4671891" y="1664130"/>
            <a:ext cx="1807081" cy="269540"/>
            <a:chOff x="3162427" y="638098"/>
            <a:chExt cx="1355311" cy="202155"/>
          </a:xfrm>
        </p:grpSpPr>
        <p:sp>
          <p:nvSpPr>
            <p:cNvPr id="26" name="Rectangle 25">
              <a:extLst>
                <a:ext uri="{FF2B5EF4-FFF2-40B4-BE49-F238E27FC236}">
                  <a16:creationId xmlns:a16="http://schemas.microsoft.com/office/drawing/2014/main" id="{204E56F5-8350-44B9-B500-72FBE4FAECDC}"/>
                </a:ext>
              </a:extLst>
            </p:cNvPr>
            <p:cNvSpPr/>
            <p:nvPr/>
          </p:nvSpPr>
          <p:spPr>
            <a:xfrm>
              <a:off x="3162427" y="638098"/>
              <a:ext cx="1355311"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12192" rIns="60960" bIns="12192" rtlCol="0" anchor="ctr">
              <a:noAutofit/>
            </a:bodyPr>
            <a:lstStyle/>
            <a:p>
              <a:pPr algn="r"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Analytics/Automation</a:t>
              </a:r>
            </a:p>
          </p:txBody>
        </p:sp>
        <p:sp>
          <p:nvSpPr>
            <p:cNvPr id="27" name="Commitments_EC4D">
              <a:extLst>
                <a:ext uri="{FF2B5EF4-FFF2-40B4-BE49-F238E27FC236}">
                  <a16:creationId xmlns:a16="http://schemas.microsoft.com/office/drawing/2014/main" id="{9068B2AC-0A09-47FA-BE0A-A7B96A698EA1}"/>
                </a:ext>
              </a:extLst>
            </p:cNvPr>
            <p:cNvSpPr>
              <a:spLocks noChangeAspect="1" noEditPoints="1"/>
            </p:cNvSpPr>
            <p:nvPr/>
          </p:nvSpPr>
          <p:spPr bwMode="auto">
            <a:xfrm>
              <a:off x="3212737" y="701536"/>
              <a:ext cx="119965"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kern="0">
                <a:gradFill>
                  <a:gsLst>
                    <a:gs pos="0">
                      <a:srgbClr val="505050"/>
                    </a:gs>
                    <a:gs pos="100000">
                      <a:srgbClr val="505050"/>
                    </a:gs>
                  </a:gsLst>
                  <a:lin ang="5400000" scaled="1"/>
                </a:gradFill>
                <a:latin typeface="Segoe UI"/>
                <a:cs typeface="Arial"/>
                <a:sym typeface="Arial"/>
              </a:endParaRPr>
            </a:p>
          </p:txBody>
        </p:sp>
      </p:grpSp>
      <p:sp>
        <p:nvSpPr>
          <p:cNvPr id="28" name="Rectangle 27">
            <a:hlinkClick r:id="rId11" tooltip="Microsoft Azure Sentinel is a cloud native SIEM+SOAR solution that helps your SOC to rapidly detect and remediate threats across your enterprise. ASI includes cloud-native security analytics and automation across all security data in your hybrid enterprise"/>
            <a:extLst>
              <a:ext uri="{FF2B5EF4-FFF2-40B4-BE49-F238E27FC236}">
                <a16:creationId xmlns:a16="http://schemas.microsoft.com/office/drawing/2014/main" id="{5A2AABCF-AA89-4CEB-8AA6-A5DC93024024}"/>
              </a:ext>
            </a:extLst>
          </p:cNvPr>
          <p:cNvSpPr/>
          <p:nvPr/>
        </p:nvSpPr>
        <p:spPr>
          <a:xfrm>
            <a:off x="791217" y="1665652"/>
            <a:ext cx="5679531" cy="26954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bIns="60960" rtlCol="0" anchor="ctr"/>
          <a:lstStyle/>
          <a:p>
            <a:pPr algn="ctr" defTabSz="1219170">
              <a:defRPr/>
            </a:pPr>
            <a:r>
              <a:rPr lang="nb-NO" sz="1200" b="1" dirty="0">
                <a:solidFill>
                  <a:sysClr val="windowText" lastClr="000000"/>
                </a:solidFill>
                <a:latin typeface="Segoe UI" panose="020B0502040204020203" pitchFamily="34" charset="0"/>
                <a:cs typeface="Segoe UI" panose="020B0502040204020203" pitchFamily="34" charset="0"/>
                <a:sym typeface="Arial"/>
              </a:rPr>
              <a:t>Azure </a:t>
            </a:r>
            <a:r>
              <a:rPr lang="en-US" sz="1200" b="1" dirty="0">
                <a:solidFill>
                  <a:sysClr val="windowText" lastClr="000000"/>
                </a:solidFill>
                <a:latin typeface="Segoe UI" panose="020B0502040204020203" pitchFamily="34" charset="0"/>
                <a:cs typeface="Segoe UI" panose="020B0502040204020203" pitchFamily="34" charset="0"/>
                <a:sym typeface="Arial"/>
              </a:rPr>
              <a:t>Sentinel</a:t>
            </a:r>
          </a:p>
        </p:txBody>
      </p:sp>
      <p:sp>
        <p:nvSpPr>
          <p:cNvPr id="29" name="Rectangle 28">
            <a:extLst>
              <a:ext uri="{FF2B5EF4-FFF2-40B4-BE49-F238E27FC236}">
                <a16:creationId xmlns:a16="http://schemas.microsoft.com/office/drawing/2014/main" id="{8C73307F-9EF7-4D97-B60B-ED34D9CE5B38}"/>
              </a:ext>
            </a:extLst>
          </p:cNvPr>
          <p:cNvSpPr/>
          <p:nvPr/>
        </p:nvSpPr>
        <p:spPr bwMode="auto">
          <a:xfrm>
            <a:off x="6741633" y="1660706"/>
            <a:ext cx="2170176" cy="3910715"/>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cxnSp>
        <p:nvCxnSpPr>
          <p:cNvPr id="30" name="Connector: Elbow 29">
            <a:extLst>
              <a:ext uri="{FF2B5EF4-FFF2-40B4-BE49-F238E27FC236}">
                <a16:creationId xmlns:a16="http://schemas.microsoft.com/office/drawing/2014/main" id="{5571CF57-E1F7-42E2-ADD8-3ECE17923798}"/>
              </a:ext>
            </a:extLst>
          </p:cNvPr>
          <p:cNvCxnSpPr>
            <a:cxnSpLocks/>
          </p:cNvCxnSpPr>
          <p:nvPr/>
        </p:nvCxnSpPr>
        <p:spPr>
          <a:xfrm rot="16200000" flipH="1">
            <a:off x="5358478" y="3964399"/>
            <a:ext cx="2948420" cy="8597"/>
          </a:xfrm>
          <a:prstGeom prst="bentConnector3">
            <a:avLst>
              <a:gd name="adj1" fmla="val 50000"/>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1E39781-7060-42A2-B818-BE0491615742}"/>
              </a:ext>
            </a:extLst>
          </p:cNvPr>
          <p:cNvCxnSpPr>
            <a:cxnSpLocks/>
          </p:cNvCxnSpPr>
          <p:nvPr/>
        </p:nvCxnSpPr>
        <p:spPr>
          <a:xfrm rot="16200000" flipH="1">
            <a:off x="7640207" y="3555739"/>
            <a:ext cx="2994189" cy="237291"/>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3776CA9-B3B3-4173-8384-B7DA436A5CF6}"/>
              </a:ext>
            </a:extLst>
          </p:cNvPr>
          <p:cNvSpPr/>
          <p:nvPr/>
        </p:nvSpPr>
        <p:spPr bwMode="auto">
          <a:xfrm>
            <a:off x="9242290" y="1698142"/>
            <a:ext cx="2133600" cy="4019312"/>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33" name="Rectangle 32">
            <a:hlinkClick r:id="rId12"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806C26DB-92C1-4834-8D08-468A1C21C63C}"/>
              </a:ext>
            </a:extLst>
          </p:cNvPr>
          <p:cNvSpPr/>
          <p:nvPr/>
        </p:nvSpPr>
        <p:spPr>
          <a:xfrm>
            <a:off x="9331997" y="1823020"/>
            <a:ext cx="1999488" cy="523865"/>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487680" rtlCol="0" anchor="t" anchorCtr="0">
            <a:no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Active</a:t>
            </a:r>
            <a:b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Directory</a:t>
            </a:r>
          </a:p>
        </p:txBody>
      </p:sp>
      <p:sp>
        <p:nvSpPr>
          <p:cNvPr id="34" name="Rectangle 33">
            <a:hlinkClick r:id="rId5"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D4C2896F-ED42-42B0-9378-D095E59BDD06}"/>
              </a:ext>
            </a:extLst>
          </p:cNvPr>
          <p:cNvSpPr/>
          <p:nvPr/>
        </p:nvSpPr>
        <p:spPr>
          <a:xfrm>
            <a:off x="10041131" y="5041759"/>
            <a:ext cx="1031429" cy="251607"/>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60960" rIns="60960" rtlCol="0" anchor="ctr">
            <a:spAutoFit/>
          </a:bodyPr>
          <a:lstStyle/>
          <a:p>
            <a:pPr algn="ctr" defTabSz="1219170">
              <a:lnSpc>
                <a:spcPct val="97000"/>
              </a:lnSpc>
              <a:defRPr/>
            </a:pPr>
            <a:r>
              <a:rPr lang="en-US" sz="1067"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ATP</a:t>
            </a:r>
          </a:p>
        </p:txBody>
      </p:sp>
      <p:cxnSp>
        <p:nvCxnSpPr>
          <p:cNvPr id="35" name="Straight Connector 34">
            <a:extLst>
              <a:ext uri="{FF2B5EF4-FFF2-40B4-BE49-F238E27FC236}">
                <a16:creationId xmlns:a16="http://schemas.microsoft.com/office/drawing/2014/main" id="{E4D616D7-032B-4D48-87D6-C1EC50C43963}"/>
              </a:ext>
            </a:extLst>
          </p:cNvPr>
          <p:cNvCxnSpPr>
            <a:cxnSpLocks/>
          </p:cNvCxnSpPr>
          <p:nvPr/>
        </p:nvCxnSpPr>
        <p:spPr>
          <a:xfrm flipH="1">
            <a:off x="9657174" y="5187868"/>
            <a:ext cx="34303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DEBBC16-EEB0-40A6-B533-16FFE9A9C1CD}"/>
              </a:ext>
            </a:extLst>
          </p:cNvPr>
          <p:cNvSpPr/>
          <p:nvPr/>
        </p:nvSpPr>
        <p:spPr>
          <a:xfrm>
            <a:off x="6741633" y="1686106"/>
            <a:ext cx="2170176" cy="312843"/>
          </a:xfrm>
          <a:prstGeom prst="rect">
            <a:avLst/>
          </a:prstGeom>
          <a:solidFill>
            <a:schemeClr val="accent2"/>
          </a:solidFill>
        </p:spPr>
        <p:txBody>
          <a:bodyPr wrap="square" rIns="12192">
            <a:spAutoFit/>
          </a:bodyPr>
          <a:lstStyle/>
          <a:p>
            <a:pPr defTabSz="1219170">
              <a:defRPr/>
            </a:pPr>
            <a:r>
              <a:rPr lang="en-US" sz="1433" b="1">
                <a:gradFill>
                  <a:gsLst>
                    <a:gs pos="0">
                      <a:srgbClr val="FFFFFF"/>
                    </a:gs>
                    <a:gs pos="100000">
                      <a:srgbClr val="FFFFFF"/>
                    </a:gs>
                  </a:gsLst>
                  <a:lin ang="5400000" scaled="1"/>
                </a:gradFill>
                <a:latin typeface="Segoe"/>
                <a:cs typeface="Arial"/>
                <a:sym typeface="Arial"/>
              </a:rPr>
              <a:t>Information Protection</a:t>
            </a:r>
          </a:p>
        </p:txBody>
      </p:sp>
      <p:sp>
        <p:nvSpPr>
          <p:cNvPr id="37" name="Rectangle 36">
            <a:extLst>
              <a:ext uri="{FF2B5EF4-FFF2-40B4-BE49-F238E27FC236}">
                <a16:creationId xmlns:a16="http://schemas.microsoft.com/office/drawing/2014/main" id="{DC038609-709C-401C-9574-7A9FECD90656}"/>
              </a:ext>
            </a:extLst>
          </p:cNvPr>
          <p:cNvSpPr/>
          <p:nvPr/>
        </p:nvSpPr>
        <p:spPr>
          <a:xfrm>
            <a:off x="9686154" y="5409678"/>
            <a:ext cx="1988720" cy="276999"/>
          </a:xfrm>
          <a:prstGeom prst="rect">
            <a:avLst/>
          </a:prstGeom>
        </p:spPr>
        <p:txBody>
          <a:bodyPr wrap="square">
            <a:sp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Active Directory</a:t>
            </a:r>
          </a:p>
        </p:txBody>
      </p:sp>
      <p:sp>
        <p:nvSpPr>
          <p:cNvPr id="38" name="Rectangle 37">
            <a:extLst>
              <a:ext uri="{FF2B5EF4-FFF2-40B4-BE49-F238E27FC236}">
                <a16:creationId xmlns:a16="http://schemas.microsoft.com/office/drawing/2014/main" id="{461167FC-CF0D-42BB-A3AC-CEB0F230BE9D}"/>
              </a:ext>
            </a:extLst>
          </p:cNvPr>
          <p:cNvSpPr/>
          <p:nvPr/>
        </p:nvSpPr>
        <p:spPr>
          <a:xfrm>
            <a:off x="9239282" y="1515324"/>
            <a:ext cx="2133600" cy="328231"/>
          </a:xfrm>
          <a:prstGeom prst="rect">
            <a:avLst/>
          </a:prstGeom>
          <a:solidFill>
            <a:schemeClr val="accent4"/>
          </a:solidFill>
        </p:spPr>
        <p:txBody>
          <a:bodyPr wrap="square" tIns="60960">
            <a:spAutoFit/>
          </a:bodyPr>
          <a:lstStyle/>
          <a:p>
            <a:pPr defTabSz="1219170">
              <a:defRPr/>
            </a:pPr>
            <a:r>
              <a:rPr lang="en-US" sz="1433" b="1">
                <a:gradFill>
                  <a:gsLst>
                    <a:gs pos="0">
                      <a:srgbClr val="FFFFFF"/>
                    </a:gs>
                    <a:gs pos="100000">
                      <a:srgbClr val="FFFFFF"/>
                    </a:gs>
                  </a:gsLst>
                  <a:lin ang="5400000" scaled="1"/>
                </a:gradFill>
                <a:latin typeface="Segoe"/>
                <a:cs typeface="Arial"/>
                <a:sym typeface="Arial"/>
              </a:rPr>
              <a:t>Identity &amp; Access</a:t>
            </a:r>
          </a:p>
        </p:txBody>
      </p:sp>
      <p:cxnSp>
        <p:nvCxnSpPr>
          <p:cNvPr id="39" name="Straight Connector 38">
            <a:extLst>
              <a:ext uri="{FF2B5EF4-FFF2-40B4-BE49-F238E27FC236}">
                <a16:creationId xmlns:a16="http://schemas.microsoft.com/office/drawing/2014/main" id="{13910EA2-073F-4136-8842-DCC9C2CFA1B6}"/>
              </a:ext>
            </a:extLst>
          </p:cNvPr>
          <p:cNvCxnSpPr>
            <a:cxnSpLocks/>
          </p:cNvCxnSpPr>
          <p:nvPr/>
        </p:nvCxnSpPr>
        <p:spPr>
          <a:xfrm flipV="1">
            <a:off x="9032045" y="4426716"/>
            <a:ext cx="0" cy="139696"/>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C201956B-58C2-4961-BF54-807F3A2E465C}"/>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9305666" y="1894814"/>
            <a:ext cx="371775" cy="371776"/>
          </a:xfrm>
          <a:prstGeom prst="rect">
            <a:avLst/>
          </a:prstGeom>
        </p:spPr>
      </p:pic>
      <p:pic>
        <p:nvPicPr>
          <p:cNvPr id="41" name="Picture 40">
            <a:extLst>
              <a:ext uri="{FF2B5EF4-FFF2-40B4-BE49-F238E27FC236}">
                <a16:creationId xmlns:a16="http://schemas.microsoft.com/office/drawing/2014/main" id="{E145BD9E-CD77-4241-AC78-93AD2EDDE40D}"/>
              </a:ext>
            </a:extLst>
          </p:cNvPr>
          <p:cNvPicPr>
            <a:picLocks noChangeAspect="1"/>
          </p:cNvPicPr>
          <p:nvPr/>
        </p:nvPicPr>
        <p:blipFill>
          <a:blip r:embed="rId10"/>
          <a:stretch>
            <a:fillRect/>
          </a:stretch>
        </p:blipFill>
        <p:spPr>
          <a:xfrm>
            <a:off x="9255947" y="5090848"/>
            <a:ext cx="394293" cy="262863"/>
          </a:xfrm>
          <a:prstGeom prst="rect">
            <a:avLst/>
          </a:prstGeom>
        </p:spPr>
      </p:pic>
      <p:grpSp>
        <p:nvGrpSpPr>
          <p:cNvPr id="42" name="Group 41">
            <a:extLst>
              <a:ext uri="{FF2B5EF4-FFF2-40B4-BE49-F238E27FC236}">
                <a16:creationId xmlns:a16="http://schemas.microsoft.com/office/drawing/2014/main" id="{1140E773-52A3-43F3-AF24-6AA17C208D42}"/>
              </a:ext>
            </a:extLst>
          </p:cNvPr>
          <p:cNvGrpSpPr/>
          <p:nvPr/>
        </p:nvGrpSpPr>
        <p:grpSpPr>
          <a:xfrm>
            <a:off x="9524365" y="2681500"/>
            <a:ext cx="1778885" cy="1974623"/>
            <a:chOff x="10564273" y="2261078"/>
            <a:chExt cx="1334164" cy="1480967"/>
          </a:xfrm>
        </p:grpSpPr>
        <p:sp>
          <p:nvSpPr>
            <p:cNvPr id="43" name="Rectangle 42">
              <a:hlinkClick r:id="rId14"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id="{B2691633-F92A-4B65-87E5-5853D796D424}"/>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Multi-Factor Authentication</a:t>
              </a:r>
            </a:p>
          </p:txBody>
        </p:sp>
        <p:pic>
          <p:nvPicPr>
            <p:cNvPr id="44" name="Picture 195" descr="Multi-Factor Authentication.png">
              <a:extLst>
                <a:ext uri="{FF2B5EF4-FFF2-40B4-BE49-F238E27FC236}">
                  <a16:creationId xmlns:a16="http://schemas.microsoft.com/office/drawing/2014/main" id="{49FB0140-78AF-4DF8-9733-A9696DFA6B01}"/>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44">
              <a:hlinkClick r:id="rId16"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id="{3DAC0084-AD5B-4B68-B47F-88F59834CDF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PIM</a:t>
              </a:r>
            </a:p>
          </p:txBody>
        </p:sp>
        <p:sp>
          <p:nvSpPr>
            <p:cNvPr id="46" name="Freeform 113">
              <a:extLst>
                <a:ext uri="{FF2B5EF4-FFF2-40B4-BE49-F238E27FC236}">
                  <a16:creationId xmlns:a16="http://schemas.microsoft.com/office/drawing/2014/main" id="{F360F579-115E-4852-B908-CC8AE312F208}"/>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62517" tIns="81259" rIns="162517" bIns="81259" numCol="1" anchor="t" anchorCtr="0" compatLnSpc="1">
              <a:prstTxWarp prst="textNoShape">
                <a:avLst/>
              </a:prstTxWarp>
            </a:bodyPr>
            <a:lstStyle/>
            <a:p>
              <a:pPr defTabSz="812577">
                <a:defRPr/>
              </a:pPr>
              <a:endParaRPr lang="en-US" sz="3199">
                <a:solidFill>
                  <a:srgbClr val="FFFFFF"/>
                </a:solidFill>
                <a:latin typeface="Calibri" panose="020F0502020204030204"/>
                <a:cs typeface="Arial"/>
                <a:sym typeface="Arial"/>
              </a:endParaRPr>
            </a:p>
          </p:txBody>
        </p:sp>
        <p:sp>
          <p:nvSpPr>
            <p:cNvPr id="47" name="Rectangle 46">
              <a:hlinkClick r:id="rId17"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id="{D9BCBCF3-85E2-4571-B060-2DE517AE0A32}"/>
                </a:ext>
              </a:extLst>
            </p:cNvPr>
            <p:cNvSpPr/>
            <p:nvPr/>
          </p:nvSpPr>
          <p:spPr>
            <a:xfrm>
              <a:off x="10565861" y="2302099"/>
              <a:ext cx="1293608" cy="67690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t"/>
            <a:lstStyle/>
            <a:p>
              <a:pPr defTabSz="1219170">
                <a:defRPr/>
              </a:pPr>
              <a:endPar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48" name="Rectangle 47">
              <a:hlinkClick r:id="rId18" tooltip="Azure AD business-to-business (B2B) collaboration enables working with users in other organizations. Enabling this scenario reduces risk by moving partner accounts (and risk) out of your enterprise directory(ies)."/>
              <a:extLst>
                <a:ext uri="{FF2B5EF4-FFF2-40B4-BE49-F238E27FC236}">
                  <a16:creationId xmlns:a16="http://schemas.microsoft.com/office/drawing/2014/main" id="{0B3BBCF3-7BC4-4E7A-A2B7-DD8A2053F3C0}"/>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B2B</a:t>
              </a:r>
            </a:p>
          </p:txBody>
        </p:sp>
        <p:pic>
          <p:nvPicPr>
            <p:cNvPr id="49" name="Picture 48">
              <a:extLst>
                <a:ext uri="{FF2B5EF4-FFF2-40B4-BE49-F238E27FC236}">
                  <a16:creationId xmlns:a16="http://schemas.microsoft.com/office/drawing/2014/main" id="{47EAA207-CB73-4224-BB93-D6BF23F49B2B}"/>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0" name="Picture 49">
              <a:extLst>
                <a:ext uri="{FF2B5EF4-FFF2-40B4-BE49-F238E27FC236}">
                  <a16:creationId xmlns:a16="http://schemas.microsoft.com/office/drawing/2014/main" id="{EC9FDF91-BF1B-4710-B4FB-D3D916548467}"/>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sp>
          <p:nvSpPr>
            <p:cNvPr id="51" name="Rectangle 50">
              <a:extLst>
                <a:ext uri="{FF2B5EF4-FFF2-40B4-BE49-F238E27FC236}">
                  <a16:creationId xmlns:a16="http://schemas.microsoft.com/office/drawing/2014/main" id="{2E97D4B3-3D4C-40D1-8551-B23B8789D1B7}"/>
                </a:ext>
              </a:extLst>
            </p:cNvPr>
            <p:cNvSpPr/>
            <p:nvPr/>
          </p:nvSpPr>
          <p:spPr>
            <a:xfrm>
              <a:off x="10724854" y="2261078"/>
              <a:ext cx="1173583" cy="628922"/>
            </a:xfrm>
            <a:prstGeom prst="rect">
              <a:avLst/>
            </a:prstGeom>
          </p:spPr>
          <p:txBody>
            <a:bodyPr wrap="square">
              <a:spAutoFit/>
            </a:bodyP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Identity Protection</a:t>
              </a:r>
            </a:p>
            <a:p>
              <a:pPr marL="76198" defTabSz="1219170">
                <a:spcBef>
                  <a:spcPts val="267"/>
                </a:spcBef>
                <a:spcAft>
                  <a:spcPts val="133"/>
                </a:spcAft>
                <a:defRPr/>
              </a:pPr>
              <a:r>
                <a:rPr lang="en-US" sz="933">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Leaked cred protection</a:t>
              </a:r>
            </a:p>
            <a:p>
              <a:pPr marL="76198" defTabSz="1219170">
                <a:spcBef>
                  <a:spcPts val="267"/>
                </a:spcBef>
                <a:spcAft>
                  <a:spcPts val="133"/>
                </a:spcAft>
                <a:defRPr/>
              </a:pPr>
              <a:r>
                <a:rPr lang="en-US" sz="933">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Behavioral Analytics</a:t>
              </a:r>
              <a:endParaRPr lang="en-US" sz="1867">
                <a:solidFill>
                  <a:srgbClr val="505050"/>
                </a:solidFill>
                <a:latin typeface="Segoe UI"/>
                <a:cs typeface="Arial"/>
                <a:sym typeface="Arial"/>
              </a:endParaRPr>
            </a:p>
          </p:txBody>
        </p:sp>
        <p:grpSp>
          <p:nvGrpSpPr>
            <p:cNvPr id="52" name="Group 51">
              <a:extLst>
                <a:ext uri="{FF2B5EF4-FFF2-40B4-BE49-F238E27FC236}">
                  <a16:creationId xmlns:a16="http://schemas.microsoft.com/office/drawing/2014/main" id="{CDBAFBB0-DEA1-4162-A461-A20069269490}"/>
                </a:ext>
              </a:extLst>
            </p:cNvPr>
            <p:cNvGrpSpPr/>
            <p:nvPr/>
          </p:nvGrpSpPr>
          <p:grpSpPr>
            <a:xfrm>
              <a:off x="10882847" y="2889403"/>
              <a:ext cx="188672" cy="45719"/>
              <a:chOff x="6660452" y="3094221"/>
              <a:chExt cx="188672" cy="45719"/>
            </a:xfrm>
          </p:grpSpPr>
          <p:sp>
            <p:nvSpPr>
              <p:cNvPr id="53" name="Oval 52">
                <a:extLst>
                  <a:ext uri="{FF2B5EF4-FFF2-40B4-BE49-F238E27FC236}">
                    <a16:creationId xmlns:a16="http://schemas.microsoft.com/office/drawing/2014/main" id="{39BF36AC-3258-4EF4-BEBB-1EE0FDEE36C4}"/>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54" name="Oval 53">
                <a:extLst>
                  <a:ext uri="{FF2B5EF4-FFF2-40B4-BE49-F238E27FC236}">
                    <a16:creationId xmlns:a16="http://schemas.microsoft.com/office/drawing/2014/main" id="{006D66C1-EB85-4E09-86DE-632E52598A24}"/>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55" name="Oval 54">
                <a:extLst>
                  <a:ext uri="{FF2B5EF4-FFF2-40B4-BE49-F238E27FC236}">
                    <a16:creationId xmlns:a16="http://schemas.microsoft.com/office/drawing/2014/main" id="{C60CAC03-BB30-4EFB-A425-8DD5798A32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grpSp>
      <p:grpSp>
        <p:nvGrpSpPr>
          <p:cNvPr id="56" name="Group 55">
            <a:extLst>
              <a:ext uri="{FF2B5EF4-FFF2-40B4-BE49-F238E27FC236}">
                <a16:creationId xmlns:a16="http://schemas.microsoft.com/office/drawing/2014/main" id="{2AECC44D-27EC-4760-91B5-CE4B254686A3}"/>
              </a:ext>
            </a:extLst>
          </p:cNvPr>
          <p:cNvGrpSpPr/>
          <p:nvPr/>
        </p:nvGrpSpPr>
        <p:grpSpPr>
          <a:xfrm>
            <a:off x="6989527" y="2980674"/>
            <a:ext cx="1753705" cy="520175"/>
            <a:chOff x="8693832" y="2865441"/>
            <a:chExt cx="1315279" cy="1638528"/>
          </a:xfrm>
        </p:grpSpPr>
        <p:sp>
          <p:nvSpPr>
            <p:cNvPr id="57" name="Rectangle 56">
              <a:hlinkClick r:id="rId19"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D57F3062-6CB7-4541-BA6F-7091CB793462}"/>
                </a:ext>
              </a:extLst>
            </p:cNvPr>
            <p:cNvSpPr/>
            <p:nvPr/>
          </p:nvSpPr>
          <p:spPr>
            <a:xfrm>
              <a:off x="8693832" y="2865441"/>
              <a:ext cx="1315279"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Information Protection (AIP)</a:t>
              </a:r>
            </a:p>
          </p:txBody>
        </p:sp>
        <p:grpSp>
          <p:nvGrpSpPr>
            <p:cNvPr id="58" name="Group 57">
              <a:extLst>
                <a:ext uri="{FF2B5EF4-FFF2-40B4-BE49-F238E27FC236}">
                  <a16:creationId xmlns:a16="http://schemas.microsoft.com/office/drawing/2014/main" id="{8125A81E-3C74-416A-B4E3-34A868E4DF28}"/>
                </a:ext>
              </a:extLst>
            </p:cNvPr>
            <p:cNvGrpSpPr/>
            <p:nvPr/>
          </p:nvGrpSpPr>
          <p:grpSpPr>
            <a:xfrm>
              <a:off x="9545924" y="4390438"/>
              <a:ext cx="204504" cy="30971"/>
              <a:chOff x="11508869" y="4237877"/>
              <a:chExt cx="204504" cy="30971"/>
            </a:xfrm>
          </p:grpSpPr>
          <p:sp>
            <p:nvSpPr>
              <p:cNvPr id="59" name="Freeform 30">
                <a:extLst>
                  <a:ext uri="{FF2B5EF4-FFF2-40B4-BE49-F238E27FC236}">
                    <a16:creationId xmlns:a16="http://schemas.microsoft.com/office/drawing/2014/main" id="{7A918F03-528D-4C14-BA9D-F90623FA091A}"/>
                  </a:ext>
                </a:extLst>
              </p:cNvPr>
              <p:cNvSpPr>
                <a:spLocks/>
              </p:cNvSpPr>
              <p:nvPr/>
            </p:nvSpPr>
            <p:spPr bwMode="black">
              <a:xfrm>
                <a:off x="11508869" y="4241708"/>
                <a:ext cx="13572" cy="27140"/>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grpSp>
            <p:nvGrpSpPr>
              <p:cNvPr id="60" name="Group 59">
                <a:extLst>
                  <a:ext uri="{FF2B5EF4-FFF2-40B4-BE49-F238E27FC236}">
                    <a16:creationId xmlns:a16="http://schemas.microsoft.com/office/drawing/2014/main" id="{42F99F8A-3C0E-41F8-A9A5-FE9061C7AF20}"/>
                  </a:ext>
                </a:extLst>
              </p:cNvPr>
              <p:cNvGrpSpPr/>
              <p:nvPr/>
            </p:nvGrpSpPr>
            <p:grpSpPr bwMode="black">
              <a:xfrm>
                <a:off x="11638296" y="4237877"/>
                <a:ext cx="75077" cy="27138"/>
                <a:chOff x="10387012" y="4206346"/>
                <a:chExt cx="974726" cy="352425"/>
              </a:xfrm>
              <a:solidFill>
                <a:schemeClr val="tx1"/>
              </a:solidFill>
            </p:grpSpPr>
            <p:sp>
              <p:nvSpPr>
                <p:cNvPr id="61" name="Freeform 29">
                  <a:extLst>
                    <a:ext uri="{FF2B5EF4-FFF2-40B4-BE49-F238E27FC236}">
                      <a16:creationId xmlns:a16="http://schemas.microsoft.com/office/drawing/2014/main" id="{AC5BF74E-989E-4CEE-96C7-018BB0195B11}"/>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sp>
              <p:nvSpPr>
                <p:cNvPr id="62" name="Freeform 30">
                  <a:extLst>
                    <a:ext uri="{FF2B5EF4-FFF2-40B4-BE49-F238E27FC236}">
                      <a16:creationId xmlns:a16="http://schemas.microsoft.com/office/drawing/2014/main" id="{8B450F26-602E-44AB-B438-D14EA57BE9FD}"/>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grpSp>
        </p:grpSp>
      </p:grpSp>
      <p:sp>
        <p:nvSpPr>
          <p:cNvPr id="63" name="Rectangle 62">
            <a:extLst>
              <a:ext uri="{FF2B5EF4-FFF2-40B4-BE49-F238E27FC236}">
                <a16:creationId xmlns:a16="http://schemas.microsoft.com/office/drawing/2014/main" id="{7B889729-C3E5-4A92-9427-9C6AA47806D5}"/>
              </a:ext>
            </a:extLst>
          </p:cNvPr>
          <p:cNvSpPr/>
          <p:nvPr/>
        </p:nvSpPr>
        <p:spPr bwMode="auto">
          <a:xfrm>
            <a:off x="6741633" y="2032867"/>
            <a:ext cx="2170176" cy="190459"/>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nvGrpSpPr>
          <p:cNvPr id="64" name="Group 63">
            <a:extLst>
              <a:ext uri="{FF2B5EF4-FFF2-40B4-BE49-F238E27FC236}">
                <a16:creationId xmlns:a16="http://schemas.microsoft.com/office/drawing/2014/main" id="{4B4357B1-3366-4DF2-AC36-1E29D957343C}"/>
              </a:ext>
            </a:extLst>
          </p:cNvPr>
          <p:cNvGrpSpPr/>
          <p:nvPr/>
        </p:nvGrpSpPr>
        <p:grpSpPr>
          <a:xfrm>
            <a:off x="9524366" y="4688664"/>
            <a:ext cx="1731161" cy="875184"/>
            <a:chOff x="10582650" y="3762736"/>
            <a:chExt cx="1300623" cy="656388"/>
          </a:xfrm>
        </p:grpSpPr>
        <p:sp>
          <p:nvSpPr>
            <p:cNvPr id="65" name="Rectangle 64">
              <a:hlinkClick r:id="rId20"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id="{54EA11E4-6354-4551-BECE-1ED5ADDD9506}"/>
                </a:ext>
              </a:extLst>
            </p:cNvPr>
            <p:cNvSpPr/>
            <p:nvPr/>
          </p:nvSpPr>
          <p:spPr>
            <a:xfrm>
              <a:off x="10582650" y="3762736"/>
              <a:ext cx="1300623"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MIM PAM</a:t>
              </a:r>
            </a:p>
          </p:txBody>
        </p:sp>
        <p:sp>
          <p:nvSpPr>
            <p:cNvPr id="66" name="Freeform 113">
              <a:extLst>
                <a:ext uri="{FF2B5EF4-FFF2-40B4-BE49-F238E27FC236}">
                  <a16:creationId xmlns:a16="http://schemas.microsoft.com/office/drawing/2014/main" id="{C9FE4847-57AB-4B9F-AB29-4E350CBF734F}"/>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62517" tIns="81259" rIns="162517" bIns="81259" numCol="1" anchor="t" anchorCtr="0" compatLnSpc="1">
              <a:prstTxWarp prst="textNoShape">
                <a:avLst/>
              </a:prstTxWarp>
            </a:bodyPr>
            <a:lstStyle/>
            <a:p>
              <a:pPr defTabSz="812577">
                <a:defRPr/>
              </a:pPr>
              <a:endParaRPr lang="en-US" sz="3199">
                <a:solidFill>
                  <a:srgbClr val="FFFFFF"/>
                </a:solidFill>
                <a:latin typeface="Calibri" panose="020F0502020204030204"/>
                <a:cs typeface="Arial"/>
                <a:sym typeface="Arial"/>
              </a:endParaRPr>
            </a:p>
          </p:txBody>
        </p:sp>
      </p:grpSp>
      <p:grpSp>
        <p:nvGrpSpPr>
          <p:cNvPr id="67" name="Group 66">
            <a:extLst>
              <a:ext uri="{FF2B5EF4-FFF2-40B4-BE49-F238E27FC236}">
                <a16:creationId xmlns:a16="http://schemas.microsoft.com/office/drawing/2014/main" id="{40CAE210-4109-4309-AF02-FE2B558CC719}"/>
              </a:ext>
            </a:extLst>
          </p:cNvPr>
          <p:cNvGrpSpPr/>
          <p:nvPr/>
        </p:nvGrpSpPr>
        <p:grpSpPr>
          <a:xfrm>
            <a:off x="6986829" y="5146062"/>
            <a:ext cx="1752365" cy="311837"/>
            <a:chOff x="8682587" y="5857898"/>
            <a:chExt cx="1316736" cy="233878"/>
          </a:xfrm>
        </p:grpSpPr>
        <p:sp>
          <p:nvSpPr>
            <p:cNvPr id="68" name="Rectangle 67">
              <a:hlinkClick r:id="rId21" tooltip="Microsoft Defender ATP extends Azure Information Protection (AIP) discovery/reporting of labeled data. Microsoft Defender ATP also extends Cloud Discovery for Microsoft Cloud App Security beyond your corporate network."/>
              <a:extLst>
                <a:ext uri="{FF2B5EF4-FFF2-40B4-BE49-F238E27FC236}">
                  <a16:creationId xmlns:a16="http://schemas.microsoft.com/office/drawing/2014/main" id="{A12C8DC6-5E20-4754-BD2F-57B08E3D0AAE}"/>
                </a:ext>
              </a:extLst>
            </p:cNvPr>
            <p:cNvSpPr/>
            <p:nvPr/>
          </p:nvSpPr>
          <p:spPr>
            <a:xfrm>
              <a:off x="8682587" y="5857898"/>
              <a:ext cx="1316736" cy="233878"/>
            </a:xfrm>
            <a:prstGeom prst="rect">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68224" rIns="0" rtlCol="0" anchor="ctr"/>
            <a:lstStyle/>
            <a:p>
              <a:pPr defTabSz="1219170">
                <a:defRPr/>
              </a:pPr>
              <a:r>
                <a:rPr lang="en-US" altLang="en-US" sz="1067"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Microsoft Defender ATP</a:t>
              </a:r>
            </a:p>
          </p:txBody>
        </p:sp>
        <p:pic>
          <p:nvPicPr>
            <p:cNvPr id="69" name="Picture 68">
              <a:extLst>
                <a:ext uri="{FF2B5EF4-FFF2-40B4-BE49-F238E27FC236}">
                  <a16:creationId xmlns:a16="http://schemas.microsoft.com/office/drawing/2014/main" id="{73F02A7A-4D0D-4240-B914-39AD5546DB22}"/>
                </a:ext>
              </a:extLst>
            </p:cNvPr>
            <p:cNvPicPr>
              <a:picLocks noChangeAspect="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36511" y="5919556"/>
              <a:ext cx="117209" cy="117209"/>
            </a:xfrm>
            <a:prstGeom prst="rect">
              <a:avLst/>
            </a:prstGeom>
          </p:spPr>
        </p:pic>
      </p:grpSp>
      <p:cxnSp>
        <p:nvCxnSpPr>
          <p:cNvPr id="70" name="Connector: Elbow 799">
            <a:extLst>
              <a:ext uri="{FF2B5EF4-FFF2-40B4-BE49-F238E27FC236}">
                <a16:creationId xmlns:a16="http://schemas.microsoft.com/office/drawing/2014/main" id="{2DF1BEA4-9D57-4FEF-A285-DC0C3397210B}"/>
              </a:ext>
            </a:extLst>
          </p:cNvPr>
          <p:cNvCxnSpPr>
            <a:cxnSpLocks/>
            <a:stCxn id="85" idx="1"/>
          </p:cNvCxnSpPr>
          <p:nvPr/>
        </p:nvCxnSpPr>
        <p:spPr>
          <a:xfrm flipH="1">
            <a:off x="6848435" y="2787112"/>
            <a:ext cx="146861"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F8CFF90F-3143-4E52-9F4B-89E67DBB15D5}"/>
              </a:ext>
            </a:extLst>
          </p:cNvPr>
          <p:cNvGrpSpPr/>
          <p:nvPr/>
        </p:nvGrpSpPr>
        <p:grpSpPr>
          <a:xfrm>
            <a:off x="6791577" y="2319586"/>
            <a:ext cx="4423745" cy="274704"/>
            <a:chOff x="9721483" y="1839445"/>
            <a:chExt cx="3317809" cy="206028"/>
          </a:xfrm>
        </p:grpSpPr>
        <p:sp>
          <p:nvSpPr>
            <p:cNvPr id="72" name="Rectangle 71">
              <a:hlinkClick r:id="rId23"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id="{E562247E-9C11-4057-8C8B-10201EF93DFB}"/>
                </a:ext>
              </a:extLst>
            </p:cNvPr>
            <p:cNvSpPr/>
            <p:nvPr/>
          </p:nvSpPr>
          <p:spPr>
            <a:xfrm>
              <a:off x="9721483" y="1839445"/>
              <a:ext cx="3317809" cy="2060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87680" rtlCol="0" anchor="ctr"/>
            <a:lstStyle/>
            <a:p>
              <a:pPr defTabSz="1219170">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Conditional Access </a:t>
              </a: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 Identity Perimeter Management</a:t>
              </a:r>
            </a:p>
          </p:txBody>
        </p:sp>
        <p:pic>
          <p:nvPicPr>
            <p:cNvPr id="73" name="Picture 72">
              <a:extLst>
                <a:ext uri="{FF2B5EF4-FFF2-40B4-BE49-F238E27FC236}">
                  <a16:creationId xmlns:a16="http://schemas.microsoft.com/office/drawing/2014/main" id="{4D8C9552-0F13-4FC8-803F-3150BB7F50EC}"/>
                </a:ext>
              </a:extLst>
            </p:cNvPr>
            <p:cNvPicPr>
              <a:picLocks noChangeAspect="1"/>
            </p:cNvPicPr>
            <p:nvPr/>
          </p:nvPicPr>
          <p:blipFill rotWithShape="1">
            <a:blip r:embed="rId24"/>
            <a:srcRect l="22948" t="1" b="1811"/>
            <a:stretch/>
          </p:blipFill>
          <p:spPr>
            <a:xfrm flipV="1">
              <a:off x="9764127" y="1889446"/>
              <a:ext cx="268951" cy="108569"/>
            </a:xfrm>
            <a:prstGeom prst="rect">
              <a:avLst/>
            </a:prstGeom>
          </p:spPr>
        </p:pic>
      </p:grpSp>
      <p:grpSp>
        <p:nvGrpSpPr>
          <p:cNvPr id="74" name="Group 73">
            <a:extLst>
              <a:ext uri="{FF2B5EF4-FFF2-40B4-BE49-F238E27FC236}">
                <a16:creationId xmlns:a16="http://schemas.microsoft.com/office/drawing/2014/main" id="{F797D0EA-C051-4659-A27F-0E6D223013AF}"/>
              </a:ext>
            </a:extLst>
          </p:cNvPr>
          <p:cNvGrpSpPr/>
          <p:nvPr/>
        </p:nvGrpSpPr>
        <p:grpSpPr>
          <a:xfrm>
            <a:off x="6980931" y="3891428"/>
            <a:ext cx="1756975" cy="1192539"/>
            <a:chOff x="8682587" y="4878829"/>
            <a:chExt cx="1317731" cy="894404"/>
          </a:xfrm>
        </p:grpSpPr>
        <p:grpSp>
          <p:nvGrpSpPr>
            <p:cNvPr id="75" name="Group 74">
              <a:extLst>
                <a:ext uri="{FF2B5EF4-FFF2-40B4-BE49-F238E27FC236}">
                  <a16:creationId xmlns:a16="http://schemas.microsoft.com/office/drawing/2014/main" id="{12BF5BE8-161B-4871-B69A-F24A5E3572C6}"/>
                </a:ext>
              </a:extLst>
            </p:cNvPr>
            <p:cNvGrpSpPr/>
            <p:nvPr/>
          </p:nvGrpSpPr>
          <p:grpSpPr>
            <a:xfrm>
              <a:off x="8682587" y="4878829"/>
              <a:ext cx="1316736" cy="301712"/>
              <a:chOff x="8985201" y="5090630"/>
              <a:chExt cx="1316736" cy="301712"/>
            </a:xfrm>
          </p:grpSpPr>
          <p:sp>
            <p:nvSpPr>
              <p:cNvPr id="82" name="Rectangle 81">
                <a:hlinkClick r:id="rId25"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id="{274952DD-A49E-414B-A1B5-3E41AB650153}"/>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SQL </a:t>
                </a:r>
              </a:p>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Threat Detection</a:t>
                </a:r>
              </a:p>
            </p:txBody>
          </p:sp>
          <p:pic>
            <p:nvPicPr>
              <p:cNvPr id="83" name="Picture 171">
                <a:extLst>
                  <a:ext uri="{FF2B5EF4-FFF2-40B4-BE49-F238E27FC236}">
                    <a16:creationId xmlns:a16="http://schemas.microsoft.com/office/drawing/2014/main" id="{52EEDD09-215A-46EC-A9A7-334C127FF1A2}"/>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6" name="Group 75">
              <a:extLst>
                <a:ext uri="{FF2B5EF4-FFF2-40B4-BE49-F238E27FC236}">
                  <a16:creationId xmlns:a16="http://schemas.microsoft.com/office/drawing/2014/main" id="{4627EBDD-D0D4-4F00-A2F2-70CA73C8E7CA}"/>
                </a:ext>
              </a:extLst>
            </p:cNvPr>
            <p:cNvGrpSpPr/>
            <p:nvPr/>
          </p:nvGrpSpPr>
          <p:grpSpPr>
            <a:xfrm>
              <a:off x="8683582" y="5180541"/>
              <a:ext cx="1316736" cy="297521"/>
              <a:chOff x="8983735" y="5463141"/>
              <a:chExt cx="1316736" cy="297521"/>
            </a:xfrm>
          </p:grpSpPr>
          <p:sp>
            <p:nvSpPr>
              <p:cNvPr id="80" name="Rectangle 79">
                <a:hlinkClick r:id="rId27"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91ECD9F7-5AFE-476D-AECC-79833F2383FB}"/>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solidFill>
                      <a:srgbClr val="000000"/>
                    </a:solidFill>
                    <a:latin typeface="Segoe UI" panose="020B0502040204020203" pitchFamily="34" charset="0"/>
                    <a:cs typeface="Segoe UI" panose="020B0502040204020203" pitchFamily="34" charset="0"/>
                    <a:sym typeface="Arial"/>
                  </a:rPr>
                  <a:t>SQL Encryption &amp;</a:t>
                </a:r>
                <a:br>
                  <a:rPr lang="en-US" altLang="en-US" sz="1200">
                    <a:solidFill>
                      <a:srgbClr val="000000"/>
                    </a:solidFill>
                    <a:latin typeface="Segoe UI" panose="020B0502040204020203" pitchFamily="34" charset="0"/>
                    <a:cs typeface="Segoe UI" panose="020B0502040204020203" pitchFamily="34" charset="0"/>
                    <a:sym typeface="Arial"/>
                  </a:rPr>
                </a:br>
                <a:r>
                  <a:rPr lang="en-US" altLang="en-US" sz="1200">
                    <a:solidFill>
                      <a:srgbClr val="000000"/>
                    </a:solidFill>
                    <a:latin typeface="Segoe UI" panose="020B0502040204020203" pitchFamily="34" charset="0"/>
                    <a:cs typeface="Segoe UI" panose="020B0502040204020203" pitchFamily="34" charset="0"/>
                    <a:sym typeface="Arial"/>
                  </a:rPr>
                  <a:t> Data Masking</a:t>
                </a:r>
              </a:p>
            </p:txBody>
          </p:sp>
          <p:pic>
            <p:nvPicPr>
              <p:cNvPr id="81" name="Picture 171">
                <a:extLst>
                  <a:ext uri="{FF2B5EF4-FFF2-40B4-BE49-F238E27FC236}">
                    <a16:creationId xmlns:a16="http://schemas.microsoft.com/office/drawing/2014/main" id="{60AE7D00-6B82-4D02-80DE-BF7714E02E69}"/>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a:extLst>
                <a:ext uri="{FF2B5EF4-FFF2-40B4-BE49-F238E27FC236}">
                  <a16:creationId xmlns:a16="http://schemas.microsoft.com/office/drawing/2014/main" id="{B1232053-0D8A-404E-9EDD-7790F28BACDA}"/>
                </a:ext>
              </a:extLst>
            </p:cNvPr>
            <p:cNvGrpSpPr/>
            <p:nvPr/>
          </p:nvGrpSpPr>
          <p:grpSpPr>
            <a:xfrm>
              <a:off x="8685048" y="5481028"/>
              <a:ext cx="1314275" cy="292205"/>
              <a:chOff x="8685048" y="5481028"/>
              <a:chExt cx="1314275" cy="292205"/>
            </a:xfrm>
          </p:grpSpPr>
          <p:sp>
            <p:nvSpPr>
              <p:cNvPr id="78" name="Rectangle 77">
                <a:hlinkClick r:id="rId28"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id="{4C54D18B-4D32-4FD7-9EAA-5C6F4ADFAE44}"/>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SQL Info Protection</a:t>
                </a:r>
                <a:endParaRPr lang="en-US" altLang="en-US" sz="1067" i="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pic>
            <p:nvPicPr>
              <p:cNvPr id="79" name="Picture 171">
                <a:extLst>
                  <a:ext uri="{FF2B5EF4-FFF2-40B4-BE49-F238E27FC236}">
                    <a16:creationId xmlns:a16="http://schemas.microsoft.com/office/drawing/2014/main" id="{247DE486-A918-43CD-920B-9111E81B4044}"/>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4" name="Group 83">
            <a:extLst>
              <a:ext uri="{FF2B5EF4-FFF2-40B4-BE49-F238E27FC236}">
                <a16:creationId xmlns:a16="http://schemas.microsoft.com/office/drawing/2014/main" id="{7FC2C427-5245-4745-8C5E-E5AC0FDF16D7}"/>
              </a:ext>
            </a:extLst>
          </p:cNvPr>
          <p:cNvGrpSpPr/>
          <p:nvPr/>
        </p:nvGrpSpPr>
        <p:grpSpPr>
          <a:xfrm>
            <a:off x="6995297" y="2626394"/>
            <a:ext cx="1747249" cy="321436"/>
            <a:chOff x="116752" y="2955527"/>
            <a:chExt cx="1310437" cy="241077"/>
          </a:xfrm>
          <a:solidFill>
            <a:schemeClr val="bg1"/>
          </a:solidFill>
        </p:grpSpPr>
        <p:sp>
          <p:nvSpPr>
            <p:cNvPr id="85" name="Rectangle 84">
              <a:hlinkClick r:id="rId6"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1867CAA8-FC35-49F6-BD69-C57A4AD938D9}"/>
                </a:ext>
              </a:extLst>
            </p:cNvPr>
            <p:cNvSpPr/>
            <p:nvPr/>
          </p:nvSpPr>
          <p:spPr>
            <a:xfrm>
              <a:off x="116752" y="2955527"/>
              <a:ext cx="1310437" cy="241077"/>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Cloud App Security</a:t>
              </a:r>
            </a:p>
          </p:txBody>
        </p:sp>
        <p:pic>
          <p:nvPicPr>
            <p:cNvPr id="86" name="Picture 85">
              <a:extLst>
                <a:ext uri="{FF2B5EF4-FFF2-40B4-BE49-F238E27FC236}">
                  <a16:creationId xmlns:a16="http://schemas.microsoft.com/office/drawing/2014/main" id="{8EEB8E28-A2CF-4450-9ED6-1A85D96A36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915" y="3011955"/>
              <a:ext cx="157492" cy="127696"/>
            </a:xfrm>
            <a:prstGeom prst="rect">
              <a:avLst/>
            </a:prstGeom>
            <a:grpFill/>
          </p:spPr>
        </p:pic>
      </p:grpSp>
      <p:grpSp>
        <p:nvGrpSpPr>
          <p:cNvPr id="87" name="Group 86">
            <a:extLst>
              <a:ext uri="{FF2B5EF4-FFF2-40B4-BE49-F238E27FC236}">
                <a16:creationId xmlns:a16="http://schemas.microsoft.com/office/drawing/2014/main" id="{F466733E-FD11-4EEF-9CE1-F28F7B2C166B}"/>
              </a:ext>
            </a:extLst>
          </p:cNvPr>
          <p:cNvGrpSpPr/>
          <p:nvPr/>
        </p:nvGrpSpPr>
        <p:grpSpPr>
          <a:xfrm>
            <a:off x="6987164" y="3554186"/>
            <a:ext cx="1755648" cy="290419"/>
            <a:chOff x="10885121" y="2166658"/>
            <a:chExt cx="1211600" cy="182056"/>
          </a:xfrm>
          <a:solidFill>
            <a:schemeClr val="bg1"/>
          </a:solidFill>
        </p:grpSpPr>
        <p:sp>
          <p:nvSpPr>
            <p:cNvPr id="88" name="Rectangle 87">
              <a:hlinkClick r:id="rId29"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85A7065D-5702-4F71-9E8B-55520B89BDC3}"/>
                </a:ext>
              </a:extLst>
            </p:cNvPr>
            <p:cNvSpPr/>
            <p:nvPr/>
          </p:nvSpPr>
          <p:spPr>
            <a:xfrm>
              <a:off x="10885121" y="2166658"/>
              <a:ext cx="1211600" cy="182056"/>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16992" tIns="24384" rtlCol="0" anchor="t"/>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Office 365</a:t>
              </a:r>
            </a:p>
          </p:txBody>
        </p:sp>
        <p:pic>
          <p:nvPicPr>
            <p:cNvPr id="89" name="Picture 88">
              <a:extLst>
                <a:ext uri="{FF2B5EF4-FFF2-40B4-BE49-F238E27FC236}">
                  <a16:creationId xmlns:a16="http://schemas.microsoft.com/office/drawing/2014/main" id="{F3C45D3A-3CB9-46B1-90E8-2A8FBD777F52}"/>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sp>
        <p:nvSpPr>
          <p:cNvPr id="90" name="Rectangle 89">
            <a:extLst>
              <a:ext uri="{FF2B5EF4-FFF2-40B4-BE49-F238E27FC236}">
                <a16:creationId xmlns:a16="http://schemas.microsoft.com/office/drawing/2014/main" id="{2D5F9466-7BF0-4F78-BD20-10D17B983015}"/>
              </a:ext>
            </a:extLst>
          </p:cNvPr>
          <p:cNvSpPr/>
          <p:nvPr/>
        </p:nvSpPr>
        <p:spPr bwMode="auto">
          <a:xfrm>
            <a:off x="705489" y="3704432"/>
            <a:ext cx="3928753" cy="1231900"/>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grpSp>
        <p:nvGrpSpPr>
          <p:cNvPr id="91" name="Group 90">
            <a:extLst>
              <a:ext uri="{FF2B5EF4-FFF2-40B4-BE49-F238E27FC236}">
                <a16:creationId xmlns:a16="http://schemas.microsoft.com/office/drawing/2014/main" id="{C1CB4C4E-D8AD-4F07-B127-CE377BF73398}"/>
              </a:ext>
            </a:extLst>
          </p:cNvPr>
          <p:cNvGrpSpPr/>
          <p:nvPr/>
        </p:nvGrpSpPr>
        <p:grpSpPr>
          <a:xfrm>
            <a:off x="3477393" y="3754895"/>
            <a:ext cx="985977" cy="925817"/>
            <a:chOff x="4978097" y="3102396"/>
            <a:chExt cx="739483" cy="694363"/>
          </a:xfrm>
        </p:grpSpPr>
        <p:sp>
          <p:nvSpPr>
            <p:cNvPr id="92" name="Rectangle 91">
              <a:hlinkClick r:id="rId31"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595972D9-E65C-4BC9-8433-54B0F2F34811}"/>
                </a:ext>
              </a:extLst>
            </p:cNvPr>
            <p:cNvSpPr/>
            <p:nvPr/>
          </p:nvSpPr>
          <p:spPr>
            <a:xfrm>
              <a:off x="4978097" y="3102396"/>
              <a:ext cx="739483"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24384" rIns="24384" rtlCol="0" anchor="t"/>
            <a:lstStyle/>
            <a:p>
              <a:pPr defTabSz="1219170">
                <a:defRPr/>
              </a:pPr>
              <a: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a:t>
              </a:r>
              <a:b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Appliances</a:t>
              </a:r>
            </a:p>
          </p:txBody>
        </p:sp>
        <p:grpSp>
          <p:nvGrpSpPr>
            <p:cNvPr id="93" name="Group 92">
              <a:extLst>
                <a:ext uri="{FF2B5EF4-FFF2-40B4-BE49-F238E27FC236}">
                  <a16:creationId xmlns:a16="http://schemas.microsoft.com/office/drawing/2014/main" id="{4D9F2A3A-2BA0-4C66-8E15-92CFE4DAB94C}"/>
                </a:ext>
              </a:extLst>
            </p:cNvPr>
            <p:cNvGrpSpPr/>
            <p:nvPr/>
          </p:nvGrpSpPr>
          <p:grpSpPr>
            <a:xfrm>
              <a:off x="5030265" y="3420535"/>
              <a:ext cx="627485" cy="363499"/>
              <a:chOff x="6109711" y="3090710"/>
              <a:chExt cx="627485" cy="363499"/>
            </a:xfrm>
          </p:grpSpPr>
          <p:pic>
            <p:nvPicPr>
              <p:cNvPr id="94" name="Picture 93">
                <a:extLst>
                  <a:ext uri="{FF2B5EF4-FFF2-40B4-BE49-F238E27FC236}">
                    <a16:creationId xmlns:a16="http://schemas.microsoft.com/office/drawing/2014/main" id="{F8D09830-4EC6-48E6-B5BE-ADEF3EA9AB47}"/>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95" name="Picture 94">
                <a:extLst>
                  <a:ext uri="{FF2B5EF4-FFF2-40B4-BE49-F238E27FC236}">
                    <a16:creationId xmlns:a16="http://schemas.microsoft.com/office/drawing/2014/main" id="{AED3DB98-AA7F-43E7-AEE2-F53A31B3D3F1}"/>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96" name="Picture 95">
                <a:extLst>
                  <a:ext uri="{FF2B5EF4-FFF2-40B4-BE49-F238E27FC236}">
                    <a16:creationId xmlns:a16="http://schemas.microsoft.com/office/drawing/2014/main" id="{FB4DA77F-66EC-44E9-AA97-B54D1DA4586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97" name="Picture 96">
                <a:extLst>
                  <a:ext uri="{FF2B5EF4-FFF2-40B4-BE49-F238E27FC236}">
                    <a16:creationId xmlns:a16="http://schemas.microsoft.com/office/drawing/2014/main" id="{9D72EA0E-928E-48FF-9EEC-8510AB7BB218}"/>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98" name="Group 97">
                <a:extLst>
                  <a:ext uri="{FF2B5EF4-FFF2-40B4-BE49-F238E27FC236}">
                    <a16:creationId xmlns:a16="http://schemas.microsoft.com/office/drawing/2014/main" id="{5CB816A0-5053-4AFF-967C-841336D030F1}"/>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100" name="Oval 99">
                  <a:extLst>
                    <a:ext uri="{FF2B5EF4-FFF2-40B4-BE49-F238E27FC236}">
                      <a16:creationId xmlns:a16="http://schemas.microsoft.com/office/drawing/2014/main" id="{4C69255D-1BAC-4ABE-ACF2-58D446810F36}"/>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01" name="Oval 100">
                  <a:extLst>
                    <a:ext uri="{FF2B5EF4-FFF2-40B4-BE49-F238E27FC236}">
                      <a16:creationId xmlns:a16="http://schemas.microsoft.com/office/drawing/2014/main" id="{A2F88A8B-2AB4-46C2-8C92-C01CAB9D5C86}"/>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02" name="Oval 101">
                  <a:extLst>
                    <a:ext uri="{FF2B5EF4-FFF2-40B4-BE49-F238E27FC236}">
                      <a16:creationId xmlns:a16="http://schemas.microsoft.com/office/drawing/2014/main" id="{955BD7CD-6FF9-4A86-B7CE-63FC83F9714F}"/>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pic>
            <p:nvPicPr>
              <p:cNvPr id="99" name="Picture 98">
                <a:extLst>
                  <a:ext uri="{FF2B5EF4-FFF2-40B4-BE49-F238E27FC236}">
                    <a16:creationId xmlns:a16="http://schemas.microsoft.com/office/drawing/2014/main" id="{B7487649-E9C1-4FA0-B7C3-7D26A8E51569}"/>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grpSp>
        <p:nvGrpSpPr>
          <p:cNvPr id="103" name="Group 102">
            <a:extLst>
              <a:ext uri="{FF2B5EF4-FFF2-40B4-BE49-F238E27FC236}">
                <a16:creationId xmlns:a16="http://schemas.microsoft.com/office/drawing/2014/main" id="{050FE336-48D4-4E30-BCB4-63E4EE727679}"/>
              </a:ext>
            </a:extLst>
          </p:cNvPr>
          <p:cNvGrpSpPr/>
          <p:nvPr/>
        </p:nvGrpSpPr>
        <p:grpSpPr>
          <a:xfrm>
            <a:off x="2061368" y="4250409"/>
            <a:ext cx="493784" cy="437029"/>
            <a:chOff x="4723767" y="3080378"/>
            <a:chExt cx="439858" cy="389301"/>
          </a:xfrm>
        </p:grpSpPr>
        <p:pic>
          <p:nvPicPr>
            <p:cNvPr id="104" name="Picture 103">
              <a:extLst>
                <a:ext uri="{FF2B5EF4-FFF2-40B4-BE49-F238E27FC236}">
                  <a16:creationId xmlns:a16="http://schemas.microsoft.com/office/drawing/2014/main" id="{3DBAC252-54C1-4AE9-9F09-9B2BBA2531DF}"/>
                </a:ext>
              </a:extLst>
            </p:cNvPr>
            <p:cNvPicPr>
              <a:picLocks noChangeAspect="1"/>
            </p:cNvPicPr>
            <p:nvPr/>
          </p:nvPicPr>
          <p:blipFill rotWithShape="1">
            <a:blip r:embed="rId3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05" name="Group 104">
              <a:extLst>
                <a:ext uri="{FF2B5EF4-FFF2-40B4-BE49-F238E27FC236}">
                  <a16:creationId xmlns:a16="http://schemas.microsoft.com/office/drawing/2014/main" id="{378AD7F8-C780-4B91-B681-05C502D17576}"/>
                </a:ext>
              </a:extLst>
            </p:cNvPr>
            <p:cNvGrpSpPr/>
            <p:nvPr/>
          </p:nvGrpSpPr>
          <p:grpSpPr>
            <a:xfrm>
              <a:off x="4723767" y="3080378"/>
              <a:ext cx="439858" cy="389301"/>
              <a:chOff x="3131835" y="4047725"/>
              <a:chExt cx="439858" cy="389301"/>
            </a:xfrm>
          </p:grpSpPr>
          <p:grpSp>
            <p:nvGrpSpPr>
              <p:cNvPr id="106" name="Group 105">
                <a:extLst>
                  <a:ext uri="{FF2B5EF4-FFF2-40B4-BE49-F238E27FC236}">
                    <a16:creationId xmlns:a16="http://schemas.microsoft.com/office/drawing/2014/main" id="{22E49637-1A65-45B6-9BEE-12D3A8D0F050}"/>
                  </a:ext>
                </a:extLst>
              </p:cNvPr>
              <p:cNvGrpSpPr/>
              <p:nvPr/>
            </p:nvGrpSpPr>
            <p:grpSpPr>
              <a:xfrm>
                <a:off x="3131835" y="4047725"/>
                <a:ext cx="182560" cy="348911"/>
                <a:chOff x="2136298" y="4226790"/>
                <a:chExt cx="196678" cy="375893"/>
              </a:xfrm>
            </p:grpSpPr>
            <p:sp>
              <p:nvSpPr>
                <p:cNvPr id="110" name="Rectangle 109">
                  <a:extLst>
                    <a:ext uri="{FF2B5EF4-FFF2-40B4-BE49-F238E27FC236}">
                      <a16:creationId xmlns:a16="http://schemas.microsoft.com/office/drawing/2014/main" id="{0FE2C47E-FB83-4E07-9BE0-4579C1E18FC9}"/>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11" name="server">
                  <a:extLst>
                    <a:ext uri="{FF2B5EF4-FFF2-40B4-BE49-F238E27FC236}">
                      <a16:creationId xmlns:a16="http://schemas.microsoft.com/office/drawing/2014/main" id="{4C8179C2-692F-4340-9408-E2D5D3DC638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lin ang="5400000" scaled="1"/>
                    </a:gradFill>
                    <a:latin typeface="Segoe UI"/>
                    <a:cs typeface="Arial"/>
                    <a:sym typeface="Arial"/>
                  </a:endParaRPr>
                </a:p>
              </p:txBody>
            </p:sp>
          </p:grpSp>
          <p:sp>
            <p:nvSpPr>
              <p:cNvPr id="107" name="Oval 106">
                <a:extLst>
                  <a:ext uri="{FF2B5EF4-FFF2-40B4-BE49-F238E27FC236}">
                    <a16:creationId xmlns:a16="http://schemas.microsoft.com/office/drawing/2014/main" id="{A8A74615-1407-422C-B7EF-B20634B7E389}"/>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pic>
            <p:nvPicPr>
              <p:cNvPr id="108" name="Picture 107">
                <a:extLst>
                  <a:ext uri="{FF2B5EF4-FFF2-40B4-BE49-F238E27FC236}">
                    <a16:creationId xmlns:a16="http://schemas.microsoft.com/office/drawing/2014/main" id="{31DA9480-C18F-4811-A41E-B4CF79C6CF07}"/>
                  </a:ext>
                </a:extLst>
              </p:cNvPr>
              <p:cNvPicPr>
                <a:picLocks noChangeAspect="1"/>
              </p:cNvPicPr>
              <p:nvPr/>
            </p:nvPicPr>
            <p:blipFill rotWithShape="1">
              <a:blip r:embed="rId3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09" name="Freeform 6">
                <a:extLst>
                  <a:ext uri="{FF2B5EF4-FFF2-40B4-BE49-F238E27FC236}">
                    <a16:creationId xmlns:a16="http://schemas.microsoft.com/office/drawing/2014/main" id="{D0047FEF-02F4-407B-B3CD-B560C053A9DA}"/>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608" tIns="194887" rIns="243608" bIns="194887" numCol="1" spcCol="0" rtlCol="0" fromWordArt="0" anchor="t" anchorCtr="0" forceAA="0" compatLnSpc="1">
                <a:prstTxWarp prst="textNoShape">
                  <a:avLst/>
                </a:prstTxWarp>
                <a:noAutofit/>
              </a:bodyPr>
              <a:lstStyle/>
              <a:p>
                <a:pPr algn="ctr" defTabSz="1217451" fontAlgn="base">
                  <a:lnSpc>
                    <a:spcPct val="90000"/>
                  </a:lnSpc>
                  <a:spcBef>
                    <a:spcPct val="0"/>
                  </a:spcBef>
                  <a:spcAft>
                    <a:spcPct val="0"/>
                  </a:spcAft>
                  <a:defRPr/>
                </a:pPr>
                <a:endParaRPr lang="en-US" sz="2664" spc="-67">
                  <a:gradFill>
                    <a:gsLst>
                      <a:gs pos="1250">
                        <a:srgbClr val="EFEFEF"/>
                      </a:gs>
                      <a:gs pos="10417">
                        <a:srgbClr val="EFEFEF"/>
                      </a:gs>
                    </a:gsLst>
                    <a:lin ang="5400000" scaled="0"/>
                  </a:gradFill>
                  <a:latin typeface="Segoe UI Light"/>
                  <a:sym typeface="Arial"/>
                </a:endParaRPr>
              </a:p>
            </p:txBody>
          </p:sp>
        </p:grpSp>
      </p:grpSp>
      <p:sp>
        <p:nvSpPr>
          <p:cNvPr id="112" name="Rectangle 115">
            <a:extLst>
              <a:ext uri="{FF2B5EF4-FFF2-40B4-BE49-F238E27FC236}">
                <a16:creationId xmlns:a16="http://schemas.microsoft.com/office/drawing/2014/main" id="{7CAA981D-B16B-4E91-91E9-5163323F72C2}"/>
              </a:ext>
            </a:extLst>
          </p:cNvPr>
          <p:cNvSpPr/>
          <p:nvPr/>
        </p:nvSpPr>
        <p:spPr bwMode="auto">
          <a:xfrm>
            <a:off x="2591161" y="4188121"/>
            <a:ext cx="248832" cy="166152"/>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sp>
        <p:nvSpPr>
          <p:cNvPr id="113" name="Rectangle 115">
            <a:extLst>
              <a:ext uri="{FF2B5EF4-FFF2-40B4-BE49-F238E27FC236}">
                <a16:creationId xmlns:a16="http://schemas.microsoft.com/office/drawing/2014/main" id="{FEE8CEFD-CDDB-49DB-A52B-72C9D9F9B8A0}"/>
              </a:ext>
            </a:extLst>
          </p:cNvPr>
          <p:cNvSpPr/>
          <p:nvPr/>
        </p:nvSpPr>
        <p:spPr bwMode="auto">
          <a:xfrm flipH="1">
            <a:off x="2892416" y="4184956"/>
            <a:ext cx="1768155" cy="166152"/>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pic>
        <p:nvPicPr>
          <p:cNvPr id="114" name="Graphic 113">
            <a:extLst>
              <a:ext uri="{FF2B5EF4-FFF2-40B4-BE49-F238E27FC236}">
                <a16:creationId xmlns:a16="http://schemas.microsoft.com/office/drawing/2014/main" id="{E50787CC-7D2D-45DD-B610-F75457F323E3}"/>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rot="16200000">
            <a:off x="4487674" y="4673380"/>
            <a:ext cx="498608" cy="135985"/>
          </a:xfrm>
          <a:prstGeom prst="rect">
            <a:avLst/>
          </a:prstGeom>
        </p:spPr>
      </p:pic>
      <p:grpSp>
        <p:nvGrpSpPr>
          <p:cNvPr id="115" name="Group 114">
            <a:extLst>
              <a:ext uri="{FF2B5EF4-FFF2-40B4-BE49-F238E27FC236}">
                <a16:creationId xmlns:a16="http://schemas.microsoft.com/office/drawing/2014/main" id="{B1175E50-3EB1-4A26-A497-24525833C137}"/>
              </a:ext>
            </a:extLst>
          </p:cNvPr>
          <p:cNvGrpSpPr/>
          <p:nvPr/>
        </p:nvGrpSpPr>
        <p:grpSpPr>
          <a:xfrm>
            <a:off x="2826614" y="4250409"/>
            <a:ext cx="493784" cy="437029"/>
            <a:chOff x="4723767" y="3080378"/>
            <a:chExt cx="439858" cy="389301"/>
          </a:xfrm>
        </p:grpSpPr>
        <p:pic>
          <p:nvPicPr>
            <p:cNvPr id="116" name="Picture 115">
              <a:extLst>
                <a:ext uri="{FF2B5EF4-FFF2-40B4-BE49-F238E27FC236}">
                  <a16:creationId xmlns:a16="http://schemas.microsoft.com/office/drawing/2014/main" id="{917612FC-557A-4857-ADCE-A0194233FD71}"/>
                </a:ext>
              </a:extLst>
            </p:cNvPr>
            <p:cNvPicPr>
              <a:picLocks noChangeAspect="1"/>
            </p:cNvPicPr>
            <p:nvPr/>
          </p:nvPicPr>
          <p:blipFill rotWithShape="1">
            <a:blip r:embed="rId3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7" name="Group 116">
              <a:extLst>
                <a:ext uri="{FF2B5EF4-FFF2-40B4-BE49-F238E27FC236}">
                  <a16:creationId xmlns:a16="http://schemas.microsoft.com/office/drawing/2014/main" id="{8B3D81EC-CC61-4244-B608-AA8D70C095D4}"/>
                </a:ext>
              </a:extLst>
            </p:cNvPr>
            <p:cNvGrpSpPr/>
            <p:nvPr/>
          </p:nvGrpSpPr>
          <p:grpSpPr>
            <a:xfrm>
              <a:off x="4723767" y="3080378"/>
              <a:ext cx="439858" cy="389301"/>
              <a:chOff x="3131835" y="4047725"/>
              <a:chExt cx="439858" cy="389301"/>
            </a:xfrm>
          </p:grpSpPr>
          <p:grpSp>
            <p:nvGrpSpPr>
              <p:cNvPr id="118" name="Group 117">
                <a:extLst>
                  <a:ext uri="{FF2B5EF4-FFF2-40B4-BE49-F238E27FC236}">
                    <a16:creationId xmlns:a16="http://schemas.microsoft.com/office/drawing/2014/main" id="{42A8F714-88DB-4874-80EF-5EB06426BFF9}"/>
                  </a:ext>
                </a:extLst>
              </p:cNvPr>
              <p:cNvGrpSpPr/>
              <p:nvPr/>
            </p:nvGrpSpPr>
            <p:grpSpPr>
              <a:xfrm>
                <a:off x="3131835" y="4047725"/>
                <a:ext cx="182560" cy="348911"/>
                <a:chOff x="2136298" y="4226790"/>
                <a:chExt cx="196678" cy="375893"/>
              </a:xfrm>
            </p:grpSpPr>
            <p:sp>
              <p:nvSpPr>
                <p:cNvPr id="122" name="Rectangle 121">
                  <a:extLst>
                    <a:ext uri="{FF2B5EF4-FFF2-40B4-BE49-F238E27FC236}">
                      <a16:creationId xmlns:a16="http://schemas.microsoft.com/office/drawing/2014/main" id="{5B32B212-25D0-4A1D-B74D-04EC4591060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23" name="server">
                  <a:extLst>
                    <a:ext uri="{FF2B5EF4-FFF2-40B4-BE49-F238E27FC236}">
                      <a16:creationId xmlns:a16="http://schemas.microsoft.com/office/drawing/2014/main" id="{B7D65B28-3563-42AA-BCB4-CC2EC04D0267}"/>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lin ang="5400000" scaled="1"/>
                    </a:gradFill>
                    <a:latin typeface="Segoe UI"/>
                    <a:cs typeface="Arial"/>
                    <a:sym typeface="Arial"/>
                  </a:endParaRPr>
                </a:p>
              </p:txBody>
            </p:sp>
          </p:grpSp>
          <p:sp>
            <p:nvSpPr>
              <p:cNvPr id="119" name="Oval 118">
                <a:extLst>
                  <a:ext uri="{FF2B5EF4-FFF2-40B4-BE49-F238E27FC236}">
                    <a16:creationId xmlns:a16="http://schemas.microsoft.com/office/drawing/2014/main" id="{FB590148-E163-46C7-A571-CD2F1419204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pic>
            <p:nvPicPr>
              <p:cNvPr id="120" name="Picture 119">
                <a:extLst>
                  <a:ext uri="{FF2B5EF4-FFF2-40B4-BE49-F238E27FC236}">
                    <a16:creationId xmlns:a16="http://schemas.microsoft.com/office/drawing/2014/main" id="{AA253CC6-712E-4998-841F-F2706F5FBCC1}"/>
                  </a:ext>
                </a:extLst>
              </p:cNvPr>
              <p:cNvPicPr>
                <a:picLocks noChangeAspect="1"/>
              </p:cNvPicPr>
              <p:nvPr/>
            </p:nvPicPr>
            <p:blipFill rotWithShape="1">
              <a:blip r:embed="rId3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1" name="Freeform 6">
                <a:extLst>
                  <a:ext uri="{FF2B5EF4-FFF2-40B4-BE49-F238E27FC236}">
                    <a16:creationId xmlns:a16="http://schemas.microsoft.com/office/drawing/2014/main" id="{100A218A-BCEB-4647-856A-A5D8062918F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608" tIns="194887" rIns="243608" bIns="194887" numCol="1" spcCol="0" rtlCol="0" fromWordArt="0" anchor="t" anchorCtr="0" forceAA="0" compatLnSpc="1">
                <a:prstTxWarp prst="textNoShape">
                  <a:avLst/>
                </a:prstTxWarp>
                <a:noAutofit/>
              </a:bodyPr>
              <a:lstStyle/>
              <a:p>
                <a:pPr algn="ctr" defTabSz="1217451" fontAlgn="base">
                  <a:lnSpc>
                    <a:spcPct val="90000"/>
                  </a:lnSpc>
                  <a:spcBef>
                    <a:spcPct val="0"/>
                  </a:spcBef>
                  <a:spcAft>
                    <a:spcPct val="0"/>
                  </a:spcAft>
                  <a:defRPr/>
                </a:pPr>
                <a:endParaRPr lang="en-US" sz="2664" spc="-67">
                  <a:gradFill>
                    <a:gsLst>
                      <a:gs pos="1250">
                        <a:srgbClr val="EFEFEF"/>
                      </a:gs>
                      <a:gs pos="10417">
                        <a:srgbClr val="EFEFEF"/>
                      </a:gs>
                    </a:gsLst>
                    <a:lin ang="5400000" scaled="0"/>
                  </a:gradFill>
                  <a:latin typeface="Segoe UI Light"/>
                  <a:sym typeface="Arial"/>
                </a:endParaRPr>
              </a:p>
            </p:txBody>
          </p:sp>
        </p:grpSp>
      </p:grpSp>
      <p:sp>
        <p:nvSpPr>
          <p:cNvPr id="124" name="Rectangle 115">
            <a:extLst>
              <a:ext uri="{FF2B5EF4-FFF2-40B4-BE49-F238E27FC236}">
                <a16:creationId xmlns:a16="http://schemas.microsoft.com/office/drawing/2014/main" id="{5BB9FBAC-88C2-4449-B331-6E5CC39A32E4}"/>
              </a:ext>
            </a:extLst>
          </p:cNvPr>
          <p:cNvSpPr/>
          <p:nvPr/>
        </p:nvSpPr>
        <p:spPr bwMode="auto">
          <a:xfrm>
            <a:off x="4470171" y="3618816"/>
            <a:ext cx="229517" cy="59824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sp>
        <p:nvSpPr>
          <p:cNvPr id="125" name="Rectangle 115">
            <a:extLst>
              <a:ext uri="{FF2B5EF4-FFF2-40B4-BE49-F238E27FC236}">
                <a16:creationId xmlns:a16="http://schemas.microsoft.com/office/drawing/2014/main" id="{A9EB660C-8426-4F76-A541-A1309B075BB3}"/>
              </a:ext>
            </a:extLst>
          </p:cNvPr>
          <p:cNvSpPr/>
          <p:nvPr/>
        </p:nvSpPr>
        <p:spPr bwMode="auto">
          <a:xfrm flipV="1">
            <a:off x="4467956" y="4278806"/>
            <a:ext cx="289971" cy="20363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pic>
        <p:nvPicPr>
          <p:cNvPr id="126" name="Graphic 125">
            <a:extLst>
              <a:ext uri="{FF2B5EF4-FFF2-40B4-BE49-F238E27FC236}">
                <a16:creationId xmlns:a16="http://schemas.microsoft.com/office/drawing/2014/main" id="{2F43B1E4-6282-42A9-9590-44FD4FF25100}"/>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4627396" y="4344291"/>
            <a:ext cx="207151" cy="192352"/>
          </a:xfrm>
          <a:prstGeom prst="rect">
            <a:avLst/>
          </a:prstGeom>
        </p:spPr>
      </p:pic>
      <p:grpSp>
        <p:nvGrpSpPr>
          <p:cNvPr id="127" name="Group 126">
            <a:extLst>
              <a:ext uri="{FF2B5EF4-FFF2-40B4-BE49-F238E27FC236}">
                <a16:creationId xmlns:a16="http://schemas.microsoft.com/office/drawing/2014/main" id="{ACC645A0-1E37-4B8A-8A19-247B1ED22478}"/>
              </a:ext>
            </a:extLst>
          </p:cNvPr>
          <p:cNvGrpSpPr/>
          <p:nvPr/>
        </p:nvGrpSpPr>
        <p:grpSpPr>
          <a:xfrm>
            <a:off x="849934" y="3817856"/>
            <a:ext cx="1552363" cy="250193"/>
            <a:chOff x="2479889" y="3223015"/>
            <a:chExt cx="1164272" cy="187645"/>
          </a:xfrm>
        </p:grpSpPr>
        <p:sp>
          <p:nvSpPr>
            <p:cNvPr id="128" name="Rectangle 127">
              <a:extLst>
                <a:ext uri="{FF2B5EF4-FFF2-40B4-BE49-F238E27FC236}">
                  <a16:creationId xmlns:a16="http://schemas.microsoft.com/office/drawing/2014/main" id="{2C38BEA3-63F2-4A85-8D3E-F12CAFB1F873}"/>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no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NGFW</a:t>
              </a:r>
            </a:p>
          </p:txBody>
        </p:sp>
        <p:pic>
          <p:nvPicPr>
            <p:cNvPr id="129" name="Graphic 128">
              <a:extLst>
                <a:ext uri="{FF2B5EF4-FFF2-40B4-BE49-F238E27FC236}">
                  <a16:creationId xmlns:a16="http://schemas.microsoft.com/office/drawing/2014/main" id="{86AA3849-F3D8-4744-A545-C62A26740A3E}"/>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3412268" y="3248214"/>
              <a:ext cx="155363" cy="144264"/>
            </a:xfrm>
            <a:prstGeom prst="rect">
              <a:avLst/>
            </a:prstGeom>
          </p:spPr>
        </p:pic>
        <p:sp>
          <p:nvSpPr>
            <p:cNvPr id="130" name="Commitments_EC4D">
              <a:extLst>
                <a:ext uri="{FF2B5EF4-FFF2-40B4-BE49-F238E27FC236}">
                  <a16:creationId xmlns:a16="http://schemas.microsoft.com/office/drawing/2014/main" id="{B22FA288-DF70-4474-A154-9D025EDDC31F}"/>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grpSp>
      <p:pic>
        <p:nvPicPr>
          <p:cNvPr id="131" name="Graphic 130">
            <a:extLst>
              <a:ext uri="{FF2B5EF4-FFF2-40B4-BE49-F238E27FC236}">
                <a16:creationId xmlns:a16="http://schemas.microsoft.com/office/drawing/2014/main" id="{4FDF3641-082E-42CB-8EE6-F3125D0B9A77}"/>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4636783" y="3601808"/>
            <a:ext cx="207151" cy="192352"/>
          </a:xfrm>
          <a:prstGeom prst="rect">
            <a:avLst/>
          </a:prstGeom>
        </p:spPr>
      </p:pic>
      <p:grpSp>
        <p:nvGrpSpPr>
          <p:cNvPr id="132" name="Group 131">
            <a:extLst>
              <a:ext uri="{FF2B5EF4-FFF2-40B4-BE49-F238E27FC236}">
                <a16:creationId xmlns:a16="http://schemas.microsoft.com/office/drawing/2014/main" id="{9950F984-3100-44D2-BCE8-CE4FFC4007AA}"/>
              </a:ext>
            </a:extLst>
          </p:cNvPr>
          <p:cNvGrpSpPr/>
          <p:nvPr/>
        </p:nvGrpSpPr>
        <p:grpSpPr>
          <a:xfrm>
            <a:off x="840026" y="4131569"/>
            <a:ext cx="1110737" cy="703257"/>
            <a:chOff x="2144445" y="2968017"/>
            <a:chExt cx="879313" cy="527443"/>
          </a:xfrm>
        </p:grpSpPr>
        <p:sp>
          <p:nvSpPr>
            <p:cNvPr id="133" name="Rectangle 132">
              <a:extLst>
                <a:ext uri="{FF2B5EF4-FFF2-40B4-BE49-F238E27FC236}">
                  <a16:creationId xmlns:a16="http://schemas.microsoft.com/office/drawing/2014/main" id="{9D169F4E-A92F-4DCC-A31F-AA1F4251033A}"/>
                </a:ext>
              </a:extLst>
            </p:cNvPr>
            <p:cNvSpPr/>
            <p:nvPr/>
          </p:nvSpPr>
          <p:spPr>
            <a:xfrm>
              <a:off x="2144445" y="3342629"/>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IPS/IDS</a:t>
              </a:r>
            </a:p>
          </p:txBody>
        </p:sp>
        <p:sp>
          <p:nvSpPr>
            <p:cNvPr id="134" name="Rectangle 133">
              <a:extLst>
                <a:ext uri="{FF2B5EF4-FFF2-40B4-BE49-F238E27FC236}">
                  <a16:creationId xmlns:a16="http://schemas.microsoft.com/office/drawing/2014/main" id="{8B3F79AC-C327-4E52-B0E9-CBE5FECAE1B1}"/>
                </a:ext>
              </a:extLst>
            </p:cNvPr>
            <p:cNvSpPr/>
            <p:nvPr/>
          </p:nvSpPr>
          <p:spPr>
            <a:xfrm>
              <a:off x="2144446" y="2968017"/>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Edge DLP</a:t>
              </a:r>
            </a:p>
          </p:txBody>
        </p:sp>
        <p:sp>
          <p:nvSpPr>
            <p:cNvPr id="135" name="Rectangle 134">
              <a:extLst>
                <a:ext uri="{FF2B5EF4-FFF2-40B4-BE49-F238E27FC236}">
                  <a16:creationId xmlns:a16="http://schemas.microsoft.com/office/drawing/2014/main" id="{437EBF57-B8F0-4B03-A7AE-008D975F6E37}"/>
                </a:ext>
              </a:extLst>
            </p:cNvPr>
            <p:cNvSpPr/>
            <p:nvPr/>
          </p:nvSpPr>
          <p:spPr>
            <a:xfrm>
              <a:off x="2144446" y="3154647"/>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SSL Proxy</a:t>
              </a:r>
            </a:p>
          </p:txBody>
        </p:sp>
        <p:sp>
          <p:nvSpPr>
            <p:cNvPr id="136" name="Commitments_EC4D">
              <a:extLst>
                <a:ext uri="{FF2B5EF4-FFF2-40B4-BE49-F238E27FC236}">
                  <a16:creationId xmlns:a16="http://schemas.microsoft.com/office/drawing/2014/main" id="{1A265F37-1FAE-4843-AB2F-9AEA116CA63E}"/>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sp>
          <p:nvSpPr>
            <p:cNvPr id="137" name="Commitments_EC4D">
              <a:extLst>
                <a:ext uri="{FF2B5EF4-FFF2-40B4-BE49-F238E27FC236}">
                  <a16:creationId xmlns:a16="http://schemas.microsoft.com/office/drawing/2014/main" id="{543F8B16-7C5E-4761-8662-7AF506E90152}"/>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sp>
          <p:nvSpPr>
            <p:cNvPr id="138" name="Commitments_EC4D">
              <a:extLst>
                <a:ext uri="{FF2B5EF4-FFF2-40B4-BE49-F238E27FC236}">
                  <a16:creationId xmlns:a16="http://schemas.microsoft.com/office/drawing/2014/main" id="{D73FF319-CB9A-49A2-ADE4-88027FA0CEB1}"/>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grpSp>
      <p:grpSp>
        <p:nvGrpSpPr>
          <p:cNvPr id="139" name="Group 138">
            <a:extLst>
              <a:ext uri="{FF2B5EF4-FFF2-40B4-BE49-F238E27FC236}">
                <a16:creationId xmlns:a16="http://schemas.microsoft.com/office/drawing/2014/main" id="{33159D75-107F-407F-BB99-D2CB7EE53FAB}"/>
              </a:ext>
            </a:extLst>
          </p:cNvPr>
          <p:cNvGrpSpPr/>
          <p:nvPr/>
        </p:nvGrpSpPr>
        <p:grpSpPr>
          <a:xfrm>
            <a:off x="2728300" y="3760841"/>
            <a:ext cx="706692" cy="388561"/>
            <a:chOff x="13506469" y="2041633"/>
            <a:chExt cx="530019" cy="291421"/>
          </a:xfrm>
        </p:grpSpPr>
        <p:sp>
          <p:nvSpPr>
            <p:cNvPr id="140" name="Rectangle 139">
              <a:hlinkClick r:id="rId43" tooltip="Azure Firewall is a managed, cloud-based network security service that protects your Azure Virtual Network resources. It is a fully stateful firewall as a service with built-in high availability and unrestricted cloud scalability. "/>
              <a:extLst>
                <a:ext uri="{FF2B5EF4-FFF2-40B4-BE49-F238E27FC236}">
                  <a16:creationId xmlns:a16="http://schemas.microsoft.com/office/drawing/2014/main" id="{F353DE2D-FAAC-4BEE-B496-1DB4D32A8D5E}"/>
                </a:ext>
              </a:extLst>
            </p:cNvPr>
            <p:cNvSpPr/>
            <p:nvPr/>
          </p:nvSpPr>
          <p:spPr>
            <a:xfrm>
              <a:off x="13506469" y="2041633"/>
              <a:ext cx="530019" cy="2914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60960" rtlCol="0" anchor="ctr"/>
            <a:lstStyle/>
            <a:p>
              <a:pPr algn="r" defTabSz="1219170">
                <a:defRPr/>
              </a:pPr>
              <a:r>
                <a:rPr lang="en-US" altLang="en-US" sz="120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Firewall</a:t>
              </a:r>
            </a:p>
          </p:txBody>
        </p:sp>
        <p:grpSp>
          <p:nvGrpSpPr>
            <p:cNvPr id="141" name="Group 140">
              <a:extLst>
                <a:ext uri="{FF2B5EF4-FFF2-40B4-BE49-F238E27FC236}">
                  <a16:creationId xmlns:a16="http://schemas.microsoft.com/office/drawing/2014/main" id="{397E0987-8B92-45FA-B0E2-A8A4B62DD808}"/>
                </a:ext>
              </a:extLst>
            </p:cNvPr>
            <p:cNvGrpSpPr/>
            <p:nvPr/>
          </p:nvGrpSpPr>
          <p:grpSpPr>
            <a:xfrm>
              <a:off x="13539555" y="2073977"/>
              <a:ext cx="144580" cy="106614"/>
              <a:chOff x="4787760" y="956202"/>
              <a:chExt cx="587793" cy="433438"/>
            </a:xfrm>
          </p:grpSpPr>
          <p:sp>
            <p:nvSpPr>
              <p:cNvPr id="142" name="cloud">
                <a:extLst>
                  <a:ext uri="{FF2B5EF4-FFF2-40B4-BE49-F238E27FC236}">
                    <a16:creationId xmlns:a16="http://schemas.microsoft.com/office/drawing/2014/main" id="{00897DD3-CF62-4392-AB7C-17D7F636B417}"/>
                  </a:ext>
                </a:extLst>
              </p:cNvPr>
              <p:cNvSpPr>
                <a:spLocks noChangeAspect="1"/>
              </p:cNvSpPr>
              <p:nvPr/>
            </p:nvSpPr>
            <p:spPr bwMode="auto">
              <a:xfrm>
                <a:off x="5003940" y="956202"/>
                <a:ext cx="371613" cy="2367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solidFill>
              <a:ln w="9525" cap="sq">
                <a:solidFill>
                  <a:schemeClr val="accent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gradFill>
                  <a:latin typeface="Segoe UI"/>
                  <a:cs typeface="Arial"/>
                  <a:sym typeface="Arial"/>
                </a:endParaRPr>
              </a:p>
            </p:txBody>
          </p:sp>
          <p:pic>
            <p:nvPicPr>
              <p:cNvPr id="143" name="Graphic 142">
                <a:extLst>
                  <a:ext uri="{FF2B5EF4-FFF2-40B4-BE49-F238E27FC236}">
                    <a16:creationId xmlns:a16="http://schemas.microsoft.com/office/drawing/2014/main" id="{A4DAC006-03B7-44E1-9941-C8561F7DB76E}"/>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4787760" y="1112170"/>
                <a:ext cx="371613" cy="277470"/>
              </a:xfrm>
              <a:prstGeom prst="rect">
                <a:avLst/>
              </a:prstGeom>
            </p:spPr>
          </p:pic>
        </p:grpSp>
      </p:grpSp>
      <p:grpSp>
        <p:nvGrpSpPr>
          <p:cNvPr id="144" name="Group 143">
            <a:extLst>
              <a:ext uri="{FF2B5EF4-FFF2-40B4-BE49-F238E27FC236}">
                <a16:creationId xmlns:a16="http://schemas.microsoft.com/office/drawing/2014/main" id="{8DA0D806-2F67-45AF-B06C-C3954A84E1F2}"/>
              </a:ext>
            </a:extLst>
          </p:cNvPr>
          <p:cNvGrpSpPr/>
          <p:nvPr/>
        </p:nvGrpSpPr>
        <p:grpSpPr>
          <a:xfrm>
            <a:off x="753215" y="3173379"/>
            <a:ext cx="5859469" cy="956880"/>
            <a:chOff x="3055941" y="2729987"/>
            <a:chExt cx="5228673" cy="717660"/>
          </a:xfrm>
        </p:grpSpPr>
        <p:sp>
          <p:nvSpPr>
            <p:cNvPr id="145" name="Rectangle 144">
              <a:hlinkClick r:id="rId2" tooltip="Azure Security Center is built into the Azure platform and provides cross-platform threat protection and detection across clouds and on-premises. "/>
              <a:extLst>
                <a:ext uri="{FF2B5EF4-FFF2-40B4-BE49-F238E27FC236}">
                  <a16:creationId xmlns:a16="http://schemas.microsoft.com/office/drawing/2014/main" id="{84511D54-288D-4EC3-933A-17D251E7FF62}"/>
                </a:ext>
              </a:extLst>
            </p:cNvPr>
            <p:cNvSpPr/>
            <p:nvPr/>
          </p:nvSpPr>
          <p:spPr>
            <a:xfrm>
              <a:off x="3055941" y="2729987"/>
              <a:ext cx="522867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bIns="60960" rtlCol="0" anchor="ctr"/>
            <a:lstStyle/>
            <a:p>
              <a:pPr defTabSz="1219170">
                <a:defRPr/>
              </a:pPr>
              <a:r>
                <a:rPr lang="en-US" sz="1200" b="1"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Defender</a:t>
              </a:r>
              <a:endParaRPr lang="en-US" sz="1200"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endParaRPr>
            </a:p>
          </p:txBody>
        </p:sp>
        <p:sp>
          <p:nvSpPr>
            <p:cNvPr id="146" name="Rectangle 145">
              <a:hlinkClick r:id="rId2" tooltip="Azure Security Center is built into the Azure platform and provides cross-platform threat protection and detection across clouds and on-premises."/>
              <a:extLst>
                <a:ext uri="{FF2B5EF4-FFF2-40B4-BE49-F238E27FC236}">
                  <a16:creationId xmlns:a16="http://schemas.microsoft.com/office/drawing/2014/main" id="{75A9C955-2DD0-45F3-8E9F-B6978CF03F08}"/>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121920" tIns="24384" bIns="60960" rtlCol="0" anchor="ctr"/>
            <a:lstStyle/>
            <a:p>
              <a:pPr defTabSz="1219170">
                <a:defRPr/>
              </a:pPr>
              <a:endParaRPr lang="en-US" altLang="en-US" sz="1200" b="1">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endParaRPr>
            </a:p>
          </p:txBody>
        </p:sp>
        <p:sp>
          <p:nvSpPr>
            <p:cNvPr id="147" name="Rectangle 146">
              <a:extLst>
                <a:ext uri="{FF2B5EF4-FFF2-40B4-BE49-F238E27FC236}">
                  <a16:creationId xmlns:a16="http://schemas.microsoft.com/office/drawing/2014/main" id="{16F54785-8B41-4169-9440-CA82CE89410D}"/>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48" name="Rectangle 147">
              <a:hlinkClick r:id="rId46"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id="{01C856B9-CF80-4E1C-A876-16FD0529CED2}"/>
                </a:ext>
              </a:extLst>
            </p:cNvPr>
            <p:cNvSpPr/>
            <p:nvPr/>
          </p:nvSpPr>
          <p:spPr>
            <a:xfrm>
              <a:off x="6854953" y="2965374"/>
              <a:ext cx="1352968"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Just in Time VM Access</a:t>
              </a:r>
            </a:p>
          </p:txBody>
        </p:sp>
        <p:sp>
          <p:nvSpPr>
            <p:cNvPr id="149" name="Rectangle 148">
              <a:hlinkClick r:id="rId47"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id="{2630E3B3-DE91-4F52-9634-964E8AD9A289}"/>
                </a:ext>
              </a:extLst>
            </p:cNvPr>
            <p:cNvSpPr/>
            <p:nvPr/>
          </p:nvSpPr>
          <p:spPr>
            <a:xfrm>
              <a:off x="6853771" y="2790131"/>
              <a:ext cx="1356178"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Configuration Hygiene</a:t>
              </a:r>
            </a:p>
          </p:txBody>
        </p:sp>
      </p:grpSp>
      <p:sp>
        <p:nvSpPr>
          <p:cNvPr id="150" name="Rectangle 149">
            <a:hlinkClick r:id="rId48"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id="{4D529B64-2430-4EFB-A3E1-27C808ECFDD6}"/>
              </a:ext>
            </a:extLst>
          </p:cNvPr>
          <p:cNvSpPr/>
          <p:nvPr/>
        </p:nvSpPr>
        <p:spPr>
          <a:xfrm>
            <a:off x="5011170" y="3736824"/>
            <a:ext cx="1515568" cy="23145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Adaptive App Control</a:t>
            </a:r>
          </a:p>
        </p:txBody>
      </p:sp>
      <p:grpSp>
        <p:nvGrpSpPr>
          <p:cNvPr id="151" name="Group 150">
            <a:extLst>
              <a:ext uri="{FF2B5EF4-FFF2-40B4-BE49-F238E27FC236}">
                <a16:creationId xmlns:a16="http://schemas.microsoft.com/office/drawing/2014/main" id="{B9C7C927-FF69-4B2C-839A-6E9FE294C11E}"/>
              </a:ext>
            </a:extLst>
          </p:cNvPr>
          <p:cNvGrpSpPr/>
          <p:nvPr/>
        </p:nvGrpSpPr>
        <p:grpSpPr>
          <a:xfrm>
            <a:off x="712888" y="5036084"/>
            <a:ext cx="9363067" cy="3349487"/>
            <a:chOff x="504720" y="3607395"/>
            <a:chExt cx="7022300" cy="2512115"/>
          </a:xfrm>
          <a:solidFill>
            <a:schemeClr val="bg1"/>
          </a:solidFill>
        </p:grpSpPr>
        <p:sp>
          <p:nvSpPr>
            <p:cNvPr id="152" name="Rectangle 151">
              <a:hlinkClick r:id="rId49"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AB651F49-5D54-43BF-9465-EC1A77FBFE9D}"/>
                </a:ext>
              </a:extLst>
            </p:cNvPr>
            <p:cNvSpPr/>
            <p:nvPr/>
          </p:nvSpPr>
          <p:spPr>
            <a:xfrm>
              <a:off x="1837809" y="3614480"/>
              <a:ext cx="1328356" cy="218551"/>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Key Vault</a:t>
              </a:r>
            </a:p>
          </p:txBody>
        </p:sp>
        <p:pic>
          <p:nvPicPr>
            <p:cNvPr id="153" name="Picture 152">
              <a:extLst>
                <a:ext uri="{FF2B5EF4-FFF2-40B4-BE49-F238E27FC236}">
                  <a16:creationId xmlns:a16="http://schemas.microsoft.com/office/drawing/2014/main" id="{A17619EC-D205-448D-B21D-11C647AC3E8D}"/>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1907062" y="3662386"/>
              <a:ext cx="126336" cy="126336"/>
            </a:xfrm>
            <a:prstGeom prst="rect">
              <a:avLst/>
            </a:prstGeom>
            <a:grpFill/>
          </p:spPr>
        </p:pic>
        <p:sp>
          <p:nvSpPr>
            <p:cNvPr id="154" name="Rectangle 153">
              <a:hlinkClick r:id="rId51" tooltip="A network security group (NSG) provides access control list (ACL) rules to allow or deny network traffic. Application security groups significantly simplify network security by grouping virtual machines and assigning policies to them (vs. explicit IPs). "/>
              <a:extLst>
                <a:ext uri="{FF2B5EF4-FFF2-40B4-BE49-F238E27FC236}">
                  <a16:creationId xmlns:a16="http://schemas.microsoft.com/office/drawing/2014/main" id="{6B968EFA-B072-4ADA-9DFD-A00080EDCD10}"/>
                </a:ext>
              </a:extLst>
            </p:cNvPr>
            <p:cNvSpPr/>
            <p:nvPr/>
          </p:nvSpPr>
          <p:spPr>
            <a:xfrm>
              <a:off x="507895" y="4088037"/>
              <a:ext cx="1328356" cy="32225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933">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Application &amp; Network Security Groups</a:t>
              </a:r>
            </a:p>
          </p:txBody>
        </p:sp>
        <p:sp>
          <p:nvSpPr>
            <p:cNvPr id="155" name="Rectangle 154">
              <a:hlinkClick r:id="rId52"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36FFB3E9-6FC4-4832-AA71-875CF491E8DD}"/>
                </a:ext>
              </a:extLst>
            </p:cNvPr>
            <p:cNvSpPr/>
            <p:nvPr/>
          </p:nvSpPr>
          <p:spPr>
            <a:xfrm>
              <a:off x="504720" y="3851696"/>
              <a:ext cx="1328356" cy="214488"/>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WAF</a:t>
              </a:r>
            </a:p>
          </p:txBody>
        </p:sp>
        <p:pic>
          <p:nvPicPr>
            <p:cNvPr id="156" name="Picture 155" descr="A picture containing text&#10;&#10;Description generated with high confidence">
              <a:extLst>
                <a:ext uri="{FF2B5EF4-FFF2-40B4-BE49-F238E27FC236}">
                  <a16:creationId xmlns:a16="http://schemas.microsoft.com/office/drawing/2014/main" id="{6340AAEC-7A9D-4FDE-B806-0A8BA9869D00}"/>
                </a:ext>
              </a:extLst>
            </p:cNvPr>
            <p:cNvPicPr>
              <a:picLocks noChangeAspect="1"/>
            </p:cNvPicPr>
            <p:nvPr/>
          </p:nvPicPr>
          <p:blipFill rotWithShape="1">
            <a:blip r:embed="rId5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516254" y="3887781"/>
              <a:ext cx="168314" cy="165488"/>
            </a:xfrm>
            <a:prstGeom prst="rect">
              <a:avLst/>
            </a:prstGeom>
            <a:grpFill/>
          </p:spPr>
        </p:pic>
        <p:sp>
          <p:nvSpPr>
            <p:cNvPr id="157" name="Rectangle 156">
              <a:hlinkClick r:id="rId54"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E770F739-3772-4934-ADC2-32BBFAB0B1E9}"/>
                </a:ext>
              </a:extLst>
            </p:cNvPr>
            <p:cNvSpPr/>
            <p:nvPr/>
          </p:nvSpPr>
          <p:spPr>
            <a:xfrm>
              <a:off x="1837809" y="3851870"/>
              <a:ext cx="1328356" cy="214221"/>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Antimalware</a:t>
              </a:r>
            </a:p>
          </p:txBody>
        </p:sp>
        <p:pic>
          <p:nvPicPr>
            <p:cNvPr id="159" name="Picture 158">
              <a:extLst>
                <a:ext uri="{FF2B5EF4-FFF2-40B4-BE49-F238E27FC236}">
                  <a16:creationId xmlns:a16="http://schemas.microsoft.com/office/drawing/2014/main" id="{1CB0375E-CB24-4905-A38A-55AB46F59059}"/>
                </a:ext>
              </a:extLst>
            </p:cNvPr>
            <p:cNvPicPr>
              <a:picLocks noChangeAspect="1"/>
            </p:cNvPicPr>
            <p:nvPr/>
          </p:nvPicPr>
          <p:blipFill>
            <a:blip r:embed="rId55">
              <a:clrChange>
                <a:clrFrom>
                  <a:srgbClr val="FFFFFF"/>
                </a:clrFrom>
                <a:clrTo>
                  <a:srgbClr val="FFFFFF">
                    <a:alpha val="0"/>
                  </a:srgbClr>
                </a:clrTo>
              </a:clrChange>
            </a:blip>
            <a:stretch>
              <a:fillRect/>
            </a:stretch>
          </p:blipFill>
          <p:spPr>
            <a:xfrm>
              <a:off x="517359" y="4171754"/>
              <a:ext cx="167209" cy="143337"/>
            </a:xfrm>
            <a:prstGeom prst="rect">
              <a:avLst/>
            </a:prstGeom>
            <a:grpFill/>
            <a:ln w="14224">
              <a:noFill/>
            </a:ln>
          </p:spPr>
        </p:pic>
        <p:sp>
          <p:nvSpPr>
            <p:cNvPr id="160" name="Rectangle 159">
              <a:hlinkClick r:id="rId56" tooltip="In additional to encryption of all disks in the Azure fabric, you can also encrypt storage blobs, Windows VM disks, and Linux VM Disks"/>
              <a:extLst>
                <a:ext uri="{FF2B5EF4-FFF2-40B4-BE49-F238E27FC236}">
                  <a16:creationId xmlns:a16="http://schemas.microsoft.com/office/drawing/2014/main" id="{FADF2E96-22E0-481F-B65F-0B9201508F25}"/>
                </a:ext>
              </a:extLst>
            </p:cNvPr>
            <p:cNvSpPr/>
            <p:nvPr/>
          </p:nvSpPr>
          <p:spPr>
            <a:xfrm>
              <a:off x="3167493" y="3607395"/>
              <a:ext cx="1328356" cy="22529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Storage Encryption</a:t>
              </a:r>
            </a:p>
          </p:txBody>
        </p:sp>
        <p:sp>
          <p:nvSpPr>
            <p:cNvPr id="161" name="Rectangle 160">
              <a:hlinkClick r:id="rId57"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1253FD40-714B-4C06-A32B-08CCAE13CF19}"/>
                </a:ext>
              </a:extLst>
            </p:cNvPr>
            <p:cNvSpPr/>
            <p:nvPr/>
          </p:nvSpPr>
          <p:spPr>
            <a:xfrm>
              <a:off x="3167493" y="3852361"/>
              <a:ext cx="1328356" cy="214005"/>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DDoS Mitigation</a:t>
              </a:r>
              <a:endParaRPr lang="en-US" altLang="en-US" sz="1067">
                <a:solidFill>
                  <a:srgbClr val="505050"/>
                </a:solidFill>
                <a:latin typeface="Segoe UI" panose="020B0502040204020203" pitchFamily="34" charset="0"/>
                <a:cs typeface="Segoe UI" panose="020B0502040204020203" pitchFamily="34" charset="0"/>
                <a:sym typeface="Arial"/>
              </a:endParaRPr>
            </a:p>
          </p:txBody>
        </p:sp>
        <p:sp>
          <p:nvSpPr>
            <p:cNvPr id="162" name="Rectangle 161">
              <a:hlinkClick r:id="rId58"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A74D4F10-7C01-48C3-85BA-28CA69AC8927}"/>
                </a:ext>
              </a:extLst>
            </p:cNvPr>
            <p:cNvSpPr/>
            <p:nvPr/>
          </p:nvSpPr>
          <p:spPr>
            <a:xfrm>
              <a:off x="1833839" y="4087649"/>
              <a:ext cx="1332323" cy="322642"/>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Backup &amp; Site Recovery</a:t>
              </a:r>
            </a:p>
          </p:txBody>
        </p:sp>
        <p:pic>
          <p:nvPicPr>
            <p:cNvPr id="163" name="Picture 232" descr="Storage blob.png">
              <a:extLst>
                <a:ext uri="{FF2B5EF4-FFF2-40B4-BE49-F238E27FC236}">
                  <a16:creationId xmlns:a16="http://schemas.microsoft.com/office/drawing/2014/main" id="{FE5BEEB8-8341-48B6-82DB-068DC864B1DD}"/>
                </a:ext>
              </a:extLst>
            </p:cNvPr>
            <p:cNvPicPr>
              <a:picLocks noChangeAspect="1"/>
            </p:cNvPicPr>
            <p:nvPr/>
          </p:nvPicPr>
          <p:blipFill>
            <a:blip r:embed="rId59">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230656" y="3667992"/>
              <a:ext cx="136878" cy="126156"/>
            </a:xfrm>
            <a:prstGeom prst="rect">
              <a:avLst/>
            </a:prstGeom>
            <a:grpFill/>
            <a:ln w="9525">
              <a:noFill/>
              <a:miter lim="800000"/>
              <a:headEnd/>
              <a:tailEnd/>
            </a:ln>
          </p:spPr>
        </p:pic>
        <p:grpSp>
          <p:nvGrpSpPr>
            <p:cNvPr id="164" name="Group 163">
              <a:extLst>
                <a:ext uri="{FF2B5EF4-FFF2-40B4-BE49-F238E27FC236}">
                  <a16:creationId xmlns:a16="http://schemas.microsoft.com/office/drawing/2014/main" id="{C565570B-8386-4D1C-949A-DB57D4EF93D1}"/>
                </a:ext>
              </a:extLst>
            </p:cNvPr>
            <p:cNvGrpSpPr/>
            <p:nvPr/>
          </p:nvGrpSpPr>
          <p:grpSpPr>
            <a:xfrm>
              <a:off x="7338348" y="6073791"/>
              <a:ext cx="188672" cy="45719"/>
              <a:chOff x="6660452" y="3094221"/>
              <a:chExt cx="188672" cy="45719"/>
            </a:xfrm>
            <a:grpFill/>
          </p:grpSpPr>
          <p:sp>
            <p:nvSpPr>
              <p:cNvPr id="172" name="Oval 171">
                <a:extLst>
                  <a:ext uri="{FF2B5EF4-FFF2-40B4-BE49-F238E27FC236}">
                    <a16:creationId xmlns:a16="http://schemas.microsoft.com/office/drawing/2014/main" id="{03091787-F9DA-444D-8AFC-C905DCA2879A}"/>
                  </a:ext>
                </a:extLst>
              </p:cNvPr>
              <p:cNvSpPr/>
              <p:nvPr/>
            </p:nvSpPr>
            <p:spPr bwMode="auto">
              <a:xfrm>
                <a:off x="6660452"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73" name="Oval 172">
                <a:extLst>
                  <a:ext uri="{FF2B5EF4-FFF2-40B4-BE49-F238E27FC236}">
                    <a16:creationId xmlns:a16="http://schemas.microsoft.com/office/drawing/2014/main" id="{39286FC4-FA4F-4B76-93DF-00947A234FFB}"/>
                  </a:ext>
                </a:extLst>
              </p:cNvPr>
              <p:cNvSpPr/>
              <p:nvPr/>
            </p:nvSpPr>
            <p:spPr bwMode="auto">
              <a:xfrm>
                <a:off x="6731928"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74" name="Oval 173">
                <a:extLst>
                  <a:ext uri="{FF2B5EF4-FFF2-40B4-BE49-F238E27FC236}">
                    <a16:creationId xmlns:a16="http://schemas.microsoft.com/office/drawing/2014/main" id="{BAF764E5-754E-4F5B-8C1E-819152DBB57B}"/>
                  </a:ext>
                </a:extLst>
              </p:cNvPr>
              <p:cNvSpPr/>
              <p:nvPr/>
            </p:nvSpPr>
            <p:spPr bwMode="auto">
              <a:xfrm>
                <a:off x="6803404"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sp>
          <p:nvSpPr>
            <p:cNvPr id="165" name="Rectangle 164">
              <a:hlinkClick r:id="rId60"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0EBE6CAE-B542-4B85-A5A3-5F1974AAE736}"/>
                </a:ext>
              </a:extLst>
            </p:cNvPr>
            <p:cNvSpPr/>
            <p:nvPr/>
          </p:nvSpPr>
          <p:spPr>
            <a:xfrm>
              <a:off x="507895" y="3612803"/>
              <a:ext cx="1328356" cy="219445"/>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Policy</a:t>
              </a:r>
            </a:p>
          </p:txBody>
        </p:sp>
        <p:sp>
          <p:nvSpPr>
            <p:cNvPr id="166" name="Rectangle 165">
              <a:hlinkClick r:id="rId61"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68BA6154-9A99-4A97-B587-EB3C53068EE3}"/>
                </a:ext>
              </a:extLst>
            </p:cNvPr>
            <p:cNvSpPr/>
            <p:nvPr/>
          </p:nvSpPr>
          <p:spPr>
            <a:xfrm>
              <a:off x="3167493" y="4089526"/>
              <a:ext cx="1328356" cy="32076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Ins="121920" rtlCol="0" anchor="ctr"/>
            <a:lstStyle/>
            <a:p>
              <a:pPr defTabSz="1219170">
                <a:defRPr/>
              </a:pPr>
              <a:r>
                <a:rPr lang="en-US" alt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Confidential Computing</a:t>
              </a:r>
            </a:p>
          </p:txBody>
        </p:sp>
        <p:pic>
          <p:nvPicPr>
            <p:cNvPr id="167" name="Picture 166">
              <a:extLst>
                <a:ext uri="{FF2B5EF4-FFF2-40B4-BE49-F238E27FC236}">
                  <a16:creationId xmlns:a16="http://schemas.microsoft.com/office/drawing/2014/main" id="{CDD2B330-6477-4CFC-8971-9E7E74C7B492}"/>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636" y="3671685"/>
              <a:ext cx="150932" cy="112545"/>
            </a:xfrm>
            <a:prstGeom prst="rect">
              <a:avLst/>
            </a:prstGeom>
            <a:grpFill/>
          </p:spPr>
        </p:pic>
        <p:pic>
          <p:nvPicPr>
            <p:cNvPr id="168" name="Picture 167">
              <a:extLst>
                <a:ext uri="{FF2B5EF4-FFF2-40B4-BE49-F238E27FC236}">
                  <a16:creationId xmlns:a16="http://schemas.microsoft.com/office/drawing/2014/main" id="{078F0980-4DB1-432D-849F-E139C635255F}"/>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74859" y="3910577"/>
              <a:ext cx="150932" cy="112545"/>
            </a:xfrm>
            <a:prstGeom prst="rect">
              <a:avLst/>
            </a:prstGeom>
            <a:grpFill/>
          </p:spPr>
        </p:pic>
        <p:pic>
          <p:nvPicPr>
            <p:cNvPr id="169" name="Picture 168">
              <a:extLst>
                <a:ext uri="{FF2B5EF4-FFF2-40B4-BE49-F238E27FC236}">
                  <a16:creationId xmlns:a16="http://schemas.microsoft.com/office/drawing/2014/main" id="{9C185844-4520-4EC9-8C8B-83676742F08D}"/>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1742" y="4187149"/>
              <a:ext cx="150932" cy="112545"/>
            </a:xfrm>
            <a:prstGeom prst="rect">
              <a:avLst/>
            </a:prstGeom>
            <a:grpFill/>
          </p:spPr>
        </p:pic>
        <p:pic>
          <p:nvPicPr>
            <p:cNvPr id="170" name="Picture 169">
              <a:extLst>
                <a:ext uri="{FF2B5EF4-FFF2-40B4-BE49-F238E27FC236}">
                  <a16:creationId xmlns:a16="http://schemas.microsoft.com/office/drawing/2014/main" id="{A59EB9B1-3CE4-45F3-8D93-B5344C85623D}"/>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31401" y="4193881"/>
              <a:ext cx="150932" cy="112545"/>
            </a:xfrm>
            <a:prstGeom prst="rect">
              <a:avLst/>
            </a:prstGeom>
            <a:grpFill/>
          </p:spPr>
        </p:pic>
        <p:pic>
          <p:nvPicPr>
            <p:cNvPr id="171" name="Picture 170">
              <a:extLst>
                <a:ext uri="{FF2B5EF4-FFF2-40B4-BE49-F238E27FC236}">
                  <a16:creationId xmlns:a16="http://schemas.microsoft.com/office/drawing/2014/main" id="{8885FC6C-E1B6-4FF7-A750-E62D4BE43AF0}"/>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28044" y="3903090"/>
              <a:ext cx="150932" cy="112545"/>
            </a:xfrm>
            <a:prstGeom prst="rect">
              <a:avLst/>
            </a:prstGeom>
            <a:grpFill/>
          </p:spPr>
        </p:pic>
      </p:grpSp>
    </p:spTree>
    <p:extLst>
      <p:ext uri="{BB962C8B-B14F-4D97-AF65-F5344CB8AC3E}">
        <p14:creationId xmlns:p14="http://schemas.microsoft.com/office/powerpoint/2010/main" val="29459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786"/>
            <a:ext cx="9060180" cy="793115"/>
          </a:xfrm>
        </p:spPr>
        <p:txBody>
          <a:bodyPr>
            <a:normAutofit/>
          </a:bodyPr>
          <a:lstStyle/>
          <a:p>
            <a:r>
              <a:rPr lang="nb-NO" dirty="0">
                <a:cs typeface="Segoe UI Semibold"/>
              </a:rPr>
              <a:t>Some of the main API’s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482600" y="1345882"/>
            <a:ext cx="10515600" cy="4691381"/>
          </a:xfrm>
        </p:spPr>
        <p:txBody>
          <a:bodyPr vert="horz" lIns="91440" tIns="45720" rIns="91440" bIns="45720" rtlCol="0" anchor="t">
            <a:normAutofit fontScale="92500" lnSpcReduction="20000"/>
          </a:bodyPr>
          <a:lstStyle/>
          <a:p>
            <a:pPr>
              <a:lnSpc>
                <a:spcPct val="150000"/>
              </a:lnSpc>
            </a:pPr>
            <a:r>
              <a:rPr lang="en-US" sz="2000" b="1" i="0" dirty="0">
                <a:solidFill>
                  <a:schemeClr val="bg1"/>
                </a:solidFill>
                <a:effectLst/>
                <a:latin typeface="Segoe UI" panose="020B0502040204020203" pitchFamily="34" charset="0"/>
                <a:cs typeface="Segoe UI" panose="020B0502040204020203" pitchFamily="34" charset="0"/>
              </a:rPr>
              <a:t>Two main resources for automation</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Graph API (Microsoft 365)</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Rest API, PowerShell, Terraform</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Access to Graph API</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Azure Resource Manager (Azure services)</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Rest API, PowerShell, Terraform, Bicep, </a:t>
            </a:r>
            <a:r>
              <a:rPr lang="en-US" sz="1200" dirty="0" err="1">
                <a:solidFill>
                  <a:schemeClr val="bg1"/>
                </a:solidFill>
                <a:latin typeface="Segoe UI" panose="020B0502040204020203" pitchFamily="34" charset="0"/>
                <a:cs typeface="Segoe UI" panose="020B0502040204020203" pitchFamily="34" charset="0"/>
              </a:rPr>
              <a:t>Pulimi</a:t>
            </a:r>
            <a:r>
              <a:rPr lang="en-US" sz="1200" dirty="0">
                <a:solidFill>
                  <a:schemeClr val="bg1"/>
                </a:solidFill>
                <a:latin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cs typeface="Segoe UI" panose="020B0502040204020203" pitchFamily="34" charset="0"/>
              </a:rPr>
              <a:t>etc</a:t>
            </a:r>
            <a:endParaRPr lang="en-US" sz="1200" dirty="0">
              <a:solidFill>
                <a:schemeClr val="bg1"/>
              </a:solidFill>
              <a:latin typeface="Segoe UI" panose="020B0502040204020203" pitchFamily="34" charset="0"/>
              <a:cs typeface="Segoe UI" panose="020B0502040204020203" pitchFamily="34" charset="0"/>
            </a:endParaRPr>
          </a:p>
          <a:p>
            <a:pPr lvl="2">
              <a:lnSpc>
                <a:spcPct val="150000"/>
              </a:lnSpc>
            </a:pPr>
            <a:r>
              <a:rPr lang="en-US" sz="1200" dirty="0">
                <a:solidFill>
                  <a:schemeClr val="bg1"/>
                </a:solidFill>
                <a:latin typeface="Segoe UI" panose="020B0502040204020203" pitchFamily="34" charset="0"/>
                <a:cs typeface="Segoe UI" panose="020B0502040204020203" pitchFamily="34" charset="0"/>
              </a:rPr>
              <a:t>Access to ARM using custom role on defined scope</a:t>
            </a:r>
          </a:p>
          <a:p>
            <a:pPr>
              <a:lnSpc>
                <a:spcPct val="150000"/>
              </a:lnSpc>
            </a:pPr>
            <a:r>
              <a:rPr lang="en-US" sz="2000" b="1" dirty="0">
                <a:solidFill>
                  <a:schemeClr val="bg1"/>
                </a:solidFill>
                <a:latin typeface="Segoe UI" panose="020B0502040204020203" pitchFamily="34" charset="0"/>
                <a:cs typeface="Segoe UI" panose="020B0502040204020203" pitchFamily="34" charset="0"/>
              </a:rPr>
              <a:t>Custom API’s and endpoints for</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Defender ATP</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Cloud App Security</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Office 365</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Service Communication API</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Management API</a:t>
            </a:r>
          </a:p>
          <a:p>
            <a:pPr>
              <a:lnSpc>
                <a:spcPct val="150000"/>
              </a:lnSpc>
            </a:pPr>
            <a:endParaRPr lang="en-US" sz="2000" dirty="0">
              <a:solidFill>
                <a:schemeClr val="bg1"/>
              </a:solidFill>
              <a:latin typeface="Segoe UI" panose="020B0502040204020203" pitchFamily="34" charset="0"/>
              <a:cs typeface="Segoe UI" panose="020B0502040204020203" pitchFamily="34" charset="0"/>
            </a:endParaRP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0D906982-CC8C-421B-9511-31AA43DD2400}"/>
              </a:ext>
            </a:extLst>
          </p:cNvPr>
          <p:cNvPicPr>
            <a:picLocks noChangeAspect="1"/>
          </p:cNvPicPr>
          <p:nvPr/>
        </p:nvPicPr>
        <p:blipFill>
          <a:blip r:embed="rId2"/>
          <a:stretch>
            <a:fillRect/>
          </a:stretch>
        </p:blipFill>
        <p:spPr>
          <a:xfrm>
            <a:off x="4606454" y="2095792"/>
            <a:ext cx="7370762" cy="3878991"/>
          </a:xfrm>
          <a:prstGeom prst="rect">
            <a:avLst/>
          </a:prstGeom>
        </p:spPr>
      </p:pic>
    </p:spTree>
    <p:extLst>
      <p:ext uri="{BB962C8B-B14F-4D97-AF65-F5344CB8AC3E}">
        <p14:creationId xmlns:p14="http://schemas.microsoft.com/office/powerpoint/2010/main" val="222277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Some things you should have in place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fontScale="85000" lnSpcReduction="20000"/>
          </a:bodyPr>
          <a:lstStyle/>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Microsoft.Graph</a:t>
            </a:r>
            <a:endParaRPr lang="en-US" sz="1300" b="1" i="0" dirty="0">
              <a:solidFill>
                <a:schemeClr val="bg1"/>
              </a:solidFill>
              <a:effectLst/>
              <a:cs typeface="Segoe UI" panose="020B0502040204020203" pitchFamily="34" charset="0"/>
            </a:endParaRPr>
          </a:p>
          <a:p>
            <a:pPr lvl="1">
              <a:lnSpc>
                <a:spcPct val="150000"/>
              </a:lnSpc>
            </a:pPr>
            <a:r>
              <a:rPr lang="en-US" sz="1000" b="0" i="0" dirty="0">
                <a:solidFill>
                  <a:schemeClr val="bg1"/>
                </a:solidFill>
                <a:effectLst/>
                <a:latin typeface="SFMono-Regular"/>
              </a:rPr>
              <a:t>Update-Module </a:t>
            </a:r>
            <a:r>
              <a:rPr lang="en-US" sz="1000" b="0" i="0" dirty="0" err="1">
                <a:solidFill>
                  <a:schemeClr val="bg1"/>
                </a:solidFill>
                <a:effectLst/>
                <a:latin typeface="SFMono-Regular"/>
              </a:rPr>
              <a:t>Microsoft.Graph</a:t>
            </a:r>
            <a:endParaRPr lang="en-US" sz="11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AzureAD</a:t>
            </a:r>
            <a:endParaRPr lang="en-US" sz="1300" b="1" dirty="0">
              <a:solidFill>
                <a:schemeClr val="bg1"/>
              </a:solidFill>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AzureADPreview</a:t>
            </a:r>
            <a:endParaRPr lang="en-US" sz="13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Az</a:t>
            </a:r>
          </a:p>
          <a:p>
            <a:pPr lvl="1">
              <a:lnSpc>
                <a:spcPct val="150000"/>
              </a:lnSpc>
            </a:pPr>
            <a:r>
              <a:rPr lang="en-US" sz="1300" b="1" i="0" dirty="0" err="1">
                <a:solidFill>
                  <a:schemeClr val="bg1"/>
                </a:solidFill>
                <a:effectLst/>
              </a:rPr>
              <a:t>az</a:t>
            </a:r>
            <a:r>
              <a:rPr lang="en-US" sz="1300" b="1" i="0" dirty="0">
                <a:solidFill>
                  <a:schemeClr val="bg1"/>
                </a:solidFill>
                <a:effectLst/>
              </a:rPr>
              <a:t> config set </a:t>
            </a:r>
            <a:r>
              <a:rPr lang="en-US" sz="1300" b="1" i="0" dirty="0" err="1">
                <a:solidFill>
                  <a:schemeClr val="bg1"/>
                </a:solidFill>
                <a:effectLst/>
              </a:rPr>
              <a:t>extension.use_dynamic_install</a:t>
            </a:r>
            <a:r>
              <a:rPr lang="en-US" sz="1300" b="1" i="0" dirty="0">
                <a:solidFill>
                  <a:schemeClr val="bg1"/>
                </a:solidFill>
                <a:effectLst/>
              </a:rPr>
              <a:t>=</a:t>
            </a:r>
            <a:r>
              <a:rPr lang="en-US" sz="1300" b="1" i="0" dirty="0" err="1">
                <a:solidFill>
                  <a:schemeClr val="bg1"/>
                </a:solidFill>
                <a:effectLst/>
              </a:rPr>
              <a:t>yes_prompt</a:t>
            </a:r>
            <a:endParaRPr lang="en-US" sz="13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Arial" panose="020B0604020202020204" pitchFamily="34" charset="0"/>
              </a:rPr>
              <a:t>Install-Module MCAS</a:t>
            </a:r>
          </a:p>
          <a:p>
            <a:pPr>
              <a:lnSpc>
                <a:spcPct val="150000"/>
              </a:lnSpc>
            </a:pPr>
            <a:r>
              <a:rPr lang="en-US" sz="1300" b="1" i="0" dirty="0">
                <a:solidFill>
                  <a:schemeClr val="bg1"/>
                </a:solidFill>
                <a:effectLst/>
              </a:rPr>
              <a:t>Install-Module </a:t>
            </a:r>
            <a:r>
              <a:rPr lang="en-US" sz="1300" b="1" i="0" dirty="0" err="1">
                <a:solidFill>
                  <a:schemeClr val="bg1"/>
                </a:solidFill>
                <a:effectLst/>
              </a:rPr>
              <a:t>ExchangeOnlineManagement</a:t>
            </a:r>
            <a:endParaRPr lang="en-US" sz="1300" b="1" i="0" dirty="0">
              <a:solidFill>
                <a:schemeClr val="bg1"/>
              </a:solidFill>
              <a:effectLst/>
            </a:endParaRPr>
          </a:p>
          <a:p>
            <a:pPr>
              <a:lnSpc>
                <a:spcPct val="150000"/>
              </a:lnSpc>
            </a:pPr>
            <a:r>
              <a:rPr lang="en-US" sz="1300" b="1" dirty="0">
                <a:solidFill>
                  <a:schemeClr val="bg1"/>
                </a:solidFill>
                <a:effectLst/>
              </a:rPr>
              <a:t>Install-Module </a:t>
            </a:r>
            <a:r>
              <a:rPr lang="en-US" sz="1300" b="1" dirty="0" err="1">
                <a:solidFill>
                  <a:schemeClr val="bg1"/>
                </a:solidFill>
                <a:effectLst/>
              </a:rPr>
              <a:t>MicrosoftTeams</a:t>
            </a:r>
            <a:endParaRPr lang="en-US" sz="1300" b="1" dirty="0">
              <a:solidFill>
                <a:schemeClr val="bg1"/>
              </a:solidFill>
              <a:effectLst/>
            </a:endParaRPr>
          </a:p>
          <a:p>
            <a:pPr>
              <a:lnSpc>
                <a:spcPct val="150000"/>
              </a:lnSpc>
            </a:pPr>
            <a:r>
              <a:rPr lang="en-US" sz="1300" b="1" i="0" dirty="0">
                <a:solidFill>
                  <a:schemeClr val="bg1"/>
                </a:solidFill>
                <a:effectLst/>
              </a:rPr>
              <a:t>Install-Module </a:t>
            </a:r>
            <a:r>
              <a:rPr lang="en-US" sz="1300" b="1" i="0" dirty="0" err="1">
                <a:solidFill>
                  <a:schemeClr val="bg1"/>
                </a:solidFill>
                <a:effectLst/>
              </a:rPr>
              <a:t>MicrosoftGraphSecurity</a:t>
            </a:r>
            <a:endParaRPr lang="en-US" sz="1300" b="1" i="0" dirty="0">
              <a:solidFill>
                <a:schemeClr val="bg1"/>
              </a:solidFill>
              <a:effectLst/>
            </a:endParaRPr>
          </a:p>
          <a:p>
            <a:pPr>
              <a:lnSpc>
                <a:spcPct val="150000"/>
              </a:lnSpc>
            </a:pPr>
            <a:r>
              <a:rPr lang="en-US" sz="1300" b="1" i="0" dirty="0">
                <a:solidFill>
                  <a:schemeClr val="bg1"/>
                </a:solidFill>
                <a:effectLst/>
              </a:rPr>
              <a:t>Install-Module </a:t>
            </a:r>
            <a:r>
              <a:rPr lang="en-US" sz="1300" b="1" i="0" dirty="0" err="1">
                <a:solidFill>
                  <a:schemeClr val="bg1"/>
                </a:solidFill>
                <a:effectLst/>
              </a:rPr>
              <a:t>Az.ResourceGraph</a:t>
            </a:r>
            <a:endParaRPr lang="en-US" sz="1300" b="1" dirty="0">
              <a:solidFill>
                <a:schemeClr val="bg1"/>
              </a:solidFill>
              <a:effectLst/>
            </a:endParaRPr>
          </a:p>
          <a:p>
            <a:pPr>
              <a:lnSpc>
                <a:spcPct val="150000"/>
              </a:lnSpc>
            </a:pPr>
            <a:r>
              <a:rPr lang="en-US" sz="1300" b="1" dirty="0">
                <a:solidFill>
                  <a:schemeClr val="bg1"/>
                </a:solidFill>
                <a:cs typeface="Arial" panose="020B0604020202020204" pitchFamily="34" charset="0"/>
              </a:rPr>
              <a:t>Choco install Terraform</a:t>
            </a:r>
          </a:p>
          <a:p>
            <a:pPr lvl="1">
              <a:lnSpc>
                <a:spcPct val="150000"/>
              </a:lnSpc>
            </a:pPr>
            <a:r>
              <a:rPr lang="en-US" sz="1300" dirty="0">
                <a:hlinkClick r:id="rId2"/>
              </a:rPr>
              <a:t>Quickstart - Configure Terraform using Azure Cloud Shell | Microsoft Docs</a:t>
            </a:r>
            <a:endParaRPr lang="en-US" sz="1300" b="1" dirty="0">
              <a:solidFill>
                <a:schemeClr val="bg1"/>
              </a:solidFill>
              <a:cs typeface="Arial" panose="020B0604020202020204" pitchFamily="34" charset="0"/>
            </a:endParaRPr>
          </a:p>
          <a:p>
            <a:pPr>
              <a:lnSpc>
                <a:spcPct val="150000"/>
              </a:lnSpc>
            </a:pPr>
            <a:r>
              <a:rPr lang="en-US" sz="1300" b="1" dirty="0">
                <a:solidFill>
                  <a:schemeClr val="bg1"/>
                </a:solidFill>
                <a:cs typeface="Arial" panose="020B0604020202020204" pitchFamily="34" charset="0"/>
              </a:rPr>
              <a:t>NOTE: There are some overlapping PowerShell modules…</a:t>
            </a:r>
          </a:p>
          <a:p>
            <a:pPr>
              <a:lnSpc>
                <a:spcPct val="150000"/>
              </a:lnSpc>
            </a:pPr>
            <a:endParaRPr lang="nb-NO" sz="1600" dirty="0">
              <a:solidFill>
                <a:schemeClr val="bg1"/>
              </a:solidFill>
            </a:endParaRPr>
          </a:p>
        </p:txBody>
      </p:sp>
      <p:sp>
        <p:nvSpPr>
          <p:cNvPr id="3" name="TextBox 2">
            <a:extLst>
              <a:ext uri="{FF2B5EF4-FFF2-40B4-BE49-F238E27FC236}">
                <a16:creationId xmlns:a16="http://schemas.microsoft.com/office/drawing/2014/main" id="{F5B91156-7E0F-4C86-A00C-3FFE85B8E2AB}"/>
              </a:ext>
            </a:extLst>
          </p:cNvPr>
          <p:cNvSpPr txBox="1"/>
          <p:nvPr/>
        </p:nvSpPr>
        <p:spPr>
          <a:xfrm>
            <a:off x="6858000" y="1536700"/>
            <a:ext cx="4578350" cy="3293209"/>
          </a:xfrm>
          <a:prstGeom prst="rect">
            <a:avLst/>
          </a:prstGeom>
          <a:noFill/>
        </p:spPr>
        <p:txBody>
          <a:bodyPr wrap="square" rtlCol="0">
            <a:spAutoFit/>
          </a:bodyPr>
          <a:lstStyle/>
          <a:p>
            <a:r>
              <a:rPr lang="nb-NO" b="1" dirty="0">
                <a:solidFill>
                  <a:schemeClr val="bg1"/>
                </a:solidFill>
              </a:rPr>
              <a:t>Some VS Code extensions:</a:t>
            </a:r>
          </a:p>
          <a:p>
            <a:r>
              <a:rPr lang="nb-NO" b="1" dirty="0">
                <a:solidFill>
                  <a:schemeClr val="bg1"/>
                </a:solidFill>
              </a:rPr>
              <a:t>Installed from CLI</a:t>
            </a:r>
          </a:p>
          <a:p>
            <a:endParaRPr lang="nb-NO" b="1"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hashicorp.terraform</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a:t>
            </a:r>
            <a:r>
              <a:rPr lang="en-US" sz="1400" dirty="0">
                <a:solidFill>
                  <a:schemeClr val="bg1"/>
                </a:solidFill>
              </a:rPr>
              <a:t>-</a:t>
            </a:r>
            <a:r>
              <a:rPr lang="en-US" sz="1400" dirty="0" err="1">
                <a:solidFill>
                  <a:schemeClr val="bg1"/>
                </a:solidFill>
              </a:rPr>
              <a:t>vscode.azure</a:t>
            </a:r>
            <a:r>
              <a:rPr lang="en-US" sz="1400" dirty="0">
                <a:solidFill>
                  <a:schemeClr val="bg1"/>
                </a:solidFill>
              </a:rPr>
              <a:t>-account</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msazurermtools.azurerm</a:t>
            </a:r>
            <a:r>
              <a:rPr lang="en-US" sz="1400" dirty="0">
                <a:solidFill>
                  <a:schemeClr val="bg1"/>
                </a:solidFill>
              </a:rPr>
              <a:t>-</a:t>
            </a:r>
            <a:r>
              <a:rPr lang="en-US" sz="1400" dirty="0" err="1">
                <a:solidFill>
                  <a:schemeClr val="bg1"/>
                </a:solidFill>
              </a:rPr>
              <a:t>vscode</a:t>
            </a:r>
            <a:r>
              <a:rPr lang="en-US" sz="1400" dirty="0">
                <a:solidFill>
                  <a:schemeClr val="bg1"/>
                </a:solidFill>
              </a:rPr>
              <a:t>-tools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ms-vscode.azurecli</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AzurePolicy.azurepolicyextension</a:t>
            </a:r>
            <a:endParaRPr lang="en-US" sz="1400" dirty="0">
              <a:solidFill>
                <a:schemeClr val="bg1"/>
              </a:solidFill>
            </a:endParaRPr>
          </a:p>
        </p:txBody>
      </p:sp>
    </p:spTree>
    <p:extLst>
      <p:ext uri="{BB962C8B-B14F-4D97-AF65-F5344CB8AC3E}">
        <p14:creationId xmlns:p14="http://schemas.microsoft.com/office/powerpoint/2010/main" val="69510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Super quick intro to Terraform</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50900" y="1434782"/>
            <a:ext cx="10515600" cy="4691381"/>
          </a:xfrm>
        </p:spPr>
        <p:txBody>
          <a:bodyPr vert="horz" lIns="91440" tIns="45720" rIns="91440" bIns="45720" rtlCol="0" anchor="t">
            <a:normAutofit/>
          </a:bodyPr>
          <a:lstStyle/>
          <a:p>
            <a:pPr>
              <a:lnSpc>
                <a:spcPct val="150000"/>
              </a:lnSpc>
            </a:pPr>
            <a:r>
              <a:rPr lang="nb-NO" sz="1600" b="1" dirty="0"/>
              <a:t>Providers: </a:t>
            </a:r>
            <a:r>
              <a:rPr lang="nb-NO" sz="1600" dirty="0"/>
              <a:t>Integration to a specific platform (Azure RM Provider)</a:t>
            </a:r>
          </a:p>
          <a:p>
            <a:pPr>
              <a:lnSpc>
                <a:spcPct val="150000"/>
              </a:lnSpc>
            </a:pPr>
            <a:r>
              <a:rPr lang="nb-NO" sz="1600" b="1" dirty="0"/>
              <a:t>State: </a:t>
            </a:r>
            <a:r>
              <a:rPr lang="nb-NO" sz="1600" dirty="0"/>
              <a:t>Metadata stored of current configuration (By default stored locally)</a:t>
            </a:r>
          </a:p>
          <a:p>
            <a:pPr lvl="1">
              <a:lnSpc>
                <a:spcPct val="150000"/>
              </a:lnSpc>
            </a:pPr>
            <a:r>
              <a:rPr lang="nb-NO" sz="1200" dirty="0"/>
              <a:t>Can be stored in Azure Blob Storage for instance as a backend</a:t>
            </a:r>
          </a:p>
          <a:p>
            <a:pPr>
              <a:lnSpc>
                <a:spcPct val="150000"/>
              </a:lnSpc>
            </a:pPr>
            <a:r>
              <a:rPr lang="nb-NO" sz="1600" b="1" dirty="0"/>
              <a:t>Commands </a:t>
            </a:r>
            <a:r>
              <a:rPr lang="nb-NO" sz="1600" dirty="0"/>
              <a:t>(Terraform.exe Init)</a:t>
            </a:r>
          </a:p>
          <a:p>
            <a:pPr lvl="1">
              <a:lnSpc>
                <a:spcPct val="150000"/>
              </a:lnSpc>
            </a:pPr>
            <a:r>
              <a:rPr lang="nb-NO" sz="1200" b="1" dirty="0"/>
              <a:t>Init </a:t>
            </a:r>
            <a:r>
              <a:rPr lang="nb-NO" sz="1200" dirty="0"/>
              <a:t>(Make sure provider, state and folders are in place)</a:t>
            </a:r>
          </a:p>
          <a:p>
            <a:pPr lvl="1">
              <a:lnSpc>
                <a:spcPct val="150000"/>
              </a:lnSpc>
            </a:pPr>
            <a:r>
              <a:rPr lang="nb-NO" sz="1200" b="1" dirty="0"/>
              <a:t>Plan </a:t>
            </a:r>
            <a:r>
              <a:rPr lang="nb-NO" sz="1200" dirty="0"/>
              <a:t>(Make a plan file with changes that will happen)</a:t>
            </a:r>
          </a:p>
          <a:p>
            <a:pPr lvl="1">
              <a:lnSpc>
                <a:spcPct val="150000"/>
              </a:lnSpc>
            </a:pPr>
            <a:r>
              <a:rPr lang="nb-NO" sz="1200" b="1" dirty="0"/>
              <a:t>Apply </a:t>
            </a:r>
            <a:r>
              <a:rPr lang="nb-NO" sz="1200" dirty="0"/>
              <a:t>(Actually doing the changes)</a:t>
            </a:r>
          </a:p>
          <a:p>
            <a:pPr lvl="1">
              <a:lnSpc>
                <a:spcPct val="150000"/>
              </a:lnSpc>
            </a:pPr>
            <a:r>
              <a:rPr lang="nb-NO" sz="1200" b="1" dirty="0"/>
              <a:t>Destroy </a:t>
            </a:r>
            <a:r>
              <a:rPr lang="nb-NO" sz="1200" dirty="0"/>
              <a:t>(What is says...)</a:t>
            </a:r>
          </a:p>
          <a:p>
            <a:pPr>
              <a:lnSpc>
                <a:spcPct val="150000"/>
              </a:lnSpc>
            </a:pPr>
            <a:endParaRPr lang="nb-NO" sz="1600" dirty="0">
              <a:solidFill>
                <a:schemeClr val="bg1"/>
              </a:solidFill>
            </a:endParaRPr>
          </a:p>
        </p:txBody>
      </p:sp>
      <p:sp>
        <p:nvSpPr>
          <p:cNvPr id="8" name="Rectangle 7">
            <a:extLst>
              <a:ext uri="{FF2B5EF4-FFF2-40B4-BE49-F238E27FC236}">
                <a16:creationId xmlns:a16="http://schemas.microsoft.com/office/drawing/2014/main" id="{8BCB39B8-397E-4333-B382-87E1C4673CA0}"/>
              </a:ext>
            </a:extLst>
          </p:cNvPr>
          <p:cNvSpPr/>
          <p:nvPr/>
        </p:nvSpPr>
        <p:spPr bwMode="auto">
          <a:xfrm>
            <a:off x="8967163" y="5804635"/>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0805A28A-E105-484F-9B71-1D859DCAA420}"/>
              </a:ext>
            </a:extLst>
          </p:cNvPr>
          <p:cNvSpPr/>
          <p:nvPr/>
        </p:nvSpPr>
        <p:spPr bwMode="auto">
          <a:xfrm>
            <a:off x="8955710" y="5323654"/>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 name="Rectangle 9">
            <a:extLst>
              <a:ext uri="{FF2B5EF4-FFF2-40B4-BE49-F238E27FC236}">
                <a16:creationId xmlns:a16="http://schemas.microsoft.com/office/drawing/2014/main" id="{43FD6A12-119E-4FCB-A46C-B56414AED754}"/>
              </a:ext>
            </a:extLst>
          </p:cNvPr>
          <p:cNvSpPr/>
          <p:nvPr/>
        </p:nvSpPr>
        <p:spPr bwMode="auto">
          <a:xfrm>
            <a:off x="5228113" y="4827001"/>
            <a:ext cx="940890" cy="1299162"/>
          </a:xfrm>
          <a:prstGeom prst="rect">
            <a:avLst/>
          </a:prstGeom>
          <a:solidFill>
            <a:schemeClr val="accent4">
              <a:lumMod val="40000"/>
              <a:lumOff val="6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2751CA5A-360F-49FD-B22E-D0F27F457C72}"/>
              </a:ext>
            </a:extLst>
          </p:cNvPr>
          <p:cNvSpPr txBox="1"/>
          <p:nvPr/>
        </p:nvSpPr>
        <p:spPr>
          <a:xfrm>
            <a:off x="5412908" y="5282124"/>
            <a:ext cx="652294"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Terraform</a:t>
            </a:r>
          </a:p>
        </p:txBody>
      </p:sp>
      <p:sp>
        <p:nvSpPr>
          <p:cNvPr id="12" name="Rectangle 11">
            <a:extLst>
              <a:ext uri="{FF2B5EF4-FFF2-40B4-BE49-F238E27FC236}">
                <a16:creationId xmlns:a16="http://schemas.microsoft.com/office/drawing/2014/main" id="{B73D443F-4649-4069-B6BA-13CB83E94424}"/>
              </a:ext>
            </a:extLst>
          </p:cNvPr>
          <p:cNvSpPr/>
          <p:nvPr/>
        </p:nvSpPr>
        <p:spPr bwMode="auto">
          <a:xfrm>
            <a:off x="6761395" y="4827001"/>
            <a:ext cx="1615968" cy="324252"/>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F0E05B59-12B3-43C2-B5A9-C29579BE38F9}"/>
              </a:ext>
            </a:extLst>
          </p:cNvPr>
          <p:cNvSpPr txBox="1"/>
          <p:nvPr/>
        </p:nvSpPr>
        <p:spPr>
          <a:xfrm>
            <a:off x="7073314" y="4896684"/>
            <a:ext cx="98975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Azure Provider</a:t>
            </a:r>
          </a:p>
        </p:txBody>
      </p:sp>
      <p:sp>
        <p:nvSpPr>
          <p:cNvPr id="14" name="Rectangle 13">
            <a:extLst>
              <a:ext uri="{FF2B5EF4-FFF2-40B4-BE49-F238E27FC236}">
                <a16:creationId xmlns:a16="http://schemas.microsoft.com/office/drawing/2014/main" id="{F767AE68-1100-4A03-9985-DC2732ADFA03}"/>
              </a:ext>
            </a:extLst>
          </p:cNvPr>
          <p:cNvSpPr/>
          <p:nvPr/>
        </p:nvSpPr>
        <p:spPr bwMode="auto">
          <a:xfrm>
            <a:off x="8955710" y="4827001"/>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97C96F40-D13D-487D-BC2E-1991A702397F}"/>
              </a:ext>
            </a:extLst>
          </p:cNvPr>
          <p:cNvSpPr txBox="1"/>
          <p:nvPr/>
        </p:nvSpPr>
        <p:spPr>
          <a:xfrm>
            <a:off x="9423743" y="4881434"/>
            <a:ext cx="385875"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a:t>
            </a:r>
          </a:p>
        </p:txBody>
      </p:sp>
      <p:cxnSp>
        <p:nvCxnSpPr>
          <p:cNvPr id="16" name="Straight Arrow Connector 15">
            <a:extLst>
              <a:ext uri="{FF2B5EF4-FFF2-40B4-BE49-F238E27FC236}">
                <a16:creationId xmlns:a16="http://schemas.microsoft.com/office/drawing/2014/main" id="{FC696D1B-23D2-4D6E-82C9-E30136302E7A}"/>
              </a:ext>
            </a:extLst>
          </p:cNvPr>
          <p:cNvCxnSpPr/>
          <p:nvPr/>
        </p:nvCxnSpPr>
        <p:spPr>
          <a:xfrm>
            <a:off x="6197188" y="5030591"/>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4E334B-6F07-415C-A2BD-A588BD4C771D}"/>
              </a:ext>
            </a:extLst>
          </p:cNvPr>
          <p:cNvCxnSpPr/>
          <p:nvPr/>
        </p:nvCxnSpPr>
        <p:spPr>
          <a:xfrm>
            <a:off x="8384433" y="4994092"/>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4B91004-6A07-492B-831C-F695A11AE780}"/>
              </a:ext>
            </a:extLst>
          </p:cNvPr>
          <p:cNvSpPr/>
          <p:nvPr/>
        </p:nvSpPr>
        <p:spPr bwMode="auto">
          <a:xfrm>
            <a:off x="6768465" y="5299039"/>
            <a:ext cx="1615968" cy="324252"/>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9" name="TextBox 18">
            <a:extLst>
              <a:ext uri="{FF2B5EF4-FFF2-40B4-BE49-F238E27FC236}">
                <a16:creationId xmlns:a16="http://schemas.microsoft.com/office/drawing/2014/main" id="{F6BB33F5-AE92-45A3-B4DF-48E45684DD4C}"/>
              </a:ext>
            </a:extLst>
          </p:cNvPr>
          <p:cNvSpPr txBox="1"/>
          <p:nvPr/>
        </p:nvSpPr>
        <p:spPr>
          <a:xfrm>
            <a:off x="7055826" y="5354132"/>
            <a:ext cx="109760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Google Provider</a:t>
            </a:r>
          </a:p>
        </p:txBody>
      </p:sp>
      <p:sp>
        <p:nvSpPr>
          <p:cNvPr id="20" name="TextBox 19">
            <a:extLst>
              <a:ext uri="{FF2B5EF4-FFF2-40B4-BE49-F238E27FC236}">
                <a16:creationId xmlns:a16="http://schemas.microsoft.com/office/drawing/2014/main" id="{464ED1CD-CD5B-42D5-B1DF-42612BF11F27}"/>
              </a:ext>
            </a:extLst>
          </p:cNvPr>
          <p:cNvSpPr txBox="1"/>
          <p:nvPr/>
        </p:nvSpPr>
        <p:spPr>
          <a:xfrm>
            <a:off x="9089538" y="5354132"/>
            <a:ext cx="934551" cy="184666"/>
          </a:xfrm>
          <a:prstGeom prst="rect">
            <a:avLst/>
          </a:prstGeom>
          <a:solidFill>
            <a:schemeClr val="accent5">
              <a:lumMod val="20000"/>
              <a:lumOff val="80000"/>
            </a:schemeClr>
          </a:solid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Google Cloud</a:t>
            </a:r>
          </a:p>
        </p:txBody>
      </p:sp>
      <p:cxnSp>
        <p:nvCxnSpPr>
          <p:cNvPr id="21" name="Straight Arrow Connector 20">
            <a:extLst>
              <a:ext uri="{FF2B5EF4-FFF2-40B4-BE49-F238E27FC236}">
                <a16:creationId xmlns:a16="http://schemas.microsoft.com/office/drawing/2014/main" id="{CAB0B390-0400-4FC6-A9A4-5AB27A218D44}"/>
              </a:ext>
            </a:extLst>
          </p:cNvPr>
          <p:cNvCxnSpPr/>
          <p:nvPr/>
        </p:nvCxnSpPr>
        <p:spPr>
          <a:xfrm>
            <a:off x="6197188" y="5426140"/>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B3EA53-B9F4-48E2-887D-BC1B2A6CD600}"/>
              </a:ext>
            </a:extLst>
          </p:cNvPr>
          <p:cNvCxnSpPr/>
          <p:nvPr/>
        </p:nvCxnSpPr>
        <p:spPr>
          <a:xfrm>
            <a:off x="8384433" y="5498148"/>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595A9D5-1B58-448A-A964-A04C5F14EDB2}"/>
              </a:ext>
            </a:extLst>
          </p:cNvPr>
          <p:cNvSpPr/>
          <p:nvPr/>
        </p:nvSpPr>
        <p:spPr bwMode="auto">
          <a:xfrm>
            <a:off x="6768465" y="5747867"/>
            <a:ext cx="1615968" cy="359876"/>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4" name="TextBox 23">
            <a:extLst>
              <a:ext uri="{FF2B5EF4-FFF2-40B4-BE49-F238E27FC236}">
                <a16:creationId xmlns:a16="http://schemas.microsoft.com/office/drawing/2014/main" id="{41AA8DF1-1F54-4EDE-9BBA-BD4AAE44388D}"/>
              </a:ext>
            </a:extLst>
          </p:cNvPr>
          <p:cNvSpPr txBox="1"/>
          <p:nvPr/>
        </p:nvSpPr>
        <p:spPr>
          <a:xfrm>
            <a:off x="6929298" y="5830868"/>
            <a:ext cx="1366977"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Kubernetes Provider</a:t>
            </a:r>
          </a:p>
        </p:txBody>
      </p:sp>
      <p:sp>
        <p:nvSpPr>
          <p:cNvPr id="25" name="TextBox 24">
            <a:extLst>
              <a:ext uri="{FF2B5EF4-FFF2-40B4-BE49-F238E27FC236}">
                <a16:creationId xmlns:a16="http://schemas.microsoft.com/office/drawing/2014/main" id="{4662AF3E-FE00-44FB-8E66-F539952D3189}"/>
              </a:ext>
            </a:extLst>
          </p:cNvPr>
          <p:cNvSpPr txBox="1"/>
          <p:nvPr/>
        </p:nvSpPr>
        <p:spPr>
          <a:xfrm>
            <a:off x="9190540" y="5839768"/>
            <a:ext cx="763094"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Kubernetes</a:t>
            </a:r>
          </a:p>
        </p:txBody>
      </p:sp>
      <p:cxnSp>
        <p:nvCxnSpPr>
          <p:cNvPr id="26" name="Straight Arrow Connector 25">
            <a:extLst>
              <a:ext uri="{FF2B5EF4-FFF2-40B4-BE49-F238E27FC236}">
                <a16:creationId xmlns:a16="http://schemas.microsoft.com/office/drawing/2014/main" id="{F0074EF9-BA10-4627-AE28-8E18BBB37F39}"/>
              </a:ext>
            </a:extLst>
          </p:cNvPr>
          <p:cNvCxnSpPr/>
          <p:nvPr/>
        </p:nvCxnSpPr>
        <p:spPr>
          <a:xfrm>
            <a:off x="6204258" y="5911776"/>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1A31D5-7CFC-46F1-9916-C4A9B6FF19F5}"/>
              </a:ext>
            </a:extLst>
          </p:cNvPr>
          <p:cNvCxnSpPr/>
          <p:nvPr/>
        </p:nvCxnSpPr>
        <p:spPr>
          <a:xfrm>
            <a:off x="8391503" y="5963890"/>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CCFB6A7-2960-4706-B366-378D3C093081}"/>
              </a:ext>
            </a:extLst>
          </p:cNvPr>
          <p:cNvCxnSpPr>
            <a:cxnSpLocks/>
          </p:cNvCxnSpPr>
          <p:nvPr/>
        </p:nvCxnSpPr>
        <p:spPr>
          <a:xfrm flipH="1">
            <a:off x="4586178" y="5066100"/>
            <a:ext cx="614928"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334A31A-6EE0-4063-981B-9B2A5B7E6C10}"/>
              </a:ext>
            </a:extLst>
          </p:cNvPr>
          <p:cNvSpPr/>
          <p:nvPr/>
        </p:nvSpPr>
        <p:spPr bwMode="auto">
          <a:xfrm>
            <a:off x="2956118" y="4862509"/>
            <a:ext cx="1615968" cy="407181"/>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nb-NO" sz="1200" dirty="0">
                <a:solidFill>
                  <a:schemeClr val="tx1"/>
                </a:solidFill>
                <a:latin typeface="Segoe UI"/>
              </a:rPr>
              <a:t>Remote State</a:t>
            </a:r>
            <a:endParaRPr kumimoji="0" lang="en-US" sz="1200" b="0" i="0" u="none" strike="noStrike" kern="1200" cap="none" spc="0" normalizeH="0" baseline="0" noProof="0" dirty="0">
              <a:ln>
                <a:noFill/>
              </a:ln>
              <a:solidFill>
                <a:schemeClr val="tx1"/>
              </a:solidFill>
              <a:effectLst/>
              <a:uLnTx/>
              <a:uFillTx/>
              <a:latin typeface="Segoe UI"/>
            </a:endParaRPr>
          </a:p>
        </p:txBody>
      </p:sp>
      <p:cxnSp>
        <p:nvCxnSpPr>
          <p:cNvPr id="30" name="Straight Arrow Connector 29">
            <a:extLst>
              <a:ext uri="{FF2B5EF4-FFF2-40B4-BE49-F238E27FC236}">
                <a16:creationId xmlns:a16="http://schemas.microsoft.com/office/drawing/2014/main" id="{3EBAB6E2-EFEB-4305-80F9-F982097C4B49}"/>
              </a:ext>
            </a:extLst>
          </p:cNvPr>
          <p:cNvCxnSpPr>
            <a:cxnSpLocks/>
          </p:cNvCxnSpPr>
          <p:nvPr/>
        </p:nvCxnSpPr>
        <p:spPr>
          <a:xfrm>
            <a:off x="4596120" y="5210116"/>
            <a:ext cx="604986"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7CD2E1-4746-42EF-A118-7F0FD71EA3F2}"/>
              </a:ext>
            </a:extLst>
          </p:cNvPr>
          <p:cNvCxnSpPr>
            <a:cxnSpLocks/>
          </p:cNvCxnSpPr>
          <p:nvPr/>
        </p:nvCxnSpPr>
        <p:spPr>
          <a:xfrm flipH="1">
            <a:off x="4597934" y="5727479"/>
            <a:ext cx="614928"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1307A54-3265-436C-A376-8E2FB1DF02D9}"/>
              </a:ext>
            </a:extLst>
          </p:cNvPr>
          <p:cNvSpPr/>
          <p:nvPr/>
        </p:nvSpPr>
        <p:spPr bwMode="auto">
          <a:xfrm>
            <a:off x="2967874" y="5523888"/>
            <a:ext cx="1615968" cy="407181"/>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nb-NO" sz="1200" dirty="0">
                <a:solidFill>
                  <a:schemeClr val="tx1"/>
                </a:solidFill>
                <a:latin typeface="Segoe UI"/>
              </a:rPr>
              <a:t>Secrets</a:t>
            </a:r>
            <a:endParaRPr kumimoji="0" lang="en-US" sz="1200" b="0" i="0" u="none" strike="noStrike" kern="1200" cap="none" spc="0" normalizeH="0" baseline="0" noProof="0" dirty="0">
              <a:ln>
                <a:noFill/>
              </a:ln>
              <a:solidFill>
                <a:schemeClr val="tx1"/>
              </a:solidFill>
              <a:effectLst/>
              <a:uLnTx/>
              <a:uFillTx/>
              <a:latin typeface="Segoe UI"/>
            </a:endParaRPr>
          </a:p>
        </p:txBody>
      </p:sp>
      <p:cxnSp>
        <p:nvCxnSpPr>
          <p:cNvPr id="33" name="Straight Arrow Connector 32">
            <a:extLst>
              <a:ext uri="{FF2B5EF4-FFF2-40B4-BE49-F238E27FC236}">
                <a16:creationId xmlns:a16="http://schemas.microsoft.com/office/drawing/2014/main" id="{84B75F01-3614-48B0-A49B-3BCF6AF3570F}"/>
              </a:ext>
            </a:extLst>
          </p:cNvPr>
          <p:cNvCxnSpPr>
            <a:cxnSpLocks/>
          </p:cNvCxnSpPr>
          <p:nvPr/>
        </p:nvCxnSpPr>
        <p:spPr>
          <a:xfrm>
            <a:off x="4607876" y="5871495"/>
            <a:ext cx="604986"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CF10A6-159B-4B8A-A24D-A389398CA948}"/>
              </a:ext>
            </a:extLst>
          </p:cNvPr>
          <p:cNvSpPr txBox="1"/>
          <p:nvPr/>
        </p:nvSpPr>
        <p:spPr>
          <a:xfrm>
            <a:off x="6347985" y="3197752"/>
            <a:ext cx="1615968" cy="954107"/>
          </a:xfrm>
          <a:prstGeom prst="rect">
            <a:avLst/>
          </a:prstGeom>
          <a:solidFill>
            <a:schemeClr val="accent5">
              <a:lumMod val="20000"/>
              <a:lumOff val="80000"/>
            </a:schemeClr>
          </a:solidFill>
        </p:spPr>
        <p:txBody>
          <a:bodyPr wrap="square" rtlCol="0">
            <a:spAutoFit/>
          </a:bodyPr>
          <a:lstStyle/>
          <a:p>
            <a:pPr marL="285750" indent="-285750">
              <a:buFont typeface="Arial" panose="020B0604020202020204" pitchFamily="34" charset="0"/>
              <a:buChar char="•"/>
            </a:pPr>
            <a:r>
              <a:rPr lang="nb-NO" sz="1400" dirty="0"/>
              <a:t>Main.tf</a:t>
            </a:r>
          </a:p>
          <a:p>
            <a:pPr marL="285750" indent="-285750">
              <a:buFont typeface="Arial" panose="020B0604020202020204" pitchFamily="34" charset="0"/>
              <a:buChar char="•"/>
            </a:pPr>
            <a:r>
              <a:rPr lang="nb-NO" sz="1400" dirty="0"/>
              <a:t>Backend.tf</a:t>
            </a:r>
          </a:p>
          <a:p>
            <a:pPr marL="285750" indent="-285750">
              <a:buFont typeface="Arial" panose="020B0604020202020204" pitchFamily="34" charset="0"/>
              <a:buChar char="•"/>
            </a:pPr>
            <a:r>
              <a:rPr lang="nb-NO" sz="1400" dirty="0"/>
              <a:t>Network.tf</a:t>
            </a:r>
          </a:p>
          <a:p>
            <a:pPr marL="285750" indent="-285750">
              <a:buFont typeface="Arial" panose="020B0604020202020204" pitchFamily="34" charset="0"/>
              <a:buChar char="•"/>
            </a:pPr>
            <a:r>
              <a:rPr lang="nb-NO" sz="1400" dirty="0"/>
              <a:t>Monitoring.tf</a:t>
            </a:r>
            <a:endParaRPr lang="en-US" sz="1400" dirty="0"/>
          </a:p>
        </p:txBody>
      </p:sp>
      <p:cxnSp>
        <p:nvCxnSpPr>
          <p:cNvPr id="35" name="Connector: Elbow 34">
            <a:extLst>
              <a:ext uri="{FF2B5EF4-FFF2-40B4-BE49-F238E27FC236}">
                <a16:creationId xmlns:a16="http://schemas.microsoft.com/office/drawing/2014/main" id="{39B4B1B0-4910-484A-ACA6-C819D27EDEEA}"/>
              </a:ext>
            </a:extLst>
          </p:cNvPr>
          <p:cNvCxnSpPr>
            <a:cxnSpLocks/>
            <a:stCxn id="10" idx="0"/>
            <a:endCxn id="3" idx="1"/>
          </p:cNvCxnSpPr>
          <p:nvPr/>
        </p:nvCxnSpPr>
        <p:spPr>
          <a:xfrm rot="5400000" flipH="1" flipV="1">
            <a:off x="5447174" y="3926191"/>
            <a:ext cx="1152195" cy="649427"/>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0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Working with Azure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50900" y="1434782"/>
            <a:ext cx="10515600" cy="4691381"/>
          </a:xfrm>
        </p:spPr>
        <p:txBody>
          <a:bodyPr vert="horz" lIns="91440" tIns="45720" rIns="91440" bIns="45720" rtlCol="0" anchor="t">
            <a:normAutofit/>
          </a:bodyPr>
          <a:lstStyle/>
          <a:p>
            <a:pPr>
              <a:lnSpc>
                <a:spcPct val="150000"/>
              </a:lnSpc>
            </a:pPr>
            <a:r>
              <a:rPr lang="en-US" sz="2000" b="1" i="0" dirty="0">
                <a:solidFill>
                  <a:schemeClr val="bg1"/>
                </a:solidFill>
                <a:effectLst/>
                <a:cs typeface="Segoe UI" panose="020B0502040204020203" pitchFamily="34" charset="0"/>
              </a:rPr>
              <a:t>How to handle access to the environment?</a:t>
            </a:r>
          </a:p>
          <a:p>
            <a:pPr lvl="1">
              <a:lnSpc>
                <a:spcPct val="150000"/>
              </a:lnSpc>
            </a:pPr>
            <a:r>
              <a:rPr lang="en-US" sz="1600" i="0" dirty="0">
                <a:solidFill>
                  <a:schemeClr val="bg1"/>
                </a:solidFill>
                <a:effectLst/>
                <a:cs typeface="Segoe UI" panose="020B0502040204020203" pitchFamily="34" charset="0"/>
              </a:rPr>
              <a:t>1: Have a defined service principal with access to the environment</a:t>
            </a:r>
          </a:p>
          <a:p>
            <a:pPr lvl="2">
              <a:lnSpc>
                <a:spcPct val="150000"/>
              </a:lnSpc>
            </a:pPr>
            <a:r>
              <a:rPr lang="en-US" sz="1600" b="1" i="0" dirty="0">
                <a:solidFill>
                  <a:schemeClr val="bg1"/>
                </a:solidFill>
                <a:effectLst/>
                <a:cs typeface="Segoe UI" panose="020B0502040204020203" pitchFamily="34" charset="0"/>
              </a:rPr>
              <a:t>Local development</a:t>
            </a:r>
          </a:p>
          <a:p>
            <a:pPr lvl="1">
              <a:lnSpc>
                <a:spcPct val="150000"/>
              </a:lnSpc>
            </a:pPr>
            <a:r>
              <a:rPr lang="en-US" sz="1600" dirty="0">
                <a:solidFill>
                  <a:schemeClr val="bg1"/>
                </a:solidFill>
                <a:cs typeface="Segoe UI" panose="020B0502040204020203" pitchFamily="34" charset="0"/>
              </a:rPr>
              <a:t>2: System Signed Managed Identity for Automated deployments (Azure DevOps/ GitHub Actions)</a:t>
            </a:r>
          </a:p>
          <a:p>
            <a:pPr lvl="2">
              <a:lnSpc>
                <a:spcPct val="150000"/>
              </a:lnSpc>
            </a:pPr>
            <a:r>
              <a:rPr lang="en-US" sz="1600" b="1" i="0" dirty="0">
                <a:solidFill>
                  <a:schemeClr val="bg1"/>
                </a:solidFill>
                <a:effectLst/>
              </a:rPr>
              <a:t>Azure PowerShell: </a:t>
            </a:r>
          </a:p>
          <a:p>
            <a:pPr marL="1371600" lvl="3" indent="0">
              <a:lnSpc>
                <a:spcPct val="150000"/>
              </a:lnSpc>
              <a:buNone/>
            </a:pPr>
            <a:r>
              <a:rPr lang="en-US" sz="1400" b="1" dirty="0">
                <a:solidFill>
                  <a:schemeClr val="bg1"/>
                </a:solidFill>
              </a:rPr>
              <a:t>	</a:t>
            </a:r>
            <a:r>
              <a:rPr lang="en-US" sz="1400" b="0" i="0" dirty="0">
                <a:solidFill>
                  <a:schemeClr val="bg1"/>
                </a:solidFill>
                <a:effectLst/>
              </a:rPr>
              <a:t>Connect-</a:t>
            </a:r>
            <a:r>
              <a:rPr lang="en-US" sz="1400" b="0" i="0" dirty="0" err="1">
                <a:solidFill>
                  <a:schemeClr val="bg1"/>
                </a:solidFill>
                <a:effectLst/>
              </a:rPr>
              <a:t>AzAccount</a:t>
            </a:r>
            <a:r>
              <a:rPr lang="en-US" sz="1400" b="0" i="0" dirty="0">
                <a:solidFill>
                  <a:schemeClr val="bg1"/>
                </a:solidFill>
                <a:effectLst/>
              </a:rPr>
              <a:t> –Identity</a:t>
            </a:r>
          </a:p>
          <a:p>
            <a:pPr lvl="2">
              <a:lnSpc>
                <a:spcPct val="150000"/>
              </a:lnSpc>
            </a:pPr>
            <a:r>
              <a:rPr lang="en-US" sz="1600" b="1" dirty="0">
                <a:solidFill>
                  <a:schemeClr val="bg1"/>
                </a:solidFill>
                <a:cs typeface="Arial" panose="020B0604020202020204" pitchFamily="34" charset="0"/>
              </a:rPr>
              <a:t>Terraform:  </a:t>
            </a:r>
            <a:br>
              <a:rPr lang="en-US" sz="1600" b="1" dirty="0">
                <a:solidFill>
                  <a:schemeClr val="bg1"/>
                </a:solidFill>
                <a:cs typeface="Arial" panose="020B0604020202020204" pitchFamily="34" charset="0"/>
              </a:rPr>
            </a:br>
            <a:r>
              <a:rPr lang="en-US" sz="1600" b="1" dirty="0">
                <a:solidFill>
                  <a:schemeClr val="bg1"/>
                </a:solidFill>
                <a:cs typeface="Arial" panose="020B0604020202020204" pitchFamily="34" charset="0"/>
              </a:rPr>
              <a:t>	</a:t>
            </a:r>
            <a:r>
              <a:rPr lang="en-US" sz="1600" dirty="0">
                <a:solidFill>
                  <a:schemeClr val="bg1"/>
                </a:solidFill>
                <a:cs typeface="Arial" panose="020B0604020202020204" pitchFamily="34" charset="0"/>
              </a:rPr>
              <a:t>provider "</a:t>
            </a:r>
            <a:r>
              <a:rPr lang="en-US" sz="1600" dirty="0" err="1">
                <a:solidFill>
                  <a:schemeClr val="bg1"/>
                </a:solidFill>
                <a:cs typeface="Arial" panose="020B0604020202020204" pitchFamily="34" charset="0"/>
              </a:rPr>
              <a:t>azurerm</a:t>
            </a:r>
            <a:r>
              <a:rPr lang="en-US" sz="1600" dirty="0">
                <a:solidFill>
                  <a:schemeClr val="bg1"/>
                </a:solidFill>
                <a:cs typeface="Arial" panose="020B0604020202020204" pitchFamily="34" charset="0"/>
              </a:rPr>
              <a:t>" {</a:t>
            </a:r>
          </a:p>
          <a:p>
            <a:pPr marL="914400" lvl="2" indent="0">
              <a:lnSpc>
                <a:spcPct val="150000"/>
              </a:lnSpc>
              <a:buNone/>
            </a:pPr>
            <a:r>
              <a:rPr lang="en-US" sz="1600" dirty="0">
                <a:solidFill>
                  <a:schemeClr val="bg1"/>
                </a:solidFill>
                <a:cs typeface="Arial" panose="020B0604020202020204" pitchFamily="34" charset="0"/>
              </a:rPr>
              <a:t>	version = "~&gt; 1.23“</a:t>
            </a:r>
            <a:br>
              <a:rPr lang="en-US" sz="1600" dirty="0">
                <a:solidFill>
                  <a:schemeClr val="bg1"/>
                </a:solidFill>
                <a:cs typeface="Arial" panose="020B0604020202020204" pitchFamily="34" charset="0"/>
              </a:rPr>
            </a:br>
            <a:r>
              <a:rPr lang="en-US" sz="1600" dirty="0">
                <a:solidFill>
                  <a:schemeClr val="bg1"/>
                </a:solidFill>
                <a:cs typeface="Arial" panose="020B0604020202020204" pitchFamily="34" charset="0"/>
              </a:rPr>
              <a:t>	</a:t>
            </a:r>
            <a:r>
              <a:rPr lang="en-US" sz="1600" dirty="0" err="1">
                <a:solidFill>
                  <a:schemeClr val="bg1"/>
                </a:solidFill>
                <a:cs typeface="Arial" panose="020B0604020202020204" pitchFamily="34" charset="0"/>
              </a:rPr>
              <a:t>use_msi</a:t>
            </a:r>
            <a:r>
              <a:rPr lang="en-US" sz="1600" dirty="0">
                <a:solidFill>
                  <a:schemeClr val="bg1"/>
                </a:solidFill>
                <a:cs typeface="Arial" panose="020B0604020202020204" pitchFamily="34" charset="0"/>
              </a:rPr>
              <a:t> = true</a:t>
            </a:r>
          </a:p>
          <a:p>
            <a:pPr marL="1371600" lvl="3" indent="0">
              <a:lnSpc>
                <a:spcPct val="150000"/>
              </a:lnSpc>
              <a:buNone/>
            </a:pPr>
            <a:r>
              <a:rPr lang="en-US" sz="1600" dirty="0">
                <a:solidFill>
                  <a:schemeClr val="bg1"/>
                </a:solidFill>
                <a:cs typeface="Arial" panose="020B0604020202020204" pitchFamily="34" charset="0"/>
              </a:rPr>
              <a:t>	}</a:t>
            </a: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376A6E4A-A1FE-4B89-A6F1-FDB72FF1DC96}"/>
              </a:ext>
            </a:extLst>
          </p:cNvPr>
          <p:cNvPicPr>
            <a:picLocks noChangeAspect="1"/>
          </p:cNvPicPr>
          <p:nvPr/>
        </p:nvPicPr>
        <p:blipFill>
          <a:blip r:embed="rId2"/>
          <a:stretch>
            <a:fillRect/>
          </a:stretch>
        </p:blipFill>
        <p:spPr>
          <a:xfrm>
            <a:off x="6306329" y="3491855"/>
            <a:ext cx="4775200" cy="2566670"/>
          </a:xfrm>
          <a:prstGeom prst="rect">
            <a:avLst/>
          </a:prstGeom>
        </p:spPr>
      </p:pic>
    </p:spTree>
    <p:extLst>
      <p:ext uri="{BB962C8B-B14F-4D97-AF65-F5344CB8AC3E}">
        <p14:creationId xmlns:p14="http://schemas.microsoft.com/office/powerpoint/2010/main" val="374792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Building Blocks in Azure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Access Management – </a:t>
            </a:r>
            <a:r>
              <a:rPr lang="en-US" sz="1600" i="0" dirty="0">
                <a:solidFill>
                  <a:schemeClr val="bg1"/>
                </a:solidFill>
                <a:effectLst/>
                <a:cs typeface="Segoe UI" panose="020B0502040204020203" pitchFamily="34" charset="0"/>
              </a:rPr>
              <a:t>RBAC and use of least-privilege access</a:t>
            </a:r>
            <a:endParaRPr lang="en-US" sz="1600" b="1" i="0" dirty="0">
              <a:solidFill>
                <a:schemeClr val="bg1"/>
              </a:solidFill>
              <a:effectLst/>
              <a:cs typeface="Segoe UI" panose="020B0502040204020203" pitchFamily="34" charset="0"/>
            </a:endParaRPr>
          </a:p>
          <a:p>
            <a:pPr>
              <a:lnSpc>
                <a:spcPct val="150000"/>
              </a:lnSpc>
            </a:pPr>
            <a:r>
              <a:rPr lang="en-US" sz="1600" b="1" i="0" dirty="0">
                <a:solidFill>
                  <a:schemeClr val="bg1"/>
                </a:solidFill>
                <a:effectLst/>
                <a:cs typeface="Segoe UI" panose="020B0502040204020203" pitchFamily="34" charset="0"/>
              </a:rPr>
              <a:t>Azure Policies – </a:t>
            </a:r>
            <a:r>
              <a:rPr lang="en-US" sz="1600" i="0" dirty="0">
                <a:solidFill>
                  <a:schemeClr val="bg1"/>
                </a:solidFill>
                <a:effectLst/>
                <a:cs typeface="Segoe UI" panose="020B0502040204020203" pitchFamily="34" charset="0"/>
              </a:rPr>
              <a:t>Defining Policies that can audit and handle configuration management</a:t>
            </a:r>
            <a:endParaRPr lang="en-US" sz="1200" i="0" dirty="0">
              <a:solidFill>
                <a:schemeClr val="bg1"/>
              </a:solidFill>
              <a:effectLst/>
              <a:cs typeface="Segoe UI" panose="020B0502040204020203" pitchFamily="34" charset="0"/>
            </a:endParaRPr>
          </a:p>
          <a:p>
            <a:pPr>
              <a:lnSpc>
                <a:spcPct val="150000"/>
              </a:lnSpc>
            </a:pPr>
            <a:r>
              <a:rPr lang="en-US" sz="1600" b="1" dirty="0">
                <a:solidFill>
                  <a:schemeClr val="bg1"/>
                </a:solidFill>
                <a:cs typeface="Segoe UI" panose="020B0502040204020203" pitchFamily="34" charset="0"/>
              </a:rPr>
              <a:t>Azure Security Center – </a:t>
            </a:r>
            <a:r>
              <a:rPr lang="en-US" sz="1600" dirty="0">
                <a:solidFill>
                  <a:schemeClr val="bg1"/>
                </a:solidFill>
                <a:cs typeface="Segoe UI" panose="020B0502040204020203" pitchFamily="34" charset="0"/>
              </a:rPr>
              <a:t>Threat detection and security governance</a:t>
            </a:r>
          </a:p>
          <a:p>
            <a:pPr>
              <a:lnSpc>
                <a:spcPct val="150000"/>
              </a:lnSpc>
            </a:pPr>
            <a:r>
              <a:rPr lang="en-US" sz="1600" b="1" dirty="0">
                <a:solidFill>
                  <a:schemeClr val="bg1"/>
                </a:solidFill>
                <a:cs typeface="Segoe UI" panose="020B0502040204020203" pitchFamily="34" charset="0"/>
              </a:rPr>
              <a:t>Azure Monitor / Log Analytics /  – </a:t>
            </a:r>
            <a:r>
              <a:rPr lang="en-US" sz="1600" dirty="0">
                <a:solidFill>
                  <a:schemeClr val="bg1"/>
                </a:solidFill>
                <a:cs typeface="Segoe UI" panose="020B0502040204020203" pitchFamily="34" charset="0"/>
              </a:rPr>
              <a:t>Monitoring, logging and some security mechanisms</a:t>
            </a:r>
          </a:p>
          <a:p>
            <a:pPr>
              <a:lnSpc>
                <a:spcPct val="150000"/>
              </a:lnSpc>
            </a:pPr>
            <a:r>
              <a:rPr lang="en-US" sz="1600" b="1" dirty="0">
                <a:solidFill>
                  <a:schemeClr val="bg1"/>
                </a:solidFill>
                <a:cs typeface="Segoe UI" panose="020B0502040204020203" pitchFamily="34" charset="0"/>
              </a:rPr>
              <a:t>Azure Update Management and Change Tracking – </a:t>
            </a:r>
            <a:r>
              <a:rPr lang="en-US" sz="1600" dirty="0">
                <a:solidFill>
                  <a:schemeClr val="bg1"/>
                </a:solidFill>
                <a:cs typeface="Segoe UI" panose="020B0502040204020203" pitchFamily="34" charset="0"/>
              </a:rPr>
              <a:t>Patch management and file tracking</a:t>
            </a:r>
          </a:p>
          <a:p>
            <a:pPr>
              <a:lnSpc>
                <a:spcPct val="150000"/>
              </a:lnSpc>
            </a:pPr>
            <a:r>
              <a:rPr lang="en-US" sz="1600" b="1" dirty="0">
                <a:solidFill>
                  <a:schemeClr val="bg1"/>
                </a:solidFill>
                <a:cs typeface="Arial" panose="020B0604020202020204" pitchFamily="34" charset="0"/>
              </a:rPr>
              <a:t>Network Landing zone – </a:t>
            </a:r>
            <a:r>
              <a:rPr lang="en-US" sz="1600" dirty="0">
                <a:solidFill>
                  <a:schemeClr val="bg1"/>
                </a:solidFill>
                <a:cs typeface="Arial" panose="020B0604020202020204" pitchFamily="34" charset="0"/>
              </a:rPr>
              <a:t>Different level of firewall mechanisms, controlling traffic flow and insight</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Naming and tagging prefix – </a:t>
            </a:r>
            <a:r>
              <a:rPr lang="en-US" sz="1600" dirty="0">
                <a:solidFill>
                  <a:schemeClr val="bg1"/>
                </a:solidFill>
                <a:cs typeface="Arial" panose="020B0604020202020204" pitchFamily="34" charset="0"/>
              </a:rPr>
              <a:t>Resource Consistency</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Azure Services – </a:t>
            </a:r>
            <a:r>
              <a:rPr lang="en-US" sz="1600" dirty="0">
                <a:solidFill>
                  <a:schemeClr val="bg1"/>
                </a:solidFill>
                <a:cs typeface="Arial" panose="020B0604020202020204" pitchFamily="34" charset="0"/>
              </a:rPr>
              <a:t>Logging enabled, Service Endpoint, Private Links</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Azure Resource Graph – </a:t>
            </a:r>
            <a:r>
              <a:rPr lang="en-US" sz="1600" dirty="0">
                <a:solidFill>
                  <a:schemeClr val="bg1"/>
                </a:solidFill>
                <a:cs typeface="Arial" panose="020B0604020202020204" pitchFamily="34" charset="0"/>
              </a:rPr>
              <a:t>Inventory, Asset management</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Tree>
    <p:extLst>
      <p:ext uri="{BB962C8B-B14F-4D97-AF65-F5344CB8AC3E}">
        <p14:creationId xmlns:p14="http://schemas.microsoft.com/office/powerpoint/2010/main" val="3651574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E926A4E1583C40AFE07FDA9847D22A" ma:contentTypeVersion="8" ma:contentTypeDescription="Create a new document." ma:contentTypeScope="" ma:versionID="754007a68d7a8b19a523c5f782cb6e6c">
  <xsd:schema xmlns:xsd="http://www.w3.org/2001/XMLSchema" xmlns:xs="http://www.w3.org/2001/XMLSchema" xmlns:p="http://schemas.microsoft.com/office/2006/metadata/properties" xmlns:ns3="475f8e1d-e806-4425-be60-16714a16f59b" xmlns:ns4="60938c7a-0410-4f54-811a-dc377159df67" targetNamespace="http://schemas.microsoft.com/office/2006/metadata/properties" ma:root="true" ma:fieldsID="dfbcbe5e3c0326a739b9a8470148460f" ns3:_="" ns4:_="">
    <xsd:import namespace="475f8e1d-e806-4425-be60-16714a16f59b"/>
    <xsd:import namespace="60938c7a-0410-4f54-811a-dc377159df6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8e1d-e806-4425-be60-16714a16f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938c7a-0410-4f54-811a-dc377159df6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0F501A-FD92-4182-AA25-B6CB28778988}">
  <ds:schemaRefs>
    <ds:schemaRef ds:uri="http://schemas.microsoft.com/sharepoint/v3/contenttype/forms"/>
  </ds:schemaRefs>
</ds:datastoreItem>
</file>

<file path=customXml/itemProps2.xml><?xml version="1.0" encoding="utf-8"?>
<ds:datastoreItem xmlns:ds="http://schemas.openxmlformats.org/officeDocument/2006/customXml" ds:itemID="{2D9ED92A-D38A-468C-B684-567E770090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8e1d-e806-4425-be60-16714a16f59b"/>
    <ds:schemaRef ds:uri="60938c7a-0410-4f54-811a-dc377159df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C98898-049E-4852-8803-90791DC0A88D}">
  <ds:schemaRefs>
    <ds:schemaRef ds:uri="http://purl.org/dc/elements/1.1/"/>
    <ds:schemaRef ds:uri="http://www.w3.org/XML/1998/namespace"/>
    <ds:schemaRef ds:uri="http://schemas.microsoft.com/office/2006/documentManagement/types"/>
    <ds:schemaRef ds:uri="http://schemas.microsoft.com/office/infopath/2007/PartnerControls"/>
    <ds:schemaRef ds:uri="475f8e1d-e806-4425-be60-16714a16f59b"/>
    <ds:schemaRef ds:uri="http://schemas.openxmlformats.org/package/2006/metadata/core-properties"/>
    <ds:schemaRef ds:uri="http://purl.org/dc/terms/"/>
    <ds:schemaRef ds:uri="60938c7a-0410-4f54-811a-dc377159df67"/>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20543</TotalTime>
  <Words>4979</Words>
  <Application>Microsoft Office PowerPoint</Application>
  <PresentationFormat>Widescreen</PresentationFormat>
  <Paragraphs>729</Paragraphs>
  <Slides>37</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Consolas</vt:lpstr>
      <vt:lpstr>Lucida Console</vt:lpstr>
      <vt:lpstr>Segoe</vt:lpstr>
      <vt:lpstr>Segoe UI</vt:lpstr>
      <vt:lpstr>Segoe UI Light</vt:lpstr>
      <vt:lpstr>Segoe UI Semibold</vt:lpstr>
      <vt:lpstr>SFMono-Regular</vt:lpstr>
      <vt:lpstr>Office Theme</vt:lpstr>
      <vt:lpstr>Governance and Security as Code</vt:lpstr>
      <vt:lpstr>What I’m going to cover</vt:lpstr>
      <vt:lpstr>Agenda</vt:lpstr>
      <vt:lpstr>Microsoft Security Ecosystem</vt:lpstr>
      <vt:lpstr>Some of the main API’s</vt:lpstr>
      <vt:lpstr>Some things you should have in place</vt:lpstr>
      <vt:lpstr>Super quick intro to Terraform</vt:lpstr>
      <vt:lpstr>Working with Azure</vt:lpstr>
      <vt:lpstr>Building Blocks in Azure</vt:lpstr>
      <vt:lpstr>Log Analytics and Sentinel</vt:lpstr>
      <vt:lpstr>Log Analytics and other solutions</vt:lpstr>
      <vt:lpstr>Sentinel Configuration</vt:lpstr>
      <vt:lpstr>Sentinel Analytics Rules</vt:lpstr>
      <vt:lpstr>Azure Monitor – Action Groups</vt:lpstr>
      <vt:lpstr>Alert Rule Example</vt:lpstr>
      <vt:lpstr>Azure Logic App deployment</vt:lpstr>
      <vt:lpstr>Azure Policies</vt:lpstr>
      <vt:lpstr>Deployment of Azure Policies</vt:lpstr>
      <vt:lpstr>Deployment of Azure Policies</vt:lpstr>
      <vt:lpstr>Deployment of Azure Policies</vt:lpstr>
      <vt:lpstr>Azure Policies and monitoring compliance</vt:lpstr>
      <vt:lpstr>Azure Defender</vt:lpstr>
      <vt:lpstr>Azure Update Management</vt:lpstr>
      <vt:lpstr>Azure VM Guest Security</vt:lpstr>
      <vt:lpstr>Azure Storage + Disk Encryption</vt:lpstr>
      <vt:lpstr>Azure Public Services</vt:lpstr>
      <vt:lpstr>Azure AG Web Application Firewall</vt:lpstr>
      <vt:lpstr>AAG WAF – Custom Rules</vt:lpstr>
      <vt:lpstr>Azure Resource Graph</vt:lpstr>
      <vt:lpstr>Working with the Graph API &amp; M365</vt:lpstr>
      <vt:lpstr>Working with the Graph API &amp; M365</vt:lpstr>
      <vt:lpstr>Office 365 Service Communication</vt:lpstr>
      <vt:lpstr>Microsoft Defender ATP</vt:lpstr>
      <vt:lpstr>Azure Active Directory Conditional Access</vt:lpstr>
      <vt:lpstr>Azure Active Directory CA - Example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Session</dc:title>
  <dc:creator>Jan Ketil Skanke</dc:creator>
  <cp:lastModifiedBy>Marius</cp:lastModifiedBy>
  <cp:revision>57</cp:revision>
  <dcterms:created xsi:type="dcterms:W3CDTF">2021-01-11T21:00:32Z</dcterms:created>
  <dcterms:modified xsi:type="dcterms:W3CDTF">2021-02-09T14:57:36Z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0x01010081E926A4E1583C40AFE07FDA9847D22A</vt:lpwstr>
  </property>
</Properties>
</file>