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C76E76-F2BD-1841-8EDE-80DC90D4E99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A0DD9F8-1654-282E-9432-D30C83986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B0E1487-FB4F-5435-1F94-41B8EC676161}"/>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5" name="Segnaposto piè di pagina 4">
            <a:extLst>
              <a:ext uri="{FF2B5EF4-FFF2-40B4-BE49-F238E27FC236}">
                <a16:creationId xmlns:a16="http://schemas.microsoft.com/office/drawing/2014/main" id="{9EAF13FB-D2D6-EE88-183A-02F805A30B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814CBD-6F56-90F0-3A05-205C053DE263}"/>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12521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D25D9-1D76-3AD3-7594-7CFD8B68D31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3650A2-D2DD-C698-FAF1-A60A01CA45B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65DF30C-02CC-EAF4-63E9-4E89C33DC69E}"/>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5" name="Segnaposto piè di pagina 4">
            <a:extLst>
              <a:ext uri="{FF2B5EF4-FFF2-40B4-BE49-F238E27FC236}">
                <a16:creationId xmlns:a16="http://schemas.microsoft.com/office/drawing/2014/main" id="{96C98EC0-1E93-0BDE-1F63-1C162AF1AA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E724E4-6247-72BC-7FC2-F78DD1146B16}"/>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321259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26D966E-1FEB-FF8E-6CDD-ACED7883F82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A1D929A-B1FC-2AED-FB07-B41E9768E3C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EAA599-D35E-AF9E-EBA4-8DC18C1C1E9A}"/>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5" name="Segnaposto piè di pagina 4">
            <a:extLst>
              <a:ext uri="{FF2B5EF4-FFF2-40B4-BE49-F238E27FC236}">
                <a16:creationId xmlns:a16="http://schemas.microsoft.com/office/drawing/2014/main" id="{99CA6DF9-2084-EBE2-EB93-E24DE8B62C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FCD9176-39E4-A5F6-9BE1-E1D0E5C33A12}"/>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280362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4418D-93B0-5F5A-B5CE-461D4337BB6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2CD1BFD-8E8A-FA6F-7F36-E5E4F849AEE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3C5DD15-7E82-B3D6-B128-D11D71ED5E09}"/>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5" name="Segnaposto piè di pagina 4">
            <a:extLst>
              <a:ext uri="{FF2B5EF4-FFF2-40B4-BE49-F238E27FC236}">
                <a16:creationId xmlns:a16="http://schemas.microsoft.com/office/drawing/2014/main" id="{97C022D2-306A-BADE-6516-5A4D96715AA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991E7D-2D69-CF1B-57DC-09A15F92D64E}"/>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216553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9A8BDF-EE39-5A3B-5776-8250E093BDA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8B43DF8-EB5A-6D45-85A6-2A2F4EC07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D031887-C563-E598-EEB5-5B887C8FEA21}"/>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5" name="Segnaposto piè di pagina 4">
            <a:extLst>
              <a:ext uri="{FF2B5EF4-FFF2-40B4-BE49-F238E27FC236}">
                <a16:creationId xmlns:a16="http://schemas.microsoft.com/office/drawing/2014/main" id="{56E4E65B-E28A-9B95-DFC7-56D5BD7F3B0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6DB0E37-45F6-A1EB-1523-FABF1AD0F647}"/>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15164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E9E29-C106-F4F3-AE1D-AC05A92B264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BEF147-F1F1-37E5-ED04-48B213AD335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4078594-DB12-F260-58D8-839707A2CEA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F12D3E1-8672-32D9-1A95-A3F64CD6EB71}"/>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6" name="Segnaposto piè di pagina 5">
            <a:extLst>
              <a:ext uri="{FF2B5EF4-FFF2-40B4-BE49-F238E27FC236}">
                <a16:creationId xmlns:a16="http://schemas.microsoft.com/office/drawing/2014/main" id="{467D3C54-A128-81C9-8D19-54A39C7C83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E705D6A-8D57-A4BD-7C40-FBA3F276E606}"/>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149741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24C8F6-CD0A-21FC-F320-C85ADBB1A61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4958BA0-C286-483A-D0F9-82230AC20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ABF7E3-0D87-DB15-3CB1-47B024C8554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B4D85B8-413A-B855-7EB8-13B3DA941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A8955AD-E723-4447-3EC5-99F9CF197DD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54D1AA6-401C-F9DA-CC8C-5C8B66F8F762}"/>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8" name="Segnaposto piè di pagina 7">
            <a:extLst>
              <a:ext uri="{FF2B5EF4-FFF2-40B4-BE49-F238E27FC236}">
                <a16:creationId xmlns:a16="http://schemas.microsoft.com/office/drawing/2014/main" id="{5B2BB3F9-09F8-AE93-CD91-18BC3F51397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2DE93C-D028-AD7A-BB64-B56AA5816F0F}"/>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55089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AB00A8-D251-CBE1-21D0-8A1FD8F03B9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2A0693A-6210-0B01-CA67-6E9BC00CDAEC}"/>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4" name="Segnaposto piè di pagina 3">
            <a:extLst>
              <a:ext uri="{FF2B5EF4-FFF2-40B4-BE49-F238E27FC236}">
                <a16:creationId xmlns:a16="http://schemas.microsoft.com/office/drawing/2014/main" id="{599CFD4F-7E2B-1965-75ED-8571914BD50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2559B55-38BD-C2A8-AD3F-D0A3FC32EFB2}"/>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304000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1F38E10-260F-09A9-9E6F-F088E195FC29}"/>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3" name="Segnaposto piè di pagina 2">
            <a:extLst>
              <a:ext uri="{FF2B5EF4-FFF2-40B4-BE49-F238E27FC236}">
                <a16:creationId xmlns:a16="http://schemas.microsoft.com/office/drawing/2014/main" id="{DAC5E6C1-3261-25D6-06CC-32389C1BDEB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62456D-60AB-2AF1-7A4B-98F186C600D3}"/>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32645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68B389-5372-5765-1F77-F56BC503334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4C9AFA-A50B-4BD1-D2AE-3BF19BDD9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E4DD92E-3B2D-1CCC-491D-5E46FE16E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5A34B93-3C6F-4AB5-C0AC-9BDBCB93E438}"/>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6" name="Segnaposto piè di pagina 5">
            <a:extLst>
              <a:ext uri="{FF2B5EF4-FFF2-40B4-BE49-F238E27FC236}">
                <a16:creationId xmlns:a16="http://schemas.microsoft.com/office/drawing/2014/main" id="{E9FCC55E-F357-6956-457A-151A7CC1EC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79068CE-8325-1BF0-CA69-A635F3E39C7C}"/>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225450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A4F53-A379-CFBC-1864-AADF4C649A0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0BEC8D1-FF44-9F5D-58D2-F2FB77D41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57BCBF3-0CA6-0C47-DA50-CA892C6F8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68FBF18-A12E-8F08-524E-9C4CD94F2D26}"/>
              </a:ext>
            </a:extLst>
          </p:cNvPr>
          <p:cNvSpPr>
            <a:spLocks noGrp="1"/>
          </p:cNvSpPr>
          <p:nvPr>
            <p:ph type="dt" sz="half" idx="10"/>
          </p:nvPr>
        </p:nvSpPr>
        <p:spPr/>
        <p:txBody>
          <a:bodyPr/>
          <a:lstStyle/>
          <a:p>
            <a:fld id="{407EF951-46A9-487C-A606-6F60C4A60A29}" type="datetimeFigureOut">
              <a:rPr lang="it-IT" smtClean="0"/>
              <a:t>24/07/2023</a:t>
            </a:fld>
            <a:endParaRPr lang="it-IT"/>
          </a:p>
        </p:txBody>
      </p:sp>
      <p:sp>
        <p:nvSpPr>
          <p:cNvPr id="6" name="Segnaposto piè di pagina 5">
            <a:extLst>
              <a:ext uri="{FF2B5EF4-FFF2-40B4-BE49-F238E27FC236}">
                <a16:creationId xmlns:a16="http://schemas.microsoft.com/office/drawing/2014/main" id="{D91472EE-754A-80C2-BC67-5AC3599F2E4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89F7756-58C8-E7DA-3050-D9012A3C00BE}"/>
              </a:ext>
            </a:extLst>
          </p:cNvPr>
          <p:cNvSpPr>
            <a:spLocks noGrp="1"/>
          </p:cNvSpPr>
          <p:nvPr>
            <p:ph type="sldNum" sz="quarter" idx="12"/>
          </p:nvPr>
        </p:nvSpPr>
        <p:spPr/>
        <p:txBody>
          <a:bodyPr/>
          <a:lstStyle/>
          <a:p>
            <a:fld id="{288C4830-299D-4972-B8EE-074FF8318AE9}" type="slidenum">
              <a:rPr lang="it-IT" smtClean="0"/>
              <a:t>‹N›</a:t>
            </a:fld>
            <a:endParaRPr lang="it-IT"/>
          </a:p>
        </p:txBody>
      </p:sp>
    </p:spTree>
    <p:extLst>
      <p:ext uri="{BB962C8B-B14F-4D97-AF65-F5344CB8AC3E}">
        <p14:creationId xmlns:p14="http://schemas.microsoft.com/office/powerpoint/2010/main" val="149935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764D32-F94C-18F6-8DDC-F3ADD1883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3096DAD-2524-4B6A-B6A8-948D1082D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94DC67-B311-8CDE-BD0C-B0FEE2917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EF951-46A9-487C-A606-6F60C4A60A29}" type="datetimeFigureOut">
              <a:rPr lang="it-IT" smtClean="0"/>
              <a:t>24/07/2023</a:t>
            </a:fld>
            <a:endParaRPr lang="it-IT"/>
          </a:p>
        </p:txBody>
      </p:sp>
      <p:sp>
        <p:nvSpPr>
          <p:cNvPr id="5" name="Segnaposto piè di pagina 4">
            <a:extLst>
              <a:ext uri="{FF2B5EF4-FFF2-40B4-BE49-F238E27FC236}">
                <a16:creationId xmlns:a16="http://schemas.microsoft.com/office/drawing/2014/main" id="{998BFF4D-C6F4-D995-C7DA-684EFF182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D24CE728-9C87-C918-6AFE-1014751A6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C4830-299D-4972-B8EE-074FF8318AE9}" type="slidenum">
              <a:rPr lang="it-IT" smtClean="0"/>
              <a:t>‹N›</a:t>
            </a:fld>
            <a:endParaRPr lang="it-IT"/>
          </a:p>
        </p:txBody>
      </p:sp>
    </p:spTree>
    <p:extLst>
      <p:ext uri="{BB962C8B-B14F-4D97-AF65-F5344CB8AC3E}">
        <p14:creationId xmlns:p14="http://schemas.microsoft.com/office/powerpoint/2010/main" val="3791895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6AA73-BB23-9D88-3471-CD694547945C}"/>
              </a:ext>
            </a:extLst>
          </p:cNvPr>
          <p:cNvSpPr>
            <a:spLocks noGrp="1"/>
          </p:cNvSpPr>
          <p:nvPr>
            <p:ph type="ctrTitle"/>
          </p:nvPr>
        </p:nvSpPr>
        <p:spPr/>
        <p:txBody>
          <a:bodyPr/>
          <a:lstStyle/>
          <a:p>
            <a:r>
              <a:rPr lang="it-IT" dirty="0" err="1"/>
              <a:t>Intelligent</a:t>
            </a:r>
            <a:r>
              <a:rPr lang="it-IT" dirty="0"/>
              <a:t> Internet of </a:t>
            </a:r>
            <a:r>
              <a:rPr lang="it-IT" dirty="0" err="1"/>
              <a:t>Things</a:t>
            </a:r>
            <a:endParaRPr lang="it-IT" dirty="0"/>
          </a:p>
        </p:txBody>
      </p:sp>
      <p:sp>
        <p:nvSpPr>
          <p:cNvPr id="3" name="Sottotitolo 2">
            <a:extLst>
              <a:ext uri="{FF2B5EF4-FFF2-40B4-BE49-F238E27FC236}">
                <a16:creationId xmlns:a16="http://schemas.microsoft.com/office/drawing/2014/main" id="{0E579C00-2523-A86E-C912-13C55D069187}"/>
              </a:ext>
            </a:extLst>
          </p:cNvPr>
          <p:cNvSpPr>
            <a:spLocks noGrp="1"/>
          </p:cNvSpPr>
          <p:nvPr>
            <p:ph type="subTitle" idx="1"/>
          </p:nvPr>
        </p:nvSpPr>
        <p:spPr/>
        <p:txBody>
          <a:bodyPr>
            <a:normAutofit/>
          </a:bodyPr>
          <a:lstStyle/>
          <a:p>
            <a:r>
              <a:rPr lang="it-IT" dirty="0"/>
              <a:t>Hub IoT per il controllo di dispositivi </a:t>
            </a:r>
            <a:r>
              <a:rPr lang="it-IT" dirty="0" err="1"/>
              <a:t>CoAP</a:t>
            </a:r>
            <a:r>
              <a:rPr lang="it-IT" dirty="0"/>
              <a:t> all’interno di una smart home</a:t>
            </a:r>
          </a:p>
        </p:txBody>
      </p:sp>
      <p:pic>
        <p:nvPicPr>
          <p:cNvPr id="6" name="Immagine 5" descr="Immagine che contiene testo, Carattere, mammifero, logo&#10;&#10;Descrizione generata automaticamente">
            <a:extLst>
              <a:ext uri="{FF2B5EF4-FFF2-40B4-BE49-F238E27FC236}">
                <a16:creationId xmlns:a16="http://schemas.microsoft.com/office/drawing/2014/main" id="{D8794D5D-4205-F8FB-7C1B-5F44ED604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90591"/>
            <a:ext cx="3519193" cy="1267409"/>
          </a:xfrm>
          <a:prstGeom prst="rect">
            <a:avLst/>
          </a:prstGeom>
        </p:spPr>
      </p:pic>
      <p:sp>
        <p:nvSpPr>
          <p:cNvPr id="8" name="CasellaDiTesto 7">
            <a:extLst>
              <a:ext uri="{FF2B5EF4-FFF2-40B4-BE49-F238E27FC236}">
                <a16:creationId xmlns:a16="http://schemas.microsoft.com/office/drawing/2014/main" id="{C44FC689-8606-D193-6D4E-2DD3381A988F}"/>
              </a:ext>
            </a:extLst>
          </p:cNvPr>
          <p:cNvSpPr txBox="1"/>
          <p:nvPr/>
        </p:nvSpPr>
        <p:spPr>
          <a:xfrm>
            <a:off x="7369834" y="6168560"/>
            <a:ext cx="4822166" cy="646331"/>
          </a:xfrm>
          <a:prstGeom prst="rect">
            <a:avLst/>
          </a:prstGeom>
          <a:noFill/>
        </p:spPr>
        <p:txBody>
          <a:bodyPr wrap="square" rtlCol="0">
            <a:spAutoFit/>
          </a:bodyPr>
          <a:lstStyle/>
          <a:p>
            <a:pPr algn="r"/>
            <a:r>
              <a:rPr lang="it-IT" dirty="0">
                <a:solidFill>
                  <a:schemeClr val="accent3">
                    <a:lumMod val="75000"/>
                  </a:schemeClr>
                </a:solidFill>
              </a:rPr>
              <a:t>Sandonini Mirco</a:t>
            </a:r>
          </a:p>
          <a:p>
            <a:pPr algn="r"/>
            <a:r>
              <a:rPr lang="it-IT" dirty="0">
                <a:solidFill>
                  <a:schemeClr val="accent3">
                    <a:lumMod val="75000"/>
                  </a:schemeClr>
                </a:solidFill>
              </a:rPr>
              <a:t>288914@studenti.unimore.it</a:t>
            </a:r>
          </a:p>
        </p:txBody>
      </p:sp>
    </p:spTree>
    <p:extLst>
      <p:ext uri="{BB962C8B-B14F-4D97-AF65-F5344CB8AC3E}">
        <p14:creationId xmlns:p14="http://schemas.microsoft.com/office/powerpoint/2010/main" val="253161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9C7632-425A-3B40-5EE5-8129F699F7DB}"/>
              </a:ext>
            </a:extLst>
          </p:cNvPr>
          <p:cNvSpPr>
            <a:spLocks noGrp="1"/>
          </p:cNvSpPr>
          <p:nvPr>
            <p:ph type="title"/>
          </p:nvPr>
        </p:nvSpPr>
        <p:spPr/>
        <p:txBody>
          <a:bodyPr/>
          <a:lstStyle/>
          <a:p>
            <a:r>
              <a:rPr lang="it-IT" dirty="0"/>
              <a:t>Hub</a:t>
            </a:r>
          </a:p>
        </p:txBody>
      </p:sp>
      <p:sp>
        <p:nvSpPr>
          <p:cNvPr id="3" name="Segnaposto contenuto 2">
            <a:extLst>
              <a:ext uri="{FF2B5EF4-FFF2-40B4-BE49-F238E27FC236}">
                <a16:creationId xmlns:a16="http://schemas.microsoft.com/office/drawing/2014/main" id="{55480612-DB13-1340-213F-8363D559F98A}"/>
              </a:ext>
            </a:extLst>
          </p:cNvPr>
          <p:cNvSpPr>
            <a:spLocks noGrp="1"/>
          </p:cNvSpPr>
          <p:nvPr>
            <p:ph idx="1"/>
          </p:nvPr>
        </p:nvSpPr>
        <p:spPr/>
        <p:txBody>
          <a:bodyPr/>
          <a:lstStyle/>
          <a:p>
            <a:r>
              <a:rPr lang="it-IT" dirty="0"/>
              <a:t>Server HTTP</a:t>
            </a:r>
          </a:p>
          <a:p>
            <a:pPr lvl="1"/>
            <a:r>
              <a:rPr lang="it-IT" dirty="0"/>
              <a:t>A seconda della richiesta ricevuta invia i dati del device manager o traduce la richiesta in una richiesta </a:t>
            </a:r>
            <a:r>
              <a:rPr lang="it-IT" dirty="0" err="1"/>
              <a:t>CoAP</a:t>
            </a:r>
            <a:r>
              <a:rPr lang="it-IT" dirty="0"/>
              <a:t> da mandare ai singoli dispositivi</a:t>
            </a:r>
          </a:p>
          <a:p>
            <a:r>
              <a:rPr lang="it-IT" dirty="0"/>
              <a:t>Device Manager</a:t>
            </a:r>
          </a:p>
          <a:p>
            <a:pPr lvl="1"/>
            <a:r>
              <a:rPr lang="it-IT" dirty="0"/>
              <a:t>Salva i dispositivi in memoria</a:t>
            </a:r>
          </a:p>
          <a:p>
            <a:pPr lvl="1"/>
            <a:r>
              <a:rPr lang="it-IT" dirty="0"/>
              <a:t>Quando viene istanziato carica i dispositivi dal file </a:t>
            </a:r>
            <a:r>
              <a:rPr lang="it-IT" i="1" dirty="0">
                <a:highlight>
                  <a:srgbClr val="FFFF00"/>
                </a:highlight>
              </a:rPr>
              <a:t>data.csv</a:t>
            </a:r>
            <a:endParaRPr lang="it-IT" dirty="0">
              <a:highlight>
                <a:srgbClr val="FFFF00"/>
              </a:highlight>
            </a:endParaRPr>
          </a:p>
        </p:txBody>
      </p:sp>
    </p:spTree>
    <p:extLst>
      <p:ext uri="{BB962C8B-B14F-4D97-AF65-F5344CB8AC3E}">
        <p14:creationId xmlns:p14="http://schemas.microsoft.com/office/powerpoint/2010/main" val="138080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4F48BC-E430-B746-3AC8-ECB4B44C4FF4}"/>
              </a:ext>
            </a:extLst>
          </p:cNvPr>
          <p:cNvSpPr>
            <a:spLocks noGrp="1"/>
          </p:cNvSpPr>
          <p:nvPr>
            <p:ph type="title"/>
          </p:nvPr>
        </p:nvSpPr>
        <p:spPr/>
        <p:txBody>
          <a:bodyPr/>
          <a:lstStyle/>
          <a:p>
            <a:r>
              <a:rPr lang="it-IT" dirty="0"/>
              <a:t>Hub – Server HTTP</a:t>
            </a:r>
          </a:p>
        </p:txBody>
      </p:sp>
      <p:sp>
        <p:nvSpPr>
          <p:cNvPr id="3" name="Segnaposto contenuto 2">
            <a:extLst>
              <a:ext uri="{FF2B5EF4-FFF2-40B4-BE49-F238E27FC236}">
                <a16:creationId xmlns:a16="http://schemas.microsoft.com/office/drawing/2014/main" id="{4A6DC46D-9D36-93BE-7D20-42B9AC122311}"/>
              </a:ext>
            </a:extLst>
          </p:cNvPr>
          <p:cNvSpPr>
            <a:spLocks noGrp="1"/>
          </p:cNvSpPr>
          <p:nvPr>
            <p:ph idx="1"/>
          </p:nvPr>
        </p:nvSpPr>
        <p:spPr/>
        <p:txBody>
          <a:bodyPr>
            <a:normAutofit/>
          </a:bodyPr>
          <a:lstStyle/>
          <a:p>
            <a:r>
              <a:rPr lang="it-IT" dirty="0"/>
              <a:t>Porta 8080</a:t>
            </a:r>
          </a:p>
          <a:p>
            <a:pPr lvl="1"/>
            <a:r>
              <a:rPr lang="it-IT" dirty="0"/>
              <a:t>/</a:t>
            </a:r>
            <a:r>
              <a:rPr lang="it-IT" dirty="0" err="1"/>
              <a:t>iot</a:t>
            </a:r>
            <a:r>
              <a:rPr lang="it-IT" dirty="0"/>
              <a:t>/hub/api/list/</a:t>
            </a:r>
          </a:p>
          <a:p>
            <a:pPr lvl="2"/>
            <a:r>
              <a:rPr lang="it-IT" dirty="0"/>
              <a:t>GET /</a:t>
            </a:r>
          </a:p>
          <a:p>
            <a:pPr lvl="2"/>
            <a:r>
              <a:rPr lang="it-IT" dirty="0"/>
              <a:t>PUT /</a:t>
            </a:r>
          </a:p>
          <a:p>
            <a:pPr lvl="2"/>
            <a:r>
              <a:rPr lang="it-IT" dirty="0"/>
              <a:t>DELETE /{</a:t>
            </a:r>
            <a:r>
              <a:rPr lang="it-IT" dirty="0" err="1"/>
              <a:t>dname</a:t>
            </a:r>
            <a:r>
              <a:rPr lang="it-IT" dirty="0"/>
              <a:t>}</a:t>
            </a:r>
          </a:p>
          <a:p>
            <a:pPr lvl="1"/>
            <a:r>
              <a:rPr lang="it-IT" dirty="0"/>
              <a:t>/</a:t>
            </a:r>
            <a:r>
              <a:rPr lang="it-IT" dirty="0" err="1"/>
              <a:t>iot</a:t>
            </a:r>
            <a:r>
              <a:rPr lang="it-IT" dirty="0"/>
              <a:t>/hub/api/</a:t>
            </a:r>
            <a:r>
              <a:rPr lang="it-IT" dirty="0" err="1"/>
              <a:t>detail</a:t>
            </a:r>
            <a:r>
              <a:rPr lang="it-IT" dirty="0"/>
              <a:t>/</a:t>
            </a:r>
          </a:p>
          <a:p>
            <a:pPr lvl="2"/>
            <a:r>
              <a:rPr lang="it-IT" dirty="0"/>
              <a:t>GET /{</a:t>
            </a:r>
            <a:r>
              <a:rPr lang="it-IT" dirty="0" err="1"/>
              <a:t>dname</a:t>
            </a:r>
            <a:r>
              <a:rPr lang="it-IT" dirty="0"/>
              <a:t>}</a:t>
            </a:r>
          </a:p>
          <a:p>
            <a:pPr lvl="2"/>
            <a:r>
              <a:rPr lang="it-IT" dirty="0"/>
              <a:t>GET /{</a:t>
            </a:r>
            <a:r>
              <a:rPr lang="it-IT" dirty="0" err="1"/>
              <a:t>dname</a:t>
            </a:r>
            <a:r>
              <a:rPr lang="it-IT" dirty="0"/>
              <a:t>}/{</a:t>
            </a:r>
            <a:r>
              <a:rPr lang="it-IT" dirty="0" err="1"/>
              <a:t>resource</a:t>
            </a:r>
            <a:r>
              <a:rPr lang="it-IT" dirty="0"/>
              <a:t>}</a:t>
            </a:r>
          </a:p>
          <a:p>
            <a:pPr lvl="2"/>
            <a:r>
              <a:rPr lang="it-IT" dirty="0"/>
              <a:t>POST /{</a:t>
            </a:r>
            <a:r>
              <a:rPr lang="it-IT" dirty="0" err="1"/>
              <a:t>dname</a:t>
            </a:r>
            <a:r>
              <a:rPr lang="it-IT" dirty="0"/>
              <a:t>}/{</a:t>
            </a:r>
            <a:r>
              <a:rPr lang="it-IT" dirty="0" err="1"/>
              <a:t>resource</a:t>
            </a:r>
            <a:r>
              <a:rPr lang="it-IT" dirty="0"/>
              <a:t>}</a:t>
            </a:r>
          </a:p>
          <a:p>
            <a:pPr lvl="2"/>
            <a:r>
              <a:rPr lang="it-IT" dirty="0"/>
              <a:t>PUT /{</a:t>
            </a:r>
            <a:r>
              <a:rPr lang="it-IT" dirty="0" err="1"/>
              <a:t>dname</a:t>
            </a:r>
            <a:r>
              <a:rPr lang="it-IT" dirty="0"/>
              <a:t>}/{</a:t>
            </a:r>
            <a:r>
              <a:rPr lang="it-IT" dirty="0" err="1"/>
              <a:t>resource</a:t>
            </a:r>
            <a:r>
              <a:rPr lang="it-IT" dirty="0"/>
              <a:t>}</a:t>
            </a:r>
          </a:p>
        </p:txBody>
      </p:sp>
    </p:spTree>
    <p:extLst>
      <p:ext uri="{BB962C8B-B14F-4D97-AF65-F5344CB8AC3E}">
        <p14:creationId xmlns:p14="http://schemas.microsoft.com/office/powerpoint/2010/main" val="228230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EAAB4-B6A0-DA5E-CF2B-518C197C3C22}"/>
              </a:ext>
            </a:extLst>
          </p:cNvPr>
          <p:cNvSpPr>
            <a:spLocks noGrp="1"/>
          </p:cNvSpPr>
          <p:nvPr>
            <p:ph type="title"/>
          </p:nvPr>
        </p:nvSpPr>
        <p:spPr/>
        <p:txBody>
          <a:bodyPr/>
          <a:lstStyle/>
          <a:p>
            <a:r>
              <a:rPr lang="it-IT" dirty="0"/>
              <a:t>Hub – Device Manager</a:t>
            </a:r>
          </a:p>
        </p:txBody>
      </p:sp>
      <p:sp>
        <p:nvSpPr>
          <p:cNvPr id="3" name="Segnaposto contenuto 2">
            <a:extLst>
              <a:ext uri="{FF2B5EF4-FFF2-40B4-BE49-F238E27FC236}">
                <a16:creationId xmlns:a16="http://schemas.microsoft.com/office/drawing/2014/main" id="{9C5EC755-503C-BEE1-56BA-F9B7F66337BE}"/>
              </a:ext>
            </a:extLst>
          </p:cNvPr>
          <p:cNvSpPr>
            <a:spLocks noGrp="1"/>
          </p:cNvSpPr>
          <p:nvPr>
            <p:ph idx="1"/>
          </p:nvPr>
        </p:nvSpPr>
        <p:spPr/>
        <p:txBody>
          <a:bodyPr/>
          <a:lstStyle/>
          <a:p>
            <a:r>
              <a:rPr lang="it-IT" dirty="0"/>
              <a:t>Salva i dispositivi in una </a:t>
            </a:r>
            <a:r>
              <a:rPr lang="it-IT" dirty="0" err="1"/>
              <a:t>tupla</a:t>
            </a:r>
            <a:r>
              <a:rPr lang="it-IT" dirty="0"/>
              <a:t> &lt;nome, device&gt;</a:t>
            </a:r>
          </a:p>
          <a:p>
            <a:r>
              <a:rPr lang="it-IT" dirty="0"/>
              <a:t>All’aggiunta di un nuovo dispositivo esso viene salvato all’interno del file </a:t>
            </a:r>
            <a:r>
              <a:rPr lang="it-IT" i="1" dirty="0"/>
              <a:t>data.csv</a:t>
            </a:r>
          </a:p>
          <a:p>
            <a:r>
              <a:rPr lang="it-IT" dirty="0"/>
              <a:t>Alla rimozione di un dispositivo viene aggiornato anche il file </a:t>
            </a:r>
            <a:r>
              <a:rPr lang="it-IT" i="1" dirty="0"/>
              <a:t>data.csv</a:t>
            </a:r>
            <a:endParaRPr lang="it-IT" dirty="0"/>
          </a:p>
        </p:txBody>
      </p:sp>
    </p:spTree>
    <p:extLst>
      <p:ext uri="{BB962C8B-B14F-4D97-AF65-F5344CB8AC3E}">
        <p14:creationId xmlns:p14="http://schemas.microsoft.com/office/powerpoint/2010/main" val="91552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F4572-5998-0288-3094-654438245883}"/>
              </a:ext>
            </a:extLst>
          </p:cNvPr>
          <p:cNvSpPr>
            <a:spLocks noGrp="1"/>
          </p:cNvSpPr>
          <p:nvPr>
            <p:ph type="title"/>
          </p:nvPr>
        </p:nvSpPr>
        <p:spPr/>
        <p:txBody>
          <a:bodyPr/>
          <a:lstStyle/>
          <a:p>
            <a:r>
              <a:rPr lang="it-IT" dirty="0"/>
              <a:t>Hub – Traduzione e inoltro della richiesta</a:t>
            </a:r>
          </a:p>
        </p:txBody>
      </p:sp>
      <p:sp>
        <p:nvSpPr>
          <p:cNvPr id="3" name="Segnaposto contenuto 2">
            <a:extLst>
              <a:ext uri="{FF2B5EF4-FFF2-40B4-BE49-F238E27FC236}">
                <a16:creationId xmlns:a16="http://schemas.microsoft.com/office/drawing/2014/main" id="{48C22A59-C152-51F9-1B51-25DC9C94D90F}"/>
              </a:ext>
            </a:extLst>
          </p:cNvPr>
          <p:cNvSpPr>
            <a:spLocks noGrp="1"/>
          </p:cNvSpPr>
          <p:nvPr>
            <p:ph idx="1"/>
          </p:nvPr>
        </p:nvSpPr>
        <p:spPr/>
        <p:txBody>
          <a:bodyPr/>
          <a:lstStyle/>
          <a:p>
            <a:r>
              <a:rPr lang="it-IT" dirty="0"/>
              <a:t>3 classi di modello:</a:t>
            </a:r>
          </a:p>
          <a:p>
            <a:pPr lvl="1"/>
            <a:r>
              <a:rPr lang="it-IT" dirty="0" err="1"/>
              <a:t>DeviceDescriptor</a:t>
            </a:r>
            <a:endParaRPr lang="it-IT" dirty="0"/>
          </a:p>
          <a:p>
            <a:pPr lvl="1"/>
            <a:r>
              <a:rPr lang="it-IT" dirty="0" err="1"/>
              <a:t>ResourceDescriptor</a:t>
            </a:r>
            <a:endParaRPr lang="it-IT" dirty="0"/>
          </a:p>
          <a:p>
            <a:pPr lvl="1"/>
            <a:r>
              <a:rPr lang="it-IT" dirty="0" err="1"/>
              <a:t>ObservableResourceDescriptor</a:t>
            </a:r>
            <a:r>
              <a:rPr lang="it-IT" dirty="0"/>
              <a:t> </a:t>
            </a:r>
            <a:r>
              <a:rPr lang="it-IT" dirty="0" err="1">
                <a:solidFill>
                  <a:schemeClr val="bg1">
                    <a:lumMod val="65000"/>
                  </a:schemeClr>
                </a:solidFill>
              </a:rPr>
              <a:t>extends</a:t>
            </a:r>
            <a:r>
              <a:rPr lang="it-IT" dirty="0">
                <a:solidFill>
                  <a:schemeClr val="bg1">
                    <a:lumMod val="65000"/>
                  </a:schemeClr>
                </a:solidFill>
              </a:rPr>
              <a:t> </a:t>
            </a:r>
            <a:r>
              <a:rPr lang="it-IT" dirty="0" err="1">
                <a:solidFill>
                  <a:schemeClr val="bg1">
                    <a:lumMod val="65000"/>
                  </a:schemeClr>
                </a:solidFill>
              </a:rPr>
              <a:t>ResourceDescriptor</a:t>
            </a:r>
            <a:endParaRPr lang="it-IT" dirty="0">
              <a:solidFill>
                <a:schemeClr val="bg1">
                  <a:lumMod val="65000"/>
                </a:schemeClr>
              </a:solidFill>
            </a:endParaRPr>
          </a:p>
          <a:p>
            <a:r>
              <a:rPr lang="it-IT" dirty="0"/>
              <a:t>All’aggiunta di un dispositivo esso manda una richiesta di </a:t>
            </a:r>
            <a:r>
              <a:rPr lang="it-IT" dirty="0" err="1"/>
              <a:t>resource</a:t>
            </a:r>
            <a:r>
              <a:rPr lang="it-IT" dirty="0"/>
              <a:t> </a:t>
            </a:r>
            <a:r>
              <a:rPr lang="it-IT" dirty="0" err="1"/>
              <a:t>discovery</a:t>
            </a:r>
            <a:r>
              <a:rPr lang="it-IT" dirty="0"/>
              <a:t> al dispositivo</a:t>
            </a:r>
          </a:p>
          <a:p>
            <a:r>
              <a:rPr lang="it-IT" dirty="0"/>
              <a:t>Alla ricezione di una richiesta HTTP sul device, essa viene tradotta in una richiesta </a:t>
            </a:r>
            <a:r>
              <a:rPr lang="it-IT" dirty="0" err="1"/>
              <a:t>CoAP</a:t>
            </a:r>
            <a:r>
              <a:rPr lang="it-IT" dirty="0"/>
              <a:t> e inviata al dispositivo</a:t>
            </a:r>
          </a:p>
          <a:p>
            <a:pPr lvl="1"/>
            <a:r>
              <a:rPr lang="it-IT" dirty="0"/>
              <a:t>Se è una richiesta GET su un dispositivo </a:t>
            </a:r>
            <a:r>
              <a:rPr lang="it-IT" dirty="0" err="1"/>
              <a:t>observable</a:t>
            </a:r>
            <a:r>
              <a:rPr lang="it-IT" dirty="0"/>
              <a:t> la richiesta non viene inviata ma viene prelevato l’ultimo valore ricevuto</a:t>
            </a:r>
          </a:p>
        </p:txBody>
      </p:sp>
    </p:spTree>
    <p:extLst>
      <p:ext uri="{BB962C8B-B14F-4D97-AF65-F5344CB8AC3E}">
        <p14:creationId xmlns:p14="http://schemas.microsoft.com/office/powerpoint/2010/main" val="137790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8896FB-2F8C-4580-B210-8564C58818A5}"/>
              </a:ext>
            </a:extLst>
          </p:cNvPr>
          <p:cNvSpPr>
            <a:spLocks noGrp="1"/>
          </p:cNvSpPr>
          <p:nvPr>
            <p:ph type="title"/>
          </p:nvPr>
        </p:nvSpPr>
        <p:spPr/>
        <p:txBody>
          <a:bodyPr/>
          <a:lstStyle/>
          <a:p>
            <a:r>
              <a:rPr lang="it-IT" dirty="0"/>
              <a:t>Demo devices</a:t>
            </a:r>
          </a:p>
        </p:txBody>
      </p:sp>
      <p:graphicFrame>
        <p:nvGraphicFramePr>
          <p:cNvPr id="4" name="Tabella 4">
            <a:extLst>
              <a:ext uri="{FF2B5EF4-FFF2-40B4-BE49-F238E27FC236}">
                <a16:creationId xmlns:a16="http://schemas.microsoft.com/office/drawing/2014/main" id="{10379A53-8508-0627-1D30-9750D77E7F21}"/>
              </a:ext>
            </a:extLst>
          </p:cNvPr>
          <p:cNvGraphicFramePr>
            <a:graphicFrameLocks noGrp="1"/>
          </p:cNvGraphicFramePr>
          <p:nvPr>
            <p:ph idx="1"/>
            <p:extLst>
              <p:ext uri="{D42A27DB-BD31-4B8C-83A1-F6EECF244321}">
                <p14:modId xmlns:p14="http://schemas.microsoft.com/office/powerpoint/2010/main" val="2240402303"/>
              </p:ext>
            </p:extLst>
          </p:nvPr>
        </p:nvGraphicFramePr>
        <p:xfrm>
          <a:off x="838200" y="1535616"/>
          <a:ext cx="10515597" cy="4957259"/>
        </p:xfrm>
        <a:graphic>
          <a:graphicData uri="http://schemas.openxmlformats.org/drawingml/2006/table">
            <a:tbl>
              <a:tblPr firstRow="1" bandRow="1">
                <a:tableStyleId>{073A0DAA-6AF3-43AB-8588-CEC1D06C72B9}</a:tableStyleId>
              </a:tblPr>
              <a:tblGrid>
                <a:gridCol w="1775604">
                  <a:extLst>
                    <a:ext uri="{9D8B030D-6E8A-4147-A177-3AD203B41FA5}">
                      <a16:colId xmlns:a16="http://schemas.microsoft.com/office/drawing/2014/main" val="2754247643"/>
                    </a:ext>
                  </a:extLst>
                </a:gridCol>
                <a:gridCol w="1155939">
                  <a:extLst>
                    <a:ext uri="{9D8B030D-6E8A-4147-A177-3AD203B41FA5}">
                      <a16:colId xmlns:a16="http://schemas.microsoft.com/office/drawing/2014/main" val="2216115701"/>
                    </a:ext>
                  </a:extLst>
                </a:gridCol>
                <a:gridCol w="7584054">
                  <a:extLst>
                    <a:ext uri="{9D8B030D-6E8A-4147-A177-3AD203B41FA5}">
                      <a16:colId xmlns:a16="http://schemas.microsoft.com/office/drawing/2014/main" val="4279298478"/>
                    </a:ext>
                  </a:extLst>
                </a:gridCol>
              </a:tblGrid>
              <a:tr h="315371">
                <a:tc>
                  <a:txBody>
                    <a:bodyPr/>
                    <a:lstStyle/>
                    <a:p>
                      <a:r>
                        <a:rPr lang="it-IT" sz="1600" dirty="0"/>
                        <a:t>Nome</a:t>
                      </a:r>
                    </a:p>
                  </a:txBody>
                  <a:tcPr/>
                </a:tc>
                <a:tc>
                  <a:txBody>
                    <a:bodyPr/>
                    <a:lstStyle/>
                    <a:p>
                      <a:r>
                        <a:rPr lang="it-IT" sz="1600" dirty="0"/>
                        <a:t>Tipologia</a:t>
                      </a:r>
                    </a:p>
                  </a:txBody>
                  <a:tcPr/>
                </a:tc>
                <a:tc>
                  <a:txBody>
                    <a:bodyPr/>
                    <a:lstStyle/>
                    <a:p>
                      <a:r>
                        <a:rPr lang="it-IT" sz="1600" dirty="0"/>
                        <a:t>Descrizione</a:t>
                      </a:r>
                    </a:p>
                  </a:txBody>
                  <a:tcPr/>
                </a:tc>
                <a:extLst>
                  <a:ext uri="{0D108BD9-81ED-4DB2-BD59-A6C34878D82A}">
                    <a16:rowId xmlns:a16="http://schemas.microsoft.com/office/drawing/2014/main" val="1441977910"/>
                  </a:ext>
                </a:extLst>
              </a:tr>
              <a:tr h="1691533">
                <a:tc>
                  <a:txBody>
                    <a:bodyPr/>
                    <a:lstStyle/>
                    <a:p>
                      <a:r>
                        <a:rPr lang="it-IT" sz="1600" dirty="0" err="1"/>
                        <a:t>Environmental</a:t>
                      </a:r>
                      <a:r>
                        <a:rPr lang="it-IT" sz="1600" dirty="0"/>
                        <a:t> Monitoring Smart Object</a:t>
                      </a:r>
                    </a:p>
                  </a:txBody>
                  <a:tcPr/>
                </a:tc>
                <a:tc>
                  <a:txBody>
                    <a:bodyPr/>
                    <a:lstStyle/>
                    <a:p>
                      <a:r>
                        <a:rPr lang="it-IT" sz="1600" dirty="0"/>
                        <a:t>Sensor</a:t>
                      </a:r>
                    </a:p>
                    <a:p>
                      <a:r>
                        <a:rPr lang="it-IT" sz="1600" dirty="0" err="1"/>
                        <a:t>Actuator</a:t>
                      </a:r>
                      <a:endParaRPr lang="it-IT" sz="1600" dirty="0"/>
                    </a:p>
                  </a:txBody>
                  <a:tcPr/>
                </a:tc>
                <a:tc>
                  <a:txBody>
                    <a:bodyPr/>
                    <a:lstStyle/>
                    <a:p>
                      <a:r>
                        <a:rPr lang="it-IT" sz="1600" kern="1200" dirty="0">
                          <a:solidFill>
                            <a:schemeClr val="dk1"/>
                          </a:solidFill>
                          <a:effectLst/>
                          <a:latin typeface="+mn-lt"/>
                          <a:ea typeface="+mn-ea"/>
                          <a:cs typeface="+mn-cs"/>
                        </a:rPr>
                        <a:t>Smart </a:t>
                      </a:r>
                      <a:r>
                        <a:rPr lang="it-IT" sz="1600" kern="1200" dirty="0" err="1">
                          <a:solidFill>
                            <a:schemeClr val="dk1"/>
                          </a:solidFill>
                          <a:effectLst/>
                          <a:latin typeface="+mn-lt"/>
                          <a:ea typeface="+mn-ea"/>
                          <a:cs typeface="+mn-cs"/>
                        </a:rPr>
                        <a:t>object</a:t>
                      </a:r>
                      <a:r>
                        <a:rPr lang="it-IT" sz="1600" kern="1200" dirty="0">
                          <a:solidFill>
                            <a:schemeClr val="dk1"/>
                          </a:solidFill>
                          <a:effectLst/>
                          <a:latin typeface="+mn-lt"/>
                          <a:ea typeface="+mn-ea"/>
                          <a:cs typeface="+mn-cs"/>
                        </a:rPr>
                        <a:t> con comportamento sia da sensore che da attuatore:</a:t>
                      </a:r>
                    </a:p>
                    <a:p>
                      <a:pPr marL="285750" lvl="0" indent="-285750">
                        <a:buFont typeface="Arial" panose="020B0604020202020204" pitchFamily="34" charset="0"/>
                        <a:buChar char="•"/>
                      </a:pPr>
                      <a:r>
                        <a:rPr lang="it-IT" sz="1600" kern="1200" dirty="0">
                          <a:solidFill>
                            <a:schemeClr val="dk1"/>
                          </a:solidFill>
                          <a:effectLst/>
                          <a:latin typeface="+mn-lt"/>
                          <a:ea typeface="+mn-ea"/>
                          <a:cs typeface="+mn-cs"/>
                        </a:rPr>
                        <a:t>Sensor: Rileva la temperatura all’interno di una stanza</a:t>
                      </a:r>
                    </a:p>
                    <a:p>
                      <a:pPr marL="285750" lvl="0" indent="-285750">
                        <a:buFont typeface="Arial" panose="020B0604020202020204" pitchFamily="34" charset="0"/>
                        <a:buChar char="•"/>
                      </a:pPr>
                      <a:r>
                        <a:rPr lang="it-IT" sz="1600" kern="1200" dirty="0">
                          <a:solidFill>
                            <a:schemeClr val="dk1"/>
                          </a:solidFill>
                          <a:effectLst/>
                          <a:latin typeface="+mn-lt"/>
                          <a:ea typeface="+mn-ea"/>
                          <a:cs typeface="+mn-cs"/>
                        </a:rPr>
                        <a:t>Sensor: Rileva l’umidità all’interno di una stanza</a:t>
                      </a:r>
                    </a:p>
                    <a:p>
                      <a:pPr marL="285750" lvl="0" indent="-285750">
                        <a:buFont typeface="Arial" panose="020B0604020202020204" pitchFamily="34" charset="0"/>
                        <a:buChar char="•"/>
                      </a:pPr>
                      <a:r>
                        <a:rPr lang="it-IT" sz="1600" kern="1200" dirty="0" err="1">
                          <a:solidFill>
                            <a:schemeClr val="dk1"/>
                          </a:solidFill>
                          <a:effectLst/>
                          <a:latin typeface="+mn-lt"/>
                          <a:ea typeface="+mn-ea"/>
                          <a:cs typeface="+mn-cs"/>
                        </a:rPr>
                        <a:t>Actuator</a:t>
                      </a:r>
                      <a:r>
                        <a:rPr lang="it-IT" sz="1600" kern="1200" dirty="0">
                          <a:solidFill>
                            <a:schemeClr val="dk1"/>
                          </a:solidFill>
                          <a:effectLst/>
                          <a:latin typeface="+mn-lt"/>
                          <a:ea typeface="+mn-ea"/>
                          <a:cs typeface="+mn-cs"/>
                        </a:rPr>
                        <a:t>: Controlla i sistemi di condizionamento e riscaldamento dell’abitazione per raggiungere la temperatura desiderata</a:t>
                      </a:r>
                    </a:p>
                    <a:p>
                      <a:pPr marL="285750" indent="-285750">
                        <a:buFont typeface="Arial" panose="020B0604020202020204" pitchFamily="34" charset="0"/>
                        <a:buChar char="•"/>
                      </a:pPr>
                      <a:r>
                        <a:rPr lang="it-IT" sz="1600" kern="1200" dirty="0" err="1">
                          <a:solidFill>
                            <a:schemeClr val="dk1"/>
                          </a:solidFill>
                          <a:effectLst/>
                          <a:latin typeface="+mn-lt"/>
                          <a:ea typeface="+mn-ea"/>
                          <a:cs typeface="+mn-cs"/>
                        </a:rPr>
                        <a:t>Actuator</a:t>
                      </a:r>
                      <a:r>
                        <a:rPr lang="it-IT" sz="1600" kern="1200" dirty="0">
                          <a:solidFill>
                            <a:schemeClr val="dk1"/>
                          </a:solidFill>
                          <a:effectLst/>
                          <a:latin typeface="+mn-lt"/>
                          <a:ea typeface="+mn-ea"/>
                          <a:cs typeface="+mn-cs"/>
                        </a:rPr>
                        <a:t>: Controlla i sistemi di umidificazione e deumidificazione della stanza per raggiungere l’umidità desiderata</a:t>
                      </a:r>
                      <a:endParaRPr lang="it-IT" sz="1600" dirty="0"/>
                    </a:p>
                  </a:txBody>
                  <a:tcPr/>
                </a:tc>
                <a:extLst>
                  <a:ext uri="{0D108BD9-81ED-4DB2-BD59-A6C34878D82A}">
                    <a16:rowId xmlns:a16="http://schemas.microsoft.com/office/drawing/2014/main" val="1244679945"/>
                  </a:ext>
                </a:extLst>
              </a:tr>
              <a:tr h="1360619">
                <a:tc>
                  <a:txBody>
                    <a:bodyPr/>
                    <a:lstStyle/>
                    <a:p>
                      <a:r>
                        <a:rPr lang="it-IT" sz="1600" dirty="0"/>
                        <a:t>Window Controller</a:t>
                      </a:r>
                    </a:p>
                    <a:p>
                      <a:r>
                        <a:rPr lang="it-IT" sz="1600" dirty="0"/>
                        <a:t>Smart Object</a:t>
                      </a:r>
                    </a:p>
                  </a:txBody>
                  <a:tcPr/>
                </a:tc>
                <a:tc>
                  <a:txBody>
                    <a:bodyPr/>
                    <a:lstStyle/>
                    <a:p>
                      <a:r>
                        <a:rPr lang="it-IT" sz="1600" dirty="0"/>
                        <a:t>Sensor</a:t>
                      </a:r>
                    </a:p>
                    <a:p>
                      <a:r>
                        <a:rPr lang="it-IT" sz="1600" dirty="0" err="1"/>
                        <a:t>Actuator</a:t>
                      </a:r>
                      <a:endParaRPr lang="it-IT" sz="1600" dirty="0"/>
                    </a:p>
                  </a:txBody>
                  <a:tcPr/>
                </a:tc>
                <a:tc>
                  <a:txBody>
                    <a:bodyPr/>
                    <a:lstStyle/>
                    <a:p>
                      <a:r>
                        <a:rPr lang="it-IT" sz="1600" kern="1200" dirty="0">
                          <a:solidFill>
                            <a:schemeClr val="dk1"/>
                          </a:solidFill>
                          <a:effectLst/>
                          <a:latin typeface="+mn-lt"/>
                          <a:ea typeface="+mn-ea"/>
                          <a:cs typeface="+mn-cs"/>
                        </a:rPr>
                        <a:t>Smart Object composto da un insieme di sensori e un attuatore:</a:t>
                      </a:r>
                    </a:p>
                    <a:p>
                      <a:pPr marL="285750" lvl="0" indent="-285750">
                        <a:buFont typeface="Arial" panose="020B0604020202020204" pitchFamily="34" charset="0"/>
                        <a:buChar char="•"/>
                      </a:pPr>
                      <a:r>
                        <a:rPr lang="it-IT" sz="1600" kern="1200" dirty="0">
                          <a:solidFill>
                            <a:schemeClr val="dk1"/>
                          </a:solidFill>
                          <a:effectLst/>
                          <a:latin typeface="+mn-lt"/>
                          <a:ea typeface="+mn-ea"/>
                          <a:cs typeface="+mn-cs"/>
                        </a:rPr>
                        <a:t>Sensor: Rileva l’umidità esterna all’abitazione per poter determinare il meteo esterno</a:t>
                      </a:r>
                    </a:p>
                    <a:p>
                      <a:pPr marL="285750" lvl="0" indent="-285750">
                        <a:buFont typeface="Arial" panose="020B0604020202020204" pitchFamily="34" charset="0"/>
                        <a:buChar char="•"/>
                      </a:pPr>
                      <a:r>
                        <a:rPr lang="it-IT" sz="1600" kern="1200" dirty="0">
                          <a:solidFill>
                            <a:schemeClr val="dk1"/>
                          </a:solidFill>
                          <a:effectLst/>
                          <a:latin typeface="+mn-lt"/>
                          <a:ea typeface="+mn-ea"/>
                          <a:cs typeface="+mn-cs"/>
                        </a:rPr>
                        <a:t>Sensor: Rileva il livello di luce esterno all’abitazione per determinare l’orario della giornata</a:t>
                      </a:r>
                    </a:p>
                    <a:p>
                      <a:pPr marL="285750" indent="-285750">
                        <a:buFont typeface="Arial" panose="020B0604020202020204" pitchFamily="34" charset="0"/>
                        <a:buChar char="•"/>
                      </a:pPr>
                      <a:r>
                        <a:rPr lang="it-IT" sz="1600" kern="1200" dirty="0" err="1">
                          <a:solidFill>
                            <a:schemeClr val="dk1"/>
                          </a:solidFill>
                          <a:effectLst/>
                          <a:latin typeface="+mn-lt"/>
                          <a:ea typeface="+mn-ea"/>
                          <a:cs typeface="+mn-cs"/>
                        </a:rPr>
                        <a:t>Actuator</a:t>
                      </a:r>
                      <a:r>
                        <a:rPr lang="it-IT" sz="1600" kern="1200" dirty="0">
                          <a:solidFill>
                            <a:schemeClr val="dk1"/>
                          </a:solidFill>
                          <a:effectLst/>
                          <a:latin typeface="+mn-lt"/>
                          <a:ea typeface="+mn-ea"/>
                          <a:cs typeface="+mn-cs"/>
                        </a:rPr>
                        <a:t>: Apre e chiude le tapparelle</a:t>
                      </a:r>
                      <a:endParaRPr lang="it-IT" sz="1600" dirty="0"/>
                    </a:p>
                  </a:txBody>
                  <a:tcPr/>
                </a:tc>
                <a:extLst>
                  <a:ext uri="{0D108BD9-81ED-4DB2-BD59-A6C34878D82A}">
                    <a16:rowId xmlns:a16="http://schemas.microsoft.com/office/drawing/2014/main" val="1601512243"/>
                  </a:ext>
                </a:extLst>
              </a:tr>
              <a:tr h="774092">
                <a:tc>
                  <a:txBody>
                    <a:bodyPr/>
                    <a:lstStyle/>
                    <a:p>
                      <a:r>
                        <a:rPr lang="it-IT" sz="1600" kern="1200" dirty="0" err="1">
                          <a:solidFill>
                            <a:schemeClr val="dk1"/>
                          </a:solidFill>
                          <a:effectLst/>
                          <a:latin typeface="+mn-lt"/>
                          <a:ea typeface="+mn-ea"/>
                          <a:cs typeface="+mn-cs"/>
                        </a:rPr>
                        <a:t>Presence</a:t>
                      </a:r>
                      <a:r>
                        <a:rPr lang="it-IT" sz="1600" kern="1200" dirty="0">
                          <a:solidFill>
                            <a:schemeClr val="dk1"/>
                          </a:solidFill>
                          <a:effectLst/>
                          <a:latin typeface="+mn-lt"/>
                          <a:ea typeface="+mn-ea"/>
                          <a:cs typeface="+mn-cs"/>
                        </a:rPr>
                        <a:t> Monitoring Smart Object</a:t>
                      </a:r>
                      <a:endParaRPr lang="it-IT" sz="1600" dirty="0"/>
                    </a:p>
                  </a:txBody>
                  <a:tcPr/>
                </a:tc>
                <a:tc>
                  <a:txBody>
                    <a:bodyPr/>
                    <a:lstStyle/>
                    <a:p>
                      <a:r>
                        <a:rPr lang="it-IT" sz="1600" kern="1200" dirty="0">
                          <a:solidFill>
                            <a:schemeClr val="dk1"/>
                          </a:solidFill>
                          <a:effectLst/>
                          <a:latin typeface="+mn-lt"/>
                          <a:ea typeface="+mn-ea"/>
                          <a:cs typeface="+mn-cs"/>
                        </a:rPr>
                        <a:t>Sensor</a:t>
                      </a:r>
                      <a:endParaRPr lang="it-IT" sz="1600" dirty="0"/>
                    </a:p>
                  </a:txBody>
                  <a:tcPr/>
                </a:tc>
                <a:tc>
                  <a:txBody>
                    <a:bodyPr/>
                    <a:lstStyle/>
                    <a:p>
                      <a:r>
                        <a:rPr lang="it-IT" sz="1600" kern="1200" dirty="0">
                          <a:solidFill>
                            <a:schemeClr val="dk1"/>
                          </a:solidFill>
                          <a:effectLst/>
                          <a:latin typeface="+mn-lt"/>
                          <a:ea typeface="+mn-ea"/>
                          <a:cs typeface="+mn-cs"/>
                        </a:rPr>
                        <a:t>Smart Object dedicato alla rilevazione della presenza di persone per rilevare intrusioni all’interno dell’abitazione</a:t>
                      </a:r>
                      <a:endParaRPr lang="it-IT" sz="1600" dirty="0"/>
                    </a:p>
                  </a:txBody>
                  <a:tcPr/>
                </a:tc>
                <a:extLst>
                  <a:ext uri="{0D108BD9-81ED-4DB2-BD59-A6C34878D82A}">
                    <a16:rowId xmlns:a16="http://schemas.microsoft.com/office/drawing/2014/main" val="580328239"/>
                  </a:ext>
                </a:extLst>
              </a:tr>
              <a:tr h="602071">
                <a:tc>
                  <a:txBody>
                    <a:bodyPr/>
                    <a:lstStyle/>
                    <a:p>
                      <a:r>
                        <a:rPr lang="it-IT" sz="1800" kern="1200" dirty="0">
                          <a:solidFill>
                            <a:schemeClr val="dk1"/>
                          </a:solidFill>
                          <a:effectLst/>
                          <a:latin typeface="+mn-lt"/>
                          <a:ea typeface="+mn-ea"/>
                          <a:cs typeface="+mn-cs"/>
                        </a:rPr>
                        <a:t>Light Controller Smart Object</a:t>
                      </a:r>
                      <a:endParaRPr lang="it-IT" sz="1600" dirty="0"/>
                    </a:p>
                  </a:txBody>
                  <a:tcPr/>
                </a:tc>
                <a:tc>
                  <a:txBody>
                    <a:bodyPr/>
                    <a:lstStyle/>
                    <a:p>
                      <a:r>
                        <a:rPr lang="it-IT" sz="1800" kern="1200" dirty="0" err="1">
                          <a:solidFill>
                            <a:schemeClr val="dk1"/>
                          </a:solidFill>
                          <a:effectLst/>
                          <a:latin typeface="+mn-lt"/>
                          <a:ea typeface="+mn-ea"/>
                          <a:cs typeface="+mn-cs"/>
                        </a:rPr>
                        <a:t>Actuator</a:t>
                      </a:r>
                      <a:endParaRPr lang="it-IT" sz="1600" dirty="0"/>
                    </a:p>
                  </a:txBody>
                  <a:tcPr/>
                </a:tc>
                <a:tc>
                  <a:txBody>
                    <a:bodyPr/>
                    <a:lstStyle/>
                    <a:p>
                      <a:r>
                        <a:rPr lang="it-IT" sz="1800" kern="1200" dirty="0">
                          <a:solidFill>
                            <a:schemeClr val="dk1"/>
                          </a:solidFill>
                          <a:effectLst/>
                          <a:latin typeface="+mn-lt"/>
                          <a:ea typeface="+mn-ea"/>
                          <a:cs typeface="+mn-cs"/>
                        </a:rPr>
                        <a:t>Smart Object dedicato all’attuazione e controllo del sistema di illuminazione dell’abitazione</a:t>
                      </a:r>
                      <a:endParaRPr lang="it-IT" sz="1600" dirty="0"/>
                    </a:p>
                  </a:txBody>
                  <a:tcPr/>
                </a:tc>
                <a:extLst>
                  <a:ext uri="{0D108BD9-81ED-4DB2-BD59-A6C34878D82A}">
                    <a16:rowId xmlns:a16="http://schemas.microsoft.com/office/drawing/2014/main" val="1913867064"/>
                  </a:ext>
                </a:extLst>
              </a:tr>
            </a:tbl>
          </a:graphicData>
        </a:graphic>
      </p:graphicFrame>
    </p:spTree>
    <p:extLst>
      <p:ext uri="{BB962C8B-B14F-4D97-AF65-F5344CB8AC3E}">
        <p14:creationId xmlns:p14="http://schemas.microsoft.com/office/powerpoint/2010/main" val="309221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F6F4D-4B5A-1BAC-9BBA-3330B188DB29}"/>
              </a:ext>
            </a:extLst>
          </p:cNvPr>
          <p:cNvSpPr>
            <a:spLocks noGrp="1"/>
          </p:cNvSpPr>
          <p:nvPr>
            <p:ph type="title"/>
          </p:nvPr>
        </p:nvSpPr>
        <p:spPr/>
        <p:txBody>
          <a:bodyPr/>
          <a:lstStyle/>
          <a:p>
            <a:r>
              <a:rPr lang="it-IT" dirty="0"/>
              <a:t>Demo devices – Content </a:t>
            </a:r>
            <a:r>
              <a:rPr lang="it-IT" dirty="0" err="1"/>
              <a:t>types</a:t>
            </a:r>
            <a:endParaRPr lang="it-IT" dirty="0"/>
          </a:p>
        </p:txBody>
      </p:sp>
      <p:sp>
        <p:nvSpPr>
          <p:cNvPr id="3" name="Segnaposto contenuto 2">
            <a:extLst>
              <a:ext uri="{FF2B5EF4-FFF2-40B4-BE49-F238E27FC236}">
                <a16:creationId xmlns:a16="http://schemas.microsoft.com/office/drawing/2014/main" id="{31B734B4-2B9E-19BD-EF84-63AFEA653C5E}"/>
              </a:ext>
            </a:extLst>
          </p:cNvPr>
          <p:cNvSpPr>
            <a:spLocks noGrp="1"/>
          </p:cNvSpPr>
          <p:nvPr>
            <p:ph idx="1"/>
          </p:nvPr>
        </p:nvSpPr>
        <p:spPr/>
        <p:txBody>
          <a:bodyPr/>
          <a:lstStyle/>
          <a:p>
            <a:r>
              <a:rPr lang="it-IT" dirty="0" err="1"/>
              <a:t>SenML</a:t>
            </a:r>
            <a:r>
              <a:rPr lang="it-IT" dirty="0"/>
              <a:t> + JSON</a:t>
            </a:r>
          </a:p>
          <a:p>
            <a:pPr lvl="1"/>
            <a:r>
              <a:rPr lang="it-IT" dirty="0" err="1"/>
              <a:t>Environmental</a:t>
            </a:r>
            <a:r>
              <a:rPr lang="it-IT" dirty="0"/>
              <a:t> Monitoring Smart Object</a:t>
            </a:r>
          </a:p>
          <a:p>
            <a:pPr lvl="1"/>
            <a:r>
              <a:rPr lang="it-IT" dirty="0"/>
              <a:t>Window Controller Smart Object</a:t>
            </a:r>
          </a:p>
          <a:p>
            <a:pPr lvl="1"/>
            <a:r>
              <a:rPr lang="it-IT" dirty="0" err="1"/>
              <a:t>Presence</a:t>
            </a:r>
            <a:r>
              <a:rPr lang="it-IT" dirty="0"/>
              <a:t> Monitoring Smart Object</a:t>
            </a:r>
          </a:p>
          <a:p>
            <a:r>
              <a:rPr lang="it-IT" dirty="0"/>
              <a:t>JSON</a:t>
            </a:r>
          </a:p>
          <a:p>
            <a:pPr lvl="1"/>
            <a:r>
              <a:rPr lang="it-IT" dirty="0"/>
              <a:t>Light Controller Smart Object</a:t>
            </a:r>
          </a:p>
        </p:txBody>
      </p:sp>
      <p:sp>
        <p:nvSpPr>
          <p:cNvPr id="4" name="CasellaDiTesto 3">
            <a:extLst>
              <a:ext uri="{FF2B5EF4-FFF2-40B4-BE49-F238E27FC236}">
                <a16:creationId xmlns:a16="http://schemas.microsoft.com/office/drawing/2014/main" id="{51DF4886-CD95-AFAF-16DA-44426C74342E}"/>
              </a:ext>
            </a:extLst>
          </p:cNvPr>
          <p:cNvSpPr txBox="1"/>
          <p:nvPr/>
        </p:nvSpPr>
        <p:spPr>
          <a:xfrm>
            <a:off x="838200" y="4976634"/>
            <a:ext cx="10515600" cy="1200329"/>
          </a:xfrm>
          <a:prstGeom prst="rect">
            <a:avLst/>
          </a:prstGeom>
          <a:solidFill>
            <a:schemeClr val="bg2">
              <a:lumMod val="90000"/>
            </a:schemeClr>
          </a:solidFill>
          <a:ln>
            <a:solidFill>
              <a:schemeClr val="tx1"/>
            </a:solidFill>
          </a:ln>
        </p:spPr>
        <p:txBody>
          <a:bodyPr wrap="square" rtlCol="0">
            <a:spAutoFit/>
          </a:bodyPr>
          <a:lstStyle/>
          <a:p>
            <a:r>
              <a:rPr lang="it-IT" dirty="0">
                <a:solidFill>
                  <a:srgbClr val="C00000"/>
                </a:solidFill>
              </a:rPr>
              <a:t>Perché non ho utilizzato solo </a:t>
            </a:r>
            <a:r>
              <a:rPr lang="it-IT" dirty="0" err="1">
                <a:solidFill>
                  <a:srgbClr val="C00000"/>
                </a:solidFill>
              </a:rPr>
              <a:t>SenML+JSON</a:t>
            </a:r>
            <a:r>
              <a:rPr lang="it-IT" dirty="0">
                <a:solidFill>
                  <a:srgbClr val="C00000"/>
                </a:solidFill>
              </a:rPr>
              <a:t>?</a:t>
            </a:r>
          </a:p>
          <a:p>
            <a:r>
              <a:rPr lang="it-IT" dirty="0"/>
              <a:t>Dal momento che in uno scenario reale dispositivi diversi possono comunicare con tipi di contenuto diversi, volevo simulare questo comportamento anche nel mio progetto, così da interrogarmi su come poter salvare i dati sull’hub. </a:t>
            </a:r>
          </a:p>
        </p:txBody>
      </p:sp>
    </p:spTree>
    <p:extLst>
      <p:ext uri="{BB962C8B-B14F-4D97-AF65-F5344CB8AC3E}">
        <p14:creationId xmlns:p14="http://schemas.microsoft.com/office/powerpoint/2010/main" val="112441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73240-E786-E97F-D224-43711D72EDB0}"/>
              </a:ext>
            </a:extLst>
          </p:cNvPr>
          <p:cNvSpPr>
            <a:spLocks noGrp="1"/>
          </p:cNvSpPr>
          <p:nvPr>
            <p:ph type="title"/>
          </p:nvPr>
        </p:nvSpPr>
        <p:spPr>
          <a:xfrm>
            <a:off x="838200" y="2766218"/>
            <a:ext cx="10515600" cy="1325563"/>
          </a:xfrm>
        </p:spPr>
        <p:txBody>
          <a:bodyPr/>
          <a:lstStyle/>
          <a:p>
            <a:pPr algn="ctr"/>
            <a:r>
              <a:rPr lang="it-IT" dirty="0"/>
              <a:t>Simulazione</a:t>
            </a:r>
          </a:p>
        </p:txBody>
      </p:sp>
    </p:spTree>
    <p:extLst>
      <p:ext uri="{BB962C8B-B14F-4D97-AF65-F5344CB8AC3E}">
        <p14:creationId xmlns:p14="http://schemas.microsoft.com/office/powerpoint/2010/main" val="4101579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464</Words>
  <Application>Microsoft Office PowerPoint</Application>
  <PresentationFormat>Widescreen</PresentationFormat>
  <Paragraphs>69</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Intelligent Internet of Things</vt:lpstr>
      <vt:lpstr>Hub</vt:lpstr>
      <vt:lpstr>Hub – Server HTTP</vt:lpstr>
      <vt:lpstr>Hub – Device Manager</vt:lpstr>
      <vt:lpstr>Hub – Traduzione e inoltro della richiesta</vt:lpstr>
      <vt:lpstr>Demo devices</vt:lpstr>
      <vt:lpstr>Demo devices – Content types</vt:lpstr>
      <vt:lpstr>Simulazione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Internet of Things</dc:title>
  <dc:creator>MIRCO SANDONINI</dc:creator>
  <cp:lastModifiedBy>MIRCO SANDONINI</cp:lastModifiedBy>
  <cp:revision>1</cp:revision>
  <dcterms:created xsi:type="dcterms:W3CDTF">2023-07-24T09:26:07Z</dcterms:created>
  <dcterms:modified xsi:type="dcterms:W3CDTF">2023-07-24T11:32:32Z</dcterms:modified>
</cp:coreProperties>
</file>