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73" r:id="rId6"/>
    <p:sldId id="262" r:id="rId7"/>
    <p:sldId id="263" r:id="rId8"/>
    <p:sldId id="264" r:id="rId9"/>
    <p:sldId id="266" r:id="rId10"/>
    <p:sldId id="265" r:id="rId11"/>
    <p:sldId id="267" r:id="rId12"/>
    <p:sldId id="269" r:id="rId13"/>
    <p:sldId id="268" r:id="rId14"/>
    <p:sldId id="270" r:id="rId15"/>
    <p:sldId id="271" r:id="rId16"/>
    <p:sldId id="257"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C423-52A9-41D7-AC4E-EDD80AF685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22AE26-9DE4-4EC9-976B-F6072711F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8FD931-FA40-4768-B0FE-71E81707D10D}"/>
              </a:ext>
            </a:extLst>
          </p:cNvPr>
          <p:cNvSpPr>
            <a:spLocks noGrp="1"/>
          </p:cNvSpPr>
          <p:nvPr>
            <p:ph type="dt" sz="half" idx="10"/>
          </p:nvPr>
        </p:nvSpPr>
        <p:spPr/>
        <p:txBody>
          <a:bodyPr/>
          <a:lstStyle/>
          <a:p>
            <a:fld id="{32FE02EA-B26D-4E14-986A-9DC97C357C86}" type="datetimeFigureOut">
              <a:rPr lang="en-IN" smtClean="0"/>
              <a:t>03-05-2021</a:t>
            </a:fld>
            <a:endParaRPr lang="en-IN"/>
          </a:p>
        </p:txBody>
      </p:sp>
      <p:sp>
        <p:nvSpPr>
          <p:cNvPr id="5" name="Footer Placeholder 4">
            <a:extLst>
              <a:ext uri="{FF2B5EF4-FFF2-40B4-BE49-F238E27FC236}">
                <a16:creationId xmlns:a16="http://schemas.microsoft.com/office/drawing/2014/main" id="{D2988A6D-441F-4502-B513-AD8A3A4C2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D3BF55-CEFA-44C1-BBEB-C51DB669F99E}"/>
              </a:ext>
            </a:extLst>
          </p:cNvPr>
          <p:cNvSpPr>
            <a:spLocks noGrp="1"/>
          </p:cNvSpPr>
          <p:nvPr>
            <p:ph type="sldNum" sz="quarter" idx="12"/>
          </p:nvPr>
        </p:nvSpPr>
        <p:spPr/>
        <p:txBody>
          <a:bodyPr/>
          <a:lstStyle/>
          <a:p>
            <a:fld id="{DA363200-609E-49EF-8722-C95F8066EAB9}" type="slidenum">
              <a:rPr lang="en-IN" smtClean="0"/>
              <a:t>‹#›</a:t>
            </a:fld>
            <a:endParaRPr lang="en-IN"/>
          </a:p>
        </p:txBody>
      </p:sp>
    </p:spTree>
    <p:extLst>
      <p:ext uri="{BB962C8B-B14F-4D97-AF65-F5344CB8AC3E}">
        <p14:creationId xmlns:p14="http://schemas.microsoft.com/office/powerpoint/2010/main" val="209448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28F5-AB2D-4A49-8619-4DDA11845F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791A4A-37B7-4005-84BE-62BD326586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376E7E-2C87-41E2-9736-370CB5FB47D2}"/>
              </a:ext>
            </a:extLst>
          </p:cNvPr>
          <p:cNvSpPr>
            <a:spLocks noGrp="1"/>
          </p:cNvSpPr>
          <p:nvPr>
            <p:ph type="dt" sz="half" idx="10"/>
          </p:nvPr>
        </p:nvSpPr>
        <p:spPr/>
        <p:txBody>
          <a:bodyPr/>
          <a:lstStyle/>
          <a:p>
            <a:fld id="{32FE02EA-B26D-4E14-986A-9DC97C357C86}" type="datetimeFigureOut">
              <a:rPr lang="en-IN" smtClean="0"/>
              <a:t>03-05-2021</a:t>
            </a:fld>
            <a:endParaRPr lang="en-IN"/>
          </a:p>
        </p:txBody>
      </p:sp>
      <p:sp>
        <p:nvSpPr>
          <p:cNvPr id="5" name="Footer Placeholder 4">
            <a:extLst>
              <a:ext uri="{FF2B5EF4-FFF2-40B4-BE49-F238E27FC236}">
                <a16:creationId xmlns:a16="http://schemas.microsoft.com/office/drawing/2014/main" id="{6357CFC4-09BD-459E-AF9C-236F166170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03E79-C991-42FD-8198-96323230BFEB}"/>
              </a:ext>
            </a:extLst>
          </p:cNvPr>
          <p:cNvSpPr>
            <a:spLocks noGrp="1"/>
          </p:cNvSpPr>
          <p:nvPr>
            <p:ph type="sldNum" sz="quarter" idx="12"/>
          </p:nvPr>
        </p:nvSpPr>
        <p:spPr/>
        <p:txBody>
          <a:bodyPr/>
          <a:lstStyle/>
          <a:p>
            <a:fld id="{DA363200-609E-49EF-8722-C95F8066EAB9}" type="slidenum">
              <a:rPr lang="en-IN" smtClean="0"/>
              <a:t>‹#›</a:t>
            </a:fld>
            <a:endParaRPr lang="en-IN"/>
          </a:p>
        </p:txBody>
      </p:sp>
    </p:spTree>
    <p:extLst>
      <p:ext uri="{BB962C8B-B14F-4D97-AF65-F5344CB8AC3E}">
        <p14:creationId xmlns:p14="http://schemas.microsoft.com/office/powerpoint/2010/main" val="316290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E0B5B6-06CD-4AB4-9117-0C0B22EDB4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C37A63-5A03-4FBE-8E63-092E025883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C39A95-D5F3-4EFA-91A0-B742F0741B2A}"/>
              </a:ext>
            </a:extLst>
          </p:cNvPr>
          <p:cNvSpPr>
            <a:spLocks noGrp="1"/>
          </p:cNvSpPr>
          <p:nvPr>
            <p:ph type="dt" sz="half" idx="10"/>
          </p:nvPr>
        </p:nvSpPr>
        <p:spPr/>
        <p:txBody>
          <a:bodyPr/>
          <a:lstStyle/>
          <a:p>
            <a:fld id="{32FE02EA-B26D-4E14-986A-9DC97C357C86}" type="datetimeFigureOut">
              <a:rPr lang="en-IN" smtClean="0"/>
              <a:t>03-05-2021</a:t>
            </a:fld>
            <a:endParaRPr lang="en-IN"/>
          </a:p>
        </p:txBody>
      </p:sp>
      <p:sp>
        <p:nvSpPr>
          <p:cNvPr id="5" name="Footer Placeholder 4">
            <a:extLst>
              <a:ext uri="{FF2B5EF4-FFF2-40B4-BE49-F238E27FC236}">
                <a16:creationId xmlns:a16="http://schemas.microsoft.com/office/drawing/2014/main" id="{8684F4BE-AD0A-450A-8C40-C4BA8F2B8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0276B8-0F46-4D4F-B9FF-241CDE72F0E7}"/>
              </a:ext>
            </a:extLst>
          </p:cNvPr>
          <p:cNvSpPr>
            <a:spLocks noGrp="1"/>
          </p:cNvSpPr>
          <p:nvPr>
            <p:ph type="sldNum" sz="quarter" idx="12"/>
          </p:nvPr>
        </p:nvSpPr>
        <p:spPr/>
        <p:txBody>
          <a:bodyPr/>
          <a:lstStyle/>
          <a:p>
            <a:fld id="{DA363200-609E-49EF-8722-C95F8066EAB9}" type="slidenum">
              <a:rPr lang="en-IN" smtClean="0"/>
              <a:t>‹#›</a:t>
            </a:fld>
            <a:endParaRPr lang="en-IN"/>
          </a:p>
        </p:txBody>
      </p:sp>
    </p:spTree>
    <p:extLst>
      <p:ext uri="{BB962C8B-B14F-4D97-AF65-F5344CB8AC3E}">
        <p14:creationId xmlns:p14="http://schemas.microsoft.com/office/powerpoint/2010/main" val="121363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C169-E675-4758-9DEE-D293F11153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D54DC2-E27F-425B-8836-691BBFF018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12720E-0CC7-4EB9-B791-26E724927338}"/>
              </a:ext>
            </a:extLst>
          </p:cNvPr>
          <p:cNvSpPr>
            <a:spLocks noGrp="1"/>
          </p:cNvSpPr>
          <p:nvPr>
            <p:ph type="dt" sz="half" idx="10"/>
          </p:nvPr>
        </p:nvSpPr>
        <p:spPr/>
        <p:txBody>
          <a:bodyPr/>
          <a:lstStyle/>
          <a:p>
            <a:fld id="{32FE02EA-B26D-4E14-986A-9DC97C357C86}" type="datetimeFigureOut">
              <a:rPr lang="en-IN" smtClean="0"/>
              <a:t>03-05-2021</a:t>
            </a:fld>
            <a:endParaRPr lang="en-IN"/>
          </a:p>
        </p:txBody>
      </p:sp>
      <p:sp>
        <p:nvSpPr>
          <p:cNvPr id="5" name="Footer Placeholder 4">
            <a:extLst>
              <a:ext uri="{FF2B5EF4-FFF2-40B4-BE49-F238E27FC236}">
                <a16:creationId xmlns:a16="http://schemas.microsoft.com/office/drawing/2014/main" id="{FBF34696-F5BA-4469-BCF1-845F87FBF2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BA58EC-CC3A-4DF5-9522-AC600DEB2FE9}"/>
              </a:ext>
            </a:extLst>
          </p:cNvPr>
          <p:cNvSpPr>
            <a:spLocks noGrp="1"/>
          </p:cNvSpPr>
          <p:nvPr>
            <p:ph type="sldNum" sz="quarter" idx="12"/>
          </p:nvPr>
        </p:nvSpPr>
        <p:spPr/>
        <p:txBody>
          <a:bodyPr/>
          <a:lstStyle/>
          <a:p>
            <a:fld id="{DA363200-609E-49EF-8722-C95F8066EAB9}" type="slidenum">
              <a:rPr lang="en-IN" smtClean="0"/>
              <a:t>‹#›</a:t>
            </a:fld>
            <a:endParaRPr lang="en-IN"/>
          </a:p>
        </p:txBody>
      </p:sp>
    </p:spTree>
    <p:extLst>
      <p:ext uri="{BB962C8B-B14F-4D97-AF65-F5344CB8AC3E}">
        <p14:creationId xmlns:p14="http://schemas.microsoft.com/office/powerpoint/2010/main" val="209711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B328-5C23-41BB-9B73-DDD9124A70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ACE6C7-8B5E-4D6B-A667-4DA6B8D76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895A2C-322B-44FA-A4B0-90DA29A6824A}"/>
              </a:ext>
            </a:extLst>
          </p:cNvPr>
          <p:cNvSpPr>
            <a:spLocks noGrp="1"/>
          </p:cNvSpPr>
          <p:nvPr>
            <p:ph type="dt" sz="half" idx="10"/>
          </p:nvPr>
        </p:nvSpPr>
        <p:spPr/>
        <p:txBody>
          <a:bodyPr/>
          <a:lstStyle/>
          <a:p>
            <a:fld id="{32FE02EA-B26D-4E14-986A-9DC97C357C86}" type="datetimeFigureOut">
              <a:rPr lang="en-IN" smtClean="0"/>
              <a:t>03-05-2021</a:t>
            </a:fld>
            <a:endParaRPr lang="en-IN"/>
          </a:p>
        </p:txBody>
      </p:sp>
      <p:sp>
        <p:nvSpPr>
          <p:cNvPr id="5" name="Footer Placeholder 4">
            <a:extLst>
              <a:ext uri="{FF2B5EF4-FFF2-40B4-BE49-F238E27FC236}">
                <a16:creationId xmlns:a16="http://schemas.microsoft.com/office/drawing/2014/main" id="{8C262E06-5249-46A3-9D89-E691958A7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13BB0-A97D-4649-8C7D-E81473E42E12}"/>
              </a:ext>
            </a:extLst>
          </p:cNvPr>
          <p:cNvSpPr>
            <a:spLocks noGrp="1"/>
          </p:cNvSpPr>
          <p:nvPr>
            <p:ph type="sldNum" sz="quarter" idx="12"/>
          </p:nvPr>
        </p:nvSpPr>
        <p:spPr/>
        <p:txBody>
          <a:bodyPr/>
          <a:lstStyle/>
          <a:p>
            <a:fld id="{DA363200-609E-49EF-8722-C95F8066EAB9}" type="slidenum">
              <a:rPr lang="en-IN" smtClean="0"/>
              <a:t>‹#›</a:t>
            </a:fld>
            <a:endParaRPr lang="en-IN"/>
          </a:p>
        </p:txBody>
      </p:sp>
    </p:spTree>
    <p:extLst>
      <p:ext uri="{BB962C8B-B14F-4D97-AF65-F5344CB8AC3E}">
        <p14:creationId xmlns:p14="http://schemas.microsoft.com/office/powerpoint/2010/main" val="221200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A369-E170-4397-B9C6-2D54BC4F21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545F08-449A-45B8-B10D-C46E61AFE7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EA6866-2708-40AE-A647-E836E86CDF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BB5693-8BB0-4C71-9872-C0A2127D3CE6}"/>
              </a:ext>
            </a:extLst>
          </p:cNvPr>
          <p:cNvSpPr>
            <a:spLocks noGrp="1"/>
          </p:cNvSpPr>
          <p:nvPr>
            <p:ph type="dt" sz="half" idx="10"/>
          </p:nvPr>
        </p:nvSpPr>
        <p:spPr/>
        <p:txBody>
          <a:bodyPr/>
          <a:lstStyle/>
          <a:p>
            <a:fld id="{32FE02EA-B26D-4E14-986A-9DC97C357C86}" type="datetimeFigureOut">
              <a:rPr lang="en-IN" smtClean="0"/>
              <a:t>03-05-2021</a:t>
            </a:fld>
            <a:endParaRPr lang="en-IN"/>
          </a:p>
        </p:txBody>
      </p:sp>
      <p:sp>
        <p:nvSpPr>
          <p:cNvPr id="6" name="Footer Placeholder 5">
            <a:extLst>
              <a:ext uri="{FF2B5EF4-FFF2-40B4-BE49-F238E27FC236}">
                <a16:creationId xmlns:a16="http://schemas.microsoft.com/office/drawing/2014/main" id="{6625BEE1-3192-4A89-9661-7B3940B596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C88445-FED3-4E69-ABB2-572F233CEAB6}"/>
              </a:ext>
            </a:extLst>
          </p:cNvPr>
          <p:cNvSpPr>
            <a:spLocks noGrp="1"/>
          </p:cNvSpPr>
          <p:nvPr>
            <p:ph type="sldNum" sz="quarter" idx="12"/>
          </p:nvPr>
        </p:nvSpPr>
        <p:spPr/>
        <p:txBody>
          <a:bodyPr/>
          <a:lstStyle/>
          <a:p>
            <a:fld id="{DA363200-609E-49EF-8722-C95F8066EAB9}" type="slidenum">
              <a:rPr lang="en-IN" smtClean="0"/>
              <a:t>‹#›</a:t>
            </a:fld>
            <a:endParaRPr lang="en-IN"/>
          </a:p>
        </p:txBody>
      </p:sp>
    </p:spTree>
    <p:extLst>
      <p:ext uri="{BB962C8B-B14F-4D97-AF65-F5344CB8AC3E}">
        <p14:creationId xmlns:p14="http://schemas.microsoft.com/office/powerpoint/2010/main" val="232737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47CF-E29D-4456-A0DA-9EE7ADAE1E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8AD820-83EF-42D0-A4FC-6E670C1D2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68FD84-9B0D-41CB-AED5-90D0CF9ED2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BE708E-7D46-405E-AB75-7017ED98BA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6B378-4E07-4220-87A0-E161FC2853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19B655-78EE-4B6C-947E-458A402CD79E}"/>
              </a:ext>
            </a:extLst>
          </p:cNvPr>
          <p:cNvSpPr>
            <a:spLocks noGrp="1"/>
          </p:cNvSpPr>
          <p:nvPr>
            <p:ph type="dt" sz="half" idx="10"/>
          </p:nvPr>
        </p:nvSpPr>
        <p:spPr/>
        <p:txBody>
          <a:bodyPr/>
          <a:lstStyle/>
          <a:p>
            <a:fld id="{32FE02EA-B26D-4E14-986A-9DC97C357C86}" type="datetimeFigureOut">
              <a:rPr lang="en-IN" smtClean="0"/>
              <a:t>03-05-2021</a:t>
            </a:fld>
            <a:endParaRPr lang="en-IN"/>
          </a:p>
        </p:txBody>
      </p:sp>
      <p:sp>
        <p:nvSpPr>
          <p:cNvPr id="8" name="Footer Placeholder 7">
            <a:extLst>
              <a:ext uri="{FF2B5EF4-FFF2-40B4-BE49-F238E27FC236}">
                <a16:creationId xmlns:a16="http://schemas.microsoft.com/office/drawing/2014/main" id="{77677D06-004E-48F2-BAB1-79B2ABBFD0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DDF7EE-544A-4D89-B531-A62E22423340}"/>
              </a:ext>
            </a:extLst>
          </p:cNvPr>
          <p:cNvSpPr>
            <a:spLocks noGrp="1"/>
          </p:cNvSpPr>
          <p:nvPr>
            <p:ph type="sldNum" sz="quarter" idx="12"/>
          </p:nvPr>
        </p:nvSpPr>
        <p:spPr/>
        <p:txBody>
          <a:bodyPr/>
          <a:lstStyle/>
          <a:p>
            <a:fld id="{DA363200-609E-49EF-8722-C95F8066EAB9}" type="slidenum">
              <a:rPr lang="en-IN" smtClean="0"/>
              <a:t>‹#›</a:t>
            </a:fld>
            <a:endParaRPr lang="en-IN"/>
          </a:p>
        </p:txBody>
      </p:sp>
    </p:spTree>
    <p:extLst>
      <p:ext uri="{BB962C8B-B14F-4D97-AF65-F5344CB8AC3E}">
        <p14:creationId xmlns:p14="http://schemas.microsoft.com/office/powerpoint/2010/main" val="20915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003B-1D8A-431B-A78A-A7585A1312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76E569-9ACC-40D5-B81B-E7E665E5052A}"/>
              </a:ext>
            </a:extLst>
          </p:cNvPr>
          <p:cNvSpPr>
            <a:spLocks noGrp="1"/>
          </p:cNvSpPr>
          <p:nvPr>
            <p:ph type="dt" sz="half" idx="10"/>
          </p:nvPr>
        </p:nvSpPr>
        <p:spPr/>
        <p:txBody>
          <a:bodyPr/>
          <a:lstStyle/>
          <a:p>
            <a:fld id="{32FE02EA-B26D-4E14-986A-9DC97C357C86}" type="datetimeFigureOut">
              <a:rPr lang="en-IN" smtClean="0"/>
              <a:t>03-05-2021</a:t>
            </a:fld>
            <a:endParaRPr lang="en-IN"/>
          </a:p>
        </p:txBody>
      </p:sp>
      <p:sp>
        <p:nvSpPr>
          <p:cNvPr id="4" name="Footer Placeholder 3">
            <a:extLst>
              <a:ext uri="{FF2B5EF4-FFF2-40B4-BE49-F238E27FC236}">
                <a16:creationId xmlns:a16="http://schemas.microsoft.com/office/drawing/2014/main" id="{634ADB3A-EEFE-45AB-AEC6-CA2C0141AD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198B0A-9B62-4C4D-9677-F2A5DDA64368}"/>
              </a:ext>
            </a:extLst>
          </p:cNvPr>
          <p:cNvSpPr>
            <a:spLocks noGrp="1"/>
          </p:cNvSpPr>
          <p:nvPr>
            <p:ph type="sldNum" sz="quarter" idx="12"/>
          </p:nvPr>
        </p:nvSpPr>
        <p:spPr/>
        <p:txBody>
          <a:bodyPr/>
          <a:lstStyle/>
          <a:p>
            <a:fld id="{DA363200-609E-49EF-8722-C95F8066EAB9}" type="slidenum">
              <a:rPr lang="en-IN" smtClean="0"/>
              <a:t>‹#›</a:t>
            </a:fld>
            <a:endParaRPr lang="en-IN"/>
          </a:p>
        </p:txBody>
      </p:sp>
    </p:spTree>
    <p:extLst>
      <p:ext uri="{BB962C8B-B14F-4D97-AF65-F5344CB8AC3E}">
        <p14:creationId xmlns:p14="http://schemas.microsoft.com/office/powerpoint/2010/main" val="188869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04311-737B-45E0-AD50-9169500C3CD3}"/>
              </a:ext>
            </a:extLst>
          </p:cNvPr>
          <p:cNvSpPr>
            <a:spLocks noGrp="1"/>
          </p:cNvSpPr>
          <p:nvPr>
            <p:ph type="dt" sz="half" idx="10"/>
          </p:nvPr>
        </p:nvSpPr>
        <p:spPr/>
        <p:txBody>
          <a:bodyPr/>
          <a:lstStyle/>
          <a:p>
            <a:fld id="{32FE02EA-B26D-4E14-986A-9DC97C357C86}" type="datetimeFigureOut">
              <a:rPr lang="en-IN" smtClean="0"/>
              <a:t>03-05-2021</a:t>
            </a:fld>
            <a:endParaRPr lang="en-IN"/>
          </a:p>
        </p:txBody>
      </p:sp>
      <p:sp>
        <p:nvSpPr>
          <p:cNvPr id="3" name="Footer Placeholder 2">
            <a:extLst>
              <a:ext uri="{FF2B5EF4-FFF2-40B4-BE49-F238E27FC236}">
                <a16:creationId xmlns:a16="http://schemas.microsoft.com/office/drawing/2014/main" id="{6390B693-6080-41A6-BC29-FB9B550A67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962E11-437F-4FA5-B964-FB56B34B5262}"/>
              </a:ext>
            </a:extLst>
          </p:cNvPr>
          <p:cNvSpPr>
            <a:spLocks noGrp="1"/>
          </p:cNvSpPr>
          <p:nvPr>
            <p:ph type="sldNum" sz="quarter" idx="12"/>
          </p:nvPr>
        </p:nvSpPr>
        <p:spPr/>
        <p:txBody>
          <a:bodyPr/>
          <a:lstStyle/>
          <a:p>
            <a:fld id="{DA363200-609E-49EF-8722-C95F8066EAB9}" type="slidenum">
              <a:rPr lang="en-IN" smtClean="0"/>
              <a:t>‹#›</a:t>
            </a:fld>
            <a:endParaRPr lang="en-IN"/>
          </a:p>
        </p:txBody>
      </p:sp>
    </p:spTree>
    <p:extLst>
      <p:ext uri="{BB962C8B-B14F-4D97-AF65-F5344CB8AC3E}">
        <p14:creationId xmlns:p14="http://schemas.microsoft.com/office/powerpoint/2010/main" val="376302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EC48-F1C8-41DC-B2C3-C311D33AB4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90EA4E-85C1-4156-8509-3E452D404E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5C0F64-0929-4978-9D5A-423BD8160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5EE9F-8F7B-4B73-AA4F-37FC126CC926}"/>
              </a:ext>
            </a:extLst>
          </p:cNvPr>
          <p:cNvSpPr>
            <a:spLocks noGrp="1"/>
          </p:cNvSpPr>
          <p:nvPr>
            <p:ph type="dt" sz="half" idx="10"/>
          </p:nvPr>
        </p:nvSpPr>
        <p:spPr/>
        <p:txBody>
          <a:bodyPr/>
          <a:lstStyle/>
          <a:p>
            <a:fld id="{32FE02EA-B26D-4E14-986A-9DC97C357C86}" type="datetimeFigureOut">
              <a:rPr lang="en-IN" smtClean="0"/>
              <a:t>03-05-2021</a:t>
            </a:fld>
            <a:endParaRPr lang="en-IN"/>
          </a:p>
        </p:txBody>
      </p:sp>
      <p:sp>
        <p:nvSpPr>
          <p:cNvPr id="6" name="Footer Placeholder 5">
            <a:extLst>
              <a:ext uri="{FF2B5EF4-FFF2-40B4-BE49-F238E27FC236}">
                <a16:creationId xmlns:a16="http://schemas.microsoft.com/office/drawing/2014/main" id="{2CBFC892-7893-49D9-9368-3AE8511DD9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2064F9-A6A4-400E-8D5C-8A8A7BE3C2BC}"/>
              </a:ext>
            </a:extLst>
          </p:cNvPr>
          <p:cNvSpPr>
            <a:spLocks noGrp="1"/>
          </p:cNvSpPr>
          <p:nvPr>
            <p:ph type="sldNum" sz="quarter" idx="12"/>
          </p:nvPr>
        </p:nvSpPr>
        <p:spPr/>
        <p:txBody>
          <a:bodyPr/>
          <a:lstStyle/>
          <a:p>
            <a:fld id="{DA363200-609E-49EF-8722-C95F8066EAB9}" type="slidenum">
              <a:rPr lang="en-IN" smtClean="0"/>
              <a:t>‹#›</a:t>
            </a:fld>
            <a:endParaRPr lang="en-IN"/>
          </a:p>
        </p:txBody>
      </p:sp>
    </p:spTree>
    <p:extLst>
      <p:ext uri="{BB962C8B-B14F-4D97-AF65-F5344CB8AC3E}">
        <p14:creationId xmlns:p14="http://schemas.microsoft.com/office/powerpoint/2010/main" val="272219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0180-4DF1-422A-A3CB-015C6D98E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04C347-00BB-41AC-8594-153E5A8BF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FAB285-383A-4ED3-AC1A-1C6BC390F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DE00E-EC22-4035-A28C-8293124011A8}"/>
              </a:ext>
            </a:extLst>
          </p:cNvPr>
          <p:cNvSpPr>
            <a:spLocks noGrp="1"/>
          </p:cNvSpPr>
          <p:nvPr>
            <p:ph type="dt" sz="half" idx="10"/>
          </p:nvPr>
        </p:nvSpPr>
        <p:spPr/>
        <p:txBody>
          <a:bodyPr/>
          <a:lstStyle/>
          <a:p>
            <a:fld id="{32FE02EA-B26D-4E14-986A-9DC97C357C86}" type="datetimeFigureOut">
              <a:rPr lang="en-IN" smtClean="0"/>
              <a:t>03-05-2021</a:t>
            </a:fld>
            <a:endParaRPr lang="en-IN"/>
          </a:p>
        </p:txBody>
      </p:sp>
      <p:sp>
        <p:nvSpPr>
          <p:cNvPr id="6" name="Footer Placeholder 5">
            <a:extLst>
              <a:ext uri="{FF2B5EF4-FFF2-40B4-BE49-F238E27FC236}">
                <a16:creationId xmlns:a16="http://schemas.microsoft.com/office/drawing/2014/main" id="{0A1575E0-D907-44E9-A31F-FC20923D8A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911E0A-1055-4D67-BABE-0706E9A94D06}"/>
              </a:ext>
            </a:extLst>
          </p:cNvPr>
          <p:cNvSpPr>
            <a:spLocks noGrp="1"/>
          </p:cNvSpPr>
          <p:nvPr>
            <p:ph type="sldNum" sz="quarter" idx="12"/>
          </p:nvPr>
        </p:nvSpPr>
        <p:spPr/>
        <p:txBody>
          <a:bodyPr/>
          <a:lstStyle/>
          <a:p>
            <a:fld id="{DA363200-609E-49EF-8722-C95F8066EAB9}" type="slidenum">
              <a:rPr lang="en-IN" smtClean="0"/>
              <a:t>‹#›</a:t>
            </a:fld>
            <a:endParaRPr lang="en-IN"/>
          </a:p>
        </p:txBody>
      </p:sp>
    </p:spTree>
    <p:extLst>
      <p:ext uri="{BB962C8B-B14F-4D97-AF65-F5344CB8AC3E}">
        <p14:creationId xmlns:p14="http://schemas.microsoft.com/office/powerpoint/2010/main" val="293348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3599E5-ECDC-40A1-9D54-4A68F4825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EC25EC-66C2-4AE1-9D26-4E2D82298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20F8E-908F-4014-AFD3-4E32CCA0E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E02EA-B26D-4E14-986A-9DC97C357C86}" type="datetimeFigureOut">
              <a:rPr lang="en-IN" smtClean="0"/>
              <a:t>03-05-2021</a:t>
            </a:fld>
            <a:endParaRPr lang="en-IN"/>
          </a:p>
        </p:txBody>
      </p:sp>
      <p:sp>
        <p:nvSpPr>
          <p:cNvPr id="5" name="Footer Placeholder 4">
            <a:extLst>
              <a:ext uri="{FF2B5EF4-FFF2-40B4-BE49-F238E27FC236}">
                <a16:creationId xmlns:a16="http://schemas.microsoft.com/office/drawing/2014/main" id="{E7D6D773-5C12-4082-A215-C8255C153A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0F9D36-56A9-4B41-8AF3-E678E6B172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63200-609E-49EF-8722-C95F8066EAB9}" type="slidenum">
              <a:rPr lang="en-IN" smtClean="0"/>
              <a:t>‹#›</a:t>
            </a:fld>
            <a:endParaRPr lang="en-IN"/>
          </a:p>
        </p:txBody>
      </p:sp>
    </p:spTree>
    <p:extLst>
      <p:ext uri="{BB962C8B-B14F-4D97-AF65-F5344CB8AC3E}">
        <p14:creationId xmlns:p14="http://schemas.microsoft.com/office/powerpoint/2010/main" val="2824168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CD6446-9872-4313-84BF-2A95B71CDA83}"/>
              </a:ext>
            </a:extLst>
          </p:cNvPr>
          <p:cNvSpPr>
            <a:spLocks noGrp="1"/>
          </p:cNvSpPr>
          <p:nvPr>
            <p:ph type="subTitle" idx="1"/>
          </p:nvPr>
        </p:nvSpPr>
        <p:spPr>
          <a:xfrm>
            <a:off x="1524000" y="1588656"/>
            <a:ext cx="9144000" cy="4675910"/>
          </a:xfrm>
        </p:spPr>
        <p:txBody>
          <a:bodyPr>
            <a:normAutofit/>
          </a:bodyPr>
          <a:lstStyle/>
          <a:p>
            <a:endParaRPr lang="en-IN" dirty="0"/>
          </a:p>
          <a:p>
            <a:r>
              <a:rPr lang="en-IN" sz="4800" dirty="0"/>
              <a:t>Stock Price Prediction</a:t>
            </a:r>
            <a:br>
              <a:rPr lang="en-IN" sz="4800" dirty="0"/>
            </a:br>
            <a:br>
              <a:rPr lang="en-IN" sz="3200" dirty="0"/>
            </a:br>
            <a:r>
              <a:rPr lang="en-IN" sz="3200" dirty="0"/>
              <a:t>By</a:t>
            </a:r>
            <a:br>
              <a:rPr lang="en-IN" sz="3200" dirty="0"/>
            </a:br>
            <a:br>
              <a:rPr lang="en-IN" sz="3200" dirty="0"/>
            </a:br>
            <a:r>
              <a:rPr lang="en-IN" sz="1900" dirty="0"/>
              <a:t>Sandeep Kumar Meena (11710147)</a:t>
            </a:r>
            <a:br>
              <a:rPr lang="en-IN" sz="1900" dirty="0"/>
            </a:br>
            <a:r>
              <a:rPr lang="en-IN" sz="1900" dirty="0"/>
              <a:t>Suraj Kumar Chaudhary (11710150)</a:t>
            </a:r>
            <a:br>
              <a:rPr lang="en-IN" sz="1900" dirty="0"/>
            </a:br>
            <a:r>
              <a:rPr lang="en-IN" sz="1900" dirty="0"/>
              <a:t>Ajay (11710173)</a:t>
            </a:r>
          </a:p>
          <a:p>
            <a:r>
              <a:rPr lang="en-IN" dirty="0"/>
              <a:t>Under the Supervision of</a:t>
            </a:r>
          </a:p>
          <a:p>
            <a:r>
              <a:rPr lang="en-IN" dirty="0"/>
              <a:t>Prof. Sanjay Jain</a:t>
            </a:r>
          </a:p>
        </p:txBody>
      </p:sp>
      <p:sp>
        <p:nvSpPr>
          <p:cNvPr id="7" name="Title 6">
            <a:extLst>
              <a:ext uri="{FF2B5EF4-FFF2-40B4-BE49-F238E27FC236}">
                <a16:creationId xmlns:a16="http://schemas.microsoft.com/office/drawing/2014/main" id="{C56B3582-5B9C-4FC4-86BB-060B3683BE0A}"/>
              </a:ext>
            </a:extLst>
          </p:cNvPr>
          <p:cNvSpPr>
            <a:spLocks noGrp="1"/>
          </p:cNvSpPr>
          <p:nvPr>
            <p:ph type="ctrTitle"/>
          </p:nvPr>
        </p:nvSpPr>
        <p:spPr>
          <a:xfrm>
            <a:off x="1366981" y="83128"/>
            <a:ext cx="9633527" cy="1708728"/>
          </a:xfrm>
        </p:spPr>
        <p:txBody>
          <a:bodyPr>
            <a:normAutofit/>
          </a:bodyPr>
          <a:lstStyle/>
          <a:p>
            <a:r>
              <a:rPr lang="en-IN"/>
              <a:t>Project Presentation</a:t>
            </a:r>
            <a:br>
              <a:rPr lang="en-IN"/>
            </a:br>
            <a:r>
              <a:rPr lang="en-IN" sz="4000"/>
              <a:t>on</a:t>
            </a:r>
          </a:p>
        </p:txBody>
      </p:sp>
    </p:spTree>
    <p:extLst>
      <p:ext uri="{BB962C8B-B14F-4D97-AF65-F5344CB8AC3E}">
        <p14:creationId xmlns:p14="http://schemas.microsoft.com/office/powerpoint/2010/main" val="1607484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B59C-FACA-4094-B40E-F2D19EFC357C}"/>
              </a:ext>
            </a:extLst>
          </p:cNvPr>
          <p:cNvSpPr>
            <a:spLocks noGrp="1"/>
          </p:cNvSpPr>
          <p:nvPr>
            <p:ph type="title"/>
          </p:nvPr>
        </p:nvSpPr>
        <p:spPr>
          <a:xfrm>
            <a:off x="838200" y="337416"/>
            <a:ext cx="10515600" cy="521566"/>
          </a:xfrm>
        </p:spPr>
        <p:txBody>
          <a:bodyPr>
            <a:normAutofit fontScale="90000"/>
          </a:bodyPr>
          <a:lstStyle/>
          <a:p>
            <a:r>
              <a:rPr lang="en-IN"/>
              <a:t>RNN</a:t>
            </a:r>
          </a:p>
        </p:txBody>
      </p:sp>
      <p:sp>
        <p:nvSpPr>
          <p:cNvPr id="3" name="Content Placeholder 2">
            <a:extLst>
              <a:ext uri="{FF2B5EF4-FFF2-40B4-BE49-F238E27FC236}">
                <a16:creationId xmlns:a16="http://schemas.microsoft.com/office/drawing/2014/main" id="{356B6112-32B1-4979-9A4F-421B4A594DD2}"/>
              </a:ext>
            </a:extLst>
          </p:cNvPr>
          <p:cNvSpPr>
            <a:spLocks noGrp="1"/>
          </p:cNvSpPr>
          <p:nvPr>
            <p:ph idx="1"/>
          </p:nvPr>
        </p:nvSpPr>
        <p:spPr>
          <a:xfrm>
            <a:off x="80817" y="1015999"/>
            <a:ext cx="6199909" cy="5661891"/>
          </a:xfrm>
        </p:spPr>
        <p:txBody>
          <a:bodyPr>
            <a:normAutofit/>
          </a:bodyPr>
          <a:lstStyle/>
          <a:p>
            <a:r>
              <a:rPr lang="en-IN" sz="2000" dirty="0"/>
              <a:t>Recurrent Neural Network are a type of neural network where connection between nodes form a directed graph along a temporal sequence , which allows it to exhibit temporal dynamic behaviour .</a:t>
            </a:r>
          </a:p>
          <a:p>
            <a:endParaRPr lang="en-IN" sz="2000" dirty="0"/>
          </a:p>
          <a:p>
            <a:endParaRPr lang="en-IN" sz="2000" dirty="0"/>
          </a:p>
        </p:txBody>
      </p:sp>
      <p:pic>
        <p:nvPicPr>
          <p:cNvPr id="5" name="Picture 4">
            <a:extLst>
              <a:ext uri="{FF2B5EF4-FFF2-40B4-BE49-F238E27FC236}">
                <a16:creationId xmlns:a16="http://schemas.microsoft.com/office/drawing/2014/main" id="{A546A713-E246-424C-AF1A-A5620581ACAA}"/>
              </a:ext>
            </a:extLst>
          </p:cNvPr>
          <p:cNvPicPr>
            <a:picLocks noChangeAspect="1"/>
          </p:cNvPicPr>
          <p:nvPr/>
        </p:nvPicPr>
        <p:blipFill>
          <a:blip r:embed="rId2"/>
          <a:stretch>
            <a:fillRect/>
          </a:stretch>
        </p:blipFill>
        <p:spPr>
          <a:xfrm>
            <a:off x="6624783" y="2782957"/>
            <a:ext cx="5486400" cy="3513694"/>
          </a:xfrm>
          <a:prstGeom prst="rect">
            <a:avLst/>
          </a:prstGeom>
        </p:spPr>
      </p:pic>
      <p:sp>
        <p:nvSpPr>
          <p:cNvPr id="6" name="Rectangle 1">
            <a:extLst>
              <a:ext uri="{FF2B5EF4-FFF2-40B4-BE49-F238E27FC236}">
                <a16:creationId xmlns:a16="http://schemas.microsoft.com/office/drawing/2014/main" id="{ADCF6D54-5B9B-4B3A-B854-A845A0E71CFD}"/>
              </a:ext>
            </a:extLst>
          </p:cNvPr>
          <p:cNvSpPr>
            <a:spLocks noChangeArrowheads="1"/>
          </p:cNvSpPr>
          <p:nvPr/>
        </p:nvSpPr>
        <p:spPr bwMode="auto">
          <a:xfrm>
            <a:off x="7733647" y="6431669"/>
            <a:ext cx="4812145"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Test: Root Mean Squared Error(RMSE): 0.04</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56F1B2D4-1C96-4A2B-9CE4-ED8B709A6D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38" y="2305878"/>
            <a:ext cx="6026426" cy="4372012"/>
          </a:xfrm>
          <a:prstGeom prst="rect">
            <a:avLst/>
          </a:prstGeom>
        </p:spPr>
      </p:pic>
      <p:pic>
        <p:nvPicPr>
          <p:cNvPr id="9" name="Picture 8">
            <a:extLst>
              <a:ext uri="{FF2B5EF4-FFF2-40B4-BE49-F238E27FC236}">
                <a16:creationId xmlns:a16="http://schemas.microsoft.com/office/drawing/2014/main" id="{DA1F9484-D677-401B-8168-EA96220B0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783" y="180110"/>
            <a:ext cx="5192440" cy="2467829"/>
          </a:xfrm>
          <a:prstGeom prst="rect">
            <a:avLst/>
          </a:prstGeom>
        </p:spPr>
      </p:pic>
    </p:spTree>
    <p:extLst>
      <p:ext uri="{BB962C8B-B14F-4D97-AF65-F5344CB8AC3E}">
        <p14:creationId xmlns:p14="http://schemas.microsoft.com/office/powerpoint/2010/main" val="347873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C501-76E0-47D6-BB74-F4129C193969}"/>
              </a:ext>
            </a:extLst>
          </p:cNvPr>
          <p:cNvSpPr>
            <a:spLocks noGrp="1"/>
          </p:cNvSpPr>
          <p:nvPr>
            <p:ph type="title"/>
          </p:nvPr>
        </p:nvSpPr>
        <p:spPr>
          <a:xfrm>
            <a:off x="838200" y="365126"/>
            <a:ext cx="10515600" cy="521566"/>
          </a:xfrm>
        </p:spPr>
        <p:txBody>
          <a:bodyPr>
            <a:normAutofit fontScale="90000"/>
          </a:bodyPr>
          <a:lstStyle/>
          <a:p>
            <a:r>
              <a:rPr lang="en-IN" dirty="0"/>
              <a:t>LSTM</a:t>
            </a:r>
          </a:p>
        </p:txBody>
      </p:sp>
      <p:sp>
        <p:nvSpPr>
          <p:cNvPr id="3" name="Content Placeholder 2">
            <a:extLst>
              <a:ext uri="{FF2B5EF4-FFF2-40B4-BE49-F238E27FC236}">
                <a16:creationId xmlns:a16="http://schemas.microsoft.com/office/drawing/2014/main" id="{58637959-961C-4AC2-8E13-78AC207226CF}"/>
              </a:ext>
            </a:extLst>
          </p:cNvPr>
          <p:cNvSpPr>
            <a:spLocks noGrp="1"/>
          </p:cNvSpPr>
          <p:nvPr>
            <p:ph idx="1"/>
          </p:nvPr>
        </p:nvSpPr>
        <p:spPr>
          <a:xfrm>
            <a:off x="166255" y="1052945"/>
            <a:ext cx="5929745" cy="5124018"/>
          </a:xfrm>
        </p:spPr>
        <p:txBody>
          <a:bodyPr>
            <a:normAutofit/>
          </a:bodyPr>
          <a:lstStyle/>
          <a:p>
            <a:r>
              <a:rPr lang="en-IN" sz="2000" dirty="0"/>
              <a:t>Long Short Term Memory is explicitly designed to avoid the long term dependency problem , remembering information for long periods of time is their default behaviour , not something they struggle to learn .</a:t>
            </a:r>
          </a:p>
          <a:p>
            <a:r>
              <a:rPr lang="en-IN" sz="2000" dirty="0"/>
              <a:t>Memory cell state is the key to LSTM which stores the information down the entire chain .</a:t>
            </a:r>
          </a:p>
          <a:p>
            <a:r>
              <a:rPr lang="en-IN" sz="2000" dirty="0"/>
              <a:t>LSTM adds or remove information to these cell states , regulated by structures called gates which are composed of sigmoid neural net layer and a multiplication operation .</a:t>
            </a:r>
          </a:p>
          <a:p>
            <a:r>
              <a:rPr lang="en-IN" sz="2000" dirty="0"/>
              <a:t> There are three gates to protect and control the cell states : </a:t>
            </a:r>
          </a:p>
          <a:p>
            <a:pPr lvl="1"/>
            <a:r>
              <a:rPr lang="en-IN" sz="1600" dirty="0"/>
              <a:t>Forget Gate</a:t>
            </a:r>
          </a:p>
          <a:p>
            <a:pPr lvl="1"/>
            <a:r>
              <a:rPr lang="en-IN" sz="1600" dirty="0"/>
              <a:t>Input Gate</a:t>
            </a:r>
          </a:p>
          <a:p>
            <a:pPr lvl="1"/>
            <a:r>
              <a:rPr lang="en-IN" sz="1600" dirty="0"/>
              <a:t>Output Gate</a:t>
            </a:r>
          </a:p>
        </p:txBody>
      </p:sp>
      <p:pic>
        <p:nvPicPr>
          <p:cNvPr id="6" name="Picture 5">
            <a:extLst>
              <a:ext uri="{FF2B5EF4-FFF2-40B4-BE49-F238E27FC236}">
                <a16:creationId xmlns:a16="http://schemas.microsoft.com/office/drawing/2014/main" id="{D7B5DD13-E949-48D8-8445-2657FF105716}"/>
              </a:ext>
            </a:extLst>
          </p:cNvPr>
          <p:cNvPicPr/>
          <p:nvPr/>
        </p:nvPicPr>
        <p:blipFill>
          <a:blip r:embed="rId2"/>
          <a:stretch>
            <a:fillRect/>
          </a:stretch>
        </p:blipFill>
        <p:spPr>
          <a:xfrm>
            <a:off x="6082145" y="3260034"/>
            <a:ext cx="5943600" cy="3228633"/>
          </a:xfrm>
          <a:prstGeom prst="rect">
            <a:avLst/>
          </a:prstGeom>
        </p:spPr>
      </p:pic>
      <p:sp>
        <p:nvSpPr>
          <p:cNvPr id="8" name="TextBox 7">
            <a:extLst>
              <a:ext uri="{FF2B5EF4-FFF2-40B4-BE49-F238E27FC236}">
                <a16:creationId xmlns:a16="http://schemas.microsoft.com/office/drawing/2014/main" id="{CBD0C8AA-4A6D-462A-BEEC-97BB840E6EE9}"/>
              </a:ext>
            </a:extLst>
          </p:cNvPr>
          <p:cNvSpPr txBox="1"/>
          <p:nvPr/>
        </p:nvSpPr>
        <p:spPr>
          <a:xfrm>
            <a:off x="6627693" y="6488668"/>
            <a:ext cx="5283200" cy="369332"/>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Calibri" panose="020F0502020204030204" pitchFamily="34" charset="0"/>
              </a:rPr>
              <a:t>Test Score: 0.00604687 MSE (0.07776165 RMSE)</a:t>
            </a:r>
            <a:endParaRPr lang="en-IN" dirty="0"/>
          </a:p>
        </p:txBody>
      </p:sp>
      <p:pic>
        <p:nvPicPr>
          <p:cNvPr id="5" name="Picture 4">
            <a:extLst>
              <a:ext uri="{FF2B5EF4-FFF2-40B4-BE49-F238E27FC236}">
                <a16:creationId xmlns:a16="http://schemas.microsoft.com/office/drawing/2014/main" id="{B9F3AF84-79DF-4F49-9CE2-8D2BD77A0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144" y="238539"/>
            <a:ext cx="5828750" cy="2809461"/>
          </a:xfrm>
          <a:prstGeom prst="rect">
            <a:avLst/>
          </a:prstGeom>
        </p:spPr>
      </p:pic>
    </p:spTree>
    <p:extLst>
      <p:ext uri="{BB962C8B-B14F-4D97-AF65-F5344CB8AC3E}">
        <p14:creationId xmlns:p14="http://schemas.microsoft.com/office/powerpoint/2010/main" val="33009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C501-76E0-47D6-BB74-F4129C193969}"/>
              </a:ext>
            </a:extLst>
          </p:cNvPr>
          <p:cNvSpPr>
            <a:spLocks noGrp="1"/>
          </p:cNvSpPr>
          <p:nvPr>
            <p:ph type="title"/>
          </p:nvPr>
        </p:nvSpPr>
        <p:spPr>
          <a:xfrm>
            <a:off x="838200" y="365126"/>
            <a:ext cx="10515600" cy="521566"/>
          </a:xfrm>
        </p:spPr>
        <p:txBody>
          <a:bodyPr>
            <a:normAutofit fontScale="90000"/>
          </a:bodyPr>
          <a:lstStyle/>
          <a:p>
            <a:r>
              <a:rPr lang="en-IN" dirty="0"/>
              <a:t>LSTM </a:t>
            </a:r>
            <a:r>
              <a:rPr lang="en-IN" sz="3300" dirty="0"/>
              <a:t>( Working )</a:t>
            </a:r>
          </a:p>
        </p:txBody>
      </p:sp>
      <p:pic>
        <p:nvPicPr>
          <p:cNvPr id="5" name="Content Placeholder 4">
            <a:extLst>
              <a:ext uri="{FF2B5EF4-FFF2-40B4-BE49-F238E27FC236}">
                <a16:creationId xmlns:a16="http://schemas.microsoft.com/office/drawing/2014/main" id="{38EEBD62-62FA-4B10-941F-C1BEA2678F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154" y="1246433"/>
            <a:ext cx="5794576" cy="5246441"/>
          </a:xfrm>
        </p:spPr>
      </p:pic>
      <p:pic>
        <p:nvPicPr>
          <p:cNvPr id="9" name="Picture 8">
            <a:extLst>
              <a:ext uri="{FF2B5EF4-FFF2-40B4-BE49-F238E27FC236}">
                <a16:creationId xmlns:a16="http://schemas.microsoft.com/office/drawing/2014/main" id="{89C3EEB0-916F-4095-A8F8-95CE02273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5126"/>
            <a:ext cx="5583974" cy="3063874"/>
          </a:xfrm>
          <a:prstGeom prst="rect">
            <a:avLst/>
          </a:prstGeom>
        </p:spPr>
      </p:pic>
      <p:pic>
        <p:nvPicPr>
          <p:cNvPr id="11" name="Picture 10">
            <a:extLst>
              <a:ext uri="{FF2B5EF4-FFF2-40B4-BE49-F238E27FC236}">
                <a16:creationId xmlns:a16="http://schemas.microsoft.com/office/drawing/2014/main" id="{7CAF315E-B010-4D85-9222-12FCC30626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6730" y="3627783"/>
            <a:ext cx="5560541" cy="2718076"/>
          </a:xfrm>
          <a:prstGeom prst="rect">
            <a:avLst/>
          </a:prstGeom>
        </p:spPr>
      </p:pic>
    </p:spTree>
    <p:extLst>
      <p:ext uri="{BB962C8B-B14F-4D97-AF65-F5344CB8AC3E}">
        <p14:creationId xmlns:p14="http://schemas.microsoft.com/office/powerpoint/2010/main" val="90330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DA19-FF59-4BC1-9C6C-E23EE3B1E9F6}"/>
              </a:ext>
            </a:extLst>
          </p:cNvPr>
          <p:cNvSpPr>
            <a:spLocks noGrp="1"/>
          </p:cNvSpPr>
          <p:nvPr>
            <p:ph type="title"/>
          </p:nvPr>
        </p:nvSpPr>
        <p:spPr>
          <a:xfrm>
            <a:off x="480290" y="180109"/>
            <a:ext cx="10515600" cy="660111"/>
          </a:xfrm>
        </p:spPr>
        <p:txBody>
          <a:bodyPr>
            <a:normAutofit fontScale="90000"/>
          </a:bodyPr>
          <a:lstStyle/>
          <a:p>
            <a:r>
              <a:rPr lang="en-IN"/>
              <a:t>Improved LSTM</a:t>
            </a:r>
          </a:p>
        </p:txBody>
      </p:sp>
      <p:pic>
        <p:nvPicPr>
          <p:cNvPr id="7" name="Content Placeholder 6">
            <a:extLst>
              <a:ext uri="{FF2B5EF4-FFF2-40B4-BE49-F238E27FC236}">
                <a16:creationId xmlns:a16="http://schemas.microsoft.com/office/drawing/2014/main" id="{301A6F59-8656-4310-8FC7-17AA52F3D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540" y="1025526"/>
            <a:ext cx="4923657" cy="2592318"/>
          </a:xfrm>
        </p:spPr>
      </p:pic>
      <p:pic>
        <p:nvPicPr>
          <p:cNvPr id="5" name="Picture 4">
            <a:extLst>
              <a:ext uri="{FF2B5EF4-FFF2-40B4-BE49-F238E27FC236}">
                <a16:creationId xmlns:a16="http://schemas.microsoft.com/office/drawing/2014/main" id="{724298A4-DD3C-462E-8B13-A717D92B15B7}"/>
              </a:ext>
            </a:extLst>
          </p:cNvPr>
          <p:cNvPicPr>
            <a:picLocks noChangeAspect="1"/>
          </p:cNvPicPr>
          <p:nvPr/>
        </p:nvPicPr>
        <p:blipFill>
          <a:blip r:embed="rId3"/>
          <a:stretch>
            <a:fillRect/>
          </a:stretch>
        </p:blipFill>
        <p:spPr>
          <a:xfrm>
            <a:off x="6403209" y="1025526"/>
            <a:ext cx="5202446" cy="4540387"/>
          </a:xfrm>
          <a:prstGeom prst="rect">
            <a:avLst/>
          </a:prstGeom>
        </p:spPr>
      </p:pic>
      <p:sp>
        <p:nvSpPr>
          <p:cNvPr id="6" name="Rectangle 1">
            <a:extLst>
              <a:ext uri="{FF2B5EF4-FFF2-40B4-BE49-F238E27FC236}">
                <a16:creationId xmlns:a16="http://schemas.microsoft.com/office/drawing/2014/main" id="{9B2B5B9F-0CC9-4860-8A61-157FA05F1596}"/>
              </a:ext>
            </a:extLst>
          </p:cNvPr>
          <p:cNvSpPr>
            <a:spLocks noChangeArrowheads="1"/>
          </p:cNvSpPr>
          <p:nvPr/>
        </p:nvSpPr>
        <p:spPr bwMode="auto">
          <a:xfrm>
            <a:off x="6716442" y="5832474"/>
            <a:ext cx="47659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 Score: 0.00189071 MSE (0.04348234 RMSE)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pic>
        <p:nvPicPr>
          <p:cNvPr id="9" name="Picture 8">
            <a:extLst>
              <a:ext uri="{FF2B5EF4-FFF2-40B4-BE49-F238E27FC236}">
                <a16:creationId xmlns:a16="http://schemas.microsoft.com/office/drawing/2014/main" id="{BDB3B72D-D040-4BE4-8F4A-18CF04B5C1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461" y="3617844"/>
            <a:ext cx="5830539" cy="2822713"/>
          </a:xfrm>
          <a:prstGeom prst="rect">
            <a:avLst/>
          </a:prstGeom>
        </p:spPr>
      </p:pic>
    </p:spTree>
    <p:extLst>
      <p:ext uri="{BB962C8B-B14F-4D97-AF65-F5344CB8AC3E}">
        <p14:creationId xmlns:p14="http://schemas.microsoft.com/office/powerpoint/2010/main" val="904852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5F13-25F1-4382-AB9C-3E8E91447394}"/>
              </a:ext>
            </a:extLst>
          </p:cNvPr>
          <p:cNvSpPr>
            <a:spLocks noGrp="1"/>
          </p:cNvSpPr>
          <p:nvPr>
            <p:ph type="title"/>
          </p:nvPr>
        </p:nvSpPr>
        <p:spPr>
          <a:xfrm>
            <a:off x="838200" y="365126"/>
            <a:ext cx="10515600" cy="724766"/>
          </a:xfrm>
        </p:spPr>
        <p:txBody>
          <a:bodyPr/>
          <a:lstStyle/>
          <a:p>
            <a:r>
              <a:rPr lang="en-IN" dirty="0"/>
              <a:t>Conclusion</a:t>
            </a:r>
          </a:p>
        </p:txBody>
      </p:sp>
      <p:sp>
        <p:nvSpPr>
          <p:cNvPr id="3" name="Content Placeholder 2">
            <a:extLst>
              <a:ext uri="{FF2B5EF4-FFF2-40B4-BE49-F238E27FC236}">
                <a16:creationId xmlns:a16="http://schemas.microsoft.com/office/drawing/2014/main" id="{DF156D32-3607-4AE5-B0D3-88E53483FD08}"/>
              </a:ext>
            </a:extLst>
          </p:cNvPr>
          <p:cNvSpPr>
            <a:spLocks noGrp="1"/>
          </p:cNvSpPr>
          <p:nvPr>
            <p:ph idx="1"/>
          </p:nvPr>
        </p:nvSpPr>
        <p:spPr>
          <a:xfrm>
            <a:off x="838200" y="1173018"/>
            <a:ext cx="10515600" cy="5003945"/>
          </a:xfrm>
        </p:spPr>
        <p:txBody>
          <a:bodyPr>
            <a:noAutofit/>
          </a:bodyPr>
          <a:lstStyle/>
          <a:p>
            <a:pPr marL="0" algn="just">
              <a:lnSpc>
                <a:spcPct val="150000"/>
              </a:lnSpc>
              <a:spcBef>
                <a:spcPts val="0"/>
              </a:spcBef>
              <a:spcAft>
                <a:spcPts val="1000"/>
              </a:spcAft>
            </a:pPr>
            <a:r>
              <a:rPr lang="en-US" sz="1500" dirty="0">
                <a:latin typeface="Times New Roman" panose="02020603050405020304" pitchFamily="18" charset="0"/>
                <a:ea typeface="Calibri" panose="020F0502020204030204" pitchFamily="34" charset="0"/>
                <a:cs typeface="Mangal" panose="02040503050203030202" pitchFamily="18" charset="0"/>
              </a:rPr>
              <a:t>In this project we tried to predict the future closing price of a stock using Technical analysis.</a:t>
            </a:r>
          </a:p>
          <a:p>
            <a:pPr marL="0" algn="just">
              <a:lnSpc>
                <a:spcPct val="150000"/>
              </a:lnSpc>
              <a:spcBef>
                <a:spcPts val="0"/>
              </a:spcBef>
              <a:spcAft>
                <a:spcPts val="1000"/>
              </a:spcAft>
            </a:pPr>
            <a:r>
              <a:rPr lang="en-US" sz="1500" dirty="0">
                <a:latin typeface="Times New Roman" panose="02020603050405020304" pitchFamily="18" charset="0"/>
                <a:ea typeface="Calibri" panose="020F0502020204030204" pitchFamily="34" charset="0"/>
                <a:cs typeface="Mangal" panose="02040503050203030202" pitchFamily="18" charset="0"/>
              </a:rPr>
              <a:t>We started with linear regression model as our benchmark model whose RMSE value was 0.41140883 which is not so good.</a:t>
            </a:r>
          </a:p>
          <a:p>
            <a:pPr marL="0" algn="just">
              <a:lnSpc>
                <a:spcPct val="150000"/>
              </a:lnSpc>
              <a:spcBef>
                <a:spcPts val="0"/>
              </a:spcBef>
              <a:spcAft>
                <a:spcPts val="1000"/>
              </a:spcAft>
            </a:pPr>
            <a:r>
              <a:rPr lang="en-US" sz="1500" dirty="0">
                <a:latin typeface="Times New Roman" panose="02020603050405020304" pitchFamily="18" charset="0"/>
                <a:ea typeface="Calibri" panose="020F0502020204030204" pitchFamily="34" charset="0"/>
                <a:cs typeface="Mangal" panose="02040503050203030202" pitchFamily="18" charset="0"/>
              </a:rPr>
              <a:t>Machine Learning model like , KNN performed well on the training dataset but not that good on the test data , SVR was significant improvement over  KNN with RMSE value 0.6789937199116884 .</a:t>
            </a:r>
          </a:p>
          <a:p>
            <a:pPr marL="0" algn="just">
              <a:lnSpc>
                <a:spcPct val="150000"/>
              </a:lnSpc>
              <a:spcBef>
                <a:spcPts val="0"/>
              </a:spcBef>
              <a:spcAft>
                <a:spcPts val="1000"/>
              </a:spcAft>
            </a:pPr>
            <a:r>
              <a:rPr lang="en-US" sz="1500" dirty="0">
                <a:latin typeface="Times New Roman" panose="02020603050405020304" pitchFamily="18" charset="0"/>
                <a:ea typeface="Calibri" panose="020F0502020204030204" pitchFamily="34" charset="0"/>
                <a:cs typeface="Mangal" panose="02040503050203030202" pitchFamily="18" charset="0"/>
              </a:rPr>
              <a:t>Deep Learning Models performed best among the past models with RMSE value 0.08 for DNN and 0.04 for RNN , as RNN suffers from the problem of  vanishing gradient , due to which it does not learn from the past data , so we moved forward to LSTM .</a:t>
            </a:r>
          </a:p>
          <a:p>
            <a:pPr marL="0" algn="just">
              <a:lnSpc>
                <a:spcPct val="150000"/>
              </a:lnSpc>
              <a:spcBef>
                <a:spcPts val="0"/>
              </a:spcBef>
              <a:spcAft>
                <a:spcPts val="1000"/>
              </a:spcAft>
            </a:pPr>
            <a:r>
              <a:rPr lang="en-US" sz="1500" dirty="0">
                <a:latin typeface="Times New Roman" panose="02020603050405020304" pitchFamily="18" charset="0"/>
                <a:ea typeface="Calibri" panose="020F0502020204030204" pitchFamily="34" charset="0"/>
                <a:cs typeface="Mangal" panose="02040503050203030202" pitchFamily="18" charset="0"/>
              </a:rPr>
              <a:t> LSTM are explicitly designed to avoid the long term dependency problem , it performed quite well with RMSE value of  </a:t>
            </a:r>
            <a:r>
              <a:rPr lang="en-US" sz="1600" dirty="0">
                <a:latin typeface="Times New Roman" panose="02020603050405020304" pitchFamily="18" charset="0"/>
                <a:ea typeface="Calibri" panose="020F0502020204030204" pitchFamily="34" charset="0"/>
                <a:cs typeface="Mangal" panose="02040503050203030202" pitchFamily="18" charset="0"/>
              </a:rPr>
              <a:t>0.04348234</a:t>
            </a:r>
            <a:r>
              <a:rPr lang="en-US"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1500" dirty="0">
                <a:latin typeface="Times New Roman" panose="02020603050405020304" pitchFamily="18" charset="0"/>
                <a:ea typeface="Calibri" panose="020F0502020204030204" pitchFamily="34" charset="0"/>
                <a:cs typeface="Mangal" panose="02040503050203030202" pitchFamily="18" charset="0"/>
              </a:rPr>
              <a:t>which is significant improvement over our previous models .</a:t>
            </a:r>
          </a:p>
          <a:p>
            <a:pPr marL="0" algn="just">
              <a:lnSpc>
                <a:spcPct val="150000"/>
              </a:lnSpc>
              <a:spcBef>
                <a:spcPts val="0"/>
              </a:spcBef>
              <a:spcAft>
                <a:spcPts val="1000"/>
              </a:spcAft>
            </a:pPr>
            <a:r>
              <a:rPr lang="en-US" sz="1500" dirty="0">
                <a:latin typeface="Times New Roman" panose="02020603050405020304" pitchFamily="18" charset="0"/>
                <a:ea typeface="Calibri" panose="020F0502020204030204" pitchFamily="34" charset="0"/>
                <a:cs typeface="Mangal" panose="02040503050203030202" pitchFamily="18" charset="0"/>
              </a:rPr>
              <a:t>Although we get good result from the above model but we can’t completely depend on the above model for predicting stock price as it does not include fundamental analysis factors , but , we can still improve the model by adding the factors like textual analysis .</a:t>
            </a:r>
          </a:p>
          <a:p>
            <a:pPr marL="0" algn="just">
              <a:lnSpc>
                <a:spcPct val="150000"/>
              </a:lnSpc>
              <a:spcBef>
                <a:spcPts val="0"/>
              </a:spcBef>
              <a:spcAft>
                <a:spcPts val="1000"/>
              </a:spcAft>
            </a:pPr>
            <a:r>
              <a:rPr lang="en-US" sz="1500" dirty="0">
                <a:latin typeface="Times New Roman" panose="02020603050405020304" pitchFamily="18" charset="0"/>
                <a:ea typeface="Calibri" panose="020F0502020204030204" pitchFamily="34" charset="0"/>
                <a:cs typeface="Mangal" panose="02040503050203030202" pitchFamily="18" charset="0"/>
              </a:rPr>
              <a:t>So we can say that using advance deep learning models like LSTM we can get some picture of how the stock prices will act. But for getting the whole picture we should include other non technical factors as well.</a:t>
            </a:r>
          </a:p>
        </p:txBody>
      </p:sp>
    </p:spTree>
    <p:extLst>
      <p:ext uri="{BB962C8B-B14F-4D97-AF65-F5344CB8AC3E}">
        <p14:creationId xmlns:p14="http://schemas.microsoft.com/office/powerpoint/2010/main" val="21305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5F13-25F1-4382-AB9C-3E8E91447394}"/>
              </a:ext>
            </a:extLst>
          </p:cNvPr>
          <p:cNvSpPr>
            <a:spLocks noGrp="1"/>
          </p:cNvSpPr>
          <p:nvPr>
            <p:ph type="title"/>
          </p:nvPr>
        </p:nvSpPr>
        <p:spPr>
          <a:xfrm>
            <a:off x="838200" y="365126"/>
            <a:ext cx="10515600" cy="724766"/>
          </a:xfrm>
        </p:spPr>
        <p:txBody>
          <a:bodyPr/>
          <a:lstStyle/>
          <a:p>
            <a:r>
              <a:rPr lang="en-IN" dirty="0"/>
              <a:t>Future Plans</a:t>
            </a:r>
          </a:p>
        </p:txBody>
      </p:sp>
      <p:sp>
        <p:nvSpPr>
          <p:cNvPr id="3" name="Content Placeholder 2">
            <a:extLst>
              <a:ext uri="{FF2B5EF4-FFF2-40B4-BE49-F238E27FC236}">
                <a16:creationId xmlns:a16="http://schemas.microsoft.com/office/drawing/2014/main" id="{DF156D32-3607-4AE5-B0D3-88E53483FD08}"/>
              </a:ext>
            </a:extLst>
          </p:cNvPr>
          <p:cNvSpPr>
            <a:spLocks noGrp="1"/>
          </p:cNvSpPr>
          <p:nvPr>
            <p:ph idx="1"/>
          </p:nvPr>
        </p:nvSpPr>
        <p:spPr>
          <a:xfrm>
            <a:off x="838200" y="1173018"/>
            <a:ext cx="10515600" cy="5003945"/>
          </a:xfrm>
        </p:spPr>
        <p:txBody>
          <a:bodyPr>
            <a:noAutofit/>
          </a:bodyPr>
          <a:lstStyle/>
          <a:p>
            <a:pPr marL="0" algn="just">
              <a:lnSpc>
                <a:spcPct val="150000"/>
              </a:lnSpc>
              <a:spcBef>
                <a:spcPts val="0"/>
              </a:spcBef>
              <a:spcAft>
                <a:spcPts val="1000"/>
              </a:spcAft>
            </a:pPr>
            <a:r>
              <a:rPr lang="en-US" sz="2000" dirty="0">
                <a:latin typeface="Times New Roman" panose="02020603050405020304" pitchFamily="18" charset="0"/>
                <a:ea typeface="Calibri" panose="020F0502020204030204" pitchFamily="34" charset="0"/>
                <a:cs typeface="Mangal" panose="02040503050203030202" pitchFamily="18" charset="0"/>
              </a:rPr>
              <a:t>For improving the result we can add other non-technical factors for predicting the stock price. </a:t>
            </a:r>
          </a:p>
          <a:p>
            <a:pPr marL="0" algn="just">
              <a:lnSpc>
                <a:spcPct val="150000"/>
              </a:lnSpc>
              <a:spcBef>
                <a:spcPts val="0"/>
              </a:spcBef>
              <a:spcAft>
                <a:spcPts val="1000"/>
              </a:spcAft>
            </a:pPr>
            <a:r>
              <a:rPr lang="en-US" sz="2000" dirty="0">
                <a:latin typeface="Times New Roman" panose="02020603050405020304" pitchFamily="18" charset="0"/>
                <a:ea typeface="Calibri" panose="020F0502020204030204" pitchFamily="34" charset="0"/>
                <a:cs typeface="Mangal" panose="02040503050203030202" pitchFamily="18" charset="0"/>
              </a:rPr>
              <a:t>There is no user interaction provide in this project. So We can definitely add a UI so that user can check the value of future dates. </a:t>
            </a:r>
          </a:p>
          <a:p>
            <a:pPr marL="0" algn="just">
              <a:lnSpc>
                <a:spcPct val="150000"/>
              </a:lnSpc>
              <a:spcBef>
                <a:spcPts val="0"/>
              </a:spcBef>
              <a:spcAft>
                <a:spcPts val="1000"/>
              </a:spcAft>
            </a:pPr>
            <a:r>
              <a:rPr lang="en-US" sz="2000" dirty="0">
                <a:latin typeface="Times New Roman" panose="02020603050405020304" pitchFamily="18" charset="0"/>
                <a:ea typeface="Calibri" panose="020F0502020204030204" pitchFamily="34" charset="0"/>
                <a:cs typeface="Mangal" panose="02040503050203030202" pitchFamily="18" charset="0"/>
              </a:rPr>
              <a:t>Here we used stock of Alphabet Incorporation only. We can surely add more companies in the list so that we can make this project more comprehensive.</a:t>
            </a:r>
          </a:p>
        </p:txBody>
      </p:sp>
    </p:spTree>
    <p:extLst>
      <p:ext uri="{BB962C8B-B14F-4D97-AF65-F5344CB8AC3E}">
        <p14:creationId xmlns:p14="http://schemas.microsoft.com/office/powerpoint/2010/main" val="1227828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AC9D-CE14-4DBA-9C61-AF3FCBD5CB3F}"/>
              </a:ext>
            </a:extLst>
          </p:cNvPr>
          <p:cNvSpPr>
            <a:spLocks noGrp="1"/>
          </p:cNvSpPr>
          <p:nvPr>
            <p:ph type="title"/>
          </p:nvPr>
        </p:nvSpPr>
        <p:spPr>
          <a:xfrm>
            <a:off x="838200" y="365126"/>
            <a:ext cx="3188855" cy="937202"/>
          </a:xfrm>
        </p:spPr>
        <p:txBody>
          <a:bodyPr/>
          <a:lstStyle/>
          <a:p>
            <a:r>
              <a:rPr lang="en-IN"/>
              <a:t>References</a:t>
            </a:r>
          </a:p>
        </p:txBody>
      </p:sp>
      <p:sp>
        <p:nvSpPr>
          <p:cNvPr id="7" name="Rectangle 3">
            <a:extLst>
              <a:ext uri="{FF2B5EF4-FFF2-40B4-BE49-F238E27FC236}">
                <a16:creationId xmlns:a16="http://schemas.microsoft.com/office/drawing/2014/main" id="{B8CE41DB-8BD0-475A-94E7-4ED1AA111FAF}"/>
              </a:ext>
            </a:extLst>
          </p:cNvPr>
          <p:cNvSpPr>
            <a:spLocks noChangeArrowheads="1"/>
          </p:cNvSpPr>
          <p:nvPr/>
        </p:nvSpPr>
        <p:spPr bwMode="auto">
          <a:xfrm>
            <a:off x="940905" y="1302328"/>
            <a:ext cx="10866782"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600" dirty="0"/>
              <a:t>[1] Anita Yadava, C K </a:t>
            </a:r>
            <a:r>
              <a:rPr lang="en-US" sz="1600" dirty="0" err="1"/>
              <a:t>Jhaa</a:t>
            </a:r>
            <a:r>
              <a:rPr lang="en-US" sz="1600" dirty="0"/>
              <a:t> , Aditi Sharan , Optimizing LSTM for time series prediction in Indian stock market,16 july,2020 </a:t>
            </a:r>
          </a:p>
          <a:p>
            <a:endParaRPr lang="en-US" sz="1600" dirty="0"/>
          </a:p>
          <a:p>
            <a:r>
              <a:rPr lang="en-US" sz="1600" dirty="0"/>
              <a:t>[2] Elijah Joseph , Amit Mishra Forecast on Close Stock Market Prediction using Support Vector Machine (SVM), 2february 2019 </a:t>
            </a:r>
          </a:p>
          <a:p>
            <a:endParaRPr lang="en-US" sz="1600" dirty="0"/>
          </a:p>
          <a:p>
            <a:r>
              <a:rPr lang="en-US" sz="1600" dirty="0"/>
              <a:t>[3] </a:t>
            </a:r>
            <a:r>
              <a:rPr lang="en-US" sz="1600" dirty="0" err="1"/>
              <a:t>Guangyu</a:t>
            </a:r>
            <a:r>
              <a:rPr lang="en-US" sz="1600" dirty="0"/>
              <a:t> Ding, </a:t>
            </a:r>
            <a:r>
              <a:rPr lang="en-US" sz="1600" dirty="0" err="1"/>
              <a:t>Liangxi</a:t>
            </a:r>
            <a:r>
              <a:rPr lang="en-US" sz="1600" dirty="0"/>
              <a:t> Qin, Study on the prediction of stock price based on the associated </a:t>
            </a:r>
          </a:p>
          <a:p>
            <a:r>
              <a:rPr lang="en-US" sz="1600" dirty="0"/>
              <a:t>network model of LSTM, 30 </a:t>
            </a:r>
            <a:r>
              <a:rPr lang="en-US" sz="1600" dirty="0" err="1"/>
              <a:t>november</a:t>
            </a:r>
            <a:r>
              <a:rPr lang="en-US" sz="1600" dirty="0"/>
              <a:t> 2019, pp 1307-1317 </a:t>
            </a:r>
          </a:p>
          <a:p>
            <a:endParaRPr lang="en-US" sz="1600" dirty="0"/>
          </a:p>
          <a:p>
            <a:r>
              <a:rPr lang="en-US" sz="1600" dirty="0"/>
              <a:t>[4] </a:t>
            </a:r>
            <a:r>
              <a:rPr lang="en-US" sz="1600" dirty="0" err="1"/>
              <a:t>Hiransha</a:t>
            </a:r>
            <a:r>
              <a:rPr lang="en-US" sz="1600" dirty="0"/>
              <a:t> M ,Gopalakrishnan </a:t>
            </a:r>
            <a:r>
              <a:rPr lang="en-US" sz="1600" dirty="0" err="1"/>
              <a:t>E.A,Vijay</a:t>
            </a:r>
            <a:r>
              <a:rPr lang="en-US" sz="1600" dirty="0"/>
              <a:t> Krishna </a:t>
            </a:r>
            <a:r>
              <a:rPr lang="en-US" sz="1600" dirty="0" err="1"/>
              <a:t>Menon,Soman</a:t>
            </a:r>
            <a:r>
              <a:rPr lang="en-US" sz="1600" dirty="0"/>
              <a:t> K.P, NSE Stock Market Prediction Using Deep Learning Models,2017,pp 1353-1361 </a:t>
            </a:r>
          </a:p>
          <a:p>
            <a:endParaRPr lang="en-US" sz="1600" dirty="0"/>
          </a:p>
          <a:p>
            <a:r>
              <a:rPr lang="en-US" sz="1600" dirty="0"/>
              <a:t>[5] Murtaza Roondiwala1, </a:t>
            </a:r>
            <a:r>
              <a:rPr lang="en-US" sz="1600" dirty="0" err="1"/>
              <a:t>Harshal</a:t>
            </a:r>
            <a:r>
              <a:rPr lang="en-US" sz="1600" dirty="0"/>
              <a:t> Patel, Shraddha Varma, Predicting Stock Prices Using LSTM,4 April 2017,pp 1754-1756</a:t>
            </a:r>
          </a:p>
          <a:p>
            <a:endParaRPr lang="en-US" sz="1600" dirty="0"/>
          </a:p>
          <a:p>
            <a:r>
              <a:rPr lang="en-US" sz="1600" dirty="0"/>
              <a:t>[6] Khalid </a:t>
            </a:r>
            <a:r>
              <a:rPr lang="en-US" sz="1600" dirty="0" err="1"/>
              <a:t>Alkhatib,Hassan</a:t>
            </a:r>
            <a:r>
              <a:rPr lang="en-US" sz="1600" dirty="0"/>
              <a:t> Najadat2 ,Ismail </a:t>
            </a:r>
            <a:r>
              <a:rPr lang="en-US" sz="1600" dirty="0" err="1"/>
              <a:t>Hmeidi</a:t>
            </a:r>
            <a:r>
              <a:rPr lang="en-US" sz="1600" dirty="0"/>
              <a:t> ,Mohammed K. Ali </a:t>
            </a:r>
            <a:r>
              <a:rPr lang="en-US" sz="1600" dirty="0" err="1"/>
              <a:t>Shatnawi</a:t>
            </a:r>
            <a:r>
              <a:rPr lang="en-US" sz="1600" dirty="0"/>
              <a:t> , Stock Price Prediction Using </a:t>
            </a:r>
            <a:r>
              <a:rPr lang="en-US" sz="1600" i="1" dirty="0"/>
              <a:t>K</a:t>
            </a:r>
            <a:r>
              <a:rPr lang="en-US" sz="1600" dirty="0"/>
              <a:t>-Nearest Neighbor (</a:t>
            </a:r>
            <a:r>
              <a:rPr lang="en-US" sz="1600" i="1" dirty="0" err="1"/>
              <a:t>k</a:t>
            </a:r>
            <a:r>
              <a:rPr lang="en-US" sz="1600" dirty="0" err="1"/>
              <a:t>NN</a:t>
            </a:r>
            <a:r>
              <a:rPr lang="en-US" sz="1600" dirty="0"/>
              <a:t>) Algorithm,2 March 2013 </a:t>
            </a:r>
          </a:p>
          <a:p>
            <a:endParaRPr lang="en-US" sz="1600" dirty="0"/>
          </a:p>
          <a:p>
            <a:r>
              <a:rPr lang="en-US" sz="1600" dirty="0"/>
              <a:t>[7] </a:t>
            </a:r>
            <a:r>
              <a:rPr lang="en-US" sz="1600" dirty="0" err="1"/>
              <a:t>colah's</a:t>
            </a:r>
            <a:r>
              <a:rPr lang="en-US" sz="1600" dirty="0"/>
              <a:t> </a:t>
            </a:r>
            <a:r>
              <a:rPr lang="en-US" sz="1600" dirty="0" err="1"/>
              <a:t>blog,Understanding</a:t>
            </a:r>
            <a:r>
              <a:rPr lang="en-US" sz="1600" dirty="0"/>
              <a:t> LSTM </a:t>
            </a:r>
            <a:r>
              <a:rPr lang="en-US" sz="1600" dirty="0" err="1"/>
              <a:t>Networks,August</a:t>
            </a:r>
            <a:r>
              <a:rPr lang="en-US" sz="1600" dirty="0"/>
              <a:t> 27, 2015 </a:t>
            </a:r>
          </a:p>
          <a:p>
            <a:endParaRPr lang="en-US" sz="1600" dirty="0"/>
          </a:p>
          <a:p>
            <a:r>
              <a:rPr lang="en-US" sz="1600" dirty="0"/>
              <a:t>[8] Vaibhav Kumar, </a:t>
            </a:r>
            <a:r>
              <a:rPr lang="en-US" sz="1600" dirty="0" err="1"/>
              <a:t>Devlopers</a:t>
            </a:r>
            <a:r>
              <a:rPr lang="en-US" sz="1600" dirty="0"/>
              <a:t> </a:t>
            </a:r>
            <a:r>
              <a:rPr lang="en-US" sz="1600" dirty="0" err="1"/>
              <a:t>cornerHands</a:t>
            </a:r>
            <a:r>
              <a:rPr lang="en-US" sz="1600" dirty="0"/>
              <a:t>-On Guide To LSTM Recurrent Neural Network For Stock Market Prediction, 27 March 2020 </a:t>
            </a:r>
          </a:p>
          <a:p>
            <a:endParaRPr lang="en-US" sz="1600" dirty="0"/>
          </a:p>
          <a:p>
            <a:r>
              <a:rPr lang="en-US" sz="1600" dirty="0"/>
              <a:t>[9] Yang Lyla, TDS, A Quick Deep Learning Recipe: Time Series Forecasting with </a:t>
            </a:r>
            <a:r>
              <a:rPr lang="en-US" sz="1600" dirty="0" err="1"/>
              <a:t>Keras</a:t>
            </a:r>
            <a:r>
              <a:rPr lang="en-US" sz="1600" dirty="0"/>
              <a:t> in Python, 29 March 2020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830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AC9D-CE14-4DBA-9C61-AF3FCBD5CB3F}"/>
              </a:ext>
            </a:extLst>
          </p:cNvPr>
          <p:cNvSpPr>
            <a:spLocks noGrp="1"/>
          </p:cNvSpPr>
          <p:nvPr>
            <p:ph type="title"/>
          </p:nvPr>
        </p:nvSpPr>
        <p:spPr>
          <a:xfrm>
            <a:off x="2014330" y="2379377"/>
            <a:ext cx="8375374" cy="1660531"/>
          </a:xfrm>
        </p:spPr>
        <p:txBody>
          <a:bodyPr>
            <a:normAutofit/>
          </a:bodyPr>
          <a:lstStyle/>
          <a:p>
            <a:r>
              <a:rPr lang="en-IN" sz="8000" dirty="0"/>
              <a:t>		Thank You</a:t>
            </a:r>
          </a:p>
        </p:txBody>
      </p:sp>
      <p:sp>
        <p:nvSpPr>
          <p:cNvPr id="7" name="Rectangle 3">
            <a:extLst>
              <a:ext uri="{FF2B5EF4-FFF2-40B4-BE49-F238E27FC236}">
                <a16:creationId xmlns:a16="http://schemas.microsoft.com/office/drawing/2014/main" id="{B8CE41DB-8BD0-475A-94E7-4ED1AA111FAF}"/>
              </a:ext>
            </a:extLst>
          </p:cNvPr>
          <p:cNvSpPr>
            <a:spLocks noChangeArrowheads="1"/>
          </p:cNvSpPr>
          <p:nvPr/>
        </p:nvSpPr>
        <p:spPr bwMode="auto">
          <a:xfrm>
            <a:off x="1163783" y="3648357"/>
            <a:ext cx="8765308"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221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5F13-25F1-4382-AB9C-3E8E91447394}"/>
              </a:ext>
            </a:extLst>
          </p:cNvPr>
          <p:cNvSpPr>
            <a:spLocks noGrp="1"/>
          </p:cNvSpPr>
          <p:nvPr>
            <p:ph type="title"/>
          </p:nvPr>
        </p:nvSpPr>
        <p:spPr>
          <a:xfrm>
            <a:off x="838200" y="365126"/>
            <a:ext cx="10515600" cy="724766"/>
          </a:xfrm>
        </p:spPr>
        <p:txBody>
          <a:bodyPr/>
          <a:lstStyle/>
          <a:p>
            <a:r>
              <a:rPr lang="en-IN" dirty="0"/>
              <a:t>Introduction</a:t>
            </a:r>
          </a:p>
        </p:txBody>
      </p:sp>
      <p:sp>
        <p:nvSpPr>
          <p:cNvPr id="3" name="Content Placeholder 2">
            <a:extLst>
              <a:ext uri="{FF2B5EF4-FFF2-40B4-BE49-F238E27FC236}">
                <a16:creationId xmlns:a16="http://schemas.microsoft.com/office/drawing/2014/main" id="{DF156D32-3607-4AE5-B0D3-88E53483FD08}"/>
              </a:ext>
            </a:extLst>
          </p:cNvPr>
          <p:cNvSpPr>
            <a:spLocks noGrp="1"/>
          </p:cNvSpPr>
          <p:nvPr>
            <p:ph idx="1"/>
          </p:nvPr>
        </p:nvSpPr>
        <p:spPr>
          <a:xfrm>
            <a:off x="838200" y="1173018"/>
            <a:ext cx="10515600" cy="5003945"/>
          </a:xfrm>
        </p:spPr>
        <p:txBody>
          <a:bodyPr>
            <a:normAutofit/>
          </a:bodyPr>
          <a:lstStyle/>
          <a:p>
            <a:pPr marL="0" algn="just">
              <a:lnSpc>
                <a:spcPct val="150000"/>
              </a:lnSpc>
              <a:spcBef>
                <a:spcPts val="0"/>
              </a:spcBef>
              <a:spcAft>
                <a:spcPts val="1000"/>
              </a:spcAft>
            </a:pPr>
            <a:r>
              <a:rPr lang="en-US" sz="1800" dirty="0">
                <a:latin typeface="Times New Roman" panose="02020603050405020304" pitchFamily="18" charset="0"/>
                <a:ea typeface="Calibri" panose="020F0502020204030204" pitchFamily="34" charset="0"/>
                <a:cs typeface="Mangal" panose="02040503050203030202" pitchFamily="18" charset="0"/>
              </a:rPr>
              <a:t>Stock price prediction is one of the complex problem of Machine Learning.</a:t>
            </a: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Stock price is the value given for every share issued by a publicly traded company .</a:t>
            </a: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It reflects the company’s value which the public is willing to pay for a piece of the company</a:t>
            </a: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Stock price value can rise and fall , based on a variety of factors in the global landscape and within the company itself .</a:t>
            </a: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Stock price depends upon a  no. of factors. But , in this project we tried to predict the closing value of a stock price.</a:t>
            </a: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We did the  technical analysis of various approach for stock price prediction proposed in the past.</a:t>
            </a: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After learning about the available approaches for prediction we implemented them and compared their result </a:t>
            </a:r>
            <a:r>
              <a:rPr lang="en-US" sz="1800">
                <a:effectLst/>
                <a:latin typeface="Times New Roman" panose="02020603050405020304" pitchFamily="18" charset="0"/>
                <a:ea typeface="Calibri" panose="020F0502020204030204" pitchFamily="34" charset="0"/>
                <a:cs typeface="Mangal" panose="02040503050203030202" pitchFamily="18" charset="0"/>
              </a:rPr>
              <a:t>using </a:t>
            </a:r>
            <a:r>
              <a:rPr lang="en-US" sz="1800">
                <a:latin typeface="Times New Roman" panose="02020603050405020304" pitchFamily="18" charset="0"/>
                <a:ea typeface="Calibri" panose="020F0502020204030204" pitchFamily="34" charset="0"/>
                <a:cs typeface="Mangal" panose="02040503050203030202" pitchFamily="18" charset="0"/>
              </a:rPr>
              <a:t>root </a:t>
            </a:r>
            <a:r>
              <a:rPr lang="en-US" sz="1800">
                <a:effectLst/>
                <a:latin typeface="Times New Roman" panose="02020603050405020304" pitchFamily="18" charset="0"/>
                <a:ea typeface="Calibri" panose="020F0502020204030204" pitchFamily="34" charset="0"/>
                <a:cs typeface="Mangal" panose="02040503050203030202" pitchFamily="18" charset="0"/>
              </a:rPr>
              <a:t>mean </a:t>
            </a:r>
            <a:r>
              <a:rPr lang="en-US" sz="1800" dirty="0">
                <a:effectLst/>
                <a:latin typeface="Times New Roman" panose="02020603050405020304" pitchFamily="18" charset="0"/>
                <a:ea typeface="Calibri" panose="020F0502020204030204" pitchFamily="34" charset="0"/>
                <a:cs typeface="Mangal" panose="02040503050203030202" pitchFamily="18" charset="0"/>
              </a:rPr>
              <a:t>square error as metrics .</a:t>
            </a:r>
          </a:p>
        </p:txBody>
      </p:sp>
    </p:spTree>
    <p:extLst>
      <p:ext uri="{BB962C8B-B14F-4D97-AF65-F5344CB8AC3E}">
        <p14:creationId xmlns:p14="http://schemas.microsoft.com/office/powerpoint/2010/main" val="191544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091A-3008-44D5-A8CE-73E1C22BEF29}"/>
              </a:ext>
            </a:extLst>
          </p:cNvPr>
          <p:cNvSpPr>
            <a:spLocks noGrp="1"/>
          </p:cNvSpPr>
          <p:nvPr>
            <p:ph type="title"/>
          </p:nvPr>
        </p:nvSpPr>
        <p:spPr>
          <a:xfrm>
            <a:off x="773545" y="235816"/>
            <a:ext cx="10515600" cy="807893"/>
          </a:xfrm>
        </p:spPr>
        <p:txBody>
          <a:bodyPr/>
          <a:lstStyle/>
          <a:p>
            <a:r>
              <a:rPr lang="en-IN"/>
              <a:t>Problem and Approach</a:t>
            </a:r>
          </a:p>
        </p:txBody>
      </p:sp>
      <p:sp>
        <p:nvSpPr>
          <p:cNvPr id="3" name="Content Placeholder 2">
            <a:extLst>
              <a:ext uri="{FF2B5EF4-FFF2-40B4-BE49-F238E27FC236}">
                <a16:creationId xmlns:a16="http://schemas.microsoft.com/office/drawing/2014/main" id="{8A8EC795-996D-4DBD-8C40-1A3BDEF04533}"/>
              </a:ext>
            </a:extLst>
          </p:cNvPr>
          <p:cNvSpPr>
            <a:spLocks noGrp="1"/>
          </p:cNvSpPr>
          <p:nvPr>
            <p:ph idx="1"/>
          </p:nvPr>
        </p:nvSpPr>
        <p:spPr>
          <a:xfrm>
            <a:off x="175491" y="1173018"/>
            <a:ext cx="11877964" cy="5684981"/>
          </a:xfrm>
        </p:spPr>
        <p:txBody>
          <a:bodyPr>
            <a:normAutofit lnSpcReduction="10000"/>
          </a:bodyPr>
          <a:lstStyle/>
          <a:p>
            <a:pPr marR="0" indent="0" algn="just">
              <a:lnSpc>
                <a:spcPct val="115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Mangal" panose="02040503050203030202" pitchFamily="18" charset="0"/>
              </a:rPr>
              <a:t>Problem Statement: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marR="0" algn="just">
              <a:lnSpc>
                <a:spcPct val="115000"/>
              </a:lnSpc>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challenge of this project is to accurately predict the future closing value of the stock price of a company across a period of time. </a:t>
            </a:r>
          </a:p>
          <a:p>
            <a:pPr marL="457200" marR="0" algn="just">
              <a:lnSpc>
                <a:spcPct val="115000"/>
              </a:lnSpc>
              <a:spcBef>
                <a:spcPts val="0"/>
              </a:spcBef>
              <a:spcAft>
                <a:spcPts val="1000"/>
              </a:spcAft>
            </a:pPr>
            <a:endParaRPr lang="en-US"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a:p>
            <a:pPr marR="0" indent="0" algn="just">
              <a:lnSpc>
                <a:spcPct val="115000"/>
              </a:lnSpc>
              <a:spcBef>
                <a:spcPts val="0"/>
              </a:spcBef>
              <a:spcAft>
                <a:spcPts val="1000"/>
              </a:spcAft>
              <a:buNone/>
            </a:pPr>
            <a:r>
              <a:rPr lang="en-US" sz="18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Goal:</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gn="just">
              <a:lnSpc>
                <a:spcPct val="115000"/>
              </a:lnSpc>
              <a:spcBef>
                <a:spcPts val="0"/>
              </a:spcBef>
              <a:buFont typeface="+mj-lt"/>
              <a:buAutoNum type="arabicPeriod"/>
            </a:pPr>
            <a:r>
              <a:rPr lang="en-US" sz="17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Explore stock prices.</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gn="just">
              <a:lnSpc>
                <a:spcPct val="115000"/>
              </a:lnSpc>
              <a:spcBef>
                <a:spcPts val="0"/>
              </a:spcBef>
              <a:buFont typeface="+mj-lt"/>
              <a:buAutoNum type="arabicPeriod"/>
            </a:pPr>
            <a:r>
              <a:rPr lang="en-US" sz="17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Implement a basic model using Linear regression.</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gn="just">
              <a:lnSpc>
                <a:spcPct val="115000"/>
              </a:lnSpc>
              <a:spcBef>
                <a:spcPts val="0"/>
              </a:spcBef>
              <a:buFont typeface="+mj-lt"/>
              <a:buAutoNum type="arabicPeriod"/>
            </a:pPr>
            <a:r>
              <a:rPr lang="en-US" sz="17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Implement other machine learning model like KNN </a:t>
            </a:r>
            <a:r>
              <a:rPr lang="en-US" sz="17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and SVM </a:t>
            </a:r>
            <a:r>
              <a:rPr lang="en-US" sz="17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t>
            </a:r>
          </a:p>
          <a:p>
            <a:pPr marL="800100" lvl="1" indent="-342900" algn="just">
              <a:lnSpc>
                <a:spcPct val="115000"/>
              </a:lnSpc>
              <a:spcBef>
                <a:spcPts val="0"/>
              </a:spcBef>
              <a:buFont typeface="+mj-lt"/>
              <a:buAutoNum type="arabicPeriod"/>
            </a:pPr>
            <a:r>
              <a:rPr lang="en-US" sz="17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Implement deep learning models like RNN and DNN.</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gn="just">
              <a:lnSpc>
                <a:spcPct val="115000"/>
              </a:lnSpc>
              <a:spcBef>
                <a:spcPts val="0"/>
              </a:spcBef>
              <a:buFont typeface="+mj-lt"/>
              <a:buAutoNum type="arabicPeriod"/>
            </a:pPr>
            <a:r>
              <a:rPr lang="en-US" sz="17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Implement LSTM and then its improved version to increase the accuracy .</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gn="just">
              <a:lnSpc>
                <a:spcPct val="115000"/>
              </a:lnSpc>
              <a:spcBef>
                <a:spcPts val="0"/>
              </a:spcBef>
              <a:spcAft>
                <a:spcPts val="1000"/>
              </a:spcAft>
              <a:buFont typeface="+mj-lt"/>
              <a:buAutoNum type="arabicPeriod"/>
            </a:pPr>
            <a:r>
              <a:rPr lang="en-US" sz="17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Compare the results of all the implemented models.</a:t>
            </a:r>
          </a:p>
          <a:p>
            <a:pPr marL="0" marR="0" lvl="0" indent="0" algn="just">
              <a:lnSpc>
                <a:spcPct val="115000"/>
              </a:lnSpc>
              <a:spcBef>
                <a:spcPts val="0"/>
              </a:spcBef>
              <a:spcAft>
                <a:spcPts val="10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0" indent="0" algn="just">
              <a:lnSpc>
                <a:spcPct val="115000"/>
              </a:lnSpc>
              <a:spcBef>
                <a:spcPts val="0"/>
              </a:spcBef>
              <a:spcAft>
                <a:spcPts val="1000"/>
              </a:spcAft>
              <a:buNone/>
            </a:pPr>
            <a:r>
              <a:rPr lang="en-US" sz="18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Performance Metrices: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marR="0" algn="just">
              <a:lnSpc>
                <a:spcPct val="115000"/>
              </a:lnSpc>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For measuring performance of models we will be using Mean Squared Error(MSE) and Root Mean Squared Error(RMSE), which can be calculated  as the difference between the predicted and actual closing price of the targeted stock price.</a:t>
            </a:r>
            <a:endParaRPr lang="en-IN" dirty="0"/>
          </a:p>
        </p:txBody>
      </p:sp>
    </p:spTree>
    <p:extLst>
      <p:ext uri="{BB962C8B-B14F-4D97-AF65-F5344CB8AC3E}">
        <p14:creationId xmlns:p14="http://schemas.microsoft.com/office/powerpoint/2010/main" val="203210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41EC-C567-4D82-B830-E2840D9A3024}"/>
              </a:ext>
            </a:extLst>
          </p:cNvPr>
          <p:cNvSpPr>
            <a:spLocks noGrp="1"/>
          </p:cNvSpPr>
          <p:nvPr>
            <p:ph type="title"/>
          </p:nvPr>
        </p:nvSpPr>
        <p:spPr>
          <a:xfrm>
            <a:off x="838200" y="365125"/>
            <a:ext cx="10515600" cy="660111"/>
          </a:xfrm>
        </p:spPr>
        <p:txBody>
          <a:bodyPr>
            <a:normAutofit fontScale="90000"/>
          </a:bodyPr>
          <a:lstStyle/>
          <a:p>
            <a:r>
              <a:rPr lang="en-IN"/>
              <a:t>DFD</a:t>
            </a:r>
          </a:p>
        </p:txBody>
      </p:sp>
      <p:pic>
        <p:nvPicPr>
          <p:cNvPr id="7" name="Content Placeholder 6">
            <a:extLst>
              <a:ext uri="{FF2B5EF4-FFF2-40B4-BE49-F238E27FC236}">
                <a16:creationId xmlns:a16="http://schemas.microsoft.com/office/drawing/2014/main" id="{BF907CEE-E210-4B51-920F-AD64BD68AC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74" y="1025236"/>
            <a:ext cx="11794435" cy="5467639"/>
          </a:xfrm>
        </p:spPr>
      </p:pic>
    </p:spTree>
    <p:extLst>
      <p:ext uri="{BB962C8B-B14F-4D97-AF65-F5344CB8AC3E}">
        <p14:creationId xmlns:p14="http://schemas.microsoft.com/office/powerpoint/2010/main" val="184208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41EC-C567-4D82-B830-E2840D9A3024}"/>
              </a:ext>
            </a:extLst>
          </p:cNvPr>
          <p:cNvSpPr>
            <a:spLocks noGrp="1"/>
          </p:cNvSpPr>
          <p:nvPr>
            <p:ph type="title"/>
          </p:nvPr>
        </p:nvSpPr>
        <p:spPr>
          <a:xfrm>
            <a:off x="838200" y="365125"/>
            <a:ext cx="10515600" cy="660111"/>
          </a:xfrm>
        </p:spPr>
        <p:txBody>
          <a:bodyPr>
            <a:normAutofit fontScale="90000"/>
          </a:bodyPr>
          <a:lstStyle/>
          <a:p>
            <a:r>
              <a:rPr lang="en-IN" dirty="0"/>
              <a:t>Feature Selection and Normalization </a:t>
            </a:r>
          </a:p>
        </p:txBody>
      </p:sp>
      <p:graphicFrame>
        <p:nvGraphicFramePr>
          <p:cNvPr id="5" name="Table 5">
            <a:extLst>
              <a:ext uri="{FF2B5EF4-FFF2-40B4-BE49-F238E27FC236}">
                <a16:creationId xmlns:a16="http://schemas.microsoft.com/office/drawing/2014/main" id="{9971B049-0DB0-4B7A-B941-75A62E7803AA}"/>
              </a:ext>
            </a:extLst>
          </p:cNvPr>
          <p:cNvGraphicFramePr>
            <a:graphicFrameLocks noGrp="1"/>
          </p:cNvGraphicFramePr>
          <p:nvPr>
            <p:ph idx="1"/>
            <p:extLst>
              <p:ext uri="{D42A27DB-BD31-4B8C-83A1-F6EECF244321}">
                <p14:modId xmlns:p14="http://schemas.microsoft.com/office/powerpoint/2010/main" val="3757120126"/>
              </p:ext>
            </p:extLst>
          </p:nvPr>
        </p:nvGraphicFramePr>
        <p:xfrm>
          <a:off x="838200" y="2143677"/>
          <a:ext cx="10515600" cy="11125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439703134"/>
                    </a:ext>
                  </a:extLst>
                </a:gridCol>
                <a:gridCol w="1752600">
                  <a:extLst>
                    <a:ext uri="{9D8B030D-6E8A-4147-A177-3AD203B41FA5}">
                      <a16:colId xmlns:a16="http://schemas.microsoft.com/office/drawing/2014/main" val="1222662022"/>
                    </a:ext>
                  </a:extLst>
                </a:gridCol>
                <a:gridCol w="1752600">
                  <a:extLst>
                    <a:ext uri="{9D8B030D-6E8A-4147-A177-3AD203B41FA5}">
                      <a16:colId xmlns:a16="http://schemas.microsoft.com/office/drawing/2014/main" val="137204050"/>
                    </a:ext>
                  </a:extLst>
                </a:gridCol>
                <a:gridCol w="1752600">
                  <a:extLst>
                    <a:ext uri="{9D8B030D-6E8A-4147-A177-3AD203B41FA5}">
                      <a16:colId xmlns:a16="http://schemas.microsoft.com/office/drawing/2014/main" val="726711144"/>
                    </a:ext>
                  </a:extLst>
                </a:gridCol>
                <a:gridCol w="1752600">
                  <a:extLst>
                    <a:ext uri="{9D8B030D-6E8A-4147-A177-3AD203B41FA5}">
                      <a16:colId xmlns:a16="http://schemas.microsoft.com/office/drawing/2014/main" val="1872796583"/>
                    </a:ext>
                  </a:extLst>
                </a:gridCol>
                <a:gridCol w="1752600">
                  <a:extLst>
                    <a:ext uri="{9D8B030D-6E8A-4147-A177-3AD203B41FA5}">
                      <a16:colId xmlns:a16="http://schemas.microsoft.com/office/drawing/2014/main" val="2390664034"/>
                    </a:ext>
                  </a:extLst>
                </a:gridCol>
              </a:tblGrid>
              <a:tr h="370840">
                <a:tc>
                  <a:txBody>
                    <a:bodyPr/>
                    <a:lstStyle/>
                    <a:p>
                      <a:r>
                        <a:rPr lang="en-US" dirty="0"/>
                        <a:t>Date</a:t>
                      </a:r>
                    </a:p>
                  </a:txBody>
                  <a:tcPr/>
                </a:tc>
                <a:tc>
                  <a:txBody>
                    <a:bodyPr/>
                    <a:lstStyle/>
                    <a:p>
                      <a:r>
                        <a:rPr lang="en-US" dirty="0"/>
                        <a:t>Open</a:t>
                      </a:r>
                    </a:p>
                  </a:txBody>
                  <a:tcPr/>
                </a:tc>
                <a:tc>
                  <a:txBody>
                    <a:bodyPr/>
                    <a:lstStyle/>
                    <a:p>
                      <a:r>
                        <a:rPr lang="en-US" dirty="0"/>
                        <a:t>High</a:t>
                      </a:r>
                    </a:p>
                  </a:txBody>
                  <a:tcPr/>
                </a:tc>
                <a:tc>
                  <a:txBody>
                    <a:bodyPr/>
                    <a:lstStyle/>
                    <a:p>
                      <a:r>
                        <a:rPr lang="en-US" dirty="0"/>
                        <a:t>Low</a:t>
                      </a:r>
                    </a:p>
                  </a:txBody>
                  <a:tcPr/>
                </a:tc>
                <a:tc>
                  <a:txBody>
                    <a:bodyPr/>
                    <a:lstStyle/>
                    <a:p>
                      <a:r>
                        <a:rPr lang="en-US" dirty="0"/>
                        <a:t>Close</a:t>
                      </a:r>
                    </a:p>
                  </a:txBody>
                  <a:tcPr/>
                </a:tc>
                <a:tc>
                  <a:txBody>
                    <a:bodyPr/>
                    <a:lstStyle/>
                    <a:p>
                      <a:r>
                        <a:rPr lang="en-US" dirty="0"/>
                        <a:t>Volume</a:t>
                      </a:r>
                    </a:p>
                  </a:txBody>
                  <a:tcPr/>
                </a:tc>
                <a:extLst>
                  <a:ext uri="{0D108BD9-81ED-4DB2-BD59-A6C34878D82A}">
                    <a16:rowId xmlns:a16="http://schemas.microsoft.com/office/drawing/2014/main" val="3084712356"/>
                  </a:ext>
                </a:extLst>
              </a:tr>
              <a:tr h="370840">
                <a:tc>
                  <a:txBody>
                    <a:bodyPr/>
                    <a:lstStyle/>
                    <a:p>
                      <a:r>
                        <a:rPr lang="en-US" dirty="0"/>
                        <a:t>2009-05-01</a:t>
                      </a:r>
                    </a:p>
                  </a:txBody>
                  <a:tcPr/>
                </a:tc>
                <a:tc>
                  <a:txBody>
                    <a:bodyPr/>
                    <a:lstStyle/>
                    <a:p>
                      <a:r>
                        <a:rPr lang="en-US" dirty="0"/>
                        <a:t>196.777435</a:t>
                      </a:r>
                    </a:p>
                  </a:txBody>
                  <a:tcPr/>
                </a:tc>
                <a:tc>
                  <a:txBody>
                    <a:bodyPr/>
                    <a:lstStyle/>
                    <a:p>
                      <a:r>
                        <a:rPr lang="en-US" dirty="0"/>
                        <a:t>198.052643</a:t>
                      </a:r>
                    </a:p>
                  </a:txBody>
                  <a:tcPr/>
                </a:tc>
                <a:tc>
                  <a:txBody>
                    <a:bodyPr/>
                    <a:lstStyle/>
                    <a:p>
                      <a:r>
                        <a:rPr lang="en-US" dirty="0"/>
                        <a:t>195.043930</a:t>
                      </a:r>
                    </a:p>
                  </a:txBody>
                  <a:tcPr/>
                </a:tc>
                <a:tc>
                  <a:txBody>
                    <a:bodyPr/>
                    <a:lstStyle/>
                    <a:p>
                      <a:r>
                        <a:rPr lang="en-US" dirty="0"/>
                        <a:t>196.109940</a:t>
                      </a:r>
                    </a:p>
                  </a:txBody>
                  <a:tcPr/>
                </a:tc>
                <a:tc>
                  <a:txBody>
                    <a:bodyPr/>
                    <a:lstStyle/>
                    <a:p>
                      <a:r>
                        <a:rPr lang="en-US" dirty="0"/>
                        <a:t>4873599</a:t>
                      </a:r>
                    </a:p>
                  </a:txBody>
                  <a:tcPr/>
                </a:tc>
                <a:extLst>
                  <a:ext uri="{0D108BD9-81ED-4DB2-BD59-A6C34878D82A}">
                    <a16:rowId xmlns:a16="http://schemas.microsoft.com/office/drawing/2014/main" val="2842341805"/>
                  </a:ext>
                </a:extLst>
              </a:tr>
              <a:tr h="370840">
                <a:tc>
                  <a:txBody>
                    <a:bodyPr/>
                    <a:lstStyle/>
                    <a:p>
                      <a:r>
                        <a:rPr lang="en-US" dirty="0"/>
                        <a:t>2009-05-04</a:t>
                      </a:r>
                    </a:p>
                  </a:txBody>
                  <a:tcPr/>
                </a:tc>
                <a:tc>
                  <a:txBody>
                    <a:bodyPr/>
                    <a:lstStyle/>
                    <a:p>
                      <a:r>
                        <a:rPr lang="en-US" dirty="0"/>
                        <a:t>198.341568</a:t>
                      </a:r>
                    </a:p>
                  </a:txBody>
                  <a:tcPr/>
                </a:tc>
                <a:tc>
                  <a:txBody>
                    <a:bodyPr/>
                    <a:lstStyle/>
                    <a:p>
                      <a:r>
                        <a:rPr lang="en-US" dirty="0"/>
                        <a:t>200.448669</a:t>
                      </a:r>
                    </a:p>
                  </a:txBody>
                  <a:tcPr/>
                </a:tc>
                <a:tc>
                  <a:txBody>
                    <a:bodyPr/>
                    <a:lstStyle/>
                    <a:p>
                      <a:r>
                        <a:rPr lang="en-US" dirty="0"/>
                        <a:t>196.657883</a:t>
                      </a:r>
                    </a:p>
                  </a:txBody>
                  <a:tcPr/>
                </a:tc>
                <a:tc>
                  <a:txBody>
                    <a:bodyPr/>
                    <a:lstStyle/>
                    <a:p>
                      <a:r>
                        <a:rPr lang="en-US" dirty="0"/>
                        <a:t>20.239456</a:t>
                      </a:r>
                    </a:p>
                  </a:txBody>
                  <a:tcPr/>
                </a:tc>
                <a:tc>
                  <a:txBody>
                    <a:bodyPr/>
                    <a:lstStyle/>
                    <a:p>
                      <a:r>
                        <a:rPr lang="en-US" dirty="0"/>
                        <a:t>6430011</a:t>
                      </a:r>
                    </a:p>
                  </a:txBody>
                  <a:tcPr/>
                </a:tc>
                <a:extLst>
                  <a:ext uri="{0D108BD9-81ED-4DB2-BD59-A6C34878D82A}">
                    <a16:rowId xmlns:a16="http://schemas.microsoft.com/office/drawing/2014/main" val="1391478594"/>
                  </a:ext>
                </a:extLst>
              </a:tr>
            </a:tbl>
          </a:graphicData>
        </a:graphic>
      </p:graphicFrame>
      <p:sp>
        <p:nvSpPr>
          <p:cNvPr id="8" name="Rectangle 7">
            <a:extLst>
              <a:ext uri="{FF2B5EF4-FFF2-40B4-BE49-F238E27FC236}">
                <a16:creationId xmlns:a16="http://schemas.microsoft.com/office/drawing/2014/main" id="{3FBCA1A0-053B-401A-AFCA-7B81FFC1992A}"/>
              </a:ext>
            </a:extLst>
          </p:cNvPr>
          <p:cNvSpPr/>
          <p:nvPr/>
        </p:nvSpPr>
        <p:spPr>
          <a:xfrm>
            <a:off x="838200" y="1025236"/>
            <a:ext cx="1613452" cy="896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rgbClr val="FF0000"/>
                </a:solidFill>
              </a:rPr>
              <a:t>Date</a:t>
            </a:r>
            <a:r>
              <a:rPr lang="en-US" dirty="0"/>
              <a:t> : Day on which the stock is traded</a:t>
            </a:r>
          </a:p>
        </p:txBody>
      </p:sp>
      <p:sp>
        <p:nvSpPr>
          <p:cNvPr id="9" name="Rectangle 8">
            <a:extLst>
              <a:ext uri="{FF2B5EF4-FFF2-40B4-BE49-F238E27FC236}">
                <a16:creationId xmlns:a16="http://schemas.microsoft.com/office/drawing/2014/main" id="{A68B27E2-EF80-44D9-8B13-F142198F3DBB}"/>
              </a:ext>
            </a:extLst>
          </p:cNvPr>
          <p:cNvSpPr/>
          <p:nvPr/>
        </p:nvSpPr>
        <p:spPr>
          <a:xfrm>
            <a:off x="2650435" y="1025236"/>
            <a:ext cx="1510748" cy="896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rgbClr val="FF0000"/>
                </a:solidFill>
              </a:rPr>
              <a:t>Open</a:t>
            </a:r>
            <a:r>
              <a:rPr lang="en-US" dirty="0"/>
              <a:t> : Daily Opening Price</a:t>
            </a:r>
          </a:p>
        </p:txBody>
      </p:sp>
      <p:sp>
        <p:nvSpPr>
          <p:cNvPr id="10" name="Rectangle 9">
            <a:extLst>
              <a:ext uri="{FF2B5EF4-FFF2-40B4-BE49-F238E27FC236}">
                <a16:creationId xmlns:a16="http://schemas.microsoft.com/office/drawing/2014/main" id="{32F3278B-3865-416C-BF35-BA5251F575E6}"/>
              </a:ext>
            </a:extLst>
          </p:cNvPr>
          <p:cNvSpPr/>
          <p:nvPr/>
        </p:nvSpPr>
        <p:spPr>
          <a:xfrm>
            <a:off x="4399722" y="1025236"/>
            <a:ext cx="1510748" cy="896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rgbClr val="FF0000"/>
                </a:solidFill>
              </a:rPr>
              <a:t>High</a:t>
            </a:r>
            <a:r>
              <a:rPr lang="en-US" dirty="0"/>
              <a:t> : Highest price during the day</a:t>
            </a:r>
          </a:p>
        </p:txBody>
      </p:sp>
      <p:sp>
        <p:nvSpPr>
          <p:cNvPr id="11" name="Rectangle 10">
            <a:extLst>
              <a:ext uri="{FF2B5EF4-FFF2-40B4-BE49-F238E27FC236}">
                <a16:creationId xmlns:a16="http://schemas.microsoft.com/office/drawing/2014/main" id="{CB6792F3-0F16-4318-9CAD-62D845DD297C}"/>
              </a:ext>
            </a:extLst>
          </p:cNvPr>
          <p:cNvSpPr/>
          <p:nvPr/>
        </p:nvSpPr>
        <p:spPr>
          <a:xfrm>
            <a:off x="6096000" y="1025236"/>
            <a:ext cx="1630017" cy="896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rgbClr val="FF0000"/>
                </a:solidFill>
              </a:rPr>
              <a:t>Low</a:t>
            </a:r>
            <a:r>
              <a:rPr lang="en-US" dirty="0"/>
              <a:t> : Lowest price during the day</a:t>
            </a:r>
          </a:p>
        </p:txBody>
      </p:sp>
      <p:sp>
        <p:nvSpPr>
          <p:cNvPr id="12" name="Rectangle 11">
            <a:extLst>
              <a:ext uri="{FF2B5EF4-FFF2-40B4-BE49-F238E27FC236}">
                <a16:creationId xmlns:a16="http://schemas.microsoft.com/office/drawing/2014/main" id="{7541AB4F-69B4-4AA9-B4C8-704EE5FB2F00}"/>
              </a:ext>
            </a:extLst>
          </p:cNvPr>
          <p:cNvSpPr/>
          <p:nvPr/>
        </p:nvSpPr>
        <p:spPr>
          <a:xfrm>
            <a:off x="7871791" y="1025236"/>
            <a:ext cx="1630017" cy="896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rgbClr val="FF0000"/>
                </a:solidFill>
              </a:rPr>
              <a:t>Close</a:t>
            </a:r>
            <a:r>
              <a:rPr lang="en-US" dirty="0"/>
              <a:t> : Last trading price of the session</a:t>
            </a:r>
          </a:p>
        </p:txBody>
      </p:sp>
      <p:sp>
        <p:nvSpPr>
          <p:cNvPr id="13" name="Rectangle 12">
            <a:extLst>
              <a:ext uri="{FF2B5EF4-FFF2-40B4-BE49-F238E27FC236}">
                <a16:creationId xmlns:a16="http://schemas.microsoft.com/office/drawing/2014/main" id="{A5B10A71-C8DB-4369-90CB-C79E7ADB65C8}"/>
              </a:ext>
            </a:extLst>
          </p:cNvPr>
          <p:cNvSpPr/>
          <p:nvPr/>
        </p:nvSpPr>
        <p:spPr>
          <a:xfrm>
            <a:off x="9647583" y="1025236"/>
            <a:ext cx="1630017" cy="896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rgbClr val="FF0000"/>
                </a:solidFill>
              </a:rPr>
              <a:t>Volume</a:t>
            </a:r>
            <a:r>
              <a:rPr lang="en-US" dirty="0"/>
              <a:t> : Number of shares traded</a:t>
            </a:r>
          </a:p>
        </p:txBody>
      </p:sp>
      <p:sp>
        <p:nvSpPr>
          <p:cNvPr id="15" name="Arrow: Down 14">
            <a:extLst>
              <a:ext uri="{FF2B5EF4-FFF2-40B4-BE49-F238E27FC236}">
                <a16:creationId xmlns:a16="http://schemas.microsoft.com/office/drawing/2014/main" id="{D6B77071-E91C-47A9-BDAD-F9A298F42D65}"/>
              </a:ext>
            </a:extLst>
          </p:cNvPr>
          <p:cNvSpPr/>
          <p:nvPr/>
        </p:nvSpPr>
        <p:spPr>
          <a:xfrm>
            <a:off x="3220278" y="1921565"/>
            <a:ext cx="251792" cy="22211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11E0F9D1-274E-4EC1-A635-12571B071C3F}"/>
              </a:ext>
            </a:extLst>
          </p:cNvPr>
          <p:cNvSpPr/>
          <p:nvPr/>
        </p:nvSpPr>
        <p:spPr>
          <a:xfrm>
            <a:off x="1497496" y="1921565"/>
            <a:ext cx="251792" cy="22211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Arrow: Down 16">
            <a:extLst>
              <a:ext uri="{FF2B5EF4-FFF2-40B4-BE49-F238E27FC236}">
                <a16:creationId xmlns:a16="http://schemas.microsoft.com/office/drawing/2014/main" id="{628B3CB1-8CD8-43E3-9927-EFE8FDA1076A}"/>
              </a:ext>
            </a:extLst>
          </p:cNvPr>
          <p:cNvSpPr/>
          <p:nvPr/>
        </p:nvSpPr>
        <p:spPr>
          <a:xfrm>
            <a:off x="4929809" y="1921565"/>
            <a:ext cx="251792" cy="22211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Arrow: Down 17">
            <a:extLst>
              <a:ext uri="{FF2B5EF4-FFF2-40B4-BE49-F238E27FC236}">
                <a16:creationId xmlns:a16="http://schemas.microsoft.com/office/drawing/2014/main" id="{8B79854A-8024-436E-9D3F-D1115FF953FF}"/>
              </a:ext>
            </a:extLst>
          </p:cNvPr>
          <p:cNvSpPr/>
          <p:nvPr/>
        </p:nvSpPr>
        <p:spPr>
          <a:xfrm>
            <a:off x="6811617" y="1921565"/>
            <a:ext cx="198784" cy="22211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Arrow: Down 18">
            <a:extLst>
              <a:ext uri="{FF2B5EF4-FFF2-40B4-BE49-F238E27FC236}">
                <a16:creationId xmlns:a16="http://schemas.microsoft.com/office/drawing/2014/main" id="{047FC6F0-73DC-43D3-84B3-F2C592EA7D87}"/>
              </a:ext>
            </a:extLst>
          </p:cNvPr>
          <p:cNvSpPr/>
          <p:nvPr/>
        </p:nvSpPr>
        <p:spPr>
          <a:xfrm>
            <a:off x="8521148" y="1921565"/>
            <a:ext cx="198784" cy="22211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Arrow: Down 20">
            <a:extLst>
              <a:ext uri="{FF2B5EF4-FFF2-40B4-BE49-F238E27FC236}">
                <a16:creationId xmlns:a16="http://schemas.microsoft.com/office/drawing/2014/main" id="{4552B0A3-7561-4CD8-924C-B9E391B1C06E}"/>
              </a:ext>
            </a:extLst>
          </p:cNvPr>
          <p:cNvSpPr/>
          <p:nvPr/>
        </p:nvSpPr>
        <p:spPr>
          <a:xfrm>
            <a:off x="10363200" y="1921565"/>
            <a:ext cx="198784" cy="22211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22" name="Table 22">
            <a:extLst>
              <a:ext uri="{FF2B5EF4-FFF2-40B4-BE49-F238E27FC236}">
                <a16:creationId xmlns:a16="http://schemas.microsoft.com/office/drawing/2014/main" id="{D3C29C98-A977-43A8-ACA8-377040CE1A31}"/>
              </a:ext>
            </a:extLst>
          </p:cNvPr>
          <p:cNvGraphicFramePr>
            <a:graphicFrameLocks noGrp="1"/>
          </p:cNvGraphicFramePr>
          <p:nvPr>
            <p:extLst>
              <p:ext uri="{D42A27DB-BD31-4B8C-83A1-F6EECF244321}">
                <p14:modId xmlns:p14="http://schemas.microsoft.com/office/powerpoint/2010/main" val="700066522"/>
              </p:ext>
            </p:extLst>
          </p:nvPr>
        </p:nvGraphicFramePr>
        <p:xfrm>
          <a:off x="591933" y="4720244"/>
          <a:ext cx="5318538" cy="1097280"/>
        </p:xfrm>
        <a:graphic>
          <a:graphicData uri="http://schemas.openxmlformats.org/drawingml/2006/table">
            <a:tbl>
              <a:tblPr firstRow="1" bandRow="1">
                <a:tableStyleId>{5C22544A-7EE6-4342-B048-85BDC9FD1C3A}</a:tableStyleId>
              </a:tblPr>
              <a:tblGrid>
                <a:gridCol w="1772846">
                  <a:extLst>
                    <a:ext uri="{9D8B030D-6E8A-4147-A177-3AD203B41FA5}">
                      <a16:colId xmlns:a16="http://schemas.microsoft.com/office/drawing/2014/main" val="3395063838"/>
                    </a:ext>
                  </a:extLst>
                </a:gridCol>
                <a:gridCol w="1772846">
                  <a:extLst>
                    <a:ext uri="{9D8B030D-6E8A-4147-A177-3AD203B41FA5}">
                      <a16:colId xmlns:a16="http://schemas.microsoft.com/office/drawing/2014/main" val="3758225549"/>
                    </a:ext>
                  </a:extLst>
                </a:gridCol>
                <a:gridCol w="1772846">
                  <a:extLst>
                    <a:ext uri="{9D8B030D-6E8A-4147-A177-3AD203B41FA5}">
                      <a16:colId xmlns:a16="http://schemas.microsoft.com/office/drawing/2014/main" val="3409368693"/>
                    </a:ext>
                  </a:extLst>
                </a:gridCol>
              </a:tblGrid>
              <a:tr h="365760">
                <a:tc>
                  <a:txBody>
                    <a:bodyPr/>
                    <a:lstStyle/>
                    <a:p>
                      <a:r>
                        <a:rPr lang="en-US" dirty="0"/>
                        <a:t>Open</a:t>
                      </a:r>
                    </a:p>
                  </a:txBody>
                  <a:tcPr/>
                </a:tc>
                <a:tc>
                  <a:txBody>
                    <a:bodyPr/>
                    <a:lstStyle/>
                    <a:p>
                      <a:r>
                        <a:rPr lang="en-US" dirty="0"/>
                        <a:t>Close</a:t>
                      </a:r>
                    </a:p>
                  </a:txBody>
                  <a:tcPr/>
                </a:tc>
                <a:tc>
                  <a:txBody>
                    <a:bodyPr/>
                    <a:lstStyle/>
                    <a:p>
                      <a:r>
                        <a:rPr lang="en-US" dirty="0"/>
                        <a:t>Volume</a:t>
                      </a:r>
                    </a:p>
                  </a:txBody>
                  <a:tcPr/>
                </a:tc>
                <a:extLst>
                  <a:ext uri="{0D108BD9-81ED-4DB2-BD59-A6C34878D82A}">
                    <a16:rowId xmlns:a16="http://schemas.microsoft.com/office/drawing/2014/main" val="1078546165"/>
                  </a:ext>
                </a:extLst>
              </a:tr>
              <a:tr h="365760">
                <a:tc>
                  <a:txBody>
                    <a:bodyPr/>
                    <a:lstStyle/>
                    <a:p>
                      <a:r>
                        <a:rPr lang="en-US" dirty="0"/>
                        <a:t>196.777435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196.109940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4873599</a:t>
                      </a:r>
                    </a:p>
                  </a:txBody>
                  <a:tcPr/>
                </a:tc>
                <a:extLst>
                  <a:ext uri="{0D108BD9-81ED-4DB2-BD59-A6C34878D82A}">
                    <a16:rowId xmlns:a16="http://schemas.microsoft.com/office/drawing/2014/main" val="3217442817"/>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198.341568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202.39456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6430011</a:t>
                      </a:r>
                    </a:p>
                  </a:txBody>
                  <a:tcPr/>
                </a:tc>
                <a:extLst>
                  <a:ext uri="{0D108BD9-81ED-4DB2-BD59-A6C34878D82A}">
                    <a16:rowId xmlns:a16="http://schemas.microsoft.com/office/drawing/2014/main" val="2130660951"/>
                  </a:ext>
                </a:extLst>
              </a:tr>
            </a:tbl>
          </a:graphicData>
        </a:graphic>
      </p:graphicFrame>
      <p:graphicFrame>
        <p:nvGraphicFramePr>
          <p:cNvPr id="23" name="Table 23">
            <a:extLst>
              <a:ext uri="{FF2B5EF4-FFF2-40B4-BE49-F238E27FC236}">
                <a16:creationId xmlns:a16="http://schemas.microsoft.com/office/drawing/2014/main" id="{14791B32-4505-4837-AD32-A8154689ACA5}"/>
              </a:ext>
            </a:extLst>
          </p:cNvPr>
          <p:cNvGraphicFramePr>
            <a:graphicFrameLocks noGrp="1"/>
          </p:cNvGraphicFramePr>
          <p:nvPr>
            <p:extLst>
              <p:ext uri="{D42A27DB-BD31-4B8C-83A1-F6EECF244321}">
                <p14:modId xmlns:p14="http://schemas.microsoft.com/office/powerpoint/2010/main" val="4275552709"/>
              </p:ext>
            </p:extLst>
          </p:nvPr>
        </p:nvGraphicFramePr>
        <p:xfrm>
          <a:off x="6096001" y="4720244"/>
          <a:ext cx="5645427" cy="1097280"/>
        </p:xfrm>
        <a:graphic>
          <a:graphicData uri="http://schemas.openxmlformats.org/drawingml/2006/table">
            <a:tbl>
              <a:tblPr firstRow="1" bandRow="1">
                <a:tableStyleId>{5C22544A-7EE6-4342-B048-85BDC9FD1C3A}</a:tableStyleId>
              </a:tblPr>
              <a:tblGrid>
                <a:gridCol w="1881809">
                  <a:extLst>
                    <a:ext uri="{9D8B030D-6E8A-4147-A177-3AD203B41FA5}">
                      <a16:colId xmlns:a16="http://schemas.microsoft.com/office/drawing/2014/main" val="4264822478"/>
                    </a:ext>
                  </a:extLst>
                </a:gridCol>
                <a:gridCol w="1881809">
                  <a:extLst>
                    <a:ext uri="{9D8B030D-6E8A-4147-A177-3AD203B41FA5}">
                      <a16:colId xmlns:a16="http://schemas.microsoft.com/office/drawing/2014/main" val="2327996447"/>
                    </a:ext>
                  </a:extLst>
                </a:gridCol>
                <a:gridCol w="1881809">
                  <a:extLst>
                    <a:ext uri="{9D8B030D-6E8A-4147-A177-3AD203B41FA5}">
                      <a16:colId xmlns:a16="http://schemas.microsoft.com/office/drawing/2014/main" val="326814062"/>
                    </a:ext>
                  </a:extLst>
                </a:gridCol>
              </a:tblGrid>
              <a:tr h="248153">
                <a:tc>
                  <a:txBody>
                    <a:bodyPr/>
                    <a:lstStyle/>
                    <a:p>
                      <a:r>
                        <a:rPr lang="en-US" dirty="0"/>
                        <a:t>Open</a:t>
                      </a:r>
                    </a:p>
                  </a:txBody>
                  <a:tcPr/>
                </a:tc>
                <a:tc>
                  <a:txBody>
                    <a:bodyPr/>
                    <a:lstStyle/>
                    <a:p>
                      <a:r>
                        <a:rPr lang="en-US" dirty="0"/>
                        <a:t>Close</a:t>
                      </a:r>
                    </a:p>
                  </a:txBody>
                  <a:tcPr/>
                </a:tc>
                <a:tc>
                  <a:txBody>
                    <a:bodyPr/>
                    <a:lstStyle/>
                    <a:p>
                      <a:r>
                        <a:rPr lang="en-US" dirty="0"/>
                        <a:t>Volume</a:t>
                      </a:r>
                    </a:p>
                  </a:txBody>
                  <a:tcPr/>
                </a:tc>
                <a:extLst>
                  <a:ext uri="{0D108BD9-81ED-4DB2-BD59-A6C34878D82A}">
                    <a16:rowId xmlns:a16="http://schemas.microsoft.com/office/drawing/2014/main" val="1104722850"/>
                  </a:ext>
                </a:extLst>
              </a:tr>
              <a:tr h="248153">
                <a:tc>
                  <a:txBody>
                    <a:bodyPr/>
                    <a:lstStyle/>
                    <a:p>
                      <a:r>
                        <a:rPr lang="en-US" dirty="0"/>
                        <a:t>0.001400</a:t>
                      </a:r>
                    </a:p>
                  </a:txBody>
                  <a:tcPr/>
                </a:tc>
                <a:tc>
                  <a:txBody>
                    <a:bodyPr/>
                    <a:lstStyle/>
                    <a:p>
                      <a:r>
                        <a:rPr lang="en-US" dirty="0"/>
                        <a:t>0.001378</a:t>
                      </a:r>
                    </a:p>
                  </a:txBody>
                  <a:tcPr/>
                </a:tc>
                <a:tc>
                  <a:txBody>
                    <a:bodyPr/>
                    <a:lstStyle/>
                    <a:p>
                      <a:r>
                        <a:rPr lang="en-US" dirty="0"/>
                        <a:t>0.163537</a:t>
                      </a:r>
                    </a:p>
                  </a:txBody>
                  <a:tcPr/>
                </a:tc>
                <a:extLst>
                  <a:ext uri="{0D108BD9-81ED-4DB2-BD59-A6C34878D82A}">
                    <a16:rowId xmlns:a16="http://schemas.microsoft.com/office/drawing/2014/main" val="1290695895"/>
                  </a:ext>
                </a:extLst>
              </a:tr>
              <a:tr h="248153">
                <a:tc>
                  <a:txBody>
                    <a:bodyPr/>
                    <a:lstStyle/>
                    <a:p>
                      <a:r>
                        <a:rPr lang="en-US" dirty="0"/>
                        <a:t>0.002106</a:t>
                      </a:r>
                    </a:p>
                  </a:txBody>
                  <a:tcPr/>
                </a:tc>
                <a:tc>
                  <a:txBody>
                    <a:bodyPr/>
                    <a:lstStyle/>
                    <a:p>
                      <a:r>
                        <a:rPr lang="en-US" dirty="0"/>
                        <a:t>0.003225</a:t>
                      </a:r>
                    </a:p>
                  </a:txBody>
                  <a:tcPr/>
                </a:tc>
                <a:tc>
                  <a:txBody>
                    <a:bodyPr/>
                    <a:lstStyle/>
                    <a:p>
                      <a:r>
                        <a:rPr lang="en-US" dirty="0"/>
                        <a:t>0.215848</a:t>
                      </a:r>
                    </a:p>
                  </a:txBody>
                  <a:tcPr/>
                </a:tc>
                <a:extLst>
                  <a:ext uri="{0D108BD9-81ED-4DB2-BD59-A6C34878D82A}">
                    <a16:rowId xmlns:a16="http://schemas.microsoft.com/office/drawing/2014/main" val="3129144665"/>
                  </a:ext>
                </a:extLst>
              </a:tr>
            </a:tbl>
          </a:graphicData>
        </a:graphic>
      </p:graphicFrame>
      <p:sp>
        <p:nvSpPr>
          <p:cNvPr id="24" name="TextBox 23">
            <a:extLst>
              <a:ext uri="{FF2B5EF4-FFF2-40B4-BE49-F238E27FC236}">
                <a16:creationId xmlns:a16="http://schemas.microsoft.com/office/drawing/2014/main" id="{CFE5AC65-3CA4-408E-B0AF-CD63D1423F2F}"/>
              </a:ext>
            </a:extLst>
          </p:cNvPr>
          <p:cNvSpPr txBox="1"/>
          <p:nvPr/>
        </p:nvSpPr>
        <p:spPr>
          <a:xfrm>
            <a:off x="838200" y="3601804"/>
            <a:ext cx="4966252" cy="369332"/>
          </a:xfrm>
          <a:prstGeom prst="rect">
            <a:avLst/>
          </a:prstGeom>
          <a:noFill/>
        </p:spPr>
        <p:txBody>
          <a:bodyPr wrap="square" rtlCol="0">
            <a:spAutoFit/>
          </a:bodyPr>
          <a:lstStyle/>
          <a:p>
            <a:r>
              <a:rPr lang="en-US" dirty="0"/>
              <a:t>‘</a:t>
            </a:r>
            <a:r>
              <a:rPr lang="en-US" dirty="0">
                <a:solidFill>
                  <a:srgbClr val="FF0000"/>
                </a:solidFill>
              </a:rPr>
              <a:t>Date</a:t>
            </a:r>
            <a:r>
              <a:rPr lang="en-US" dirty="0"/>
              <a:t>’ , ‘</a:t>
            </a:r>
            <a:r>
              <a:rPr lang="en-US" dirty="0">
                <a:solidFill>
                  <a:srgbClr val="FF0000"/>
                </a:solidFill>
              </a:rPr>
              <a:t>High</a:t>
            </a:r>
            <a:r>
              <a:rPr lang="en-US" dirty="0"/>
              <a:t>’ and ‘</a:t>
            </a:r>
            <a:r>
              <a:rPr lang="en-US" dirty="0">
                <a:solidFill>
                  <a:srgbClr val="FF0000"/>
                </a:solidFill>
              </a:rPr>
              <a:t>Low</a:t>
            </a:r>
            <a:r>
              <a:rPr lang="en-US" dirty="0"/>
              <a:t>’ attributes are dropped</a:t>
            </a:r>
          </a:p>
        </p:txBody>
      </p:sp>
      <p:sp>
        <p:nvSpPr>
          <p:cNvPr id="25" name="TextBox 24">
            <a:extLst>
              <a:ext uri="{FF2B5EF4-FFF2-40B4-BE49-F238E27FC236}">
                <a16:creationId xmlns:a16="http://schemas.microsoft.com/office/drawing/2014/main" id="{1006E362-4B78-4A93-B7CA-F35A6AAE33EB}"/>
              </a:ext>
            </a:extLst>
          </p:cNvPr>
          <p:cNvSpPr txBox="1"/>
          <p:nvPr/>
        </p:nvSpPr>
        <p:spPr>
          <a:xfrm>
            <a:off x="4161183" y="6182680"/>
            <a:ext cx="3954416" cy="369332"/>
          </a:xfrm>
          <a:prstGeom prst="rect">
            <a:avLst/>
          </a:prstGeom>
          <a:noFill/>
        </p:spPr>
        <p:txBody>
          <a:bodyPr wrap="none" rtlCol="0">
            <a:spAutoFit/>
          </a:bodyPr>
          <a:lstStyle/>
          <a:p>
            <a:r>
              <a:rPr lang="en-US" dirty="0"/>
              <a:t>Data Normalization Using </a:t>
            </a:r>
            <a:r>
              <a:rPr lang="en-US" dirty="0" err="1">
                <a:solidFill>
                  <a:srgbClr val="FF0000"/>
                </a:solidFill>
              </a:rPr>
              <a:t>MinMaxScalar</a:t>
            </a:r>
            <a:endParaRPr lang="en-US" dirty="0">
              <a:solidFill>
                <a:srgbClr val="FF0000"/>
              </a:solidFill>
            </a:endParaRPr>
          </a:p>
        </p:txBody>
      </p:sp>
      <p:sp>
        <p:nvSpPr>
          <p:cNvPr id="27" name="Rectangle 26">
            <a:extLst>
              <a:ext uri="{FF2B5EF4-FFF2-40B4-BE49-F238E27FC236}">
                <a16:creationId xmlns:a16="http://schemas.microsoft.com/office/drawing/2014/main" id="{27E0B8E1-0C0D-4893-82CE-ECEADDE406BC}"/>
              </a:ext>
            </a:extLst>
          </p:cNvPr>
          <p:cNvSpPr/>
          <p:nvPr/>
        </p:nvSpPr>
        <p:spPr>
          <a:xfrm>
            <a:off x="1451113" y="4020863"/>
            <a:ext cx="3538330" cy="5611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Denormalized Dataset</a:t>
            </a:r>
          </a:p>
        </p:txBody>
      </p:sp>
      <p:sp>
        <p:nvSpPr>
          <p:cNvPr id="28" name="Rectangle 27">
            <a:extLst>
              <a:ext uri="{FF2B5EF4-FFF2-40B4-BE49-F238E27FC236}">
                <a16:creationId xmlns:a16="http://schemas.microsoft.com/office/drawing/2014/main" id="{48833742-DC66-4273-9C67-1ACDFBFF2A0D}"/>
              </a:ext>
            </a:extLst>
          </p:cNvPr>
          <p:cNvSpPr/>
          <p:nvPr/>
        </p:nvSpPr>
        <p:spPr>
          <a:xfrm>
            <a:off x="7207828" y="4020862"/>
            <a:ext cx="3538330" cy="5611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Normalized Dataset</a:t>
            </a:r>
          </a:p>
        </p:txBody>
      </p:sp>
      <p:sp>
        <p:nvSpPr>
          <p:cNvPr id="29" name="Arrow: Down 28">
            <a:extLst>
              <a:ext uri="{FF2B5EF4-FFF2-40B4-BE49-F238E27FC236}">
                <a16:creationId xmlns:a16="http://schemas.microsoft.com/office/drawing/2014/main" id="{DEC58BAE-4519-4A88-82B3-6F4EE7D4C09E}"/>
              </a:ext>
            </a:extLst>
          </p:cNvPr>
          <p:cNvSpPr/>
          <p:nvPr/>
        </p:nvSpPr>
        <p:spPr>
          <a:xfrm>
            <a:off x="2888974" y="4581969"/>
            <a:ext cx="331304" cy="138275"/>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0" name="Arrow: Down 29">
            <a:extLst>
              <a:ext uri="{FF2B5EF4-FFF2-40B4-BE49-F238E27FC236}">
                <a16:creationId xmlns:a16="http://schemas.microsoft.com/office/drawing/2014/main" id="{9CE0DE74-F6C8-4AE8-AD67-660A516CC055}"/>
              </a:ext>
            </a:extLst>
          </p:cNvPr>
          <p:cNvSpPr/>
          <p:nvPr/>
        </p:nvSpPr>
        <p:spPr>
          <a:xfrm>
            <a:off x="8719932" y="4581969"/>
            <a:ext cx="251792" cy="138275"/>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2282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8165-B1C9-4CCC-A45A-2E7819F5D11E}"/>
              </a:ext>
            </a:extLst>
          </p:cNvPr>
          <p:cNvSpPr>
            <a:spLocks noGrp="1"/>
          </p:cNvSpPr>
          <p:nvPr>
            <p:ph type="title"/>
          </p:nvPr>
        </p:nvSpPr>
        <p:spPr>
          <a:xfrm>
            <a:off x="838200" y="365125"/>
            <a:ext cx="10515600" cy="641639"/>
          </a:xfrm>
        </p:spPr>
        <p:txBody>
          <a:bodyPr>
            <a:normAutofit fontScale="90000"/>
          </a:bodyPr>
          <a:lstStyle/>
          <a:p>
            <a:r>
              <a:rPr lang="en-IN"/>
              <a:t>Linear Regression Model</a:t>
            </a:r>
          </a:p>
        </p:txBody>
      </p:sp>
      <p:sp>
        <p:nvSpPr>
          <p:cNvPr id="3" name="Content Placeholder 2">
            <a:extLst>
              <a:ext uri="{FF2B5EF4-FFF2-40B4-BE49-F238E27FC236}">
                <a16:creationId xmlns:a16="http://schemas.microsoft.com/office/drawing/2014/main" id="{CE112110-EAAE-4910-864E-092B9D2F4BC4}"/>
              </a:ext>
            </a:extLst>
          </p:cNvPr>
          <p:cNvSpPr>
            <a:spLocks noGrp="1"/>
          </p:cNvSpPr>
          <p:nvPr>
            <p:ph idx="1"/>
          </p:nvPr>
        </p:nvSpPr>
        <p:spPr>
          <a:xfrm>
            <a:off x="260929" y="1228148"/>
            <a:ext cx="5835072" cy="5264727"/>
          </a:xfrm>
        </p:spPr>
        <p:txBody>
          <a:bodyPr>
            <a:normAutofit/>
          </a:bodyPr>
          <a:lstStyle/>
          <a:p>
            <a:pPr marL="342900" marR="0" lvl="0" indent="-342900" algn="just">
              <a:lnSpc>
                <a:spcPct val="150000"/>
              </a:lnSpc>
              <a:spcBef>
                <a:spcPts val="0"/>
              </a:spcBef>
              <a:spcAft>
                <a:spcPts val="100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p>
            <a:pPr marL="342900" marR="0" lvl="0" indent="-342900" algn="just">
              <a:lnSpc>
                <a:spcPct val="150000"/>
              </a:lnSpc>
              <a:spcBef>
                <a:spcPts val="0"/>
              </a:spcBef>
              <a:spcAft>
                <a:spcPts val="1000"/>
              </a:spcAft>
              <a:buFont typeface="Symbol" panose="05050102010706020507" pitchFamily="18" charset="2"/>
              <a:buChar char=""/>
            </a:pPr>
            <a:endParaRPr lang="en-US" sz="18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endParaRPr>
          </a:p>
          <a:p>
            <a:pPr marL="342900" marR="0" lvl="0" indent="-342900" algn="just">
              <a:lnSpc>
                <a:spcPct val="150000"/>
              </a:lnSpc>
              <a:spcBef>
                <a:spcPts val="0"/>
              </a:spcBef>
              <a:spcAft>
                <a:spcPts val="100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p>
            <a:pPr marL="342900" marR="0" lvl="0" indent="-342900" algn="just">
              <a:lnSpc>
                <a:spcPct val="150000"/>
              </a:lnSpc>
              <a:spcBef>
                <a:spcPts val="0"/>
              </a:spcBef>
              <a:spcAft>
                <a:spcPts val="1000"/>
              </a:spcAft>
              <a:buFont typeface="Symbol" panose="05050102010706020507" pitchFamily="18" charset="2"/>
              <a:buChar char=""/>
            </a:pPr>
            <a:endParaRPr lang="en-US" sz="18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endParaRPr>
          </a:p>
          <a:p>
            <a:pPr marL="342900" marR="0" lvl="0" indent="-342900" algn="just">
              <a:lnSpc>
                <a:spcPct val="150000"/>
              </a:lnSpc>
              <a:spcBef>
                <a:spcPts val="0"/>
              </a:spcBef>
              <a:spcAft>
                <a:spcPts val="100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p>
            <a:pPr marL="342900" indent="-342900" algn="just">
              <a:lnSpc>
                <a:spcPct val="150000"/>
              </a:lnSpc>
              <a:spcBef>
                <a:spcPts val="0"/>
              </a:spcBef>
              <a:spcAft>
                <a:spcPts val="1000"/>
              </a:spcAft>
              <a:buFont typeface="Symbol" panose="05050102010706020507" pitchFamily="18" charset="2"/>
              <a:buChar char=""/>
            </a:pPr>
            <a:r>
              <a:rPr lang="en-US" sz="18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Linear regression is used for predictive modelling to show the relationship between a scalar dependent variable “Y” ( i.e. ‘Close’ attribute ) and one or more independent variable “X” ( i.e. ‘ Trading day ‘ attribute ) .</a:t>
            </a:r>
            <a:endParaRPr lang="en-IN" sz="1800" dirty="0">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374B2202-C48B-47E6-BDE5-81FEA3EA96CD}"/>
              </a:ext>
            </a:extLst>
          </p:cNvPr>
          <p:cNvPicPr/>
          <p:nvPr/>
        </p:nvPicPr>
        <p:blipFill>
          <a:blip r:embed="rId2"/>
          <a:srcRect/>
          <a:stretch>
            <a:fillRect/>
          </a:stretch>
        </p:blipFill>
        <p:spPr>
          <a:xfrm>
            <a:off x="6096000" y="3784130"/>
            <a:ext cx="5992091" cy="2417887"/>
          </a:xfrm>
          <a:prstGeom prst="rect">
            <a:avLst/>
          </a:prstGeom>
          <a:noFill/>
          <a:ln w="9525">
            <a:noFill/>
            <a:miter lim="800000"/>
            <a:headEnd/>
            <a:tailEnd/>
          </a:ln>
        </p:spPr>
      </p:pic>
      <p:pic>
        <p:nvPicPr>
          <p:cNvPr id="6" name="Picture 5">
            <a:extLst>
              <a:ext uri="{FF2B5EF4-FFF2-40B4-BE49-F238E27FC236}">
                <a16:creationId xmlns:a16="http://schemas.microsoft.com/office/drawing/2014/main" id="{77F04D28-E4E7-4BF0-89AC-9A5BA62A6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14" y="1006764"/>
            <a:ext cx="11027464" cy="2555982"/>
          </a:xfrm>
          <a:prstGeom prst="rect">
            <a:avLst/>
          </a:prstGeom>
        </p:spPr>
      </p:pic>
      <p:sp>
        <p:nvSpPr>
          <p:cNvPr id="4" name="TextBox 3">
            <a:extLst>
              <a:ext uri="{FF2B5EF4-FFF2-40B4-BE49-F238E27FC236}">
                <a16:creationId xmlns:a16="http://schemas.microsoft.com/office/drawing/2014/main" id="{3E261CFB-BF14-4A84-BE79-CC403EDB83D2}"/>
              </a:ext>
            </a:extLst>
          </p:cNvPr>
          <p:cNvSpPr txBox="1"/>
          <p:nvPr/>
        </p:nvSpPr>
        <p:spPr>
          <a:xfrm>
            <a:off x="7407965" y="6308209"/>
            <a:ext cx="3228191" cy="369332"/>
          </a:xfrm>
          <a:prstGeom prst="rect">
            <a:avLst/>
          </a:prstGeom>
          <a:noFill/>
        </p:spPr>
        <p:txBody>
          <a:bodyPr wrap="none" rtlCol="0">
            <a:spAutoFit/>
          </a:bodyPr>
          <a:lstStyle/>
          <a:p>
            <a:r>
              <a:rPr lang="en-US" dirty="0">
                <a:solidFill>
                  <a:srgbClr val="000000"/>
                </a:solidFill>
                <a:latin typeface="Times New Roman" panose="02020603050405020304" pitchFamily="18" charset="0"/>
                <a:ea typeface="Calibri" panose="020F0502020204030204" pitchFamily="34" charset="0"/>
              </a:rPr>
              <a:t>RMSE for test data : 0.41140883</a:t>
            </a:r>
            <a:endParaRPr lang="en-US" dirty="0"/>
          </a:p>
        </p:txBody>
      </p:sp>
    </p:spTree>
    <p:extLst>
      <p:ext uri="{BB962C8B-B14F-4D97-AF65-F5344CB8AC3E}">
        <p14:creationId xmlns:p14="http://schemas.microsoft.com/office/powerpoint/2010/main" val="278756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FD01-3B1D-44BF-8029-6CC9544BB3CF}"/>
              </a:ext>
            </a:extLst>
          </p:cNvPr>
          <p:cNvSpPr>
            <a:spLocks noGrp="1"/>
          </p:cNvSpPr>
          <p:nvPr>
            <p:ph type="title"/>
          </p:nvPr>
        </p:nvSpPr>
        <p:spPr>
          <a:xfrm>
            <a:off x="838200" y="365126"/>
            <a:ext cx="10515600" cy="530802"/>
          </a:xfrm>
        </p:spPr>
        <p:txBody>
          <a:bodyPr>
            <a:normAutofit fontScale="90000"/>
          </a:bodyPr>
          <a:lstStyle/>
          <a:p>
            <a:r>
              <a:rPr lang="en-IN" dirty="0"/>
              <a:t>KNN</a:t>
            </a:r>
          </a:p>
        </p:txBody>
      </p:sp>
      <p:sp>
        <p:nvSpPr>
          <p:cNvPr id="3" name="Content Placeholder 2">
            <a:extLst>
              <a:ext uri="{FF2B5EF4-FFF2-40B4-BE49-F238E27FC236}">
                <a16:creationId xmlns:a16="http://schemas.microsoft.com/office/drawing/2014/main" id="{778DBC81-585C-4C5E-A0A0-08647FDA22D9}"/>
              </a:ext>
            </a:extLst>
          </p:cNvPr>
          <p:cNvSpPr>
            <a:spLocks noGrp="1"/>
          </p:cNvSpPr>
          <p:nvPr>
            <p:ph idx="1"/>
          </p:nvPr>
        </p:nvSpPr>
        <p:spPr>
          <a:xfrm>
            <a:off x="278295" y="1288473"/>
            <a:ext cx="6206836" cy="5597236"/>
          </a:xfrm>
        </p:spPr>
        <p:txBody>
          <a:bodyPr/>
          <a:lstStyle/>
          <a:p>
            <a:r>
              <a:rPr lang="en-IN" sz="2000" dirty="0"/>
              <a:t>K – Nearest Neighbours is a lazy learning instance based regression algorithm .</a:t>
            </a:r>
          </a:p>
          <a:p>
            <a:r>
              <a:rPr lang="en-IN" sz="2000" dirty="0"/>
              <a:t>New data point is calculated by taking average of ‘ K closest points ’ .</a:t>
            </a:r>
          </a:p>
          <a:p>
            <a:r>
              <a:rPr lang="en-IN" sz="2000" dirty="0"/>
              <a:t>Euclidean distance is used as metric for calculating distance between points</a:t>
            </a:r>
          </a:p>
          <a:p>
            <a:endParaRPr lang="en-IN" sz="2000" dirty="0"/>
          </a:p>
          <a:p>
            <a:endParaRPr lang="en-IN" sz="2000" dirty="0"/>
          </a:p>
          <a:p>
            <a:endParaRPr lang="en-IN" sz="2000" dirty="0"/>
          </a:p>
          <a:p>
            <a:r>
              <a:rPr lang="en-IN" sz="2000" dirty="0"/>
              <a:t>Choosing Value of k :</a:t>
            </a:r>
          </a:p>
          <a:p>
            <a:pPr lvl="1"/>
            <a:r>
              <a:rPr lang="en-IN" sz="1600" dirty="0"/>
              <a:t>Large K value minimise error rate but over smooth boundaries</a:t>
            </a:r>
          </a:p>
          <a:p>
            <a:pPr lvl="1"/>
            <a:r>
              <a:rPr lang="en-IN" sz="1600" dirty="0"/>
              <a:t>Small k value consider only nearby points but will lead to noisy decision boundaries .</a:t>
            </a:r>
          </a:p>
          <a:p>
            <a:pPr lvl="1"/>
            <a:r>
              <a:rPr lang="en-IN" sz="1600" dirty="0"/>
              <a:t>So , K = square root of no. of training samples lead to better results .</a:t>
            </a:r>
          </a:p>
        </p:txBody>
      </p:sp>
      <p:sp>
        <p:nvSpPr>
          <p:cNvPr id="6" name="TextBox 5">
            <a:extLst>
              <a:ext uri="{FF2B5EF4-FFF2-40B4-BE49-F238E27FC236}">
                <a16:creationId xmlns:a16="http://schemas.microsoft.com/office/drawing/2014/main" id="{132ABCC1-68D8-4106-B435-44A44B5DC7F7}"/>
              </a:ext>
            </a:extLst>
          </p:cNvPr>
          <p:cNvSpPr txBox="1"/>
          <p:nvPr/>
        </p:nvSpPr>
        <p:spPr>
          <a:xfrm>
            <a:off x="6609137" y="6308208"/>
            <a:ext cx="4350327" cy="369332"/>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Calibri" panose="020F0502020204030204" pitchFamily="34" charset="0"/>
              </a:rPr>
              <a:t>RMSE for test data: 0.23067884456887236</a:t>
            </a:r>
            <a:endParaRPr lang="en-IN" dirty="0"/>
          </a:p>
        </p:txBody>
      </p:sp>
      <p:sp>
        <p:nvSpPr>
          <p:cNvPr id="5" name="AutoShape 2" descr="Creating my first algorithm from scratch – Euclidean distance and Pearson  correlation | BigSnarf blog">
            <a:extLst>
              <a:ext uri="{FF2B5EF4-FFF2-40B4-BE49-F238E27FC236}">
                <a16:creationId xmlns:a16="http://schemas.microsoft.com/office/drawing/2014/main" id="{B02EBA9C-0B4E-48C2-B20A-F0A22325FF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F641EE8-6DB2-4907-A6B0-B12DB2F51125}"/>
              </a:ext>
            </a:extLst>
          </p:cNvPr>
          <p:cNvPicPr>
            <a:picLocks noChangeAspect="1"/>
          </p:cNvPicPr>
          <p:nvPr/>
        </p:nvPicPr>
        <p:blipFill>
          <a:blip r:embed="rId2"/>
          <a:stretch>
            <a:fillRect/>
          </a:stretch>
        </p:blipFill>
        <p:spPr>
          <a:xfrm>
            <a:off x="652670" y="3276600"/>
            <a:ext cx="3038475" cy="731065"/>
          </a:xfrm>
          <a:prstGeom prst="rect">
            <a:avLst/>
          </a:prstGeom>
        </p:spPr>
      </p:pic>
      <p:pic>
        <p:nvPicPr>
          <p:cNvPr id="10" name="Picture 9">
            <a:extLst>
              <a:ext uri="{FF2B5EF4-FFF2-40B4-BE49-F238E27FC236}">
                <a16:creationId xmlns:a16="http://schemas.microsoft.com/office/drawing/2014/main" id="{3A6B22A9-0172-4005-9B25-B0723E566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18253"/>
            <a:ext cx="5376600" cy="2582545"/>
          </a:xfrm>
          <a:prstGeom prst="rect">
            <a:avLst/>
          </a:prstGeom>
        </p:spPr>
      </p:pic>
      <p:pic>
        <p:nvPicPr>
          <p:cNvPr id="9" name="Picture 8">
            <a:extLst>
              <a:ext uri="{FF2B5EF4-FFF2-40B4-BE49-F238E27FC236}">
                <a16:creationId xmlns:a16="http://schemas.microsoft.com/office/drawing/2014/main" id="{CAB0EDAB-5057-4264-A3F8-6DCDE2297EE0}"/>
              </a:ext>
            </a:extLst>
          </p:cNvPr>
          <p:cNvPicPr>
            <a:picLocks noChangeAspect="1"/>
          </p:cNvPicPr>
          <p:nvPr/>
        </p:nvPicPr>
        <p:blipFill>
          <a:blip r:embed="rId4"/>
          <a:stretch>
            <a:fillRect/>
          </a:stretch>
        </p:blipFill>
        <p:spPr>
          <a:xfrm>
            <a:off x="6248400" y="2900798"/>
            <a:ext cx="5186218" cy="3427705"/>
          </a:xfrm>
          <a:prstGeom prst="rect">
            <a:avLst/>
          </a:prstGeom>
        </p:spPr>
      </p:pic>
    </p:spTree>
    <p:extLst>
      <p:ext uri="{BB962C8B-B14F-4D97-AF65-F5344CB8AC3E}">
        <p14:creationId xmlns:p14="http://schemas.microsoft.com/office/powerpoint/2010/main" val="219931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DAEC-5BDF-4ECE-BA2E-40FDE7D637AA}"/>
              </a:ext>
            </a:extLst>
          </p:cNvPr>
          <p:cNvSpPr>
            <a:spLocks noGrp="1"/>
          </p:cNvSpPr>
          <p:nvPr>
            <p:ph type="title"/>
          </p:nvPr>
        </p:nvSpPr>
        <p:spPr>
          <a:xfrm>
            <a:off x="838200" y="337416"/>
            <a:ext cx="10515600" cy="724765"/>
          </a:xfrm>
        </p:spPr>
        <p:txBody>
          <a:bodyPr>
            <a:normAutofit/>
          </a:bodyPr>
          <a:lstStyle/>
          <a:p>
            <a:r>
              <a:rPr lang="en-IN"/>
              <a:t>SVM</a:t>
            </a:r>
          </a:p>
        </p:txBody>
      </p:sp>
      <p:sp>
        <p:nvSpPr>
          <p:cNvPr id="3" name="Content Placeholder 2">
            <a:extLst>
              <a:ext uri="{FF2B5EF4-FFF2-40B4-BE49-F238E27FC236}">
                <a16:creationId xmlns:a16="http://schemas.microsoft.com/office/drawing/2014/main" id="{B87CAB46-EE7E-477D-B733-95B2BC52F9E8}"/>
              </a:ext>
            </a:extLst>
          </p:cNvPr>
          <p:cNvSpPr>
            <a:spLocks noGrp="1"/>
          </p:cNvSpPr>
          <p:nvPr>
            <p:ph idx="1"/>
          </p:nvPr>
        </p:nvSpPr>
        <p:spPr>
          <a:xfrm>
            <a:off x="1" y="1089890"/>
            <a:ext cx="6530108" cy="5430694"/>
          </a:xfrm>
        </p:spPr>
        <p:txBody>
          <a:bodyPr>
            <a:normAutofit lnSpcReduction="10000"/>
          </a:bodyPr>
          <a:lstStyle/>
          <a:p>
            <a:r>
              <a:rPr lang="en-IN" sz="2000" dirty="0"/>
              <a:t>Support Vector Machine is a classifier which outputs an hyperplane which categorizes new data point.</a:t>
            </a:r>
          </a:p>
          <a:p>
            <a:r>
              <a:rPr lang="en-IN" sz="2000" dirty="0"/>
              <a:t>It uses non linear mapping to convert training data points into higher dimension .</a:t>
            </a:r>
          </a:p>
          <a:p>
            <a:r>
              <a:rPr lang="en-IN" sz="2000" dirty="0"/>
              <a:t>Decision Boundary is the optimal linear separating hyperplane which separates classes .</a:t>
            </a:r>
          </a:p>
          <a:p>
            <a:r>
              <a:rPr lang="en-IN" sz="2000" dirty="0"/>
              <a:t>Margin is the perpendicular distance between closest data point ( Support Vector ) and the hyperplane .</a:t>
            </a:r>
          </a:p>
          <a:p>
            <a:r>
              <a:rPr lang="en-IN" sz="2000" dirty="0"/>
              <a:t>Value of C </a:t>
            </a:r>
          </a:p>
          <a:p>
            <a:pPr lvl="1"/>
            <a:r>
              <a:rPr lang="en-IN" sz="1600" dirty="0"/>
              <a:t>Large -&gt; Overfitting</a:t>
            </a:r>
          </a:p>
          <a:p>
            <a:pPr lvl="1"/>
            <a:r>
              <a:rPr lang="en-IN" sz="1600" dirty="0"/>
              <a:t>Small -&gt; Underfitting</a:t>
            </a:r>
          </a:p>
          <a:p>
            <a:r>
              <a:rPr lang="en-IN" sz="2000" dirty="0"/>
              <a:t>Gamma decides influence of hyperplane</a:t>
            </a:r>
          </a:p>
          <a:p>
            <a:pPr lvl="1"/>
            <a:r>
              <a:rPr lang="en-IN" sz="1600" dirty="0"/>
              <a:t>Low Gamma  -&gt; Consider far points to hyperplane</a:t>
            </a:r>
          </a:p>
          <a:p>
            <a:pPr lvl="1"/>
            <a:r>
              <a:rPr lang="en-IN" sz="1600" dirty="0"/>
              <a:t>High Gamma  -&gt; Consider close points  to hyperplane</a:t>
            </a:r>
          </a:p>
          <a:p>
            <a:r>
              <a:rPr lang="en-IN" sz="2000" dirty="0"/>
              <a:t>Kernels are mathematical function used for transforming data .</a:t>
            </a:r>
          </a:p>
          <a:p>
            <a:r>
              <a:rPr lang="en-IN" sz="2000" dirty="0"/>
              <a:t>Support Vector Regression ( SVR ) : SVM used for  regression</a:t>
            </a:r>
          </a:p>
          <a:p>
            <a:pPr lvl="1"/>
            <a:endParaRPr lang="en-IN" sz="1600" dirty="0"/>
          </a:p>
        </p:txBody>
      </p:sp>
      <p:pic>
        <p:nvPicPr>
          <p:cNvPr id="4" name="Picture 3">
            <a:extLst>
              <a:ext uri="{FF2B5EF4-FFF2-40B4-BE49-F238E27FC236}">
                <a16:creationId xmlns:a16="http://schemas.microsoft.com/office/drawing/2014/main" id="{CB08A241-C634-44F1-B69B-081B775E131A}"/>
              </a:ext>
            </a:extLst>
          </p:cNvPr>
          <p:cNvPicPr/>
          <p:nvPr/>
        </p:nvPicPr>
        <p:blipFill>
          <a:blip r:embed="rId2"/>
          <a:srcRect/>
          <a:stretch>
            <a:fillRect/>
          </a:stretch>
        </p:blipFill>
        <p:spPr>
          <a:xfrm>
            <a:off x="6530109" y="2782957"/>
            <a:ext cx="5135418" cy="3446774"/>
          </a:xfrm>
          <a:prstGeom prst="rect">
            <a:avLst/>
          </a:prstGeom>
          <a:noFill/>
          <a:ln w="9525">
            <a:noFill/>
            <a:miter lim="800000"/>
            <a:headEnd/>
            <a:tailEnd/>
          </a:ln>
        </p:spPr>
      </p:pic>
      <p:sp>
        <p:nvSpPr>
          <p:cNvPr id="5" name="Rectangle 1">
            <a:extLst>
              <a:ext uri="{FF2B5EF4-FFF2-40B4-BE49-F238E27FC236}">
                <a16:creationId xmlns:a16="http://schemas.microsoft.com/office/drawing/2014/main" id="{DD90EA3C-84C9-4964-9DB1-6A5871A18576}"/>
              </a:ext>
            </a:extLst>
          </p:cNvPr>
          <p:cNvSpPr>
            <a:spLocks noChangeArrowheads="1"/>
          </p:cNvSpPr>
          <p:nvPr/>
        </p:nvSpPr>
        <p:spPr bwMode="auto">
          <a:xfrm>
            <a:off x="7109994" y="6243585"/>
            <a:ext cx="454429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RMSE for test data: 0.6789937199116884</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3865440-842D-4CD4-91B1-9AE58E0266A9}"/>
              </a:ext>
            </a:extLst>
          </p:cNvPr>
          <p:cNvPicPr>
            <a:picLocks noChangeAspect="1"/>
          </p:cNvPicPr>
          <p:nvPr/>
        </p:nvPicPr>
        <p:blipFill>
          <a:blip r:embed="rId3"/>
          <a:stretch>
            <a:fillRect/>
          </a:stretch>
        </p:blipFill>
        <p:spPr>
          <a:xfrm>
            <a:off x="6848161" y="337416"/>
            <a:ext cx="3743325" cy="2257575"/>
          </a:xfrm>
          <a:prstGeom prst="rect">
            <a:avLst/>
          </a:prstGeom>
        </p:spPr>
      </p:pic>
    </p:spTree>
    <p:extLst>
      <p:ext uri="{BB962C8B-B14F-4D97-AF65-F5344CB8AC3E}">
        <p14:creationId xmlns:p14="http://schemas.microsoft.com/office/powerpoint/2010/main" val="410054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5184-E1BD-4E0C-8079-40FD4531B256}"/>
              </a:ext>
            </a:extLst>
          </p:cNvPr>
          <p:cNvSpPr>
            <a:spLocks noGrp="1"/>
          </p:cNvSpPr>
          <p:nvPr>
            <p:ph type="title"/>
          </p:nvPr>
        </p:nvSpPr>
        <p:spPr>
          <a:xfrm>
            <a:off x="838200" y="365126"/>
            <a:ext cx="10515600" cy="632402"/>
          </a:xfrm>
        </p:spPr>
        <p:txBody>
          <a:bodyPr>
            <a:normAutofit fontScale="90000"/>
          </a:bodyPr>
          <a:lstStyle/>
          <a:p>
            <a:r>
              <a:rPr lang="en-IN"/>
              <a:t>DNN</a:t>
            </a:r>
          </a:p>
        </p:txBody>
      </p:sp>
      <p:sp>
        <p:nvSpPr>
          <p:cNvPr id="3" name="Content Placeholder 2">
            <a:extLst>
              <a:ext uri="{FF2B5EF4-FFF2-40B4-BE49-F238E27FC236}">
                <a16:creationId xmlns:a16="http://schemas.microsoft.com/office/drawing/2014/main" id="{9980293F-ED2D-4302-B762-EEBED91B383F}"/>
              </a:ext>
            </a:extLst>
          </p:cNvPr>
          <p:cNvSpPr>
            <a:spLocks noGrp="1"/>
          </p:cNvSpPr>
          <p:nvPr>
            <p:ph idx="1"/>
          </p:nvPr>
        </p:nvSpPr>
        <p:spPr>
          <a:xfrm>
            <a:off x="83128" y="1126836"/>
            <a:ext cx="5809672" cy="5634182"/>
          </a:xfrm>
        </p:spPr>
        <p:txBody>
          <a:bodyPr>
            <a:normAutofit/>
          </a:bodyPr>
          <a:lstStyle/>
          <a:p>
            <a:r>
              <a:rPr lang="en-IN" sz="2000" dirty="0"/>
              <a:t>Deep Neural Networks are computing systems inspired by biological neurons to mimic the functionality of the human brain .</a:t>
            </a:r>
          </a:p>
          <a:p>
            <a:r>
              <a:rPr lang="en-IN" sz="2000" dirty="0"/>
              <a:t>It consists of a large number of neurons which are divided into input , hidden and output layers .</a:t>
            </a:r>
          </a:p>
          <a:p>
            <a:r>
              <a:rPr lang="en-IN" sz="2000" dirty="0"/>
              <a:t>Weight of neurons are initialised with some random values , and are multiplied with inputs and then passed through an activation function , the obtained value is passed to next layer and this process repeats until the output layer .</a:t>
            </a:r>
          </a:p>
          <a:p>
            <a:r>
              <a:rPr lang="en-IN" sz="2000" dirty="0"/>
              <a:t>Error is calculated as the difference between the actual output and the predicted output .</a:t>
            </a:r>
          </a:p>
          <a:p>
            <a:r>
              <a:rPr lang="en-IN" sz="2000" dirty="0"/>
              <a:t>This Error at the output layer is minimised by updating weights during the backpropagation phase .</a:t>
            </a:r>
          </a:p>
          <a:p>
            <a:endParaRPr lang="en-IN" sz="2000" dirty="0"/>
          </a:p>
          <a:p>
            <a:endParaRPr lang="en-IN" sz="2000" dirty="0"/>
          </a:p>
        </p:txBody>
      </p:sp>
      <p:pic>
        <p:nvPicPr>
          <p:cNvPr id="4" name="Picture 3">
            <a:extLst>
              <a:ext uri="{FF2B5EF4-FFF2-40B4-BE49-F238E27FC236}">
                <a16:creationId xmlns:a16="http://schemas.microsoft.com/office/drawing/2014/main" id="{D955C3C4-19C1-4ABC-99C2-2279A1FE1AEA}"/>
              </a:ext>
            </a:extLst>
          </p:cNvPr>
          <p:cNvPicPr/>
          <p:nvPr/>
        </p:nvPicPr>
        <p:blipFill>
          <a:blip r:embed="rId2"/>
          <a:srcRect/>
          <a:stretch>
            <a:fillRect/>
          </a:stretch>
        </p:blipFill>
        <p:spPr>
          <a:xfrm>
            <a:off x="6096000" y="2729948"/>
            <a:ext cx="5943600" cy="3754071"/>
          </a:xfrm>
          <a:prstGeom prst="rect">
            <a:avLst/>
          </a:prstGeom>
          <a:noFill/>
          <a:ln w="9525">
            <a:noFill/>
            <a:miter lim="800000"/>
            <a:headEnd/>
            <a:tailEnd/>
          </a:ln>
        </p:spPr>
      </p:pic>
      <p:sp>
        <p:nvSpPr>
          <p:cNvPr id="5" name="Rectangle 1">
            <a:extLst>
              <a:ext uri="{FF2B5EF4-FFF2-40B4-BE49-F238E27FC236}">
                <a16:creationId xmlns:a16="http://schemas.microsoft.com/office/drawing/2014/main" id="{0748C8A0-C146-4068-911D-43F60EF2E78A}"/>
              </a:ext>
            </a:extLst>
          </p:cNvPr>
          <p:cNvSpPr>
            <a:spLocks noChangeArrowheads="1"/>
          </p:cNvSpPr>
          <p:nvPr/>
        </p:nvSpPr>
        <p:spPr bwMode="auto">
          <a:xfrm>
            <a:off x="7442200" y="6484019"/>
            <a:ext cx="32512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RMSE for test data: 0.08</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AutoShape 2" descr="K-Nearest Neighbor(KNN) Algorithm for Machine Learning - Javatpoint">
            <a:extLst>
              <a:ext uri="{FF2B5EF4-FFF2-40B4-BE49-F238E27FC236}">
                <a16:creationId xmlns:a16="http://schemas.microsoft.com/office/drawing/2014/main" id="{06A06C95-2AF6-4FA9-94B3-5A44DD71CE0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Building A Deep Learning Model using Keras | by Eijaz Allibhai | Towards  Data Science">
            <a:extLst>
              <a:ext uri="{FF2B5EF4-FFF2-40B4-BE49-F238E27FC236}">
                <a16:creationId xmlns:a16="http://schemas.microsoft.com/office/drawing/2014/main" id="{13D50672-8964-41D0-930F-C4820B1A2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434" y="249508"/>
            <a:ext cx="4817566" cy="248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852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1514</Words>
  <Application>Microsoft Office PowerPoint</Application>
  <PresentationFormat>Widescreen</PresentationFormat>
  <Paragraphs>163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Symbol</vt:lpstr>
      <vt:lpstr>Times New Roman</vt:lpstr>
      <vt:lpstr>Office Theme</vt:lpstr>
      <vt:lpstr>Project Presentation on</vt:lpstr>
      <vt:lpstr>Introduction</vt:lpstr>
      <vt:lpstr>Problem and Approach</vt:lpstr>
      <vt:lpstr>DFD</vt:lpstr>
      <vt:lpstr>Feature Selection and Normalization </vt:lpstr>
      <vt:lpstr>Linear Regression Model</vt:lpstr>
      <vt:lpstr>KNN</vt:lpstr>
      <vt:lpstr>SVM</vt:lpstr>
      <vt:lpstr>DNN</vt:lpstr>
      <vt:lpstr>RNN</vt:lpstr>
      <vt:lpstr>LSTM</vt:lpstr>
      <vt:lpstr>LSTM ( Working )</vt:lpstr>
      <vt:lpstr>Improved LSTM</vt:lpstr>
      <vt:lpstr>Conclusion</vt:lpstr>
      <vt:lpstr>Future Plans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chaudhary</dc:creator>
  <cp:lastModifiedBy>suraj chaudhary</cp:lastModifiedBy>
  <cp:revision>39</cp:revision>
  <dcterms:created xsi:type="dcterms:W3CDTF">2021-04-29T16:09:11Z</dcterms:created>
  <dcterms:modified xsi:type="dcterms:W3CDTF">2021-05-03T05:12:56Z</dcterms:modified>
</cp:coreProperties>
</file>