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305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79" d="100"/>
          <a:sy n="79" d="100"/>
        </p:scale>
        <p:origin x="38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7DE3-803B-602C-7378-E2E8C7DF01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F3AB1D-FBB5-FDC9-688B-493E80DE5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F9D73-D057-C73B-7C19-9C07D76CC401}"/>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5" name="Footer Placeholder 4">
            <a:extLst>
              <a:ext uri="{FF2B5EF4-FFF2-40B4-BE49-F238E27FC236}">
                <a16:creationId xmlns:a16="http://schemas.microsoft.com/office/drawing/2014/main" id="{E0C69E79-A562-CBD6-5D02-4370037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952F723-B863-51CB-7189-54379EA58EA7}"/>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252142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1BAA-5B31-7C2D-5D0B-42D164F434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9F1296-AAC8-3BA4-5D3C-30D5A9605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9A8E1-B370-9366-2486-34DB194B594E}"/>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5" name="Footer Placeholder 4">
            <a:extLst>
              <a:ext uri="{FF2B5EF4-FFF2-40B4-BE49-F238E27FC236}">
                <a16:creationId xmlns:a16="http://schemas.microsoft.com/office/drawing/2014/main" id="{F7B7C87C-7361-DC01-9689-F5B7362549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0431AD-D7B8-237C-5338-29D1921FD709}"/>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77223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BC300-7406-BEF8-42C5-060CF8AEC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C9652A-DC5B-54B4-AC68-7DCD99643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9F1BB-5BED-1568-5B31-F09A0C06B368}"/>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5" name="Footer Placeholder 4">
            <a:extLst>
              <a:ext uri="{FF2B5EF4-FFF2-40B4-BE49-F238E27FC236}">
                <a16:creationId xmlns:a16="http://schemas.microsoft.com/office/drawing/2014/main" id="{77795C66-0C0B-D60C-47BC-F8A7C3741C6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7485DC1-86C4-F16A-43C4-AFEA76169C63}"/>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1539789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A76E-54A2-4191-BCF9-6AFA335FED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4916B7-0010-3DBD-7BB1-29AADAD882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9821BC-76E0-A2F3-E699-0DDC745D23E6}"/>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5" name="Footer Placeholder 4">
            <a:extLst>
              <a:ext uri="{FF2B5EF4-FFF2-40B4-BE49-F238E27FC236}">
                <a16:creationId xmlns:a16="http://schemas.microsoft.com/office/drawing/2014/main" id="{55CB25E2-C450-1B67-004B-6B2912EF08A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4E41E1-1362-F8BB-BFC9-F751AF4D1273}"/>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9357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18DA-BB1E-2655-3D8A-34F5A8062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049E03-F6BD-8036-D6D9-73AE2E8A0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3EEAD-E854-18C5-6C7C-A167880806C0}"/>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5" name="Footer Placeholder 4">
            <a:extLst>
              <a:ext uri="{FF2B5EF4-FFF2-40B4-BE49-F238E27FC236}">
                <a16:creationId xmlns:a16="http://schemas.microsoft.com/office/drawing/2014/main" id="{6D0D8748-2537-8113-EEE2-FBDD860B1E4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C59807-5C08-7A18-F72A-3FC3CB4CCB2A}"/>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127375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3612-C6F5-58C8-4667-77D3CF4BB5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9086E8-FC15-E4CA-537D-AD233E66D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5C1197-A21A-DF9E-5709-D79CAC297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5A398D-FFB5-AAC3-B7CF-1DCCF4FCF661}"/>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6" name="Footer Placeholder 5">
            <a:extLst>
              <a:ext uri="{FF2B5EF4-FFF2-40B4-BE49-F238E27FC236}">
                <a16:creationId xmlns:a16="http://schemas.microsoft.com/office/drawing/2014/main" id="{BEF01882-D35E-4266-A0BC-2483B456177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B11909E-4A6D-6CFA-CB15-EB9AC9B25A91}"/>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185761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0133-9EF2-DD49-38AE-2FC5046893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AA33F-4B5E-94ED-55E3-C6B893864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FBFD4-974D-2EA5-FECE-AE866BCD33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84B501-D2F5-ECC4-6F95-4ED918680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FBD26-88AB-971D-1095-4C57536C3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5A9261-837D-6F42-5197-753A4F9A45AB}"/>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8" name="Footer Placeholder 7">
            <a:extLst>
              <a:ext uri="{FF2B5EF4-FFF2-40B4-BE49-F238E27FC236}">
                <a16:creationId xmlns:a16="http://schemas.microsoft.com/office/drawing/2014/main" id="{A1A95D52-4F4A-E6AA-0D09-381A1A7C2B3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B605F09A-6040-05CC-47D2-B9308BFF8284}"/>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1693807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70A5-BC93-31C1-BECB-29616E1BCF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4395F3-26AC-7DE4-585D-427A9B13F2F7}"/>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4" name="Footer Placeholder 3">
            <a:extLst>
              <a:ext uri="{FF2B5EF4-FFF2-40B4-BE49-F238E27FC236}">
                <a16:creationId xmlns:a16="http://schemas.microsoft.com/office/drawing/2014/main" id="{D87C23D0-9189-0A77-BF1C-5061E4211CC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2E34ED6-7485-E371-D96D-1B2768CBCBB9}"/>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228020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3081A-9811-8D9D-094A-76B34B70290F}"/>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3" name="Footer Placeholder 2">
            <a:extLst>
              <a:ext uri="{FF2B5EF4-FFF2-40B4-BE49-F238E27FC236}">
                <a16:creationId xmlns:a16="http://schemas.microsoft.com/office/drawing/2014/main" id="{2157C520-6B4F-AF5B-44B2-45C595B5E31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8854E8C8-6B77-1F15-90D4-9C28CF7407C4}"/>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154285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8976-51F1-FF52-2401-5163E1BD4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5453FD-5842-E243-58C7-5A4232C1C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2DAA8F-3C80-1176-5B5D-5C70DE608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98912-A0A5-1D24-6D4E-744DD4856BCB}"/>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6" name="Footer Placeholder 5">
            <a:extLst>
              <a:ext uri="{FF2B5EF4-FFF2-40B4-BE49-F238E27FC236}">
                <a16:creationId xmlns:a16="http://schemas.microsoft.com/office/drawing/2014/main" id="{CC1EDAB4-1416-4D6A-3A93-CB2911508EA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3955D57-1552-D37E-AC94-0D049601A78E}"/>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106279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552D-DE33-CB76-25CA-1E7511AF5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C99F26-69D2-9C41-A453-60B1DA524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B25A28-DF2E-79A5-C2D1-41BE5355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9AE1C-BE98-6B19-2584-E4868ED25BC4}"/>
              </a:ext>
            </a:extLst>
          </p:cNvPr>
          <p:cNvSpPr>
            <a:spLocks noGrp="1"/>
          </p:cNvSpPr>
          <p:nvPr>
            <p:ph type="dt" sz="half" idx="10"/>
          </p:nvPr>
        </p:nvSpPr>
        <p:spPr/>
        <p:txBody>
          <a:bodyPr/>
          <a:lstStyle/>
          <a:p>
            <a:fld id="{663D5466-B6D7-4658-968E-8916BAEA5B5F}" type="datetimeFigureOut">
              <a:rPr lang="en-IN" smtClean="0"/>
              <a:t>29-06-2024</a:t>
            </a:fld>
            <a:endParaRPr lang="en-IN" dirty="0"/>
          </a:p>
        </p:txBody>
      </p:sp>
      <p:sp>
        <p:nvSpPr>
          <p:cNvPr id="6" name="Footer Placeholder 5">
            <a:extLst>
              <a:ext uri="{FF2B5EF4-FFF2-40B4-BE49-F238E27FC236}">
                <a16:creationId xmlns:a16="http://schemas.microsoft.com/office/drawing/2014/main" id="{F4CAE375-BCAD-6B01-8A2B-62C2D3B093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6725FE-F716-40AC-927D-F45240090C72}"/>
              </a:ext>
            </a:extLst>
          </p:cNvPr>
          <p:cNvSpPr>
            <a:spLocks noGrp="1"/>
          </p:cNvSpPr>
          <p:nvPr>
            <p:ph type="sldNum" sz="quarter" idx="12"/>
          </p:nvPr>
        </p:nvSpPr>
        <p:spPr/>
        <p:txBody>
          <a:bodyPr/>
          <a:lstStyle/>
          <a:p>
            <a:fld id="{24CF43B2-0F78-496F-9166-7F81CA4E0BF5}" type="slidenum">
              <a:rPr lang="en-IN" smtClean="0"/>
              <a:t>‹#›</a:t>
            </a:fld>
            <a:endParaRPr lang="en-IN" dirty="0"/>
          </a:p>
        </p:txBody>
      </p:sp>
    </p:spTree>
    <p:extLst>
      <p:ext uri="{BB962C8B-B14F-4D97-AF65-F5344CB8AC3E}">
        <p14:creationId xmlns:p14="http://schemas.microsoft.com/office/powerpoint/2010/main" val="108793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9CDA4-C7DF-1530-962B-E2B6FC16D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DDC63A-9F0A-2124-BF3D-DAE616F6F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E0E5F-1A66-CE7B-AACE-5F45EAD76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D5466-B6D7-4658-968E-8916BAEA5B5F}" type="datetimeFigureOut">
              <a:rPr lang="en-IN" smtClean="0"/>
              <a:t>29-06-2024</a:t>
            </a:fld>
            <a:endParaRPr lang="en-IN" dirty="0"/>
          </a:p>
        </p:txBody>
      </p:sp>
      <p:sp>
        <p:nvSpPr>
          <p:cNvPr id="5" name="Footer Placeholder 4">
            <a:extLst>
              <a:ext uri="{FF2B5EF4-FFF2-40B4-BE49-F238E27FC236}">
                <a16:creationId xmlns:a16="http://schemas.microsoft.com/office/drawing/2014/main" id="{7AF77F30-A264-7EEC-EA6C-6B9A1A874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6973338-2F4B-C165-9F1C-397CE88F3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F43B2-0F78-496F-9166-7F81CA4E0BF5}" type="slidenum">
              <a:rPr lang="en-IN" smtClean="0"/>
              <a:t>‹#›</a:t>
            </a:fld>
            <a:endParaRPr lang="en-IN" dirty="0"/>
          </a:p>
        </p:txBody>
      </p:sp>
    </p:spTree>
    <p:extLst>
      <p:ext uri="{BB962C8B-B14F-4D97-AF65-F5344CB8AC3E}">
        <p14:creationId xmlns:p14="http://schemas.microsoft.com/office/powerpoint/2010/main" val="3657295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thetraveldoctor.com.au/why-is-covid-19-such-a-big-deal/shutterstock_covid19/"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4F241D-7EF7-2E7B-B3EA-B63B1E2F3E4E}"/>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Effect>
                      <a14:colorTemperature colorTemp="112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14464" b="29308"/>
          <a:stretch/>
        </p:blipFill>
        <p:spPr>
          <a:xfrm flipV="1">
            <a:off x="90436" y="126044"/>
            <a:ext cx="13886174" cy="7596554"/>
          </a:xfrm>
          <a:prstGeom prst="rect">
            <a:avLst/>
          </a:prstGeom>
          <a:noFill/>
          <a:effectLst>
            <a:glow rad="419100">
              <a:schemeClr val="bg2">
                <a:alpha val="0"/>
              </a:schemeClr>
            </a:glow>
            <a:outerShdw blurRad="50800" dist="50800" dir="5400000" algn="ctr" rotWithShape="0">
              <a:srgbClr val="000000">
                <a:alpha val="0"/>
              </a:srgbClr>
            </a:outerShdw>
            <a:reflection stA="0" endPos="65000" dist="38100" dir="5400000" sy="-100000" algn="bl" rotWithShape="0"/>
          </a:effectLst>
        </p:spPr>
      </p:pic>
      <p:sp>
        <p:nvSpPr>
          <p:cNvPr id="4" name="TextBox 3">
            <a:extLst>
              <a:ext uri="{FF2B5EF4-FFF2-40B4-BE49-F238E27FC236}">
                <a16:creationId xmlns:a16="http://schemas.microsoft.com/office/drawing/2014/main" id="{0EEBE987-7C6E-F656-5DDF-6CE3B47706D7}"/>
              </a:ext>
            </a:extLst>
          </p:cNvPr>
          <p:cNvSpPr txBox="1"/>
          <p:nvPr/>
        </p:nvSpPr>
        <p:spPr>
          <a:xfrm>
            <a:off x="2592308" y="501468"/>
            <a:ext cx="8032955" cy="400110"/>
          </a:xfrm>
          <a:prstGeom prst="rect">
            <a:avLst/>
          </a:prstGeom>
          <a:solidFill>
            <a:schemeClr val="tx1"/>
          </a:solidFill>
        </p:spPr>
        <p:txBody>
          <a:bodyPr wrap="square" rtlCol="0">
            <a:spAutoFit/>
          </a:bodyPr>
          <a:lstStyle/>
          <a:p>
            <a:pPr algn="ctr"/>
            <a:r>
              <a:rPr lang="en-US" sz="2000" dirty="0">
                <a:solidFill>
                  <a:schemeClr val="bg1"/>
                </a:solidFill>
                <a:latin typeface="Arial Black" panose="020B0A04020102020204" pitchFamily="34" charset="0"/>
              </a:rPr>
              <a:t>KEY INSIGHTS FROM COVID – 19 ANALYSIS</a:t>
            </a:r>
            <a:endParaRPr lang="en-IN" sz="2000" dirty="0">
              <a:solidFill>
                <a:schemeClr val="bg1"/>
              </a:solidFill>
              <a:latin typeface="Arial Black" panose="020B0A04020102020204" pitchFamily="34" charset="0"/>
            </a:endParaRPr>
          </a:p>
        </p:txBody>
      </p:sp>
      <p:sp>
        <p:nvSpPr>
          <p:cNvPr id="8" name="TextBox 7">
            <a:extLst>
              <a:ext uri="{FF2B5EF4-FFF2-40B4-BE49-F238E27FC236}">
                <a16:creationId xmlns:a16="http://schemas.microsoft.com/office/drawing/2014/main" id="{793E14AF-62E4-AC65-BD2E-DFDB6A98D055}"/>
              </a:ext>
            </a:extLst>
          </p:cNvPr>
          <p:cNvSpPr txBox="1"/>
          <p:nvPr/>
        </p:nvSpPr>
        <p:spPr>
          <a:xfrm>
            <a:off x="914400" y="1429966"/>
            <a:ext cx="10729609" cy="593387"/>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C5D75417-0F40-068E-D6C6-328C6A0FA5FC}"/>
              </a:ext>
            </a:extLst>
          </p:cNvPr>
          <p:cNvSpPr txBox="1"/>
          <p:nvPr/>
        </p:nvSpPr>
        <p:spPr>
          <a:xfrm>
            <a:off x="547992" y="1277002"/>
            <a:ext cx="13061004" cy="575542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solidFill>
                  <a:srgbClr val="FFC000"/>
                </a:solidFill>
                <a:latin typeface="Century Schoolbook" panose="02040604050505020304" pitchFamily="18" charset="0"/>
              </a:rPr>
              <a:t>The analysis shows important significant variations in COVID-19 related deaths across Indian states. Maharashtra, Karnataka and Uttar Pradesh have reported the highest number of fatalities, while union territory like Lakshadweep and state Mizoram have reported the lowest.</a:t>
            </a:r>
          </a:p>
          <a:p>
            <a:pPr marL="285750" indent="-285750" algn="just">
              <a:buFont typeface="Arial" panose="020B0604020202020204" pitchFamily="34" charset="0"/>
              <a:buChar char="•"/>
            </a:pPr>
            <a:endParaRPr lang="en-US" sz="1600" b="1" dirty="0">
              <a:solidFill>
                <a:srgbClr val="FFC000"/>
              </a:solidFill>
              <a:latin typeface="Century Schoolbook" panose="02040604050505020304" pitchFamily="18" charset="0"/>
            </a:endParaRPr>
          </a:p>
          <a:p>
            <a:pPr marL="285750" indent="-285750" algn="just">
              <a:buFont typeface="Arial" panose="020B0604020202020204" pitchFamily="34" charset="0"/>
              <a:buChar char="•"/>
            </a:pPr>
            <a:r>
              <a:rPr lang="en-US" sz="1600" b="1" dirty="0">
                <a:solidFill>
                  <a:srgbClr val="FFC000"/>
                </a:solidFill>
                <a:latin typeface="Century Schoolbook" panose="02040604050505020304" pitchFamily="18" charset="0"/>
              </a:rPr>
              <a:t>Infection rates have been substantial among younger age groups, particularly those between 20-29 years, likely due to higher mobility and social integration in this demographic. </a:t>
            </a:r>
          </a:p>
          <a:p>
            <a:pPr marL="285750" indent="-285750" algn="just">
              <a:buFont typeface="Arial" panose="020B0604020202020204" pitchFamily="34" charset="0"/>
              <a:buChar char="•"/>
            </a:pPr>
            <a:endParaRPr lang="en-US" sz="1600" b="1" dirty="0">
              <a:solidFill>
                <a:srgbClr val="FFC000"/>
              </a:solidFill>
              <a:latin typeface="Century Schoolbook" panose="02040604050505020304" pitchFamily="18" charset="0"/>
            </a:endParaRPr>
          </a:p>
          <a:p>
            <a:pPr marL="285750" indent="-285750" algn="just">
              <a:buFont typeface="Arial" panose="020B0604020202020204" pitchFamily="34" charset="0"/>
              <a:buChar char="•"/>
            </a:pPr>
            <a:r>
              <a:rPr lang="en-US" sz="1600" b="1" dirty="0">
                <a:solidFill>
                  <a:srgbClr val="FFC000"/>
                </a:solidFill>
                <a:latin typeface="Century Schoolbook" panose="02040604050505020304" pitchFamily="18" charset="0"/>
              </a:rPr>
              <a:t>The data reveals a slightly higher infection rate among males compared to females, with males constituting about 66.76% of total cases.</a:t>
            </a:r>
          </a:p>
          <a:p>
            <a:pPr marL="285750" indent="-285750" algn="just">
              <a:buFont typeface="Arial" panose="020B0604020202020204" pitchFamily="34" charset="0"/>
              <a:buChar char="•"/>
            </a:pPr>
            <a:endParaRPr lang="en-US" sz="1600" b="1" dirty="0">
              <a:solidFill>
                <a:srgbClr val="FFC000"/>
              </a:solidFill>
              <a:latin typeface="Century Schoolbook" panose="02040604050505020304" pitchFamily="18" charset="0"/>
            </a:endParaRPr>
          </a:p>
          <a:p>
            <a:pPr marL="285750" indent="-285750" algn="just">
              <a:buFont typeface="Arial" panose="020B0604020202020204" pitchFamily="34" charset="0"/>
              <a:buChar char="•"/>
            </a:pPr>
            <a:r>
              <a:rPr lang="en-US" sz="1600" b="1" dirty="0">
                <a:solidFill>
                  <a:srgbClr val="FFC000"/>
                </a:solidFill>
                <a:latin typeface="Century Schoolbook" panose="02040604050505020304" pitchFamily="18" charset="0"/>
              </a:rPr>
              <a:t>COVID-19 case counts are highest in Maharashtra, Kerala and Karnataka. In contrast, state like Himachal Pradesh have reported relatively lower case numbers. This pattern underscores the impact of population density and urbanization of virus transmission.</a:t>
            </a:r>
          </a:p>
          <a:p>
            <a:pPr marL="285750" indent="-285750" algn="just">
              <a:buFont typeface="Arial" panose="020B0604020202020204" pitchFamily="34" charset="0"/>
              <a:buChar char="•"/>
            </a:pPr>
            <a:endParaRPr lang="en-US" sz="1600" b="1" dirty="0">
              <a:solidFill>
                <a:srgbClr val="FFC000"/>
              </a:solidFill>
              <a:latin typeface="Century Schoolbook" panose="02040604050505020304" pitchFamily="18" charset="0"/>
            </a:endParaRPr>
          </a:p>
          <a:p>
            <a:pPr marL="285750" indent="-285750" algn="just">
              <a:buFont typeface="Arial" panose="020B0604020202020204" pitchFamily="34" charset="0"/>
              <a:buChar char="•"/>
            </a:pPr>
            <a:r>
              <a:rPr lang="en-US" sz="1600" b="1" dirty="0">
                <a:solidFill>
                  <a:srgbClr val="FFC000"/>
                </a:solidFill>
                <a:latin typeface="Century Schoolbook" panose="02040604050505020304" pitchFamily="18" charset="0"/>
              </a:rPr>
              <a:t>ICMR testing  data indicates robust testing efforts in states like Maharashtra and Tamil Nadu, which correlates with higher reported case numbers. States with lower testing rates, such as Arunachal Pradesh, Goa, Meghalaya, etc. may face challenges in accurately capturing the pandemic’s spread.</a:t>
            </a:r>
          </a:p>
          <a:p>
            <a:pPr algn="just"/>
            <a:endParaRPr lang="en-US" sz="1600" b="1" dirty="0">
              <a:solidFill>
                <a:srgbClr val="FFC000"/>
              </a:solidFill>
              <a:latin typeface="Century Schoolbook" panose="02040604050505020304" pitchFamily="18" charset="0"/>
            </a:endParaRPr>
          </a:p>
          <a:p>
            <a:pPr marL="285750" indent="-285750" algn="just">
              <a:buFont typeface="Arial" panose="020B0604020202020204" pitchFamily="34" charset="0"/>
              <a:buChar char="•"/>
            </a:pPr>
            <a:r>
              <a:rPr lang="en-US" sz="1600" b="1" dirty="0">
                <a:solidFill>
                  <a:srgbClr val="FFC000"/>
                </a:solidFill>
                <a:latin typeface="Century Schoolbook" panose="02040604050505020304" pitchFamily="18" charset="0"/>
              </a:rPr>
              <a:t>India’s  vaccination drive has primarily utilized Covishield and Covaxin, with Covishield constituting the majority of doses administered. Introduction of Sputnik V and other vaccine have diversified the vaccination portfolio, aiming to accelerate the immunization campaign.</a:t>
            </a:r>
          </a:p>
          <a:p>
            <a:pPr algn="just"/>
            <a:endParaRPr lang="en-US" sz="1600" b="1" dirty="0">
              <a:solidFill>
                <a:srgbClr val="FFC000"/>
              </a:solidFill>
              <a:latin typeface="Century Schoolbook" panose="02040604050505020304" pitchFamily="18" charset="0"/>
            </a:endParaRPr>
          </a:p>
          <a:p>
            <a:pPr marL="285750" indent="-285750" algn="just">
              <a:buFont typeface="Arial" panose="020B0604020202020204" pitchFamily="34" charset="0"/>
              <a:buChar char="•"/>
            </a:pPr>
            <a:r>
              <a:rPr lang="en-US" sz="1600" b="1" dirty="0">
                <a:solidFill>
                  <a:srgbClr val="FFC000"/>
                </a:solidFill>
                <a:latin typeface="Century Schoolbook" panose="02040604050505020304" pitchFamily="18" charset="0"/>
              </a:rPr>
              <a:t>As of the latest data, a significant proportion of population has received the first dose of vaccine.</a:t>
            </a:r>
            <a:endParaRPr lang="en-IN" sz="1600" b="1" dirty="0">
              <a:solidFill>
                <a:srgbClr val="FFC000"/>
              </a:solidFill>
              <a:latin typeface="Century Schoolbook" panose="02040604050505020304" pitchFamily="18" charset="0"/>
            </a:endParaRPr>
          </a:p>
        </p:txBody>
      </p:sp>
    </p:spTree>
    <p:extLst>
      <p:ext uri="{BB962C8B-B14F-4D97-AF65-F5344CB8AC3E}">
        <p14:creationId xmlns:p14="http://schemas.microsoft.com/office/powerpoint/2010/main" val="340751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248</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Century Schoolbook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Gupta</dc:creator>
  <cp:lastModifiedBy>Anjali Gupta</cp:lastModifiedBy>
  <cp:revision>3</cp:revision>
  <dcterms:created xsi:type="dcterms:W3CDTF">2024-06-27T15:01:16Z</dcterms:created>
  <dcterms:modified xsi:type="dcterms:W3CDTF">2024-06-29T06:43:13Z</dcterms:modified>
</cp:coreProperties>
</file>