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151804" y="1236779"/>
            <a:ext cx="11008360" cy="200025"/>
          </a:xfrm>
          <a:custGeom>
            <a:avLst/>
            <a:gdLst/>
            <a:ahLst/>
            <a:cxnLst/>
            <a:rect l="l" t="t" r="r" b="b"/>
            <a:pathLst>
              <a:path w="11008360" h="200025">
                <a:moveTo>
                  <a:pt x="10908430" y="199662"/>
                </a:moveTo>
                <a:lnTo>
                  <a:pt x="99831" y="199662"/>
                </a:lnTo>
                <a:lnTo>
                  <a:pt x="60972" y="191817"/>
                </a:lnTo>
                <a:lnTo>
                  <a:pt x="29239" y="170422"/>
                </a:lnTo>
                <a:lnTo>
                  <a:pt x="7845" y="138690"/>
                </a:lnTo>
                <a:lnTo>
                  <a:pt x="0" y="99831"/>
                </a:lnTo>
                <a:lnTo>
                  <a:pt x="7845" y="60972"/>
                </a:lnTo>
                <a:lnTo>
                  <a:pt x="29239" y="29239"/>
                </a:lnTo>
                <a:lnTo>
                  <a:pt x="60972" y="7845"/>
                </a:lnTo>
                <a:lnTo>
                  <a:pt x="99831" y="0"/>
                </a:lnTo>
                <a:lnTo>
                  <a:pt x="10908430" y="0"/>
                </a:lnTo>
                <a:lnTo>
                  <a:pt x="10947288" y="7845"/>
                </a:lnTo>
                <a:lnTo>
                  <a:pt x="10979021" y="29239"/>
                </a:lnTo>
                <a:lnTo>
                  <a:pt x="11000415" y="60972"/>
                </a:lnTo>
                <a:lnTo>
                  <a:pt x="11007965" y="98366"/>
                </a:lnTo>
                <a:lnTo>
                  <a:pt x="11007965" y="101295"/>
                </a:lnTo>
                <a:lnTo>
                  <a:pt x="11000415" y="138690"/>
                </a:lnTo>
                <a:lnTo>
                  <a:pt x="10979021" y="170422"/>
                </a:lnTo>
                <a:lnTo>
                  <a:pt x="10947288" y="191817"/>
                </a:lnTo>
                <a:lnTo>
                  <a:pt x="10908430" y="199662"/>
                </a:lnTo>
                <a:close/>
              </a:path>
            </a:pathLst>
          </a:custGeom>
          <a:solidFill>
            <a:srgbClr val="E44E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907317" y="3283953"/>
            <a:ext cx="152400" cy="970915"/>
          </a:xfrm>
          <a:custGeom>
            <a:avLst/>
            <a:gdLst/>
            <a:ahLst/>
            <a:cxnLst/>
            <a:rect l="l" t="t" r="r" b="b"/>
            <a:pathLst>
              <a:path w="152400" h="970914">
                <a:moveTo>
                  <a:pt x="152241" y="970658"/>
                </a:moveTo>
                <a:lnTo>
                  <a:pt x="0" y="970658"/>
                </a:lnTo>
                <a:lnTo>
                  <a:pt x="0" y="0"/>
                </a:lnTo>
                <a:lnTo>
                  <a:pt x="152241" y="0"/>
                </a:lnTo>
                <a:lnTo>
                  <a:pt x="152241" y="97065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1892360" y="3268996"/>
            <a:ext cx="182245" cy="1000760"/>
          </a:xfrm>
          <a:custGeom>
            <a:avLst/>
            <a:gdLst/>
            <a:ahLst/>
            <a:cxnLst/>
            <a:rect l="l" t="t" r="r" b="b"/>
            <a:pathLst>
              <a:path w="182244" h="1000760">
                <a:moveTo>
                  <a:pt x="14956" y="1000571"/>
                </a:moveTo>
                <a:lnTo>
                  <a:pt x="11026" y="1000571"/>
                </a:lnTo>
                <a:lnTo>
                  <a:pt x="7150" y="998988"/>
                </a:lnTo>
                <a:lnTo>
                  <a:pt x="4421" y="996204"/>
                </a:lnTo>
                <a:lnTo>
                  <a:pt x="1583" y="993420"/>
                </a:lnTo>
                <a:lnTo>
                  <a:pt x="0" y="989545"/>
                </a:lnTo>
                <a:lnTo>
                  <a:pt x="0" y="11026"/>
                </a:lnTo>
                <a:lnTo>
                  <a:pt x="1583" y="7205"/>
                </a:lnTo>
                <a:lnTo>
                  <a:pt x="4421" y="4366"/>
                </a:lnTo>
                <a:lnTo>
                  <a:pt x="7150" y="1583"/>
                </a:lnTo>
                <a:lnTo>
                  <a:pt x="11026" y="0"/>
                </a:lnTo>
                <a:lnTo>
                  <a:pt x="171183" y="0"/>
                </a:lnTo>
                <a:lnTo>
                  <a:pt x="175004" y="1583"/>
                </a:lnTo>
                <a:lnTo>
                  <a:pt x="177843" y="4366"/>
                </a:lnTo>
                <a:lnTo>
                  <a:pt x="180626" y="7205"/>
                </a:lnTo>
                <a:lnTo>
                  <a:pt x="182209" y="11026"/>
                </a:lnTo>
                <a:lnTo>
                  <a:pt x="182209" y="29913"/>
                </a:lnTo>
                <a:lnTo>
                  <a:pt x="29967" y="29913"/>
                </a:lnTo>
                <a:lnTo>
                  <a:pt x="29967" y="970658"/>
                </a:lnTo>
                <a:lnTo>
                  <a:pt x="14956" y="970658"/>
                </a:lnTo>
                <a:lnTo>
                  <a:pt x="14956" y="1000571"/>
                </a:lnTo>
                <a:close/>
              </a:path>
              <a:path w="182244" h="1000760">
                <a:moveTo>
                  <a:pt x="171183" y="1000571"/>
                </a:moveTo>
                <a:lnTo>
                  <a:pt x="14956" y="1000571"/>
                </a:lnTo>
                <a:lnTo>
                  <a:pt x="14956" y="985614"/>
                </a:lnTo>
                <a:lnTo>
                  <a:pt x="29967" y="985614"/>
                </a:lnTo>
                <a:lnTo>
                  <a:pt x="29967" y="970658"/>
                </a:lnTo>
                <a:lnTo>
                  <a:pt x="152241" y="970658"/>
                </a:lnTo>
                <a:lnTo>
                  <a:pt x="152296" y="29913"/>
                </a:lnTo>
                <a:lnTo>
                  <a:pt x="182209" y="29913"/>
                </a:lnTo>
                <a:lnTo>
                  <a:pt x="182209" y="989545"/>
                </a:lnTo>
                <a:lnTo>
                  <a:pt x="180627" y="993366"/>
                </a:lnTo>
                <a:lnTo>
                  <a:pt x="177843" y="996204"/>
                </a:lnTo>
                <a:lnTo>
                  <a:pt x="175004" y="998988"/>
                </a:lnTo>
                <a:lnTo>
                  <a:pt x="171183" y="1000571"/>
                </a:lnTo>
                <a:close/>
              </a:path>
              <a:path w="182244" h="1000760">
                <a:moveTo>
                  <a:pt x="29967" y="985614"/>
                </a:moveTo>
                <a:lnTo>
                  <a:pt x="14956" y="985614"/>
                </a:lnTo>
                <a:lnTo>
                  <a:pt x="14956" y="970658"/>
                </a:lnTo>
                <a:lnTo>
                  <a:pt x="29967" y="970658"/>
                </a:lnTo>
                <a:lnTo>
                  <a:pt x="29967" y="985614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1632746" y="3417199"/>
            <a:ext cx="152400" cy="837565"/>
          </a:xfrm>
          <a:custGeom>
            <a:avLst/>
            <a:gdLst/>
            <a:ahLst/>
            <a:cxnLst/>
            <a:rect l="l" t="t" r="r" b="b"/>
            <a:pathLst>
              <a:path w="152400" h="837564">
                <a:moveTo>
                  <a:pt x="152241" y="837412"/>
                </a:moveTo>
                <a:lnTo>
                  <a:pt x="0" y="837412"/>
                </a:lnTo>
                <a:lnTo>
                  <a:pt x="0" y="0"/>
                </a:lnTo>
                <a:lnTo>
                  <a:pt x="152241" y="0"/>
                </a:lnTo>
                <a:lnTo>
                  <a:pt x="152241" y="837412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1617790" y="3402242"/>
            <a:ext cx="182245" cy="867410"/>
          </a:xfrm>
          <a:custGeom>
            <a:avLst/>
            <a:gdLst/>
            <a:ahLst/>
            <a:cxnLst/>
            <a:rect l="l" t="t" r="r" b="b"/>
            <a:pathLst>
              <a:path w="182244" h="867410">
                <a:moveTo>
                  <a:pt x="14956" y="867325"/>
                </a:moveTo>
                <a:lnTo>
                  <a:pt x="11026" y="867325"/>
                </a:lnTo>
                <a:lnTo>
                  <a:pt x="7150" y="865742"/>
                </a:lnTo>
                <a:lnTo>
                  <a:pt x="4421" y="862958"/>
                </a:lnTo>
                <a:lnTo>
                  <a:pt x="1583" y="860174"/>
                </a:lnTo>
                <a:lnTo>
                  <a:pt x="0" y="856299"/>
                </a:lnTo>
                <a:lnTo>
                  <a:pt x="0" y="11026"/>
                </a:lnTo>
                <a:lnTo>
                  <a:pt x="1583" y="7150"/>
                </a:lnTo>
                <a:lnTo>
                  <a:pt x="4421" y="4366"/>
                </a:lnTo>
                <a:lnTo>
                  <a:pt x="7150" y="1582"/>
                </a:lnTo>
                <a:lnTo>
                  <a:pt x="11026" y="0"/>
                </a:lnTo>
                <a:lnTo>
                  <a:pt x="171183" y="0"/>
                </a:lnTo>
                <a:lnTo>
                  <a:pt x="175004" y="1582"/>
                </a:lnTo>
                <a:lnTo>
                  <a:pt x="180572" y="7150"/>
                </a:lnTo>
                <a:lnTo>
                  <a:pt x="182209" y="11026"/>
                </a:lnTo>
                <a:lnTo>
                  <a:pt x="182209" y="29913"/>
                </a:lnTo>
                <a:lnTo>
                  <a:pt x="29967" y="29913"/>
                </a:lnTo>
                <a:lnTo>
                  <a:pt x="29967" y="837412"/>
                </a:lnTo>
                <a:lnTo>
                  <a:pt x="14956" y="837412"/>
                </a:lnTo>
                <a:lnTo>
                  <a:pt x="14956" y="852369"/>
                </a:lnTo>
                <a:lnTo>
                  <a:pt x="14956" y="867325"/>
                </a:lnTo>
                <a:close/>
              </a:path>
              <a:path w="182244" h="867410">
                <a:moveTo>
                  <a:pt x="171183" y="867325"/>
                </a:moveTo>
                <a:lnTo>
                  <a:pt x="14956" y="867325"/>
                </a:lnTo>
                <a:lnTo>
                  <a:pt x="14956" y="852369"/>
                </a:lnTo>
                <a:lnTo>
                  <a:pt x="29967" y="852369"/>
                </a:lnTo>
                <a:lnTo>
                  <a:pt x="29967" y="837412"/>
                </a:lnTo>
                <a:lnTo>
                  <a:pt x="152241" y="837412"/>
                </a:lnTo>
                <a:lnTo>
                  <a:pt x="152241" y="29913"/>
                </a:lnTo>
                <a:lnTo>
                  <a:pt x="182209" y="29913"/>
                </a:lnTo>
                <a:lnTo>
                  <a:pt x="182209" y="856299"/>
                </a:lnTo>
                <a:lnTo>
                  <a:pt x="180572" y="860120"/>
                </a:lnTo>
                <a:lnTo>
                  <a:pt x="177788" y="862958"/>
                </a:lnTo>
                <a:lnTo>
                  <a:pt x="175004" y="865742"/>
                </a:lnTo>
                <a:lnTo>
                  <a:pt x="171183" y="867325"/>
                </a:lnTo>
                <a:close/>
              </a:path>
              <a:path w="182244" h="867410">
                <a:moveTo>
                  <a:pt x="29967" y="852369"/>
                </a:moveTo>
                <a:lnTo>
                  <a:pt x="14956" y="852369"/>
                </a:lnTo>
                <a:lnTo>
                  <a:pt x="14956" y="837412"/>
                </a:lnTo>
                <a:lnTo>
                  <a:pt x="29967" y="837412"/>
                </a:lnTo>
                <a:lnTo>
                  <a:pt x="29967" y="852369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358176" y="3601156"/>
            <a:ext cx="152400" cy="654050"/>
          </a:xfrm>
          <a:custGeom>
            <a:avLst/>
            <a:gdLst/>
            <a:ahLst/>
            <a:cxnLst/>
            <a:rect l="l" t="t" r="r" b="b"/>
            <a:pathLst>
              <a:path w="152400" h="654050">
                <a:moveTo>
                  <a:pt x="152296" y="653455"/>
                </a:moveTo>
                <a:lnTo>
                  <a:pt x="0" y="653455"/>
                </a:lnTo>
                <a:lnTo>
                  <a:pt x="0" y="0"/>
                </a:lnTo>
                <a:lnTo>
                  <a:pt x="152296" y="0"/>
                </a:lnTo>
                <a:lnTo>
                  <a:pt x="152296" y="65345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343219" y="3586199"/>
            <a:ext cx="182245" cy="683895"/>
          </a:xfrm>
          <a:custGeom>
            <a:avLst/>
            <a:gdLst/>
            <a:ahLst/>
            <a:cxnLst/>
            <a:rect l="l" t="t" r="r" b="b"/>
            <a:pathLst>
              <a:path w="182244" h="683895">
                <a:moveTo>
                  <a:pt x="14956" y="683368"/>
                </a:moveTo>
                <a:lnTo>
                  <a:pt x="11026" y="683368"/>
                </a:lnTo>
                <a:lnTo>
                  <a:pt x="7150" y="681785"/>
                </a:lnTo>
                <a:lnTo>
                  <a:pt x="1582" y="676218"/>
                </a:lnTo>
                <a:lnTo>
                  <a:pt x="0" y="672342"/>
                </a:lnTo>
                <a:lnTo>
                  <a:pt x="0" y="11026"/>
                </a:lnTo>
                <a:lnTo>
                  <a:pt x="1583" y="7205"/>
                </a:lnTo>
                <a:lnTo>
                  <a:pt x="4366" y="4366"/>
                </a:lnTo>
                <a:lnTo>
                  <a:pt x="7150" y="1583"/>
                </a:lnTo>
                <a:lnTo>
                  <a:pt x="11026" y="0"/>
                </a:lnTo>
                <a:lnTo>
                  <a:pt x="171183" y="0"/>
                </a:lnTo>
                <a:lnTo>
                  <a:pt x="175004" y="1583"/>
                </a:lnTo>
                <a:lnTo>
                  <a:pt x="180626" y="7205"/>
                </a:lnTo>
                <a:lnTo>
                  <a:pt x="182155" y="11026"/>
                </a:lnTo>
                <a:lnTo>
                  <a:pt x="182155" y="29913"/>
                </a:lnTo>
                <a:lnTo>
                  <a:pt x="29913" y="29913"/>
                </a:lnTo>
                <a:lnTo>
                  <a:pt x="29913" y="653455"/>
                </a:lnTo>
                <a:lnTo>
                  <a:pt x="14956" y="653455"/>
                </a:lnTo>
                <a:lnTo>
                  <a:pt x="14956" y="668412"/>
                </a:lnTo>
                <a:lnTo>
                  <a:pt x="14956" y="683368"/>
                </a:lnTo>
                <a:close/>
              </a:path>
              <a:path w="182244" h="683895">
                <a:moveTo>
                  <a:pt x="171183" y="683368"/>
                </a:moveTo>
                <a:lnTo>
                  <a:pt x="14956" y="683368"/>
                </a:lnTo>
                <a:lnTo>
                  <a:pt x="14956" y="668412"/>
                </a:lnTo>
                <a:lnTo>
                  <a:pt x="29913" y="668412"/>
                </a:lnTo>
                <a:lnTo>
                  <a:pt x="29913" y="653455"/>
                </a:lnTo>
                <a:lnTo>
                  <a:pt x="152241" y="653455"/>
                </a:lnTo>
                <a:lnTo>
                  <a:pt x="152241" y="29913"/>
                </a:lnTo>
                <a:lnTo>
                  <a:pt x="182155" y="29913"/>
                </a:lnTo>
                <a:lnTo>
                  <a:pt x="182155" y="672342"/>
                </a:lnTo>
                <a:lnTo>
                  <a:pt x="180626" y="676163"/>
                </a:lnTo>
                <a:lnTo>
                  <a:pt x="175004" y="681786"/>
                </a:lnTo>
                <a:lnTo>
                  <a:pt x="171183" y="683368"/>
                </a:lnTo>
                <a:close/>
              </a:path>
              <a:path w="182244" h="683895">
                <a:moveTo>
                  <a:pt x="29913" y="668412"/>
                </a:moveTo>
                <a:lnTo>
                  <a:pt x="14956" y="668412"/>
                </a:lnTo>
                <a:lnTo>
                  <a:pt x="14956" y="653455"/>
                </a:lnTo>
                <a:lnTo>
                  <a:pt x="29913" y="653455"/>
                </a:lnTo>
                <a:lnTo>
                  <a:pt x="29913" y="668412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83606" y="3769283"/>
            <a:ext cx="152400" cy="485775"/>
          </a:xfrm>
          <a:custGeom>
            <a:avLst/>
            <a:gdLst/>
            <a:ahLst/>
            <a:cxnLst/>
            <a:rect l="l" t="t" r="r" b="b"/>
            <a:pathLst>
              <a:path w="152400" h="485775">
                <a:moveTo>
                  <a:pt x="152296" y="485329"/>
                </a:moveTo>
                <a:lnTo>
                  <a:pt x="0" y="485329"/>
                </a:lnTo>
                <a:lnTo>
                  <a:pt x="0" y="0"/>
                </a:lnTo>
                <a:lnTo>
                  <a:pt x="152296" y="0"/>
                </a:lnTo>
                <a:lnTo>
                  <a:pt x="152296" y="48532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1068649" y="3754326"/>
            <a:ext cx="182245" cy="515620"/>
          </a:xfrm>
          <a:custGeom>
            <a:avLst/>
            <a:gdLst/>
            <a:ahLst/>
            <a:cxnLst/>
            <a:rect l="l" t="t" r="r" b="b"/>
            <a:pathLst>
              <a:path w="182244" h="515620">
                <a:moveTo>
                  <a:pt x="14956" y="515242"/>
                </a:moveTo>
                <a:lnTo>
                  <a:pt x="11026" y="515242"/>
                </a:lnTo>
                <a:lnTo>
                  <a:pt x="7150" y="513659"/>
                </a:lnTo>
                <a:lnTo>
                  <a:pt x="1582" y="508091"/>
                </a:lnTo>
                <a:lnTo>
                  <a:pt x="0" y="504216"/>
                </a:lnTo>
                <a:lnTo>
                  <a:pt x="0" y="11026"/>
                </a:lnTo>
                <a:lnTo>
                  <a:pt x="1582" y="7150"/>
                </a:lnTo>
                <a:lnTo>
                  <a:pt x="7150" y="1582"/>
                </a:lnTo>
                <a:lnTo>
                  <a:pt x="11026" y="0"/>
                </a:lnTo>
                <a:lnTo>
                  <a:pt x="171128" y="0"/>
                </a:lnTo>
                <a:lnTo>
                  <a:pt x="175004" y="1582"/>
                </a:lnTo>
                <a:lnTo>
                  <a:pt x="180572" y="7150"/>
                </a:lnTo>
                <a:lnTo>
                  <a:pt x="182155" y="11026"/>
                </a:lnTo>
                <a:lnTo>
                  <a:pt x="182155" y="29913"/>
                </a:lnTo>
                <a:lnTo>
                  <a:pt x="29913" y="29913"/>
                </a:lnTo>
                <a:lnTo>
                  <a:pt x="29913" y="485329"/>
                </a:lnTo>
                <a:lnTo>
                  <a:pt x="14956" y="485329"/>
                </a:lnTo>
                <a:lnTo>
                  <a:pt x="14956" y="500285"/>
                </a:lnTo>
                <a:lnTo>
                  <a:pt x="14956" y="515242"/>
                </a:lnTo>
                <a:close/>
              </a:path>
              <a:path w="182244" h="515620">
                <a:moveTo>
                  <a:pt x="171128" y="515242"/>
                </a:moveTo>
                <a:lnTo>
                  <a:pt x="14956" y="515242"/>
                </a:lnTo>
                <a:lnTo>
                  <a:pt x="14956" y="500285"/>
                </a:lnTo>
                <a:lnTo>
                  <a:pt x="29913" y="500285"/>
                </a:lnTo>
                <a:lnTo>
                  <a:pt x="29913" y="485329"/>
                </a:lnTo>
                <a:lnTo>
                  <a:pt x="152241" y="485329"/>
                </a:lnTo>
                <a:lnTo>
                  <a:pt x="152241" y="29913"/>
                </a:lnTo>
                <a:lnTo>
                  <a:pt x="182155" y="29913"/>
                </a:lnTo>
                <a:lnTo>
                  <a:pt x="182155" y="504216"/>
                </a:lnTo>
                <a:lnTo>
                  <a:pt x="180572" y="508037"/>
                </a:lnTo>
                <a:lnTo>
                  <a:pt x="177788" y="510875"/>
                </a:lnTo>
                <a:lnTo>
                  <a:pt x="175004" y="513659"/>
                </a:lnTo>
                <a:lnTo>
                  <a:pt x="171128" y="515242"/>
                </a:lnTo>
                <a:close/>
              </a:path>
              <a:path w="182244" h="515620">
                <a:moveTo>
                  <a:pt x="29913" y="500285"/>
                </a:moveTo>
                <a:lnTo>
                  <a:pt x="14956" y="500285"/>
                </a:lnTo>
                <a:lnTo>
                  <a:pt x="14956" y="485329"/>
                </a:lnTo>
                <a:lnTo>
                  <a:pt x="29913" y="485329"/>
                </a:lnTo>
                <a:lnTo>
                  <a:pt x="29913" y="500285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821727" y="4011920"/>
            <a:ext cx="152400" cy="243204"/>
          </a:xfrm>
          <a:custGeom>
            <a:avLst/>
            <a:gdLst/>
            <a:ahLst/>
            <a:cxnLst/>
            <a:rect l="l" t="t" r="r" b="b"/>
            <a:pathLst>
              <a:path w="152400" h="243204">
                <a:moveTo>
                  <a:pt x="152269" y="242691"/>
                </a:moveTo>
                <a:lnTo>
                  <a:pt x="0" y="242691"/>
                </a:lnTo>
                <a:lnTo>
                  <a:pt x="0" y="0"/>
                </a:lnTo>
                <a:lnTo>
                  <a:pt x="152269" y="0"/>
                </a:lnTo>
                <a:lnTo>
                  <a:pt x="152269" y="242691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806759" y="3996963"/>
            <a:ext cx="182245" cy="273050"/>
          </a:xfrm>
          <a:custGeom>
            <a:avLst/>
            <a:gdLst/>
            <a:ahLst/>
            <a:cxnLst/>
            <a:rect l="l" t="t" r="r" b="b"/>
            <a:pathLst>
              <a:path w="182244" h="273050">
                <a:moveTo>
                  <a:pt x="14967" y="272605"/>
                </a:moveTo>
                <a:lnTo>
                  <a:pt x="11021" y="272605"/>
                </a:lnTo>
                <a:lnTo>
                  <a:pt x="7161" y="271022"/>
                </a:lnTo>
                <a:lnTo>
                  <a:pt x="1599" y="265454"/>
                </a:lnTo>
                <a:lnTo>
                  <a:pt x="0" y="261578"/>
                </a:lnTo>
                <a:lnTo>
                  <a:pt x="0" y="11026"/>
                </a:lnTo>
                <a:lnTo>
                  <a:pt x="1599" y="7150"/>
                </a:lnTo>
                <a:lnTo>
                  <a:pt x="4388" y="4366"/>
                </a:lnTo>
                <a:lnTo>
                  <a:pt x="7161" y="1637"/>
                </a:lnTo>
                <a:lnTo>
                  <a:pt x="11021" y="0"/>
                </a:lnTo>
                <a:lnTo>
                  <a:pt x="171167" y="0"/>
                </a:lnTo>
                <a:lnTo>
                  <a:pt x="175042" y="1637"/>
                </a:lnTo>
                <a:lnTo>
                  <a:pt x="180555" y="7150"/>
                </a:lnTo>
                <a:lnTo>
                  <a:pt x="182193" y="11026"/>
                </a:lnTo>
                <a:lnTo>
                  <a:pt x="182193" y="29968"/>
                </a:lnTo>
                <a:lnTo>
                  <a:pt x="29951" y="29968"/>
                </a:lnTo>
                <a:lnTo>
                  <a:pt x="29951" y="242691"/>
                </a:lnTo>
                <a:lnTo>
                  <a:pt x="14967" y="242691"/>
                </a:lnTo>
                <a:lnTo>
                  <a:pt x="14967" y="272605"/>
                </a:lnTo>
                <a:close/>
              </a:path>
              <a:path w="182244" h="273050">
                <a:moveTo>
                  <a:pt x="182193" y="257648"/>
                </a:moveTo>
                <a:lnTo>
                  <a:pt x="29951" y="257648"/>
                </a:lnTo>
                <a:lnTo>
                  <a:pt x="29951" y="242691"/>
                </a:lnTo>
                <a:lnTo>
                  <a:pt x="152225" y="242691"/>
                </a:lnTo>
                <a:lnTo>
                  <a:pt x="152225" y="29968"/>
                </a:lnTo>
                <a:lnTo>
                  <a:pt x="182193" y="29968"/>
                </a:lnTo>
                <a:lnTo>
                  <a:pt x="182193" y="257648"/>
                </a:lnTo>
                <a:close/>
              </a:path>
              <a:path w="182244" h="273050">
                <a:moveTo>
                  <a:pt x="171167" y="272605"/>
                </a:moveTo>
                <a:lnTo>
                  <a:pt x="14967" y="272605"/>
                </a:lnTo>
                <a:lnTo>
                  <a:pt x="14967" y="242691"/>
                </a:lnTo>
                <a:lnTo>
                  <a:pt x="29951" y="242691"/>
                </a:lnTo>
                <a:lnTo>
                  <a:pt x="29951" y="257648"/>
                </a:lnTo>
                <a:lnTo>
                  <a:pt x="182193" y="257648"/>
                </a:lnTo>
                <a:lnTo>
                  <a:pt x="182193" y="261578"/>
                </a:lnTo>
                <a:lnTo>
                  <a:pt x="180555" y="265399"/>
                </a:lnTo>
                <a:lnTo>
                  <a:pt x="175042" y="271022"/>
                </a:lnTo>
                <a:lnTo>
                  <a:pt x="171167" y="272605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523989" y="6500126"/>
            <a:ext cx="1193800" cy="1400175"/>
          </a:xfrm>
          <a:custGeom>
            <a:avLst/>
            <a:gdLst/>
            <a:ahLst/>
            <a:cxnLst/>
            <a:rect l="l" t="t" r="r" b="b"/>
            <a:pathLst>
              <a:path w="1193800" h="1400175">
                <a:moveTo>
                  <a:pt x="746620" y="1039190"/>
                </a:moveTo>
                <a:lnTo>
                  <a:pt x="736765" y="996365"/>
                </a:lnTo>
                <a:lnTo>
                  <a:pt x="714921" y="967447"/>
                </a:lnTo>
                <a:lnTo>
                  <a:pt x="709726" y="960577"/>
                </a:lnTo>
                <a:lnTo>
                  <a:pt x="701763" y="955522"/>
                </a:lnTo>
                <a:lnTo>
                  <a:pt x="701763" y="1039190"/>
                </a:lnTo>
                <a:lnTo>
                  <a:pt x="695426" y="1064818"/>
                </a:lnTo>
                <a:lnTo>
                  <a:pt x="677989" y="1086459"/>
                </a:lnTo>
                <a:lnTo>
                  <a:pt x="651789" y="1102398"/>
                </a:lnTo>
                <a:lnTo>
                  <a:pt x="619137" y="1110919"/>
                </a:lnTo>
                <a:lnTo>
                  <a:pt x="619137" y="967447"/>
                </a:lnTo>
                <a:lnTo>
                  <a:pt x="651789" y="975956"/>
                </a:lnTo>
                <a:lnTo>
                  <a:pt x="677989" y="991895"/>
                </a:lnTo>
                <a:lnTo>
                  <a:pt x="695426" y="1013548"/>
                </a:lnTo>
                <a:lnTo>
                  <a:pt x="701763" y="1039190"/>
                </a:lnTo>
                <a:lnTo>
                  <a:pt x="701763" y="955522"/>
                </a:lnTo>
                <a:lnTo>
                  <a:pt x="669264" y="934885"/>
                </a:lnTo>
                <a:lnTo>
                  <a:pt x="619137" y="922362"/>
                </a:lnTo>
                <a:lnTo>
                  <a:pt x="619137" y="920648"/>
                </a:lnTo>
                <a:lnTo>
                  <a:pt x="619137" y="777176"/>
                </a:lnTo>
                <a:lnTo>
                  <a:pt x="619137" y="776211"/>
                </a:lnTo>
                <a:lnTo>
                  <a:pt x="686765" y="776211"/>
                </a:lnTo>
                <a:lnTo>
                  <a:pt x="695502" y="774446"/>
                </a:lnTo>
                <a:lnTo>
                  <a:pt x="702627" y="769632"/>
                </a:lnTo>
                <a:lnTo>
                  <a:pt x="707428" y="762508"/>
                </a:lnTo>
                <a:lnTo>
                  <a:pt x="709193" y="753783"/>
                </a:lnTo>
                <a:lnTo>
                  <a:pt x="707428" y="745045"/>
                </a:lnTo>
                <a:lnTo>
                  <a:pt x="702627" y="737920"/>
                </a:lnTo>
                <a:lnTo>
                  <a:pt x="695502" y="733107"/>
                </a:lnTo>
                <a:lnTo>
                  <a:pt x="686765" y="731354"/>
                </a:lnTo>
                <a:lnTo>
                  <a:pt x="619137" y="731354"/>
                </a:lnTo>
                <a:lnTo>
                  <a:pt x="619137" y="691616"/>
                </a:lnTo>
                <a:lnTo>
                  <a:pt x="617372" y="682891"/>
                </a:lnTo>
                <a:lnTo>
                  <a:pt x="612559" y="675754"/>
                </a:lnTo>
                <a:lnTo>
                  <a:pt x="605434" y="670953"/>
                </a:lnTo>
                <a:lnTo>
                  <a:pt x="596709" y="669188"/>
                </a:lnTo>
                <a:lnTo>
                  <a:pt x="587971" y="670953"/>
                </a:lnTo>
                <a:lnTo>
                  <a:pt x="580847" y="675754"/>
                </a:lnTo>
                <a:lnTo>
                  <a:pt x="576033" y="682891"/>
                </a:lnTo>
                <a:lnTo>
                  <a:pt x="574268" y="691616"/>
                </a:lnTo>
                <a:lnTo>
                  <a:pt x="574268" y="732104"/>
                </a:lnTo>
                <a:lnTo>
                  <a:pt x="574268" y="777176"/>
                </a:lnTo>
                <a:lnTo>
                  <a:pt x="574268" y="920648"/>
                </a:lnTo>
                <a:lnTo>
                  <a:pt x="541629" y="912126"/>
                </a:lnTo>
                <a:lnTo>
                  <a:pt x="515416" y="896188"/>
                </a:lnTo>
                <a:lnTo>
                  <a:pt x="497979" y="874547"/>
                </a:lnTo>
                <a:lnTo>
                  <a:pt x="491655" y="848918"/>
                </a:lnTo>
                <a:lnTo>
                  <a:pt x="497979" y="823277"/>
                </a:lnTo>
                <a:lnTo>
                  <a:pt x="515416" y="801636"/>
                </a:lnTo>
                <a:lnTo>
                  <a:pt x="541629" y="785698"/>
                </a:lnTo>
                <a:lnTo>
                  <a:pt x="574268" y="777176"/>
                </a:lnTo>
                <a:lnTo>
                  <a:pt x="574268" y="732104"/>
                </a:lnTo>
                <a:lnTo>
                  <a:pt x="524141" y="744613"/>
                </a:lnTo>
                <a:lnTo>
                  <a:pt x="483679" y="770305"/>
                </a:lnTo>
                <a:lnTo>
                  <a:pt x="456641" y="806107"/>
                </a:lnTo>
                <a:lnTo>
                  <a:pt x="446798" y="848918"/>
                </a:lnTo>
                <a:lnTo>
                  <a:pt x="456641" y="891730"/>
                </a:lnTo>
                <a:lnTo>
                  <a:pt x="483679" y="927519"/>
                </a:lnTo>
                <a:lnTo>
                  <a:pt x="524141" y="953211"/>
                </a:lnTo>
                <a:lnTo>
                  <a:pt x="574268" y="965733"/>
                </a:lnTo>
                <a:lnTo>
                  <a:pt x="574268" y="1111897"/>
                </a:lnTo>
                <a:lnTo>
                  <a:pt x="469226" y="1111897"/>
                </a:lnTo>
                <a:lnTo>
                  <a:pt x="460489" y="1113650"/>
                </a:lnTo>
                <a:lnTo>
                  <a:pt x="453364" y="1118463"/>
                </a:lnTo>
                <a:lnTo>
                  <a:pt x="448564" y="1125588"/>
                </a:lnTo>
                <a:lnTo>
                  <a:pt x="446798" y="1134325"/>
                </a:lnTo>
                <a:lnTo>
                  <a:pt x="448564" y="1143050"/>
                </a:lnTo>
                <a:lnTo>
                  <a:pt x="453364" y="1150188"/>
                </a:lnTo>
                <a:lnTo>
                  <a:pt x="460489" y="1154988"/>
                </a:lnTo>
                <a:lnTo>
                  <a:pt x="469226" y="1156754"/>
                </a:lnTo>
                <a:lnTo>
                  <a:pt x="574268" y="1156754"/>
                </a:lnTo>
                <a:lnTo>
                  <a:pt x="574268" y="1191399"/>
                </a:lnTo>
                <a:lnTo>
                  <a:pt x="576033" y="1200137"/>
                </a:lnTo>
                <a:lnTo>
                  <a:pt x="580847" y="1207262"/>
                </a:lnTo>
                <a:lnTo>
                  <a:pt x="587971" y="1212062"/>
                </a:lnTo>
                <a:lnTo>
                  <a:pt x="596709" y="1213827"/>
                </a:lnTo>
                <a:lnTo>
                  <a:pt x="605434" y="1212062"/>
                </a:lnTo>
                <a:lnTo>
                  <a:pt x="612559" y="1207262"/>
                </a:lnTo>
                <a:lnTo>
                  <a:pt x="617372" y="1200137"/>
                </a:lnTo>
                <a:lnTo>
                  <a:pt x="619137" y="1191399"/>
                </a:lnTo>
                <a:lnTo>
                  <a:pt x="619137" y="1156004"/>
                </a:lnTo>
                <a:lnTo>
                  <a:pt x="669264" y="1143495"/>
                </a:lnTo>
                <a:lnTo>
                  <a:pt x="709726" y="1117790"/>
                </a:lnTo>
                <a:lnTo>
                  <a:pt x="714921" y="1110919"/>
                </a:lnTo>
                <a:lnTo>
                  <a:pt x="736765" y="1082001"/>
                </a:lnTo>
                <a:lnTo>
                  <a:pt x="746620" y="1039190"/>
                </a:lnTo>
                <a:close/>
              </a:path>
              <a:path w="1193800" h="1400175">
                <a:moveTo>
                  <a:pt x="1193419" y="1120775"/>
                </a:moveTo>
                <a:lnTo>
                  <a:pt x="1189240" y="1071549"/>
                </a:lnTo>
                <a:lnTo>
                  <a:pt x="1181061" y="1033208"/>
                </a:lnTo>
                <a:lnTo>
                  <a:pt x="1169492" y="993114"/>
                </a:lnTo>
                <a:lnTo>
                  <a:pt x="1154633" y="951420"/>
                </a:lnTo>
                <a:lnTo>
                  <a:pt x="1148295" y="936320"/>
                </a:lnTo>
                <a:lnTo>
                  <a:pt x="1148295" y="1130871"/>
                </a:lnTo>
                <a:lnTo>
                  <a:pt x="1140447" y="1181290"/>
                </a:lnTo>
                <a:lnTo>
                  <a:pt x="1121930" y="1228788"/>
                </a:lnTo>
                <a:lnTo>
                  <a:pt x="1093216" y="1271663"/>
                </a:lnTo>
                <a:lnTo>
                  <a:pt x="1056220" y="1306969"/>
                </a:lnTo>
                <a:lnTo>
                  <a:pt x="1013028" y="1333093"/>
                </a:lnTo>
                <a:lnTo>
                  <a:pt x="965212" y="1349311"/>
                </a:lnTo>
                <a:lnTo>
                  <a:pt x="914336" y="1354874"/>
                </a:lnTo>
                <a:lnTo>
                  <a:pt x="279069" y="1354874"/>
                </a:lnTo>
                <a:lnTo>
                  <a:pt x="228206" y="1349311"/>
                </a:lnTo>
                <a:lnTo>
                  <a:pt x="180390" y="1333093"/>
                </a:lnTo>
                <a:lnTo>
                  <a:pt x="137198" y="1306969"/>
                </a:lnTo>
                <a:lnTo>
                  <a:pt x="100203" y="1271663"/>
                </a:lnTo>
                <a:lnTo>
                  <a:pt x="71475" y="1228788"/>
                </a:lnTo>
                <a:lnTo>
                  <a:pt x="52971" y="1181290"/>
                </a:lnTo>
                <a:lnTo>
                  <a:pt x="45110" y="1130871"/>
                </a:lnTo>
                <a:lnTo>
                  <a:pt x="48361" y="1079207"/>
                </a:lnTo>
                <a:lnTo>
                  <a:pt x="66484" y="1007402"/>
                </a:lnTo>
                <a:lnTo>
                  <a:pt x="80086" y="969225"/>
                </a:lnTo>
                <a:lnTo>
                  <a:pt x="96545" y="929754"/>
                </a:lnTo>
                <a:lnTo>
                  <a:pt x="115785" y="889165"/>
                </a:lnTo>
                <a:lnTo>
                  <a:pt x="137668" y="847610"/>
                </a:lnTo>
                <a:lnTo>
                  <a:pt x="162102" y="805268"/>
                </a:lnTo>
                <a:lnTo>
                  <a:pt x="188963" y="762317"/>
                </a:lnTo>
                <a:lnTo>
                  <a:pt x="218147" y="718921"/>
                </a:lnTo>
                <a:lnTo>
                  <a:pt x="249542" y="675233"/>
                </a:lnTo>
                <a:lnTo>
                  <a:pt x="283044" y="631444"/>
                </a:lnTo>
                <a:lnTo>
                  <a:pt x="318541" y="587717"/>
                </a:lnTo>
                <a:lnTo>
                  <a:pt x="355917" y="544207"/>
                </a:lnTo>
                <a:lnTo>
                  <a:pt x="395058" y="501103"/>
                </a:lnTo>
                <a:lnTo>
                  <a:pt x="435864" y="458571"/>
                </a:lnTo>
                <a:lnTo>
                  <a:pt x="478218" y="416763"/>
                </a:lnTo>
                <a:lnTo>
                  <a:pt x="715187" y="416763"/>
                </a:lnTo>
                <a:lnTo>
                  <a:pt x="757542" y="458571"/>
                </a:lnTo>
                <a:lnTo>
                  <a:pt x="798347" y="501103"/>
                </a:lnTo>
                <a:lnTo>
                  <a:pt x="837488" y="544207"/>
                </a:lnTo>
                <a:lnTo>
                  <a:pt x="874864" y="587717"/>
                </a:lnTo>
                <a:lnTo>
                  <a:pt x="910361" y="631444"/>
                </a:lnTo>
                <a:lnTo>
                  <a:pt x="943864" y="675233"/>
                </a:lnTo>
                <a:lnTo>
                  <a:pt x="975258" y="718908"/>
                </a:lnTo>
                <a:lnTo>
                  <a:pt x="1004443" y="762317"/>
                </a:lnTo>
                <a:lnTo>
                  <a:pt x="1031303" y="805268"/>
                </a:lnTo>
                <a:lnTo>
                  <a:pt x="1055738" y="847610"/>
                </a:lnTo>
                <a:lnTo>
                  <a:pt x="1077620" y="889152"/>
                </a:lnTo>
                <a:lnTo>
                  <a:pt x="1096860" y="929754"/>
                </a:lnTo>
                <a:lnTo>
                  <a:pt x="1113332" y="969225"/>
                </a:lnTo>
                <a:lnTo>
                  <a:pt x="1126921" y="1007402"/>
                </a:lnTo>
                <a:lnTo>
                  <a:pt x="1137526" y="1044117"/>
                </a:lnTo>
                <a:lnTo>
                  <a:pt x="1148295" y="1130871"/>
                </a:lnTo>
                <a:lnTo>
                  <a:pt x="1148295" y="936320"/>
                </a:lnTo>
                <a:lnTo>
                  <a:pt x="1115250" y="863790"/>
                </a:lnTo>
                <a:lnTo>
                  <a:pt x="1090891" y="818172"/>
                </a:lnTo>
                <a:lnTo>
                  <a:pt x="1063485" y="771563"/>
                </a:lnTo>
                <a:lnTo>
                  <a:pt x="1033132" y="724103"/>
                </a:lnTo>
                <a:lnTo>
                  <a:pt x="1006563" y="685317"/>
                </a:lnTo>
                <a:lnTo>
                  <a:pt x="978471" y="646569"/>
                </a:lnTo>
                <a:lnTo>
                  <a:pt x="948956" y="607974"/>
                </a:lnTo>
                <a:lnTo>
                  <a:pt x="918095" y="569607"/>
                </a:lnTo>
                <a:lnTo>
                  <a:pt x="885977" y="531571"/>
                </a:lnTo>
                <a:lnTo>
                  <a:pt x="852678" y="493979"/>
                </a:lnTo>
                <a:lnTo>
                  <a:pt x="818299" y="456920"/>
                </a:lnTo>
                <a:lnTo>
                  <a:pt x="782916" y="420497"/>
                </a:lnTo>
                <a:lnTo>
                  <a:pt x="746620" y="384810"/>
                </a:lnTo>
                <a:lnTo>
                  <a:pt x="746620" y="371906"/>
                </a:lnTo>
                <a:lnTo>
                  <a:pt x="746620" y="313880"/>
                </a:lnTo>
                <a:lnTo>
                  <a:pt x="746620" y="297929"/>
                </a:lnTo>
                <a:lnTo>
                  <a:pt x="764844" y="269024"/>
                </a:lnTo>
                <a:lnTo>
                  <a:pt x="869607" y="102793"/>
                </a:lnTo>
                <a:lnTo>
                  <a:pt x="872261" y="96812"/>
                </a:lnTo>
                <a:lnTo>
                  <a:pt x="873061" y="90449"/>
                </a:lnTo>
                <a:lnTo>
                  <a:pt x="872032" y="84112"/>
                </a:lnTo>
                <a:lnTo>
                  <a:pt x="843483" y="54381"/>
                </a:lnTo>
                <a:lnTo>
                  <a:pt x="821880" y="42303"/>
                </a:lnTo>
                <a:lnTo>
                  <a:pt x="821880" y="94386"/>
                </a:lnTo>
                <a:lnTo>
                  <a:pt x="711809" y="269024"/>
                </a:lnTo>
                <a:lnTo>
                  <a:pt x="701763" y="269024"/>
                </a:lnTo>
                <a:lnTo>
                  <a:pt x="701763" y="313880"/>
                </a:lnTo>
                <a:lnTo>
                  <a:pt x="701763" y="371906"/>
                </a:lnTo>
                <a:lnTo>
                  <a:pt x="491655" y="371906"/>
                </a:lnTo>
                <a:lnTo>
                  <a:pt x="491655" y="313880"/>
                </a:lnTo>
                <a:lnTo>
                  <a:pt x="701763" y="313880"/>
                </a:lnTo>
                <a:lnTo>
                  <a:pt x="701763" y="269024"/>
                </a:lnTo>
                <a:lnTo>
                  <a:pt x="662508" y="269024"/>
                </a:lnTo>
                <a:lnTo>
                  <a:pt x="679386" y="160375"/>
                </a:lnTo>
                <a:lnTo>
                  <a:pt x="678992" y="151485"/>
                </a:lnTo>
                <a:lnTo>
                  <a:pt x="675335" y="143700"/>
                </a:lnTo>
                <a:lnTo>
                  <a:pt x="669023" y="137858"/>
                </a:lnTo>
                <a:lnTo>
                  <a:pt x="660666" y="134772"/>
                </a:lnTo>
                <a:lnTo>
                  <a:pt x="651764" y="135178"/>
                </a:lnTo>
                <a:lnTo>
                  <a:pt x="643978" y="138823"/>
                </a:lnTo>
                <a:lnTo>
                  <a:pt x="638136" y="145135"/>
                </a:lnTo>
                <a:lnTo>
                  <a:pt x="635063" y="153492"/>
                </a:lnTo>
                <a:lnTo>
                  <a:pt x="617105" y="269024"/>
                </a:lnTo>
                <a:lnTo>
                  <a:pt x="481596" y="269024"/>
                </a:lnTo>
                <a:lnTo>
                  <a:pt x="371525" y="94386"/>
                </a:lnTo>
                <a:lnTo>
                  <a:pt x="389877" y="82816"/>
                </a:lnTo>
                <a:lnTo>
                  <a:pt x="419620" y="69735"/>
                </a:lnTo>
                <a:lnTo>
                  <a:pt x="462724" y="57480"/>
                </a:lnTo>
                <a:lnTo>
                  <a:pt x="521093" y="48399"/>
                </a:lnTo>
                <a:lnTo>
                  <a:pt x="596709" y="44856"/>
                </a:lnTo>
                <a:lnTo>
                  <a:pt x="672312" y="48399"/>
                </a:lnTo>
                <a:lnTo>
                  <a:pt x="730694" y="57480"/>
                </a:lnTo>
                <a:lnTo>
                  <a:pt x="773785" y="69735"/>
                </a:lnTo>
                <a:lnTo>
                  <a:pt x="803529" y="82816"/>
                </a:lnTo>
                <a:lnTo>
                  <a:pt x="821880" y="94386"/>
                </a:lnTo>
                <a:lnTo>
                  <a:pt x="821880" y="42303"/>
                </a:lnTo>
                <a:lnTo>
                  <a:pt x="810818" y="36106"/>
                </a:lnTo>
                <a:lnTo>
                  <a:pt x="760857" y="18491"/>
                </a:lnTo>
                <a:lnTo>
                  <a:pt x="690511" y="5232"/>
                </a:lnTo>
                <a:lnTo>
                  <a:pt x="596709" y="0"/>
                </a:lnTo>
                <a:lnTo>
                  <a:pt x="502907" y="5232"/>
                </a:lnTo>
                <a:lnTo>
                  <a:pt x="432549" y="18491"/>
                </a:lnTo>
                <a:lnTo>
                  <a:pt x="382587" y="36106"/>
                </a:lnTo>
                <a:lnTo>
                  <a:pt x="331508" y="69646"/>
                </a:lnTo>
                <a:lnTo>
                  <a:pt x="320357" y="90449"/>
                </a:lnTo>
                <a:lnTo>
                  <a:pt x="321157" y="96812"/>
                </a:lnTo>
                <a:lnTo>
                  <a:pt x="323799" y="102793"/>
                </a:lnTo>
                <a:lnTo>
                  <a:pt x="446798" y="297929"/>
                </a:lnTo>
                <a:lnTo>
                  <a:pt x="446798" y="384810"/>
                </a:lnTo>
                <a:lnTo>
                  <a:pt x="410502" y="420497"/>
                </a:lnTo>
                <a:lnTo>
                  <a:pt x="375119" y="456920"/>
                </a:lnTo>
                <a:lnTo>
                  <a:pt x="340728" y="493979"/>
                </a:lnTo>
                <a:lnTo>
                  <a:pt x="307441" y="531571"/>
                </a:lnTo>
                <a:lnTo>
                  <a:pt x="275323" y="569607"/>
                </a:lnTo>
                <a:lnTo>
                  <a:pt x="244462" y="607974"/>
                </a:lnTo>
                <a:lnTo>
                  <a:pt x="214947" y="646569"/>
                </a:lnTo>
                <a:lnTo>
                  <a:pt x="186855" y="685317"/>
                </a:lnTo>
                <a:lnTo>
                  <a:pt x="160286" y="724103"/>
                </a:lnTo>
                <a:lnTo>
                  <a:pt x="129921" y="771563"/>
                </a:lnTo>
                <a:lnTo>
                  <a:pt x="102527" y="818172"/>
                </a:lnTo>
                <a:lnTo>
                  <a:pt x="78155" y="863790"/>
                </a:lnTo>
                <a:lnTo>
                  <a:pt x="56896" y="908253"/>
                </a:lnTo>
                <a:lnTo>
                  <a:pt x="38785" y="951407"/>
                </a:lnTo>
                <a:lnTo>
                  <a:pt x="23926" y="993114"/>
                </a:lnTo>
                <a:lnTo>
                  <a:pt x="12357" y="1033208"/>
                </a:lnTo>
                <a:lnTo>
                  <a:pt x="4165" y="1071549"/>
                </a:lnTo>
                <a:lnTo>
                  <a:pt x="0" y="1120762"/>
                </a:lnTo>
                <a:lnTo>
                  <a:pt x="4356" y="1169301"/>
                </a:lnTo>
                <a:lnTo>
                  <a:pt x="16979" y="1216139"/>
                </a:lnTo>
                <a:lnTo>
                  <a:pt x="37579" y="1260221"/>
                </a:lnTo>
                <a:lnTo>
                  <a:pt x="65874" y="1300543"/>
                </a:lnTo>
                <a:lnTo>
                  <a:pt x="100507" y="1335062"/>
                </a:lnTo>
                <a:lnTo>
                  <a:pt x="140093" y="1362684"/>
                </a:lnTo>
                <a:lnTo>
                  <a:pt x="183692" y="1382966"/>
                </a:lnTo>
                <a:lnTo>
                  <a:pt x="230339" y="1395463"/>
                </a:lnTo>
                <a:lnTo>
                  <a:pt x="279069" y="1399730"/>
                </a:lnTo>
                <a:lnTo>
                  <a:pt x="914349" y="1399730"/>
                </a:lnTo>
                <a:lnTo>
                  <a:pt x="963079" y="1395463"/>
                </a:lnTo>
                <a:lnTo>
                  <a:pt x="1009713" y="1382966"/>
                </a:lnTo>
                <a:lnTo>
                  <a:pt x="1053312" y="1362684"/>
                </a:lnTo>
                <a:lnTo>
                  <a:pt x="1092898" y="1335062"/>
                </a:lnTo>
                <a:lnTo>
                  <a:pt x="1127531" y="1300543"/>
                </a:lnTo>
                <a:lnTo>
                  <a:pt x="1155827" y="1260221"/>
                </a:lnTo>
                <a:lnTo>
                  <a:pt x="1176439" y="1216139"/>
                </a:lnTo>
                <a:lnTo>
                  <a:pt x="1189050" y="1169314"/>
                </a:lnTo>
                <a:lnTo>
                  <a:pt x="1193419" y="1120775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8661070" y="3175558"/>
            <a:ext cx="1349375" cy="1187450"/>
          </a:xfrm>
          <a:custGeom>
            <a:avLst/>
            <a:gdLst/>
            <a:ahLst/>
            <a:cxnLst/>
            <a:rect l="l" t="t" r="r" b="b"/>
            <a:pathLst>
              <a:path w="1349375" h="1187450">
                <a:moveTo>
                  <a:pt x="1319733" y="388518"/>
                </a:moveTo>
                <a:lnTo>
                  <a:pt x="1313319" y="339001"/>
                </a:lnTo>
                <a:lnTo>
                  <a:pt x="1295171" y="294233"/>
                </a:lnTo>
                <a:lnTo>
                  <a:pt x="1274216" y="265747"/>
                </a:lnTo>
                <a:lnTo>
                  <a:pt x="1274216" y="388518"/>
                </a:lnTo>
                <a:lnTo>
                  <a:pt x="1274216" y="453656"/>
                </a:lnTo>
                <a:lnTo>
                  <a:pt x="1103845" y="453656"/>
                </a:lnTo>
                <a:lnTo>
                  <a:pt x="1083932" y="404304"/>
                </a:lnTo>
                <a:lnTo>
                  <a:pt x="1069428" y="382079"/>
                </a:lnTo>
                <a:lnTo>
                  <a:pt x="1069428" y="530453"/>
                </a:lnTo>
                <a:lnTo>
                  <a:pt x="1069428" y="598716"/>
                </a:lnTo>
                <a:lnTo>
                  <a:pt x="614349" y="598716"/>
                </a:lnTo>
                <a:lnTo>
                  <a:pt x="614349" y="530453"/>
                </a:lnTo>
                <a:lnTo>
                  <a:pt x="618985" y="484657"/>
                </a:lnTo>
                <a:lnTo>
                  <a:pt x="632269" y="441985"/>
                </a:lnTo>
                <a:lnTo>
                  <a:pt x="653275" y="403339"/>
                </a:lnTo>
                <a:lnTo>
                  <a:pt x="681088" y="369646"/>
                </a:lnTo>
                <a:lnTo>
                  <a:pt x="714781" y="341833"/>
                </a:lnTo>
                <a:lnTo>
                  <a:pt x="753427" y="320827"/>
                </a:lnTo>
                <a:lnTo>
                  <a:pt x="796099" y="307543"/>
                </a:lnTo>
                <a:lnTo>
                  <a:pt x="841895" y="302907"/>
                </a:lnTo>
                <a:lnTo>
                  <a:pt x="887679" y="307543"/>
                </a:lnTo>
                <a:lnTo>
                  <a:pt x="930363" y="320827"/>
                </a:lnTo>
                <a:lnTo>
                  <a:pt x="969010" y="341833"/>
                </a:lnTo>
                <a:lnTo>
                  <a:pt x="1002703" y="369646"/>
                </a:lnTo>
                <a:lnTo>
                  <a:pt x="1030516" y="403339"/>
                </a:lnTo>
                <a:lnTo>
                  <a:pt x="1051521" y="441985"/>
                </a:lnTo>
                <a:lnTo>
                  <a:pt x="1064806" y="484657"/>
                </a:lnTo>
                <a:lnTo>
                  <a:pt x="1069428" y="530453"/>
                </a:lnTo>
                <a:lnTo>
                  <a:pt x="1069428" y="382079"/>
                </a:lnTo>
                <a:lnTo>
                  <a:pt x="1055179" y="360222"/>
                </a:lnTo>
                <a:lnTo>
                  <a:pt x="1018692" y="322541"/>
                </a:lnTo>
                <a:lnTo>
                  <a:pt x="990625" y="302907"/>
                </a:lnTo>
                <a:lnTo>
                  <a:pt x="975575" y="292392"/>
                </a:lnTo>
                <a:lnTo>
                  <a:pt x="996035" y="273050"/>
                </a:lnTo>
                <a:lnTo>
                  <a:pt x="998766" y="270459"/>
                </a:lnTo>
                <a:lnTo>
                  <a:pt x="1025918" y="254101"/>
                </a:lnTo>
                <a:lnTo>
                  <a:pt x="1056043" y="243878"/>
                </a:lnTo>
                <a:lnTo>
                  <a:pt x="1088212" y="240334"/>
                </a:lnTo>
                <a:lnTo>
                  <a:pt x="1126324" y="240334"/>
                </a:lnTo>
                <a:lnTo>
                  <a:pt x="1173048" y="248018"/>
                </a:lnTo>
                <a:lnTo>
                  <a:pt x="1213650" y="269113"/>
                </a:lnTo>
                <a:lnTo>
                  <a:pt x="1245666" y="301180"/>
                </a:lnTo>
                <a:lnTo>
                  <a:pt x="1266672" y="341795"/>
                </a:lnTo>
                <a:lnTo>
                  <a:pt x="1274216" y="388518"/>
                </a:lnTo>
                <a:lnTo>
                  <a:pt x="1274216" y="265747"/>
                </a:lnTo>
                <a:lnTo>
                  <a:pt x="1266952" y="255866"/>
                </a:lnTo>
                <a:lnTo>
                  <a:pt x="1248219" y="240334"/>
                </a:lnTo>
                <a:lnTo>
                  <a:pt x="1230312" y="225501"/>
                </a:lnTo>
                <a:lnTo>
                  <a:pt x="1186903" y="204787"/>
                </a:lnTo>
                <a:lnTo>
                  <a:pt x="1194854" y="195110"/>
                </a:lnTo>
                <a:lnTo>
                  <a:pt x="1201445" y="187109"/>
                </a:lnTo>
                <a:lnTo>
                  <a:pt x="1212354" y="166814"/>
                </a:lnTo>
                <a:lnTo>
                  <a:pt x="1219225" y="144386"/>
                </a:lnTo>
                <a:lnTo>
                  <a:pt x="1221600" y="120307"/>
                </a:lnTo>
                <a:lnTo>
                  <a:pt x="1212126" y="73558"/>
                </a:lnTo>
                <a:lnTo>
                  <a:pt x="1193190" y="45504"/>
                </a:lnTo>
                <a:lnTo>
                  <a:pt x="1186294" y="35306"/>
                </a:lnTo>
                <a:lnTo>
                  <a:pt x="1176096" y="28422"/>
                </a:lnTo>
                <a:lnTo>
                  <a:pt x="1176096" y="120307"/>
                </a:lnTo>
                <a:lnTo>
                  <a:pt x="1170203" y="149402"/>
                </a:lnTo>
                <a:lnTo>
                  <a:pt x="1154163" y="173177"/>
                </a:lnTo>
                <a:lnTo>
                  <a:pt x="1130376" y="189230"/>
                </a:lnTo>
                <a:lnTo>
                  <a:pt x="1101293" y="195110"/>
                </a:lnTo>
                <a:lnTo>
                  <a:pt x="1072197" y="189230"/>
                </a:lnTo>
                <a:lnTo>
                  <a:pt x="1048423" y="173177"/>
                </a:lnTo>
                <a:lnTo>
                  <a:pt x="1034630" y="152730"/>
                </a:lnTo>
                <a:lnTo>
                  <a:pt x="1032370" y="149402"/>
                </a:lnTo>
                <a:lnTo>
                  <a:pt x="1026490" y="120307"/>
                </a:lnTo>
                <a:lnTo>
                  <a:pt x="1027468" y="115481"/>
                </a:lnTo>
                <a:lnTo>
                  <a:pt x="1032370" y="91224"/>
                </a:lnTo>
                <a:lnTo>
                  <a:pt x="1048423" y="67449"/>
                </a:lnTo>
                <a:lnTo>
                  <a:pt x="1072197" y="51396"/>
                </a:lnTo>
                <a:lnTo>
                  <a:pt x="1101293" y="45504"/>
                </a:lnTo>
                <a:lnTo>
                  <a:pt x="1130376" y="51396"/>
                </a:lnTo>
                <a:lnTo>
                  <a:pt x="1154163" y="67449"/>
                </a:lnTo>
                <a:lnTo>
                  <a:pt x="1170203" y="91224"/>
                </a:lnTo>
                <a:lnTo>
                  <a:pt x="1176096" y="120307"/>
                </a:lnTo>
                <a:lnTo>
                  <a:pt x="1176096" y="28422"/>
                </a:lnTo>
                <a:lnTo>
                  <a:pt x="1148041" y="9474"/>
                </a:lnTo>
                <a:lnTo>
                  <a:pt x="1101293" y="0"/>
                </a:lnTo>
                <a:lnTo>
                  <a:pt x="1055497" y="9042"/>
                </a:lnTo>
                <a:lnTo>
                  <a:pt x="1019086" y="32893"/>
                </a:lnTo>
                <a:lnTo>
                  <a:pt x="1019086" y="207911"/>
                </a:lnTo>
                <a:lnTo>
                  <a:pt x="994511" y="219405"/>
                </a:lnTo>
                <a:lnTo>
                  <a:pt x="971765" y="234188"/>
                </a:lnTo>
                <a:lnTo>
                  <a:pt x="951217" y="252107"/>
                </a:lnTo>
                <a:lnTo>
                  <a:pt x="933196" y="273050"/>
                </a:lnTo>
                <a:lnTo>
                  <a:pt x="931202" y="272199"/>
                </a:lnTo>
                <a:lnTo>
                  <a:pt x="927227" y="271056"/>
                </a:lnTo>
                <a:lnTo>
                  <a:pt x="940854" y="257683"/>
                </a:lnTo>
                <a:lnTo>
                  <a:pt x="951052" y="247688"/>
                </a:lnTo>
                <a:lnTo>
                  <a:pt x="969391" y="219570"/>
                </a:lnTo>
                <a:lnTo>
                  <a:pt x="981214" y="187617"/>
                </a:lnTo>
                <a:lnTo>
                  <a:pt x="985532" y="152730"/>
                </a:lnTo>
                <a:lnTo>
                  <a:pt x="991057" y="168275"/>
                </a:lnTo>
                <a:lnTo>
                  <a:pt x="998575" y="182778"/>
                </a:lnTo>
                <a:lnTo>
                  <a:pt x="1007973" y="196049"/>
                </a:lnTo>
                <a:lnTo>
                  <a:pt x="1019086" y="207911"/>
                </a:lnTo>
                <a:lnTo>
                  <a:pt x="1019086" y="32893"/>
                </a:lnTo>
                <a:lnTo>
                  <a:pt x="1017778" y="33743"/>
                </a:lnTo>
                <a:lnTo>
                  <a:pt x="991743" y="70434"/>
                </a:lnTo>
                <a:lnTo>
                  <a:pt x="980973" y="115481"/>
                </a:lnTo>
                <a:lnTo>
                  <a:pt x="961326" y="69469"/>
                </a:lnTo>
                <a:lnTo>
                  <a:pt x="940308" y="46202"/>
                </a:lnTo>
                <a:lnTo>
                  <a:pt x="940308" y="151599"/>
                </a:lnTo>
                <a:lnTo>
                  <a:pt x="931964" y="192887"/>
                </a:lnTo>
                <a:lnTo>
                  <a:pt x="909231" y="226618"/>
                </a:lnTo>
                <a:lnTo>
                  <a:pt x="875512" y="249351"/>
                </a:lnTo>
                <a:lnTo>
                  <a:pt x="834212" y="257683"/>
                </a:lnTo>
                <a:lnTo>
                  <a:pt x="792924" y="249313"/>
                </a:lnTo>
                <a:lnTo>
                  <a:pt x="780072" y="240626"/>
                </a:lnTo>
                <a:lnTo>
                  <a:pt x="761149" y="227825"/>
                </a:lnTo>
                <a:lnTo>
                  <a:pt x="759193" y="226504"/>
                </a:lnTo>
                <a:lnTo>
                  <a:pt x="736460" y="192773"/>
                </a:lnTo>
                <a:lnTo>
                  <a:pt x="730364" y="162687"/>
                </a:lnTo>
                <a:lnTo>
                  <a:pt x="728129" y="151599"/>
                </a:lnTo>
                <a:lnTo>
                  <a:pt x="736460" y="110426"/>
                </a:lnTo>
                <a:lnTo>
                  <a:pt x="739952" y="105232"/>
                </a:lnTo>
                <a:lnTo>
                  <a:pt x="759193" y="76682"/>
                </a:lnTo>
                <a:lnTo>
                  <a:pt x="792924" y="53886"/>
                </a:lnTo>
                <a:lnTo>
                  <a:pt x="834212" y="45504"/>
                </a:lnTo>
                <a:lnTo>
                  <a:pt x="875385" y="53848"/>
                </a:lnTo>
                <a:lnTo>
                  <a:pt x="909129" y="76581"/>
                </a:lnTo>
                <a:lnTo>
                  <a:pt x="931926" y="110299"/>
                </a:lnTo>
                <a:lnTo>
                  <a:pt x="940308" y="151599"/>
                </a:lnTo>
                <a:lnTo>
                  <a:pt x="940308" y="46202"/>
                </a:lnTo>
                <a:lnTo>
                  <a:pt x="939685" y="45504"/>
                </a:lnTo>
                <a:lnTo>
                  <a:pt x="928293" y="32893"/>
                </a:lnTo>
                <a:lnTo>
                  <a:pt x="884910" y="8724"/>
                </a:lnTo>
                <a:lnTo>
                  <a:pt x="834212" y="0"/>
                </a:lnTo>
                <a:lnTo>
                  <a:pt x="786003" y="7848"/>
                </a:lnTo>
                <a:lnTo>
                  <a:pt x="744194" y="29692"/>
                </a:lnTo>
                <a:lnTo>
                  <a:pt x="711339" y="62992"/>
                </a:lnTo>
                <a:lnTo>
                  <a:pt x="708215" y="69189"/>
                </a:lnTo>
                <a:lnTo>
                  <a:pt x="708215" y="292671"/>
                </a:lnTo>
                <a:lnTo>
                  <a:pt x="665099" y="322834"/>
                </a:lnTo>
                <a:lnTo>
                  <a:pt x="628611" y="360502"/>
                </a:lnTo>
                <a:lnTo>
                  <a:pt x="599859" y="404583"/>
                </a:lnTo>
                <a:lnTo>
                  <a:pt x="579945" y="453936"/>
                </a:lnTo>
                <a:lnTo>
                  <a:pt x="409575" y="453936"/>
                </a:lnTo>
                <a:lnTo>
                  <a:pt x="409613" y="388518"/>
                </a:lnTo>
                <a:lnTo>
                  <a:pt x="417118" y="341947"/>
                </a:lnTo>
                <a:lnTo>
                  <a:pt x="438124" y="301256"/>
                </a:lnTo>
                <a:lnTo>
                  <a:pt x="470141" y="269189"/>
                </a:lnTo>
                <a:lnTo>
                  <a:pt x="510743" y="248170"/>
                </a:lnTo>
                <a:lnTo>
                  <a:pt x="557466" y="240626"/>
                </a:lnTo>
                <a:lnTo>
                  <a:pt x="595579" y="240626"/>
                </a:lnTo>
                <a:lnTo>
                  <a:pt x="627697" y="244119"/>
                </a:lnTo>
                <a:lnTo>
                  <a:pt x="657771" y="254279"/>
                </a:lnTo>
                <a:lnTo>
                  <a:pt x="684898" y="270624"/>
                </a:lnTo>
                <a:lnTo>
                  <a:pt x="708215" y="292671"/>
                </a:lnTo>
                <a:lnTo>
                  <a:pt x="708215" y="69189"/>
                </a:lnTo>
                <a:lnTo>
                  <a:pt x="703376" y="78778"/>
                </a:lnTo>
                <a:lnTo>
                  <a:pt x="703376" y="227825"/>
                </a:lnTo>
                <a:lnTo>
                  <a:pt x="692238" y="220789"/>
                </a:lnTo>
                <a:lnTo>
                  <a:pt x="680631" y="214604"/>
                </a:lnTo>
                <a:lnTo>
                  <a:pt x="668578" y="209270"/>
                </a:lnTo>
                <a:lnTo>
                  <a:pt x="656170" y="204787"/>
                </a:lnTo>
                <a:lnTo>
                  <a:pt x="664464" y="195414"/>
                </a:lnTo>
                <a:lnTo>
                  <a:pt x="664679" y="195110"/>
                </a:lnTo>
                <a:lnTo>
                  <a:pt x="671804" y="185229"/>
                </a:lnTo>
                <a:lnTo>
                  <a:pt x="678078" y="174307"/>
                </a:lnTo>
                <a:lnTo>
                  <a:pt x="683183" y="162687"/>
                </a:lnTo>
                <a:lnTo>
                  <a:pt x="685457" y="180111"/>
                </a:lnTo>
                <a:lnTo>
                  <a:pt x="689660" y="196862"/>
                </a:lnTo>
                <a:lnTo>
                  <a:pt x="695667" y="212801"/>
                </a:lnTo>
                <a:lnTo>
                  <a:pt x="703376" y="227825"/>
                </a:lnTo>
                <a:lnTo>
                  <a:pt x="703376" y="78778"/>
                </a:lnTo>
                <a:lnTo>
                  <a:pt x="690016" y="105232"/>
                </a:lnTo>
                <a:lnTo>
                  <a:pt x="676871" y="63830"/>
                </a:lnTo>
                <a:lnTo>
                  <a:pt x="662444" y="45504"/>
                </a:lnTo>
                <a:lnTo>
                  <a:pt x="650582" y="30429"/>
                </a:lnTo>
                <a:lnTo>
                  <a:pt x="645363" y="27228"/>
                </a:lnTo>
                <a:lnTo>
                  <a:pt x="645363" y="120307"/>
                </a:lnTo>
                <a:lnTo>
                  <a:pt x="639470" y="149402"/>
                </a:lnTo>
                <a:lnTo>
                  <a:pt x="623417" y="173177"/>
                </a:lnTo>
                <a:lnTo>
                  <a:pt x="599643" y="189230"/>
                </a:lnTo>
                <a:lnTo>
                  <a:pt x="570547" y="195110"/>
                </a:lnTo>
                <a:lnTo>
                  <a:pt x="541464" y="189230"/>
                </a:lnTo>
                <a:lnTo>
                  <a:pt x="517690" y="173177"/>
                </a:lnTo>
                <a:lnTo>
                  <a:pt x="501637" y="149402"/>
                </a:lnTo>
                <a:lnTo>
                  <a:pt x="495744" y="120307"/>
                </a:lnTo>
                <a:lnTo>
                  <a:pt x="501637" y="91224"/>
                </a:lnTo>
                <a:lnTo>
                  <a:pt x="541464" y="51396"/>
                </a:lnTo>
                <a:lnTo>
                  <a:pt x="599643" y="51396"/>
                </a:lnTo>
                <a:lnTo>
                  <a:pt x="639470" y="91224"/>
                </a:lnTo>
                <a:lnTo>
                  <a:pt x="645363" y="120307"/>
                </a:lnTo>
                <a:lnTo>
                  <a:pt x="645363" y="27228"/>
                </a:lnTo>
                <a:lnTo>
                  <a:pt x="614222" y="8128"/>
                </a:lnTo>
                <a:lnTo>
                  <a:pt x="570839" y="0"/>
                </a:lnTo>
                <a:lnTo>
                  <a:pt x="524078" y="9474"/>
                </a:lnTo>
                <a:lnTo>
                  <a:pt x="485825" y="35306"/>
                </a:lnTo>
                <a:lnTo>
                  <a:pt x="460006" y="73558"/>
                </a:lnTo>
                <a:lnTo>
                  <a:pt x="450519" y="120307"/>
                </a:lnTo>
                <a:lnTo>
                  <a:pt x="453161" y="145440"/>
                </a:lnTo>
                <a:lnTo>
                  <a:pt x="460730" y="168808"/>
                </a:lnTo>
                <a:lnTo>
                  <a:pt x="472719" y="189826"/>
                </a:lnTo>
                <a:lnTo>
                  <a:pt x="488632" y="207911"/>
                </a:lnTo>
                <a:lnTo>
                  <a:pt x="447725" y="229514"/>
                </a:lnTo>
                <a:lnTo>
                  <a:pt x="413334" y="259854"/>
                </a:lnTo>
                <a:lnTo>
                  <a:pt x="386943" y="297472"/>
                </a:lnTo>
                <a:lnTo>
                  <a:pt x="370027" y="340855"/>
                </a:lnTo>
                <a:lnTo>
                  <a:pt x="364058" y="388518"/>
                </a:lnTo>
                <a:lnTo>
                  <a:pt x="364058" y="476415"/>
                </a:lnTo>
                <a:lnTo>
                  <a:pt x="365861" y="485241"/>
                </a:lnTo>
                <a:lnTo>
                  <a:pt x="370751" y="492480"/>
                </a:lnTo>
                <a:lnTo>
                  <a:pt x="377977" y="497370"/>
                </a:lnTo>
                <a:lnTo>
                  <a:pt x="386816" y="499160"/>
                </a:lnTo>
                <a:lnTo>
                  <a:pt x="570547" y="499160"/>
                </a:lnTo>
                <a:lnTo>
                  <a:pt x="569810" y="506895"/>
                </a:lnTo>
                <a:lnTo>
                  <a:pt x="569277" y="514705"/>
                </a:lnTo>
                <a:lnTo>
                  <a:pt x="568947" y="522566"/>
                </a:lnTo>
                <a:lnTo>
                  <a:pt x="568845" y="621461"/>
                </a:lnTo>
                <a:lnTo>
                  <a:pt x="570636" y="630301"/>
                </a:lnTo>
                <a:lnTo>
                  <a:pt x="575525" y="637540"/>
                </a:lnTo>
                <a:lnTo>
                  <a:pt x="582764" y="642429"/>
                </a:lnTo>
                <a:lnTo>
                  <a:pt x="591604" y="644220"/>
                </a:lnTo>
                <a:lnTo>
                  <a:pt x="1092187" y="644220"/>
                </a:lnTo>
                <a:lnTo>
                  <a:pt x="1101026" y="642429"/>
                </a:lnTo>
                <a:lnTo>
                  <a:pt x="1108252" y="637540"/>
                </a:lnTo>
                <a:lnTo>
                  <a:pt x="1113142" y="630301"/>
                </a:lnTo>
                <a:lnTo>
                  <a:pt x="1114945" y="621461"/>
                </a:lnTo>
                <a:lnTo>
                  <a:pt x="1114945" y="598716"/>
                </a:lnTo>
                <a:lnTo>
                  <a:pt x="1114831" y="522566"/>
                </a:lnTo>
                <a:lnTo>
                  <a:pt x="1114513" y="514705"/>
                </a:lnTo>
                <a:lnTo>
                  <a:pt x="1113980" y="506895"/>
                </a:lnTo>
                <a:lnTo>
                  <a:pt x="1113231" y="499160"/>
                </a:lnTo>
                <a:lnTo>
                  <a:pt x="1296974" y="499160"/>
                </a:lnTo>
                <a:lnTo>
                  <a:pt x="1305814" y="497370"/>
                </a:lnTo>
                <a:lnTo>
                  <a:pt x="1313040" y="492480"/>
                </a:lnTo>
                <a:lnTo>
                  <a:pt x="1317929" y="485241"/>
                </a:lnTo>
                <a:lnTo>
                  <a:pt x="1319733" y="476415"/>
                </a:lnTo>
                <a:lnTo>
                  <a:pt x="1319733" y="453656"/>
                </a:lnTo>
                <a:lnTo>
                  <a:pt x="1319733" y="388518"/>
                </a:lnTo>
                <a:close/>
              </a:path>
              <a:path w="1349375" h="1187450">
                <a:moveTo>
                  <a:pt x="1348892" y="761123"/>
                </a:moveTo>
                <a:lnTo>
                  <a:pt x="1342631" y="729526"/>
                </a:lnTo>
                <a:lnTo>
                  <a:pt x="1336725" y="719874"/>
                </a:lnTo>
                <a:lnTo>
                  <a:pt x="1325410" y="701395"/>
                </a:lnTo>
                <a:lnTo>
                  <a:pt x="1304264" y="685253"/>
                </a:lnTo>
                <a:lnTo>
                  <a:pt x="1304264" y="761619"/>
                </a:lnTo>
                <a:lnTo>
                  <a:pt x="1304137" y="763117"/>
                </a:lnTo>
                <a:lnTo>
                  <a:pt x="905040" y="1111529"/>
                </a:lnTo>
                <a:lnTo>
                  <a:pt x="852703" y="1128318"/>
                </a:lnTo>
                <a:lnTo>
                  <a:pt x="804608" y="1138275"/>
                </a:lnTo>
                <a:lnTo>
                  <a:pt x="758596" y="1141437"/>
                </a:lnTo>
                <a:lnTo>
                  <a:pt x="712508" y="1137780"/>
                </a:lnTo>
                <a:lnTo>
                  <a:pt x="664210" y="1127340"/>
                </a:lnTo>
                <a:lnTo>
                  <a:pt x="611505" y="1110107"/>
                </a:lnTo>
                <a:lnTo>
                  <a:pt x="611225" y="1110107"/>
                </a:lnTo>
                <a:lnTo>
                  <a:pt x="610946" y="1109827"/>
                </a:lnTo>
                <a:lnTo>
                  <a:pt x="610374" y="1109827"/>
                </a:lnTo>
                <a:lnTo>
                  <a:pt x="477139" y="1067447"/>
                </a:lnTo>
                <a:lnTo>
                  <a:pt x="336753" y="1022794"/>
                </a:lnTo>
                <a:lnTo>
                  <a:pt x="332206" y="1021651"/>
                </a:lnTo>
                <a:lnTo>
                  <a:pt x="234365" y="1021651"/>
                </a:lnTo>
                <a:lnTo>
                  <a:pt x="234365" y="762825"/>
                </a:lnTo>
                <a:lnTo>
                  <a:pt x="329082" y="762825"/>
                </a:lnTo>
                <a:lnTo>
                  <a:pt x="329082" y="763117"/>
                </a:lnTo>
                <a:lnTo>
                  <a:pt x="332206" y="763117"/>
                </a:lnTo>
                <a:lnTo>
                  <a:pt x="333768" y="762825"/>
                </a:lnTo>
                <a:lnTo>
                  <a:pt x="335330" y="762546"/>
                </a:lnTo>
                <a:lnTo>
                  <a:pt x="338175" y="761123"/>
                </a:lnTo>
                <a:lnTo>
                  <a:pt x="380847" y="742061"/>
                </a:lnTo>
                <a:lnTo>
                  <a:pt x="425183" y="726782"/>
                </a:lnTo>
                <a:lnTo>
                  <a:pt x="470611" y="719556"/>
                </a:lnTo>
                <a:lnTo>
                  <a:pt x="516267" y="720267"/>
                </a:lnTo>
                <a:lnTo>
                  <a:pt x="561276" y="728827"/>
                </a:lnTo>
                <a:lnTo>
                  <a:pt x="604774" y="745134"/>
                </a:lnTo>
                <a:lnTo>
                  <a:pt x="645922" y="769086"/>
                </a:lnTo>
                <a:lnTo>
                  <a:pt x="659472" y="784860"/>
                </a:lnTo>
                <a:lnTo>
                  <a:pt x="675792" y="796569"/>
                </a:lnTo>
                <a:lnTo>
                  <a:pt x="694245" y="803846"/>
                </a:lnTo>
                <a:lnTo>
                  <a:pt x="714184" y="806348"/>
                </a:lnTo>
                <a:lnTo>
                  <a:pt x="933475" y="806348"/>
                </a:lnTo>
                <a:lnTo>
                  <a:pt x="947991" y="809637"/>
                </a:lnTo>
                <a:lnTo>
                  <a:pt x="959967" y="818578"/>
                </a:lnTo>
                <a:lnTo>
                  <a:pt x="968159" y="831786"/>
                </a:lnTo>
                <a:lnTo>
                  <a:pt x="971308" y="847864"/>
                </a:lnTo>
                <a:lnTo>
                  <a:pt x="970635" y="857262"/>
                </a:lnTo>
                <a:lnTo>
                  <a:pt x="945146" y="889685"/>
                </a:lnTo>
                <a:lnTo>
                  <a:pt x="932053" y="891387"/>
                </a:lnTo>
                <a:lnTo>
                  <a:pt x="681482" y="891387"/>
                </a:lnTo>
                <a:lnTo>
                  <a:pt x="672642" y="893178"/>
                </a:lnTo>
                <a:lnTo>
                  <a:pt x="665403" y="898067"/>
                </a:lnTo>
                <a:lnTo>
                  <a:pt x="660514" y="905306"/>
                </a:lnTo>
                <a:lnTo>
                  <a:pt x="658723" y="914146"/>
                </a:lnTo>
                <a:lnTo>
                  <a:pt x="660514" y="922972"/>
                </a:lnTo>
                <a:lnTo>
                  <a:pt x="665403" y="930211"/>
                </a:lnTo>
                <a:lnTo>
                  <a:pt x="672642" y="935101"/>
                </a:lnTo>
                <a:lnTo>
                  <a:pt x="681482" y="936891"/>
                </a:lnTo>
                <a:lnTo>
                  <a:pt x="942581" y="936891"/>
                </a:lnTo>
                <a:lnTo>
                  <a:pt x="949401" y="936040"/>
                </a:lnTo>
                <a:lnTo>
                  <a:pt x="955954" y="934339"/>
                </a:lnTo>
                <a:lnTo>
                  <a:pt x="976934" y="929132"/>
                </a:lnTo>
                <a:lnTo>
                  <a:pt x="1016469" y="910818"/>
                </a:lnTo>
                <a:lnTo>
                  <a:pt x="1089914" y="853274"/>
                </a:lnTo>
                <a:lnTo>
                  <a:pt x="1243507" y="728980"/>
                </a:lnTo>
                <a:lnTo>
                  <a:pt x="1244066" y="728408"/>
                </a:lnTo>
                <a:lnTo>
                  <a:pt x="1255991" y="721499"/>
                </a:lnTo>
                <a:lnTo>
                  <a:pt x="1300949" y="745693"/>
                </a:lnTo>
                <a:lnTo>
                  <a:pt x="1304264" y="761619"/>
                </a:lnTo>
                <a:lnTo>
                  <a:pt x="1304264" y="685253"/>
                </a:lnTo>
                <a:lnTo>
                  <a:pt x="1300111" y="682078"/>
                </a:lnTo>
                <a:lnTo>
                  <a:pt x="1271054" y="674192"/>
                </a:lnTo>
                <a:lnTo>
                  <a:pt x="1241298" y="677989"/>
                </a:lnTo>
                <a:lnTo>
                  <a:pt x="1213916" y="693712"/>
                </a:lnTo>
                <a:lnTo>
                  <a:pt x="1016533" y="853274"/>
                </a:lnTo>
                <a:lnTo>
                  <a:pt x="1016533" y="847305"/>
                </a:lnTo>
                <a:lnTo>
                  <a:pt x="1009510" y="813752"/>
                </a:lnTo>
                <a:lnTo>
                  <a:pt x="991501" y="786257"/>
                </a:lnTo>
                <a:lnTo>
                  <a:pt x="965174" y="767664"/>
                </a:lnTo>
                <a:lnTo>
                  <a:pt x="933196" y="760831"/>
                </a:lnTo>
                <a:lnTo>
                  <a:pt x="713905" y="760831"/>
                </a:lnTo>
                <a:lnTo>
                  <a:pt x="704684" y="759485"/>
                </a:lnTo>
                <a:lnTo>
                  <a:pt x="696061" y="755611"/>
                </a:lnTo>
                <a:lnTo>
                  <a:pt x="688390" y="749439"/>
                </a:lnTo>
                <a:lnTo>
                  <a:pt x="682053" y="741210"/>
                </a:lnTo>
                <a:lnTo>
                  <a:pt x="680339" y="738657"/>
                </a:lnTo>
                <a:lnTo>
                  <a:pt x="678345" y="736371"/>
                </a:lnTo>
                <a:lnTo>
                  <a:pt x="675792" y="734390"/>
                </a:lnTo>
                <a:lnTo>
                  <a:pt x="651827" y="719556"/>
                </a:lnTo>
                <a:lnTo>
                  <a:pt x="648220" y="717321"/>
                </a:lnTo>
                <a:lnTo>
                  <a:pt x="634542" y="708850"/>
                </a:lnTo>
                <a:lnTo>
                  <a:pt x="590981" y="690079"/>
                </a:lnTo>
                <a:lnTo>
                  <a:pt x="545782" y="678141"/>
                </a:lnTo>
                <a:lnTo>
                  <a:pt x="499605" y="673112"/>
                </a:lnTo>
                <a:lnTo>
                  <a:pt x="453148" y="675081"/>
                </a:lnTo>
                <a:lnTo>
                  <a:pt x="407073" y="684098"/>
                </a:lnTo>
                <a:lnTo>
                  <a:pt x="362064" y="700252"/>
                </a:lnTo>
                <a:lnTo>
                  <a:pt x="323951" y="717321"/>
                </a:lnTo>
                <a:lnTo>
                  <a:pt x="234365" y="717321"/>
                </a:lnTo>
                <a:lnTo>
                  <a:pt x="234365" y="705370"/>
                </a:lnTo>
                <a:lnTo>
                  <a:pt x="234251" y="682078"/>
                </a:lnTo>
                <a:lnTo>
                  <a:pt x="232613" y="673785"/>
                </a:lnTo>
                <a:lnTo>
                  <a:pt x="227787" y="666546"/>
                </a:lnTo>
                <a:lnTo>
                  <a:pt x="220560" y="661657"/>
                </a:lnTo>
                <a:lnTo>
                  <a:pt x="211607" y="659866"/>
                </a:lnTo>
                <a:lnTo>
                  <a:pt x="188849" y="659866"/>
                </a:lnTo>
                <a:lnTo>
                  <a:pt x="188849" y="705370"/>
                </a:lnTo>
                <a:lnTo>
                  <a:pt x="188849" y="1080808"/>
                </a:lnTo>
                <a:lnTo>
                  <a:pt x="151599" y="1080808"/>
                </a:lnTo>
                <a:lnTo>
                  <a:pt x="164033" y="1070127"/>
                </a:lnTo>
                <a:lnTo>
                  <a:pt x="173634" y="1056741"/>
                </a:lnTo>
                <a:lnTo>
                  <a:pt x="177647" y="1046683"/>
                </a:lnTo>
                <a:lnTo>
                  <a:pt x="179832" y="1041171"/>
                </a:lnTo>
                <a:lnTo>
                  <a:pt x="182029" y="1023924"/>
                </a:lnTo>
                <a:lnTo>
                  <a:pt x="177406" y="1001179"/>
                </a:lnTo>
                <a:lnTo>
                  <a:pt x="176644" y="997419"/>
                </a:lnTo>
                <a:lnTo>
                  <a:pt x="161975" y="975715"/>
                </a:lnTo>
                <a:lnTo>
                  <a:pt x="140271" y="961047"/>
                </a:lnTo>
                <a:lnTo>
                  <a:pt x="136525" y="960297"/>
                </a:lnTo>
                <a:lnTo>
                  <a:pt x="136525" y="1023924"/>
                </a:lnTo>
                <a:lnTo>
                  <a:pt x="134721" y="1032764"/>
                </a:lnTo>
                <a:lnTo>
                  <a:pt x="129832" y="1040003"/>
                </a:lnTo>
                <a:lnTo>
                  <a:pt x="122605" y="1044892"/>
                </a:lnTo>
                <a:lnTo>
                  <a:pt x="113766" y="1046683"/>
                </a:lnTo>
                <a:lnTo>
                  <a:pt x="104927" y="1044892"/>
                </a:lnTo>
                <a:lnTo>
                  <a:pt x="97701" y="1040003"/>
                </a:lnTo>
                <a:lnTo>
                  <a:pt x="92811" y="1032764"/>
                </a:lnTo>
                <a:lnTo>
                  <a:pt x="91008" y="1023924"/>
                </a:lnTo>
                <a:lnTo>
                  <a:pt x="92811" y="1015098"/>
                </a:lnTo>
                <a:lnTo>
                  <a:pt x="97701" y="1007859"/>
                </a:lnTo>
                <a:lnTo>
                  <a:pt x="104927" y="1002969"/>
                </a:lnTo>
                <a:lnTo>
                  <a:pt x="113766" y="1001179"/>
                </a:lnTo>
                <a:lnTo>
                  <a:pt x="122605" y="1002969"/>
                </a:lnTo>
                <a:lnTo>
                  <a:pt x="129832" y="1007859"/>
                </a:lnTo>
                <a:lnTo>
                  <a:pt x="134721" y="1015098"/>
                </a:lnTo>
                <a:lnTo>
                  <a:pt x="136525" y="1023924"/>
                </a:lnTo>
                <a:lnTo>
                  <a:pt x="136525" y="960297"/>
                </a:lnTo>
                <a:lnTo>
                  <a:pt x="87261" y="961047"/>
                </a:lnTo>
                <a:lnTo>
                  <a:pt x="50888" y="997419"/>
                </a:lnTo>
                <a:lnTo>
                  <a:pt x="45504" y="1023924"/>
                </a:lnTo>
                <a:lnTo>
                  <a:pt x="47701" y="1041057"/>
                </a:lnTo>
                <a:lnTo>
                  <a:pt x="53898" y="1056640"/>
                </a:lnTo>
                <a:lnTo>
                  <a:pt x="63500" y="1070089"/>
                </a:lnTo>
                <a:lnTo>
                  <a:pt x="75933" y="1080808"/>
                </a:lnTo>
                <a:lnTo>
                  <a:pt x="45504" y="1080808"/>
                </a:lnTo>
                <a:lnTo>
                  <a:pt x="45504" y="1023924"/>
                </a:lnTo>
                <a:lnTo>
                  <a:pt x="45504" y="705370"/>
                </a:lnTo>
                <a:lnTo>
                  <a:pt x="188849" y="705370"/>
                </a:lnTo>
                <a:lnTo>
                  <a:pt x="188849" y="659866"/>
                </a:lnTo>
                <a:lnTo>
                  <a:pt x="22745" y="659866"/>
                </a:lnTo>
                <a:lnTo>
                  <a:pt x="0" y="1103566"/>
                </a:lnTo>
                <a:lnTo>
                  <a:pt x="1790" y="1112405"/>
                </a:lnTo>
                <a:lnTo>
                  <a:pt x="6680" y="1119632"/>
                </a:lnTo>
                <a:lnTo>
                  <a:pt x="13919" y="1124521"/>
                </a:lnTo>
                <a:lnTo>
                  <a:pt x="22745" y="1126324"/>
                </a:lnTo>
                <a:lnTo>
                  <a:pt x="211607" y="1126324"/>
                </a:lnTo>
                <a:lnTo>
                  <a:pt x="220446" y="1124521"/>
                </a:lnTo>
                <a:lnTo>
                  <a:pt x="227672" y="1119632"/>
                </a:lnTo>
                <a:lnTo>
                  <a:pt x="232562" y="1112405"/>
                </a:lnTo>
                <a:lnTo>
                  <a:pt x="234365" y="1103566"/>
                </a:lnTo>
                <a:lnTo>
                  <a:pt x="234365" y="1080808"/>
                </a:lnTo>
                <a:lnTo>
                  <a:pt x="234365" y="1067447"/>
                </a:lnTo>
                <a:lnTo>
                  <a:pt x="325374" y="1067447"/>
                </a:lnTo>
                <a:lnTo>
                  <a:pt x="595299" y="1153058"/>
                </a:lnTo>
                <a:lnTo>
                  <a:pt x="639495" y="1167942"/>
                </a:lnTo>
                <a:lnTo>
                  <a:pt x="680948" y="1178509"/>
                </a:lnTo>
                <a:lnTo>
                  <a:pt x="720534" y="1184821"/>
                </a:lnTo>
                <a:lnTo>
                  <a:pt x="759129" y="1186903"/>
                </a:lnTo>
                <a:lnTo>
                  <a:pt x="797890" y="1184770"/>
                </a:lnTo>
                <a:lnTo>
                  <a:pt x="837590" y="1178369"/>
                </a:lnTo>
                <a:lnTo>
                  <a:pt x="879157" y="1167701"/>
                </a:lnTo>
                <a:lnTo>
                  <a:pt x="923518" y="1152779"/>
                </a:lnTo>
                <a:lnTo>
                  <a:pt x="930071" y="1149070"/>
                </a:lnTo>
                <a:lnTo>
                  <a:pt x="939431" y="1141437"/>
                </a:lnTo>
                <a:lnTo>
                  <a:pt x="1325410" y="826541"/>
                </a:lnTo>
                <a:lnTo>
                  <a:pt x="1328826" y="823125"/>
                </a:lnTo>
                <a:lnTo>
                  <a:pt x="1344409" y="794029"/>
                </a:lnTo>
                <a:lnTo>
                  <a:pt x="1348778" y="763117"/>
                </a:lnTo>
                <a:lnTo>
                  <a:pt x="1348892" y="761123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8438399" y="7268183"/>
            <a:ext cx="238125" cy="387985"/>
          </a:xfrm>
          <a:custGeom>
            <a:avLst/>
            <a:gdLst/>
            <a:ahLst/>
            <a:cxnLst/>
            <a:rect l="l" t="t" r="r" b="b"/>
            <a:pathLst>
              <a:path w="238125" h="387984">
                <a:moveTo>
                  <a:pt x="237601" y="387895"/>
                </a:moveTo>
                <a:lnTo>
                  <a:pt x="0" y="387895"/>
                </a:lnTo>
                <a:lnTo>
                  <a:pt x="0" y="0"/>
                </a:lnTo>
                <a:lnTo>
                  <a:pt x="237601" y="0"/>
                </a:lnTo>
                <a:lnTo>
                  <a:pt x="237601" y="387895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8806900" y="7214831"/>
            <a:ext cx="240029" cy="441325"/>
          </a:xfrm>
          <a:custGeom>
            <a:avLst/>
            <a:gdLst/>
            <a:ahLst/>
            <a:cxnLst/>
            <a:rect l="l" t="t" r="r" b="b"/>
            <a:pathLst>
              <a:path w="240029" h="441325">
                <a:moveTo>
                  <a:pt x="239609" y="441246"/>
                </a:moveTo>
                <a:lnTo>
                  <a:pt x="0" y="441246"/>
                </a:lnTo>
                <a:lnTo>
                  <a:pt x="0" y="0"/>
                </a:lnTo>
                <a:lnTo>
                  <a:pt x="239609" y="0"/>
                </a:lnTo>
                <a:lnTo>
                  <a:pt x="239609" y="441246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9175432" y="7083901"/>
            <a:ext cx="247650" cy="572770"/>
          </a:xfrm>
          <a:custGeom>
            <a:avLst/>
            <a:gdLst/>
            <a:ahLst/>
            <a:cxnLst/>
            <a:rect l="l" t="t" r="r" b="b"/>
            <a:pathLst>
              <a:path w="247650" h="572770">
                <a:moveTo>
                  <a:pt x="247298" y="572176"/>
                </a:moveTo>
                <a:lnTo>
                  <a:pt x="0" y="572176"/>
                </a:lnTo>
                <a:lnTo>
                  <a:pt x="0" y="0"/>
                </a:lnTo>
                <a:lnTo>
                  <a:pt x="247298" y="0"/>
                </a:lnTo>
                <a:lnTo>
                  <a:pt x="247298" y="572176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8438388" y="6235369"/>
            <a:ext cx="1348105" cy="1421130"/>
          </a:xfrm>
          <a:custGeom>
            <a:avLst/>
            <a:gdLst/>
            <a:ahLst/>
            <a:cxnLst/>
            <a:rect l="l" t="t" r="r" b="b"/>
            <a:pathLst>
              <a:path w="1348104" h="1421129">
                <a:moveTo>
                  <a:pt x="1348003" y="620661"/>
                </a:moveTo>
                <a:lnTo>
                  <a:pt x="1115237" y="620661"/>
                </a:lnTo>
                <a:lnTo>
                  <a:pt x="1115237" y="1420710"/>
                </a:lnTo>
                <a:lnTo>
                  <a:pt x="1348003" y="1420710"/>
                </a:lnTo>
                <a:lnTo>
                  <a:pt x="1348003" y="620661"/>
                </a:lnTo>
                <a:close/>
              </a:path>
              <a:path w="1348104" h="1421129">
                <a:moveTo>
                  <a:pt x="1348092" y="0"/>
                </a:moveTo>
                <a:lnTo>
                  <a:pt x="921283" y="150329"/>
                </a:lnTo>
                <a:lnTo>
                  <a:pt x="1061910" y="242430"/>
                </a:lnTo>
                <a:lnTo>
                  <a:pt x="713930" y="586613"/>
                </a:lnTo>
                <a:lnTo>
                  <a:pt x="369125" y="785787"/>
                </a:lnTo>
                <a:lnTo>
                  <a:pt x="105244" y="877633"/>
                </a:lnTo>
                <a:lnTo>
                  <a:pt x="0" y="899883"/>
                </a:lnTo>
                <a:lnTo>
                  <a:pt x="489064" y="833412"/>
                </a:lnTo>
                <a:lnTo>
                  <a:pt x="879500" y="641908"/>
                </a:lnTo>
                <a:lnTo>
                  <a:pt x="1138110" y="441693"/>
                </a:lnTo>
                <a:lnTo>
                  <a:pt x="1231696" y="349110"/>
                </a:lnTo>
                <a:lnTo>
                  <a:pt x="1348092" y="449935"/>
                </a:lnTo>
                <a:lnTo>
                  <a:pt x="1348092" y="0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4774" y="-69519"/>
            <a:ext cx="9772650" cy="154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0440" y="3669362"/>
            <a:ext cx="13402944" cy="369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15426" y="9430580"/>
              <a:ext cx="10059670" cy="304800"/>
            </a:xfrm>
            <a:custGeom>
              <a:avLst/>
              <a:gdLst/>
              <a:ahLst/>
              <a:cxnLst/>
              <a:rect l="l" t="t" r="r" b="b"/>
              <a:pathLst>
                <a:path w="10059669" h="304800">
                  <a:moveTo>
                    <a:pt x="0" y="0"/>
                  </a:moveTo>
                  <a:lnTo>
                    <a:pt x="10059354" y="0"/>
                  </a:lnTo>
                  <a:lnTo>
                    <a:pt x="10059354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86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9296" y="1457468"/>
            <a:ext cx="14249400" cy="570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2770">
              <a:lnSpc>
                <a:spcPct val="116399"/>
              </a:lnSpc>
              <a:spcBef>
                <a:spcPts val="100"/>
              </a:spcBef>
            </a:pPr>
            <a:r>
              <a:rPr sz="16000" b="1" spc="85" dirty="0">
                <a:latin typeface="Tahoma"/>
                <a:cs typeface="Tahoma"/>
              </a:rPr>
              <a:t>Customer </a:t>
            </a:r>
            <a:r>
              <a:rPr sz="16000" b="1" spc="-55" dirty="0">
                <a:latin typeface="Tahoma"/>
                <a:cs typeface="Tahoma"/>
              </a:rPr>
              <a:t>Segmentation</a:t>
            </a:r>
            <a:endParaRPr sz="16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25762" y="1455056"/>
              <a:ext cx="8164195" cy="247015"/>
            </a:xfrm>
            <a:custGeom>
              <a:avLst/>
              <a:gdLst/>
              <a:ahLst/>
              <a:cxnLst/>
              <a:rect l="l" t="t" r="r" b="b"/>
              <a:pathLst>
                <a:path w="8164195" h="247014">
                  <a:moveTo>
                    <a:pt x="8040327" y="246839"/>
                  </a:moveTo>
                  <a:lnTo>
                    <a:pt x="123419" y="246839"/>
                  </a:lnTo>
                  <a:lnTo>
                    <a:pt x="75379" y="237140"/>
                  </a:lnTo>
                  <a:lnTo>
                    <a:pt x="36148" y="210690"/>
                  </a:lnTo>
                  <a:lnTo>
                    <a:pt x="9698" y="171460"/>
                  </a:lnTo>
                  <a:lnTo>
                    <a:pt x="0" y="123419"/>
                  </a:lnTo>
                  <a:lnTo>
                    <a:pt x="9698" y="75379"/>
                  </a:lnTo>
                  <a:lnTo>
                    <a:pt x="36148" y="36148"/>
                  </a:lnTo>
                  <a:lnTo>
                    <a:pt x="75379" y="9698"/>
                  </a:lnTo>
                  <a:lnTo>
                    <a:pt x="123419" y="0"/>
                  </a:lnTo>
                  <a:lnTo>
                    <a:pt x="8040327" y="0"/>
                  </a:lnTo>
                  <a:lnTo>
                    <a:pt x="8088368" y="9698"/>
                  </a:lnTo>
                  <a:lnTo>
                    <a:pt x="8127598" y="36148"/>
                  </a:lnTo>
                  <a:lnTo>
                    <a:pt x="8154048" y="75379"/>
                  </a:lnTo>
                  <a:lnTo>
                    <a:pt x="8163747" y="123419"/>
                  </a:lnTo>
                  <a:lnTo>
                    <a:pt x="8154048" y="171460"/>
                  </a:lnTo>
                  <a:lnTo>
                    <a:pt x="8127598" y="210690"/>
                  </a:lnTo>
                  <a:lnTo>
                    <a:pt x="8088368" y="237140"/>
                  </a:lnTo>
                  <a:lnTo>
                    <a:pt x="8040327" y="246839"/>
                  </a:lnTo>
                  <a:close/>
                </a:path>
              </a:pathLst>
            </a:custGeom>
            <a:solidFill>
              <a:srgbClr val="E44E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2362043" y="3849437"/>
            <a:ext cx="1216660" cy="1894205"/>
          </a:xfrm>
          <a:custGeom>
            <a:avLst/>
            <a:gdLst/>
            <a:ahLst/>
            <a:cxnLst/>
            <a:rect l="l" t="t" r="r" b="b"/>
            <a:pathLst>
              <a:path w="1216660" h="1894204">
                <a:moveTo>
                  <a:pt x="611927" y="1893873"/>
                </a:moveTo>
                <a:lnTo>
                  <a:pt x="573783" y="1876536"/>
                </a:lnTo>
                <a:lnTo>
                  <a:pt x="422244" y="1615644"/>
                </a:lnTo>
                <a:lnTo>
                  <a:pt x="336994" y="1460228"/>
                </a:lnTo>
                <a:lnTo>
                  <a:pt x="277185" y="1346583"/>
                </a:lnTo>
                <a:lnTo>
                  <a:pt x="217732" y="1228619"/>
                </a:lnTo>
                <a:lnTo>
                  <a:pt x="160985" y="1109512"/>
                </a:lnTo>
                <a:lnTo>
                  <a:pt x="134359" y="1050524"/>
                </a:lnTo>
                <a:lnTo>
                  <a:pt x="109290" y="992442"/>
                </a:lnTo>
                <a:lnTo>
                  <a:pt x="86072" y="935664"/>
                </a:lnTo>
                <a:lnTo>
                  <a:pt x="64997" y="880587"/>
                </a:lnTo>
                <a:lnTo>
                  <a:pt x="46359" y="827608"/>
                </a:lnTo>
                <a:lnTo>
                  <a:pt x="30452" y="777124"/>
                </a:lnTo>
                <a:lnTo>
                  <a:pt x="17569" y="729533"/>
                </a:lnTo>
                <a:lnTo>
                  <a:pt x="8003" y="685232"/>
                </a:lnTo>
                <a:lnTo>
                  <a:pt x="2049" y="644618"/>
                </a:lnTo>
                <a:lnTo>
                  <a:pt x="0" y="608088"/>
                </a:lnTo>
                <a:lnTo>
                  <a:pt x="732" y="578242"/>
                </a:lnTo>
                <a:lnTo>
                  <a:pt x="4574" y="533625"/>
                </a:lnTo>
                <a:lnTo>
                  <a:pt x="11687" y="489420"/>
                </a:lnTo>
                <a:lnTo>
                  <a:pt x="22032" y="445859"/>
                </a:lnTo>
                <a:lnTo>
                  <a:pt x="35556" y="403168"/>
                </a:lnTo>
                <a:lnTo>
                  <a:pt x="52185" y="361587"/>
                </a:lnTo>
                <a:lnTo>
                  <a:pt x="71823" y="321351"/>
                </a:lnTo>
                <a:lnTo>
                  <a:pt x="94368" y="282668"/>
                </a:lnTo>
                <a:lnTo>
                  <a:pt x="119702" y="245741"/>
                </a:lnTo>
                <a:lnTo>
                  <a:pt x="147685" y="210778"/>
                </a:lnTo>
                <a:lnTo>
                  <a:pt x="178158" y="177975"/>
                </a:lnTo>
                <a:lnTo>
                  <a:pt x="210961" y="147502"/>
                </a:lnTo>
                <a:lnTo>
                  <a:pt x="245924" y="119519"/>
                </a:lnTo>
                <a:lnTo>
                  <a:pt x="282851" y="94185"/>
                </a:lnTo>
                <a:lnTo>
                  <a:pt x="321534" y="71640"/>
                </a:lnTo>
                <a:lnTo>
                  <a:pt x="361770" y="52002"/>
                </a:lnTo>
                <a:lnTo>
                  <a:pt x="403351" y="35373"/>
                </a:lnTo>
                <a:lnTo>
                  <a:pt x="446042" y="21849"/>
                </a:lnTo>
                <a:lnTo>
                  <a:pt x="489603" y="11504"/>
                </a:lnTo>
                <a:lnTo>
                  <a:pt x="533808" y="4391"/>
                </a:lnTo>
                <a:lnTo>
                  <a:pt x="578425" y="549"/>
                </a:lnTo>
                <a:lnTo>
                  <a:pt x="623204" y="0"/>
                </a:lnTo>
                <a:lnTo>
                  <a:pt x="667893" y="2745"/>
                </a:lnTo>
                <a:lnTo>
                  <a:pt x="712258" y="8771"/>
                </a:lnTo>
                <a:lnTo>
                  <a:pt x="756069" y="18045"/>
                </a:lnTo>
                <a:lnTo>
                  <a:pt x="799080" y="30518"/>
                </a:lnTo>
                <a:lnTo>
                  <a:pt x="841047" y="46118"/>
                </a:lnTo>
                <a:lnTo>
                  <a:pt x="881753" y="64763"/>
                </a:lnTo>
                <a:lnTo>
                  <a:pt x="920986" y="86356"/>
                </a:lnTo>
                <a:lnTo>
                  <a:pt x="958523" y="110777"/>
                </a:lnTo>
                <a:lnTo>
                  <a:pt x="994155" y="137888"/>
                </a:lnTo>
                <a:lnTo>
                  <a:pt x="1027697" y="167546"/>
                </a:lnTo>
                <a:lnTo>
                  <a:pt x="1058972" y="199598"/>
                </a:lnTo>
                <a:lnTo>
                  <a:pt x="1087803" y="233864"/>
                </a:lnTo>
                <a:lnTo>
                  <a:pt x="1114031" y="270151"/>
                </a:lnTo>
                <a:lnTo>
                  <a:pt x="1137519" y="308268"/>
                </a:lnTo>
                <a:lnTo>
                  <a:pt x="1158143" y="348018"/>
                </a:lnTo>
                <a:lnTo>
                  <a:pt x="1175787" y="389178"/>
                </a:lnTo>
                <a:lnTo>
                  <a:pt x="1190351" y="431516"/>
                </a:lnTo>
                <a:lnTo>
                  <a:pt x="1201763" y="474811"/>
                </a:lnTo>
                <a:lnTo>
                  <a:pt x="1209960" y="518836"/>
                </a:lnTo>
                <a:lnTo>
                  <a:pt x="1214896" y="563346"/>
                </a:lnTo>
                <a:lnTo>
                  <a:pt x="1216544" y="608088"/>
                </a:lnTo>
                <a:lnTo>
                  <a:pt x="1214494" y="644618"/>
                </a:lnTo>
                <a:lnTo>
                  <a:pt x="1208539" y="685232"/>
                </a:lnTo>
                <a:lnTo>
                  <a:pt x="1198974" y="729533"/>
                </a:lnTo>
                <a:lnTo>
                  <a:pt x="1186091" y="777124"/>
                </a:lnTo>
                <a:lnTo>
                  <a:pt x="1170185" y="827608"/>
                </a:lnTo>
                <a:lnTo>
                  <a:pt x="1151547" y="880587"/>
                </a:lnTo>
                <a:lnTo>
                  <a:pt x="1130473" y="935664"/>
                </a:lnTo>
                <a:lnTo>
                  <a:pt x="1107255" y="992442"/>
                </a:lnTo>
                <a:lnTo>
                  <a:pt x="1082187" y="1050524"/>
                </a:lnTo>
                <a:lnTo>
                  <a:pt x="1055562" y="1109512"/>
                </a:lnTo>
                <a:lnTo>
                  <a:pt x="998816" y="1228619"/>
                </a:lnTo>
                <a:lnTo>
                  <a:pt x="939365" y="1346583"/>
                </a:lnTo>
                <a:lnTo>
                  <a:pt x="879556" y="1460228"/>
                </a:lnTo>
                <a:lnTo>
                  <a:pt x="821737" y="1566375"/>
                </a:lnTo>
                <a:lnTo>
                  <a:pt x="721460" y="1743464"/>
                </a:lnTo>
                <a:lnTo>
                  <a:pt x="640495" y="1879368"/>
                </a:lnTo>
                <a:lnTo>
                  <a:pt x="611927" y="1893873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533228" y="3894959"/>
            <a:ext cx="1158240" cy="1803400"/>
          </a:xfrm>
          <a:custGeom>
            <a:avLst/>
            <a:gdLst/>
            <a:ahLst/>
            <a:cxnLst/>
            <a:rect l="l" t="t" r="r" b="b"/>
            <a:pathLst>
              <a:path w="1158240" h="1803400">
                <a:moveTo>
                  <a:pt x="582496" y="1802787"/>
                </a:moveTo>
                <a:lnTo>
                  <a:pt x="546186" y="1786284"/>
                </a:lnTo>
                <a:lnTo>
                  <a:pt x="419540" y="1569215"/>
                </a:lnTo>
                <a:lnTo>
                  <a:pt x="337393" y="1420817"/>
                </a:lnTo>
                <a:lnTo>
                  <a:pt x="278671" y="1310382"/>
                </a:lnTo>
                <a:lnTo>
                  <a:pt x="219693" y="1194682"/>
                </a:lnTo>
                <a:lnTo>
                  <a:pt x="162949" y="1077090"/>
                </a:lnTo>
                <a:lnTo>
                  <a:pt x="136195" y="1018639"/>
                </a:lnTo>
                <a:lnTo>
                  <a:pt x="110934" y="960980"/>
                </a:lnTo>
                <a:lnTo>
                  <a:pt x="87478" y="904535"/>
                </a:lnTo>
                <a:lnTo>
                  <a:pt x="66138" y="849726"/>
                </a:lnTo>
                <a:lnTo>
                  <a:pt x="47227" y="796975"/>
                </a:lnTo>
                <a:lnTo>
                  <a:pt x="31056" y="746703"/>
                </a:lnTo>
                <a:lnTo>
                  <a:pt x="17936" y="699332"/>
                </a:lnTo>
                <a:lnTo>
                  <a:pt x="8178" y="655284"/>
                </a:lnTo>
                <a:lnTo>
                  <a:pt x="2095" y="614980"/>
                </a:lnTo>
                <a:lnTo>
                  <a:pt x="0" y="578842"/>
                </a:lnTo>
                <a:lnTo>
                  <a:pt x="697" y="550431"/>
                </a:lnTo>
                <a:lnTo>
                  <a:pt x="4354" y="507960"/>
                </a:lnTo>
                <a:lnTo>
                  <a:pt x="11125" y="465882"/>
                </a:lnTo>
                <a:lnTo>
                  <a:pt x="20972" y="424415"/>
                </a:lnTo>
                <a:lnTo>
                  <a:pt x="33846" y="383777"/>
                </a:lnTo>
                <a:lnTo>
                  <a:pt x="49675" y="344197"/>
                </a:lnTo>
                <a:lnTo>
                  <a:pt x="68369" y="305896"/>
                </a:lnTo>
                <a:lnTo>
                  <a:pt x="89829" y="269073"/>
                </a:lnTo>
                <a:lnTo>
                  <a:pt x="113945" y="233922"/>
                </a:lnTo>
                <a:lnTo>
                  <a:pt x="140582" y="200641"/>
                </a:lnTo>
                <a:lnTo>
                  <a:pt x="169590" y="169415"/>
                </a:lnTo>
                <a:lnTo>
                  <a:pt x="200815" y="140408"/>
                </a:lnTo>
                <a:lnTo>
                  <a:pt x="234096" y="113771"/>
                </a:lnTo>
                <a:lnTo>
                  <a:pt x="269247" y="89655"/>
                </a:lnTo>
                <a:lnTo>
                  <a:pt x="306070" y="68195"/>
                </a:lnTo>
                <a:lnTo>
                  <a:pt x="344371" y="49501"/>
                </a:lnTo>
                <a:lnTo>
                  <a:pt x="383951" y="33672"/>
                </a:lnTo>
                <a:lnTo>
                  <a:pt x="424589" y="20798"/>
                </a:lnTo>
                <a:lnTo>
                  <a:pt x="466056" y="10951"/>
                </a:lnTo>
                <a:lnTo>
                  <a:pt x="508134" y="4180"/>
                </a:lnTo>
                <a:lnTo>
                  <a:pt x="550605" y="522"/>
                </a:lnTo>
                <a:lnTo>
                  <a:pt x="593231" y="0"/>
                </a:lnTo>
                <a:lnTo>
                  <a:pt x="635770" y="2613"/>
                </a:lnTo>
                <a:lnTo>
                  <a:pt x="678002" y="8349"/>
                </a:lnTo>
                <a:lnTo>
                  <a:pt x="719706" y="17177"/>
                </a:lnTo>
                <a:lnTo>
                  <a:pt x="760648" y="29050"/>
                </a:lnTo>
                <a:lnTo>
                  <a:pt x="800597" y="43900"/>
                </a:lnTo>
                <a:lnTo>
                  <a:pt x="839345" y="61648"/>
                </a:lnTo>
                <a:lnTo>
                  <a:pt x="876691" y="82202"/>
                </a:lnTo>
                <a:lnTo>
                  <a:pt x="912423" y="105449"/>
                </a:lnTo>
                <a:lnTo>
                  <a:pt x="946341" y="131256"/>
                </a:lnTo>
                <a:lnTo>
                  <a:pt x="978269" y="159488"/>
                </a:lnTo>
                <a:lnTo>
                  <a:pt x="1008040" y="189998"/>
                </a:lnTo>
                <a:lnTo>
                  <a:pt x="1035485" y="222616"/>
                </a:lnTo>
                <a:lnTo>
                  <a:pt x="1060452" y="257158"/>
                </a:lnTo>
                <a:lnTo>
                  <a:pt x="1082810" y="293442"/>
                </a:lnTo>
                <a:lnTo>
                  <a:pt x="1102442" y="331280"/>
                </a:lnTo>
                <a:lnTo>
                  <a:pt x="1119237" y="370461"/>
                </a:lnTo>
                <a:lnTo>
                  <a:pt x="1133101" y="410763"/>
                </a:lnTo>
                <a:lnTo>
                  <a:pt x="1143964" y="451975"/>
                </a:lnTo>
                <a:lnTo>
                  <a:pt x="1151767" y="493883"/>
                </a:lnTo>
                <a:lnTo>
                  <a:pt x="1156465" y="536251"/>
                </a:lnTo>
                <a:lnTo>
                  <a:pt x="1158034" y="578842"/>
                </a:lnTo>
                <a:lnTo>
                  <a:pt x="1155937" y="614980"/>
                </a:lnTo>
                <a:lnTo>
                  <a:pt x="1149854" y="655284"/>
                </a:lnTo>
                <a:lnTo>
                  <a:pt x="1140097" y="699332"/>
                </a:lnTo>
                <a:lnTo>
                  <a:pt x="1126978" y="746703"/>
                </a:lnTo>
                <a:lnTo>
                  <a:pt x="1110807" y="796975"/>
                </a:lnTo>
                <a:lnTo>
                  <a:pt x="1091896" y="849726"/>
                </a:lnTo>
                <a:lnTo>
                  <a:pt x="1070558" y="904535"/>
                </a:lnTo>
                <a:lnTo>
                  <a:pt x="1047102" y="960980"/>
                </a:lnTo>
                <a:lnTo>
                  <a:pt x="1021842" y="1018639"/>
                </a:lnTo>
                <a:lnTo>
                  <a:pt x="995088" y="1077090"/>
                </a:lnTo>
                <a:lnTo>
                  <a:pt x="938346" y="1194682"/>
                </a:lnTo>
                <a:lnTo>
                  <a:pt x="879369" y="1310382"/>
                </a:lnTo>
                <a:lnTo>
                  <a:pt x="820648" y="1420817"/>
                </a:lnTo>
                <a:lnTo>
                  <a:pt x="764677" y="1522612"/>
                </a:lnTo>
                <a:lnTo>
                  <a:pt x="670951" y="1686788"/>
                </a:lnTo>
                <a:lnTo>
                  <a:pt x="609690" y="1788979"/>
                </a:lnTo>
                <a:lnTo>
                  <a:pt x="582496" y="1802787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01602" y="3765859"/>
            <a:ext cx="1241425" cy="1932305"/>
          </a:xfrm>
          <a:custGeom>
            <a:avLst/>
            <a:gdLst/>
            <a:ahLst/>
            <a:cxnLst/>
            <a:rect l="l" t="t" r="r" b="b"/>
            <a:pathLst>
              <a:path w="1241425" h="1932304">
                <a:moveTo>
                  <a:pt x="624258" y="1932036"/>
                </a:moveTo>
                <a:lnTo>
                  <a:pt x="585345" y="1914350"/>
                </a:lnTo>
                <a:lnTo>
                  <a:pt x="412559" y="1615599"/>
                </a:lnTo>
                <a:lnTo>
                  <a:pt x="327055" y="1458298"/>
                </a:lnTo>
                <a:lnTo>
                  <a:pt x="268006" y="1344951"/>
                </a:lnTo>
                <a:lnTo>
                  <a:pt x="209837" y="1228226"/>
                </a:lnTo>
                <a:lnTo>
                  <a:pt x="154702" y="1111040"/>
                </a:lnTo>
                <a:lnTo>
                  <a:pt x="128946" y="1053187"/>
                </a:lnTo>
                <a:lnTo>
                  <a:pt x="104757" y="996313"/>
                </a:lnTo>
                <a:lnTo>
                  <a:pt x="82405" y="940782"/>
                </a:lnTo>
                <a:lnTo>
                  <a:pt x="62159" y="886961"/>
                </a:lnTo>
                <a:lnTo>
                  <a:pt x="44288" y="835213"/>
                </a:lnTo>
                <a:lnTo>
                  <a:pt x="29063" y="785903"/>
                </a:lnTo>
                <a:lnTo>
                  <a:pt x="16751" y="739396"/>
                </a:lnTo>
                <a:lnTo>
                  <a:pt x="7624" y="696057"/>
                </a:lnTo>
                <a:lnTo>
                  <a:pt x="1950" y="656251"/>
                </a:lnTo>
                <a:lnTo>
                  <a:pt x="0" y="620342"/>
                </a:lnTo>
                <a:lnTo>
                  <a:pt x="747" y="589894"/>
                </a:lnTo>
                <a:lnTo>
                  <a:pt x="4666" y="544378"/>
                </a:lnTo>
                <a:lnTo>
                  <a:pt x="11923" y="499283"/>
                </a:lnTo>
                <a:lnTo>
                  <a:pt x="22476" y="454843"/>
                </a:lnTo>
                <a:lnTo>
                  <a:pt x="36273" y="411292"/>
                </a:lnTo>
                <a:lnTo>
                  <a:pt x="53236" y="368874"/>
                </a:lnTo>
                <a:lnTo>
                  <a:pt x="73271" y="327827"/>
                </a:lnTo>
                <a:lnTo>
                  <a:pt x="96270" y="288364"/>
                </a:lnTo>
                <a:lnTo>
                  <a:pt x="122115" y="250693"/>
                </a:lnTo>
                <a:lnTo>
                  <a:pt x="150661" y="215026"/>
                </a:lnTo>
                <a:lnTo>
                  <a:pt x="181748" y="181562"/>
                </a:lnTo>
                <a:lnTo>
                  <a:pt x="215212" y="150475"/>
                </a:lnTo>
                <a:lnTo>
                  <a:pt x="250880" y="121928"/>
                </a:lnTo>
                <a:lnTo>
                  <a:pt x="288551" y="96083"/>
                </a:lnTo>
                <a:lnTo>
                  <a:pt x="328013" y="73084"/>
                </a:lnTo>
                <a:lnTo>
                  <a:pt x="369060" y="53050"/>
                </a:lnTo>
                <a:lnTo>
                  <a:pt x="411478" y="36086"/>
                </a:lnTo>
                <a:lnTo>
                  <a:pt x="455030" y="22289"/>
                </a:lnTo>
                <a:lnTo>
                  <a:pt x="499469" y="11736"/>
                </a:lnTo>
                <a:lnTo>
                  <a:pt x="544565" y="4480"/>
                </a:lnTo>
                <a:lnTo>
                  <a:pt x="590081" y="560"/>
                </a:lnTo>
                <a:lnTo>
                  <a:pt x="635762" y="0"/>
                </a:lnTo>
                <a:lnTo>
                  <a:pt x="681351" y="2801"/>
                </a:lnTo>
                <a:lnTo>
                  <a:pt x="726611" y="8947"/>
                </a:lnTo>
                <a:lnTo>
                  <a:pt x="771305" y="18409"/>
                </a:lnTo>
                <a:lnTo>
                  <a:pt x="815182" y="31133"/>
                </a:lnTo>
                <a:lnTo>
                  <a:pt x="857995" y="47048"/>
                </a:lnTo>
                <a:lnTo>
                  <a:pt x="899522" y="66068"/>
                </a:lnTo>
                <a:lnTo>
                  <a:pt x="939545" y="88096"/>
                </a:lnTo>
                <a:lnTo>
                  <a:pt x="977838" y="113009"/>
                </a:lnTo>
                <a:lnTo>
                  <a:pt x="1014188" y="140666"/>
                </a:lnTo>
                <a:lnTo>
                  <a:pt x="1048406" y="170922"/>
                </a:lnTo>
                <a:lnTo>
                  <a:pt x="1080311" y="203620"/>
                </a:lnTo>
                <a:lnTo>
                  <a:pt x="1109724" y="238576"/>
                </a:lnTo>
                <a:lnTo>
                  <a:pt x="1136480" y="275594"/>
                </a:lnTo>
                <a:lnTo>
                  <a:pt x="1160441" y="314480"/>
                </a:lnTo>
                <a:lnTo>
                  <a:pt x="1181481" y="355031"/>
                </a:lnTo>
                <a:lnTo>
                  <a:pt x="1199480" y="397021"/>
                </a:lnTo>
                <a:lnTo>
                  <a:pt x="1214338" y="440212"/>
                </a:lnTo>
                <a:lnTo>
                  <a:pt x="1225980" y="484379"/>
                </a:lnTo>
                <a:lnTo>
                  <a:pt x="1234342" y="529291"/>
                </a:lnTo>
                <a:lnTo>
                  <a:pt x="1239377" y="574698"/>
                </a:lnTo>
                <a:lnTo>
                  <a:pt x="1241058" y="620342"/>
                </a:lnTo>
                <a:lnTo>
                  <a:pt x="1239107" y="656251"/>
                </a:lnTo>
                <a:lnTo>
                  <a:pt x="1233433" y="696057"/>
                </a:lnTo>
                <a:lnTo>
                  <a:pt x="1224306" y="739396"/>
                </a:lnTo>
                <a:lnTo>
                  <a:pt x="1211995" y="785903"/>
                </a:lnTo>
                <a:lnTo>
                  <a:pt x="1196770" y="835213"/>
                </a:lnTo>
                <a:lnTo>
                  <a:pt x="1178900" y="886961"/>
                </a:lnTo>
                <a:lnTo>
                  <a:pt x="1158654" y="940782"/>
                </a:lnTo>
                <a:lnTo>
                  <a:pt x="1136303" y="996312"/>
                </a:lnTo>
                <a:lnTo>
                  <a:pt x="1112115" y="1053187"/>
                </a:lnTo>
                <a:lnTo>
                  <a:pt x="1086360" y="1111040"/>
                </a:lnTo>
                <a:lnTo>
                  <a:pt x="1031226" y="1228226"/>
                </a:lnTo>
                <a:lnTo>
                  <a:pt x="973058" y="1344951"/>
                </a:lnTo>
                <a:lnTo>
                  <a:pt x="914011" y="1458297"/>
                </a:lnTo>
                <a:lnTo>
                  <a:pt x="828507" y="1615599"/>
                </a:lnTo>
                <a:lnTo>
                  <a:pt x="731544" y="1786274"/>
                </a:lnTo>
                <a:lnTo>
                  <a:pt x="653402" y="1917239"/>
                </a:lnTo>
                <a:lnTo>
                  <a:pt x="624258" y="1932036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345197" y="3803698"/>
            <a:ext cx="1199515" cy="1867535"/>
          </a:xfrm>
          <a:custGeom>
            <a:avLst/>
            <a:gdLst/>
            <a:ahLst/>
            <a:cxnLst/>
            <a:rect l="l" t="t" r="r" b="b"/>
            <a:pathLst>
              <a:path w="1199515" h="1867535">
                <a:moveTo>
                  <a:pt x="603304" y="1867188"/>
                </a:moveTo>
                <a:lnTo>
                  <a:pt x="565698" y="1850095"/>
                </a:lnTo>
                <a:lnTo>
                  <a:pt x="416294" y="1592880"/>
                </a:lnTo>
                <a:lnTo>
                  <a:pt x="332246" y="1439653"/>
                </a:lnTo>
                <a:lnTo>
                  <a:pt x="273279" y="1327610"/>
                </a:lnTo>
                <a:lnTo>
                  <a:pt x="214664" y="1211307"/>
                </a:lnTo>
                <a:lnTo>
                  <a:pt x="158716" y="1093879"/>
                </a:lnTo>
                <a:lnTo>
                  <a:pt x="132466" y="1035722"/>
                </a:lnTo>
                <a:lnTo>
                  <a:pt x="107751" y="978459"/>
                </a:lnTo>
                <a:lnTo>
                  <a:pt x="84859" y="922481"/>
                </a:lnTo>
                <a:lnTo>
                  <a:pt x="64081" y="868179"/>
                </a:lnTo>
                <a:lnTo>
                  <a:pt x="45706" y="815947"/>
                </a:lnTo>
                <a:lnTo>
                  <a:pt x="30023" y="766174"/>
                </a:lnTo>
                <a:lnTo>
                  <a:pt x="17321" y="719254"/>
                </a:lnTo>
                <a:lnTo>
                  <a:pt x="7890" y="675577"/>
                </a:lnTo>
                <a:lnTo>
                  <a:pt x="2020" y="635535"/>
                </a:lnTo>
                <a:lnTo>
                  <a:pt x="0" y="599520"/>
                </a:lnTo>
                <a:lnTo>
                  <a:pt x="721" y="570094"/>
                </a:lnTo>
                <a:lnTo>
                  <a:pt x="4510" y="526106"/>
                </a:lnTo>
                <a:lnTo>
                  <a:pt x="11523" y="482524"/>
                </a:lnTo>
                <a:lnTo>
                  <a:pt x="21722" y="439577"/>
                </a:lnTo>
                <a:lnTo>
                  <a:pt x="35055" y="397487"/>
                </a:lnTo>
                <a:lnTo>
                  <a:pt x="51449" y="356492"/>
                </a:lnTo>
                <a:lnTo>
                  <a:pt x="70811" y="316823"/>
                </a:lnTo>
                <a:lnTo>
                  <a:pt x="93038" y="278685"/>
                </a:lnTo>
                <a:lnTo>
                  <a:pt x="118016" y="242278"/>
                </a:lnTo>
                <a:lnTo>
                  <a:pt x="145604" y="207808"/>
                </a:lnTo>
                <a:lnTo>
                  <a:pt x="175648" y="175467"/>
                </a:lnTo>
                <a:lnTo>
                  <a:pt x="207989" y="145424"/>
                </a:lnTo>
                <a:lnTo>
                  <a:pt x="242459" y="117835"/>
                </a:lnTo>
                <a:lnTo>
                  <a:pt x="278866" y="92858"/>
                </a:lnTo>
                <a:lnTo>
                  <a:pt x="317003" y="70631"/>
                </a:lnTo>
                <a:lnTo>
                  <a:pt x="356673" y="51269"/>
                </a:lnTo>
                <a:lnTo>
                  <a:pt x="397667" y="34875"/>
                </a:lnTo>
                <a:lnTo>
                  <a:pt x="439757" y="21541"/>
                </a:lnTo>
                <a:lnTo>
                  <a:pt x="482705" y="11342"/>
                </a:lnTo>
                <a:lnTo>
                  <a:pt x="526286" y="4329"/>
                </a:lnTo>
                <a:lnTo>
                  <a:pt x="570275" y="541"/>
                </a:lnTo>
                <a:lnTo>
                  <a:pt x="614423" y="0"/>
                </a:lnTo>
                <a:lnTo>
                  <a:pt x="658482" y="2707"/>
                </a:lnTo>
                <a:lnTo>
                  <a:pt x="702222" y="8647"/>
                </a:lnTo>
                <a:lnTo>
                  <a:pt x="745416" y="17791"/>
                </a:lnTo>
                <a:lnTo>
                  <a:pt x="787820" y="30088"/>
                </a:lnTo>
                <a:lnTo>
                  <a:pt x="829196" y="45469"/>
                </a:lnTo>
                <a:lnTo>
                  <a:pt x="869329" y="63850"/>
                </a:lnTo>
                <a:lnTo>
                  <a:pt x="908009" y="85139"/>
                </a:lnTo>
                <a:lnTo>
                  <a:pt x="945017" y="109216"/>
                </a:lnTo>
                <a:lnTo>
                  <a:pt x="980147" y="135945"/>
                </a:lnTo>
                <a:lnTo>
                  <a:pt x="1013216" y="165185"/>
                </a:lnTo>
                <a:lnTo>
                  <a:pt x="1044050" y="196785"/>
                </a:lnTo>
                <a:lnTo>
                  <a:pt x="1072476" y="230569"/>
                </a:lnTo>
                <a:lnTo>
                  <a:pt x="1098334" y="266344"/>
                </a:lnTo>
                <a:lnTo>
                  <a:pt x="1121491" y="303925"/>
                </a:lnTo>
                <a:lnTo>
                  <a:pt x="1141825" y="343115"/>
                </a:lnTo>
                <a:lnTo>
                  <a:pt x="1159220" y="383695"/>
                </a:lnTo>
                <a:lnTo>
                  <a:pt x="1173579" y="425436"/>
                </a:lnTo>
                <a:lnTo>
                  <a:pt x="1184830" y="468121"/>
                </a:lnTo>
                <a:lnTo>
                  <a:pt x="1192912" y="511526"/>
                </a:lnTo>
                <a:lnTo>
                  <a:pt x="1197778" y="555408"/>
                </a:lnTo>
                <a:lnTo>
                  <a:pt x="1199402" y="599520"/>
                </a:lnTo>
                <a:lnTo>
                  <a:pt x="1197381" y="635535"/>
                </a:lnTo>
                <a:lnTo>
                  <a:pt x="1191511" y="675577"/>
                </a:lnTo>
                <a:lnTo>
                  <a:pt x="1182080" y="719254"/>
                </a:lnTo>
                <a:lnTo>
                  <a:pt x="1169379" y="766174"/>
                </a:lnTo>
                <a:lnTo>
                  <a:pt x="1153696" y="815947"/>
                </a:lnTo>
                <a:lnTo>
                  <a:pt x="1135322" y="868179"/>
                </a:lnTo>
                <a:lnTo>
                  <a:pt x="1114545" y="922481"/>
                </a:lnTo>
                <a:lnTo>
                  <a:pt x="1091654" y="978459"/>
                </a:lnTo>
                <a:lnTo>
                  <a:pt x="1066939" y="1035722"/>
                </a:lnTo>
                <a:lnTo>
                  <a:pt x="1040689" y="1093879"/>
                </a:lnTo>
                <a:lnTo>
                  <a:pt x="984743" y="1211307"/>
                </a:lnTo>
                <a:lnTo>
                  <a:pt x="926129" y="1327610"/>
                </a:lnTo>
                <a:lnTo>
                  <a:pt x="867163" y="1439653"/>
                </a:lnTo>
                <a:lnTo>
                  <a:pt x="810159" y="1544305"/>
                </a:lnTo>
                <a:lnTo>
                  <a:pt x="711294" y="1718899"/>
                </a:lnTo>
                <a:lnTo>
                  <a:pt x="631471" y="1852887"/>
                </a:lnTo>
                <a:lnTo>
                  <a:pt x="603304" y="1867188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9" name="object 9"/>
          <p:cNvGrpSpPr/>
          <p:nvPr/>
        </p:nvGrpSpPr>
        <p:grpSpPr>
          <a:xfrm>
            <a:off x="1348602" y="5551715"/>
            <a:ext cx="15109190" cy="539750"/>
            <a:chOff x="1348602" y="5551715"/>
            <a:chExt cx="15109190" cy="539750"/>
          </a:xfrm>
        </p:grpSpPr>
        <p:sp>
          <p:nvSpPr>
            <p:cNvPr id="10" name="object 10"/>
            <p:cNvSpPr/>
            <p:nvPr/>
          </p:nvSpPr>
          <p:spPr>
            <a:xfrm>
              <a:off x="1348602" y="5802256"/>
              <a:ext cx="15109190" cy="0"/>
            </a:xfrm>
            <a:custGeom>
              <a:avLst/>
              <a:gdLst/>
              <a:ahLst/>
              <a:cxnLst/>
              <a:rect l="l" t="t" r="r" b="b"/>
              <a:pathLst>
                <a:path w="15109190">
                  <a:moveTo>
                    <a:pt x="0" y="0"/>
                  </a:moveTo>
                  <a:lnTo>
                    <a:pt x="15108935" y="0"/>
                  </a:lnTo>
                </a:path>
              </a:pathLst>
            </a:custGeom>
            <a:ln w="38099">
              <a:solidFill>
                <a:srgbClr val="F9DE7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687243" y="5551728"/>
              <a:ext cx="12508230" cy="539750"/>
            </a:xfrm>
            <a:custGeom>
              <a:avLst/>
              <a:gdLst/>
              <a:ahLst/>
              <a:cxnLst/>
              <a:rect l="l" t="t" r="r" b="b"/>
              <a:pathLst>
                <a:path w="12508230" h="539750">
                  <a:moveTo>
                    <a:pt x="501091" y="250532"/>
                  </a:moveTo>
                  <a:lnTo>
                    <a:pt x="497052" y="205498"/>
                  </a:lnTo>
                  <a:lnTo>
                    <a:pt x="485406" y="163118"/>
                  </a:lnTo>
                  <a:lnTo>
                    <a:pt x="466877" y="124079"/>
                  </a:lnTo>
                  <a:lnTo>
                    <a:pt x="442163" y="89115"/>
                  </a:lnTo>
                  <a:lnTo>
                    <a:pt x="411962" y="58915"/>
                  </a:lnTo>
                  <a:lnTo>
                    <a:pt x="376999" y="34201"/>
                  </a:lnTo>
                  <a:lnTo>
                    <a:pt x="337972" y="15671"/>
                  </a:lnTo>
                  <a:lnTo>
                    <a:pt x="295579" y="4025"/>
                  </a:lnTo>
                  <a:lnTo>
                    <a:pt x="250545" y="0"/>
                  </a:lnTo>
                  <a:lnTo>
                    <a:pt x="205511" y="4025"/>
                  </a:lnTo>
                  <a:lnTo>
                    <a:pt x="163118" y="15671"/>
                  </a:lnTo>
                  <a:lnTo>
                    <a:pt x="124091" y="34201"/>
                  </a:lnTo>
                  <a:lnTo>
                    <a:pt x="89128" y="58915"/>
                  </a:lnTo>
                  <a:lnTo>
                    <a:pt x="58928" y="89115"/>
                  </a:lnTo>
                  <a:lnTo>
                    <a:pt x="34213" y="124079"/>
                  </a:lnTo>
                  <a:lnTo>
                    <a:pt x="15684" y="163118"/>
                  </a:lnTo>
                  <a:lnTo>
                    <a:pt x="4038" y="205498"/>
                  </a:lnTo>
                  <a:lnTo>
                    <a:pt x="0" y="250532"/>
                  </a:lnTo>
                  <a:lnTo>
                    <a:pt x="4038" y="295567"/>
                  </a:lnTo>
                  <a:lnTo>
                    <a:pt x="15684" y="337959"/>
                  </a:lnTo>
                  <a:lnTo>
                    <a:pt x="34213" y="376986"/>
                  </a:lnTo>
                  <a:lnTo>
                    <a:pt x="58928" y="411949"/>
                  </a:lnTo>
                  <a:lnTo>
                    <a:pt x="89128" y="442150"/>
                  </a:lnTo>
                  <a:lnTo>
                    <a:pt x="124091" y="466864"/>
                  </a:lnTo>
                  <a:lnTo>
                    <a:pt x="163118" y="485406"/>
                  </a:lnTo>
                  <a:lnTo>
                    <a:pt x="205511" y="497039"/>
                  </a:lnTo>
                  <a:lnTo>
                    <a:pt x="250545" y="501078"/>
                  </a:lnTo>
                  <a:lnTo>
                    <a:pt x="295579" y="497039"/>
                  </a:lnTo>
                  <a:lnTo>
                    <a:pt x="337972" y="485406"/>
                  </a:lnTo>
                  <a:lnTo>
                    <a:pt x="376999" y="466864"/>
                  </a:lnTo>
                  <a:lnTo>
                    <a:pt x="411962" y="442150"/>
                  </a:lnTo>
                  <a:lnTo>
                    <a:pt x="442163" y="411949"/>
                  </a:lnTo>
                  <a:lnTo>
                    <a:pt x="466877" y="376986"/>
                  </a:lnTo>
                  <a:lnTo>
                    <a:pt x="485406" y="337959"/>
                  </a:lnTo>
                  <a:lnTo>
                    <a:pt x="497052" y="295567"/>
                  </a:lnTo>
                  <a:lnTo>
                    <a:pt x="501091" y="250532"/>
                  </a:lnTo>
                  <a:close/>
                </a:path>
                <a:path w="12508230" h="539750">
                  <a:moveTo>
                    <a:pt x="4675581" y="288632"/>
                  </a:moveTo>
                  <a:lnTo>
                    <a:pt x="4671542" y="243598"/>
                  </a:lnTo>
                  <a:lnTo>
                    <a:pt x="4659909" y="201218"/>
                  </a:lnTo>
                  <a:lnTo>
                    <a:pt x="4641380" y="162179"/>
                  </a:lnTo>
                  <a:lnTo>
                    <a:pt x="4616653" y="127215"/>
                  </a:lnTo>
                  <a:lnTo>
                    <a:pt x="4586465" y="97015"/>
                  </a:lnTo>
                  <a:lnTo>
                    <a:pt x="4551489" y="72301"/>
                  </a:lnTo>
                  <a:lnTo>
                    <a:pt x="4512462" y="53771"/>
                  </a:lnTo>
                  <a:lnTo>
                    <a:pt x="4470082" y="42125"/>
                  </a:lnTo>
                  <a:lnTo>
                    <a:pt x="4425035" y="38087"/>
                  </a:lnTo>
                  <a:lnTo>
                    <a:pt x="4380001" y="42125"/>
                  </a:lnTo>
                  <a:lnTo>
                    <a:pt x="4337621" y="53771"/>
                  </a:lnTo>
                  <a:lnTo>
                    <a:pt x="4298594" y="72301"/>
                  </a:lnTo>
                  <a:lnTo>
                    <a:pt x="4263618" y="97015"/>
                  </a:lnTo>
                  <a:lnTo>
                    <a:pt x="4233430" y="127215"/>
                  </a:lnTo>
                  <a:lnTo>
                    <a:pt x="4208703" y="162179"/>
                  </a:lnTo>
                  <a:lnTo>
                    <a:pt x="4190174" y="201218"/>
                  </a:lnTo>
                  <a:lnTo>
                    <a:pt x="4178541" y="243598"/>
                  </a:lnTo>
                  <a:lnTo>
                    <a:pt x="4174502" y="288632"/>
                  </a:lnTo>
                  <a:lnTo>
                    <a:pt x="4178541" y="333667"/>
                  </a:lnTo>
                  <a:lnTo>
                    <a:pt x="4190174" y="376059"/>
                  </a:lnTo>
                  <a:lnTo>
                    <a:pt x="4208703" y="415086"/>
                  </a:lnTo>
                  <a:lnTo>
                    <a:pt x="4233430" y="450049"/>
                  </a:lnTo>
                  <a:lnTo>
                    <a:pt x="4263618" y="480250"/>
                  </a:lnTo>
                  <a:lnTo>
                    <a:pt x="4298594" y="504964"/>
                  </a:lnTo>
                  <a:lnTo>
                    <a:pt x="4337621" y="523506"/>
                  </a:lnTo>
                  <a:lnTo>
                    <a:pt x="4380001" y="535139"/>
                  </a:lnTo>
                  <a:lnTo>
                    <a:pt x="4425035" y="539178"/>
                  </a:lnTo>
                  <a:lnTo>
                    <a:pt x="4470082" y="535139"/>
                  </a:lnTo>
                  <a:lnTo>
                    <a:pt x="4512462" y="523506"/>
                  </a:lnTo>
                  <a:lnTo>
                    <a:pt x="4551489" y="504964"/>
                  </a:lnTo>
                  <a:lnTo>
                    <a:pt x="4586465" y="480250"/>
                  </a:lnTo>
                  <a:lnTo>
                    <a:pt x="4616653" y="450049"/>
                  </a:lnTo>
                  <a:lnTo>
                    <a:pt x="4641380" y="415086"/>
                  </a:lnTo>
                  <a:lnTo>
                    <a:pt x="4659909" y="376059"/>
                  </a:lnTo>
                  <a:lnTo>
                    <a:pt x="4671542" y="333667"/>
                  </a:lnTo>
                  <a:lnTo>
                    <a:pt x="4675581" y="288632"/>
                  </a:lnTo>
                  <a:close/>
                </a:path>
                <a:path w="12508230" h="539750">
                  <a:moveTo>
                    <a:pt x="8466353" y="250532"/>
                  </a:moveTo>
                  <a:lnTo>
                    <a:pt x="8462315" y="205498"/>
                  </a:lnTo>
                  <a:lnTo>
                    <a:pt x="8450682" y="163118"/>
                  </a:lnTo>
                  <a:lnTo>
                    <a:pt x="8432152" y="124079"/>
                  </a:lnTo>
                  <a:lnTo>
                    <a:pt x="8407425" y="89115"/>
                  </a:lnTo>
                  <a:lnTo>
                    <a:pt x="8377237" y="58915"/>
                  </a:lnTo>
                  <a:lnTo>
                    <a:pt x="8342262" y="34201"/>
                  </a:lnTo>
                  <a:lnTo>
                    <a:pt x="8303234" y="15671"/>
                  </a:lnTo>
                  <a:lnTo>
                    <a:pt x="8260855" y="4025"/>
                  </a:lnTo>
                  <a:lnTo>
                    <a:pt x="8215820" y="0"/>
                  </a:lnTo>
                  <a:lnTo>
                    <a:pt x="8170773" y="4025"/>
                  </a:lnTo>
                  <a:lnTo>
                    <a:pt x="8128394" y="15671"/>
                  </a:lnTo>
                  <a:lnTo>
                    <a:pt x="8089366" y="34201"/>
                  </a:lnTo>
                  <a:lnTo>
                    <a:pt x="8054391" y="58915"/>
                  </a:lnTo>
                  <a:lnTo>
                    <a:pt x="8024203" y="89115"/>
                  </a:lnTo>
                  <a:lnTo>
                    <a:pt x="7999476" y="124079"/>
                  </a:lnTo>
                  <a:lnTo>
                    <a:pt x="7980947" y="163118"/>
                  </a:lnTo>
                  <a:lnTo>
                    <a:pt x="7969313" y="205498"/>
                  </a:lnTo>
                  <a:lnTo>
                    <a:pt x="7965275" y="250532"/>
                  </a:lnTo>
                  <a:lnTo>
                    <a:pt x="7969313" y="295567"/>
                  </a:lnTo>
                  <a:lnTo>
                    <a:pt x="7980947" y="337959"/>
                  </a:lnTo>
                  <a:lnTo>
                    <a:pt x="7999476" y="376986"/>
                  </a:lnTo>
                  <a:lnTo>
                    <a:pt x="8024203" y="411949"/>
                  </a:lnTo>
                  <a:lnTo>
                    <a:pt x="8054391" y="442150"/>
                  </a:lnTo>
                  <a:lnTo>
                    <a:pt x="8089366" y="466864"/>
                  </a:lnTo>
                  <a:lnTo>
                    <a:pt x="8128394" y="485406"/>
                  </a:lnTo>
                  <a:lnTo>
                    <a:pt x="8170773" y="497039"/>
                  </a:lnTo>
                  <a:lnTo>
                    <a:pt x="8215820" y="501078"/>
                  </a:lnTo>
                  <a:lnTo>
                    <a:pt x="8260855" y="497039"/>
                  </a:lnTo>
                  <a:lnTo>
                    <a:pt x="8303234" y="485406"/>
                  </a:lnTo>
                  <a:lnTo>
                    <a:pt x="8342262" y="466864"/>
                  </a:lnTo>
                  <a:lnTo>
                    <a:pt x="8377237" y="442150"/>
                  </a:lnTo>
                  <a:lnTo>
                    <a:pt x="8407425" y="411949"/>
                  </a:lnTo>
                  <a:lnTo>
                    <a:pt x="8432152" y="376986"/>
                  </a:lnTo>
                  <a:lnTo>
                    <a:pt x="8450682" y="337959"/>
                  </a:lnTo>
                  <a:lnTo>
                    <a:pt x="8462315" y="295567"/>
                  </a:lnTo>
                  <a:lnTo>
                    <a:pt x="8466353" y="250532"/>
                  </a:lnTo>
                  <a:close/>
                </a:path>
                <a:path w="12508230" h="539750">
                  <a:moveTo>
                    <a:pt x="12508192" y="250532"/>
                  </a:moveTo>
                  <a:lnTo>
                    <a:pt x="12504153" y="205498"/>
                  </a:lnTo>
                  <a:lnTo>
                    <a:pt x="12492520" y="163118"/>
                  </a:lnTo>
                  <a:lnTo>
                    <a:pt x="12473991" y="124079"/>
                  </a:lnTo>
                  <a:lnTo>
                    <a:pt x="12449264" y="89115"/>
                  </a:lnTo>
                  <a:lnTo>
                    <a:pt x="12419076" y="58915"/>
                  </a:lnTo>
                  <a:lnTo>
                    <a:pt x="12384100" y="34201"/>
                  </a:lnTo>
                  <a:lnTo>
                    <a:pt x="12345073" y="15671"/>
                  </a:lnTo>
                  <a:lnTo>
                    <a:pt x="12302693" y="4025"/>
                  </a:lnTo>
                  <a:lnTo>
                    <a:pt x="12257646" y="0"/>
                  </a:lnTo>
                  <a:lnTo>
                    <a:pt x="12212612" y="4025"/>
                  </a:lnTo>
                  <a:lnTo>
                    <a:pt x="12170232" y="15671"/>
                  </a:lnTo>
                  <a:lnTo>
                    <a:pt x="12131205" y="34201"/>
                  </a:lnTo>
                  <a:lnTo>
                    <a:pt x="12096229" y="58915"/>
                  </a:lnTo>
                  <a:lnTo>
                    <a:pt x="12066041" y="89115"/>
                  </a:lnTo>
                  <a:lnTo>
                    <a:pt x="12041315" y="124079"/>
                  </a:lnTo>
                  <a:lnTo>
                    <a:pt x="12022785" y="163118"/>
                  </a:lnTo>
                  <a:lnTo>
                    <a:pt x="12011152" y="205498"/>
                  </a:lnTo>
                  <a:lnTo>
                    <a:pt x="12007113" y="250532"/>
                  </a:lnTo>
                  <a:lnTo>
                    <a:pt x="12011152" y="295567"/>
                  </a:lnTo>
                  <a:lnTo>
                    <a:pt x="12022785" y="337959"/>
                  </a:lnTo>
                  <a:lnTo>
                    <a:pt x="12041315" y="376986"/>
                  </a:lnTo>
                  <a:lnTo>
                    <a:pt x="12066041" y="411949"/>
                  </a:lnTo>
                  <a:lnTo>
                    <a:pt x="12096229" y="442150"/>
                  </a:lnTo>
                  <a:lnTo>
                    <a:pt x="12131205" y="466864"/>
                  </a:lnTo>
                  <a:lnTo>
                    <a:pt x="12170232" y="485406"/>
                  </a:lnTo>
                  <a:lnTo>
                    <a:pt x="12212612" y="497039"/>
                  </a:lnTo>
                  <a:lnTo>
                    <a:pt x="12257646" y="501078"/>
                  </a:lnTo>
                  <a:lnTo>
                    <a:pt x="12302693" y="497039"/>
                  </a:lnTo>
                  <a:lnTo>
                    <a:pt x="12345073" y="485406"/>
                  </a:lnTo>
                  <a:lnTo>
                    <a:pt x="12384100" y="466864"/>
                  </a:lnTo>
                  <a:lnTo>
                    <a:pt x="12419076" y="442150"/>
                  </a:lnTo>
                  <a:lnTo>
                    <a:pt x="12449264" y="411949"/>
                  </a:lnTo>
                  <a:lnTo>
                    <a:pt x="12473991" y="376986"/>
                  </a:lnTo>
                  <a:lnTo>
                    <a:pt x="12492520" y="337959"/>
                  </a:lnTo>
                  <a:lnTo>
                    <a:pt x="12504153" y="295567"/>
                  </a:lnTo>
                  <a:lnTo>
                    <a:pt x="12508192" y="250532"/>
                  </a:lnTo>
                  <a:close/>
                </a:path>
              </a:pathLst>
            </a:custGeom>
            <a:solidFill>
              <a:srgbClr val="5C2B2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2819" y="1898423"/>
            <a:ext cx="1390796" cy="15494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903903" y="2222215"/>
            <a:ext cx="1770380" cy="1221740"/>
          </a:xfrm>
          <a:custGeom>
            <a:avLst/>
            <a:gdLst/>
            <a:ahLst/>
            <a:cxnLst/>
            <a:rect l="l" t="t" r="r" b="b"/>
            <a:pathLst>
              <a:path w="1770379" h="1221739">
                <a:moveTo>
                  <a:pt x="916941" y="160020"/>
                </a:moveTo>
                <a:lnTo>
                  <a:pt x="759106" y="160020"/>
                </a:lnTo>
                <a:lnTo>
                  <a:pt x="763840" y="149860"/>
                </a:lnTo>
                <a:lnTo>
                  <a:pt x="765884" y="140970"/>
                </a:lnTo>
                <a:lnTo>
                  <a:pt x="766317" y="129540"/>
                </a:lnTo>
                <a:lnTo>
                  <a:pt x="766221" y="115570"/>
                </a:lnTo>
                <a:lnTo>
                  <a:pt x="765874" y="87630"/>
                </a:lnTo>
                <a:lnTo>
                  <a:pt x="771818" y="48260"/>
                </a:lnTo>
                <a:lnTo>
                  <a:pt x="794532" y="13970"/>
                </a:lnTo>
                <a:lnTo>
                  <a:pt x="844492" y="0"/>
                </a:lnTo>
                <a:lnTo>
                  <a:pt x="896752" y="11430"/>
                </a:lnTo>
                <a:lnTo>
                  <a:pt x="924526" y="35560"/>
                </a:lnTo>
                <a:lnTo>
                  <a:pt x="935530" y="58420"/>
                </a:lnTo>
                <a:lnTo>
                  <a:pt x="937050" y="67310"/>
                </a:lnTo>
                <a:lnTo>
                  <a:pt x="921903" y="67310"/>
                </a:lnTo>
                <a:lnTo>
                  <a:pt x="923065" y="72390"/>
                </a:lnTo>
                <a:lnTo>
                  <a:pt x="925492" y="82550"/>
                </a:lnTo>
                <a:lnTo>
                  <a:pt x="927596" y="95250"/>
                </a:lnTo>
                <a:lnTo>
                  <a:pt x="927792" y="107950"/>
                </a:lnTo>
                <a:lnTo>
                  <a:pt x="925952" y="120650"/>
                </a:lnTo>
                <a:lnTo>
                  <a:pt x="921903" y="120650"/>
                </a:lnTo>
                <a:lnTo>
                  <a:pt x="924547" y="124460"/>
                </a:lnTo>
                <a:lnTo>
                  <a:pt x="929617" y="135890"/>
                </a:lnTo>
                <a:lnTo>
                  <a:pt x="932824" y="147320"/>
                </a:lnTo>
                <a:lnTo>
                  <a:pt x="929878" y="156210"/>
                </a:lnTo>
                <a:lnTo>
                  <a:pt x="917119" y="156210"/>
                </a:lnTo>
                <a:lnTo>
                  <a:pt x="917035" y="157480"/>
                </a:lnTo>
                <a:lnTo>
                  <a:pt x="916941" y="160020"/>
                </a:lnTo>
                <a:close/>
              </a:path>
              <a:path w="1770379" h="1221739">
                <a:moveTo>
                  <a:pt x="937484" y="69850"/>
                </a:moveTo>
                <a:lnTo>
                  <a:pt x="921903" y="67310"/>
                </a:lnTo>
                <a:lnTo>
                  <a:pt x="937050" y="67310"/>
                </a:lnTo>
                <a:lnTo>
                  <a:pt x="937484" y="69850"/>
                </a:lnTo>
                <a:close/>
              </a:path>
              <a:path w="1770379" h="1221739">
                <a:moveTo>
                  <a:pt x="926688" y="158750"/>
                </a:moveTo>
                <a:lnTo>
                  <a:pt x="918345" y="156210"/>
                </a:lnTo>
                <a:lnTo>
                  <a:pt x="929878" y="156210"/>
                </a:lnTo>
                <a:lnTo>
                  <a:pt x="926688" y="158750"/>
                </a:lnTo>
                <a:close/>
              </a:path>
              <a:path w="1770379" h="1221739">
                <a:moveTo>
                  <a:pt x="513730" y="833120"/>
                </a:moveTo>
                <a:lnTo>
                  <a:pt x="383824" y="833120"/>
                </a:lnTo>
                <a:lnTo>
                  <a:pt x="391431" y="684530"/>
                </a:lnTo>
                <a:lnTo>
                  <a:pt x="387693" y="669290"/>
                </a:lnTo>
                <a:lnTo>
                  <a:pt x="381861" y="632460"/>
                </a:lnTo>
                <a:lnTo>
                  <a:pt x="382011" y="584200"/>
                </a:lnTo>
                <a:lnTo>
                  <a:pt x="396215" y="534670"/>
                </a:lnTo>
                <a:lnTo>
                  <a:pt x="404105" y="520700"/>
                </a:lnTo>
                <a:lnTo>
                  <a:pt x="413973" y="505460"/>
                </a:lnTo>
                <a:lnTo>
                  <a:pt x="425544" y="488950"/>
                </a:lnTo>
                <a:lnTo>
                  <a:pt x="438540" y="471170"/>
                </a:lnTo>
                <a:lnTo>
                  <a:pt x="404235" y="467360"/>
                </a:lnTo>
                <a:lnTo>
                  <a:pt x="375175" y="466090"/>
                </a:lnTo>
                <a:lnTo>
                  <a:pt x="355040" y="464820"/>
                </a:lnTo>
                <a:lnTo>
                  <a:pt x="347511" y="464820"/>
                </a:lnTo>
                <a:lnTo>
                  <a:pt x="362581" y="457200"/>
                </a:lnTo>
                <a:lnTo>
                  <a:pt x="400816" y="439420"/>
                </a:lnTo>
                <a:lnTo>
                  <a:pt x="451747" y="414020"/>
                </a:lnTo>
                <a:lnTo>
                  <a:pt x="504911" y="384810"/>
                </a:lnTo>
                <a:lnTo>
                  <a:pt x="528021" y="354330"/>
                </a:lnTo>
                <a:lnTo>
                  <a:pt x="550487" y="322580"/>
                </a:lnTo>
                <a:lnTo>
                  <a:pt x="590542" y="262890"/>
                </a:lnTo>
                <a:lnTo>
                  <a:pt x="639195" y="205740"/>
                </a:lnTo>
                <a:lnTo>
                  <a:pt x="689653" y="175260"/>
                </a:lnTo>
                <a:lnTo>
                  <a:pt x="729231" y="161290"/>
                </a:lnTo>
                <a:lnTo>
                  <a:pt x="745243" y="157480"/>
                </a:lnTo>
                <a:lnTo>
                  <a:pt x="759106" y="160020"/>
                </a:lnTo>
                <a:lnTo>
                  <a:pt x="916941" y="160020"/>
                </a:lnTo>
                <a:lnTo>
                  <a:pt x="916889" y="166370"/>
                </a:lnTo>
                <a:lnTo>
                  <a:pt x="914824" y="172720"/>
                </a:lnTo>
                <a:lnTo>
                  <a:pt x="908654" y="175260"/>
                </a:lnTo>
                <a:lnTo>
                  <a:pt x="909643" y="177800"/>
                </a:lnTo>
                <a:lnTo>
                  <a:pt x="910954" y="182880"/>
                </a:lnTo>
                <a:lnTo>
                  <a:pt x="910103" y="187960"/>
                </a:lnTo>
                <a:lnTo>
                  <a:pt x="904605" y="191770"/>
                </a:lnTo>
                <a:lnTo>
                  <a:pt x="905867" y="196850"/>
                </a:lnTo>
                <a:lnTo>
                  <a:pt x="905679" y="207010"/>
                </a:lnTo>
                <a:lnTo>
                  <a:pt x="859959" y="207010"/>
                </a:lnTo>
                <a:lnTo>
                  <a:pt x="853693" y="209550"/>
                </a:lnTo>
                <a:lnTo>
                  <a:pt x="844401" y="217170"/>
                </a:lnTo>
                <a:lnTo>
                  <a:pt x="831533" y="227330"/>
                </a:lnTo>
                <a:lnTo>
                  <a:pt x="819654" y="238760"/>
                </a:lnTo>
                <a:lnTo>
                  <a:pt x="813330" y="245110"/>
                </a:lnTo>
                <a:lnTo>
                  <a:pt x="812500" y="262890"/>
                </a:lnTo>
                <a:lnTo>
                  <a:pt x="809083" y="303530"/>
                </a:lnTo>
                <a:lnTo>
                  <a:pt x="795613" y="351790"/>
                </a:lnTo>
                <a:lnTo>
                  <a:pt x="764626" y="394970"/>
                </a:lnTo>
                <a:lnTo>
                  <a:pt x="764931" y="401320"/>
                </a:lnTo>
                <a:lnTo>
                  <a:pt x="771849" y="417830"/>
                </a:lnTo>
                <a:lnTo>
                  <a:pt x="794386" y="435610"/>
                </a:lnTo>
                <a:lnTo>
                  <a:pt x="841547" y="449580"/>
                </a:lnTo>
                <a:lnTo>
                  <a:pt x="912996" y="449580"/>
                </a:lnTo>
                <a:lnTo>
                  <a:pt x="925338" y="461010"/>
                </a:lnTo>
                <a:lnTo>
                  <a:pt x="925584" y="463550"/>
                </a:lnTo>
                <a:lnTo>
                  <a:pt x="925829" y="468630"/>
                </a:lnTo>
                <a:lnTo>
                  <a:pt x="1048472" y="468630"/>
                </a:lnTo>
                <a:lnTo>
                  <a:pt x="1055411" y="495300"/>
                </a:lnTo>
                <a:lnTo>
                  <a:pt x="699237" y="495300"/>
                </a:lnTo>
                <a:lnTo>
                  <a:pt x="691052" y="500380"/>
                </a:lnTo>
                <a:lnTo>
                  <a:pt x="671757" y="515620"/>
                </a:lnTo>
                <a:lnTo>
                  <a:pt x="649241" y="542290"/>
                </a:lnTo>
                <a:lnTo>
                  <a:pt x="631395" y="582930"/>
                </a:lnTo>
                <a:lnTo>
                  <a:pt x="629294" y="586740"/>
                </a:lnTo>
                <a:lnTo>
                  <a:pt x="624801" y="596900"/>
                </a:lnTo>
                <a:lnTo>
                  <a:pt x="620630" y="608330"/>
                </a:lnTo>
                <a:lnTo>
                  <a:pt x="619495" y="617220"/>
                </a:lnTo>
                <a:lnTo>
                  <a:pt x="630773" y="642620"/>
                </a:lnTo>
                <a:lnTo>
                  <a:pt x="655718" y="693420"/>
                </a:lnTo>
                <a:lnTo>
                  <a:pt x="684091" y="755650"/>
                </a:lnTo>
                <a:lnTo>
                  <a:pt x="688678" y="768350"/>
                </a:lnTo>
                <a:lnTo>
                  <a:pt x="535704" y="768350"/>
                </a:lnTo>
                <a:lnTo>
                  <a:pt x="527355" y="796290"/>
                </a:lnTo>
                <a:lnTo>
                  <a:pt x="513730" y="833120"/>
                </a:lnTo>
                <a:close/>
              </a:path>
              <a:path w="1770379" h="1221739">
                <a:moveTo>
                  <a:pt x="898084" y="214630"/>
                </a:moveTo>
                <a:lnTo>
                  <a:pt x="877125" y="212090"/>
                </a:lnTo>
                <a:lnTo>
                  <a:pt x="872307" y="210820"/>
                </a:lnTo>
                <a:lnTo>
                  <a:pt x="866375" y="208280"/>
                </a:lnTo>
                <a:lnTo>
                  <a:pt x="859959" y="207010"/>
                </a:lnTo>
                <a:lnTo>
                  <a:pt x="905679" y="207010"/>
                </a:lnTo>
                <a:lnTo>
                  <a:pt x="898084" y="214630"/>
                </a:lnTo>
                <a:close/>
              </a:path>
              <a:path w="1770379" h="1221739">
                <a:moveTo>
                  <a:pt x="912996" y="449580"/>
                </a:moveTo>
                <a:lnTo>
                  <a:pt x="841547" y="449580"/>
                </a:lnTo>
                <a:lnTo>
                  <a:pt x="854432" y="447040"/>
                </a:lnTo>
                <a:lnTo>
                  <a:pt x="882891" y="445770"/>
                </a:lnTo>
                <a:lnTo>
                  <a:pt x="911625" y="448310"/>
                </a:lnTo>
                <a:lnTo>
                  <a:pt x="912996" y="449580"/>
                </a:lnTo>
                <a:close/>
              </a:path>
              <a:path w="1770379" h="1221739">
                <a:moveTo>
                  <a:pt x="1048472" y="468630"/>
                </a:moveTo>
                <a:lnTo>
                  <a:pt x="925829" y="468630"/>
                </a:lnTo>
                <a:lnTo>
                  <a:pt x="1048142" y="467360"/>
                </a:lnTo>
                <a:lnTo>
                  <a:pt x="1048472" y="468630"/>
                </a:lnTo>
                <a:close/>
              </a:path>
              <a:path w="1770379" h="1221739">
                <a:moveTo>
                  <a:pt x="864611" y="513080"/>
                </a:moveTo>
                <a:lnTo>
                  <a:pt x="794607" y="513080"/>
                </a:lnTo>
                <a:lnTo>
                  <a:pt x="746004" y="509270"/>
                </a:lnTo>
                <a:lnTo>
                  <a:pt x="713100" y="501650"/>
                </a:lnTo>
                <a:lnTo>
                  <a:pt x="699237" y="495300"/>
                </a:lnTo>
                <a:lnTo>
                  <a:pt x="1055411" y="495300"/>
                </a:lnTo>
                <a:lnTo>
                  <a:pt x="1058054" y="505460"/>
                </a:lnTo>
                <a:lnTo>
                  <a:pt x="1019680" y="505460"/>
                </a:lnTo>
                <a:lnTo>
                  <a:pt x="913561" y="506730"/>
                </a:lnTo>
                <a:lnTo>
                  <a:pt x="911902" y="509270"/>
                </a:lnTo>
                <a:lnTo>
                  <a:pt x="876051" y="509270"/>
                </a:lnTo>
                <a:lnTo>
                  <a:pt x="870803" y="511810"/>
                </a:lnTo>
                <a:lnTo>
                  <a:pt x="864611" y="513080"/>
                </a:lnTo>
                <a:close/>
              </a:path>
              <a:path w="1770379" h="1221739">
                <a:moveTo>
                  <a:pt x="1231550" y="1221740"/>
                </a:moveTo>
                <a:lnTo>
                  <a:pt x="1194453" y="1214120"/>
                </a:lnTo>
                <a:lnTo>
                  <a:pt x="1164152" y="1193800"/>
                </a:lnTo>
                <a:lnTo>
                  <a:pt x="1143720" y="1163320"/>
                </a:lnTo>
                <a:lnTo>
                  <a:pt x="1136227" y="1125220"/>
                </a:lnTo>
                <a:lnTo>
                  <a:pt x="1138035" y="1107440"/>
                </a:lnTo>
                <a:lnTo>
                  <a:pt x="1143235" y="1089660"/>
                </a:lnTo>
                <a:lnTo>
                  <a:pt x="1151495" y="1074420"/>
                </a:lnTo>
                <a:lnTo>
                  <a:pt x="1162481" y="1060450"/>
                </a:lnTo>
                <a:lnTo>
                  <a:pt x="1122364" y="897890"/>
                </a:lnTo>
                <a:lnTo>
                  <a:pt x="1019680" y="505460"/>
                </a:lnTo>
                <a:lnTo>
                  <a:pt x="1058054" y="505460"/>
                </a:lnTo>
                <a:lnTo>
                  <a:pt x="1077217" y="579120"/>
                </a:lnTo>
                <a:lnTo>
                  <a:pt x="1769454" y="579120"/>
                </a:lnTo>
                <a:lnTo>
                  <a:pt x="1760471" y="613410"/>
                </a:lnTo>
                <a:lnTo>
                  <a:pt x="1629773" y="613410"/>
                </a:lnTo>
                <a:lnTo>
                  <a:pt x="1629443" y="614680"/>
                </a:lnTo>
                <a:lnTo>
                  <a:pt x="1196831" y="614680"/>
                </a:lnTo>
                <a:lnTo>
                  <a:pt x="1087032" y="615950"/>
                </a:lnTo>
                <a:lnTo>
                  <a:pt x="1114758" y="721360"/>
                </a:lnTo>
                <a:lnTo>
                  <a:pt x="1732189" y="721360"/>
                </a:lnTo>
                <a:lnTo>
                  <a:pt x="1727864" y="737870"/>
                </a:lnTo>
                <a:lnTo>
                  <a:pt x="1689886" y="737870"/>
                </a:lnTo>
                <a:lnTo>
                  <a:pt x="1597017" y="739140"/>
                </a:lnTo>
                <a:lnTo>
                  <a:pt x="1571377" y="739140"/>
                </a:lnTo>
                <a:lnTo>
                  <a:pt x="1417657" y="741680"/>
                </a:lnTo>
                <a:lnTo>
                  <a:pt x="1417657" y="742950"/>
                </a:lnTo>
                <a:lnTo>
                  <a:pt x="1393121" y="742950"/>
                </a:lnTo>
                <a:lnTo>
                  <a:pt x="1230569" y="744220"/>
                </a:lnTo>
                <a:lnTo>
                  <a:pt x="1121014" y="746760"/>
                </a:lnTo>
                <a:lnTo>
                  <a:pt x="1154506" y="875030"/>
                </a:lnTo>
                <a:lnTo>
                  <a:pt x="1691929" y="875030"/>
                </a:lnTo>
                <a:lnTo>
                  <a:pt x="1682280" y="911860"/>
                </a:lnTo>
                <a:lnTo>
                  <a:pt x="1163707" y="911860"/>
                </a:lnTo>
                <a:lnTo>
                  <a:pt x="1193396" y="1029970"/>
                </a:lnTo>
                <a:lnTo>
                  <a:pt x="1533223" y="1029970"/>
                </a:lnTo>
                <a:lnTo>
                  <a:pt x="1533223" y="1031240"/>
                </a:lnTo>
                <a:lnTo>
                  <a:pt x="1550202" y="1031240"/>
                </a:lnTo>
                <a:lnTo>
                  <a:pt x="1581116" y="1037590"/>
                </a:lnTo>
                <a:lnTo>
                  <a:pt x="1611416" y="1057910"/>
                </a:lnTo>
                <a:lnTo>
                  <a:pt x="1617376" y="1066800"/>
                </a:lnTo>
                <a:lnTo>
                  <a:pt x="1231427" y="1066800"/>
                </a:lnTo>
                <a:lnTo>
                  <a:pt x="1208672" y="1071880"/>
                </a:lnTo>
                <a:lnTo>
                  <a:pt x="1190069" y="1084580"/>
                </a:lnTo>
                <a:lnTo>
                  <a:pt x="1177515" y="1102360"/>
                </a:lnTo>
                <a:lnTo>
                  <a:pt x="1172909" y="1125220"/>
                </a:lnTo>
                <a:lnTo>
                  <a:pt x="1177515" y="1148080"/>
                </a:lnTo>
                <a:lnTo>
                  <a:pt x="1190069" y="1167130"/>
                </a:lnTo>
                <a:lnTo>
                  <a:pt x="1208672" y="1179830"/>
                </a:lnTo>
                <a:lnTo>
                  <a:pt x="1231427" y="1183640"/>
                </a:lnTo>
                <a:lnTo>
                  <a:pt x="1305722" y="1183640"/>
                </a:lnTo>
                <a:lnTo>
                  <a:pt x="1298902" y="1193800"/>
                </a:lnTo>
                <a:lnTo>
                  <a:pt x="1268596" y="1214120"/>
                </a:lnTo>
                <a:lnTo>
                  <a:pt x="1231550" y="1221740"/>
                </a:lnTo>
                <a:close/>
              </a:path>
              <a:path w="1770379" h="1221739">
                <a:moveTo>
                  <a:pt x="898586" y="520700"/>
                </a:moveTo>
                <a:lnTo>
                  <a:pt x="892092" y="518160"/>
                </a:lnTo>
                <a:lnTo>
                  <a:pt x="882450" y="510540"/>
                </a:lnTo>
                <a:lnTo>
                  <a:pt x="876051" y="509270"/>
                </a:lnTo>
                <a:lnTo>
                  <a:pt x="911902" y="509270"/>
                </a:lnTo>
                <a:lnTo>
                  <a:pt x="909413" y="513080"/>
                </a:lnTo>
                <a:lnTo>
                  <a:pt x="904391" y="519430"/>
                </a:lnTo>
                <a:lnTo>
                  <a:pt x="898586" y="520700"/>
                </a:lnTo>
                <a:close/>
              </a:path>
              <a:path w="1770379" h="1221739">
                <a:moveTo>
                  <a:pt x="1769454" y="579120"/>
                </a:moveTo>
                <a:lnTo>
                  <a:pt x="1077217" y="579120"/>
                </a:lnTo>
                <a:lnTo>
                  <a:pt x="1770120" y="576580"/>
                </a:lnTo>
                <a:lnTo>
                  <a:pt x="1769454" y="579120"/>
                </a:lnTo>
                <a:close/>
              </a:path>
              <a:path w="1770379" h="1221739">
                <a:moveTo>
                  <a:pt x="1733853" y="715010"/>
                </a:moveTo>
                <a:lnTo>
                  <a:pt x="1603396" y="715010"/>
                </a:lnTo>
                <a:lnTo>
                  <a:pt x="1696266" y="713740"/>
                </a:lnTo>
                <a:lnTo>
                  <a:pt x="1722520" y="613410"/>
                </a:lnTo>
                <a:lnTo>
                  <a:pt x="1760471" y="613410"/>
                </a:lnTo>
                <a:lnTo>
                  <a:pt x="1733853" y="715010"/>
                </a:lnTo>
                <a:close/>
              </a:path>
              <a:path w="1770379" h="1221739">
                <a:moveTo>
                  <a:pt x="1732189" y="721360"/>
                </a:moveTo>
                <a:lnTo>
                  <a:pt x="1114758" y="721360"/>
                </a:lnTo>
                <a:lnTo>
                  <a:pt x="1224312" y="720090"/>
                </a:lnTo>
                <a:lnTo>
                  <a:pt x="1196831" y="614680"/>
                </a:lnTo>
                <a:lnTo>
                  <a:pt x="1222104" y="614680"/>
                </a:lnTo>
                <a:lnTo>
                  <a:pt x="1249462" y="720090"/>
                </a:lnTo>
                <a:lnTo>
                  <a:pt x="1732522" y="720090"/>
                </a:lnTo>
                <a:lnTo>
                  <a:pt x="1732189" y="721360"/>
                </a:lnTo>
                <a:close/>
              </a:path>
              <a:path w="1770379" h="1221739">
                <a:moveTo>
                  <a:pt x="1732522" y="720090"/>
                </a:moveTo>
                <a:lnTo>
                  <a:pt x="1249462" y="720090"/>
                </a:lnTo>
                <a:lnTo>
                  <a:pt x="1393121" y="717550"/>
                </a:lnTo>
                <a:lnTo>
                  <a:pt x="1393121" y="614680"/>
                </a:lnTo>
                <a:lnTo>
                  <a:pt x="1417657" y="614680"/>
                </a:lnTo>
                <a:lnTo>
                  <a:pt x="1417657" y="717550"/>
                </a:lnTo>
                <a:lnTo>
                  <a:pt x="1733187" y="717550"/>
                </a:lnTo>
                <a:lnTo>
                  <a:pt x="1732522" y="720090"/>
                </a:lnTo>
                <a:close/>
              </a:path>
              <a:path w="1770379" h="1221739">
                <a:moveTo>
                  <a:pt x="1733187" y="717550"/>
                </a:moveTo>
                <a:lnTo>
                  <a:pt x="1417657" y="717550"/>
                </a:lnTo>
                <a:lnTo>
                  <a:pt x="1577879" y="715010"/>
                </a:lnTo>
                <a:lnTo>
                  <a:pt x="1604255" y="614680"/>
                </a:lnTo>
                <a:lnTo>
                  <a:pt x="1629443" y="614680"/>
                </a:lnTo>
                <a:lnTo>
                  <a:pt x="1603396" y="715010"/>
                </a:lnTo>
                <a:lnTo>
                  <a:pt x="1733853" y="715010"/>
                </a:lnTo>
                <a:lnTo>
                  <a:pt x="1733187" y="717550"/>
                </a:lnTo>
                <a:close/>
              </a:path>
              <a:path w="1770379" h="1221739">
                <a:moveTo>
                  <a:pt x="1691929" y="875030"/>
                </a:moveTo>
                <a:lnTo>
                  <a:pt x="1653941" y="875030"/>
                </a:lnTo>
                <a:lnTo>
                  <a:pt x="1689886" y="737870"/>
                </a:lnTo>
                <a:lnTo>
                  <a:pt x="1727864" y="737870"/>
                </a:lnTo>
                <a:lnTo>
                  <a:pt x="1691929" y="875030"/>
                </a:lnTo>
                <a:close/>
              </a:path>
              <a:path w="1770379" h="1221739">
                <a:moveTo>
                  <a:pt x="1561685" y="875030"/>
                </a:moveTo>
                <a:lnTo>
                  <a:pt x="1536290" y="875030"/>
                </a:lnTo>
                <a:lnTo>
                  <a:pt x="1571377" y="739140"/>
                </a:lnTo>
                <a:lnTo>
                  <a:pt x="1597017" y="739140"/>
                </a:lnTo>
                <a:lnTo>
                  <a:pt x="1561685" y="875030"/>
                </a:lnTo>
                <a:close/>
              </a:path>
              <a:path w="1770379" h="1221739">
                <a:moveTo>
                  <a:pt x="17524" y="948690"/>
                </a:moveTo>
                <a:lnTo>
                  <a:pt x="3621" y="928370"/>
                </a:lnTo>
                <a:lnTo>
                  <a:pt x="0" y="889000"/>
                </a:lnTo>
                <a:lnTo>
                  <a:pt x="15781" y="844550"/>
                </a:lnTo>
                <a:lnTo>
                  <a:pt x="43143" y="800100"/>
                </a:lnTo>
                <a:lnTo>
                  <a:pt x="68779" y="762000"/>
                </a:lnTo>
                <a:lnTo>
                  <a:pt x="93588" y="740410"/>
                </a:lnTo>
                <a:lnTo>
                  <a:pt x="118465" y="742950"/>
                </a:lnTo>
                <a:lnTo>
                  <a:pt x="138409" y="755650"/>
                </a:lnTo>
                <a:lnTo>
                  <a:pt x="149565" y="762000"/>
                </a:lnTo>
                <a:lnTo>
                  <a:pt x="154833" y="765810"/>
                </a:lnTo>
                <a:lnTo>
                  <a:pt x="157110" y="772160"/>
                </a:lnTo>
                <a:lnTo>
                  <a:pt x="187479" y="775970"/>
                </a:lnTo>
                <a:lnTo>
                  <a:pt x="256988" y="787400"/>
                </a:lnTo>
                <a:lnTo>
                  <a:pt x="333236" y="806450"/>
                </a:lnTo>
                <a:lnTo>
                  <a:pt x="383824" y="833120"/>
                </a:lnTo>
                <a:lnTo>
                  <a:pt x="513730" y="833120"/>
                </a:lnTo>
                <a:lnTo>
                  <a:pt x="504803" y="857250"/>
                </a:lnTo>
                <a:lnTo>
                  <a:pt x="503427" y="859790"/>
                </a:lnTo>
                <a:lnTo>
                  <a:pt x="129139" y="859790"/>
                </a:lnTo>
                <a:lnTo>
                  <a:pt x="116416" y="866140"/>
                </a:lnTo>
                <a:lnTo>
                  <a:pt x="87166" y="882650"/>
                </a:lnTo>
                <a:lnTo>
                  <a:pt x="54765" y="906780"/>
                </a:lnTo>
                <a:lnTo>
                  <a:pt x="32589" y="937260"/>
                </a:lnTo>
                <a:lnTo>
                  <a:pt x="17524" y="948690"/>
                </a:lnTo>
                <a:close/>
              </a:path>
              <a:path w="1770379" h="1221739">
                <a:moveTo>
                  <a:pt x="1417657" y="875030"/>
                </a:moveTo>
                <a:lnTo>
                  <a:pt x="1393121" y="875030"/>
                </a:lnTo>
                <a:lnTo>
                  <a:pt x="1393121" y="742950"/>
                </a:lnTo>
                <a:lnTo>
                  <a:pt x="1417657" y="742950"/>
                </a:lnTo>
                <a:lnTo>
                  <a:pt x="1417657" y="875030"/>
                </a:lnTo>
                <a:close/>
              </a:path>
              <a:path w="1770379" h="1221739">
                <a:moveTo>
                  <a:pt x="1289824" y="875030"/>
                </a:moveTo>
                <a:lnTo>
                  <a:pt x="1264551" y="875030"/>
                </a:lnTo>
                <a:lnTo>
                  <a:pt x="1230569" y="744220"/>
                </a:lnTo>
                <a:lnTo>
                  <a:pt x="1255841" y="744220"/>
                </a:lnTo>
                <a:lnTo>
                  <a:pt x="1289824" y="875030"/>
                </a:lnTo>
                <a:close/>
              </a:path>
              <a:path w="1770379" h="1221739">
                <a:moveTo>
                  <a:pt x="482094" y="1221740"/>
                </a:moveTo>
                <a:lnTo>
                  <a:pt x="466511" y="1219200"/>
                </a:lnTo>
                <a:lnTo>
                  <a:pt x="465129" y="1202690"/>
                </a:lnTo>
                <a:lnTo>
                  <a:pt x="464012" y="1170940"/>
                </a:lnTo>
                <a:lnTo>
                  <a:pt x="467702" y="1131570"/>
                </a:lnTo>
                <a:lnTo>
                  <a:pt x="480742" y="1089660"/>
                </a:lnTo>
                <a:lnTo>
                  <a:pt x="496295" y="1051560"/>
                </a:lnTo>
                <a:lnTo>
                  <a:pt x="512802" y="1005840"/>
                </a:lnTo>
                <a:lnTo>
                  <a:pt x="531188" y="957580"/>
                </a:lnTo>
                <a:lnTo>
                  <a:pt x="552376" y="911860"/>
                </a:lnTo>
                <a:lnTo>
                  <a:pt x="577292" y="872490"/>
                </a:lnTo>
                <a:lnTo>
                  <a:pt x="572795" y="857250"/>
                </a:lnTo>
                <a:lnTo>
                  <a:pt x="561835" y="822960"/>
                </a:lnTo>
                <a:lnTo>
                  <a:pt x="548205" y="787400"/>
                </a:lnTo>
                <a:lnTo>
                  <a:pt x="535704" y="768350"/>
                </a:lnTo>
                <a:lnTo>
                  <a:pt x="688678" y="768350"/>
                </a:lnTo>
                <a:lnTo>
                  <a:pt x="705650" y="815340"/>
                </a:lnTo>
                <a:lnTo>
                  <a:pt x="710156" y="855980"/>
                </a:lnTo>
                <a:lnTo>
                  <a:pt x="695629" y="886460"/>
                </a:lnTo>
                <a:lnTo>
                  <a:pt x="668899" y="927100"/>
                </a:lnTo>
                <a:lnTo>
                  <a:pt x="636655" y="975360"/>
                </a:lnTo>
                <a:lnTo>
                  <a:pt x="605586" y="1026160"/>
                </a:lnTo>
                <a:lnTo>
                  <a:pt x="582383" y="1074420"/>
                </a:lnTo>
                <a:lnTo>
                  <a:pt x="573735" y="1117600"/>
                </a:lnTo>
                <a:lnTo>
                  <a:pt x="571687" y="1122680"/>
                </a:lnTo>
                <a:lnTo>
                  <a:pt x="567386" y="1135380"/>
                </a:lnTo>
                <a:lnTo>
                  <a:pt x="563591" y="1149350"/>
                </a:lnTo>
                <a:lnTo>
                  <a:pt x="563061" y="1159510"/>
                </a:lnTo>
                <a:lnTo>
                  <a:pt x="574843" y="1167130"/>
                </a:lnTo>
                <a:lnTo>
                  <a:pt x="600725" y="1176020"/>
                </a:lnTo>
                <a:lnTo>
                  <a:pt x="632587" y="1183640"/>
                </a:lnTo>
                <a:lnTo>
                  <a:pt x="662310" y="1186180"/>
                </a:lnTo>
                <a:lnTo>
                  <a:pt x="680785" y="1192530"/>
                </a:lnTo>
                <a:lnTo>
                  <a:pt x="682767" y="1205230"/>
                </a:lnTo>
                <a:lnTo>
                  <a:pt x="669079" y="1215390"/>
                </a:lnTo>
                <a:lnTo>
                  <a:pt x="573388" y="1215390"/>
                </a:lnTo>
                <a:lnTo>
                  <a:pt x="482094" y="1221740"/>
                </a:lnTo>
                <a:close/>
              </a:path>
              <a:path w="1770379" h="1221739">
                <a:moveTo>
                  <a:pt x="432038" y="947420"/>
                </a:moveTo>
                <a:lnTo>
                  <a:pt x="397545" y="941070"/>
                </a:lnTo>
                <a:lnTo>
                  <a:pt x="352754" y="927100"/>
                </a:lnTo>
                <a:lnTo>
                  <a:pt x="301965" y="908050"/>
                </a:lnTo>
                <a:lnTo>
                  <a:pt x="249480" y="889000"/>
                </a:lnTo>
                <a:lnTo>
                  <a:pt x="199597" y="872490"/>
                </a:lnTo>
                <a:lnTo>
                  <a:pt x="156619" y="866140"/>
                </a:lnTo>
                <a:lnTo>
                  <a:pt x="129139" y="859790"/>
                </a:lnTo>
                <a:lnTo>
                  <a:pt x="503427" y="859790"/>
                </a:lnTo>
                <a:lnTo>
                  <a:pt x="471785" y="918210"/>
                </a:lnTo>
                <a:lnTo>
                  <a:pt x="432038" y="947420"/>
                </a:lnTo>
                <a:close/>
              </a:path>
              <a:path w="1770379" h="1221739">
                <a:moveTo>
                  <a:pt x="1550202" y="1031240"/>
                </a:moveTo>
                <a:lnTo>
                  <a:pt x="1536780" y="1031240"/>
                </a:lnTo>
                <a:lnTo>
                  <a:pt x="1540338" y="1029970"/>
                </a:lnTo>
                <a:lnTo>
                  <a:pt x="1544019" y="1029970"/>
                </a:lnTo>
                <a:lnTo>
                  <a:pt x="1550202" y="1031240"/>
                </a:lnTo>
                <a:close/>
              </a:path>
              <a:path w="1770379" h="1221739">
                <a:moveTo>
                  <a:pt x="1305722" y="1183640"/>
                </a:moveTo>
                <a:lnTo>
                  <a:pt x="1231427" y="1183640"/>
                </a:lnTo>
                <a:lnTo>
                  <a:pt x="1254183" y="1179830"/>
                </a:lnTo>
                <a:lnTo>
                  <a:pt x="1272786" y="1167130"/>
                </a:lnTo>
                <a:lnTo>
                  <a:pt x="1285340" y="1148080"/>
                </a:lnTo>
                <a:lnTo>
                  <a:pt x="1289946" y="1125220"/>
                </a:lnTo>
                <a:lnTo>
                  <a:pt x="1285340" y="1102360"/>
                </a:lnTo>
                <a:lnTo>
                  <a:pt x="1272786" y="1084580"/>
                </a:lnTo>
                <a:lnTo>
                  <a:pt x="1254183" y="1071880"/>
                </a:lnTo>
                <a:lnTo>
                  <a:pt x="1231427" y="1066800"/>
                </a:lnTo>
                <a:lnTo>
                  <a:pt x="1306754" y="1066800"/>
                </a:lnTo>
                <a:lnTo>
                  <a:pt x="1315228" y="1080770"/>
                </a:lnTo>
                <a:lnTo>
                  <a:pt x="1321552" y="1094740"/>
                </a:lnTo>
                <a:lnTo>
                  <a:pt x="1325507" y="1109980"/>
                </a:lnTo>
                <a:lnTo>
                  <a:pt x="1326873" y="1125220"/>
                </a:lnTo>
                <a:lnTo>
                  <a:pt x="1319363" y="1163320"/>
                </a:lnTo>
                <a:lnTo>
                  <a:pt x="1305722" y="1183640"/>
                </a:lnTo>
                <a:close/>
              </a:path>
              <a:path w="1770379" h="1221739">
                <a:moveTo>
                  <a:pt x="1544019" y="1221740"/>
                </a:moveTo>
                <a:lnTo>
                  <a:pt x="1506921" y="1214120"/>
                </a:lnTo>
                <a:lnTo>
                  <a:pt x="1476621" y="1193800"/>
                </a:lnTo>
                <a:lnTo>
                  <a:pt x="1456189" y="1163320"/>
                </a:lnTo>
                <a:lnTo>
                  <a:pt x="1448696" y="1125220"/>
                </a:lnTo>
                <a:lnTo>
                  <a:pt x="1450062" y="1109980"/>
                </a:lnTo>
                <a:lnTo>
                  <a:pt x="1454017" y="1094740"/>
                </a:lnTo>
                <a:lnTo>
                  <a:pt x="1460341" y="1080770"/>
                </a:lnTo>
                <a:lnTo>
                  <a:pt x="1468815" y="1066800"/>
                </a:lnTo>
                <a:lnTo>
                  <a:pt x="1543773" y="1066800"/>
                </a:lnTo>
                <a:lnTo>
                  <a:pt x="1521018" y="1071880"/>
                </a:lnTo>
                <a:lnTo>
                  <a:pt x="1502415" y="1084580"/>
                </a:lnTo>
                <a:lnTo>
                  <a:pt x="1489861" y="1102360"/>
                </a:lnTo>
                <a:lnTo>
                  <a:pt x="1485255" y="1125220"/>
                </a:lnTo>
                <a:lnTo>
                  <a:pt x="1489861" y="1148080"/>
                </a:lnTo>
                <a:lnTo>
                  <a:pt x="1502415" y="1167130"/>
                </a:lnTo>
                <a:lnTo>
                  <a:pt x="1521018" y="1179830"/>
                </a:lnTo>
                <a:lnTo>
                  <a:pt x="1543773" y="1183640"/>
                </a:lnTo>
                <a:lnTo>
                  <a:pt x="1618227" y="1183640"/>
                </a:lnTo>
                <a:lnTo>
                  <a:pt x="1611416" y="1193800"/>
                </a:lnTo>
                <a:lnTo>
                  <a:pt x="1581116" y="1214120"/>
                </a:lnTo>
                <a:lnTo>
                  <a:pt x="1544019" y="1221740"/>
                </a:lnTo>
                <a:close/>
              </a:path>
              <a:path w="1770379" h="1221739">
                <a:moveTo>
                  <a:pt x="1618227" y="1183640"/>
                </a:moveTo>
                <a:lnTo>
                  <a:pt x="1543773" y="1183640"/>
                </a:lnTo>
                <a:lnTo>
                  <a:pt x="1566529" y="1179830"/>
                </a:lnTo>
                <a:lnTo>
                  <a:pt x="1585132" y="1167130"/>
                </a:lnTo>
                <a:lnTo>
                  <a:pt x="1597686" y="1148080"/>
                </a:lnTo>
                <a:lnTo>
                  <a:pt x="1602292" y="1125220"/>
                </a:lnTo>
                <a:lnTo>
                  <a:pt x="1597686" y="1102360"/>
                </a:lnTo>
                <a:lnTo>
                  <a:pt x="1585132" y="1084580"/>
                </a:lnTo>
                <a:lnTo>
                  <a:pt x="1566529" y="1071880"/>
                </a:lnTo>
                <a:lnTo>
                  <a:pt x="1543773" y="1066800"/>
                </a:lnTo>
                <a:lnTo>
                  <a:pt x="1617376" y="1066800"/>
                </a:lnTo>
                <a:lnTo>
                  <a:pt x="1631849" y="1088390"/>
                </a:lnTo>
                <a:lnTo>
                  <a:pt x="1639342" y="1125220"/>
                </a:lnTo>
                <a:lnTo>
                  <a:pt x="1631849" y="1163320"/>
                </a:lnTo>
                <a:lnTo>
                  <a:pt x="1618227" y="1183640"/>
                </a:lnTo>
                <a:close/>
              </a:path>
              <a:path w="1770379" h="1221739">
                <a:moveTo>
                  <a:pt x="665657" y="1217930"/>
                </a:moveTo>
                <a:lnTo>
                  <a:pt x="626856" y="1217930"/>
                </a:lnTo>
                <a:lnTo>
                  <a:pt x="573388" y="1215390"/>
                </a:lnTo>
                <a:lnTo>
                  <a:pt x="669079" y="1215390"/>
                </a:lnTo>
                <a:lnTo>
                  <a:pt x="665657" y="1217930"/>
                </a:lnTo>
                <a:close/>
              </a:path>
            </a:pathLst>
          </a:custGeom>
          <a:solidFill>
            <a:srgbClr val="72D5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283680" y="2204579"/>
            <a:ext cx="1349375" cy="1187450"/>
          </a:xfrm>
          <a:custGeom>
            <a:avLst/>
            <a:gdLst/>
            <a:ahLst/>
            <a:cxnLst/>
            <a:rect l="l" t="t" r="r" b="b"/>
            <a:pathLst>
              <a:path w="1349375" h="1187450">
                <a:moveTo>
                  <a:pt x="1319720" y="388518"/>
                </a:moveTo>
                <a:lnTo>
                  <a:pt x="1313307" y="339001"/>
                </a:lnTo>
                <a:lnTo>
                  <a:pt x="1295171" y="294233"/>
                </a:lnTo>
                <a:lnTo>
                  <a:pt x="1274216" y="265747"/>
                </a:lnTo>
                <a:lnTo>
                  <a:pt x="1274216" y="388518"/>
                </a:lnTo>
                <a:lnTo>
                  <a:pt x="1274216" y="453656"/>
                </a:lnTo>
                <a:lnTo>
                  <a:pt x="1103845" y="453656"/>
                </a:lnTo>
                <a:lnTo>
                  <a:pt x="1083919" y="404304"/>
                </a:lnTo>
                <a:lnTo>
                  <a:pt x="1069428" y="382079"/>
                </a:lnTo>
                <a:lnTo>
                  <a:pt x="1069428" y="530453"/>
                </a:lnTo>
                <a:lnTo>
                  <a:pt x="1069428" y="598716"/>
                </a:lnTo>
                <a:lnTo>
                  <a:pt x="614349" y="598716"/>
                </a:lnTo>
                <a:lnTo>
                  <a:pt x="614349" y="530453"/>
                </a:lnTo>
                <a:lnTo>
                  <a:pt x="618985" y="484657"/>
                </a:lnTo>
                <a:lnTo>
                  <a:pt x="632269" y="441985"/>
                </a:lnTo>
                <a:lnTo>
                  <a:pt x="653275" y="403339"/>
                </a:lnTo>
                <a:lnTo>
                  <a:pt x="681088" y="369646"/>
                </a:lnTo>
                <a:lnTo>
                  <a:pt x="714781" y="341833"/>
                </a:lnTo>
                <a:lnTo>
                  <a:pt x="753427" y="320827"/>
                </a:lnTo>
                <a:lnTo>
                  <a:pt x="796099" y="307543"/>
                </a:lnTo>
                <a:lnTo>
                  <a:pt x="841895" y="302907"/>
                </a:lnTo>
                <a:lnTo>
                  <a:pt x="887679" y="307543"/>
                </a:lnTo>
                <a:lnTo>
                  <a:pt x="930363" y="320827"/>
                </a:lnTo>
                <a:lnTo>
                  <a:pt x="969010" y="341833"/>
                </a:lnTo>
                <a:lnTo>
                  <a:pt x="1002703" y="369646"/>
                </a:lnTo>
                <a:lnTo>
                  <a:pt x="1030516" y="403339"/>
                </a:lnTo>
                <a:lnTo>
                  <a:pt x="1051521" y="441985"/>
                </a:lnTo>
                <a:lnTo>
                  <a:pt x="1064806" y="484657"/>
                </a:lnTo>
                <a:lnTo>
                  <a:pt x="1069428" y="530453"/>
                </a:lnTo>
                <a:lnTo>
                  <a:pt x="1069428" y="382079"/>
                </a:lnTo>
                <a:lnTo>
                  <a:pt x="1055179" y="360222"/>
                </a:lnTo>
                <a:lnTo>
                  <a:pt x="1018692" y="322541"/>
                </a:lnTo>
                <a:lnTo>
                  <a:pt x="990625" y="302907"/>
                </a:lnTo>
                <a:lnTo>
                  <a:pt x="975575" y="292392"/>
                </a:lnTo>
                <a:lnTo>
                  <a:pt x="996035" y="273050"/>
                </a:lnTo>
                <a:lnTo>
                  <a:pt x="998766" y="270459"/>
                </a:lnTo>
                <a:lnTo>
                  <a:pt x="1025918" y="254101"/>
                </a:lnTo>
                <a:lnTo>
                  <a:pt x="1056043" y="243865"/>
                </a:lnTo>
                <a:lnTo>
                  <a:pt x="1088199" y="240334"/>
                </a:lnTo>
                <a:lnTo>
                  <a:pt x="1126312" y="240334"/>
                </a:lnTo>
                <a:lnTo>
                  <a:pt x="1173048" y="248018"/>
                </a:lnTo>
                <a:lnTo>
                  <a:pt x="1213637" y="269113"/>
                </a:lnTo>
                <a:lnTo>
                  <a:pt x="1245666" y="301180"/>
                </a:lnTo>
                <a:lnTo>
                  <a:pt x="1266672" y="341795"/>
                </a:lnTo>
                <a:lnTo>
                  <a:pt x="1274216" y="388518"/>
                </a:lnTo>
                <a:lnTo>
                  <a:pt x="1274216" y="265747"/>
                </a:lnTo>
                <a:lnTo>
                  <a:pt x="1266952" y="255866"/>
                </a:lnTo>
                <a:lnTo>
                  <a:pt x="1248219" y="240334"/>
                </a:lnTo>
                <a:lnTo>
                  <a:pt x="1230312" y="225501"/>
                </a:lnTo>
                <a:lnTo>
                  <a:pt x="1186903" y="204787"/>
                </a:lnTo>
                <a:lnTo>
                  <a:pt x="1194854" y="195110"/>
                </a:lnTo>
                <a:lnTo>
                  <a:pt x="1201445" y="187109"/>
                </a:lnTo>
                <a:lnTo>
                  <a:pt x="1212354" y="166814"/>
                </a:lnTo>
                <a:lnTo>
                  <a:pt x="1219212" y="144386"/>
                </a:lnTo>
                <a:lnTo>
                  <a:pt x="1221600" y="120307"/>
                </a:lnTo>
                <a:lnTo>
                  <a:pt x="1212126" y="73558"/>
                </a:lnTo>
                <a:lnTo>
                  <a:pt x="1193190" y="45504"/>
                </a:lnTo>
                <a:lnTo>
                  <a:pt x="1186294" y="35306"/>
                </a:lnTo>
                <a:lnTo>
                  <a:pt x="1176096" y="28422"/>
                </a:lnTo>
                <a:lnTo>
                  <a:pt x="1176096" y="120307"/>
                </a:lnTo>
                <a:lnTo>
                  <a:pt x="1170203" y="149390"/>
                </a:lnTo>
                <a:lnTo>
                  <a:pt x="1154150" y="173177"/>
                </a:lnTo>
                <a:lnTo>
                  <a:pt x="1130376" y="189230"/>
                </a:lnTo>
                <a:lnTo>
                  <a:pt x="1101293" y="195110"/>
                </a:lnTo>
                <a:lnTo>
                  <a:pt x="1072197" y="189230"/>
                </a:lnTo>
                <a:lnTo>
                  <a:pt x="1048423" y="173177"/>
                </a:lnTo>
                <a:lnTo>
                  <a:pt x="1034630" y="152730"/>
                </a:lnTo>
                <a:lnTo>
                  <a:pt x="1032370" y="149390"/>
                </a:lnTo>
                <a:lnTo>
                  <a:pt x="1026490" y="120307"/>
                </a:lnTo>
                <a:lnTo>
                  <a:pt x="1027468" y="115468"/>
                </a:lnTo>
                <a:lnTo>
                  <a:pt x="1032370" y="91224"/>
                </a:lnTo>
                <a:lnTo>
                  <a:pt x="1048423" y="67437"/>
                </a:lnTo>
                <a:lnTo>
                  <a:pt x="1072197" y="51396"/>
                </a:lnTo>
                <a:lnTo>
                  <a:pt x="1101293" y="45504"/>
                </a:lnTo>
                <a:lnTo>
                  <a:pt x="1130376" y="51396"/>
                </a:lnTo>
                <a:lnTo>
                  <a:pt x="1154150" y="67437"/>
                </a:lnTo>
                <a:lnTo>
                  <a:pt x="1170203" y="91224"/>
                </a:lnTo>
                <a:lnTo>
                  <a:pt x="1176096" y="120307"/>
                </a:lnTo>
                <a:lnTo>
                  <a:pt x="1176096" y="28422"/>
                </a:lnTo>
                <a:lnTo>
                  <a:pt x="1148041" y="9474"/>
                </a:lnTo>
                <a:lnTo>
                  <a:pt x="1101293" y="0"/>
                </a:lnTo>
                <a:lnTo>
                  <a:pt x="1055497" y="9042"/>
                </a:lnTo>
                <a:lnTo>
                  <a:pt x="1019086" y="32880"/>
                </a:lnTo>
                <a:lnTo>
                  <a:pt x="1019086" y="207911"/>
                </a:lnTo>
                <a:lnTo>
                  <a:pt x="994511" y="219405"/>
                </a:lnTo>
                <a:lnTo>
                  <a:pt x="971765" y="234188"/>
                </a:lnTo>
                <a:lnTo>
                  <a:pt x="951217" y="252107"/>
                </a:lnTo>
                <a:lnTo>
                  <a:pt x="933196" y="273050"/>
                </a:lnTo>
                <a:lnTo>
                  <a:pt x="931202" y="272186"/>
                </a:lnTo>
                <a:lnTo>
                  <a:pt x="927214" y="271056"/>
                </a:lnTo>
                <a:lnTo>
                  <a:pt x="940854" y="257683"/>
                </a:lnTo>
                <a:lnTo>
                  <a:pt x="951052" y="247688"/>
                </a:lnTo>
                <a:lnTo>
                  <a:pt x="969391" y="219570"/>
                </a:lnTo>
                <a:lnTo>
                  <a:pt x="981214" y="187617"/>
                </a:lnTo>
                <a:lnTo>
                  <a:pt x="985532" y="152730"/>
                </a:lnTo>
                <a:lnTo>
                  <a:pt x="991057" y="168275"/>
                </a:lnTo>
                <a:lnTo>
                  <a:pt x="998575" y="182778"/>
                </a:lnTo>
                <a:lnTo>
                  <a:pt x="1007960" y="196049"/>
                </a:lnTo>
                <a:lnTo>
                  <a:pt x="1019086" y="207911"/>
                </a:lnTo>
                <a:lnTo>
                  <a:pt x="1019086" y="32880"/>
                </a:lnTo>
                <a:lnTo>
                  <a:pt x="1017778" y="33731"/>
                </a:lnTo>
                <a:lnTo>
                  <a:pt x="991730" y="70434"/>
                </a:lnTo>
                <a:lnTo>
                  <a:pt x="980973" y="115468"/>
                </a:lnTo>
                <a:lnTo>
                  <a:pt x="961326" y="69469"/>
                </a:lnTo>
                <a:lnTo>
                  <a:pt x="940308" y="46202"/>
                </a:lnTo>
                <a:lnTo>
                  <a:pt x="940308" y="151599"/>
                </a:lnTo>
                <a:lnTo>
                  <a:pt x="931964" y="192887"/>
                </a:lnTo>
                <a:lnTo>
                  <a:pt x="909231" y="226618"/>
                </a:lnTo>
                <a:lnTo>
                  <a:pt x="875512" y="249351"/>
                </a:lnTo>
                <a:lnTo>
                  <a:pt x="834212" y="257683"/>
                </a:lnTo>
                <a:lnTo>
                  <a:pt x="792924" y="249313"/>
                </a:lnTo>
                <a:lnTo>
                  <a:pt x="761136" y="227825"/>
                </a:lnTo>
                <a:lnTo>
                  <a:pt x="736460" y="192773"/>
                </a:lnTo>
                <a:lnTo>
                  <a:pt x="728129" y="151599"/>
                </a:lnTo>
                <a:lnTo>
                  <a:pt x="736460" y="110426"/>
                </a:lnTo>
                <a:lnTo>
                  <a:pt x="739952" y="105232"/>
                </a:lnTo>
                <a:lnTo>
                  <a:pt x="759193" y="76682"/>
                </a:lnTo>
                <a:lnTo>
                  <a:pt x="792924" y="53886"/>
                </a:lnTo>
                <a:lnTo>
                  <a:pt x="834212" y="45504"/>
                </a:lnTo>
                <a:lnTo>
                  <a:pt x="875385" y="53848"/>
                </a:lnTo>
                <a:lnTo>
                  <a:pt x="909129" y="76581"/>
                </a:lnTo>
                <a:lnTo>
                  <a:pt x="931926" y="110299"/>
                </a:lnTo>
                <a:lnTo>
                  <a:pt x="940308" y="151599"/>
                </a:lnTo>
                <a:lnTo>
                  <a:pt x="940308" y="46202"/>
                </a:lnTo>
                <a:lnTo>
                  <a:pt x="939685" y="45504"/>
                </a:lnTo>
                <a:lnTo>
                  <a:pt x="928281" y="32880"/>
                </a:lnTo>
                <a:lnTo>
                  <a:pt x="884897" y="8724"/>
                </a:lnTo>
                <a:lnTo>
                  <a:pt x="834212" y="0"/>
                </a:lnTo>
                <a:lnTo>
                  <a:pt x="786003" y="7835"/>
                </a:lnTo>
                <a:lnTo>
                  <a:pt x="744194" y="29679"/>
                </a:lnTo>
                <a:lnTo>
                  <a:pt x="711339" y="62992"/>
                </a:lnTo>
                <a:lnTo>
                  <a:pt x="708215" y="69189"/>
                </a:lnTo>
                <a:lnTo>
                  <a:pt x="708215" y="292671"/>
                </a:lnTo>
                <a:lnTo>
                  <a:pt x="665086" y="322834"/>
                </a:lnTo>
                <a:lnTo>
                  <a:pt x="628611" y="360502"/>
                </a:lnTo>
                <a:lnTo>
                  <a:pt x="599859" y="404583"/>
                </a:lnTo>
                <a:lnTo>
                  <a:pt x="579932" y="453936"/>
                </a:lnTo>
                <a:lnTo>
                  <a:pt x="409562" y="453936"/>
                </a:lnTo>
                <a:lnTo>
                  <a:pt x="409613" y="388518"/>
                </a:lnTo>
                <a:lnTo>
                  <a:pt x="417118" y="341934"/>
                </a:lnTo>
                <a:lnTo>
                  <a:pt x="438124" y="301256"/>
                </a:lnTo>
                <a:lnTo>
                  <a:pt x="470141" y="269189"/>
                </a:lnTo>
                <a:lnTo>
                  <a:pt x="510743" y="248170"/>
                </a:lnTo>
                <a:lnTo>
                  <a:pt x="557466" y="240626"/>
                </a:lnTo>
                <a:lnTo>
                  <a:pt x="595579" y="240626"/>
                </a:lnTo>
                <a:lnTo>
                  <a:pt x="627697" y="244119"/>
                </a:lnTo>
                <a:lnTo>
                  <a:pt x="657758" y="254279"/>
                </a:lnTo>
                <a:lnTo>
                  <a:pt x="684898" y="270624"/>
                </a:lnTo>
                <a:lnTo>
                  <a:pt x="708215" y="292671"/>
                </a:lnTo>
                <a:lnTo>
                  <a:pt x="708215" y="69189"/>
                </a:lnTo>
                <a:lnTo>
                  <a:pt x="703376" y="78778"/>
                </a:lnTo>
                <a:lnTo>
                  <a:pt x="703376" y="227825"/>
                </a:lnTo>
                <a:lnTo>
                  <a:pt x="692238" y="220776"/>
                </a:lnTo>
                <a:lnTo>
                  <a:pt x="680618" y="214591"/>
                </a:lnTo>
                <a:lnTo>
                  <a:pt x="668578" y="209257"/>
                </a:lnTo>
                <a:lnTo>
                  <a:pt x="656158" y="204787"/>
                </a:lnTo>
                <a:lnTo>
                  <a:pt x="664464" y="195402"/>
                </a:lnTo>
                <a:lnTo>
                  <a:pt x="664679" y="195110"/>
                </a:lnTo>
                <a:lnTo>
                  <a:pt x="671804" y="185229"/>
                </a:lnTo>
                <a:lnTo>
                  <a:pt x="678078" y="174307"/>
                </a:lnTo>
                <a:lnTo>
                  <a:pt x="683183" y="162687"/>
                </a:lnTo>
                <a:lnTo>
                  <a:pt x="685457" y="180098"/>
                </a:lnTo>
                <a:lnTo>
                  <a:pt x="689660" y="196850"/>
                </a:lnTo>
                <a:lnTo>
                  <a:pt x="695667" y="212801"/>
                </a:lnTo>
                <a:lnTo>
                  <a:pt x="703376" y="227825"/>
                </a:lnTo>
                <a:lnTo>
                  <a:pt x="703376" y="78778"/>
                </a:lnTo>
                <a:lnTo>
                  <a:pt x="690016" y="105232"/>
                </a:lnTo>
                <a:lnTo>
                  <a:pt x="676871" y="63830"/>
                </a:lnTo>
                <a:lnTo>
                  <a:pt x="662444" y="45504"/>
                </a:lnTo>
                <a:lnTo>
                  <a:pt x="650582" y="30429"/>
                </a:lnTo>
                <a:lnTo>
                  <a:pt x="645350" y="27228"/>
                </a:lnTo>
                <a:lnTo>
                  <a:pt x="645350" y="120307"/>
                </a:lnTo>
                <a:lnTo>
                  <a:pt x="639470" y="149390"/>
                </a:lnTo>
                <a:lnTo>
                  <a:pt x="623417" y="173177"/>
                </a:lnTo>
                <a:lnTo>
                  <a:pt x="599643" y="189230"/>
                </a:lnTo>
                <a:lnTo>
                  <a:pt x="570547" y="195110"/>
                </a:lnTo>
                <a:lnTo>
                  <a:pt x="541464" y="189230"/>
                </a:lnTo>
                <a:lnTo>
                  <a:pt x="517690" y="173177"/>
                </a:lnTo>
                <a:lnTo>
                  <a:pt x="501637" y="149390"/>
                </a:lnTo>
                <a:lnTo>
                  <a:pt x="495744" y="120307"/>
                </a:lnTo>
                <a:lnTo>
                  <a:pt x="501637" y="91224"/>
                </a:lnTo>
                <a:lnTo>
                  <a:pt x="541464" y="51396"/>
                </a:lnTo>
                <a:lnTo>
                  <a:pt x="599643" y="51396"/>
                </a:lnTo>
                <a:lnTo>
                  <a:pt x="639470" y="91224"/>
                </a:lnTo>
                <a:lnTo>
                  <a:pt x="645350" y="120307"/>
                </a:lnTo>
                <a:lnTo>
                  <a:pt x="645350" y="27228"/>
                </a:lnTo>
                <a:lnTo>
                  <a:pt x="614210" y="8115"/>
                </a:lnTo>
                <a:lnTo>
                  <a:pt x="570839" y="0"/>
                </a:lnTo>
                <a:lnTo>
                  <a:pt x="524078" y="9474"/>
                </a:lnTo>
                <a:lnTo>
                  <a:pt x="485825" y="35306"/>
                </a:lnTo>
                <a:lnTo>
                  <a:pt x="460006" y="73558"/>
                </a:lnTo>
                <a:lnTo>
                  <a:pt x="450519" y="120307"/>
                </a:lnTo>
                <a:lnTo>
                  <a:pt x="453161" y="145440"/>
                </a:lnTo>
                <a:lnTo>
                  <a:pt x="460730" y="168808"/>
                </a:lnTo>
                <a:lnTo>
                  <a:pt x="472719" y="189826"/>
                </a:lnTo>
                <a:lnTo>
                  <a:pt x="488632" y="207911"/>
                </a:lnTo>
                <a:lnTo>
                  <a:pt x="447725" y="229501"/>
                </a:lnTo>
                <a:lnTo>
                  <a:pt x="413334" y="259854"/>
                </a:lnTo>
                <a:lnTo>
                  <a:pt x="386943" y="297459"/>
                </a:lnTo>
                <a:lnTo>
                  <a:pt x="370027" y="340855"/>
                </a:lnTo>
                <a:lnTo>
                  <a:pt x="364058" y="388518"/>
                </a:lnTo>
                <a:lnTo>
                  <a:pt x="364058" y="476415"/>
                </a:lnTo>
                <a:lnTo>
                  <a:pt x="365848" y="485241"/>
                </a:lnTo>
                <a:lnTo>
                  <a:pt x="370738" y="492480"/>
                </a:lnTo>
                <a:lnTo>
                  <a:pt x="377977" y="497370"/>
                </a:lnTo>
                <a:lnTo>
                  <a:pt x="386816" y="499160"/>
                </a:lnTo>
                <a:lnTo>
                  <a:pt x="570547" y="499160"/>
                </a:lnTo>
                <a:lnTo>
                  <a:pt x="569810" y="506895"/>
                </a:lnTo>
                <a:lnTo>
                  <a:pt x="569277" y="514705"/>
                </a:lnTo>
                <a:lnTo>
                  <a:pt x="568947" y="522566"/>
                </a:lnTo>
                <a:lnTo>
                  <a:pt x="568845" y="621461"/>
                </a:lnTo>
                <a:lnTo>
                  <a:pt x="570636" y="630301"/>
                </a:lnTo>
                <a:lnTo>
                  <a:pt x="575525" y="637540"/>
                </a:lnTo>
                <a:lnTo>
                  <a:pt x="582764" y="642429"/>
                </a:lnTo>
                <a:lnTo>
                  <a:pt x="591604" y="644220"/>
                </a:lnTo>
                <a:lnTo>
                  <a:pt x="1092187" y="644220"/>
                </a:lnTo>
                <a:lnTo>
                  <a:pt x="1101026" y="642429"/>
                </a:lnTo>
                <a:lnTo>
                  <a:pt x="1108252" y="637540"/>
                </a:lnTo>
                <a:lnTo>
                  <a:pt x="1113142" y="630301"/>
                </a:lnTo>
                <a:lnTo>
                  <a:pt x="1114945" y="621461"/>
                </a:lnTo>
                <a:lnTo>
                  <a:pt x="1114945" y="598716"/>
                </a:lnTo>
                <a:lnTo>
                  <a:pt x="1114831" y="522566"/>
                </a:lnTo>
                <a:lnTo>
                  <a:pt x="1114513" y="514705"/>
                </a:lnTo>
                <a:lnTo>
                  <a:pt x="1113980" y="506895"/>
                </a:lnTo>
                <a:lnTo>
                  <a:pt x="1113231" y="499160"/>
                </a:lnTo>
                <a:lnTo>
                  <a:pt x="1296974" y="499160"/>
                </a:lnTo>
                <a:lnTo>
                  <a:pt x="1305801" y="497370"/>
                </a:lnTo>
                <a:lnTo>
                  <a:pt x="1313040" y="492480"/>
                </a:lnTo>
                <a:lnTo>
                  <a:pt x="1317929" y="485241"/>
                </a:lnTo>
                <a:lnTo>
                  <a:pt x="1319720" y="476415"/>
                </a:lnTo>
                <a:lnTo>
                  <a:pt x="1319720" y="453656"/>
                </a:lnTo>
                <a:lnTo>
                  <a:pt x="1319720" y="388518"/>
                </a:lnTo>
                <a:close/>
              </a:path>
              <a:path w="1349375" h="1187450">
                <a:moveTo>
                  <a:pt x="1348892" y="761123"/>
                </a:moveTo>
                <a:lnTo>
                  <a:pt x="1342631" y="729526"/>
                </a:lnTo>
                <a:lnTo>
                  <a:pt x="1336725" y="719874"/>
                </a:lnTo>
                <a:lnTo>
                  <a:pt x="1325410" y="701382"/>
                </a:lnTo>
                <a:lnTo>
                  <a:pt x="1304264" y="685241"/>
                </a:lnTo>
                <a:lnTo>
                  <a:pt x="1304264" y="761619"/>
                </a:lnTo>
                <a:lnTo>
                  <a:pt x="1304137" y="763104"/>
                </a:lnTo>
                <a:lnTo>
                  <a:pt x="905040" y="1111529"/>
                </a:lnTo>
                <a:lnTo>
                  <a:pt x="852703" y="1128306"/>
                </a:lnTo>
                <a:lnTo>
                  <a:pt x="804595" y="1138275"/>
                </a:lnTo>
                <a:lnTo>
                  <a:pt x="758596" y="1141425"/>
                </a:lnTo>
                <a:lnTo>
                  <a:pt x="712508" y="1137780"/>
                </a:lnTo>
                <a:lnTo>
                  <a:pt x="664197" y="1127340"/>
                </a:lnTo>
                <a:lnTo>
                  <a:pt x="611505" y="1110107"/>
                </a:lnTo>
                <a:lnTo>
                  <a:pt x="611225" y="1110107"/>
                </a:lnTo>
                <a:lnTo>
                  <a:pt x="610946" y="1109827"/>
                </a:lnTo>
                <a:lnTo>
                  <a:pt x="610374" y="1109827"/>
                </a:lnTo>
                <a:lnTo>
                  <a:pt x="477139" y="1067447"/>
                </a:lnTo>
                <a:lnTo>
                  <a:pt x="336753" y="1022794"/>
                </a:lnTo>
                <a:lnTo>
                  <a:pt x="332206" y="1021651"/>
                </a:lnTo>
                <a:lnTo>
                  <a:pt x="234365" y="1021651"/>
                </a:lnTo>
                <a:lnTo>
                  <a:pt x="234365" y="762825"/>
                </a:lnTo>
                <a:lnTo>
                  <a:pt x="329069" y="762825"/>
                </a:lnTo>
                <a:lnTo>
                  <a:pt x="329069" y="763104"/>
                </a:lnTo>
                <a:lnTo>
                  <a:pt x="332206" y="763104"/>
                </a:lnTo>
                <a:lnTo>
                  <a:pt x="333768" y="762825"/>
                </a:lnTo>
                <a:lnTo>
                  <a:pt x="335330" y="762546"/>
                </a:lnTo>
                <a:lnTo>
                  <a:pt x="338175" y="761123"/>
                </a:lnTo>
                <a:lnTo>
                  <a:pt x="380834" y="742061"/>
                </a:lnTo>
                <a:lnTo>
                  <a:pt x="425183" y="726782"/>
                </a:lnTo>
                <a:lnTo>
                  <a:pt x="470611" y="719543"/>
                </a:lnTo>
                <a:lnTo>
                  <a:pt x="516267" y="720267"/>
                </a:lnTo>
                <a:lnTo>
                  <a:pt x="561276" y="728827"/>
                </a:lnTo>
                <a:lnTo>
                  <a:pt x="604774" y="745134"/>
                </a:lnTo>
                <a:lnTo>
                  <a:pt x="645922" y="769086"/>
                </a:lnTo>
                <a:lnTo>
                  <a:pt x="659472" y="784860"/>
                </a:lnTo>
                <a:lnTo>
                  <a:pt x="675792" y="796569"/>
                </a:lnTo>
                <a:lnTo>
                  <a:pt x="694245" y="803833"/>
                </a:lnTo>
                <a:lnTo>
                  <a:pt x="714184" y="806335"/>
                </a:lnTo>
                <a:lnTo>
                  <a:pt x="933475" y="806335"/>
                </a:lnTo>
                <a:lnTo>
                  <a:pt x="947991" y="809625"/>
                </a:lnTo>
                <a:lnTo>
                  <a:pt x="959967" y="818565"/>
                </a:lnTo>
                <a:lnTo>
                  <a:pt x="968159" y="831773"/>
                </a:lnTo>
                <a:lnTo>
                  <a:pt x="971308" y="847864"/>
                </a:lnTo>
                <a:lnTo>
                  <a:pt x="970635" y="857262"/>
                </a:lnTo>
                <a:lnTo>
                  <a:pt x="945134" y="889673"/>
                </a:lnTo>
                <a:lnTo>
                  <a:pt x="932053" y="891387"/>
                </a:lnTo>
                <a:lnTo>
                  <a:pt x="681482" y="891387"/>
                </a:lnTo>
                <a:lnTo>
                  <a:pt x="672642" y="893178"/>
                </a:lnTo>
                <a:lnTo>
                  <a:pt x="665403" y="898067"/>
                </a:lnTo>
                <a:lnTo>
                  <a:pt x="660514" y="905306"/>
                </a:lnTo>
                <a:lnTo>
                  <a:pt x="658723" y="914133"/>
                </a:lnTo>
                <a:lnTo>
                  <a:pt x="660514" y="922972"/>
                </a:lnTo>
                <a:lnTo>
                  <a:pt x="665403" y="930211"/>
                </a:lnTo>
                <a:lnTo>
                  <a:pt x="672642" y="935101"/>
                </a:lnTo>
                <a:lnTo>
                  <a:pt x="681482" y="936891"/>
                </a:lnTo>
                <a:lnTo>
                  <a:pt x="942581" y="936891"/>
                </a:lnTo>
                <a:lnTo>
                  <a:pt x="949401" y="936040"/>
                </a:lnTo>
                <a:lnTo>
                  <a:pt x="955941" y="934339"/>
                </a:lnTo>
                <a:lnTo>
                  <a:pt x="976934" y="929119"/>
                </a:lnTo>
                <a:lnTo>
                  <a:pt x="1016457" y="910818"/>
                </a:lnTo>
                <a:lnTo>
                  <a:pt x="1089914" y="853274"/>
                </a:lnTo>
                <a:lnTo>
                  <a:pt x="1243495" y="728980"/>
                </a:lnTo>
                <a:lnTo>
                  <a:pt x="1244066" y="728408"/>
                </a:lnTo>
                <a:lnTo>
                  <a:pt x="1255979" y="721499"/>
                </a:lnTo>
                <a:lnTo>
                  <a:pt x="1300949" y="745693"/>
                </a:lnTo>
                <a:lnTo>
                  <a:pt x="1304264" y="761619"/>
                </a:lnTo>
                <a:lnTo>
                  <a:pt x="1304264" y="685241"/>
                </a:lnTo>
                <a:lnTo>
                  <a:pt x="1300111" y="682066"/>
                </a:lnTo>
                <a:lnTo>
                  <a:pt x="1271054" y="674192"/>
                </a:lnTo>
                <a:lnTo>
                  <a:pt x="1241298" y="677989"/>
                </a:lnTo>
                <a:lnTo>
                  <a:pt x="1213916" y="693712"/>
                </a:lnTo>
                <a:lnTo>
                  <a:pt x="1016533" y="853274"/>
                </a:lnTo>
                <a:lnTo>
                  <a:pt x="1016533" y="847293"/>
                </a:lnTo>
                <a:lnTo>
                  <a:pt x="1009510" y="813752"/>
                </a:lnTo>
                <a:lnTo>
                  <a:pt x="991501" y="786257"/>
                </a:lnTo>
                <a:lnTo>
                  <a:pt x="965174" y="767664"/>
                </a:lnTo>
                <a:lnTo>
                  <a:pt x="933196" y="760831"/>
                </a:lnTo>
                <a:lnTo>
                  <a:pt x="713905" y="760831"/>
                </a:lnTo>
                <a:lnTo>
                  <a:pt x="704684" y="759485"/>
                </a:lnTo>
                <a:lnTo>
                  <a:pt x="696048" y="755611"/>
                </a:lnTo>
                <a:lnTo>
                  <a:pt x="688378" y="749439"/>
                </a:lnTo>
                <a:lnTo>
                  <a:pt x="682040" y="741210"/>
                </a:lnTo>
                <a:lnTo>
                  <a:pt x="680339" y="738644"/>
                </a:lnTo>
                <a:lnTo>
                  <a:pt x="678345" y="736371"/>
                </a:lnTo>
                <a:lnTo>
                  <a:pt x="675792" y="734377"/>
                </a:lnTo>
                <a:lnTo>
                  <a:pt x="651827" y="719543"/>
                </a:lnTo>
                <a:lnTo>
                  <a:pt x="648220" y="717321"/>
                </a:lnTo>
                <a:lnTo>
                  <a:pt x="634542" y="708850"/>
                </a:lnTo>
                <a:lnTo>
                  <a:pt x="590981" y="690079"/>
                </a:lnTo>
                <a:lnTo>
                  <a:pt x="545769" y="678141"/>
                </a:lnTo>
                <a:lnTo>
                  <a:pt x="499605" y="673112"/>
                </a:lnTo>
                <a:lnTo>
                  <a:pt x="453148" y="675081"/>
                </a:lnTo>
                <a:lnTo>
                  <a:pt x="407073" y="684098"/>
                </a:lnTo>
                <a:lnTo>
                  <a:pt x="362064" y="700252"/>
                </a:lnTo>
                <a:lnTo>
                  <a:pt x="323951" y="717321"/>
                </a:lnTo>
                <a:lnTo>
                  <a:pt x="234365" y="717321"/>
                </a:lnTo>
                <a:lnTo>
                  <a:pt x="234365" y="705370"/>
                </a:lnTo>
                <a:lnTo>
                  <a:pt x="234251" y="682066"/>
                </a:lnTo>
                <a:lnTo>
                  <a:pt x="232600" y="673785"/>
                </a:lnTo>
                <a:lnTo>
                  <a:pt x="227787" y="666546"/>
                </a:lnTo>
                <a:lnTo>
                  <a:pt x="220560" y="661657"/>
                </a:lnTo>
                <a:lnTo>
                  <a:pt x="211607" y="659866"/>
                </a:lnTo>
                <a:lnTo>
                  <a:pt x="188849" y="659866"/>
                </a:lnTo>
                <a:lnTo>
                  <a:pt x="188849" y="705370"/>
                </a:lnTo>
                <a:lnTo>
                  <a:pt x="188849" y="1080808"/>
                </a:lnTo>
                <a:lnTo>
                  <a:pt x="151599" y="1080808"/>
                </a:lnTo>
                <a:lnTo>
                  <a:pt x="164033" y="1070127"/>
                </a:lnTo>
                <a:lnTo>
                  <a:pt x="173634" y="1056741"/>
                </a:lnTo>
                <a:lnTo>
                  <a:pt x="177634" y="1046683"/>
                </a:lnTo>
                <a:lnTo>
                  <a:pt x="179832" y="1041171"/>
                </a:lnTo>
                <a:lnTo>
                  <a:pt x="182029" y="1023924"/>
                </a:lnTo>
                <a:lnTo>
                  <a:pt x="161975" y="975715"/>
                </a:lnTo>
                <a:lnTo>
                  <a:pt x="136525" y="960297"/>
                </a:lnTo>
                <a:lnTo>
                  <a:pt x="136525" y="1023924"/>
                </a:lnTo>
                <a:lnTo>
                  <a:pt x="134721" y="1032764"/>
                </a:lnTo>
                <a:lnTo>
                  <a:pt x="129832" y="1039990"/>
                </a:lnTo>
                <a:lnTo>
                  <a:pt x="122605" y="1044879"/>
                </a:lnTo>
                <a:lnTo>
                  <a:pt x="113766" y="1046683"/>
                </a:lnTo>
                <a:lnTo>
                  <a:pt x="104927" y="1044879"/>
                </a:lnTo>
                <a:lnTo>
                  <a:pt x="97701" y="1039990"/>
                </a:lnTo>
                <a:lnTo>
                  <a:pt x="92811" y="1032764"/>
                </a:lnTo>
                <a:lnTo>
                  <a:pt x="91008" y="1023924"/>
                </a:lnTo>
                <a:lnTo>
                  <a:pt x="92811" y="1015085"/>
                </a:lnTo>
                <a:lnTo>
                  <a:pt x="97701" y="1007859"/>
                </a:lnTo>
                <a:lnTo>
                  <a:pt x="104927" y="1002969"/>
                </a:lnTo>
                <a:lnTo>
                  <a:pt x="113766" y="1001166"/>
                </a:lnTo>
                <a:lnTo>
                  <a:pt x="122605" y="1002969"/>
                </a:lnTo>
                <a:lnTo>
                  <a:pt x="129832" y="1007859"/>
                </a:lnTo>
                <a:lnTo>
                  <a:pt x="134721" y="1015085"/>
                </a:lnTo>
                <a:lnTo>
                  <a:pt x="136525" y="1023924"/>
                </a:lnTo>
                <a:lnTo>
                  <a:pt x="136525" y="960297"/>
                </a:lnTo>
                <a:lnTo>
                  <a:pt x="87261" y="961047"/>
                </a:lnTo>
                <a:lnTo>
                  <a:pt x="50888" y="997419"/>
                </a:lnTo>
                <a:lnTo>
                  <a:pt x="45504" y="1023924"/>
                </a:lnTo>
                <a:lnTo>
                  <a:pt x="47701" y="1041057"/>
                </a:lnTo>
                <a:lnTo>
                  <a:pt x="53898" y="1056640"/>
                </a:lnTo>
                <a:lnTo>
                  <a:pt x="63500" y="1070089"/>
                </a:lnTo>
                <a:lnTo>
                  <a:pt x="75933" y="1080808"/>
                </a:lnTo>
                <a:lnTo>
                  <a:pt x="45504" y="1080808"/>
                </a:lnTo>
                <a:lnTo>
                  <a:pt x="45504" y="1023924"/>
                </a:lnTo>
                <a:lnTo>
                  <a:pt x="45504" y="705370"/>
                </a:lnTo>
                <a:lnTo>
                  <a:pt x="188849" y="705370"/>
                </a:lnTo>
                <a:lnTo>
                  <a:pt x="188849" y="659866"/>
                </a:lnTo>
                <a:lnTo>
                  <a:pt x="22745" y="659866"/>
                </a:lnTo>
                <a:lnTo>
                  <a:pt x="0" y="1103566"/>
                </a:lnTo>
                <a:lnTo>
                  <a:pt x="1790" y="1112405"/>
                </a:lnTo>
                <a:lnTo>
                  <a:pt x="6680" y="1119632"/>
                </a:lnTo>
                <a:lnTo>
                  <a:pt x="13919" y="1124521"/>
                </a:lnTo>
                <a:lnTo>
                  <a:pt x="22745" y="1126324"/>
                </a:lnTo>
                <a:lnTo>
                  <a:pt x="211607" y="1126324"/>
                </a:lnTo>
                <a:lnTo>
                  <a:pt x="220446" y="1124521"/>
                </a:lnTo>
                <a:lnTo>
                  <a:pt x="227672" y="1119632"/>
                </a:lnTo>
                <a:lnTo>
                  <a:pt x="232562" y="1112405"/>
                </a:lnTo>
                <a:lnTo>
                  <a:pt x="234365" y="1103566"/>
                </a:lnTo>
                <a:lnTo>
                  <a:pt x="234365" y="1080808"/>
                </a:lnTo>
                <a:lnTo>
                  <a:pt x="234365" y="1067447"/>
                </a:lnTo>
                <a:lnTo>
                  <a:pt x="325374" y="1067447"/>
                </a:lnTo>
                <a:lnTo>
                  <a:pt x="595299" y="1153058"/>
                </a:lnTo>
                <a:lnTo>
                  <a:pt x="639495" y="1167942"/>
                </a:lnTo>
                <a:lnTo>
                  <a:pt x="680948" y="1178509"/>
                </a:lnTo>
                <a:lnTo>
                  <a:pt x="720534" y="1184808"/>
                </a:lnTo>
                <a:lnTo>
                  <a:pt x="759129" y="1186903"/>
                </a:lnTo>
                <a:lnTo>
                  <a:pt x="797890" y="1184770"/>
                </a:lnTo>
                <a:lnTo>
                  <a:pt x="837590" y="1178369"/>
                </a:lnTo>
                <a:lnTo>
                  <a:pt x="879157" y="1167701"/>
                </a:lnTo>
                <a:lnTo>
                  <a:pt x="923518" y="1152766"/>
                </a:lnTo>
                <a:lnTo>
                  <a:pt x="930059" y="1149070"/>
                </a:lnTo>
                <a:lnTo>
                  <a:pt x="939431" y="1141425"/>
                </a:lnTo>
                <a:lnTo>
                  <a:pt x="1325410" y="826541"/>
                </a:lnTo>
                <a:lnTo>
                  <a:pt x="1328826" y="823125"/>
                </a:lnTo>
                <a:lnTo>
                  <a:pt x="1344409" y="794016"/>
                </a:lnTo>
                <a:lnTo>
                  <a:pt x="1348778" y="763104"/>
                </a:lnTo>
                <a:lnTo>
                  <a:pt x="1348892" y="761123"/>
                </a:lnTo>
                <a:close/>
              </a:path>
            </a:pathLst>
          </a:custGeom>
          <a:solidFill>
            <a:srgbClr val="72D5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924" y="1846069"/>
            <a:ext cx="1432984" cy="159266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604763" y="6211342"/>
            <a:ext cx="2849245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399"/>
              </a:lnSpc>
              <a:spcBef>
                <a:spcPts val="100"/>
              </a:spcBef>
            </a:pPr>
            <a:r>
              <a:rPr sz="2950" spc="170" dirty="0">
                <a:solidFill>
                  <a:srgbClr val="F5D4C3"/>
                </a:solidFill>
                <a:latin typeface="Tahoma"/>
                <a:cs typeface="Tahoma"/>
              </a:rPr>
              <a:t>To</a:t>
            </a:r>
            <a:r>
              <a:rPr sz="2950" spc="42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950" spc="295" dirty="0">
                <a:solidFill>
                  <a:srgbClr val="F5D4C3"/>
                </a:solidFill>
                <a:latin typeface="Tahoma"/>
                <a:cs typeface="Tahoma"/>
              </a:rPr>
              <a:t>tailor</a:t>
            </a:r>
            <a:r>
              <a:rPr sz="2950" spc="440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950" spc="270" dirty="0">
                <a:solidFill>
                  <a:srgbClr val="F5D4C3"/>
                </a:solidFill>
                <a:latin typeface="Tahoma"/>
                <a:cs typeface="Tahoma"/>
              </a:rPr>
              <a:t>their </a:t>
            </a:r>
            <a:r>
              <a:rPr sz="2950" spc="300" dirty="0">
                <a:solidFill>
                  <a:srgbClr val="F5D4C3"/>
                </a:solidFill>
                <a:latin typeface="Tahoma"/>
                <a:cs typeface="Tahoma"/>
              </a:rPr>
              <a:t>marketing</a:t>
            </a:r>
            <a:endParaRPr sz="2950" dirty="0">
              <a:latin typeface="Tahoma"/>
              <a:cs typeface="Tahoma"/>
            </a:endParaRPr>
          </a:p>
          <a:p>
            <a:pPr marL="287020" marR="279400" algn="ctr">
              <a:lnSpc>
                <a:spcPct val="114399"/>
              </a:lnSpc>
            </a:pPr>
            <a:r>
              <a:rPr sz="2950" spc="335" dirty="0">
                <a:solidFill>
                  <a:srgbClr val="F5D4C3"/>
                </a:solidFill>
                <a:latin typeface="Tahoma"/>
                <a:cs typeface="Tahoma"/>
              </a:rPr>
              <a:t>efforts</a:t>
            </a:r>
            <a:r>
              <a:rPr sz="2950" spc="440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950" spc="265" dirty="0">
                <a:solidFill>
                  <a:srgbClr val="F5D4C3"/>
                </a:solidFill>
                <a:latin typeface="Tahoma"/>
                <a:cs typeface="Tahoma"/>
              </a:rPr>
              <a:t>and </a:t>
            </a:r>
            <a:r>
              <a:rPr sz="2950" spc="390" dirty="0">
                <a:solidFill>
                  <a:srgbClr val="F5D4C3"/>
                </a:solidFill>
                <a:latin typeface="Tahoma"/>
                <a:cs typeface="Tahoma"/>
              </a:rPr>
              <a:t>product</a:t>
            </a:r>
            <a:endParaRPr sz="29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2950" spc="270" dirty="0">
                <a:solidFill>
                  <a:srgbClr val="F5D4C3"/>
                </a:solidFill>
                <a:latin typeface="Tahoma"/>
                <a:cs typeface="Tahoma"/>
              </a:rPr>
              <a:t>offerings.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9524" y="6234200"/>
            <a:ext cx="29622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700"/>
              </a:lnSpc>
              <a:spcBef>
                <a:spcPts val="100"/>
              </a:spcBef>
            </a:pPr>
            <a:r>
              <a:rPr sz="2550" spc="140" dirty="0">
                <a:solidFill>
                  <a:srgbClr val="F5D4C3"/>
                </a:solidFill>
                <a:latin typeface="Tahoma"/>
                <a:cs typeface="Tahoma"/>
              </a:rPr>
              <a:t>To</a:t>
            </a:r>
            <a:r>
              <a:rPr sz="2550" spc="390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550" dirty="0">
                <a:solidFill>
                  <a:srgbClr val="F5D4C3"/>
                </a:solidFill>
                <a:latin typeface="Tahoma"/>
                <a:cs typeface="Tahoma"/>
              </a:rPr>
              <a:t>f</a:t>
            </a:r>
            <a:r>
              <a:rPr sz="2550" spc="-550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F5D4C3"/>
                </a:solidFill>
                <a:latin typeface="Tahoma"/>
                <a:cs typeface="Tahoma"/>
              </a:rPr>
              <a:t>ind</a:t>
            </a:r>
            <a:r>
              <a:rPr sz="2550" spc="39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550" spc="250" dirty="0">
                <a:solidFill>
                  <a:srgbClr val="F5D4C3"/>
                </a:solidFill>
                <a:latin typeface="Tahoma"/>
                <a:cs typeface="Tahoma"/>
              </a:rPr>
              <a:t>the</a:t>
            </a:r>
            <a:r>
              <a:rPr sz="2550" spc="390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550" spc="285" dirty="0">
                <a:solidFill>
                  <a:srgbClr val="F5D4C3"/>
                </a:solidFill>
                <a:latin typeface="Tahoma"/>
                <a:cs typeface="Tahoma"/>
              </a:rPr>
              <a:t>most </a:t>
            </a:r>
            <a:r>
              <a:rPr sz="2550" spc="295" dirty="0">
                <a:solidFill>
                  <a:srgbClr val="F5D4C3"/>
                </a:solidFill>
                <a:latin typeface="Tahoma"/>
                <a:cs typeface="Tahoma"/>
              </a:rPr>
              <a:t>attractive</a:t>
            </a:r>
            <a:endParaRPr sz="2550" dirty="0">
              <a:latin typeface="Tahoma"/>
              <a:cs typeface="Tahoma"/>
            </a:endParaRPr>
          </a:p>
          <a:p>
            <a:pPr marL="256540" marR="248920" algn="ctr">
              <a:lnSpc>
                <a:spcPct val="112700"/>
              </a:lnSpc>
            </a:pPr>
            <a:r>
              <a:rPr sz="2550" spc="295" dirty="0">
                <a:solidFill>
                  <a:srgbClr val="F5D4C3"/>
                </a:solidFill>
                <a:latin typeface="Tahoma"/>
                <a:cs typeface="Tahoma"/>
              </a:rPr>
              <a:t>segment</a:t>
            </a:r>
            <a:r>
              <a:rPr sz="2550" spc="37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550" spc="204" dirty="0">
                <a:solidFill>
                  <a:srgbClr val="F5D4C3"/>
                </a:solidFill>
                <a:latin typeface="Tahoma"/>
                <a:cs typeface="Tahoma"/>
              </a:rPr>
              <a:t>for</a:t>
            </a:r>
            <a:r>
              <a:rPr sz="2550" spc="390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550" spc="-50" dirty="0">
                <a:solidFill>
                  <a:srgbClr val="F5D4C3"/>
                </a:solidFill>
                <a:latin typeface="Tahoma"/>
                <a:cs typeface="Tahoma"/>
              </a:rPr>
              <a:t>a </a:t>
            </a:r>
            <a:r>
              <a:rPr sz="2550" spc="270" dirty="0">
                <a:solidFill>
                  <a:srgbClr val="F5D4C3"/>
                </a:solidFill>
                <a:latin typeface="Tahoma"/>
                <a:cs typeface="Tahoma"/>
              </a:rPr>
              <a:t>particular</a:t>
            </a:r>
            <a:endParaRPr sz="2550" dirty="0">
              <a:latin typeface="Tahoma"/>
              <a:cs typeface="Tahoma"/>
            </a:endParaRPr>
          </a:p>
          <a:p>
            <a:pPr marL="537210" marR="529590" algn="ctr">
              <a:lnSpc>
                <a:spcPct val="112700"/>
              </a:lnSpc>
              <a:spcBef>
                <a:spcPts val="5"/>
              </a:spcBef>
            </a:pPr>
            <a:r>
              <a:rPr sz="2550" spc="335" dirty="0">
                <a:solidFill>
                  <a:srgbClr val="F5D4C3"/>
                </a:solidFill>
                <a:latin typeface="Tahoma"/>
                <a:cs typeface="Tahoma"/>
              </a:rPr>
              <a:t>product</a:t>
            </a:r>
            <a:r>
              <a:rPr sz="2550" spc="39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550" spc="135" dirty="0">
                <a:solidFill>
                  <a:srgbClr val="F5D4C3"/>
                </a:solidFill>
                <a:latin typeface="Tahoma"/>
                <a:cs typeface="Tahoma"/>
              </a:rPr>
              <a:t>or </a:t>
            </a:r>
            <a:r>
              <a:rPr sz="2550" spc="250" dirty="0">
                <a:solidFill>
                  <a:srgbClr val="F5D4C3"/>
                </a:solidFill>
                <a:latin typeface="Tahoma"/>
                <a:cs typeface="Tahoma"/>
              </a:rPr>
              <a:t>service.</a:t>
            </a:r>
            <a:endParaRPr sz="25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23602" y="6228865"/>
            <a:ext cx="265684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5080" indent="-339725">
              <a:lnSpc>
                <a:spcPct val="113999"/>
              </a:lnSpc>
              <a:spcBef>
                <a:spcPts val="100"/>
              </a:spcBef>
            </a:pPr>
            <a:r>
              <a:rPr sz="2850" spc="155" dirty="0">
                <a:solidFill>
                  <a:srgbClr val="F5D4C3"/>
                </a:solidFill>
                <a:latin typeface="Tahoma"/>
                <a:cs typeface="Tahoma"/>
              </a:rPr>
              <a:t>To</a:t>
            </a:r>
            <a:r>
              <a:rPr sz="2850" spc="420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850" spc="330" dirty="0">
                <a:solidFill>
                  <a:srgbClr val="F5D4C3"/>
                </a:solidFill>
                <a:latin typeface="Tahoma"/>
                <a:cs typeface="Tahoma"/>
              </a:rPr>
              <a:t>determine </a:t>
            </a:r>
            <a:r>
              <a:rPr sz="2850" spc="285" dirty="0">
                <a:solidFill>
                  <a:srgbClr val="F5D4C3"/>
                </a:solidFill>
                <a:latin typeface="Tahoma"/>
                <a:cs typeface="Tahoma"/>
              </a:rPr>
              <a:t>marketing</a:t>
            </a:r>
            <a:endParaRPr sz="2850" dirty="0">
              <a:latin typeface="Tahoma"/>
              <a:cs typeface="Tahoma"/>
            </a:endParaRPr>
          </a:p>
          <a:p>
            <a:pPr marL="143510" marR="135890" indent="143510">
              <a:lnSpc>
                <a:spcPct val="113999"/>
              </a:lnSpc>
            </a:pPr>
            <a:r>
              <a:rPr sz="2850" spc="280" dirty="0">
                <a:solidFill>
                  <a:srgbClr val="F5D4C3"/>
                </a:solidFill>
                <a:latin typeface="Tahoma"/>
                <a:cs typeface="Tahoma"/>
              </a:rPr>
              <a:t>strategies, </a:t>
            </a:r>
            <a:r>
              <a:rPr sz="2850" spc="260" dirty="0">
                <a:solidFill>
                  <a:srgbClr val="F5D4C3"/>
                </a:solidFill>
                <a:latin typeface="Tahoma"/>
                <a:cs typeface="Tahoma"/>
              </a:rPr>
              <a:t>targets,</a:t>
            </a:r>
            <a:r>
              <a:rPr sz="2850" spc="44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850" spc="245" dirty="0">
                <a:solidFill>
                  <a:srgbClr val="F5D4C3"/>
                </a:solidFill>
                <a:latin typeface="Tahoma"/>
                <a:cs typeface="Tahoma"/>
              </a:rPr>
              <a:t>and</a:t>
            </a:r>
            <a:endParaRPr sz="2850" dirty="0">
              <a:latin typeface="Tahoma"/>
              <a:cs typeface="Tahoma"/>
            </a:endParaRPr>
          </a:p>
          <a:p>
            <a:pPr marL="769620">
              <a:lnSpc>
                <a:spcPct val="100000"/>
              </a:lnSpc>
              <a:spcBef>
                <a:spcPts val="480"/>
              </a:spcBef>
            </a:pPr>
            <a:r>
              <a:rPr sz="2850" spc="210" dirty="0">
                <a:solidFill>
                  <a:srgbClr val="F5D4C3"/>
                </a:solidFill>
                <a:latin typeface="Tahoma"/>
                <a:cs typeface="Tahoma"/>
              </a:rPr>
              <a:t>goals.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8552" y="6235590"/>
            <a:ext cx="289115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330200" algn="ctr">
              <a:lnSpc>
                <a:spcPct val="113199"/>
              </a:lnSpc>
              <a:spcBef>
                <a:spcPts val="100"/>
              </a:spcBef>
            </a:pPr>
            <a:r>
              <a:rPr sz="2650" spc="145" dirty="0">
                <a:solidFill>
                  <a:srgbClr val="F5D4C3"/>
                </a:solidFill>
                <a:latin typeface="Tahoma"/>
                <a:cs typeface="Tahoma"/>
              </a:rPr>
              <a:t>To</a:t>
            </a:r>
            <a:r>
              <a:rPr sz="2650" spc="38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650" spc="320" dirty="0">
                <a:solidFill>
                  <a:srgbClr val="F5D4C3"/>
                </a:solidFill>
                <a:latin typeface="Tahoma"/>
                <a:cs typeface="Tahoma"/>
              </a:rPr>
              <a:t>locate</a:t>
            </a:r>
            <a:r>
              <a:rPr sz="2650" spc="39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650" spc="160" dirty="0">
                <a:solidFill>
                  <a:srgbClr val="F5D4C3"/>
                </a:solidFill>
                <a:latin typeface="Tahoma"/>
                <a:cs typeface="Tahoma"/>
              </a:rPr>
              <a:t>or </a:t>
            </a:r>
            <a:r>
              <a:rPr sz="2650" spc="305" dirty="0">
                <a:solidFill>
                  <a:srgbClr val="F5D4C3"/>
                </a:solidFill>
                <a:latin typeface="Tahoma"/>
                <a:cs typeface="Tahoma"/>
              </a:rPr>
              <a:t>identify</a:t>
            </a:r>
            <a:r>
              <a:rPr sz="2650" spc="420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650" spc="229" dirty="0">
                <a:solidFill>
                  <a:srgbClr val="F5D4C3"/>
                </a:solidFill>
                <a:latin typeface="Tahoma"/>
                <a:cs typeface="Tahoma"/>
              </a:rPr>
              <a:t>the</a:t>
            </a:r>
            <a:endParaRPr sz="2650" dirty="0">
              <a:latin typeface="Tahoma"/>
              <a:cs typeface="Tahoma"/>
            </a:endParaRPr>
          </a:p>
          <a:p>
            <a:pPr marL="12700" marR="5080" indent="-635" algn="ctr">
              <a:lnSpc>
                <a:spcPct val="113199"/>
              </a:lnSpc>
            </a:pPr>
            <a:r>
              <a:rPr sz="2650" spc="265" dirty="0">
                <a:solidFill>
                  <a:srgbClr val="F5D4C3"/>
                </a:solidFill>
                <a:latin typeface="Tahoma"/>
                <a:cs typeface="Tahoma"/>
              </a:rPr>
              <a:t>tastes,</a:t>
            </a:r>
            <a:r>
              <a:rPr sz="2650" spc="39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650" spc="265" dirty="0">
                <a:solidFill>
                  <a:srgbClr val="F5D4C3"/>
                </a:solidFill>
                <a:latin typeface="Tahoma"/>
                <a:cs typeface="Tahoma"/>
              </a:rPr>
              <a:t>buying motives,</a:t>
            </a:r>
            <a:r>
              <a:rPr sz="2650" spc="390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650" spc="235" dirty="0">
                <a:solidFill>
                  <a:srgbClr val="F5D4C3"/>
                </a:solidFill>
                <a:latin typeface="Tahoma"/>
                <a:cs typeface="Tahoma"/>
              </a:rPr>
              <a:t>needs, </a:t>
            </a:r>
            <a:r>
              <a:rPr sz="2650" spc="305" dirty="0">
                <a:solidFill>
                  <a:srgbClr val="F5D4C3"/>
                </a:solidFill>
                <a:latin typeface="Tahoma"/>
                <a:cs typeface="Tahoma"/>
              </a:rPr>
              <a:t>priorities</a:t>
            </a:r>
            <a:r>
              <a:rPr sz="2650" spc="409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650" spc="229" dirty="0">
                <a:solidFill>
                  <a:srgbClr val="F5D4C3"/>
                </a:solidFill>
                <a:latin typeface="Tahoma"/>
                <a:cs typeface="Tahoma"/>
              </a:rPr>
              <a:t>and</a:t>
            </a:r>
            <a:endParaRPr sz="2650" dirty="0">
              <a:latin typeface="Tahoma"/>
              <a:cs typeface="Tahoma"/>
            </a:endParaRPr>
          </a:p>
          <a:p>
            <a:pPr marL="66675" marR="59055" indent="-635" algn="ctr">
              <a:lnSpc>
                <a:spcPct val="113199"/>
              </a:lnSpc>
            </a:pPr>
            <a:r>
              <a:rPr sz="2650" spc="330" dirty="0">
                <a:solidFill>
                  <a:srgbClr val="F5D4C3"/>
                </a:solidFill>
                <a:latin typeface="Tahoma"/>
                <a:cs typeface="Tahoma"/>
              </a:rPr>
              <a:t>preferences</a:t>
            </a:r>
            <a:r>
              <a:rPr sz="2650" spc="38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650" spc="180" dirty="0">
                <a:solidFill>
                  <a:srgbClr val="F5D4C3"/>
                </a:solidFill>
                <a:latin typeface="Tahoma"/>
                <a:cs typeface="Tahoma"/>
              </a:rPr>
              <a:t>of </a:t>
            </a:r>
            <a:r>
              <a:rPr sz="2650" spc="254" dirty="0">
                <a:solidFill>
                  <a:srgbClr val="F5D4C3"/>
                </a:solidFill>
                <a:latin typeface="Tahoma"/>
                <a:cs typeface="Tahoma"/>
              </a:rPr>
              <a:t>the</a:t>
            </a:r>
            <a:r>
              <a:rPr sz="2650" spc="395" dirty="0">
                <a:solidFill>
                  <a:srgbClr val="F5D4C3"/>
                </a:solidFill>
                <a:latin typeface="Tahoma"/>
                <a:cs typeface="Tahoma"/>
              </a:rPr>
              <a:t> </a:t>
            </a:r>
            <a:r>
              <a:rPr sz="2650" spc="295" dirty="0">
                <a:solidFill>
                  <a:srgbClr val="F5D4C3"/>
                </a:solidFill>
                <a:latin typeface="Tahoma"/>
                <a:cs typeface="Tahoma"/>
              </a:rPr>
              <a:t>customers.</a:t>
            </a:r>
            <a:endParaRPr sz="265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9475" y="3986988"/>
            <a:ext cx="923290" cy="806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b="1" spc="910" dirty="0">
                <a:latin typeface="Arial"/>
                <a:cs typeface="Arial"/>
              </a:rPr>
              <a:t>0</a:t>
            </a:r>
            <a:r>
              <a:rPr sz="5100" b="1" spc="409" dirty="0">
                <a:latin typeface="Arial"/>
                <a:cs typeface="Arial"/>
              </a:rPr>
              <a:t>2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60652" y="3986988"/>
            <a:ext cx="968375" cy="806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b="1" spc="1085" dirty="0">
                <a:latin typeface="Arial"/>
                <a:cs typeface="Arial"/>
              </a:rPr>
              <a:t>0</a:t>
            </a:r>
            <a:r>
              <a:rPr sz="5100" b="1" spc="585" dirty="0">
                <a:latin typeface="Arial"/>
                <a:cs typeface="Arial"/>
              </a:rPr>
              <a:t>4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47465" y="3986988"/>
            <a:ext cx="939165" cy="806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b="1" spc="720" dirty="0">
                <a:latin typeface="Arial"/>
                <a:cs typeface="Arial"/>
              </a:rPr>
              <a:t>03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9836" y="3986988"/>
            <a:ext cx="775970" cy="806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b="1" spc="330" dirty="0">
                <a:latin typeface="Arial"/>
                <a:cs typeface="Arial"/>
              </a:rPr>
              <a:t>0</a:t>
            </a:r>
            <a:r>
              <a:rPr sz="5100" b="1" spc="-170" dirty="0">
                <a:latin typeface="Arial"/>
                <a:cs typeface="Arial"/>
              </a:rPr>
              <a:t>1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422" rIns="0" bIns="0" rtlCol="0">
            <a:spAutoFit/>
          </a:bodyPr>
          <a:lstStyle/>
          <a:p>
            <a:pPr marL="2661920">
              <a:lnSpc>
                <a:spcPct val="100000"/>
              </a:lnSpc>
              <a:spcBef>
                <a:spcPts val="95"/>
              </a:spcBef>
            </a:pPr>
            <a:r>
              <a:rPr sz="6950" b="1" spc="310" dirty="0">
                <a:latin typeface="Arial"/>
                <a:cs typeface="Arial"/>
              </a:rPr>
              <a:t>Objectives</a:t>
            </a:r>
            <a:endParaRPr sz="6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44380" y="2148751"/>
              <a:ext cx="12801600" cy="7667625"/>
            </a:xfrm>
            <a:custGeom>
              <a:avLst/>
              <a:gdLst/>
              <a:ahLst/>
              <a:cxnLst/>
              <a:rect l="l" t="t" r="r" b="b"/>
              <a:pathLst>
                <a:path w="12801600" h="7667625">
                  <a:moveTo>
                    <a:pt x="12801598" y="0"/>
                  </a:moveTo>
                  <a:lnTo>
                    <a:pt x="12801598" y="7667624"/>
                  </a:lnTo>
                  <a:lnTo>
                    <a:pt x="0" y="7667624"/>
                  </a:lnTo>
                  <a:lnTo>
                    <a:pt x="0" y="0"/>
                  </a:lnTo>
                  <a:lnTo>
                    <a:pt x="12801598" y="0"/>
                  </a:lnTo>
                  <a:close/>
                </a:path>
              </a:pathLst>
            </a:custGeom>
            <a:solidFill>
              <a:srgbClr val="C8E265">
                <a:alpha val="77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0309" y="3337291"/>
            <a:ext cx="121913" cy="1219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86767" y="3079434"/>
            <a:ext cx="491426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33805" algn="l"/>
                <a:tab pos="3220720" algn="l"/>
                <a:tab pos="4398645" algn="l"/>
              </a:tabLst>
            </a:pPr>
            <a:r>
              <a:rPr sz="3300" b="1" spc="235" dirty="0">
                <a:latin typeface="Roboto"/>
                <a:cs typeface="Roboto"/>
              </a:rPr>
              <a:t>The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25" dirty="0">
                <a:latin typeface="Roboto"/>
                <a:cs typeface="Roboto"/>
              </a:rPr>
              <a:t>system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180" dirty="0">
                <a:latin typeface="Roboto"/>
                <a:cs typeface="Roboto"/>
              </a:rPr>
              <a:t>will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145" dirty="0">
                <a:latin typeface="Roboto"/>
                <a:cs typeface="Roboto"/>
              </a:rPr>
              <a:t>be</a:t>
            </a:r>
            <a:endParaRPr sz="33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195" y="3079434"/>
            <a:ext cx="515874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48740" algn="l"/>
                <a:tab pos="2190115" algn="l"/>
                <a:tab pos="4298315" algn="l"/>
              </a:tabLst>
            </a:pPr>
            <a:r>
              <a:rPr sz="3300" b="1" spc="204" dirty="0">
                <a:latin typeface="Roboto"/>
                <a:cs typeface="Roboto"/>
              </a:rPr>
              <a:t>able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95" dirty="0">
                <a:latin typeface="Roboto"/>
                <a:cs typeface="Roboto"/>
              </a:rPr>
              <a:t>to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35" dirty="0">
                <a:latin typeface="Roboto"/>
                <a:cs typeface="Roboto"/>
              </a:rPr>
              <a:t>identify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180" dirty="0">
                <a:latin typeface="Roboto"/>
                <a:cs typeface="Roboto"/>
              </a:rPr>
              <a:t>new</a:t>
            </a:r>
            <a:endParaRPr sz="33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6767" y="3511673"/>
            <a:ext cx="58496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01265" algn="l"/>
                <a:tab pos="5063490" algn="l"/>
              </a:tabLst>
            </a:pPr>
            <a:r>
              <a:rPr sz="3300" b="1" spc="250" dirty="0">
                <a:latin typeface="Roboto"/>
                <a:cs typeface="Roboto"/>
              </a:rPr>
              <a:t>customer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50" dirty="0">
                <a:latin typeface="Roboto"/>
                <a:cs typeface="Roboto"/>
              </a:rPr>
              <a:t>segments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160" dirty="0">
                <a:latin typeface="Roboto"/>
                <a:cs typeface="Roboto"/>
              </a:rPr>
              <a:t>and</a:t>
            </a:r>
            <a:endParaRPr sz="3300" dirty="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45024" y="3511673"/>
            <a:ext cx="421259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58925" algn="l"/>
                <a:tab pos="3815079" algn="l"/>
              </a:tabLst>
            </a:pPr>
            <a:r>
              <a:rPr sz="3300" b="1" spc="220" dirty="0">
                <a:latin typeface="Roboto"/>
                <a:cs typeface="Roboto"/>
              </a:rPr>
              <a:t>track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40" dirty="0">
                <a:latin typeface="Roboto"/>
                <a:cs typeface="Roboto"/>
              </a:rPr>
              <a:t>changes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110" dirty="0">
                <a:latin typeface="Roboto"/>
                <a:cs typeface="Roboto"/>
              </a:rPr>
              <a:t>in</a:t>
            </a:r>
            <a:endParaRPr sz="33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767" y="3943911"/>
            <a:ext cx="1047115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72360" algn="l"/>
                <a:tab pos="4576445" algn="l"/>
                <a:tab pos="5824855" algn="l"/>
                <a:tab pos="7086600" algn="l"/>
                <a:tab pos="8578850" algn="l"/>
              </a:tabLst>
            </a:pPr>
            <a:r>
              <a:rPr sz="3300" b="1" spc="250" dirty="0">
                <a:latin typeface="Roboto"/>
                <a:cs typeface="Roboto"/>
              </a:rPr>
              <a:t>customer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40" dirty="0">
                <a:latin typeface="Roboto"/>
                <a:cs typeface="Roboto"/>
              </a:rPr>
              <a:t>behavior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10" dirty="0">
                <a:latin typeface="Roboto"/>
                <a:cs typeface="Roboto"/>
              </a:rPr>
              <a:t>over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00" dirty="0">
                <a:latin typeface="Roboto"/>
                <a:cs typeface="Roboto"/>
              </a:rPr>
              <a:t>time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10" dirty="0">
                <a:latin typeface="Roboto"/>
                <a:cs typeface="Roboto"/>
              </a:rPr>
              <a:t>using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60" dirty="0">
                <a:latin typeface="Roboto"/>
                <a:cs typeface="Roboto"/>
              </a:rPr>
              <a:t>k-</a:t>
            </a:r>
            <a:r>
              <a:rPr sz="3300" b="1" spc="-540" dirty="0">
                <a:latin typeface="Roboto"/>
                <a:cs typeface="Roboto"/>
              </a:rPr>
              <a:t> </a:t>
            </a:r>
            <a:r>
              <a:rPr sz="3300" b="1" spc="229" dirty="0">
                <a:latin typeface="Roboto"/>
                <a:cs typeface="Roboto"/>
              </a:rPr>
              <a:t>means</a:t>
            </a:r>
            <a:endParaRPr sz="3300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6767" y="4808389"/>
            <a:ext cx="933005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97635" algn="l"/>
                <a:tab pos="4207510" algn="l"/>
                <a:tab pos="6066790" algn="l"/>
              </a:tabLst>
            </a:pPr>
            <a:r>
              <a:rPr sz="3300" b="1" spc="220" dirty="0">
                <a:latin typeface="Roboto"/>
                <a:cs typeface="Roboto"/>
              </a:rPr>
              <a:t>their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45" dirty="0">
                <a:latin typeface="Roboto"/>
                <a:cs typeface="Roboto"/>
              </a:rPr>
              <a:t>purchasing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15" dirty="0">
                <a:latin typeface="Roboto"/>
                <a:cs typeface="Roboto"/>
              </a:rPr>
              <a:t>habits,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54" dirty="0">
                <a:latin typeface="Roboto"/>
                <a:cs typeface="Roboto"/>
              </a:rPr>
              <a:t>demographics,</a:t>
            </a:r>
            <a:endParaRPr sz="3300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6767" y="4376150"/>
            <a:ext cx="10471150" cy="965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ts val="3679"/>
              </a:lnSpc>
              <a:spcBef>
                <a:spcPts val="125"/>
              </a:spcBef>
              <a:tabLst>
                <a:tab pos="2586990" algn="l"/>
                <a:tab pos="3368040" algn="l"/>
                <a:tab pos="5607050" algn="l"/>
                <a:tab pos="8278495" algn="l"/>
                <a:tab pos="9933940" algn="l"/>
              </a:tabLst>
            </a:pPr>
            <a:r>
              <a:rPr sz="3300" b="1" spc="250" dirty="0">
                <a:latin typeface="Roboto"/>
                <a:cs typeface="Roboto"/>
              </a:rPr>
              <a:t>clustering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95" dirty="0">
                <a:latin typeface="Roboto"/>
                <a:cs typeface="Roboto"/>
              </a:rPr>
              <a:t>to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50" dirty="0">
                <a:latin typeface="Roboto"/>
                <a:cs typeface="Roboto"/>
              </a:rPr>
              <a:t>segment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50" dirty="0">
                <a:latin typeface="Roboto"/>
                <a:cs typeface="Roboto"/>
              </a:rPr>
              <a:t>customers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225" dirty="0">
                <a:latin typeface="Roboto"/>
                <a:cs typeface="Roboto"/>
              </a:rPr>
              <a:t>based</a:t>
            </a:r>
            <a:r>
              <a:rPr sz="3300" b="1" dirty="0">
                <a:latin typeface="Roboto"/>
                <a:cs typeface="Roboto"/>
              </a:rPr>
              <a:t>	</a:t>
            </a:r>
            <a:r>
              <a:rPr sz="3300" b="1" spc="114" dirty="0">
                <a:latin typeface="Roboto"/>
                <a:cs typeface="Roboto"/>
              </a:rPr>
              <a:t>on</a:t>
            </a:r>
            <a:endParaRPr sz="3300" dirty="0">
              <a:latin typeface="Roboto"/>
              <a:cs typeface="Roboto"/>
            </a:endParaRPr>
          </a:p>
          <a:p>
            <a:pPr marR="5080" algn="r">
              <a:lnSpc>
                <a:spcPts val="3679"/>
              </a:lnSpc>
            </a:pPr>
            <a:r>
              <a:rPr sz="3300" b="1" spc="160" dirty="0">
                <a:latin typeface="Roboto"/>
                <a:cs typeface="Roboto"/>
              </a:rPr>
              <a:t>and</a:t>
            </a:r>
            <a:endParaRPr sz="3300" dirty="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0309" y="5930723"/>
            <a:ext cx="121913" cy="12191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86767" y="5240627"/>
            <a:ext cx="10471150" cy="3126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ts val="3679"/>
              </a:lnSpc>
              <a:spcBef>
                <a:spcPts val="125"/>
              </a:spcBef>
            </a:pPr>
            <a:r>
              <a:rPr sz="3300" b="1" spc="235" dirty="0">
                <a:latin typeface="Roboto"/>
                <a:cs typeface="Roboto"/>
              </a:rPr>
              <a:t>other</a:t>
            </a:r>
            <a:r>
              <a:rPr sz="3300" b="1" spc="575" dirty="0">
                <a:latin typeface="Roboto"/>
                <a:cs typeface="Roboto"/>
              </a:rPr>
              <a:t> </a:t>
            </a:r>
            <a:r>
              <a:rPr sz="3300" b="1" spc="260" dirty="0">
                <a:latin typeface="Roboto"/>
                <a:cs typeface="Roboto"/>
              </a:rPr>
              <a:t>relevant</a:t>
            </a:r>
            <a:r>
              <a:rPr sz="3300" b="1" spc="575" dirty="0">
                <a:latin typeface="Roboto"/>
                <a:cs typeface="Roboto"/>
              </a:rPr>
              <a:t> </a:t>
            </a:r>
            <a:r>
              <a:rPr sz="3300" b="1" spc="245" dirty="0">
                <a:latin typeface="Roboto"/>
                <a:cs typeface="Roboto"/>
              </a:rPr>
              <a:t>factors.</a:t>
            </a:r>
            <a:endParaRPr sz="3300" dirty="0">
              <a:latin typeface="Roboto"/>
              <a:cs typeface="Roboto"/>
            </a:endParaRPr>
          </a:p>
          <a:p>
            <a:pPr marL="12700" marR="5080" algn="just">
              <a:lnSpc>
                <a:spcPts val="3400"/>
              </a:lnSpc>
              <a:spcBef>
                <a:spcPts val="300"/>
              </a:spcBef>
            </a:pPr>
            <a:r>
              <a:rPr sz="3300" b="1" spc="245" dirty="0">
                <a:latin typeface="Roboto"/>
                <a:cs typeface="Roboto"/>
              </a:rPr>
              <a:t>This</a:t>
            </a:r>
            <a:r>
              <a:rPr sz="3300" b="1" spc="770" dirty="0">
                <a:latin typeface="Roboto"/>
                <a:cs typeface="Roboto"/>
              </a:rPr>
              <a:t> </a:t>
            </a:r>
            <a:r>
              <a:rPr sz="3300" b="1" spc="200" dirty="0">
                <a:latin typeface="Roboto"/>
                <a:cs typeface="Roboto"/>
              </a:rPr>
              <a:t>will</a:t>
            </a:r>
            <a:r>
              <a:rPr sz="3300" b="1" spc="770" dirty="0">
                <a:latin typeface="Roboto"/>
                <a:cs typeface="Roboto"/>
              </a:rPr>
              <a:t> </a:t>
            </a:r>
            <a:r>
              <a:rPr sz="3300" b="1" spc="220" dirty="0">
                <a:latin typeface="Roboto"/>
                <a:cs typeface="Roboto"/>
              </a:rPr>
              <a:t>allow</a:t>
            </a:r>
            <a:r>
              <a:rPr sz="3300" b="1" spc="775" dirty="0">
                <a:latin typeface="Roboto"/>
                <a:cs typeface="Roboto"/>
              </a:rPr>
              <a:t> </a:t>
            </a:r>
            <a:r>
              <a:rPr sz="3300" b="1" spc="260" dirty="0">
                <a:latin typeface="Roboto"/>
                <a:cs typeface="Roboto"/>
              </a:rPr>
              <a:t>businesses</a:t>
            </a:r>
            <a:r>
              <a:rPr sz="3300" b="1" spc="770" dirty="0">
                <a:latin typeface="Roboto"/>
                <a:cs typeface="Roboto"/>
              </a:rPr>
              <a:t> </a:t>
            </a:r>
            <a:r>
              <a:rPr sz="3300" b="1" spc="120" dirty="0">
                <a:latin typeface="Roboto"/>
                <a:cs typeface="Roboto"/>
              </a:rPr>
              <a:t>to</a:t>
            </a:r>
            <a:r>
              <a:rPr sz="3300" b="1" spc="770" dirty="0">
                <a:latin typeface="Roboto"/>
                <a:cs typeface="Roboto"/>
              </a:rPr>
              <a:t> </a:t>
            </a:r>
            <a:r>
              <a:rPr sz="3300" b="1" spc="245" dirty="0">
                <a:latin typeface="Roboto"/>
                <a:cs typeface="Roboto"/>
              </a:rPr>
              <a:t>identify</a:t>
            </a:r>
            <a:r>
              <a:rPr sz="3300" b="1" spc="775" dirty="0">
                <a:latin typeface="Roboto"/>
                <a:cs typeface="Roboto"/>
              </a:rPr>
              <a:t> </a:t>
            </a:r>
            <a:r>
              <a:rPr sz="3300" b="1" spc="240" dirty="0">
                <a:latin typeface="Roboto"/>
                <a:cs typeface="Roboto"/>
              </a:rPr>
              <a:t>patterns </a:t>
            </a:r>
            <a:r>
              <a:rPr sz="3300" b="1" spc="185" dirty="0">
                <a:latin typeface="Roboto"/>
                <a:cs typeface="Roboto"/>
              </a:rPr>
              <a:t>and</a:t>
            </a:r>
            <a:r>
              <a:rPr sz="3300" b="1" spc="345" dirty="0">
                <a:latin typeface="Roboto"/>
                <a:cs typeface="Roboto"/>
              </a:rPr>
              <a:t>  </a:t>
            </a:r>
            <a:r>
              <a:rPr sz="3300" b="1" spc="245" dirty="0">
                <a:latin typeface="Roboto"/>
                <a:cs typeface="Roboto"/>
              </a:rPr>
              <a:t>trends</a:t>
            </a:r>
            <a:r>
              <a:rPr sz="3300" b="1" spc="345" dirty="0">
                <a:latin typeface="Roboto"/>
                <a:cs typeface="Roboto"/>
              </a:rPr>
              <a:t>  </a:t>
            </a:r>
            <a:r>
              <a:rPr sz="3300" b="1" spc="229" dirty="0">
                <a:latin typeface="Roboto"/>
                <a:cs typeface="Roboto"/>
              </a:rPr>
              <a:t>among</a:t>
            </a:r>
            <a:r>
              <a:rPr sz="3300" b="1" spc="345" dirty="0">
                <a:latin typeface="Roboto"/>
                <a:cs typeface="Roboto"/>
              </a:rPr>
              <a:t>  </a:t>
            </a:r>
            <a:r>
              <a:rPr sz="3300" b="1" spc="229" dirty="0">
                <a:latin typeface="Roboto"/>
                <a:cs typeface="Roboto"/>
              </a:rPr>
              <a:t>their</a:t>
            </a:r>
            <a:r>
              <a:rPr sz="3300" b="1" spc="345" dirty="0">
                <a:latin typeface="Roboto"/>
                <a:cs typeface="Roboto"/>
              </a:rPr>
              <a:t>  </a:t>
            </a:r>
            <a:r>
              <a:rPr sz="3300" b="1" spc="260" dirty="0">
                <a:latin typeface="Roboto"/>
                <a:cs typeface="Roboto"/>
              </a:rPr>
              <a:t>customers</a:t>
            </a:r>
            <a:r>
              <a:rPr sz="3300" b="1" spc="345" dirty="0">
                <a:latin typeface="Roboto"/>
                <a:cs typeface="Roboto"/>
              </a:rPr>
              <a:t>  </a:t>
            </a:r>
            <a:r>
              <a:rPr sz="3300" b="1" spc="185" dirty="0">
                <a:latin typeface="Roboto"/>
                <a:cs typeface="Roboto"/>
              </a:rPr>
              <a:t>that</a:t>
            </a:r>
            <a:r>
              <a:rPr sz="3300" b="1" spc="345" dirty="0">
                <a:latin typeface="Roboto"/>
                <a:cs typeface="Roboto"/>
              </a:rPr>
              <a:t>  </a:t>
            </a:r>
            <a:r>
              <a:rPr sz="3300" b="1" spc="155" dirty="0">
                <a:latin typeface="Roboto"/>
                <a:cs typeface="Roboto"/>
              </a:rPr>
              <a:t>may </a:t>
            </a:r>
            <a:r>
              <a:rPr sz="3300" b="1" spc="175" dirty="0">
                <a:latin typeface="Roboto"/>
                <a:cs typeface="Roboto"/>
              </a:rPr>
              <a:t>not</a:t>
            </a:r>
            <a:r>
              <a:rPr sz="3300" b="1" spc="555" dirty="0">
                <a:latin typeface="Roboto"/>
                <a:cs typeface="Roboto"/>
              </a:rPr>
              <a:t>  </a:t>
            </a:r>
            <a:r>
              <a:rPr sz="3300" b="1" spc="170" dirty="0">
                <a:latin typeface="Roboto"/>
                <a:cs typeface="Roboto"/>
              </a:rPr>
              <a:t>be</a:t>
            </a:r>
            <a:r>
              <a:rPr sz="3300" b="1" spc="560" dirty="0">
                <a:latin typeface="Roboto"/>
                <a:cs typeface="Roboto"/>
              </a:rPr>
              <a:t>  </a:t>
            </a:r>
            <a:r>
              <a:rPr sz="3300" b="1" spc="260" dirty="0">
                <a:latin typeface="Roboto"/>
                <a:cs typeface="Roboto"/>
              </a:rPr>
              <a:t>immediately</a:t>
            </a:r>
            <a:r>
              <a:rPr sz="3300" b="1" spc="560" dirty="0">
                <a:latin typeface="Roboto"/>
                <a:cs typeface="Roboto"/>
              </a:rPr>
              <a:t>  </a:t>
            </a:r>
            <a:r>
              <a:rPr sz="3300" b="1" spc="254" dirty="0">
                <a:latin typeface="Roboto"/>
                <a:cs typeface="Roboto"/>
              </a:rPr>
              <a:t>apparent.</a:t>
            </a:r>
            <a:r>
              <a:rPr sz="3300" b="1" spc="560" dirty="0">
                <a:latin typeface="Roboto"/>
                <a:cs typeface="Roboto"/>
              </a:rPr>
              <a:t>  </a:t>
            </a:r>
            <a:r>
              <a:rPr sz="3300" b="1" spc="130" dirty="0">
                <a:latin typeface="Roboto"/>
                <a:cs typeface="Roboto"/>
              </a:rPr>
              <a:t>By</a:t>
            </a:r>
            <a:r>
              <a:rPr sz="3300" b="1" spc="560" dirty="0">
                <a:latin typeface="Roboto"/>
                <a:cs typeface="Roboto"/>
              </a:rPr>
              <a:t>  </a:t>
            </a:r>
            <a:r>
              <a:rPr sz="3300" b="1" spc="225" dirty="0">
                <a:latin typeface="Roboto"/>
                <a:cs typeface="Roboto"/>
              </a:rPr>
              <a:t>doing</a:t>
            </a:r>
            <a:r>
              <a:rPr sz="3300" b="1" spc="560" dirty="0">
                <a:latin typeface="Roboto"/>
                <a:cs typeface="Roboto"/>
              </a:rPr>
              <a:t>  </a:t>
            </a:r>
            <a:r>
              <a:rPr sz="3300" b="1" spc="145" dirty="0">
                <a:latin typeface="Roboto"/>
                <a:cs typeface="Roboto"/>
              </a:rPr>
              <a:t>so, </a:t>
            </a:r>
            <a:r>
              <a:rPr sz="3300" b="1" spc="204" dirty="0">
                <a:latin typeface="Roboto"/>
                <a:cs typeface="Roboto"/>
              </a:rPr>
              <a:t>they</a:t>
            </a:r>
            <a:r>
              <a:rPr sz="3300" b="1" spc="645" dirty="0">
                <a:latin typeface="Roboto"/>
                <a:cs typeface="Roboto"/>
              </a:rPr>
              <a:t>    </a:t>
            </a:r>
            <a:r>
              <a:rPr sz="3300" b="1" spc="195" dirty="0">
                <a:latin typeface="Roboto"/>
                <a:cs typeface="Roboto"/>
              </a:rPr>
              <a:t>can</a:t>
            </a:r>
            <a:r>
              <a:rPr sz="3300" b="1" spc="645" dirty="0">
                <a:latin typeface="Roboto"/>
                <a:cs typeface="Roboto"/>
              </a:rPr>
              <a:t>    </a:t>
            </a:r>
            <a:r>
              <a:rPr sz="3300" b="1" spc="254" dirty="0">
                <a:latin typeface="Roboto"/>
                <a:cs typeface="Roboto"/>
              </a:rPr>
              <a:t>develop</a:t>
            </a:r>
            <a:r>
              <a:rPr sz="3300" b="1" spc="650" dirty="0">
                <a:latin typeface="Roboto"/>
                <a:cs typeface="Roboto"/>
              </a:rPr>
              <a:t>    </a:t>
            </a:r>
            <a:r>
              <a:rPr sz="3300" b="1" spc="260" dirty="0">
                <a:latin typeface="Roboto"/>
                <a:cs typeface="Roboto"/>
              </a:rPr>
              <a:t>targeted</a:t>
            </a:r>
            <a:r>
              <a:rPr sz="3300" b="1" spc="645" dirty="0">
                <a:latin typeface="Roboto"/>
                <a:cs typeface="Roboto"/>
              </a:rPr>
              <a:t>    </a:t>
            </a:r>
            <a:r>
              <a:rPr sz="3300" b="1" spc="250" dirty="0">
                <a:latin typeface="Roboto"/>
                <a:cs typeface="Roboto"/>
              </a:rPr>
              <a:t>marketing </a:t>
            </a:r>
            <a:r>
              <a:rPr sz="3300" b="1" spc="254" dirty="0">
                <a:latin typeface="Roboto"/>
                <a:cs typeface="Roboto"/>
              </a:rPr>
              <a:t>campaigns,</a:t>
            </a:r>
            <a:r>
              <a:rPr sz="3300" b="1" spc="360" dirty="0">
                <a:latin typeface="Roboto"/>
                <a:cs typeface="Roboto"/>
              </a:rPr>
              <a:t>  </a:t>
            </a:r>
            <a:r>
              <a:rPr sz="3300" b="1" spc="254" dirty="0">
                <a:latin typeface="Roboto"/>
                <a:cs typeface="Roboto"/>
              </a:rPr>
              <a:t>improve</a:t>
            </a:r>
            <a:r>
              <a:rPr sz="3300" b="1" spc="360" dirty="0">
                <a:latin typeface="Roboto"/>
                <a:cs typeface="Roboto"/>
              </a:rPr>
              <a:t>  </a:t>
            </a:r>
            <a:r>
              <a:rPr sz="3300" b="1" spc="260" dirty="0">
                <a:latin typeface="Roboto"/>
                <a:cs typeface="Roboto"/>
              </a:rPr>
              <a:t>customer</a:t>
            </a:r>
            <a:r>
              <a:rPr sz="3300" b="1" spc="360" dirty="0">
                <a:latin typeface="Roboto"/>
                <a:cs typeface="Roboto"/>
              </a:rPr>
              <a:t>  </a:t>
            </a:r>
            <a:r>
              <a:rPr sz="3300" b="1" spc="254" dirty="0">
                <a:latin typeface="Roboto"/>
                <a:cs typeface="Roboto"/>
              </a:rPr>
              <a:t>retention,</a:t>
            </a:r>
            <a:r>
              <a:rPr sz="3300" b="1" spc="365" dirty="0">
                <a:latin typeface="Roboto"/>
                <a:cs typeface="Roboto"/>
              </a:rPr>
              <a:t>  </a:t>
            </a:r>
            <a:r>
              <a:rPr sz="3300" b="1" spc="160" dirty="0">
                <a:latin typeface="Roboto"/>
                <a:cs typeface="Roboto"/>
              </a:rPr>
              <a:t>and </a:t>
            </a:r>
            <a:r>
              <a:rPr sz="3300" b="1" spc="245" dirty="0">
                <a:latin typeface="Roboto"/>
                <a:cs typeface="Roboto"/>
              </a:rPr>
              <a:t>ultimately</a:t>
            </a:r>
            <a:r>
              <a:rPr sz="3300" b="1" spc="580" dirty="0">
                <a:latin typeface="Roboto"/>
                <a:cs typeface="Roboto"/>
              </a:rPr>
              <a:t> </a:t>
            </a:r>
            <a:r>
              <a:rPr sz="3300" b="1" spc="270" dirty="0">
                <a:latin typeface="Roboto"/>
                <a:cs typeface="Roboto"/>
              </a:rPr>
              <a:t>increase</a:t>
            </a:r>
            <a:r>
              <a:rPr sz="3300" b="1" spc="585" dirty="0">
                <a:latin typeface="Roboto"/>
                <a:cs typeface="Roboto"/>
              </a:rPr>
              <a:t> </a:t>
            </a:r>
            <a:r>
              <a:rPr sz="3300" b="1" spc="240" dirty="0">
                <a:latin typeface="Roboto"/>
                <a:cs typeface="Roboto"/>
              </a:rPr>
              <a:t>profitability</a:t>
            </a:r>
            <a:endParaRPr sz="3300" dirty="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5762" y="1455056"/>
            <a:ext cx="8164195" cy="247015"/>
          </a:xfrm>
          <a:custGeom>
            <a:avLst/>
            <a:gdLst/>
            <a:ahLst/>
            <a:cxnLst/>
            <a:rect l="l" t="t" r="r" b="b"/>
            <a:pathLst>
              <a:path w="8164195" h="247014">
                <a:moveTo>
                  <a:pt x="8040327" y="246839"/>
                </a:moveTo>
                <a:lnTo>
                  <a:pt x="123419" y="246839"/>
                </a:lnTo>
                <a:lnTo>
                  <a:pt x="75379" y="237140"/>
                </a:lnTo>
                <a:lnTo>
                  <a:pt x="36148" y="210690"/>
                </a:lnTo>
                <a:lnTo>
                  <a:pt x="9698" y="171460"/>
                </a:lnTo>
                <a:lnTo>
                  <a:pt x="0" y="123419"/>
                </a:lnTo>
                <a:lnTo>
                  <a:pt x="9698" y="75379"/>
                </a:lnTo>
                <a:lnTo>
                  <a:pt x="36148" y="36148"/>
                </a:lnTo>
                <a:lnTo>
                  <a:pt x="75379" y="9698"/>
                </a:lnTo>
                <a:lnTo>
                  <a:pt x="123419" y="0"/>
                </a:lnTo>
                <a:lnTo>
                  <a:pt x="8040327" y="0"/>
                </a:lnTo>
                <a:lnTo>
                  <a:pt x="8088368" y="9698"/>
                </a:lnTo>
                <a:lnTo>
                  <a:pt x="8127598" y="36148"/>
                </a:lnTo>
                <a:lnTo>
                  <a:pt x="8154048" y="75379"/>
                </a:lnTo>
                <a:lnTo>
                  <a:pt x="8163747" y="123419"/>
                </a:lnTo>
                <a:lnTo>
                  <a:pt x="8154048" y="171460"/>
                </a:lnTo>
                <a:lnTo>
                  <a:pt x="8127598" y="210690"/>
                </a:lnTo>
                <a:lnTo>
                  <a:pt x="8088368" y="237140"/>
                </a:lnTo>
                <a:lnTo>
                  <a:pt x="8040327" y="246839"/>
                </a:lnTo>
                <a:close/>
              </a:path>
            </a:pathLst>
          </a:custGeom>
          <a:solidFill>
            <a:srgbClr val="E44E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40762" y="295766"/>
            <a:ext cx="595947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b="1" spc="-105" dirty="0">
                <a:solidFill>
                  <a:srgbClr val="FFF1E4"/>
                </a:solidFill>
                <a:latin typeface="Arial"/>
                <a:cs typeface="Arial"/>
              </a:rPr>
              <a:t>Proposed</a:t>
            </a:r>
            <a:r>
              <a:rPr sz="5800" b="1" spc="-260" dirty="0">
                <a:solidFill>
                  <a:srgbClr val="FFF1E4"/>
                </a:solidFill>
                <a:latin typeface="Arial"/>
                <a:cs typeface="Arial"/>
              </a:rPr>
              <a:t> </a:t>
            </a:r>
            <a:r>
              <a:rPr sz="5800" b="1" spc="-85" dirty="0">
                <a:solidFill>
                  <a:srgbClr val="FFF1E4"/>
                </a:solidFill>
                <a:latin typeface="Arial"/>
                <a:cs typeface="Arial"/>
              </a:rPr>
              <a:t>system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37186" y="1333246"/>
              <a:ext cx="7214234" cy="175895"/>
            </a:xfrm>
            <a:custGeom>
              <a:avLst/>
              <a:gdLst/>
              <a:ahLst/>
              <a:cxnLst/>
              <a:rect l="l" t="t" r="r" b="b"/>
              <a:pathLst>
                <a:path w="7214234" h="175894">
                  <a:moveTo>
                    <a:pt x="7125812" y="175627"/>
                  </a:moveTo>
                  <a:lnTo>
                    <a:pt x="87813" y="175627"/>
                  </a:lnTo>
                  <a:lnTo>
                    <a:pt x="70602" y="173924"/>
                  </a:lnTo>
                  <a:lnTo>
                    <a:pt x="25719" y="149907"/>
                  </a:lnTo>
                  <a:lnTo>
                    <a:pt x="1702" y="105025"/>
                  </a:lnTo>
                  <a:lnTo>
                    <a:pt x="0" y="87813"/>
                  </a:lnTo>
                  <a:lnTo>
                    <a:pt x="1702" y="70602"/>
                  </a:lnTo>
                  <a:lnTo>
                    <a:pt x="25719" y="25720"/>
                  </a:lnTo>
                  <a:lnTo>
                    <a:pt x="70602" y="1702"/>
                  </a:lnTo>
                  <a:lnTo>
                    <a:pt x="87813" y="0"/>
                  </a:lnTo>
                  <a:lnTo>
                    <a:pt x="7125812" y="0"/>
                  </a:lnTo>
                  <a:lnTo>
                    <a:pt x="7174531" y="14753"/>
                  </a:lnTo>
                  <a:lnTo>
                    <a:pt x="7206942" y="54208"/>
                  </a:lnTo>
                  <a:lnTo>
                    <a:pt x="7213627" y="87813"/>
                  </a:lnTo>
                  <a:lnTo>
                    <a:pt x="7211924" y="105025"/>
                  </a:lnTo>
                  <a:lnTo>
                    <a:pt x="7187906" y="149907"/>
                  </a:lnTo>
                  <a:lnTo>
                    <a:pt x="7143024" y="173924"/>
                  </a:lnTo>
                  <a:lnTo>
                    <a:pt x="7125812" y="175627"/>
                  </a:lnTo>
                  <a:close/>
                </a:path>
              </a:pathLst>
            </a:custGeom>
            <a:solidFill>
              <a:srgbClr val="E44E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15602438" y="3924803"/>
            <a:ext cx="1695450" cy="2280285"/>
          </a:xfrm>
          <a:custGeom>
            <a:avLst/>
            <a:gdLst/>
            <a:ahLst/>
            <a:cxnLst/>
            <a:rect l="l" t="t" r="r" b="b"/>
            <a:pathLst>
              <a:path w="1695450" h="2280285">
                <a:moveTo>
                  <a:pt x="1595191" y="1138941"/>
                </a:moveTo>
                <a:lnTo>
                  <a:pt x="1609829" y="1094600"/>
                </a:lnTo>
                <a:lnTo>
                  <a:pt x="1623537" y="1049354"/>
                </a:lnTo>
                <a:lnTo>
                  <a:pt x="1636250" y="1003300"/>
                </a:lnTo>
                <a:lnTo>
                  <a:pt x="1647903" y="956534"/>
                </a:lnTo>
                <a:lnTo>
                  <a:pt x="1658430" y="909153"/>
                </a:lnTo>
                <a:lnTo>
                  <a:pt x="1667765" y="861252"/>
                </a:lnTo>
                <a:lnTo>
                  <a:pt x="1675844" y="812928"/>
                </a:lnTo>
                <a:lnTo>
                  <a:pt x="1682601" y="764277"/>
                </a:lnTo>
                <a:lnTo>
                  <a:pt x="1687970" y="715395"/>
                </a:lnTo>
                <a:lnTo>
                  <a:pt x="1691886" y="666379"/>
                </a:lnTo>
                <a:lnTo>
                  <a:pt x="1694283" y="617324"/>
                </a:lnTo>
                <a:lnTo>
                  <a:pt x="1695097" y="568327"/>
                </a:lnTo>
                <a:lnTo>
                  <a:pt x="1694262" y="515130"/>
                </a:lnTo>
                <a:lnTo>
                  <a:pt x="1691777" y="462332"/>
                </a:lnTo>
                <a:lnTo>
                  <a:pt x="1687678" y="409967"/>
                </a:lnTo>
                <a:lnTo>
                  <a:pt x="1681999" y="358069"/>
                </a:lnTo>
                <a:lnTo>
                  <a:pt x="1674772" y="306670"/>
                </a:lnTo>
                <a:lnTo>
                  <a:pt x="1666033" y="255804"/>
                </a:lnTo>
                <a:lnTo>
                  <a:pt x="1655816" y="205505"/>
                </a:lnTo>
                <a:lnTo>
                  <a:pt x="1644154" y="155805"/>
                </a:lnTo>
                <a:lnTo>
                  <a:pt x="1631081" y="106739"/>
                </a:lnTo>
                <a:lnTo>
                  <a:pt x="1616632" y="58338"/>
                </a:lnTo>
                <a:lnTo>
                  <a:pt x="1600840" y="10637"/>
                </a:lnTo>
                <a:lnTo>
                  <a:pt x="1598957" y="6939"/>
                </a:lnTo>
                <a:lnTo>
                  <a:pt x="1598957" y="3247"/>
                </a:lnTo>
                <a:lnTo>
                  <a:pt x="1597300" y="0"/>
                </a:lnTo>
              </a:path>
              <a:path w="1695450" h="2280285">
                <a:moveTo>
                  <a:pt x="0" y="2280176"/>
                </a:moveTo>
                <a:lnTo>
                  <a:pt x="30931" y="2280176"/>
                </a:lnTo>
                <a:lnTo>
                  <a:pt x="79080" y="2278783"/>
                </a:lnTo>
                <a:lnTo>
                  <a:pt x="127027" y="2275908"/>
                </a:lnTo>
                <a:lnTo>
                  <a:pt x="174745" y="2271569"/>
                </a:lnTo>
                <a:lnTo>
                  <a:pt x="222208" y="2265790"/>
                </a:lnTo>
                <a:lnTo>
                  <a:pt x="269390" y="2258590"/>
                </a:lnTo>
                <a:lnTo>
                  <a:pt x="316265" y="2249990"/>
                </a:lnTo>
                <a:lnTo>
                  <a:pt x="362806" y="2240012"/>
                </a:lnTo>
                <a:lnTo>
                  <a:pt x="408988" y="2228676"/>
                </a:lnTo>
                <a:lnTo>
                  <a:pt x="454784" y="2216003"/>
                </a:lnTo>
                <a:lnTo>
                  <a:pt x="500168" y="2202014"/>
                </a:lnTo>
                <a:lnTo>
                  <a:pt x="545114" y="2186730"/>
                </a:lnTo>
                <a:lnTo>
                  <a:pt x="589595" y="2170172"/>
                </a:lnTo>
                <a:lnTo>
                  <a:pt x="633586" y="2152360"/>
                </a:lnTo>
                <a:lnTo>
                  <a:pt x="677060" y="2133317"/>
                </a:lnTo>
                <a:lnTo>
                  <a:pt x="719991" y="2113061"/>
                </a:lnTo>
                <a:lnTo>
                  <a:pt x="762353" y="2091616"/>
                </a:lnTo>
                <a:lnTo>
                  <a:pt x="804119" y="2069000"/>
                </a:lnTo>
                <a:lnTo>
                  <a:pt x="845263" y="2045236"/>
                </a:lnTo>
                <a:lnTo>
                  <a:pt x="885760" y="2020345"/>
                </a:lnTo>
                <a:lnTo>
                  <a:pt x="925582" y="1994346"/>
                </a:lnTo>
                <a:lnTo>
                  <a:pt x="964705" y="1967261"/>
                </a:lnTo>
                <a:lnTo>
                  <a:pt x="1003100" y="1939111"/>
                </a:lnTo>
                <a:lnTo>
                  <a:pt x="1040744" y="1909917"/>
                </a:lnTo>
                <a:lnTo>
                  <a:pt x="1077608" y="1879699"/>
                </a:lnTo>
                <a:lnTo>
                  <a:pt x="1113667" y="1848480"/>
                </a:lnTo>
                <a:lnTo>
                  <a:pt x="1148895" y="1816278"/>
                </a:lnTo>
                <a:lnTo>
                  <a:pt x="1183265" y="1783116"/>
                </a:lnTo>
                <a:lnTo>
                  <a:pt x="1216752" y="1749015"/>
                </a:lnTo>
                <a:lnTo>
                  <a:pt x="1249329" y="1713994"/>
                </a:lnTo>
                <a:lnTo>
                  <a:pt x="1280970" y="1678076"/>
                </a:lnTo>
                <a:lnTo>
                  <a:pt x="1311648" y="1641281"/>
                </a:lnTo>
                <a:lnTo>
                  <a:pt x="1341338" y="1603629"/>
                </a:lnTo>
                <a:lnTo>
                  <a:pt x="1370013" y="1565143"/>
                </a:lnTo>
                <a:lnTo>
                  <a:pt x="1397647" y="1525842"/>
                </a:lnTo>
                <a:lnTo>
                  <a:pt x="1424215" y="1485748"/>
                </a:lnTo>
                <a:lnTo>
                  <a:pt x="1449688" y="1444881"/>
                </a:lnTo>
                <a:lnTo>
                  <a:pt x="1474043" y="1403263"/>
                </a:lnTo>
                <a:lnTo>
                  <a:pt x="1497251" y="1360914"/>
                </a:lnTo>
                <a:lnTo>
                  <a:pt x="1519288" y="1317855"/>
                </a:lnTo>
                <a:lnTo>
                  <a:pt x="1540126" y="1274108"/>
                </a:lnTo>
                <a:lnTo>
                  <a:pt x="1559741" y="1229692"/>
                </a:lnTo>
                <a:lnTo>
                  <a:pt x="1578104" y="1184630"/>
                </a:lnTo>
                <a:lnTo>
                  <a:pt x="1595191" y="1138941"/>
                </a:lnTo>
              </a:path>
            </a:pathLst>
          </a:custGeom>
          <a:ln w="152399">
            <a:solidFill>
              <a:srgbClr val="C8E26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28700" y="2822372"/>
            <a:ext cx="14614525" cy="0"/>
          </a:xfrm>
          <a:custGeom>
            <a:avLst/>
            <a:gdLst/>
            <a:ahLst/>
            <a:cxnLst/>
            <a:rect l="l" t="t" r="r" b="b"/>
            <a:pathLst>
              <a:path w="14614525">
                <a:moveTo>
                  <a:pt x="0" y="0"/>
                </a:moveTo>
                <a:lnTo>
                  <a:pt x="14614226" y="0"/>
                </a:lnTo>
              </a:path>
            </a:pathLst>
          </a:custGeom>
          <a:ln w="76199">
            <a:solidFill>
              <a:srgbClr val="C8E26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28670" y="7233236"/>
            <a:ext cx="100330" cy="883285"/>
          </a:xfrm>
          <a:custGeom>
            <a:avLst/>
            <a:gdLst/>
            <a:ahLst/>
            <a:cxnLst/>
            <a:rect l="l" t="t" r="r" b="b"/>
            <a:pathLst>
              <a:path w="100330" h="883284">
                <a:moveTo>
                  <a:pt x="99906" y="0"/>
                </a:moveTo>
                <a:lnTo>
                  <a:pt x="95119" y="14499"/>
                </a:lnTo>
                <a:lnTo>
                  <a:pt x="85268" y="44341"/>
                </a:lnTo>
                <a:lnTo>
                  <a:pt x="71560" y="89587"/>
                </a:lnTo>
                <a:lnTo>
                  <a:pt x="58847" y="135640"/>
                </a:lnTo>
                <a:lnTo>
                  <a:pt x="47194" y="182406"/>
                </a:lnTo>
                <a:lnTo>
                  <a:pt x="36667" y="229788"/>
                </a:lnTo>
                <a:lnTo>
                  <a:pt x="27331" y="277689"/>
                </a:lnTo>
                <a:lnTo>
                  <a:pt x="19253" y="326013"/>
                </a:lnTo>
                <a:lnTo>
                  <a:pt x="12496" y="374664"/>
                </a:lnTo>
                <a:lnTo>
                  <a:pt x="7127" y="423545"/>
                </a:lnTo>
                <a:lnTo>
                  <a:pt x="3211" y="472562"/>
                </a:lnTo>
                <a:lnTo>
                  <a:pt x="813" y="521616"/>
                </a:lnTo>
                <a:lnTo>
                  <a:pt x="0" y="570613"/>
                </a:lnTo>
                <a:lnTo>
                  <a:pt x="835" y="623811"/>
                </a:lnTo>
                <a:lnTo>
                  <a:pt x="3320" y="676609"/>
                </a:lnTo>
                <a:lnTo>
                  <a:pt x="7419" y="728973"/>
                </a:lnTo>
                <a:lnTo>
                  <a:pt x="13098" y="780872"/>
                </a:lnTo>
                <a:lnTo>
                  <a:pt x="20324" y="832271"/>
                </a:lnTo>
                <a:lnTo>
                  <a:pt x="29063" y="883136"/>
                </a:lnTo>
              </a:path>
            </a:pathLst>
          </a:custGeom>
          <a:ln w="152399">
            <a:solidFill>
              <a:srgbClr val="C8E26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24811" y="8365239"/>
            <a:ext cx="230504" cy="431165"/>
          </a:xfrm>
          <a:custGeom>
            <a:avLst/>
            <a:gdLst/>
            <a:ahLst/>
            <a:cxnLst/>
            <a:rect l="l" t="t" r="r" b="b"/>
            <a:pathLst>
              <a:path w="230505" h="431165">
                <a:moveTo>
                  <a:pt x="0" y="0"/>
                </a:moveTo>
                <a:lnTo>
                  <a:pt x="0" y="3691"/>
                </a:lnTo>
                <a:lnTo>
                  <a:pt x="1883" y="7383"/>
                </a:lnTo>
                <a:lnTo>
                  <a:pt x="19355" y="52580"/>
                </a:lnTo>
                <a:lnTo>
                  <a:pt x="38086" y="97197"/>
                </a:lnTo>
                <a:lnTo>
                  <a:pt x="58049" y="141211"/>
                </a:lnTo>
                <a:lnTo>
                  <a:pt x="79218" y="184601"/>
                </a:lnTo>
                <a:lnTo>
                  <a:pt x="101568" y="227343"/>
                </a:lnTo>
                <a:lnTo>
                  <a:pt x="125073" y="269415"/>
                </a:lnTo>
                <a:lnTo>
                  <a:pt x="149705" y="310794"/>
                </a:lnTo>
                <a:lnTo>
                  <a:pt x="175440" y="351458"/>
                </a:lnTo>
                <a:lnTo>
                  <a:pt x="202250" y="391383"/>
                </a:lnTo>
                <a:lnTo>
                  <a:pt x="230111" y="430549"/>
                </a:lnTo>
              </a:path>
            </a:pathLst>
          </a:custGeom>
          <a:ln w="152399">
            <a:solidFill>
              <a:srgbClr val="C8E26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9" name="object 9"/>
          <p:cNvGrpSpPr/>
          <p:nvPr/>
        </p:nvGrpSpPr>
        <p:grpSpPr>
          <a:xfrm>
            <a:off x="1972918" y="6092001"/>
            <a:ext cx="827405" cy="3495675"/>
            <a:chOff x="1972918" y="6092001"/>
            <a:chExt cx="827405" cy="3495675"/>
          </a:xfrm>
        </p:grpSpPr>
        <p:sp>
          <p:nvSpPr>
            <p:cNvPr id="10" name="object 10"/>
            <p:cNvSpPr/>
            <p:nvPr/>
          </p:nvSpPr>
          <p:spPr>
            <a:xfrm>
              <a:off x="2049118" y="9365413"/>
              <a:ext cx="580390" cy="146685"/>
            </a:xfrm>
            <a:custGeom>
              <a:avLst/>
              <a:gdLst/>
              <a:ahLst/>
              <a:cxnLst/>
              <a:rect l="l" t="t" r="r" b="b"/>
              <a:pathLst>
                <a:path w="580389" h="146684">
                  <a:moveTo>
                    <a:pt x="0" y="0"/>
                  </a:moveTo>
                  <a:lnTo>
                    <a:pt x="43388" y="19214"/>
                  </a:lnTo>
                  <a:lnTo>
                    <a:pt x="87279" y="37195"/>
                  </a:lnTo>
                  <a:lnTo>
                    <a:pt x="131646" y="53918"/>
                  </a:lnTo>
                  <a:lnTo>
                    <a:pt x="176464" y="69361"/>
                  </a:lnTo>
                  <a:lnTo>
                    <a:pt x="221707" y="83502"/>
                  </a:lnTo>
                  <a:lnTo>
                    <a:pt x="267348" y="96318"/>
                  </a:lnTo>
                  <a:lnTo>
                    <a:pt x="313362" y="107787"/>
                  </a:lnTo>
                  <a:lnTo>
                    <a:pt x="359722" y="117886"/>
                  </a:lnTo>
                  <a:lnTo>
                    <a:pt x="406402" y="126592"/>
                  </a:lnTo>
                  <a:lnTo>
                    <a:pt x="453376" y="133883"/>
                  </a:lnTo>
                  <a:lnTo>
                    <a:pt x="500619" y="139736"/>
                  </a:lnTo>
                  <a:lnTo>
                    <a:pt x="548103" y="144129"/>
                  </a:lnTo>
                  <a:lnTo>
                    <a:pt x="579802" y="146063"/>
                  </a:lnTo>
                </a:path>
              </a:pathLst>
            </a:custGeom>
            <a:ln w="1523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7569" y="6092001"/>
              <a:ext cx="152400" cy="3419475"/>
            </a:xfrm>
            <a:custGeom>
              <a:avLst/>
              <a:gdLst/>
              <a:ahLst/>
              <a:cxnLst/>
              <a:rect l="l" t="t" r="r" b="b"/>
              <a:pathLst>
                <a:path w="152400" h="3419475">
                  <a:moveTo>
                    <a:pt x="152399" y="0"/>
                  </a:moveTo>
                  <a:lnTo>
                    <a:pt x="152399" y="3419475"/>
                  </a:lnTo>
                  <a:lnTo>
                    <a:pt x="0" y="3419475"/>
                  </a:lnTo>
                  <a:lnTo>
                    <a:pt x="0" y="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C8E26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1145663" y="6377832"/>
            <a:ext cx="652780" cy="810260"/>
          </a:xfrm>
          <a:custGeom>
            <a:avLst/>
            <a:gdLst/>
            <a:ahLst/>
            <a:cxnLst/>
            <a:rect l="l" t="t" r="r" b="b"/>
            <a:pathLst>
              <a:path w="652780" h="810259">
                <a:moveTo>
                  <a:pt x="652521" y="0"/>
                </a:moveTo>
                <a:lnTo>
                  <a:pt x="613399" y="27084"/>
                </a:lnTo>
                <a:lnTo>
                  <a:pt x="575003" y="55234"/>
                </a:lnTo>
                <a:lnTo>
                  <a:pt x="537360" y="84428"/>
                </a:lnTo>
                <a:lnTo>
                  <a:pt x="500496" y="114646"/>
                </a:lnTo>
                <a:lnTo>
                  <a:pt x="464437" y="145866"/>
                </a:lnTo>
                <a:lnTo>
                  <a:pt x="429209" y="178067"/>
                </a:lnTo>
                <a:lnTo>
                  <a:pt x="394838" y="211229"/>
                </a:lnTo>
                <a:lnTo>
                  <a:pt x="361352" y="245331"/>
                </a:lnTo>
                <a:lnTo>
                  <a:pt x="328775" y="280351"/>
                </a:lnTo>
                <a:lnTo>
                  <a:pt x="297134" y="316269"/>
                </a:lnTo>
                <a:lnTo>
                  <a:pt x="266456" y="353065"/>
                </a:lnTo>
                <a:lnTo>
                  <a:pt x="236766" y="390716"/>
                </a:lnTo>
                <a:lnTo>
                  <a:pt x="208091" y="429203"/>
                </a:lnTo>
                <a:lnTo>
                  <a:pt x="180456" y="468503"/>
                </a:lnTo>
                <a:lnTo>
                  <a:pt x="153889" y="508598"/>
                </a:lnTo>
                <a:lnTo>
                  <a:pt x="128415" y="549464"/>
                </a:lnTo>
                <a:lnTo>
                  <a:pt x="104061" y="591082"/>
                </a:lnTo>
                <a:lnTo>
                  <a:pt x="80852" y="633431"/>
                </a:lnTo>
                <a:lnTo>
                  <a:pt x="58816" y="676490"/>
                </a:lnTo>
                <a:lnTo>
                  <a:pt x="37977" y="720237"/>
                </a:lnTo>
                <a:lnTo>
                  <a:pt x="31796" y="734236"/>
                </a:lnTo>
                <a:lnTo>
                  <a:pt x="18363" y="764653"/>
                </a:lnTo>
                <a:lnTo>
                  <a:pt x="0" y="809715"/>
                </a:lnTo>
              </a:path>
            </a:pathLst>
          </a:custGeom>
          <a:ln w="152399">
            <a:solidFill>
              <a:srgbClr val="C8E26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720765" y="9426526"/>
            <a:ext cx="14495780" cy="49530"/>
          </a:xfrm>
          <a:custGeom>
            <a:avLst/>
            <a:gdLst/>
            <a:ahLst/>
            <a:cxnLst/>
            <a:rect l="l" t="t" r="r" b="b"/>
            <a:pathLst>
              <a:path w="14495780" h="49529">
                <a:moveTo>
                  <a:pt x="0" y="49291"/>
                </a:moveTo>
                <a:lnTo>
                  <a:pt x="14495771" y="0"/>
                </a:lnTo>
              </a:path>
            </a:pathLst>
          </a:custGeom>
          <a:ln w="76199">
            <a:solidFill>
              <a:srgbClr val="C8E26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20636" y="6130045"/>
            <a:ext cx="12922885" cy="0"/>
          </a:xfrm>
          <a:custGeom>
            <a:avLst/>
            <a:gdLst/>
            <a:ahLst/>
            <a:cxnLst/>
            <a:rect l="l" t="t" r="r" b="b"/>
            <a:pathLst>
              <a:path w="12922885">
                <a:moveTo>
                  <a:pt x="0" y="0"/>
                </a:moveTo>
                <a:lnTo>
                  <a:pt x="12922290" y="0"/>
                </a:lnTo>
              </a:path>
            </a:pathLst>
          </a:custGeom>
          <a:ln w="76199">
            <a:solidFill>
              <a:srgbClr val="C8E26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5" name="object 15"/>
          <p:cNvGrpSpPr/>
          <p:nvPr/>
        </p:nvGrpSpPr>
        <p:grpSpPr>
          <a:xfrm>
            <a:off x="2487878" y="2784275"/>
            <a:ext cx="304800" cy="831215"/>
            <a:chOff x="2487878" y="2784275"/>
            <a:chExt cx="304800" cy="831215"/>
          </a:xfrm>
        </p:grpSpPr>
        <p:sp>
          <p:nvSpPr>
            <p:cNvPr id="16" name="object 16"/>
            <p:cNvSpPr/>
            <p:nvPr/>
          </p:nvSpPr>
          <p:spPr>
            <a:xfrm>
              <a:off x="2640278" y="2784275"/>
              <a:ext cx="0" cy="545465"/>
            </a:xfrm>
            <a:custGeom>
              <a:avLst/>
              <a:gdLst/>
              <a:ahLst/>
              <a:cxnLst/>
              <a:rect l="l" t="t" r="r" b="b"/>
              <a:pathLst>
                <a:path h="545464">
                  <a:moveTo>
                    <a:pt x="0" y="0"/>
                  </a:moveTo>
                  <a:lnTo>
                    <a:pt x="0" y="545013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5978" y="3348338"/>
              <a:ext cx="228599" cy="2285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25978" y="334833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228599"/>
                  </a:move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299"/>
                  </a:ln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299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599" y="114299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299" y="228599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265850" y="2784275"/>
            <a:ext cx="304800" cy="831215"/>
            <a:chOff x="6265850" y="2784275"/>
            <a:chExt cx="304800" cy="831215"/>
          </a:xfrm>
        </p:grpSpPr>
        <p:sp>
          <p:nvSpPr>
            <p:cNvPr id="20" name="object 20"/>
            <p:cNvSpPr/>
            <p:nvPr/>
          </p:nvSpPr>
          <p:spPr>
            <a:xfrm>
              <a:off x="6418250" y="2784275"/>
              <a:ext cx="0" cy="545465"/>
            </a:xfrm>
            <a:custGeom>
              <a:avLst/>
              <a:gdLst/>
              <a:ahLst/>
              <a:cxnLst/>
              <a:rect l="l" t="t" r="r" b="b"/>
              <a:pathLst>
                <a:path h="545464">
                  <a:moveTo>
                    <a:pt x="0" y="0"/>
                  </a:moveTo>
                  <a:lnTo>
                    <a:pt x="0" y="545013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950" y="3348338"/>
              <a:ext cx="228599" cy="2285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03950" y="334833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228599"/>
                  </a:move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299"/>
                  </a:ln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299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599" y="114299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299" y="228599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0072396" y="2784275"/>
            <a:ext cx="304800" cy="831215"/>
            <a:chOff x="10072396" y="2784275"/>
            <a:chExt cx="304800" cy="831215"/>
          </a:xfrm>
        </p:grpSpPr>
        <p:sp>
          <p:nvSpPr>
            <p:cNvPr id="24" name="object 24"/>
            <p:cNvSpPr/>
            <p:nvPr/>
          </p:nvSpPr>
          <p:spPr>
            <a:xfrm>
              <a:off x="10224796" y="2784275"/>
              <a:ext cx="0" cy="545465"/>
            </a:xfrm>
            <a:custGeom>
              <a:avLst/>
              <a:gdLst/>
              <a:ahLst/>
              <a:cxnLst/>
              <a:rect l="l" t="t" r="r" b="b"/>
              <a:pathLst>
                <a:path h="545464">
                  <a:moveTo>
                    <a:pt x="0" y="0"/>
                  </a:moveTo>
                  <a:lnTo>
                    <a:pt x="0" y="545013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0496" y="3348338"/>
              <a:ext cx="228599" cy="2285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110496" y="334833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228599"/>
                  </a:move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299"/>
                  </a:ln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299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599" y="114299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299" y="228599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3917041" y="2784275"/>
            <a:ext cx="304800" cy="831215"/>
            <a:chOff x="13917041" y="2784275"/>
            <a:chExt cx="304800" cy="831215"/>
          </a:xfrm>
        </p:grpSpPr>
        <p:sp>
          <p:nvSpPr>
            <p:cNvPr id="28" name="object 28"/>
            <p:cNvSpPr/>
            <p:nvPr/>
          </p:nvSpPr>
          <p:spPr>
            <a:xfrm>
              <a:off x="14069441" y="2784275"/>
              <a:ext cx="0" cy="545465"/>
            </a:xfrm>
            <a:custGeom>
              <a:avLst/>
              <a:gdLst/>
              <a:ahLst/>
              <a:cxnLst/>
              <a:rect l="l" t="t" r="r" b="b"/>
              <a:pathLst>
                <a:path h="545464">
                  <a:moveTo>
                    <a:pt x="0" y="0"/>
                  </a:moveTo>
                  <a:lnTo>
                    <a:pt x="0" y="545013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55141" y="3348338"/>
              <a:ext cx="228599" cy="2285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955141" y="334833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228599"/>
                  </a:move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299"/>
                  </a:ln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299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599" y="114299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299" y="228599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651900" y="6130047"/>
            <a:ext cx="304800" cy="831215"/>
            <a:chOff x="4651900" y="6130047"/>
            <a:chExt cx="304800" cy="831215"/>
          </a:xfrm>
        </p:grpSpPr>
        <p:sp>
          <p:nvSpPr>
            <p:cNvPr id="32" name="object 32"/>
            <p:cNvSpPr/>
            <p:nvPr/>
          </p:nvSpPr>
          <p:spPr>
            <a:xfrm>
              <a:off x="4804300" y="6130047"/>
              <a:ext cx="0" cy="545465"/>
            </a:xfrm>
            <a:custGeom>
              <a:avLst/>
              <a:gdLst/>
              <a:ahLst/>
              <a:cxnLst/>
              <a:rect l="l" t="t" r="r" b="b"/>
              <a:pathLst>
                <a:path h="545465">
                  <a:moveTo>
                    <a:pt x="0" y="0"/>
                  </a:moveTo>
                  <a:lnTo>
                    <a:pt x="0" y="545013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0000" y="6694110"/>
              <a:ext cx="228599" cy="2285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690000" y="669411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228599"/>
                  </a:move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299"/>
                  </a:ln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299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599" y="114299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299" y="228599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991597" y="6130047"/>
            <a:ext cx="304800" cy="831215"/>
            <a:chOff x="8991597" y="6130047"/>
            <a:chExt cx="304800" cy="831215"/>
          </a:xfrm>
        </p:grpSpPr>
        <p:sp>
          <p:nvSpPr>
            <p:cNvPr id="36" name="object 36"/>
            <p:cNvSpPr/>
            <p:nvPr/>
          </p:nvSpPr>
          <p:spPr>
            <a:xfrm>
              <a:off x="9143997" y="6130047"/>
              <a:ext cx="0" cy="545465"/>
            </a:xfrm>
            <a:custGeom>
              <a:avLst/>
              <a:gdLst/>
              <a:ahLst/>
              <a:cxnLst/>
              <a:rect l="l" t="t" r="r" b="b"/>
              <a:pathLst>
                <a:path h="545465">
                  <a:moveTo>
                    <a:pt x="0" y="0"/>
                  </a:moveTo>
                  <a:lnTo>
                    <a:pt x="0" y="545013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9697" y="6694110"/>
              <a:ext cx="228599" cy="2285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029697" y="669411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228599"/>
                  </a:move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299"/>
                  </a:ln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299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599" y="114299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299" y="228599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3331293" y="6130047"/>
            <a:ext cx="304800" cy="831215"/>
            <a:chOff x="13331293" y="6130047"/>
            <a:chExt cx="304800" cy="831215"/>
          </a:xfrm>
        </p:grpSpPr>
        <p:sp>
          <p:nvSpPr>
            <p:cNvPr id="40" name="object 40"/>
            <p:cNvSpPr/>
            <p:nvPr/>
          </p:nvSpPr>
          <p:spPr>
            <a:xfrm>
              <a:off x="13483693" y="6130047"/>
              <a:ext cx="0" cy="545465"/>
            </a:xfrm>
            <a:custGeom>
              <a:avLst/>
              <a:gdLst/>
              <a:ahLst/>
              <a:cxnLst/>
              <a:rect l="l" t="t" r="r" b="b"/>
              <a:pathLst>
                <a:path h="545465">
                  <a:moveTo>
                    <a:pt x="0" y="0"/>
                  </a:moveTo>
                  <a:lnTo>
                    <a:pt x="0" y="545013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69393" y="6694110"/>
              <a:ext cx="228599" cy="2285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369393" y="669411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228599"/>
                  </a:move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299"/>
                  </a:ln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299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599" y="114299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299" y="228599"/>
                  </a:lnTo>
                </a:path>
              </a:pathLst>
            </a:custGeom>
            <a:ln w="76199">
              <a:solidFill>
                <a:srgbClr val="C8E26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875755" y="13439"/>
            <a:ext cx="2661920" cy="2270760"/>
            <a:chOff x="1875755" y="13439"/>
            <a:chExt cx="2661920" cy="2270760"/>
          </a:xfrm>
        </p:grpSpPr>
        <p:sp>
          <p:nvSpPr>
            <p:cNvPr id="44" name="object 44"/>
            <p:cNvSpPr/>
            <p:nvPr/>
          </p:nvSpPr>
          <p:spPr>
            <a:xfrm>
              <a:off x="1875752" y="13448"/>
              <a:ext cx="1795145" cy="2270760"/>
            </a:xfrm>
            <a:custGeom>
              <a:avLst/>
              <a:gdLst/>
              <a:ahLst/>
              <a:cxnLst/>
              <a:rect l="l" t="t" r="r" b="b"/>
              <a:pathLst>
                <a:path w="1795145" h="2270760">
                  <a:moveTo>
                    <a:pt x="541070" y="1675180"/>
                  </a:moveTo>
                  <a:lnTo>
                    <a:pt x="501815" y="1660677"/>
                  </a:lnTo>
                  <a:lnTo>
                    <a:pt x="501815" y="1699183"/>
                  </a:lnTo>
                  <a:lnTo>
                    <a:pt x="479996" y="1882698"/>
                  </a:lnTo>
                  <a:lnTo>
                    <a:pt x="443230" y="1863331"/>
                  </a:lnTo>
                  <a:lnTo>
                    <a:pt x="411276" y="1835277"/>
                  </a:lnTo>
                  <a:lnTo>
                    <a:pt x="385203" y="1799856"/>
                  </a:lnTo>
                  <a:lnTo>
                    <a:pt x="366090" y="1758378"/>
                  </a:lnTo>
                  <a:lnTo>
                    <a:pt x="355015" y="1712175"/>
                  </a:lnTo>
                  <a:lnTo>
                    <a:pt x="352526" y="1678330"/>
                  </a:lnTo>
                  <a:lnTo>
                    <a:pt x="352983" y="1661490"/>
                  </a:lnTo>
                  <a:lnTo>
                    <a:pt x="354596" y="1644751"/>
                  </a:lnTo>
                  <a:lnTo>
                    <a:pt x="501815" y="1699183"/>
                  </a:lnTo>
                  <a:lnTo>
                    <a:pt x="501815" y="1660677"/>
                  </a:lnTo>
                  <a:lnTo>
                    <a:pt x="458762" y="1644751"/>
                  </a:lnTo>
                  <a:lnTo>
                    <a:pt x="327190" y="1596097"/>
                  </a:lnTo>
                  <a:lnTo>
                    <a:pt x="322821" y="1616430"/>
                  </a:lnTo>
                  <a:lnTo>
                    <a:pt x="318579" y="1641360"/>
                  </a:lnTo>
                  <a:lnTo>
                    <a:pt x="316572" y="1666519"/>
                  </a:lnTo>
                  <a:lnTo>
                    <a:pt x="316776" y="1691830"/>
                  </a:lnTo>
                  <a:lnTo>
                    <a:pt x="330784" y="1766747"/>
                  </a:lnTo>
                  <a:lnTo>
                    <a:pt x="350507" y="1811832"/>
                  </a:lnTo>
                  <a:lnTo>
                    <a:pt x="377393" y="1851266"/>
                  </a:lnTo>
                  <a:lnTo>
                    <a:pt x="410464" y="1883867"/>
                  </a:lnTo>
                  <a:lnTo>
                    <a:pt x="448729" y="1908454"/>
                  </a:lnTo>
                  <a:lnTo>
                    <a:pt x="491223" y="1923859"/>
                  </a:lnTo>
                  <a:lnTo>
                    <a:pt x="510921" y="1928456"/>
                  </a:lnTo>
                  <a:lnTo>
                    <a:pt x="516369" y="1882698"/>
                  </a:lnTo>
                  <a:lnTo>
                    <a:pt x="541070" y="1675180"/>
                  </a:lnTo>
                  <a:close/>
                </a:path>
                <a:path w="1795145" h="2270760">
                  <a:moveTo>
                    <a:pt x="733475" y="1908048"/>
                  </a:moveTo>
                  <a:lnTo>
                    <a:pt x="681228" y="1835150"/>
                  </a:lnTo>
                  <a:lnTo>
                    <a:pt x="681228" y="1897176"/>
                  </a:lnTo>
                  <a:lnTo>
                    <a:pt x="665264" y="1904619"/>
                  </a:lnTo>
                  <a:lnTo>
                    <a:pt x="614222" y="1919198"/>
                  </a:lnTo>
                  <a:lnTo>
                    <a:pt x="580110" y="1922094"/>
                  </a:lnTo>
                  <a:lnTo>
                    <a:pt x="599389" y="1783003"/>
                  </a:lnTo>
                  <a:lnTo>
                    <a:pt x="681228" y="1897176"/>
                  </a:lnTo>
                  <a:lnTo>
                    <a:pt x="681228" y="1835150"/>
                  </a:lnTo>
                  <a:lnTo>
                    <a:pt x="643864" y="1783003"/>
                  </a:lnTo>
                  <a:lnTo>
                    <a:pt x="576021" y="1688312"/>
                  </a:lnTo>
                  <a:lnTo>
                    <a:pt x="538873" y="1956130"/>
                  </a:lnTo>
                  <a:lnTo>
                    <a:pt x="564578" y="1958035"/>
                  </a:lnTo>
                  <a:lnTo>
                    <a:pt x="571144" y="1958314"/>
                  </a:lnTo>
                  <a:lnTo>
                    <a:pt x="577710" y="1958314"/>
                  </a:lnTo>
                  <a:lnTo>
                    <a:pt x="620077" y="1954860"/>
                  </a:lnTo>
                  <a:lnTo>
                    <a:pt x="670648" y="1941410"/>
                  </a:lnTo>
                  <a:lnTo>
                    <a:pt x="710323" y="1922094"/>
                  </a:lnTo>
                  <a:lnTo>
                    <a:pt x="717232" y="1918208"/>
                  </a:lnTo>
                  <a:lnTo>
                    <a:pt x="733475" y="1908048"/>
                  </a:lnTo>
                  <a:close/>
                </a:path>
                <a:path w="1795145" h="2270760">
                  <a:moveTo>
                    <a:pt x="832713" y="1651190"/>
                  </a:moveTo>
                  <a:lnTo>
                    <a:pt x="832472" y="1626781"/>
                  </a:lnTo>
                  <a:lnTo>
                    <a:pt x="829716" y="1602308"/>
                  </a:lnTo>
                  <a:lnTo>
                    <a:pt x="816876" y="1554899"/>
                  </a:lnTo>
                  <a:lnTo>
                    <a:pt x="796518" y="1514665"/>
                  </a:lnTo>
                  <a:lnTo>
                    <a:pt x="796518" y="1644675"/>
                  </a:lnTo>
                  <a:lnTo>
                    <a:pt x="796417" y="1651190"/>
                  </a:lnTo>
                  <a:lnTo>
                    <a:pt x="790600" y="1690712"/>
                  </a:lnTo>
                  <a:lnTo>
                    <a:pt x="783043" y="1714576"/>
                  </a:lnTo>
                  <a:lnTo>
                    <a:pt x="774077" y="1734426"/>
                  </a:lnTo>
                  <a:lnTo>
                    <a:pt x="763130" y="1753171"/>
                  </a:lnTo>
                  <a:lnTo>
                    <a:pt x="750290" y="1770634"/>
                  </a:lnTo>
                  <a:lnTo>
                    <a:pt x="735660" y="1786674"/>
                  </a:lnTo>
                  <a:lnTo>
                    <a:pt x="611822" y="1613814"/>
                  </a:lnTo>
                  <a:lnTo>
                    <a:pt x="409168" y="1549565"/>
                  </a:lnTo>
                  <a:lnTo>
                    <a:pt x="432511" y="1513078"/>
                  </a:lnTo>
                  <a:lnTo>
                    <a:pt x="463042" y="1482204"/>
                  </a:lnTo>
                  <a:lnTo>
                    <a:pt x="501192" y="1457642"/>
                  </a:lnTo>
                  <a:lnTo>
                    <a:pt x="539242" y="1443304"/>
                  </a:lnTo>
                  <a:lnTo>
                    <a:pt x="583577" y="1436509"/>
                  </a:lnTo>
                  <a:lnTo>
                    <a:pt x="595718" y="1436357"/>
                  </a:lnTo>
                  <a:lnTo>
                    <a:pt x="607796" y="1436941"/>
                  </a:lnTo>
                  <a:lnTo>
                    <a:pt x="679983" y="1456182"/>
                  </a:lnTo>
                  <a:lnTo>
                    <a:pt x="721385" y="1482547"/>
                  </a:lnTo>
                  <a:lnTo>
                    <a:pt x="755243" y="1517751"/>
                  </a:lnTo>
                  <a:lnTo>
                    <a:pt x="780008" y="1560156"/>
                  </a:lnTo>
                  <a:lnTo>
                    <a:pt x="794054" y="1608099"/>
                  </a:lnTo>
                  <a:lnTo>
                    <a:pt x="796518" y="1644675"/>
                  </a:lnTo>
                  <a:lnTo>
                    <a:pt x="796518" y="1514665"/>
                  </a:lnTo>
                  <a:lnTo>
                    <a:pt x="765352" y="1474101"/>
                  </a:lnTo>
                  <a:lnTo>
                    <a:pt x="728840" y="1442974"/>
                  </a:lnTo>
                  <a:lnTo>
                    <a:pt x="686625" y="1419529"/>
                  </a:lnTo>
                  <a:lnTo>
                    <a:pt x="639775" y="1404886"/>
                  </a:lnTo>
                  <a:lnTo>
                    <a:pt x="596277" y="1400213"/>
                  </a:lnTo>
                  <a:lnTo>
                    <a:pt x="581990" y="1400403"/>
                  </a:lnTo>
                  <a:lnTo>
                    <a:pt x="529844" y="1408391"/>
                  </a:lnTo>
                  <a:lnTo>
                    <a:pt x="485127" y="1425244"/>
                  </a:lnTo>
                  <a:lnTo>
                    <a:pt x="451904" y="1445260"/>
                  </a:lnTo>
                  <a:lnTo>
                    <a:pt x="417309" y="1475511"/>
                  </a:lnTo>
                  <a:lnTo>
                    <a:pt x="380784" y="1525816"/>
                  </a:lnTo>
                  <a:lnTo>
                    <a:pt x="360667" y="1572094"/>
                  </a:lnTo>
                  <a:lnTo>
                    <a:pt x="589432" y="1644675"/>
                  </a:lnTo>
                  <a:lnTo>
                    <a:pt x="729234" y="1839696"/>
                  </a:lnTo>
                  <a:lnTo>
                    <a:pt x="767029" y="1806308"/>
                  </a:lnTo>
                  <a:lnTo>
                    <a:pt x="803567" y="1755990"/>
                  </a:lnTo>
                  <a:lnTo>
                    <a:pt x="819264" y="1720748"/>
                  </a:lnTo>
                  <a:lnTo>
                    <a:pt x="830440" y="1675472"/>
                  </a:lnTo>
                  <a:lnTo>
                    <a:pt x="832713" y="1651190"/>
                  </a:lnTo>
                  <a:close/>
                </a:path>
                <a:path w="1795145" h="2270760">
                  <a:moveTo>
                    <a:pt x="1093368" y="1506702"/>
                  </a:moveTo>
                  <a:lnTo>
                    <a:pt x="1087462" y="1477530"/>
                  </a:lnTo>
                  <a:lnTo>
                    <a:pt x="1080947" y="1467878"/>
                  </a:lnTo>
                  <a:lnTo>
                    <a:pt x="1071384" y="1453692"/>
                  </a:lnTo>
                  <a:lnTo>
                    <a:pt x="1057211" y="1444142"/>
                  </a:lnTo>
                  <a:lnTo>
                    <a:pt x="1057211" y="1506702"/>
                  </a:lnTo>
                  <a:lnTo>
                    <a:pt x="1057211" y="1910803"/>
                  </a:lnTo>
                  <a:lnTo>
                    <a:pt x="979474" y="1910803"/>
                  </a:lnTo>
                  <a:lnTo>
                    <a:pt x="979474" y="1506702"/>
                  </a:lnTo>
                  <a:lnTo>
                    <a:pt x="982535" y="1491615"/>
                  </a:lnTo>
                  <a:lnTo>
                    <a:pt x="990879" y="1479270"/>
                  </a:lnTo>
                  <a:lnTo>
                    <a:pt x="1003249" y="1470926"/>
                  </a:lnTo>
                  <a:lnTo>
                    <a:pt x="1018374" y="1467878"/>
                  </a:lnTo>
                  <a:lnTo>
                    <a:pt x="1033475" y="1470926"/>
                  </a:lnTo>
                  <a:lnTo>
                    <a:pt x="1045819" y="1479270"/>
                  </a:lnTo>
                  <a:lnTo>
                    <a:pt x="1054150" y="1491615"/>
                  </a:lnTo>
                  <a:lnTo>
                    <a:pt x="1057211" y="1506702"/>
                  </a:lnTo>
                  <a:lnTo>
                    <a:pt x="1057211" y="1444142"/>
                  </a:lnTo>
                  <a:lnTo>
                    <a:pt x="1047546" y="1437614"/>
                  </a:lnTo>
                  <a:lnTo>
                    <a:pt x="1018374" y="1431721"/>
                  </a:lnTo>
                  <a:lnTo>
                    <a:pt x="989203" y="1437614"/>
                  </a:lnTo>
                  <a:lnTo>
                    <a:pt x="965339" y="1453692"/>
                  </a:lnTo>
                  <a:lnTo>
                    <a:pt x="949236" y="1477530"/>
                  </a:lnTo>
                  <a:lnTo>
                    <a:pt x="943317" y="1506702"/>
                  </a:lnTo>
                  <a:lnTo>
                    <a:pt x="943317" y="1946948"/>
                  </a:lnTo>
                  <a:lnTo>
                    <a:pt x="1093368" y="1946948"/>
                  </a:lnTo>
                  <a:lnTo>
                    <a:pt x="1093368" y="1910803"/>
                  </a:lnTo>
                  <a:lnTo>
                    <a:pt x="1093368" y="1506702"/>
                  </a:lnTo>
                  <a:close/>
                </a:path>
                <a:path w="1795145" h="2270760">
                  <a:moveTo>
                    <a:pt x="1285773" y="1681327"/>
                  </a:moveTo>
                  <a:lnTo>
                    <a:pt x="1279880" y="1652143"/>
                  </a:lnTo>
                  <a:lnTo>
                    <a:pt x="1273327" y="1642414"/>
                  </a:lnTo>
                  <a:lnTo>
                    <a:pt x="1263802" y="1628279"/>
                  </a:lnTo>
                  <a:lnTo>
                    <a:pt x="1249616" y="1618703"/>
                  </a:lnTo>
                  <a:lnTo>
                    <a:pt x="1249616" y="1681327"/>
                  </a:lnTo>
                  <a:lnTo>
                    <a:pt x="1249616" y="1910803"/>
                  </a:lnTo>
                  <a:lnTo>
                    <a:pt x="1171879" y="1910803"/>
                  </a:lnTo>
                  <a:lnTo>
                    <a:pt x="1171879" y="1681327"/>
                  </a:lnTo>
                  <a:lnTo>
                    <a:pt x="1174940" y="1666189"/>
                  </a:lnTo>
                  <a:lnTo>
                    <a:pt x="1183284" y="1653819"/>
                  </a:lnTo>
                  <a:lnTo>
                    <a:pt x="1195654" y="1645475"/>
                  </a:lnTo>
                  <a:lnTo>
                    <a:pt x="1210792" y="1642414"/>
                  </a:lnTo>
                  <a:lnTo>
                    <a:pt x="1225880" y="1645475"/>
                  </a:lnTo>
                  <a:lnTo>
                    <a:pt x="1238224" y="1653819"/>
                  </a:lnTo>
                  <a:lnTo>
                    <a:pt x="1246568" y="1666189"/>
                  </a:lnTo>
                  <a:lnTo>
                    <a:pt x="1249616" y="1681327"/>
                  </a:lnTo>
                  <a:lnTo>
                    <a:pt x="1249616" y="1618703"/>
                  </a:lnTo>
                  <a:lnTo>
                    <a:pt x="1239964" y="1612176"/>
                  </a:lnTo>
                  <a:lnTo>
                    <a:pt x="1210792" y="1606270"/>
                  </a:lnTo>
                  <a:lnTo>
                    <a:pt x="1181608" y="1612176"/>
                  </a:lnTo>
                  <a:lnTo>
                    <a:pt x="1157744" y="1628279"/>
                  </a:lnTo>
                  <a:lnTo>
                    <a:pt x="1141641" y="1652143"/>
                  </a:lnTo>
                  <a:lnTo>
                    <a:pt x="1135735" y="1681327"/>
                  </a:lnTo>
                  <a:lnTo>
                    <a:pt x="1135735" y="1946948"/>
                  </a:lnTo>
                  <a:lnTo>
                    <a:pt x="1285773" y="1946948"/>
                  </a:lnTo>
                  <a:lnTo>
                    <a:pt x="1285773" y="1910803"/>
                  </a:lnTo>
                  <a:lnTo>
                    <a:pt x="1285773" y="1681327"/>
                  </a:lnTo>
                  <a:close/>
                </a:path>
                <a:path w="1795145" h="2270760">
                  <a:moveTo>
                    <a:pt x="1478254" y="966203"/>
                  </a:moveTo>
                  <a:lnTo>
                    <a:pt x="1472349" y="937018"/>
                  </a:lnTo>
                  <a:lnTo>
                    <a:pt x="1465783" y="927290"/>
                  </a:lnTo>
                  <a:lnTo>
                    <a:pt x="1456245" y="913155"/>
                  </a:lnTo>
                  <a:lnTo>
                    <a:pt x="1442097" y="903617"/>
                  </a:lnTo>
                  <a:lnTo>
                    <a:pt x="1442097" y="966203"/>
                  </a:lnTo>
                  <a:lnTo>
                    <a:pt x="1439037" y="981290"/>
                  </a:lnTo>
                  <a:lnTo>
                    <a:pt x="1430693" y="993635"/>
                  </a:lnTo>
                  <a:lnTo>
                    <a:pt x="1418336" y="1001979"/>
                  </a:lnTo>
                  <a:lnTo>
                    <a:pt x="1403197" y="1005039"/>
                  </a:lnTo>
                  <a:lnTo>
                    <a:pt x="391375" y="1005039"/>
                  </a:lnTo>
                  <a:lnTo>
                    <a:pt x="376288" y="1001979"/>
                  </a:lnTo>
                  <a:lnTo>
                    <a:pt x="363943" y="993635"/>
                  </a:lnTo>
                  <a:lnTo>
                    <a:pt x="355600" y="981290"/>
                  </a:lnTo>
                  <a:lnTo>
                    <a:pt x="352539" y="966203"/>
                  </a:lnTo>
                  <a:lnTo>
                    <a:pt x="355600" y="951064"/>
                  </a:lnTo>
                  <a:lnTo>
                    <a:pt x="363943" y="938695"/>
                  </a:lnTo>
                  <a:lnTo>
                    <a:pt x="376288" y="930351"/>
                  </a:lnTo>
                  <a:lnTo>
                    <a:pt x="391375" y="927290"/>
                  </a:lnTo>
                  <a:lnTo>
                    <a:pt x="1403197" y="927290"/>
                  </a:lnTo>
                  <a:lnTo>
                    <a:pt x="1418336" y="930351"/>
                  </a:lnTo>
                  <a:lnTo>
                    <a:pt x="1430693" y="938695"/>
                  </a:lnTo>
                  <a:lnTo>
                    <a:pt x="1439037" y="951064"/>
                  </a:lnTo>
                  <a:lnTo>
                    <a:pt x="1442097" y="966203"/>
                  </a:lnTo>
                  <a:lnTo>
                    <a:pt x="1442097" y="903617"/>
                  </a:lnTo>
                  <a:lnTo>
                    <a:pt x="1432382" y="897051"/>
                  </a:lnTo>
                  <a:lnTo>
                    <a:pt x="1403197" y="891146"/>
                  </a:lnTo>
                  <a:lnTo>
                    <a:pt x="391375" y="891146"/>
                  </a:lnTo>
                  <a:lnTo>
                    <a:pt x="362204" y="897051"/>
                  </a:lnTo>
                  <a:lnTo>
                    <a:pt x="338366" y="913155"/>
                  </a:lnTo>
                  <a:lnTo>
                    <a:pt x="322287" y="937018"/>
                  </a:lnTo>
                  <a:lnTo>
                    <a:pt x="316395" y="966203"/>
                  </a:lnTo>
                  <a:lnTo>
                    <a:pt x="322287" y="995375"/>
                  </a:lnTo>
                  <a:lnTo>
                    <a:pt x="338366" y="1019213"/>
                  </a:lnTo>
                  <a:lnTo>
                    <a:pt x="362204" y="1035291"/>
                  </a:lnTo>
                  <a:lnTo>
                    <a:pt x="391375" y="1041184"/>
                  </a:lnTo>
                  <a:lnTo>
                    <a:pt x="1403197" y="1041184"/>
                  </a:lnTo>
                  <a:lnTo>
                    <a:pt x="1432382" y="1035291"/>
                  </a:lnTo>
                  <a:lnTo>
                    <a:pt x="1456245" y="1019213"/>
                  </a:lnTo>
                  <a:lnTo>
                    <a:pt x="1465821" y="1005039"/>
                  </a:lnTo>
                  <a:lnTo>
                    <a:pt x="1472349" y="995375"/>
                  </a:lnTo>
                  <a:lnTo>
                    <a:pt x="1478254" y="966203"/>
                  </a:lnTo>
                  <a:close/>
                </a:path>
                <a:path w="1795145" h="2270760">
                  <a:moveTo>
                    <a:pt x="1478254" y="690333"/>
                  </a:moveTo>
                  <a:lnTo>
                    <a:pt x="1472349" y="661149"/>
                  </a:lnTo>
                  <a:lnTo>
                    <a:pt x="1465783" y="651433"/>
                  </a:lnTo>
                  <a:lnTo>
                    <a:pt x="1456245" y="637286"/>
                  </a:lnTo>
                  <a:lnTo>
                    <a:pt x="1442097" y="627748"/>
                  </a:lnTo>
                  <a:lnTo>
                    <a:pt x="1442097" y="690333"/>
                  </a:lnTo>
                  <a:lnTo>
                    <a:pt x="1439037" y="705434"/>
                  </a:lnTo>
                  <a:lnTo>
                    <a:pt x="1430693" y="717778"/>
                  </a:lnTo>
                  <a:lnTo>
                    <a:pt x="1418336" y="726109"/>
                  </a:lnTo>
                  <a:lnTo>
                    <a:pt x="1403197" y="729170"/>
                  </a:lnTo>
                  <a:lnTo>
                    <a:pt x="391375" y="729170"/>
                  </a:lnTo>
                  <a:lnTo>
                    <a:pt x="376288" y="726109"/>
                  </a:lnTo>
                  <a:lnTo>
                    <a:pt x="363943" y="717778"/>
                  </a:lnTo>
                  <a:lnTo>
                    <a:pt x="355600" y="705434"/>
                  </a:lnTo>
                  <a:lnTo>
                    <a:pt x="352539" y="690333"/>
                  </a:lnTo>
                  <a:lnTo>
                    <a:pt x="355600" y="675195"/>
                  </a:lnTo>
                  <a:lnTo>
                    <a:pt x="363943" y="662838"/>
                  </a:lnTo>
                  <a:lnTo>
                    <a:pt x="376288" y="654494"/>
                  </a:lnTo>
                  <a:lnTo>
                    <a:pt x="391375" y="651433"/>
                  </a:lnTo>
                  <a:lnTo>
                    <a:pt x="1403197" y="651433"/>
                  </a:lnTo>
                  <a:lnTo>
                    <a:pt x="1418336" y="654494"/>
                  </a:lnTo>
                  <a:lnTo>
                    <a:pt x="1430693" y="662838"/>
                  </a:lnTo>
                  <a:lnTo>
                    <a:pt x="1439037" y="675195"/>
                  </a:lnTo>
                  <a:lnTo>
                    <a:pt x="1442097" y="690333"/>
                  </a:lnTo>
                  <a:lnTo>
                    <a:pt x="1442097" y="627748"/>
                  </a:lnTo>
                  <a:lnTo>
                    <a:pt x="1432382" y="621182"/>
                  </a:lnTo>
                  <a:lnTo>
                    <a:pt x="1403197" y="615276"/>
                  </a:lnTo>
                  <a:lnTo>
                    <a:pt x="391375" y="615276"/>
                  </a:lnTo>
                  <a:lnTo>
                    <a:pt x="362204" y="621182"/>
                  </a:lnTo>
                  <a:lnTo>
                    <a:pt x="338366" y="637286"/>
                  </a:lnTo>
                  <a:lnTo>
                    <a:pt x="322287" y="661149"/>
                  </a:lnTo>
                  <a:lnTo>
                    <a:pt x="316395" y="690333"/>
                  </a:lnTo>
                  <a:lnTo>
                    <a:pt x="322287" y="719480"/>
                  </a:lnTo>
                  <a:lnTo>
                    <a:pt x="338366" y="743318"/>
                  </a:lnTo>
                  <a:lnTo>
                    <a:pt x="362204" y="759409"/>
                  </a:lnTo>
                  <a:lnTo>
                    <a:pt x="391375" y="765314"/>
                  </a:lnTo>
                  <a:lnTo>
                    <a:pt x="1403197" y="765314"/>
                  </a:lnTo>
                  <a:lnTo>
                    <a:pt x="1432382" y="759409"/>
                  </a:lnTo>
                  <a:lnTo>
                    <a:pt x="1456245" y="743318"/>
                  </a:lnTo>
                  <a:lnTo>
                    <a:pt x="1465795" y="729170"/>
                  </a:lnTo>
                  <a:lnTo>
                    <a:pt x="1472349" y="719480"/>
                  </a:lnTo>
                  <a:lnTo>
                    <a:pt x="1478254" y="690333"/>
                  </a:lnTo>
                  <a:close/>
                </a:path>
                <a:path w="1795145" h="2270760">
                  <a:moveTo>
                    <a:pt x="1478254" y="414401"/>
                  </a:moveTo>
                  <a:lnTo>
                    <a:pt x="1472349" y="385254"/>
                  </a:lnTo>
                  <a:lnTo>
                    <a:pt x="1465795" y="375564"/>
                  </a:lnTo>
                  <a:lnTo>
                    <a:pt x="1456245" y="361416"/>
                  </a:lnTo>
                  <a:lnTo>
                    <a:pt x="1442097" y="351878"/>
                  </a:lnTo>
                  <a:lnTo>
                    <a:pt x="1442097" y="414401"/>
                  </a:lnTo>
                  <a:lnTo>
                    <a:pt x="1439037" y="429526"/>
                  </a:lnTo>
                  <a:lnTo>
                    <a:pt x="1430693" y="441896"/>
                  </a:lnTo>
                  <a:lnTo>
                    <a:pt x="1418336" y="450240"/>
                  </a:lnTo>
                  <a:lnTo>
                    <a:pt x="1403197" y="453301"/>
                  </a:lnTo>
                  <a:lnTo>
                    <a:pt x="391375" y="453301"/>
                  </a:lnTo>
                  <a:lnTo>
                    <a:pt x="376288" y="450240"/>
                  </a:lnTo>
                  <a:lnTo>
                    <a:pt x="363943" y="441896"/>
                  </a:lnTo>
                  <a:lnTo>
                    <a:pt x="355600" y="429526"/>
                  </a:lnTo>
                  <a:lnTo>
                    <a:pt x="352539" y="414401"/>
                  </a:lnTo>
                  <a:lnTo>
                    <a:pt x="355600" y="399300"/>
                  </a:lnTo>
                  <a:lnTo>
                    <a:pt x="363943" y="386956"/>
                  </a:lnTo>
                  <a:lnTo>
                    <a:pt x="376288" y="378625"/>
                  </a:lnTo>
                  <a:lnTo>
                    <a:pt x="391375" y="375564"/>
                  </a:lnTo>
                  <a:lnTo>
                    <a:pt x="1403197" y="375564"/>
                  </a:lnTo>
                  <a:lnTo>
                    <a:pt x="1418336" y="378625"/>
                  </a:lnTo>
                  <a:lnTo>
                    <a:pt x="1430693" y="386956"/>
                  </a:lnTo>
                  <a:lnTo>
                    <a:pt x="1439037" y="399300"/>
                  </a:lnTo>
                  <a:lnTo>
                    <a:pt x="1442097" y="414401"/>
                  </a:lnTo>
                  <a:lnTo>
                    <a:pt x="1442097" y="351878"/>
                  </a:lnTo>
                  <a:lnTo>
                    <a:pt x="1432382" y="345313"/>
                  </a:lnTo>
                  <a:lnTo>
                    <a:pt x="1403197" y="339407"/>
                  </a:lnTo>
                  <a:lnTo>
                    <a:pt x="391375" y="339407"/>
                  </a:lnTo>
                  <a:lnTo>
                    <a:pt x="362204" y="345313"/>
                  </a:lnTo>
                  <a:lnTo>
                    <a:pt x="338366" y="361416"/>
                  </a:lnTo>
                  <a:lnTo>
                    <a:pt x="322287" y="385254"/>
                  </a:lnTo>
                  <a:lnTo>
                    <a:pt x="316395" y="414401"/>
                  </a:lnTo>
                  <a:lnTo>
                    <a:pt x="322287" y="443585"/>
                  </a:lnTo>
                  <a:lnTo>
                    <a:pt x="338366" y="467436"/>
                  </a:lnTo>
                  <a:lnTo>
                    <a:pt x="362204" y="483539"/>
                  </a:lnTo>
                  <a:lnTo>
                    <a:pt x="391375" y="489458"/>
                  </a:lnTo>
                  <a:lnTo>
                    <a:pt x="1403197" y="489458"/>
                  </a:lnTo>
                  <a:lnTo>
                    <a:pt x="1432382" y="483539"/>
                  </a:lnTo>
                  <a:lnTo>
                    <a:pt x="1456245" y="467436"/>
                  </a:lnTo>
                  <a:lnTo>
                    <a:pt x="1465783" y="453301"/>
                  </a:lnTo>
                  <a:lnTo>
                    <a:pt x="1472349" y="443585"/>
                  </a:lnTo>
                  <a:lnTo>
                    <a:pt x="1478254" y="414401"/>
                  </a:lnTo>
                  <a:close/>
                </a:path>
                <a:path w="1795145" h="2270760">
                  <a:moveTo>
                    <a:pt x="1794573" y="152222"/>
                  </a:moveTo>
                  <a:lnTo>
                    <a:pt x="1786801" y="104152"/>
                  </a:lnTo>
                  <a:lnTo>
                    <a:pt x="1765147" y="62369"/>
                  </a:lnTo>
                  <a:lnTo>
                    <a:pt x="1758429" y="55664"/>
                  </a:lnTo>
                  <a:lnTo>
                    <a:pt x="1758429" y="152222"/>
                  </a:lnTo>
                  <a:lnTo>
                    <a:pt x="1758429" y="847509"/>
                  </a:lnTo>
                  <a:lnTo>
                    <a:pt x="1705470" y="868845"/>
                  </a:lnTo>
                  <a:lnTo>
                    <a:pt x="1663979" y="891044"/>
                  </a:lnTo>
                  <a:lnTo>
                    <a:pt x="1631226" y="912647"/>
                  </a:lnTo>
                  <a:lnTo>
                    <a:pt x="1618551" y="922070"/>
                  </a:lnTo>
                  <a:lnTo>
                    <a:pt x="1618551" y="212102"/>
                  </a:lnTo>
                  <a:lnTo>
                    <a:pt x="1618551" y="175958"/>
                  </a:lnTo>
                  <a:lnTo>
                    <a:pt x="176022" y="175958"/>
                  </a:lnTo>
                  <a:lnTo>
                    <a:pt x="176022" y="2094801"/>
                  </a:lnTo>
                  <a:lnTo>
                    <a:pt x="1618551" y="2094801"/>
                  </a:lnTo>
                  <a:lnTo>
                    <a:pt x="1618551" y="2058657"/>
                  </a:lnTo>
                  <a:lnTo>
                    <a:pt x="1618551" y="1686966"/>
                  </a:lnTo>
                  <a:lnTo>
                    <a:pt x="1664055" y="1717941"/>
                  </a:lnTo>
                  <a:lnTo>
                    <a:pt x="1705521" y="1740166"/>
                  </a:lnTo>
                  <a:lnTo>
                    <a:pt x="1742516" y="1755800"/>
                  </a:lnTo>
                  <a:lnTo>
                    <a:pt x="1758429" y="1761464"/>
                  </a:lnTo>
                  <a:lnTo>
                    <a:pt x="1758429" y="2118664"/>
                  </a:lnTo>
                  <a:lnTo>
                    <a:pt x="1749285" y="2163737"/>
                  </a:lnTo>
                  <a:lnTo>
                    <a:pt x="1724367" y="2200605"/>
                  </a:lnTo>
                  <a:lnTo>
                    <a:pt x="1687436" y="2225484"/>
                  </a:lnTo>
                  <a:lnTo>
                    <a:pt x="1642275" y="2234603"/>
                  </a:lnTo>
                  <a:lnTo>
                    <a:pt x="152298" y="2234603"/>
                  </a:lnTo>
                  <a:lnTo>
                    <a:pt x="107137" y="2225484"/>
                  </a:lnTo>
                  <a:lnTo>
                    <a:pt x="70205" y="2200605"/>
                  </a:lnTo>
                  <a:lnTo>
                    <a:pt x="45288" y="2163737"/>
                  </a:lnTo>
                  <a:lnTo>
                    <a:pt x="36144" y="2118664"/>
                  </a:lnTo>
                  <a:lnTo>
                    <a:pt x="36144" y="152222"/>
                  </a:lnTo>
                  <a:lnTo>
                    <a:pt x="45288" y="107073"/>
                  </a:lnTo>
                  <a:lnTo>
                    <a:pt x="70205" y="70167"/>
                  </a:lnTo>
                  <a:lnTo>
                    <a:pt x="107137" y="45275"/>
                  </a:lnTo>
                  <a:lnTo>
                    <a:pt x="152298" y="36144"/>
                  </a:lnTo>
                  <a:lnTo>
                    <a:pt x="1642275" y="36144"/>
                  </a:lnTo>
                  <a:lnTo>
                    <a:pt x="1687436" y="45275"/>
                  </a:lnTo>
                  <a:lnTo>
                    <a:pt x="1724367" y="70167"/>
                  </a:lnTo>
                  <a:lnTo>
                    <a:pt x="1749285" y="107073"/>
                  </a:lnTo>
                  <a:lnTo>
                    <a:pt x="1758429" y="152222"/>
                  </a:lnTo>
                  <a:lnTo>
                    <a:pt x="1758429" y="55664"/>
                  </a:lnTo>
                  <a:lnTo>
                    <a:pt x="1738896" y="36144"/>
                  </a:lnTo>
                  <a:lnTo>
                    <a:pt x="1732153" y="29400"/>
                  </a:lnTo>
                  <a:lnTo>
                    <a:pt x="1690357" y="7772"/>
                  </a:lnTo>
                  <a:lnTo>
                    <a:pt x="1642275" y="0"/>
                  </a:lnTo>
                  <a:lnTo>
                    <a:pt x="152298" y="0"/>
                  </a:lnTo>
                  <a:lnTo>
                    <a:pt x="104216" y="7772"/>
                  </a:lnTo>
                  <a:lnTo>
                    <a:pt x="62420" y="29400"/>
                  </a:lnTo>
                  <a:lnTo>
                    <a:pt x="29425" y="62369"/>
                  </a:lnTo>
                  <a:lnTo>
                    <a:pt x="7772" y="104152"/>
                  </a:lnTo>
                  <a:lnTo>
                    <a:pt x="0" y="152222"/>
                  </a:lnTo>
                  <a:lnTo>
                    <a:pt x="0" y="2118664"/>
                  </a:lnTo>
                  <a:lnTo>
                    <a:pt x="7772" y="2166696"/>
                  </a:lnTo>
                  <a:lnTo>
                    <a:pt x="29425" y="2208441"/>
                  </a:lnTo>
                  <a:lnTo>
                    <a:pt x="62420" y="2241385"/>
                  </a:lnTo>
                  <a:lnTo>
                    <a:pt x="104216" y="2263000"/>
                  </a:lnTo>
                  <a:lnTo>
                    <a:pt x="152298" y="2270760"/>
                  </a:lnTo>
                  <a:lnTo>
                    <a:pt x="1642275" y="2270760"/>
                  </a:lnTo>
                  <a:lnTo>
                    <a:pt x="1690357" y="2263000"/>
                  </a:lnTo>
                  <a:lnTo>
                    <a:pt x="1732153" y="2241385"/>
                  </a:lnTo>
                  <a:lnTo>
                    <a:pt x="1738934" y="2234603"/>
                  </a:lnTo>
                  <a:lnTo>
                    <a:pt x="1765147" y="2208441"/>
                  </a:lnTo>
                  <a:lnTo>
                    <a:pt x="1786801" y="2166696"/>
                  </a:lnTo>
                  <a:lnTo>
                    <a:pt x="1794573" y="2118664"/>
                  </a:lnTo>
                  <a:lnTo>
                    <a:pt x="1794573" y="1734845"/>
                  </a:lnTo>
                  <a:lnTo>
                    <a:pt x="1781721" y="1730959"/>
                  </a:lnTo>
                  <a:lnTo>
                    <a:pt x="1771332" y="1727657"/>
                  </a:lnTo>
                  <a:lnTo>
                    <a:pt x="1721015" y="1707489"/>
                  </a:lnTo>
                  <a:lnTo>
                    <a:pt x="1682711" y="1686966"/>
                  </a:lnTo>
                  <a:lnTo>
                    <a:pt x="1650860" y="1665947"/>
                  </a:lnTo>
                  <a:lnTo>
                    <a:pt x="1612620" y="1634934"/>
                  </a:lnTo>
                  <a:lnTo>
                    <a:pt x="1582394" y="1607540"/>
                  </a:lnTo>
                  <a:lnTo>
                    <a:pt x="1582394" y="2058657"/>
                  </a:lnTo>
                  <a:lnTo>
                    <a:pt x="212178" y="2058657"/>
                  </a:lnTo>
                  <a:lnTo>
                    <a:pt x="212178" y="212102"/>
                  </a:lnTo>
                  <a:lnTo>
                    <a:pt x="1582394" y="212102"/>
                  </a:lnTo>
                  <a:lnTo>
                    <a:pt x="1582394" y="1001433"/>
                  </a:lnTo>
                  <a:lnTo>
                    <a:pt x="1612620" y="974039"/>
                  </a:lnTo>
                  <a:lnTo>
                    <a:pt x="1650860" y="943051"/>
                  </a:lnTo>
                  <a:lnTo>
                    <a:pt x="1701533" y="911326"/>
                  </a:lnTo>
                  <a:lnTo>
                    <a:pt x="1740839" y="892695"/>
                  </a:lnTo>
                  <a:lnTo>
                    <a:pt x="1781721" y="878014"/>
                  </a:lnTo>
                  <a:lnTo>
                    <a:pt x="1794573" y="874128"/>
                  </a:lnTo>
                  <a:lnTo>
                    <a:pt x="1794573" y="152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3968" y="1756264"/>
              <a:ext cx="150042" cy="20412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440152" y="971029"/>
              <a:ext cx="1097915" cy="1077595"/>
            </a:xfrm>
            <a:custGeom>
              <a:avLst/>
              <a:gdLst/>
              <a:ahLst/>
              <a:cxnLst/>
              <a:rect l="l" t="t" r="r" b="b"/>
              <a:pathLst>
                <a:path w="1097914" h="1077595">
                  <a:moveTo>
                    <a:pt x="346898" y="693797"/>
                  </a:moveTo>
                  <a:lnTo>
                    <a:pt x="301172" y="690820"/>
                  </a:lnTo>
                  <a:lnTo>
                    <a:pt x="256789" y="682013"/>
                  </a:lnTo>
                  <a:lnTo>
                    <a:pt x="214199" y="667557"/>
                  </a:lnTo>
                  <a:lnTo>
                    <a:pt x="173850" y="647634"/>
                  </a:lnTo>
                  <a:lnTo>
                    <a:pt x="136193" y="622428"/>
                  </a:lnTo>
                  <a:lnTo>
                    <a:pt x="101675" y="592121"/>
                  </a:lnTo>
                  <a:lnTo>
                    <a:pt x="71347" y="557578"/>
                  </a:lnTo>
                  <a:lnTo>
                    <a:pt x="46162" y="519962"/>
                  </a:lnTo>
                  <a:lnTo>
                    <a:pt x="26239" y="479624"/>
                  </a:lnTo>
                  <a:lnTo>
                    <a:pt x="11783" y="437039"/>
                  </a:lnTo>
                  <a:lnTo>
                    <a:pt x="2976" y="392649"/>
                  </a:lnTo>
                  <a:lnTo>
                    <a:pt x="0" y="346898"/>
                  </a:lnTo>
                  <a:lnTo>
                    <a:pt x="2982" y="301147"/>
                  </a:lnTo>
                  <a:lnTo>
                    <a:pt x="11799" y="256757"/>
                  </a:lnTo>
                  <a:lnTo>
                    <a:pt x="26265" y="214172"/>
                  </a:lnTo>
                  <a:lnTo>
                    <a:pt x="46193" y="173835"/>
                  </a:lnTo>
                  <a:lnTo>
                    <a:pt x="71394" y="136188"/>
                  </a:lnTo>
                  <a:lnTo>
                    <a:pt x="101675" y="101675"/>
                  </a:lnTo>
                  <a:lnTo>
                    <a:pt x="136188" y="71368"/>
                  </a:lnTo>
                  <a:lnTo>
                    <a:pt x="173835" y="46162"/>
                  </a:lnTo>
                  <a:lnTo>
                    <a:pt x="214172" y="26239"/>
                  </a:lnTo>
                  <a:lnTo>
                    <a:pt x="256757" y="11783"/>
                  </a:lnTo>
                  <a:lnTo>
                    <a:pt x="301147" y="2976"/>
                  </a:lnTo>
                  <a:lnTo>
                    <a:pt x="346898" y="0"/>
                  </a:lnTo>
                  <a:lnTo>
                    <a:pt x="392649" y="2976"/>
                  </a:lnTo>
                  <a:lnTo>
                    <a:pt x="437039" y="11783"/>
                  </a:lnTo>
                  <a:lnTo>
                    <a:pt x="479624" y="26239"/>
                  </a:lnTo>
                  <a:lnTo>
                    <a:pt x="499693" y="36151"/>
                  </a:lnTo>
                  <a:lnTo>
                    <a:pt x="346898" y="36151"/>
                  </a:lnTo>
                  <a:lnTo>
                    <a:pt x="297868" y="39984"/>
                  </a:lnTo>
                  <a:lnTo>
                    <a:pt x="250706" y="51294"/>
                  </a:lnTo>
                  <a:lnTo>
                    <a:pt x="206092" y="69796"/>
                  </a:lnTo>
                  <a:lnTo>
                    <a:pt x="164708" y="95204"/>
                  </a:lnTo>
                  <a:lnTo>
                    <a:pt x="127236" y="127236"/>
                  </a:lnTo>
                  <a:lnTo>
                    <a:pt x="95204" y="164708"/>
                  </a:lnTo>
                  <a:lnTo>
                    <a:pt x="69796" y="206092"/>
                  </a:lnTo>
                  <a:lnTo>
                    <a:pt x="51294" y="250706"/>
                  </a:lnTo>
                  <a:lnTo>
                    <a:pt x="39984" y="297868"/>
                  </a:lnTo>
                  <a:lnTo>
                    <a:pt x="36151" y="346898"/>
                  </a:lnTo>
                  <a:lnTo>
                    <a:pt x="39984" y="395935"/>
                  </a:lnTo>
                  <a:lnTo>
                    <a:pt x="51294" y="443111"/>
                  </a:lnTo>
                  <a:lnTo>
                    <a:pt x="69796" y="487734"/>
                  </a:lnTo>
                  <a:lnTo>
                    <a:pt x="95204" y="529115"/>
                  </a:lnTo>
                  <a:lnTo>
                    <a:pt x="127236" y="566560"/>
                  </a:lnTo>
                  <a:lnTo>
                    <a:pt x="164708" y="598592"/>
                  </a:lnTo>
                  <a:lnTo>
                    <a:pt x="206092" y="624001"/>
                  </a:lnTo>
                  <a:lnTo>
                    <a:pt x="250706" y="642502"/>
                  </a:lnTo>
                  <a:lnTo>
                    <a:pt x="297868" y="653812"/>
                  </a:lnTo>
                  <a:lnTo>
                    <a:pt x="346898" y="657645"/>
                  </a:lnTo>
                  <a:lnTo>
                    <a:pt x="499213" y="657645"/>
                  </a:lnTo>
                  <a:lnTo>
                    <a:pt x="488361" y="663473"/>
                  </a:lnTo>
                  <a:lnTo>
                    <a:pt x="443164" y="680134"/>
                  </a:lnTo>
                  <a:lnTo>
                    <a:pt x="395835" y="690335"/>
                  </a:lnTo>
                  <a:lnTo>
                    <a:pt x="346898" y="693797"/>
                  </a:lnTo>
                  <a:close/>
                </a:path>
                <a:path w="1097914" h="1077595">
                  <a:moveTo>
                    <a:pt x="499213" y="657645"/>
                  </a:moveTo>
                  <a:lnTo>
                    <a:pt x="346898" y="657645"/>
                  </a:lnTo>
                  <a:lnTo>
                    <a:pt x="393698" y="654124"/>
                  </a:lnTo>
                  <a:lnTo>
                    <a:pt x="438811" y="643743"/>
                  </a:lnTo>
                  <a:lnTo>
                    <a:pt x="481649" y="626776"/>
                  </a:lnTo>
                  <a:lnTo>
                    <a:pt x="521627" y="603499"/>
                  </a:lnTo>
                  <a:lnTo>
                    <a:pt x="558158" y="574186"/>
                  </a:lnTo>
                  <a:lnTo>
                    <a:pt x="561477" y="570868"/>
                  </a:lnTo>
                  <a:lnTo>
                    <a:pt x="564866" y="567831"/>
                  </a:lnTo>
                  <a:lnTo>
                    <a:pt x="592827" y="536269"/>
                  </a:lnTo>
                  <a:lnTo>
                    <a:pt x="620619" y="493593"/>
                  </a:lnTo>
                  <a:lnTo>
                    <a:pt x="640937" y="447303"/>
                  </a:lnTo>
                  <a:lnTo>
                    <a:pt x="653405" y="398153"/>
                  </a:lnTo>
                  <a:lnTo>
                    <a:pt x="657645" y="346898"/>
                  </a:lnTo>
                  <a:lnTo>
                    <a:pt x="653812" y="297868"/>
                  </a:lnTo>
                  <a:lnTo>
                    <a:pt x="642502" y="250706"/>
                  </a:lnTo>
                  <a:lnTo>
                    <a:pt x="624001" y="206092"/>
                  </a:lnTo>
                  <a:lnTo>
                    <a:pt x="598592" y="164708"/>
                  </a:lnTo>
                  <a:lnTo>
                    <a:pt x="566560" y="127236"/>
                  </a:lnTo>
                  <a:lnTo>
                    <a:pt x="529115" y="95204"/>
                  </a:lnTo>
                  <a:lnTo>
                    <a:pt x="487734" y="69796"/>
                  </a:lnTo>
                  <a:lnTo>
                    <a:pt x="443111" y="51294"/>
                  </a:lnTo>
                  <a:lnTo>
                    <a:pt x="395935" y="39984"/>
                  </a:lnTo>
                  <a:lnTo>
                    <a:pt x="346898" y="36151"/>
                  </a:lnTo>
                  <a:lnTo>
                    <a:pt x="499693" y="36151"/>
                  </a:lnTo>
                  <a:lnTo>
                    <a:pt x="557608" y="71368"/>
                  </a:lnTo>
                  <a:lnTo>
                    <a:pt x="592121" y="101675"/>
                  </a:lnTo>
                  <a:lnTo>
                    <a:pt x="622448" y="136217"/>
                  </a:lnTo>
                  <a:lnTo>
                    <a:pt x="647658" y="173882"/>
                  </a:lnTo>
                  <a:lnTo>
                    <a:pt x="667575" y="214225"/>
                  </a:lnTo>
                  <a:lnTo>
                    <a:pt x="682022" y="256804"/>
                  </a:lnTo>
                  <a:lnTo>
                    <a:pt x="690822" y="301177"/>
                  </a:lnTo>
                  <a:lnTo>
                    <a:pt x="693797" y="346898"/>
                  </a:lnTo>
                  <a:lnTo>
                    <a:pt x="690545" y="394229"/>
                  </a:lnTo>
                  <a:lnTo>
                    <a:pt x="680972" y="440057"/>
                  </a:lnTo>
                  <a:lnTo>
                    <a:pt x="665349" y="483912"/>
                  </a:lnTo>
                  <a:lnTo>
                    <a:pt x="643947" y="525325"/>
                  </a:lnTo>
                  <a:lnTo>
                    <a:pt x="675757" y="555899"/>
                  </a:lnTo>
                  <a:lnTo>
                    <a:pt x="623612" y="555899"/>
                  </a:lnTo>
                  <a:lnTo>
                    <a:pt x="622694" y="557028"/>
                  </a:lnTo>
                  <a:lnTo>
                    <a:pt x="621706" y="558017"/>
                  </a:lnTo>
                  <a:lnTo>
                    <a:pt x="620788" y="559147"/>
                  </a:lnTo>
                  <a:lnTo>
                    <a:pt x="614015" y="567655"/>
                  </a:lnTo>
                  <a:lnTo>
                    <a:pt x="607010" y="576004"/>
                  </a:lnTo>
                  <a:lnTo>
                    <a:pt x="599728" y="584168"/>
                  </a:lnTo>
                  <a:lnTo>
                    <a:pt x="592121" y="592121"/>
                  </a:lnTo>
                  <a:lnTo>
                    <a:pt x="587461" y="596781"/>
                  </a:lnTo>
                  <a:lnTo>
                    <a:pt x="582447" y="600947"/>
                  </a:lnTo>
                  <a:lnTo>
                    <a:pt x="577575" y="605324"/>
                  </a:lnTo>
                  <a:lnTo>
                    <a:pt x="572280" y="610267"/>
                  </a:lnTo>
                  <a:lnTo>
                    <a:pt x="567267" y="615563"/>
                  </a:lnTo>
                  <a:lnTo>
                    <a:pt x="561830" y="620223"/>
                  </a:lnTo>
                  <a:lnTo>
                    <a:pt x="583076" y="640629"/>
                  </a:lnTo>
                  <a:lnTo>
                    <a:pt x="530903" y="640629"/>
                  </a:lnTo>
                  <a:lnTo>
                    <a:pt x="499213" y="657645"/>
                  </a:lnTo>
                  <a:close/>
                </a:path>
                <a:path w="1097914" h="1077595">
                  <a:moveTo>
                    <a:pt x="728889" y="657080"/>
                  </a:moveTo>
                  <a:lnTo>
                    <a:pt x="623612" y="555899"/>
                  </a:lnTo>
                  <a:lnTo>
                    <a:pt x="675757" y="555899"/>
                  </a:lnTo>
                  <a:lnTo>
                    <a:pt x="740186" y="617822"/>
                  </a:lnTo>
                  <a:lnTo>
                    <a:pt x="760933" y="617822"/>
                  </a:lnTo>
                  <a:lnTo>
                    <a:pt x="779462" y="621811"/>
                  </a:lnTo>
                  <a:lnTo>
                    <a:pt x="797399" y="630095"/>
                  </a:lnTo>
                  <a:lnTo>
                    <a:pt x="813336" y="642323"/>
                  </a:lnTo>
                  <a:lnTo>
                    <a:pt x="824862" y="653394"/>
                  </a:lnTo>
                  <a:lnTo>
                    <a:pt x="751949" y="653394"/>
                  </a:lnTo>
                  <a:lnTo>
                    <a:pt x="738421" y="654821"/>
                  </a:lnTo>
                  <a:lnTo>
                    <a:pt x="728889" y="657080"/>
                  </a:lnTo>
                  <a:close/>
                </a:path>
                <a:path w="1097914" h="1077595">
                  <a:moveTo>
                    <a:pt x="760933" y="617822"/>
                  </a:moveTo>
                  <a:lnTo>
                    <a:pt x="740186" y="617822"/>
                  </a:lnTo>
                  <a:lnTo>
                    <a:pt x="760175" y="617659"/>
                  </a:lnTo>
                  <a:lnTo>
                    <a:pt x="760933" y="617822"/>
                  </a:lnTo>
                  <a:close/>
                </a:path>
                <a:path w="1097914" h="1077595">
                  <a:moveTo>
                    <a:pt x="984420" y="1077411"/>
                  </a:moveTo>
                  <a:lnTo>
                    <a:pt x="983714" y="1077411"/>
                  </a:lnTo>
                  <a:lnTo>
                    <a:pt x="961919" y="1075336"/>
                  </a:lnTo>
                  <a:lnTo>
                    <a:pt x="922063" y="1059271"/>
                  </a:lnTo>
                  <a:lnTo>
                    <a:pt x="655809" y="806346"/>
                  </a:lnTo>
                  <a:lnTo>
                    <a:pt x="633956" y="773328"/>
                  </a:lnTo>
                  <a:lnTo>
                    <a:pt x="628413" y="734326"/>
                  </a:lnTo>
                  <a:lnTo>
                    <a:pt x="530903" y="640629"/>
                  </a:lnTo>
                  <a:lnTo>
                    <a:pt x="583076" y="640629"/>
                  </a:lnTo>
                  <a:lnTo>
                    <a:pt x="667107" y="721334"/>
                  </a:lnTo>
                  <a:lnTo>
                    <a:pt x="665271" y="731007"/>
                  </a:lnTo>
                  <a:lnTo>
                    <a:pt x="664383" y="744576"/>
                  </a:lnTo>
                  <a:lnTo>
                    <a:pt x="680875" y="780292"/>
                  </a:lnTo>
                  <a:lnTo>
                    <a:pt x="929981" y="1019583"/>
                  </a:lnTo>
                  <a:lnTo>
                    <a:pt x="969967" y="1039829"/>
                  </a:lnTo>
                  <a:lnTo>
                    <a:pt x="985268" y="1041189"/>
                  </a:lnTo>
                  <a:lnTo>
                    <a:pt x="1066497" y="1041189"/>
                  </a:lnTo>
                  <a:lnTo>
                    <a:pt x="1065690" y="1042460"/>
                  </a:lnTo>
                  <a:lnTo>
                    <a:pt x="1048628" y="1057065"/>
                  </a:lnTo>
                  <a:lnTo>
                    <a:pt x="1029327" y="1067897"/>
                  </a:lnTo>
                  <a:lnTo>
                    <a:pt x="1008279" y="1074731"/>
                  </a:lnTo>
                  <a:lnTo>
                    <a:pt x="985974" y="1077341"/>
                  </a:lnTo>
                  <a:lnTo>
                    <a:pt x="985197" y="1077341"/>
                  </a:lnTo>
                  <a:lnTo>
                    <a:pt x="984420" y="1077411"/>
                  </a:lnTo>
                  <a:close/>
                </a:path>
                <a:path w="1097914" h="1077595">
                  <a:moveTo>
                    <a:pt x="1066497" y="1041189"/>
                  </a:moveTo>
                  <a:lnTo>
                    <a:pt x="985268" y="1041189"/>
                  </a:lnTo>
                  <a:lnTo>
                    <a:pt x="1000475" y="1039399"/>
                  </a:lnTo>
                  <a:lnTo>
                    <a:pt x="1014835" y="1034755"/>
                  </a:lnTo>
                  <a:lnTo>
                    <a:pt x="1028003" y="1027398"/>
                  </a:lnTo>
                  <a:lnTo>
                    <a:pt x="1039636" y="1017465"/>
                  </a:lnTo>
                  <a:lnTo>
                    <a:pt x="1056114" y="991433"/>
                  </a:lnTo>
                  <a:lnTo>
                    <a:pt x="1061207" y="962090"/>
                  </a:lnTo>
                  <a:lnTo>
                    <a:pt x="1054967" y="932987"/>
                  </a:lnTo>
                  <a:lnTo>
                    <a:pt x="788271" y="668378"/>
                  </a:lnTo>
                  <a:lnTo>
                    <a:pt x="751949" y="653394"/>
                  </a:lnTo>
                  <a:lnTo>
                    <a:pt x="824862" y="653394"/>
                  </a:lnTo>
                  <a:lnTo>
                    <a:pt x="1062442" y="881615"/>
                  </a:lnTo>
                  <a:lnTo>
                    <a:pt x="1088151" y="918741"/>
                  </a:lnTo>
                  <a:lnTo>
                    <a:pt x="1097323" y="961402"/>
                  </a:lnTo>
                  <a:lnTo>
                    <a:pt x="1089867" y="1004380"/>
                  </a:lnTo>
                  <a:lnTo>
                    <a:pt x="1066497" y="1041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206" rIns="0" bIns="0" rtlCol="0">
            <a:spAutoFit/>
          </a:bodyPr>
          <a:lstStyle/>
          <a:p>
            <a:pPr marL="3215640">
              <a:lnSpc>
                <a:spcPct val="100000"/>
              </a:lnSpc>
              <a:spcBef>
                <a:spcPts val="95"/>
              </a:spcBef>
            </a:pPr>
            <a:r>
              <a:rPr sz="5800" b="1" spc="-10" dirty="0">
                <a:latin typeface="Arial"/>
                <a:cs typeface="Arial"/>
              </a:rPr>
              <a:t>Methodology</a:t>
            </a:r>
            <a:endParaRPr sz="58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28451" y="3665132"/>
            <a:ext cx="1947545" cy="1231900"/>
          </a:xfrm>
          <a:prstGeom prst="rect">
            <a:avLst/>
          </a:prstGeom>
        </p:spPr>
        <p:txBody>
          <a:bodyPr vert="horz" wrap="square" lIns="0" tIns="240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0"/>
              </a:spcBef>
            </a:pPr>
            <a:r>
              <a:rPr sz="3200" spc="55" dirty="0">
                <a:solidFill>
                  <a:srgbClr val="3DD9D8"/>
                </a:solidFill>
                <a:latin typeface="Tahoma"/>
                <a:cs typeface="Tahoma"/>
              </a:rPr>
              <a:t>1</a:t>
            </a:r>
            <a:endParaRPr sz="32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sz="2200" spc="5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Tahoma"/>
                <a:cs typeface="Tahoma"/>
              </a:rPr>
              <a:t>Selection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9988" y="3385415"/>
            <a:ext cx="2116455" cy="1641475"/>
          </a:xfrm>
          <a:prstGeom prst="rect">
            <a:avLst/>
          </a:prstGeom>
        </p:spPr>
        <p:txBody>
          <a:bodyPr vert="horz" wrap="square" lIns="0" tIns="240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0"/>
              </a:spcBef>
            </a:pPr>
            <a:r>
              <a:rPr sz="3200" spc="55" dirty="0">
                <a:solidFill>
                  <a:srgbClr val="3DD9D8"/>
                </a:solidFill>
                <a:latin typeface="Tahoma"/>
                <a:cs typeface="Tahoma"/>
              </a:rPr>
              <a:t>2</a:t>
            </a:r>
            <a:endParaRPr sz="3200" dirty="0">
              <a:latin typeface="Tahoma"/>
              <a:cs typeface="Tahoma"/>
            </a:endParaRPr>
          </a:p>
          <a:p>
            <a:pPr marL="12065" marR="5080" algn="ctr">
              <a:lnSpc>
                <a:spcPct val="122200"/>
              </a:lnSpc>
              <a:spcBef>
                <a:spcPts val="640"/>
              </a:spcBef>
            </a:pPr>
            <a:r>
              <a:rPr sz="2200" spc="5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Tahoma"/>
                <a:cs typeface="Tahoma"/>
              </a:rPr>
              <a:t>cleaning</a:t>
            </a:r>
            <a:r>
              <a:rPr sz="2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ahoma"/>
                <a:cs typeface="Tahoma"/>
              </a:rPr>
              <a:t>&amp; </a:t>
            </a:r>
            <a:r>
              <a:rPr sz="2200" spc="55" dirty="0">
                <a:solidFill>
                  <a:srgbClr val="FFFFFF"/>
                </a:solidFill>
                <a:latin typeface="Tahoma"/>
                <a:cs typeface="Tahoma"/>
              </a:rPr>
              <a:t>transfromation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064736" y="3665132"/>
            <a:ext cx="2388870" cy="1231900"/>
          </a:xfrm>
          <a:prstGeom prst="rect">
            <a:avLst/>
          </a:prstGeom>
        </p:spPr>
        <p:txBody>
          <a:bodyPr vert="horz" wrap="square" lIns="0" tIns="240030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1890"/>
              </a:spcBef>
            </a:pPr>
            <a:r>
              <a:rPr sz="3200" spc="55" dirty="0">
                <a:solidFill>
                  <a:srgbClr val="3DD9D8"/>
                </a:solidFill>
                <a:latin typeface="Tahoma"/>
                <a:cs typeface="Tahoma"/>
              </a:rPr>
              <a:t>3</a:t>
            </a:r>
            <a:endParaRPr sz="32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sz="2200" spc="5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Tahoma"/>
                <a:cs typeface="Tahoma"/>
              </a:rPr>
              <a:t>Visualization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568737" y="3577059"/>
            <a:ext cx="2920365" cy="1641475"/>
          </a:xfrm>
          <a:prstGeom prst="rect">
            <a:avLst/>
          </a:prstGeom>
        </p:spPr>
        <p:txBody>
          <a:bodyPr vert="horz" wrap="square" lIns="0" tIns="240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0"/>
              </a:spcBef>
            </a:pPr>
            <a:r>
              <a:rPr sz="3200" spc="55" dirty="0">
                <a:solidFill>
                  <a:srgbClr val="3DD9D8"/>
                </a:solidFill>
                <a:latin typeface="Tahoma"/>
                <a:cs typeface="Tahoma"/>
              </a:rPr>
              <a:t>4</a:t>
            </a:r>
            <a:endParaRPr sz="3200" dirty="0">
              <a:latin typeface="Tahoma"/>
              <a:cs typeface="Tahoma"/>
            </a:endParaRPr>
          </a:p>
          <a:p>
            <a:pPr marL="12700" marR="5080" algn="ctr">
              <a:lnSpc>
                <a:spcPct val="122200"/>
              </a:lnSpc>
              <a:spcBef>
                <a:spcPts val="640"/>
              </a:spcBef>
              <a:tabLst>
                <a:tab pos="748030" algn="l"/>
              </a:tabLst>
            </a:pPr>
            <a:r>
              <a:rPr sz="2200" spc="110" dirty="0">
                <a:solidFill>
                  <a:srgbClr val="FFFFFF"/>
                </a:solidFill>
                <a:latin typeface="Tahoma"/>
                <a:cs typeface="Tahoma"/>
              </a:rPr>
              <a:t>RFM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9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2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ahoma"/>
                <a:cs typeface="Tahoma"/>
              </a:rPr>
              <a:t>apply 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200" spc="60" dirty="0">
                <a:solidFill>
                  <a:srgbClr val="FFFFFF"/>
                </a:solidFill>
                <a:latin typeface="Tahoma"/>
                <a:cs typeface="Tahoma"/>
              </a:rPr>
              <a:t>means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66514" y="7141943"/>
            <a:ext cx="3075940" cy="2051050"/>
          </a:xfrm>
          <a:prstGeom prst="rect">
            <a:avLst/>
          </a:prstGeom>
        </p:spPr>
        <p:txBody>
          <a:bodyPr vert="horz" wrap="square" lIns="0" tIns="240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0"/>
              </a:spcBef>
            </a:pPr>
            <a:r>
              <a:rPr sz="3200" spc="55" dirty="0">
                <a:solidFill>
                  <a:srgbClr val="3DD9D8"/>
                </a:solidFill>
                <a:latin typeface="Tahoma"/>
                <a:cs typeface="Tahoma"/>
              </a:rPr>
              <a:t>5</a:t>
            </a:r>
            <a:endParaRPr sz="3200" dirty="0">
              <a:latin typeface="Tahoma"/>
              <a:cs typeface="Tahoma"/>
            </a:endParaRPr>
          </a:p>
          <a:p>
            <a:pPr marL="12700" marR="5080" indent="-635" algn="ctr">
              <a:lnSpc>
                <a:spcPct val="122200"/>
              </a:lnSpc>
              <a:spcBef>
                <a:spcPts val="640"/>
              </a:spcBef>
            </a:pPr>
            <a:r>
              <a:rPr sz="2200" spc="105" dirty="0">
                <a:solidFill>
                  <a:srgbClr val="FFFFFF"/>
                </a:solidFill>
                <a:latin typeface="Tahoma"/>
                <a:cs typeface="Tahoma"/>
              </a:rPr>
              <a:t>Classifying</a:t>
            </a:r>
            <a:r>
              <a:rPr sz="2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ahoma"/>
                <a:cs typeface="Tahoma"/>
              </a:rPr>
              <a:t>Customers </a:t>
            </a:r>
            <a:r>
              <a:rPr sz="2200" spc="114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ahoma"/>
                <a:cs typeface="Tahoma"/>
              </a:rPr>
              <a:t>Analyzing</a:t>
            </a:r>
            <a:r>
              <a:rPr sz="2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ahoma"/>
                <a:cs typeface="Tahoma"/>
              </a:rPr>
              <a:t>Patterns </a:t>
            </a:r>
            <a:r>
              <a:rPr sz="2200" spc="1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/>
                <a:cs typeface="Tahoma"/>
              </a:rPr>
              <a:t>Apriori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86578" y="7141943"/>
            <a:ext cx="2914650" cy="1641475"/>
          </a:xfrm>
          <a:prstGeom prst="rect">
            <a:avLst/>
          </a:prstGeom>
        </p:spPr>
        <p:txBody>
          <a:bodyPr vert="horz" wrap="square" lIns="0" tIns="240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0"/>
              </a:spcBef>
            </a:pPr>
            <a:r>
              <a:rPr sz="3200" spc="55" dirty="0">
                <a:solidFill>
                  <a:srgbClr val="3DD9D8"/>
                </a:solidFill>
                <a:latin typeface="Tahoma"/>
                <a:cs typeface="Tahoma"/>
              </a:rPr>
              <a:t>6</a:t>
            </a:r>
            <a:endParaRPr sz="3200" dirty="0">
              <a:latin typeface="Tahoma"/>
              <a:cs typeface="Tahoma"/>
            </a:endParaRPr>
          </a:p>
          <a:p>
            <a:pPr marL="12700" marR="5080" algn="ctr">
              <a:lnSpc>
                <a:spcPct val="122200"/>
              </a:lnSpc>
              <a:spcBef>
                <a:spcPts val="640"/>
              </a:spcBef>
            </a:pPr>
            <a:r>
              <a:rPr sz="2200" spc="155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Tahoma"/>
                <a:cs typeface="Tahoma"/>
              </a:rPr>
              <a:t>website </a:t>
            </a:r>
            <a:r>
              <a:rPr sz="2200" spc="114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ahoma"/>
                <a:cs typeface="Tahoma"/>
              </a:rPr>
              <a:t>Streamlit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994128" y="7141943"/>
            <a:ext cx="2978785" cy="1641475"/>
          </a:xfrm>
          <a:prstGeom prst="rect">
            <a:avLst/>
          </a:prstGeom>
        </p:spPr>
        <p:txBody>
          <a:bodyPr vert="horz" wrap="square" lIns="0" tIns="240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0"/>
              </a:spcBef>
            </a:pPr>
            <a:r>
              <a:rPr sz="3200" spc="55" dirty="0">
                <a:solidFill>
                  <a:srgbClr val="3DD9D8"/>
                </a:solidFill>
                <a:latin typeface="Tahoma"/>
                <a:cs typeface="Tahoma"/>
              </a:rPr>
              <a:t>7</a:t>
            </a:r>
            <a:endParaRPr sz="3200" dirty="0">
              <a:latin typeface="Tahoma"/>
              <a:cs typeface="Tahoma"/>
            </a:endParaRPr>
          </a:p>
          <a:p>
            <a:pPr marL="12065" marR="5080" algn="ctr">
              <a:lnSpc>
                <a:spcPct val="122200"/>
              </a:lnSpc>
              <a:spcBef>
                <a:spcPts val="640"/>
              </a:spcBef>
            </a:pPr>
            <a:r>
              <a:rPr sz="2200" spc="140" dirty="0">
                <a:solidFill>
                  <a:srgbClr val="FFFFFF"/>
                </a:solidFill>
                <a:latin typeface="Tahoma"/>
                <a:cs typeface="Tahoma"/>
              </a:rPr>
              <a:t>Launch</a:t>
            </a:r>
            <a:r>
              <a:rPr sz="2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Tahoma"/>
                <a:cs typeface="Tahoma"/>
              </a:rPr>
              <a:t>website</a:t>
            </a:r>
            <a:r>
              <a:rPr sz="2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ahoma"/>
                <a:cs typeface="Tahoma"/>
              </a:rPr>
              <a:t>&amp; </a:t>
            </a:r>
            <a:r>
              <a:rPr sz="2200" spc="105" dirty="0">
                <a:solidFill>
                  <a:srgbClr val="FFFFFF"/>
                </a:solidFill>
                <a:latin typeface="Tahoma"/>
                <a:cs typeface="Tahoma"/>
              </a:rPr>
              <a:t>display</a:t>
            </a:r>
            <a:r>
              <a:rPr sz="2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ahoma"/>
                <a:cs typeface="Tahoma"/>
              </a:rPr>
              <a:t>dashboard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7281" y="1990419"/>
              <a:ext cx="5347970" cy="7875905"/>
            </a:xfrm>
            <a:custGeom>
              <a:avLst/>
              <a:gdLst/>
              <a:ahLst/>
              <a:cxnLst/>
              <a:rect l="l" t="t" r="r" b="b"/>
              <a:pathLst>
                <a:path w="5347970" h="7875905">
                  <a:moveTo>
                    <a:pt x="5347718" y="7875351"/>
                  </a:moveTo>
                  <a:lnTo>
                    <a:pt x="0" y="7875351"/>
                  </a:lnTo>
                  <a:lnTo>
                    <a:pt x="0" y="0"/>
                  </a:lnTo>
                  <a:lnTo>
                    <a:pt x="5347718" y="0"/>
                  </a:lnTo>
                  <a:lnTo>
                    <a:pt x="5347718" y="7875351"/>
                  </a:lnTo>
                  <a:close/>
                </a:path>
              </a:pathLst>
            </a:custGeom>
            <a:solidFill>
              <a:srgbClr val="C8E26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4933276" y="1443184"/>
            <a:ext cx="7348855" cy="158115"/>
          </a:xfrm>
          <a:custGeom>
            <a:avLst/>
            <a:gdLst/>
            <a:ahLst/>
            <a:cxnLst/>
            <a:rect l="l" t="t" r="r" b="b"/>
            <a:pathLst>
              <a:path w="7348855" h="158115">
                <a:moveTo>
                  <a:pt x="7269407" y="157874"/>
                </a:moveTo>
                <a:lnTo>
                  <a:pt x="78936" y="157874"/>
                </a:lnTo>
                <a:lnTo>
                  <a:pt x="48211" y="151671"/>
                </a:lnTo>
                <a:lnTo>
                  <a:pt x="23120" y="134754"/>
                </a:lnTo>
                <a:lnTo>
                  <a:pt x="6203" y="109663"/>
                </a:lnTo>
                <a:lnTo>
                  <a:pt x="0" y="78937"/>
                </a:lnTo>
                <a:lnTo>
                  <a:pt x="6203" y="48211"/>
                </a:lnTo>
                <a:lnTo>
                  <a:pt x="23120" y="23120"/>
                </a:lnTo>
                <a:lnTo>
                  <a:pt x="48211" y="6203"/>
                </a:lnTo>
                <a:lnTo>
                  <a:pt x="78937" y="0"/>
                </a:lnTo>
                <a:lnTo>
                  <a:pt x="7269406" y="0"/>
                </a:lnTo>
                <a:lnTo>
                  <a:pt x="7300132" y="6203"/>
                </a:lnTo>
                <a:lnTo>
                  <a:pt x="7325223" y="23120"/>
                </a:lnTo>
                <a:lnTo>
                  <a:pt x="7342140" y="48211"/>
                </a:lnTo>
                <a:lnTo>
                  <a:pt x="7348343" y="78937"/>
                </a:lnTo>
                <a:lnTo>
                  <a:pt x="7342140" y="109663"/>
                </a:lnTo>
                <a:lnTo>
                  <a:pt x="7325223" y="134754"/>
                </a:lnTo>
                <a:lnTo>
                  <a:pt x="7300132" y="151671"/>
                </a:lnTo>
                <a:lnTo>
                  <a:pt x="7269407" y="157874"/>
                </a:lnTo>
                <a:close/>
              </a:path>
            </a:pathLst>
          </a:custGeom>
          <a:solidFill>
            <a:srgbClr val="E44E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57481" y="1990419"/>
            <a:ext cx="5088255" cy="7882890"/>
          </a:xfrm>
          <a:custGeom>
            <a:avLst/>
            <a:gdLst/>
            <a:ahLst/>
            <a:cxnLst/>
            <a:rect l="l" t="t" r="r" b="b"/>
            <a:pathLst>
              <a:path w="5088255" h="7882890">
                <a:moveTo>
                  <a:pt x="0" y="0"/>
                </a:moveTo>
                <a:lnTo>
                  <a:pt x="5088181" y="0"/>
                </a:lnTo>
                <a:lnTo>
                  <a:pt x="5088181" y="7882425"/>
                </a:lnTo>
                <a:lnTo>
                  <a:pt x="0" y="7882425"/>
                </a:lnTo>
                <a:lnTo>
                  <a:pt x="0" y="0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686262" y="1990419"/>
            <a:ext cx="4939665" cy="7882890"/>
          </a:xfrm>
          <a:custGeom>
            <a:avLst/>
            <a:gdLst/>
            <a:ahLst/>
            <a:cxnLst/>
            <a:rect l="l" t="t" r="r" b="b"/>
            <a:pathLst>
              <a:path w="4939665" h="7882890">
                <a:moveTo>
                  <a:pt x="0" y="0"/>
                </a:moveTo>
                <a:lnTo>
                  <a:pt x="4939572" y="0"/>
                </a:lnTo>
                <a:lnTo>
                  <a:pt x="4939572" y="7882424"/>
                </a:lnTo>
                <a:lnTo>
                  <a:pt x="0" y="7882424"/>
                </a:lnTo>
                <a:lnTo>
                  <a:pt x="0" y="0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285875" y="2477661"/>
            <a:ext cx="4569460" cy="1543050"/>
          </a:xfrm>
          <a:custGeom>
            <a:avLst/>
            <a:gdLst/>
            <a:ahLst/>
            <a:cxnLst/>
            <a:rect l="l" t="t" r="r" b="b"/>
            <a:pathLst>
              <a:path w="4569460" h="1543050">
                <a:moveTo>
                  <a:pt x="3799962" y="1543049"/>
                </a:moveTo>
                <a:lnTo>
                  <a:pt x="771518" y="1543049"/>
                </a:lnTo>
                <a:lnTo>
                  <a:pt x="722732" y="1541532"/>
                </a:lnTo>
                <a:lnTo>
                  <a:pt x="674746" y="1537038"/>
                </a:lnTo>
                <a:lnTo>
                  <a:pt x="627657" y="1529660"/>
                </a:lnTo>
                <a:lnTo>
                  <a:pt x="581555" y="1519486"/>
                </a:lnTo>
                <a:lnTo>
                  <a:pt x="536531" y="1506609"/>
                </a:lnTo>
                <a:lnTo>
                  <a:pt x="492674" y="1491117"/>
                </a:lnTo>
                <a:lnTo>
                  <a:pt x="450076" y="1473102"/>
                </a:lnTo>
                <a:lnTo>
                  <a:pt x="408827" y="1452653"/>
                </a:lnTo>
                <a:lnTo>
                  <a:pt x="369016" y="1429862"/>
                </a:lnTo>
                <a:lnTo>
                  <a:pt x="330736" y="1404818"/>
                </a:lnTo>
                <a:lnTo>
                  <a:pt x="294075" y="1377612"/>
                </a:lnTo>
                <a:lnTo>
                  <a:pt x="259124" y="1348334"/>
                </a:lnTo>
                <a:lnTo>
                  <a:pt x="225974" y="1317075"/>
                </a:lnTo>
                <a:lnTo>
                  <a:pt x="194715" y="1283925"/>
                </a:lnTo>
                <a:lnTo>
                  <a:pt x="165437" y="1248974"/>
                </a:lnTo>
                <a:lnTo>
                  <a:pt x="138231" y="1212313"/>
                </a:lnTo>
                <a:lnTo>
                  <a:pt x="113187" y="1174033"/>
                </a:lnTo>
                <a:lnTo>
                  <a:pt x="90396" y="1134222"/>
                </a:lnTo>
                <a:lnTo>
                  <a:pt x="69947" y="1092973"/>
                </a:lnTo>
                <a:lnTo>
                  <a:pt x="51932" y="1050375"/>
                </a:lnTo>
                <a:lnTo>
                  <a:pt x="36440" y="1006518"/>
                </a:lnTo>
                <a:lnTo>
                  <a:pt x="23563" y="961494"/>
                </a:lnTo>
                <a:lnTo>
                  <a:pt x="13389" y="915392"/>
                </a:lnTo>
                <a:lnTo>
                  <a:pt x="6011" y="868303"/>
                </a:lnTo>
                <a:lnTo>
                  <a:pt x="1517" y="820317"/>
                </a:lnTo>
                <a:lnTo>
                  <a:pt x="0" y="771525"/>
                </a:lnTo>
                <a:lnTo>
                  <a:pt x="1517" y="722732"/>
                </a:lnTo>
                <a:lnTo>
                  <a:pt x="6011" y="674746"/>
                </a:lnTo>
                <a:lnTo>
                  <a:pt x="13389" y="627657"/>
                </a:lnTo>
                <a:lnTo>
                  <a:pt x="23563" y="581555"/>
                </a:lnTo>
                <a:lnTo>
                  <a:pt x="36440" y="536531"/>
                </a:lnTo>
                <a:lnTo>
                  <a:pt x="51932" y="492674"/>
                </a:lnTo>
                <a:lnTo>
                  <a:pt x="69947" y="450076"/>
                </a:lnTo>
                <a:lnTo>
                  <a:pt x="90396" y="408827"/>
                </a:lnTo>
                <a:lnTo>
                  <a:pt x="113187" y="369016"/>
                </a:lnTo>
                <a:lnTo>
                  <a:pt x="138231" y="330736"/>
                </a:lnTo>
                <a:lnTo>
                  <a:pt x="165437" y="294075"/>
                </a:lnTo>
                <a:lnTo>
                  <a:pt x="194715" y="259124"/>
                </a:lnTo>
                <a:lnTo>
                  <a:pt x="225974" y="225974"/>
                </a:lnTo>
                <a:lnTo>
                  <a:pt x="259124" y="194715"/>
                </a:lnTo>
                <a:lnTo>
                  <a:pt x="294075" y="165437"/>
                </a:lnTo>
                <a:lnTo>
                  <a:pt x="330736" y="138231"/>
                </a:lnTo>
                <a:lnTo>
                  <a:pt x="369016" y="113187"/>
                </a:lnTo>
                <a:lnTo>
                  <a:pt x="408827" y="90396"/>
                </a:lnTo>
                <a:lnTo>
                  <a:pt x="450076" y="69947"/>
                </a:lnTo>
                <a:lnTo>
                  <a:pt x="492674" y="51932"/>
                </a:lnTo>
                <a:lnTo>
                  <a:pt x="536531" y="36440"/>
                </a:lnTo>
                <a:lnTo>
                  <a:pt x="581555" y="23563"/>
                </a:lnTo>
                <a:lnTo>
                  <a:pt x="627657" y="13389"/>
                </a:lnTo>
                <a:lnTo>
                  <a:pt x="674746" y="6011"/>
                </a:lnTo>
                <a:lnTo>
                  <a:pt x="722732" y="1517"/>
                </a:lnTo>
                <a:lnTo>
                  <a:pt x="771524" y="0"/>
                </a:lnTo>
                <a:lnTo>
                  <a:pt x="3799956" y="0"/>
                </a:lnTo>
                <a:lnTo>
                  <a:pt x="3848748" y="1517"/>
                </a:lnTo>
                <a:lnTo>
                  <a:pt x="3896734" y="6011"/>
                </a:lnTo>
                <a:lnTo>
                  <a:pt x="3943823" y="13389"/>
                </a:lnTo>
                <a:lnTo>
                  <a:pt x="3989925" y="23563"/>
                </a:lnTo>
                <a:lnTo>
                  <a:pt x="4034950" y="36440"/>
                </a:lnTo>
                <a:lnTo>
                  <a:pt x="4078806" y="51932"/>
                </a:lnTo>
                <a:lnTo>
                  <a:pt x="4121404" y="69947"/>
                </a:lnTo>
                <a:lnTo>
                  <a:pt x="4162653" y="90396"/>
                </a:lnTo>
                <a:lnTo>
                  <a:pt x="4202464" y="113187"/>
                </a:lnTo>
                <a:lnTo>
                  <a:pt x="4240744" y="138231"/>
                </a:lnTo>
                <a:lnTo>
                  <a:pt x="4277405" y="165437"/>
                </a:lnTo>
                <a:lnTo>
                  <a:pt x="4312356" y="194715"/>
                </a:lnTo>
                <a:lnTo>
                  <a:pt x="4345506" y="225974"/>
                </a:lnTo>
                <a:lnTo>
                  <a:pt x="4376765" y="259124"/>
                </a:lnTo>
                <a:lnTo>
                  <a:pt x="4406043" y="294075"/>
                </a:lnTo>
                <a:lnTo>
                  <a:pt x="4433249" y="330736"/>
                </a:lnTo>
                <a:lnTo>
                  <a:pt x="4458293" y="369016"/>
                </a:lnTo>
                <a:lnTo>
                  <a:pt x="4481084" y="408827"/>
                </a:lnTo>
                <a:lnTo>
                  <a:pt x="4501533" y="450076"/>
                </a:lnTo>
                <a:lnTo>
                  <a:pt x="4519548" y="492674"/>
                </a:lnTo>
                <a:lnTo>
                  <a:pt x="4535040" y="536531"/>
                </a:lnTo>
                <a:lnTo>
                  <a:pt x="4547917" y="581555"/>
                </a:lnTo>
                <a:lnTo>
                  <a:pt x="4558091" y="627657"/>
                </a:lnTo>
                <a:lnTo>
                  <a:pt x="4565469" y="674746"/>
                </a:lnTo>
                <a:lnTo>
                  <a:pt x="4568874" y="711106"/>
                </a:lnTo>
                <a:lnTo>
                  <a:pt x="4568874" y="831943"/>
                </a:lnTo>
                <a:lnTo>
                  <a:pt x="4558091" y="915392"/>
                </a:lnTo>
                <a:lnTo>
                  <a:pt x="4547917" y="961494"/>
                </a:lnTo>
                <a:lnTo>
                  <a:pt x="4535040" y="1006518"/>
                </a:lnTo>
                <a:lnTo>
                  <a:pt x="4519548" y="1050375"/>
                </a:lnTo>
                <a:lnTo>
                  <a:pt x="4501533" y="1092973"/>
                </a:lnTo>
                <a:lnTo>
                  <a:pt x="4481084" y="1134222"/>
                </a:lnTo>
                <a:lnTo>
                  <a:pt x="4458293" y="1174033"/>
                </a:lnTo>
                <a:lnTo>
                  <a:pt x="4433249" y="1212313"/>
                </a:lnTo>
                <a:lnTo>
                  <a:pt x="4406043" y="1248974"/>
                </a:lnTo>
                <a:lnTo>
                  <a:pt x="4376765" y="1283925"/>
                </a:lnTo>
                <a:lnTo>
                  <a:pt x="4345506" y="1317075"/>
                </a:lnTo>
                <a:lnTo>
                  <a:pt x="4312356" y="1348334"/>
                </a:lnTo>
                <a:lnTo>
                  <a:pt x="4277405" y="1377612"/>
                </a:lnTo>
                <a:lnTo>
                  <a:pt x="4240744" y="1404818"/>
                </a:lnTo>
                <a:lnTo>
                  <a:pt x="4202464" y="1429862"/>
                </a:lnTo>
                <a:lnTo>
                  <a:pt x="4162653" y="1452653"/>
                </a:lnTo>
                <a:lnTo>
                  <a:pt x="4121404" y="1473102"/>
                </a:lnTo>
                <a:lnTo>
                  <a:pt x="4078806" y="1491117"/>
                </a:lnTo>
                <a:lnTo>
                  <a:pt x="4034950" y="1506609"/>
                </a:lnTo>
                <a:lnTo>
                  <a:pt x="3989925" y="1519486"/>
                </a:lnTo>
                <a:lnTo>
                  <a:pt x="3943823" y="1529660"/>
                </a:lnTo>
                <a:lnTo>
                  <a:pt x="3896734" y="1537038"/>
                </a:lnTo>
                <a:lnTo>
                  <a:pt x="3848748" y="1541532"/>
                </a:lnTo>
                <a:lnTo>
                  <a:pt x="3799962" y="1543049"/>
                </a:lnTo>
                <a:close/>
              </a:path>
            </a:pathLst>
          </a:custGeom>
          <a:solidFill>
            <a:srgbClr val="F786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235646" y="2811098"/>
            <a:ext cx="25146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80" dirty="0">
                <a:latin typeface="Roboto"/>
                <a:cs typeface="Roboto"/>
              </a:rPr>
              <a:t>K-</a:t>
            </a:r>
            <a:r>
              <a:rPr sz="5000" spc="-10" dirty="0">
                <a:latin typeface="Roboto"/>
                <a:cs typeface="Roboto"/>
              </a:rPr>
              <a:t>means</a:t>
            </a:r>
            <a:endParaRPr sz="5000"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5830" y="2477661"/>
            <a:ext cx="4569460" cy="1543050"/>
          </a:xfrm>
          <a:custGeom>
            <a:avLst/>
            <a:gdLst/>
            <a:ahLst/>
            <a:cxnLst/>
            <a:rect l="l" t="t" r="r" b="b"/>
            <a:pathLst>
              <a:path w="4569459" h="1543050">
                <a:moveTo>
                  <a:pt x="3799962" y="1543049"/>
                </a:moveTo>
                <a:lnTo>
                  <a:pt x="771518" y="1543049"/>
                </a:lnTo>
                <a:lnTo>
                  <a:pt x="722732" y="1541532"/>
                </a:lnTo>
                <a:lnTo>
                  <a:pt x="674746" y="1537038"/>
                </a:lnTo>
                <a:lnTo>
                  <a:pt x="627657" y="1529660"/>
                </a:lnTo>
                <a:lnTo>
                  <a:pt x="581555" y="1519486"/>
                </a:lnTo>
                <a:lnTo>
                  <a:pt x="536530" y="1506609"/>
                </a:lnTo>
                <a:lnTo>
                  <a:pt x="492674" y="1491117"/>
                </a:lnTo>
                <a:lnTo>
                  <a:pt x="450076" y="1473102"/>
                </a:lnTo>
                <a:lnTo>
                  <a:pt x="408827" y="1452653"/>
                </a:lnTo>
                <a:lnTo>
                  <a:pt x="369016" y="1429862"/>
                </a:lnTo>
                <a:lnTo>
                  <a:pt x="330736" y="1404818"/>
                </a:lnTo>
                <a:lnTo>
                  <a:pt x="294075" y="1377612"/>
                </a:lnTo>
                <a:lnTo>
                  <a:pt x="259124" y="1348334"/>
                </a:lnTo>
                <a:lnTo>
                  <a:pt x="225974" y="1317075"/>
                </a:lnTo>
                <a:lnTo>
                  <a:pt x="194715" y="1283925"/>
                </a:lnTo>
                <a:lnTo>
                  <a:pt x="165437" y="1248974"/>
                </a:lnTo>
                <a:lnTo>
                  <a:pt x="138231" y="1212313"/>
                </a:lnTo>
                <a:lnTo>
                  <a:pt x="113187" y="1174033"/>
                </a:lnTo>
                <a:lnTo>
                  <a:pt x="90396" y="1134222"/>
                </a:lnTo>
                <a:lnTo>
                  <a:pt x="69947" y="1092973"/>
                </a:lnTo>
                <a:lnTo>
                  <a:pt x="51932" y="1050375"/>
                </a:lnTo>
                <a:lnTo>
                  <a:pt x="36440" y="1006518"/>
                </a:lnTo>
                <a:lnTo>
                  <a:pt x="23563" y="961494"/>
                </a:lnTo>
                <a:lnTo>
                  <a:pt x="13389" y="915392"/>
                </a:lnTo>
                <a:lnTo>
                  <a:pt x="6011" y="868303"/>
                </a:lnTo>
                <a:lnTo>
                  <a:pt x="1517" y="820317"/>
                </a:lnTo>
                <a:lnTo>
                  <a:pt x="0" y="771525"/>
                </a:lnTo>
                <a:lnTo>
                  <a:pt x="1517" y="722732"/>
                </a:lnTo>
                <a:lnTo>
                  <a:pt x="6011" y="674746"/>
                </a:lnTo>
                <a:lnTo>
                  <a:pt x="13389" y="627657"/>
                </a:lnTo>
                <a:lnTo>
                  <a:pt x="23563" y="581555"/>
                </a:lnTo>
                <a:lnTo>
                  <a:pt x="36440" y="536531"/>
                </a:lnTo>
                <a:lnTo>
                  <a:pt x="51932" y="492674"/>
                </a:lnTo>
                <a:lnTo>
                  <a:pt x="69947" y="450076"/>
                </a:lnTo>
                <a:lnTo>
                  <a:pt x="90396" y="408827"/>
                </a:lnTo>
                <a:lnTo>
                  <a:pt x="113187" y="369016"/>
                </a:lnTo>
                <a:lnTo>
                  <a:pt x="138231" y="330736"/>
                </a:lnTo>
                <a:lnTo>
                  <a:pt x="165437" y="294075"/>
                </a:lnTo>
                <a:lnTo>
                  <a:pt x="194715" y="259124"/>
                </a:lnTo>
                <a:lnTo>
                  <a:pt x="225974" y="225974"/>
                </a:lnTo>
                <a:lnTo>
                  <a:pt x="259124" y="194715"/>
                </a:lnTo>
                <a:lnTo>
                  <a:pt x="294075" y="165437"/>
                </a:lnTo>
                <a:lnTo>
                  <a:pt x="330736" y="138231"/>
                </a:lnTo>
                <a:lnTo>
                  <a:pt x="369016" y="113187"/>
                </a:lnTo>
                <a:lnTo>
                  <a:pt x="408827" y="90396"/>
                </a:lnTo>
                <a:lnTo>
                  <a:pt x="450076" y="69947"/>
                </a:lnTo>
                <a:lnTo>
                  <a:pt x="492674" y="51932"/>
                </a:lnTo>
                <a:lnTo>
                  <a:pt x="536530" y="36440"/>
                </a:lnTo>
                <a:lnTo>
                  <a:pt x="581555" y="23563"/>
                </a:lnTo>
                <a:lnTo>
                  <a:pt x="627657" y="13389"/>
                </a:lnTo>
                <a:lnTo>
                  <a:pt x="674746" y="6011"/>
                </a:lnTo>
                <a:lnTo>
                  <a:pt x="722732" y="1517"/>
                </a:lnTo>
                <a:lnTo>
                  <a:pt x="771524" y="0"/>
                </a:lnTo>
                <a:lnTo>
                  <a:pt x="3799956" y="0"/>
                </a:lnTo>
                <a:lnTo>
                  <a:pt x="3848748" y="1517"/>
                </a:lnTo>
                <a:lnTo>
                  <a:pt x="3896734" y="6011"/>
                </a:lnTo>
                <a:lnTo>
                  <a:pt x="3943823" y="13389"/>
                </a:lnTo>
                <a:lnTo>
                  <a:pt x="3989925" y="23563"/>
                </a:lnTo>
                <a:lnTo>
                  <a:pt x="4034950" y="36440"/>
                </a:lnTo>
                <a:lnTo>
                  <a:pt x="4078806" y="51932"/>
                </a:lnTo>
                <a:lnTo>
                  <a:pt x="4121404" y="69947"/>
                </a:lnTo>
                <a:lnTo>
                  <a:pt x="4162654" y="90396"/>
                </a:lnTo>
                <a:lnTo>
                  <a:pt x="4202464" y="113187"/>
                </a:lnTo>
                <a:lnTo>
                  <a:pt x="4240745" y="138231"/>
                </a:lnTo>
                <a:lnTo>
                  <a:pt x="4277405" y="165437"/>
                </a:lnTo>
                <a:lnTo>
                  <a:pt x="4312356" y="194715"/>
                </a:lnTo>
                <a:lnTo>
                  <a:pt x="4345506" y="225974"/>
                </a:lnTo>
                <a:lnTo>
                  <a:pt x="4376765" y="259124"/>
                </a:lnTo>
                <a:lnTo>
                  <a:pt x="4406043" y="294075"/>
                </a:lnTo>
                <a:lnTo>
                  <a:pt x="4433249" y="330736"/>
                </a:lnTo>
                <a:lnTo>
                  <a:pt x="4458293" y="369016"/>
                </a:lnTo>
                <a:lnTo>
                  <a:pt x="4481084" y="408827"/>
                </a:lnTo>
                <a:lnTo>
                  <a:pt x="4501533" y="450076"/>
                </a:lnTo>
                <a:lnTo>
                  <a:pt x="4519548" y="492674"/>
                </a:lnTo>
                <a:lnTo>
                  <a:pt x="4535040" y="536531"/>
                </a:lnTo>
                <a:lnTo>
                  <a:pt x="4547918" y="581555"/>
                </a:lnTo>
                <a:lnTo>
                  <a:pt x="4558091" y="627657"/>
                </a:lnTo>
                <a:lnTo>
                  <a:pt x="4565469" y="674746"/>
                </a:lnTo>
                <a:lnTo>
                  <a:pt x="4568874" y="711102"/>
                </a:lnTo>
                <a:lnTo>
                  <a:pt x="4568874" y="831948"/>
                </a:lnTo>
                <a:lnTo>
                  <a:pt x="4558091" y="915392"/>
                </a:lnTo>
                <a:lnTo>
                  <a:pt x="4547918" y="961494"/>
                </a:lnTo>
                <a:lnTo>
                  <a:pt x="4535040" y="1006518"/>
                </a:lnTo>
                <a:lnTo>
                  <a:pt x="4519548" y="1050375"/>
                </a:lnTo>
                <a:lnTo>
                  <a:pt x="4501533" y="1092973"/>
                </a:lnTo>
                <a:lnTo>
                  <a:pt x="4481084" y="1134222"/>
                </a:lnTo>
                <a:lnTo>
                  <a:pt x="4458293" y="1174033"/>
                </a:lnTo>
                <a:lnTo>
                  <a:pt x="4433249" y="1212313"/>
                </a:lnTo>
                <a:lnTo>
                  <a:pt x="4406043" y="1248974"/>
                </a:lnTo>
                <a:lnTo>
                  <a:pt x="4376765" y="1283925"/>
                </a:lnTo>
                <a:lnTo>
                  <a:pt x="4345506" y="1317075"/>
                </a:lnTo>
                <a:lnTo>
                  <a:pt x="4312356" y="1348334"/>
                </a:lnTo>
                <a:lnTo>
                  <a:pt x="4277405" y="1377612"/>
                </a:lnTo>
                <a:lnTo>
                  <a:pt x="4240745" y="1404818"/>
                </a:lnTo>
                <a:lnTo>
                  <a:pt x="4202464" y="1429862"/>
                </a:lnTo>
                <a:lnTo>
                  <a:pt x="4162654" y="1452653"/>
                </a:lnTo>
                <a:lnTo>
                  <a:pt x="4121404" y="1473102"/>
                </a:lnTo>
                <a:lnTo>
                  <a:pt x="4078806" y="1491117"/>
                </a:lnTo>
                <a:lnTo>
                  <a:pt x="4034950" y="1506609"/>
                </a:lnTo>
                <a:lnTo>
                  <a:pt x="3989925" y="1519486"/>
                </a:lnTo>
                <a:lnTo>
                  <a:pt x="3943823" y="1529660"/>
                </a:lnTo>
                <a:lnTo>
                  <a:pt x="3896734" y="1537038"/>
                </a:lnTo>
                <a:lnTo>
                  <a:pt x="3848748" y="1541532"/>
                </a:lnTo>
                <a:lnTo>
                  <a:pt x="3799962" y="1543049"/>
                </a:lnTo>
                <a:close/>
              </a:path>
            </a:pathLst>
          </a:custGeom>
          <a:solidFill>
            <a:srgbClr val="F786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2686262" y="2477661"/>
            <a:ext cx="4569460" cy="1543050"/>
          </a:xfrm>
          <a:custGeom>
            <a:avLst/>
            <a:gdLst/>
            <a:ahLst/>
            <a:cxnLst/>
            <a:rect l="l" t="t" r="r" b="b"/>
            <a:pathLst>
              <a:path w="4569459" h="1543050">
                <a:moveTo>
                  <a:pt x="3799961" y="1543049"/>
                </a:moveTo>
                <a:lnTo>
                  <a:pt x="771518" y="1543049"/>
                </a:lnTo>
                <a:lnTo>
                  <a:pt x="722732" y="1541532"/>
                </a:lnTo>
                <a:lnTo>
                  <a:pt x="674746" y="1537038"/>
                </a:lnTo>
                <a:lnTo>
                  <a:pt x="627657" y="1529660"/>
                </a:lnTo>
                <a:lnTo>
                  <a:pt x="581555" y="1519486"/>
                </a:lnTo>
                <a:lnTo>
                  <a:pt x="536531" y="1506609"/>
                </a:lnTo>
                <a:lnTo>
                  <a:pt x="492674" y="1491117"/>
                </a:lnTo>
                <a:lnTo>
                  <a:pt x="450076" y="1473102"/>
                </a:lnTo>
                <a:lnTo>
                  <a:pt x="408827" y="1452653"/>
                </a:lnTo>
                <a:lnTo>
                  <a:pt x="369017" y="1429862"/>
                </a:lnTo>
                <a:lnTo>
                  <a:pt x="330736" y="1404818"/>
                </a:lnTo>
                <a:lnTo>
                  <a:pt x="294075" y="1377612"/>
                </a:lnTo>
                <a:lnTo>
                  <a:pt x="259124" y="1348334"/>
                </a:lnTo>
                <a:lnTo>
                  <a:pt x="225974" y="1317075"/>
                </a:lnTo>
                <a:lnTo>
                  <a:pt x="194715" y="1283925"/>
                </a:lnTo>
                <a:lnTo>
                  <a:pt x="165437" y="1248974"/>
                </a:lnTo>
                <a:lnTo>
                  <a:pt x="138231" y="1212313"/>
                </a:lnTo>
                <a:lnTo>
                  <a:pt x="113187" y="1174033"/>
                </a:lnTo>
                <a:lnTo>
                  <a:pt x="90396" y="1134222"/>
                </a:lnTo>
                <a:lnTo>
                  <a:pt x="69947" y="1092973"/>
                </a:lnTo>
                <a:lnTo>
                  <a:pt x="51932" y="1050375"/>
                </a:lnTo>
                <a:lnTo>
                  <a:pt x="36440" y="1006518"/>
                </a:lnTo>
                <a:lnTo>
                  <a:pt x="23563" y="961494"/>
                </a:lnTo>
                <a:lnTo>
                  <a:pt x="13389" y="915392"/>
                </a:lnTo>
                <a:lnTo>
                  <a:pt x="6011" y="868303"/>
                </a:lnTo>
                <a:lnTo>
                  <a:pt x="1517" y="820317"/>
                </a:lnTo>
                <a:lnTo>
                  <a:pt x="0" y="771525"/>
                </a:lnTo>
                <a:lnTo>
                  <a:pt x="1517" y="722732"/>
                </a:lnTo>
                <a:lnTo>
                  <a:pt x="6011" y="674746"/>
                </a:lnTo>
                <a:lnTo>
                  <a:pt x="13389" y="627657"/>
                </a:lnTo>
                <a:lnTo>
                  <a:pt x="23563" y="581555"/>
                </a:lnTo>
                <a:lnTo>
                  <a:pt x="36440" y="536531"/>
                </a:lnTo>
                <a:lnTo>
                  <a:pt x="51932" y="492674"/>
                </a:lnTo>
                <a:lnTo>
                  <a:pt x="69947" y="450076"/>
                </a:lnTo>
                <a:lnTo>
                  <a:pt x="90396" y="408827"/>
                </a:lnTo>
                <a:lnTo>
                  <a:pt x="113187" y="369016"/>
                </a:lnTo>
                <a:lnTo>
                  <a:pt x="138231" y="330736"/>
                </a:lnTo>
                <a:lnTo>
                  <a:pt x="165437" y="294075"/>
                </a:lnTo>
                <a:lnTo>
                  <a:pt x="194715" y="259124"/>
                </a:lnTo>
                <a:lnTo>
                  <a:pt x="225974" y="225974"/>
                </a:lnTo>
                <a:lnTo>
                  <a:pt x="259124" y="194715"/>
                </a:lnTo>
                <a:lnTo>
                  <a:pt x="294075" y="165437"/>
                </a:lnTo>
                <a:lnTo>
                  <a:pt x="330736" y="138231"/>
                </a:lnTo>
                <a:lnTo>
                  <a:pt x="369017" y="113187"/>
                </a:lnTo>
                <a:lnTo>
                  <a:pt x="408827" y="90396"/>
                </a:lnTo>
                <a:lnTo>
                  <a:pt x="450076" y="69947"/>
                </a:lnTo>
                <a:lnTo>
                  <a:pt x="492674" y="51932"/>
                </a:lnTo>
                <a:lnTo>
                  <a:pt x="536531" y="36440"/>
                </a:lnTo>
                <a:lnTo>
                  <a:pt x="581555" y="23563"/>
                </a:lnTo>
                <a:lnTo>
                  <a:pt x="627657" y="13389"/>
                </a:lnTo>
                <a:lnTo>
                  <a:pt x="674746" y="6011"/>
                </a:lnTo>
                <a:lnTo>
                  <a:pt x="722732" y="1517"/>
                </a:lnTo>
                <a:lnTo>
                  <a:pt x="771524" y="0"/>
                </a:lnTo>
                <a:lnTo>
                  <a:pt x="3799955" y="0"/>
                </a:lnTo>
                <a:lnTo>
                  <a:pt x="3848747" y="1517"/>
                </a:lnTo>
                <a:lnTo>
                  <a:pt x="3896733" y="6011"/>
                </a:lnTo>
                <a:lnTo>
                  <a:pt x="3943823" y="13389"/>
                </a:lnTo>
                <a:lnTo>
                  <a:pt x="3989925" y="23563"/>
                </a:lnTo>
                <a:lnTo>
                  <a:pt x="4034949" y="36440"/>
                </a:lnTo>
                <a:lnTo>
                  <a:pt x="4078805" y="51932"/>
                </a:lnTo>
                <a:lnTo>
                  <a:pt x="4121404" y="69947"/>
                </a:lnTo>
                <a:lnTo>
                  <a:pt x="4162653" y="90396"/>
                </a:lnTo>
                <a:lnTo>
                  <a:pt x="4202463" y="113187"/>
                </a:lnTo>
                <a:lnTo>
                  <a:pt x="4240744" y="138231"/>
                </a:lnTo>
                <a:lnTo>
                  <a:pt x="4277405" y="165437"/>
                </a:lnTo>
                <a:lnTo>
                  <a:pt x="4312355" y="194715"/>
                </a:lnTo>
                <a:lnTo>
                  <a:pt x="4345506" y="225974"/>
                </a:lnTo>
                <a:lnTo>
                  <a:pt x="4376765" y="259124"/>
                </a:lnTo>
                <a:lnTo>
                  <a:pt x="4406042" y="294075"/>
                </a:lnTo>
                <a:lnTo>
                  <a:pt x="4433248" y="330736"/>
                </a:lnTo>
                <a:lnTo>
                  <a:pt x="4458292" y="369016"/>
                </a:lnTo>
                <a:lnTo>
                  <a:pt x="4481084" y="408827"/>
                </a:lnTo>
                <a:lnTo>
                  <a:pt x="4501532" y="450076"/>
                </a:lnTo>
                <a:lnTo>
                  <a:pt x="4519547" y="492674"/>
                </a:lnTo>
                <a:lnTo>
                  <a:pt x="4535039" y="536531"/>
                </a:lnTo>
                <a:lnTo>
                  <a:pt x="4547917" y="581555"/>
                </a:lnTo>
                <a:lnTo>
                  <a:pt x="4558090" y="627657"/>
                </a:lnTo>
                <a:lnTo>
                  <a:pt x="4565468" y="674746"/>
                </a:lnTo>
                <a:lnTo>
                  <a:pt x="4568874" y="711110"/>
                </a:lnTo>
                <a:lnTo>
                  <a:pt x="4568874" y="831939"/>
                </a:lnTo>
                <a:lnTo>
                  <a:pt x="4558090" y="915392"/>
                </a:lnTo>
                <a:lnTo>
                  <a:pt x="4547917" y="961494"/>
                </a:lnTo>
                <a:lnTo>
                  <a:pt x="4535039" y="1006518"/>
                </a:lnTo>
                <a:lnTo>
                  <a:pt x="4519547" y="1050375"/>
                </a:lnTo>
                <a:lnTo>
                  <a:pt x="4501532" y="1092973"/>
                </a:lnTo>
                <a:lnTo>
                  <a:pt x="4481084" y="1134222"/>
                </a:lnTo>
                <a:lnTo>
                  <a:pt x="4458292" y="1174033"/>
                </a:lnTo>
                <a:lnTo>
                  <a:pt x="4433248" y="1212313"/>
                </a:lnTo>
                <a:lnTo>
                  <a:pt x="4406042" y="1248974"/>
                </a:lnTo>
                <a:lnTo>
                  <a:pt x="4376765" y="1283925"/>
                </a:lnTo>
                <a:lnTo>
                  <a:pt x="4345506" y="1317075"/>
                </a:lnTo>
                <a:lnTo>
                  <a:pt x="4312355" y="1348334"/>
                </a:lnTo>
                <a:lnTo>
                  <a:pt x="4277405" y="1377612"/>
                </a:lnTo>
                <a:lnTo>
                  <a:pt x="4240744" y="1404818"/>
                </a:lnTo>
                <a:lnTo>
                  <a:pt x="4202463" y="1429862"/>
                </a:lnTo>
                <a:lnTo>
                  <a:pt x="4162653" y="1452653"/>
                </a:lnTo>
                <a:lnTo>
                  <a:pt x="4121404" y="1473102"/>
                </a:lnTo>
                <a:lnTo>
                  <a:pt x="4078805" y="1491117"/>
                </a:lnTo>
                <a:lnTo>
                  <a:pt x="4034949" y="1506609"/>
                </a:lnTo>
                <a:lnTo>
                  <a:pt x="3989925" y="1519486"/>
                </a:lnTo>
                <a:lnTo>
                  <a:pt x="3943823" y="1529660"/>
                </a:lnTo>
                <a:lnTo>
                  <a:pt x="3896733" y="1537038"/>
                </a:lnTo>
                <a:lnTo>
                  <a:pt x="3848747" y="1541532"/>
                </a:lnTo>
                <a:lnTo>
                  <a:pt x="3799961" y="1543049"/>
                </a:lnTo>
                <a:close/>
              </a:path>
            </a:pathLst>
          </a:custGeom>
          <a:solidFill>
            <a:srgbClr val="F786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019" y="4236858"/>
            <a:ext cx="3324224" cy="25907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2715" y="4236858"/>
            <a:ext cx="3886199" cy="25907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88486" y="4272364"/>
            <a:ext cx="4533899" cy="174307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240" rIns="0" bIns="0" rtlCol="0">
            <a:spAutoFit/>
          </a:bodyPr>
          <a:lstStyle/>
          <a:p>
            <a:pPr marL="2858135">
              <a:lnSpc>
                <a:spcPct val="100000"/>
              </a:lnSpc>
              <a:spcBef>
                <a:spcPts val="100"/>
              </a:spcBef>
            </a:pPr>
            <a:r>
              <a:rPr sz="5800" b="1" spc="-105" dirty="0">
                <a:latin typeface="Arial"/>
                <a:cs typeface="Arial"/>
              </a:rPr>
              <a:t>Algorithms</a:t>
            </a:r>
            <a:endParaRPr sz="5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2426" y="6939823"/>
            <a:ext cx="4253865" cy="249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95"/>
              </a:spcBef>
            </a:pPr>
            <a:r>
              <a:rPr sz="2000" b="1" spc="-50" dirty="0">
                <a:latin typeface="Roboto"/>
                <a:cs typeface="Roboto"/>
              </a:rPr>
              <a:t>K-</a:t>
            </a:r>
            <a:r>
              <a:rPr sz="2000" b="1" dirty="0">
                <a:latin typeface="Roboto"/>
                <a:cs typeface="Roboto"/>
              </a:rPr>
              <a:t>means</a:t>
            </a:r>
            <a:r>
              <a:rPr sz="2000" b="1" spc="5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is</a:t>
            </a:r>
            <a:r>
              <a:rPr sz="2000" b="1" spc="55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a</a:t>
            </a:r>
            <a:r>
              <a:rPr sz="2000" b="1" spc="55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powerful</a:t>
            </a:r>
            <a:r>
              <a:rPr sz="2000" b="1" spc="55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tool</a:t>
            </a:r>
            <a:r>
              <a:rPr sz="2000" b="1" spc="55" dirty="0">
                <a:latin typeface="Roboto"/>
                <a:cs typeface="Roboto"/>
              </a:rPr>
              <a:t> </a:t>
            </a:r>
            <a:r>
              <a:rPr sz="2000" b="1" spc="-25" dirty="0">
                <a:latin typeface="Roboto"/>
                <a:cs typeface="Roboto"/>
              </a:rPr>
              <a:t>for </a:t>
            </a:r>
            <a:r>
              <a:rPr sz="2000" b="1" dirty="0">
                <a:latin typeface="Roboto"/>
                <a:cs typeface="Roboto"/>
              </a:rPr>
              <a:t>businesses</a:t>
            </a:r>
            <a:r>
              <a:rPr sz="2000" b="1" spc="65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looking</a:t>
            </a:r>
            <a:r>
              <a:rPr sz="2000" b="1" spc="7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to</a:t>
            </a:r>
            <a:r>
              <a:rPr sz="2000" b="1" spc="7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segment</a:t>
            </a:r>
            <a:r>
              <a:rPr sz="2000" b="1" spc="70" dirty="0">
                <a:latin typeface="Roboto"/>
                <a:cs typeface="Roboto"/>
              </a:rPr>
              <a:t> </a:t>
            </a:r>
            <a:r>
              <a:rPr sz="2000" b="1" spc="-10" dirty="0">
                <a:latin typeface="Roboto"/>
                <a:cs typeface="Roboto"/>
              </a:rPr>
              <a:t>their </a:t>
            </a:r>
            <a:r>
              <a:rPr sz="2000" b="1" dirty="0">
                <a:latin typeface="Roboto"/>
                <a:cs typeface="Roboto"/>
              </a:rPr>
              <a:t>customer.</a:t>
            </a:r>
            <a:r>
              <a:rPr sz="2000" b="1" spc="8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This</a:t>
            </a:r>
            <a:r>
              <a:rPr sz="2000" b="1" spc="8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allows</a:t>
            </a:r>
            <a:r>
              <a:rPr sz="2000" b="1" spc="85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businesses</a:t>
            </a:r>
            <a:r>
              <a:rPr sz="2000" b="1" spc="80" dirty="0">
                <a:latin typeface="Roboto"/>
                <a:cs typeface="Roboto"/>
              </a:rPr>
              <a:t> </a:t>
            </a:r>
            <a:r>
              <a:rPr sz="2000" b="1" spc="-25" dirty="0">
                <a:latin typeface="Roboto"/>
                <a:cs typeface="Roboto"/>
              </a:rPr>
              <a:t>to </a:t>
            </a:r>
            <a:r>
              <a:rPr sz="2000" b="1" dirty="0">
                <a:latin typeface="Roboto"/>
                <a:cs typeface="Roboto"/>
              </a:rPr>
              <a:t>tailor</a:t>
            </a:r>
            <a:r>
              <a:rPr sz="2000" b="1" spc="75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their</a:t>
            </a:r>
            <a:r>
              <a:rPr sz="2000" b="1" spc="75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marketing</a:t>
            </a:r>
            <a:r>
              <a:rPr sz="2000" b="1" spc="8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strategies</a:t>
            </a:r>
            <a:r>
              <a:rPr sz="2000" b="1" spc="75" dirty="0">
                <a:latin typeface="Roboto"/>
                <a:cs typeface="Roboto"/>
              </a:rPr>
              <a:t> </a:t>
            </a:r>
            <a:r>
              <a:rPr sz="2000" b="1" spc="-25" dirty="0">
                <a:latin typeface="Roboto"/>
                <a:cs typeface="Roboto"/>
              </a:rPr>
              <a:t>to </a:t>
            </a:r>
            <a:r>
              <a:rPr sz="2000" b="1" dirty="0">
                <a:latin typeface="Roboto"/>
                <a:cs typeface="Roboto"/>
              </a:rPr>
              <a:t>specific</a:t>
            </a:r>
            <a:r>
              <a:rPr sz="2000" b="1" spc="11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customer</a:t>
            </a:r>
            <a:r>
              <a:rPr sz="2000" b="1" spc="11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segments</a:t>
            </a:r>
            <a:r>
              <a:rPr sz="2000" b="1" spc="110" dirty="0">
                <a:latin typeface="Roboto"/>
                <a:cs typeface="Roboto"/>
              </a:rPr>
              <a:t> </a:t>
            </a:r>
            <a:r>
              <a:rPr sz="2000" b="1" spc="-25" dirty="0">
                <a:latin typeface="Roboto"/>
                <a:cs typeface="Roboto"/>
              </a:rPr>
              <a:t>and </a:t>
            </a:r>
            <a:r>
              <a:rPr sz="2000" b="1" dirty="0">
                <a:latin typeface="Roboto"/>
                <a:cs typeface="Roboto"/>
              </a:rPr>
              <a:t>improve</a:t>
            </a:r>
            <a:r>
              <a:rPr sz="2000" b="1" spc="85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customer</a:t>
            </a:r>
            <a:r>
              <a:rPr sz="2000" b="1" spc="9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satisfaction</a:t>
            </a:r>
            <a:r>
              <a:rPr sz="2000" b="1" spc="90" dirty="0">
                <a:latin typeface="Roboto"/>
                <a:cs typeface="Roboto"/>
              </a:rPr>
              <a:t> </a:t>
            </a:r>
            <a:r>
              <a:rPr sz="2000" b="1" spc="-25" dirty="0">
                <a:latin typeface="Roboto"/>
                <a:cs typeface="Roboto"/>
              </a:rPr>
              <a:t>and </a:t>
            </a:r>
            <a:r>
              <a:rPr sz="2000" b="1" spc="-10" dirty="0">
                <a:latin typeface="Roboto"/>
                <a:cs typeface="Roboto"/>
              </a:rPr>
              <a:t>loyalty.</a:t>
            </a:r>
            <a:endParaRPr sz="2000" dirty="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1794" y="7343810"/>
            <a:ext cx="76200" cy="761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1794" y="8029610"/>
            <a:ext cx="76200" cy="761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1794" y="8715410"/>
            <a:ext cx="76200" cy="761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857481" y="1990419"/>
            <a:ext cx="5088255" cy="788289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467995" marR="460375" indent="615315">
              <a:lnSpc>
                <a:spcPct val="115900"/>
              </a:lnSpc>
            </a:pPr>
            <a:r>
              <a:rPr sz="3450" dirty="0">
                <a:latin typeface="Roboto"/>
                <a:cs typeface="Roboto"/>
              </a:rPr>
              <a:t>RFM</a:t>
            </a:r>
            <a:r>
              <a:rPr sz="3450" spc="-50" dirty="0">
                <a:latin typeface="Roboto"/>
                <a:cs typeface="Roboto"/>
              </a:rPr>
              <a:t> </a:t>
            </a:r>
            <a:r>
              <a:rPr sz="3450" spc="-10" dirty="0">
                <a:latin typeface="Roboto"/>
                <a:cs typeface="Roboto"/>
              </a:rPr>
              <a:t>(Recency Frequency</a:t>
            </a:r>
            <a:r>
              <a:rPr sz="3450" spc="-150" dirty="0">
                <a:latin typeface="Roboto"/>
                <a:cs typeface="Roboto"/>
              </a:rPr>
              <a:t> </a:t>
            </a:r>
            <a:r>
              <a:rPr sz="3450" spc="-10" dirty="0">
                <a:latin typeface="Roboto"/>
                <a:cs typeface="Roboto"/>
              </a:rPr>
              <a:t>Monetary)</a:t>
            </a:r>
            <a:endParaRPr sz="3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3450" dirty="0">
              <a:latin typeface="Roboto"/>
              <a:cs typeface="Roboto"/>
            </a:endParaRPr>
          </a:p>
          <a:p>
            <a:pPr marL="697865" marR="234315">
              <a:lnSpc>
                <a:spcPct val="115399"/>
              </a:lnSpc>
              <a:tabLst>
                <a:tab pos="1365250" algn="l"/>
                <a:tab pos="2715895" algn="l"/>
                <a:tab pos="3185160" algn="l"/>
                <a:tab pos="3782695" algn="l"/>
              </a:tabLst>
            </a:pPr>
            <a:r>
              <a:rPr sz="1950" b="1" spc="-25" dirty="0">
                <a:latin typeface="Roboto"/>
                <a:cs typeface="Roboto"/>
              </a:rPr>
              <a:t>The</a:t>
            </a:r>
            <a:r>
              <a:rPr sz="1950" b="1" dirty="0">
                <a:latin typeface="Roboto"/>
                <a:cs typeface="Roboto"/>
              </a:rPr>
              <a:t>	</a:t>
            </a:r>
            <a:r>
              <a:rPr sz="1950" b="1" spc="-10" dirty="0">
                <a:latin typeface="Roboto"/>
                <a:cs typeface="Roboto"/>
              </a:rPr>
              <a:t>freshness</a:t>
            </a:r>
            <a:r>
              <a:rPr sz="1950" b="1" dirty="0">
                <a:latin typeface="Roboto"/>
                <a:cs typeface="Roboto"/>
              </a:rPr>
              <a:t>	</a:t>
            </a:r>
            <a:r>
              <a:rPr sz="1950" b="1" spc="-25" dirty="0">
                <a:latin typeface="Roboto"/>
                <a:cs typeface="Roboto"/>
              </a:rPr>
              <a:t>of</a:t>
            </a:r>
            <a:r>
              <a:rPr sz="1950" b="1" dirty="0">
                <a:latin typeface="Roboto"/>
                <a:cs typeface="Roboto"/>
              </a:rPr>
              <a:t>	</a:t>
            </a:r>
            <a:r>
              <a:rPr sz="1950" b="1" spc="-25" dirty="0">
                <a:latin typeface="Roboto"/>
                <a:cs typeface="Roboto"/>
              </a:rPr>
              <a:t>the</a:t>
            </a:r>
            <a:r>
              <a:rPr sz="1950" b="1" dirty="0">
                <a:latin typeface="Roboto"/>
                <a:cs typeface="Roboto"/>
              </a:rPr>
              <a:t>	</a:t>
            </a:r>
            <a:r>
              <a:rPr sz="1950" b="1" spc="-10" dirty="0">
                <a:latin typeface="Roboto"/>
                <a:cs typeface="Roboto"/>
              </a:rPr>
              <a:t>customer </a:t>
            </a:r>
            <a:r>
              <a:rPr sz="1950" b="1" dirty="0">
                <a:latin typeface="Roboto"/>
                <a:cs typeface="Roboto"/>
              </a:rPr>
              <a:t>activity,</a:t>
            </a:r>
            <a:r>
              <a:rPr sz="1950" b="1" spc="-1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be</a:t>
            </a:r>
            <a:r>
              <a:rPr sz="1950" b="1" spc="-1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it</a:t>
            </a:r>
            <a:r>
              <a:rPr sz="1950" b="1" spc="-1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purchases</a:t>
            </a:r>
            <a:r>
              <a:rPr sz="1950" b="1" spc="-1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or</a:t>
            </a:r>
            <a:r>
              <a:rPr sz="1950" b="1" spc="-15" dirty="0">
                <a:latin typeface="Roboto"/>
                <a:cs typeface="Roboto"/>
              </a:rPr>
              <a:t> </a:t>
            </a:r>
            <a:r>
              <a:rPr sz="1950" b="1" spc="-10" dirty="0">
                <a:latin typeface="Roboto"/>
                <a:cs typeface="Roboto"/>
              </a:rPr>
              <a:t>visits</a:t>
            </a:r>
            <a:endParaRPr sz="1950" dirty="0">
              <a:latin typeface="Roboto"/>
              <a:cs typeface="Roboto"/>
            </a:endParaRPr>
          </a:p>
          <a:p>
            <a:pPr marL="697865" marR="234315">
              <a:lnSpc>
                <a:spcPct val="115399"/>
              </a:lnSpc>
              <a:tabLst>
                <a:tab pos="1362075" algn="l"/>
                <a:tab pos="2721610" algn="l"/>
                <a:tab pos="3188335" algn="l"/>
                <a:tab pos="3782695" algn="l"/>
              </a:tabLst>
            </a:pPr>
            <a:r>
              <a:rPr sz="1950" b="1" spc="-25" dirty="0">
                <a:latin typeface="Roboto"/>
                <a:cs typeface="Roboto"/>
              </a:rPr>
              <a:t>The</a:t>
            </a:r>
            <a:r>
              <a:rPr sz="1950" b="1" dirty="0">
                <a:latin typeface="Roboto"/>
                <a:cs typeface="Roboto"/>
              </a:rPr>
              <a:t>	</a:t>
            </a:r>
            <a:r>
              <a:rPr sz="1950" b="1" spc="-10" dirty="0">
                <a:latin typeface="Roboto"/>
                <a:cs typeface="Roboto"/>
              </a:rPr>
              <a:t>frequency</a:t>
            </a:r>
            <a:r>
              <a:rPr sz="1950" b="1" dirty="0">
                <a:latin typeface="Roboto"/>
                <a:cs typeface="Roboto"/>
              </a:rPr>
              <a:t>	</a:t>
            </a:r>
            <a:r>
              <a:rPr sz="1950" b="1" spc="-25" dirty="0">
                <a:latin typeface="Roboto"/>
                <a:cs typeface="Roboto"/>
              </a:rPr>
              <a:t>of</a:t>
            </a:r>
            <a:r>
              <a:rPr sz="1950" b="1" dirty="0">
                <a:latin typeface="Roboto"/>
                <a:cs typeface="Roboto"/>
              </a:rPr>
              <a:t>	</a:t>
            </a:r>
            <a:r>
              <a:rPr sz="1950" b="1" spc="-25" dirty="0">
                <a:latin typeface="Roboto"/>
                <a:cs typeface="Roboto"/>
              </a:rPr>
              <a:t>the</a:t>
            </a:r>
            <a:r>
              <a:rPr sz="1950" b="1" dirty="0">
                <a:latin typeface="Roboto"/>
                <a:cs typeface="Roboto"/>
              </a:rPr>
              <a:t>	</a:t>
            </a:r>
            <a:r>
              <a:rPr sz="1950" b="1" spc="-10" dirty="0">
                <a:latin typeface="Roboto"/>
                <a:cs typeface="Roboto"/>
              </a:rPr>
              <a:t>customer </a:t>
            </a:r>
            <a:r>
              <a:rPr sz="1950" b="1" dirty="0">
                <a:latin typeface="Roboto"/>
                <a:cs typeface="Roboto"/>
              </a:rPr>
              <a:t>transactions</a:t>
            </a:r>
            <a:r>
              <a:rPr sz="1950" b="1" spc="-20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or</a:t>
            </a:r>
            <a:r>
              <a:rPr sz="1950" b="1" spc="-20" dirty="0">
                <a:latin typeface="Roboto"/>
                <a:cs typeface="Roboto"/>
              </a:rPr>
              <a:t> </a:t>
            </a:r>
            <a:r>
              <a:rPr sz="1950" b="1" spc="-10" dirty="0">
                <a:latin typeface="Roboto"/>
                <a:cs typeface="Roboto"/>
              </a:rPr>
              <a:t>visits</a:t>
            </a:r>
            <a:endParaRPr sz="1950" dirty="0">
              <a:latin typeface="Roboto"/>
              <a:cs typeface="Roboto"/>
            </a:endParaRPr>
          </a:p>
          <a:p>
            <a:pPr marL="697865" marR="234315">
              <a:lnSpc>
                <a:spcPct val="115399"/>
              </a:lnSpc>
            </a:pPr>
            <a:r>
              <a:rPr sz="1950" b="1" dirty="0">
                <a:latin typeface="Roboto"/>
                <a:cs typeface="Roboto"/>
              </a:rPr>
              <a:t>The</a:t>
            </a:r>
            <a:r>
              <a:rPr sz="1950" b="1" spc="34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intention</a:t>
            </a:r>
            <a:r>
              <a:rPr sz="1950" b="1" spc="34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of</a:t>
            </a:r>
            <a:r>
              <a:rPr sz="1950" b="1" spc="34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customer</a:t>
            </a:r>
            <a:r>
              <a:rPr sz="1950" b="1" spc="34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to</a:t>
            </a:r>
            <a:r>
              <a:rPr sz="1950" b="1" spc="350" dirty="0">
                <a:latin typeface="Roboto"/>
                <a:cs typeface="Roboto"/>
              </a:rPr>
              <a:t> </a:t>
            </a:r>
            <a:r>
              <a:rPr sz="1950" b="1" spc="-10" dirty="0">
                <a:latin typeface="Roboto"/>
                <a:cs typeface="Roboto"/>
              </a:rPr>
              <a:t>spend </a:t>
            </a:r>
            <a:r>
              <a:rPr sz="1950" b="1" dirty="0">
                <a:latin typeface="Roboto"/>
                <a:cs typeface="Roboto"/>
              </a:rPr>
              <a:t>or</a:t>
            </a:r>
            <a:r>
              <a:rPr sz="1950" b="1" spc="10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purchasing</a:t>
            </a:r>
            <a:r>
              <a:rPr sz="1950" b="1" spc="1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power</a:t>
            </a:r>
            <a:r>
              <a:rPr sz="1950" b="1" spc="1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of</a:t>
            </a:r>
            <a:r>
              <a:rPr sz="1950" b="1" spc="15" dirty="0">
                <a:latin typeface="Roboto"/>
                <a:cs typeface="Roboto"/>
              </a:rPr>
              <a:t> </a:t>
            </a:r>
            <a:r>
              <a:rPr sz="1950" b="1" spc="-10" dirty="0">
                <a:latin typeface="Roboto"/>
                <a:cs typeface="Roboto"/>
              </a:rPr>
              <a:t>customer</a:t>
            </a:r>
            <a:endParaRPr sz="195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86262" y="1990419"/>
            <a:ext cx="4939665" cy="7882890"/>
          </a:xfrm>
          <a:prstGeom prst="rect">
            <a:avLst/>
          </a:prstGeom>
        </p:spPr>
        <p:txBody>
          <a:bodyPr vert="horz" wrap="square" lIns="0" tIns="506095" rIns="0" bIns="0" rtlCol="0">
            <a:spAutoFit/>
          </a:bodyPr>
          <a:lstStyle/>
          <a:p>
            <a:pPr marL="1243330" marR="1599565" indent="279400">
              <a:lnSpc>
                <a:spcPct val="116700"/>
              </a:lnSpc>
              <a:spcBef>
                <a:spcPts val="3985"/>
              </a:spcBef>
            </a:pPr>
            <a:r>
              <a:rPr sz="3750" spc="-10" dirty="0">
                <a:latin typeface="Roboto"/>
                <a:cs typeface="Roboto"/>
              </a:rPr>
              <a:t>Apriori </a:t>
            </a:r>
            <a:r>
              <a:rPr sz="3750" spc="-20" dirty="0">
                <a:latin typeface="Roboto"/>
                <a:cs typeface="Roboto"/>
              </a:rPr>
              <a:t>Algorithm</a:t>
            </a:r>
            <a:endParaRPr sz="3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4"/>
              </a:spcBef>
            </a:pPr>
            <a:endParaRPr sz="3750" dirty="0">
              <a:latin typeface="Roboto"/>
              <a:cs typeface="Roboto"/>
            </a:endParaRPr>
          </a:p>
          <a:p>
            <a:pPr marL="697230" marR="539115" algn="ctr">
              <a:lnSpc>
                <a:spcPct val="115100"/>
              </a:lnSpc>
            </a:pPr>
            <a:r>
              <a:rPr sz="1900" b="1" dirty="0">
                <a:latin typeface="Roboto"/>
                <a:cs typeface="Roboto"/>
              </a:rPr>
              <a:t>Apriori</a:t>
            </a:r>
            <a:r>
              <a:rPr sz="1900" b="1" spc="-1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Algorithm</a:t>
            </a:r>
            <a:r>
              <a:rPr sz="1900" b="1" spc="-10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is</a:t>
            </a:r>
            <a:r>
              <a:rPr sz="1900" b="1" spc="-10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a</a:t>
            </a:r>
            <a:r>
              <a:rPr sz="1900" b="1" spc="-10" dirty="0">
                <a:latin typeface="Roboto"/>
                <a:cs typeface="Roboto"/>
              </a:rPr>
              <a:t> </a:t>
            </a:r>
            <a:r>
              <a:rPr sz="1900" b="1" spc="-30" dirty="0">
                <a:latin typeface="Roboto"/>
                <a:cs typeface="Roboto"/>
              </a:rPr>
              <a:t>widely-</a:t>
            </a:r>
            <a:r>
              <a:rPr sz="1900" b="1" spc="-20" dirty="0">
                <a:latin typeface="Roboto"/>
                <a:cs typeface="Roboto"/>
              </a:rPr>
              <a:t>used </a:t>
            </a:r>
            <a:r>
              <a:rPr sz="1900" b="1" dirty="0">
                <a:latin typeface="Roboto"/>
                <a:cs typeface="Roboto"/>
              </a:rPr>
              <a:t>and</a:t>
            </a:r>
            <a:r>
              <a:rPr sz="1900" b="1" spc="-70" dirty="0">
                <a:latin typeface="Roboto"/>
                <a:cs typeface="Roboto"/>
              </a:rPr>
              <a:t> </a:t>
            </a:r>
            <a:r>
              <a:rPr sz="1900" b="1" spc="-30" dirty="0">
                <a:latin typeface="Roboto"/>
                <a:cs typeface="Roboto"/>
              </a:rPr>
              <a:t>well-</a:t>
            </a:r>
            <a:r>
              <a:rPr sz="1900" b="1" dirty="0">
                <a:latin typeface="Roboto"/>
                <a:cs typeface="Roboto"/>
              </a:rPr>
              <a:t>known</a:t>
            </a:r>
            <a:r>
              <a:rPr sz="1900" b="1" spc="-6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Association</a:t>
            </a:r>
            <a:r>
              <a:rPr sz="1900" b="1" spc="-65" dirty="0">
                <a:latin typeface="Roboto"/>
                <a:cs typeface="Roboto"/>
              </a:rPr>
              <a:t> </a:t>
            </a:r>
            <a:r>
              <a:rPr sz="1900" b="1" spc="-20" dirty="0">
                <a:latin typeface="Roboto"/>
                <a:cs typeface="Roboto"/>
              </a:rPr>
              <a:t>Rule </a:t>
            </a:r>
            <a:r>
              <a:rPr sz="1900" b="1" spc="-10" dirty="0">
                <a:latin typeface="Roboto"/>
                <a:cs typeface="Roboto"/>
              </a:rPr>
              <a:t>algorithm</a:t>
            </a:r>
            <a:r>
              <a:rPr sz="1900" b="1" spc="-40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and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is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a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popular algorithm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used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in</a:t>
            </a:r>
            <a:r>
              <a:rPr sz="1900" b="1" spc="-30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market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basket analysis..</a:t>
            </a:r>
            <a:r>
              <a:rPr sz="1900" b="1" spc="-40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It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helps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to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f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ind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frequent </a:t>
            </a:r>
            <a:r>
              <a:rPr sz="1900" b="1" dirty="0">
                <a:latin typeface="Roboto"/>
                <a:cs typeface="Roboto"/>
              </a:rPr>
              <a:t>itemsets</a:t>
            </a:r>
            <a:r>
              <a:rPr sz="1900" b="1" spc="-50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in</a:t>
            </a:r>
            <a:r>
              <a:rPr sz="1900" b="1" spc="-4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transactions</a:t>
            </a:r>
            <a:r>
              <a:rPr sz="1900" b="1" spc="-45" dirty="0">
                <a:latin typeface="Roboto"/>
                <a:cs typeface="Roboto"/>
              </a:rPr>
              <a:t> </a:t>
            </a:r>
            <a:r>
              <a:rPr sz="1900" b="1" spc="-25" dirty="0">
                <a:latin typeface="Roboto"/>
                <a:cs typeface="Roboto"/>
              </a:rPr>
              <a:t>and </a:t>
            </a:r>
            <a:r>
              <a:rPr sz="1900" b="1" dirty="0">
                <a:latin typeface="Roboto"/>
                <a:cs typeface="Roboto"/>
              </a:rPr>
              <a:t>identif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ies</a:t>
            </a:r>
            <a:r>
              <a:rPr sz="1900" b="1" spc="-30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association</a:t>
            </a:r>
            <a:r>
              <a:rPr sz="1900" b="1" spc="-30" dirty="0">
                <a:latin typeface="Roboto"/>
                <a:cs typeface="Roboto"/>
              </a:rPr>
              <a:t> </a:t>
            </a:r>
            <a:r>
              <a:rPr sz="1900" b="1" spc="-20" dirty="0">
                <a:latin typeface="Roboto"/>
                <a:cs typeface="Roboto"/>
              </a:rPr>
              <a:t>rules </a:t>
            </a:r>
            <a:r>
              <a:rPr sz="1900" b="1" dirty="0">
                <a:latin typeface="Roboto"/>
                <a:cs typeface="Roboto"/>
              </a:rPr>
              <a:t>between</a:t>
            </a:r>
            <a:r>
              <a:rPr sz="1900" b="1" spc="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these</a:t>
            </a:r>
            <a:r>
              <a:rPr sz="1900" b="1" spc="10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items.</a:t>
            </a:r>
            <a:endParaRPr sz="19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99710" algn="l"/>
              </a:tabLst>
            </a:pPr>
            <a:r>
              <a:rPr sz="7100" b="1" spc="-10" dirty="0">
                <a:latin typeface="Roboto"/>
                <a:cs typeface="Roboto"/>
              </a:rPr>
              <a:t>Advantages</a:t>
            </a:r>
            <a:r>
              <a:rPr sz="7100" b="1" dirty="0">
                <a:latin typeface="Roboto"/>
                <a:cs typeface="Roboto"/>
              </a:rPr>
              <a:t>	of</a:t>
            </a:r>
            <a:r>
              <a:rPr sz="7100" b="1" spc="70" dirty="0">
                <a:latin typeface="Roboto"/>
                <a:cs typeface="Roboto"/>
              </a:rPr>
              <a:t> </a:t>
            </a:r>
            <a:r>
              <a:rPr sz="7100" b="1" spc="-10" dirty="0">
                <a:latin typeface="Roboto"/>
                <a:cs typeface="Roboto"/>
              </a:rPr>
              <a:t>Projects</a:t>
            </a:r>
            <a:endParaRPr sz="71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9598" y="2990140"/>
            <a:ext cx="5311140" cy="238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0">
              <a:lnSpc>
                <a:spcPct val="107400"/>
              </a:lnSpc>
              <a:spcBef>
                <a:spcPts val="100"/>
              </a:spcBef>
            </a:pPr>
            <a:r>
              <a:rPr sz="3200" b="1" spc="95" dirty="0">
                <a:solidFill>
                  <a:srgbClr val="C8E265"/>
                </a:solidFill>
                <a:latin typeface="Tahoma"/>
                <a:cs typeface="Tahoma"/>
              </a:rPr>
              <a:t>CUSTOMER</a:t>
            </a:r>
            <a:r>
              <a:rPr sz="3200" b="1" spc="15" dirty="0">
                <a:solidFill>
                  <a:srgbClr val="C8E265"/>
                </a:solidFill>
                <a:latin typeface="Tahoma"/>
                <a:cs typeface="Tahoma"/>
              </a:rPr>
              <a:t> </a:t>
            </a:r>
            <a:r>
              <a:rPr sz="3200" b="1" spc="95" dirty="0">
                <a:solidFill>
                  <a:srgbClr val="C8E265"/>
                </a:solidFill>
                <a:latin typeface="Tahoma"/>
                <a:cs typeface="Tahoma"/>
              </a:rPr>
              <a:t>LOYALTY </a:t>
            </a:r>
            <a:r>
              <a:rPr sz="3200" b="1" spc="-10" dirty="0">
                <a:solidFill>
                  <a:srgbClr val="C8E265"/>
                </a:solidFill>
                <a:latin typeface="Tahoma"/>
                <a:cs typeface="Tahoma"/>
              </a:rPr>
              <a:t>PROGRAMS</a:t>
            </a:r>
            <a:endParaRPr sz="3200" dirty="0">
              <a:latin typeface="Tahoma"/>
              <a:cs typeface="Tahoma"/>
            </a:endParaRPr>
          </a:p>
          <a:p>
            <a:pPr marL="12700" marR="5080">
              <a:lnSpc>
                <a:spcPct val="122200"/>
              </a:lnSpc>
              <a:spcBef>
                <a:spcPts val="645"/>
              </a:spcBef>
            </a:pPr>
            <a:r>
              <a:rPr sz="2200" spc="114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2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/>
                <a:cs typeface="Tahoma"/>
              </a:rPr>
              <a:t>insights,</a:t>
            </a:r>
            <a:r>
              <a:rPr sz="2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ahoma"/>
                <a:cs typeface="Tahoma"/>
              </a:rPr>
              <a:t>encouraging </a:t>
            </a:r>
            <a:r>
              <a:rPr sz="2200" spc="65" dirty="0">
                <a:solidFill>
                  <a:srgbClr val="FFFFFF"/>
                </a:solidFill>
                <a:latin typeface="Tahoma"/>
                <a:cs typeface="Tahoma"/>
              </a:rPr>
              <a:t>repeat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ahoma"/>
                <a:cs typeface="Tahoma"/>
              </a:rPr>
              <a:t>fostering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Tahoma"/>
                <a:cs typeface="Tahoma"/>
              </a:rPr>
              <a:t>long-</a:t>
            </a:r>
            <a:r>
              <a:rPr sz="2200" spc="-20" dirty="0">
                <a:solidFill>
                  <a:srgbClr val="FFFFFF"/>
                </a:solidFill>
                <a:latin typeface="Tahoma"/>
                <a:cs typeface="Tahoma"/>
              </a:rPr>
              <a:t>term </a:t>
            </a:r>
            <a:r>
              <a:rPr sz="2200" spc="90" dirty="0">
                <a:solidFill>
                  <a:srgbClr val="FFFFFF"/>
                </a:solidFill>
                <a:latin typeface="Tahoma"/>
                <a:cs typeface="Tahoma"/>
              </a:rPr>
              <a:t>relationships</a:t>
            </a:r>
            <a:r>
              <a:rPr sz="2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2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ahoma"/>
                <a:cs typeface="Tahoma"/>
              </a:rPr>
              <a:t>customers.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4749" y="3013698"/>
            <a:ext cx="5166360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8605">
              <a:lnSpc>
                <a:spcPct val="107400"/>
              </a:lnSpc>
              <a:spcBef>
                <a:spcPts val="100"/>
              </a:spcBef>
            </a:pPr>
            <a:r>
              <a:rPr sz="3200" spc="229" dirty="0">
                <a:solidFill>
                  <a:srgbClr val="C8E265"/>
                </a:solidFill>
                <a:latin typeface="Tahoma"/>
                <a:cs typeface="Tahoma"/>
              </a:rPr>
              <a:t>DASHBOARD</a:t>
            </a:r>
            <a:r>
              <a:rPr sz="3200" spc="10" dirty="0">
                <a:solidFill>
                  <a:srgbClr val="C8E265"/>
                </a:solidFill>
                <a:latin typeface="Tahoma"/>
                <a:cs typeface="Tahoma"/>
              </a:rPr>
              <a:t> </a:t>
            </a:r>
            <a:r>
              <a:rPr sz="3200" spc="195" dirty="0">
                <a:solidFill>
                  <a:srgbClr val="C8E265"/>
                </a:solidFill>
                <a:latin typeface="Tahoma"/>
                <a:cs typeface="Tahoma"/>
              </a:rPr>
              <a:t>AND </a:t>
            </a:r>
            <a:r>
              <a:rPr sz="3200" spc="155" dirty="0">
                <a:solidFill>
                  <a:srgbClr val="C8E265"/>
                </a:solidFill>
                <a:latin typeface="Tahoma"/>
                <a:cs typeface="Tahoma"/>
              </a:rPr>
              <a:t>VISULZATIONS</a:t>
            </a:r>
            <a:endParaRPr sz="3200" dirty="0">
              <a:latin typeface="Tahoma"/>
              <a:cs typeface="Tahoma"/>
            </a:endParaRPr>
          </a:p>
          <a:p>
            <a:pPr marL="12700" marR="5080">
              <a:lnSpc>
                <a:spcPct val="122200"/>
              </a:lnSpc>
              <a:spcBef>
                <a:spcPts val="645"/>
              </a:spcBef>
              <a:tabLst>
                <a:tab pos="2120265" algn="l"/>
              </a:tabLst>
            </a:pPr>
            <a:r>
              <a:rPr sz="2200" spc="8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2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ahoma"/>
                <a:cs typeface="Tahoma"/>
              </a:rPr>
              <a:t>intercative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75" dirty="0">
                <a:solidFill>
                  <a:srgbClr val="FFFFFF"/>
                </a:solidFill>
                <a:latin typeface="Tahoma"/>
                <a:cs typeface="Tahoma"/>
              </a:rPr>
              <a:t>charts</a:t>
            </a:r>
            <a:r>
              <a:rPr sz="2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ahoma"/>
                <a:cs typeface="Tahoma"/>
              </a:rPr>
              <a:t>communicate </a:t>
            </a:r>
            <a:r>
              <a:rPr sz="2200" spc="75" dirty="0">
                <a:solidFill>
                  <a:srgbClr val="FFFFFF"/>
                </a:solidFill>
                <a:latin typeface="Tahoma"/>
                <a:cs typeface="Tahoma"/>
              </a:rPr>
              <a:t>info</a:t>
            </a:r>
            <a:r>
              <a:rPr sz="2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2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Tahoma"/>
                <a:cs typeface="Tahoma"/>
              </a:rPr>
              <a:t>effectively.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3901" y="6434061"/>
            <a:ext cx="5731510" cy="238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7055">
              <a:lnSpc>
                <a:spcPct val="107400"/>
              </a:lnSpc>
              <a:spcBef>
                <a:spcPts val="100"/>
              </a:spcBef>
            </a:pPr>
            <a:r>
              <a:rPr sz="3200" b="1" spc="85" dirty="0">
                <a:solidFill>
                  <a:srgbClr val="C8E265"/>
                </a:solidFill>
                <a:latin typeface="Tahoma"/>
                <a:cs typeface="Tahoma"/>
              </a:rPr>
              <a:t>LOCALIZED</a:t>
            </a:r>
            <a:r>
              <a:rPr sz="3200" b="1" dirty="0">
                <a:solidFill>
                  <a:srgbClr val="C8E265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C8E265"/>
                </a:solidFill>
                <a:latin typeface="Tahoma"/>
                <a:cs typeface="Tahoma"/>
              </a:rPr>
              <a:t>MARKETING STRATEGIES</a:t>
            </a:r>
            <a:endParaRPr sz="3200" dirty="0">
              <a:latin typeface="Tahoma"/>
              <a:cs typeface="Tahoma"/>
            </a:endParaRPr>
          </a:p>
          <a:p>
            <a:pPr marL="12700" marR="5080">
              <a:lnSpc>
                <a:spcPct val="122200"/>
              </a:lnSpc>
              <a:spcBef>
                <a:spcPts val="645"/>
              </a:spcBef>
            </a:pPr>
            <a:r>
              <a:rPr sz="2200" spc="9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Tahoma"/>
                <a:cs typeface="Tahoma"/>
              </a:rPr>
              <a:t>grocery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2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ahoma"/>
                <a:cs typeface="Tahoma"/>
              </a:rPr>
              <a:t>cater</a:t>
            </a:r>
            <a:r>
              <a:rPr sz="2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200" spc="120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ahoma"/>
                <a:cs typeface="Tahoma"/>
              </a:rPr>
              <a:t>needs</a:t>
            </a:r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ahoma"/>
                <a:cs typeface="Tahoma"/>
              </a:rPr>
              <a:t>community</a:t>
            </a:r>
            <a:r>
              <a:rPr sz="2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2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ahoma"/>
                <a:cs typeface="Tahoma"/>
              </a:rPr>
              <a:t>focusing </a:t>
            </a:r>
            <a:r>
              <a:rPr sz="2200" spc="1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2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ahoma"/>
                <a:cs typeface="Tahoma"/>
              </a:rPr>
              <a:t>customer</a:t>
            </a:r>
            <a:r>
              <a:rPr sz="2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Tahoma"/>
                <a:cs typeface="Tahoma"/>
              </a:rPr>
              <a:t>base.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6116" y="6510041"/>
            <a:ext cx="5335270" cy="1857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2289810" indent="-93345">
              <a:lnSpc>
                <a:spcPct val="107700"/>
              </a:lnSpc>
              <a:spcBef>
                <a:spcPts val="95"/>
              </a:spcBef>
            </a:pPr>
            <a:r>
              <a:rPr sz="3000" b="1" spc="-30" dirty="0">
                <a:solidFill>
                  <a:srgbClr val="C8E265"/>
                </a:solidFill>
                <a:latin typeface="Tahoma"/>
                <a:cs typeface="Tahoma"/>
              </a:rPr>
              <a:t>PROFITABILITY </a:t>
            </a:r>
            <a:r>
              <a:rPr sz="3000" b="1" spc="-10" dirty="0">
                <a:solidFill>
                  <a:srgbClr val="C8E265"/>
                </a:solidFill>
                <a:latin typeface="Tahoma"/>
                <a:cs typeface="Tahoma"/>
              </a:rPr>
              <a:t>ANALYSIS</a:t>
            </a:r>
            <a:endParaRPr sz="3000" dirty="0">
              <a:latin typeface="Tahoma"/>
              <a:cs typeface="Tahoma"/>
            </a:endParaRPr>
          </a:p>
          <a:p>
            <a:pPr marL="12700" marR="5080">
              <a:lnSpc>
                <a:spcPct val="123200"/>
              </a:lnSpc>
              <a:spcBef>
                <a:spcPts val="605"/>
              </a:spcBef>
            </a:pPr>
            <a:r>
              <a:rPr sz="2050" spc="8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20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0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sz="20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Tahoma"/>
                <a:cs typeface="Tahoma"/>
              </a:rPr>
              <a:t>informed</a:t>
            </a:r>
            <a:r>
              <a:rPr sz="20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120" dirty="0">
                <a:solidFill>
                  <a:srgbClr val="FFFFFF"/>
                </a:solidFill>
                <a:latin typeface="Tahoma"/>
                <a:cs typeface="Tahoma"/>
              </a:rPr>
              <a:t>decisions</a:t>
            </a:r>
            <a:r>
              <a:rPr sz="20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z="2050" spc="85" dirty="0">
                <a:solidFill>
                  <a:srgbClr val="FFFFFF"/>
                </a:solidFill>
                <a:latin typeface="Tahoma"/>
                <a:cs typeface="Tahoma"/>
              </a:rPr>
              <a:t>pricing,</a:t>
            </a:r>
            <a:r>
              <a:rPr sz="20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Tahoma"/>
                <a:cs typeface="Tahoma"/>
              </a:rPr>
              <a:t>promotions,</a:t>
            </a:r>
            <a:r>
              <a:rPr sz="20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114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114" dirty="0">
                <a:solidFill>
                  <a:srgbClr val="FFFFFF"/>
                </a:solidFill>
                <a:latin typeface="Tahoma"/>
                <a:cs typeface="Tahoma"/>
              </a:rPr>
              <a:t>product</a:t>
            </a:r>
            <a:r>
              <a:rPr sz="20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95" dirty="0">
                <a:solidFill>
                  <a:srgbClr val="FFFFFF"/>
                </a:solidFill>
                <a:latin typeface="Tahoma"/>
                <a:cs typeface="Tahoma"/>
              </a:rPr>
              <a:t>selection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39868" y="1236779"/>
              <a:ext cx="11008360" cy="200025"/>
            </a:xfrm>
            <a:custGeom>
              <a:avLst/>
              <a:gdLst/>
              <a:ahLst/>
              <a:cxnLst/>
              <a:rect l="l" t="t" r="r" b="b"/>
              <a:pathLst>
                <a:path w="11008360" h="200025">
                  <a:moveTo>
                    <a:pt x="10908431" y="199662"/>
                  </a:moveTo>
                  <a:lnTo>
                    <a:pt x="99831" y="199662"/>
                  </a:lnTo>
                  <a:lnTo>
                    <a:pt x="60972" y="191817"/>
                  </a:lnTo>
                  <a:lnTo>
                    <a:pt x="29239" y="170422"/>
                  </a:lnTo>
                  <a:lnTo>
                    <a:pt x="7845" y="138690"/>
                  </a:lnTo>
                  <a:lnTo>
                    <a:pt x="0" y="99831"/>
                  </a:lnTo>
                  <a:lnTo>
                    <a:pt x="7845" y="60972"/>
                  </a:lnTo>
                  <a:lnTo>
                    <a:pt x="29239" y="29239"/>
                  </a:lnTo>
                  <a:lnTo>
                    <a:pt x="60972" y="7845"/>
                  </a:lnTo>
                  <a:lnTo>
                    <a:pt x="99831" y="0"/>
                  </a:lnTo>
                  <a:lnTo>
                    <a:pt x="10908431" y="0"/>
                  </a:lnTo>
                  <a:lnTo>
                    <a:pt x="10947289" y="7845"/>
                  </a:lnTo>
                  <a:lnTo>
                    <a:pt x="10979022" y="29239"/>
                  </a:lnTo>
                  <a:lnTo>
                    <a:pt x="11000417" y="60972"/>
                  </a:lnTo>
                  <a:lnTo>
                    <a:pt x="11007965" y="98360"/>
                  </a:lnTo>
                  <a:lnTo>
                    <a:pt x="11007965" y="101301"/>
                  </a:lnTo>
                  <a:lnTo>
                    <a:pt x="11000417" y="138690"/>
                  </a:lnTo>
                  <a:lnTo>
                    <a:pt x="10979022" y="170422"/>
                  </a:lnTo>
                  <a:lnTo>
                    <a:pt x="10947289" y="191817"/>
                  </a:lnTo>
                  <a:lnTo>
                    <a:pt x="10908431" y="199662"/>
                  </a:lnTo>
                  <a:close/>
                </a:path>
              </a:pathLst>
            </a:custGeom>
            <a:solidFill>
              <a:srgbClr val="E44E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1558305" y="2028860"/>
            <a:ext cx="1300480" cy="1304925"/>
          </a:xfrm>
          <a:custGeom>
            <a:avLst/>
            <a:gdLst/>
            <a:ahLst/>
            <a:cxnLst/>
            <a:rect l="l" t="t" r="r" b="b"/>
            <a:pathLst>
              <a:path w="1300480" h="1304925">
                <a:moveTo>
                  <a:pt x="921396" y="1304375"/>
                </a:moveTo>
                <a:lnTo>
                  <a:pt x="879132" y="1302448"/>
                </a:lnTo>
                <a:lnTo>
                  <a:pt x="835844" y="1297362"/>
                </a:lnTo>
                <a:lnTo>
                  <a:pt x="791706" y="1289154"/>
                </a:lnTo>
                <a:lnTo>
                  <a:pt x="746895" y="1277862"/>
                </a:lnTo>
                <a:lnTo>
                  <a:pt x="701587" y="1263525"/>
                </a:lnTo>
                <a:lnTo>
                  <a:pt x="655959" y="1246179"/>
                </a:lnTo>
                <a:lnTo>
                  <a:pt x="610184" y="1225863"/>
                </a:lnTo>
                <a:lnTo>
                  <a:pt x="564441" y="1202614"/>
                </a:lnTo>
                <a:lnTo>
                  <a:pt x="518905" y="1176471"/>
                </a:lnTo>
                <a:lnTo>
                  <a:pt x="473751" y="1147471"/>
                </a:lnTo>
                <a:lnTo>
                  <a:pt x="429155" y="1115652"/>
                </a:lnTo>
                <a:lnTo>
                  <a:pt x="385294" y="1081052"/>
                </a:lnTo>
                <a:lnTo>
                  <a:pt x="342344" y="1043708"/>
                </a:lnTo>
                <a:lnTo>
                  <a:pt x="300480" y="1003659"/>
                </a:lnTo>
                <a:lnTo>
                  <a:pt x="260547" y="961684"/>
                </a:lnTo>
                <a:lnTo>
                  <a:pt x="223298" y="918651"/>
                </a:lnTo>
                <a:lnTo>
                  <a:pt x="188772" y="874735"/>
                </a:lnTo>
                <a:lnTo>
                  <a:pt x="157009" y="830108"/>
                </a:lnTo>
                <a:lnTo>
                  <a:pt x="128048" y="784944"/>
                </a:lnTo>
                <a:lnTo>
                  <a:pt x="101928" y="739416"/>
                </a:lnTo>
                <a:lnTo>
                  <a:pt x="78690" y="693698"/>
                </a:lnTo>
                <a:lnTo>
                  <a:pt x="58372" y="647963"/>
                </a:lnTo>
                <a:lnTo>
                  <a:pt x="41014" y="602384"/>
                </a:lnTo>
                <a:lnTo>
                  <a:pt x="26655" y="557135"/>
                </a:lnTo>
                <a:lnTo>
                  <a:pt x="15334" y="512390"/>
                </a:lnTo>
                <a:lnTo>
                  <a:pt x="7092" y="468321"/>
                </a:lnTo>
                <a:lnTo>
                  <a:pt x="1967" y="425102"/>
                </a:lnTo>
                <a:lnTo>
                  <a:pt x="0" y="382907"/>
                </a:lnTo>
                <a:lnTo>
                  <a:pt x="1228" y="341908"/>
                </a:lnTo>
                <a:lnTo>
                  <a:pt x="5692" y="302280"/>
                </a:lnTo>
                <a:lnTo>
                  <a:pt x="13431" y="264195"/>
                </a:lnTo>
                <a:lnTo>
                  <a:pt x="38893" y="193350"/>
                </a:lnTo>
                <a:lnTo>
                  <a:pt x="77928" y="130760"/>
                </a:lnTo>
                <a:lnTo>
                  <a:pt x="130357" y="78240"/>
                </a:lnTo>
                <a:lnTo>
                  <a:pt x="192889" y="39107"/>
                </a:lnTo>
                <a:lnTo>
                  <a:pt x="263707" y="13552"/>
                </a:lnTo>
                <a:lnTo>
                  <a:pt x="301788" y="5769"/>
                </a:lnTo>
                <a:lnTo>
                  <a:pt x="341418" y="1264"/>
                </a:lnTo>
                <a:lnTo>
                  <a:pt x="382422" y="0"/>
                </a:lnTo>
                <a:lnTo>
                  <a:pt x="424627" y="1936"/>
                </a:lnTo>
                <a:lnTo>
                  <a:pt x="467859" y="7035"/>
                </a:lnTo>
                <a:lnTo>
                  <a:pt x="511943" y="15258"/>
                </a:lnTo>
                <a:lnTo>
                  <a:pt x="556705" y="26566"/>
                </a:lnTo>
                <a:lnTo>
                  <a:pt x="601970" y="40921"/>
                </a:lnTo>
                <a:lnTo>
                  <a:pt x="647566" y="58284"/>
                </a:lnTo>
                <a:lnTo>
                  <a:pt x="693317" y="78616"/>
                </a:lnTo>
                <a:lnTo>
                  <a:pt x="739050" y="101879"/>
                </a:lnTo>
                <a:lnTo>
                  <a:pt x="784589" y="128034"/>
                </a:lnTo>
                <a:lnTo>
                  <a:pt x="829762" y="157043"/>
                </a:lnTo>
                <a:lnTo>
                  <a:pt x="874393" y="188866"/>
                </a:lnTo>
                <a:lnTo>
                  <a:pt x="918310" y="223466"/>
                </a:lnTo>
                <a:lnTo>
                  <a:pt x="961336" y="260804"/>
                </a:lnTo>
                <a:lnTo>
                  <a:pt x="1003299" y="300840"/>
                </a:lnTo>
                <a:lnTo>
                  <a:pt x="1013774" y="311663"/>
                </a:lnTo>
                <a:lnTo>
                  <a:pt x="669521" y="311663"/>
                </a:lnTo>
                <a:lnTo>
                  <a:pt x="662660" y="311831"/>
                </a:lnTo>
                <a:lnTo>
                  <a:pt x="622480" y="319823"/>
                </a:lnTo>
                <a:lnTo>
                  <a:pt x="586321" y="339151"/>
                </a:lnTo>
                <a:lnTo>
                  <a:pt x="557353" y="368119"/>
                </a:lnTo>
                <a:lnTo>
                  <a:pt x="538025" y="404278"/>
                </a:lnTo>
                <a:lnTo>
                  <a:pt x="530033" y="444458"/>
                </a:lnTo>
                <a:lnTo>
                  <a:pt x="529865" y="451319"/>
                </a:lnTo>
                <a:lnTo>
                  <a:pt x="529865" y="852365"/>
                </a:lnTo>
                <a:lnTo>
                  <a:pt x="535877" y="892906"/>
                </a:lnTo>
                <a:lnTo>
                  <a:pt x="553401" y="929954"/>
                </a:lnTo>
                <a:lnTo>
                  <a:pt x="580923" y="960322"/>
                </a:lnTo>
                <a:lnTo>
                  <a:pt x="616077" y="981391"/>
                </a:lnTo>
                <a:lnTo>
                  <a:pt x="655832" y="991351"/>
                </a:lnTo>
                <a:lnTo>
                  <a:pt x="669521" y="992021"/>
                </a:lnTo>
                <a:lnTo>
                  <a:pt x="1299952" y="992021"/>
                </a:lnTo>
                <a:lnTo>
                  <a:pt x="1295542" y="1021252"/>
                </a:lnTo>
                <a:lnTo>
                  <a:pt x="1279660" y="1077727"/>
                </a:lnTo>
                <a:lnTo>
                  <a:pt x="1254532" y="1131190"/>
                </a:lnTo>
                <a:lnTo>
                  <a:pt x="1221186" y="1179457"/>
                </a:lnTo>
                <a:lnTo>
                  <a:pt x="1173765" y="1226217"/>
                </a:lnTo>
                <a:lnTo>
                  <a:pt x="1111183" y="1265291"/>
                </a:lnTo>
                <a:lnTo>
                  <a:pt x="1040278" y="1290820"/>
                </a:lnTo>
                <a:lnTo>
                  <a:pt x="1002145" y="1298598"/>
                </a:lnTo>
                <a:lnTo>
                  <a:pt x="962459" y="1303104"/>
                </a:lnTo>
                <a:lnTo>
                  <a:pt x="921396" y="1304375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8305" y="3623267"/>
            <a:ext cx="1299845" cy="1304925"/>
          </a:xfrm>
          <a:custGeom>
            <a:avLst/>
            <a:gdLst/>
            <a:ahLst/>
            <a:cxnLst/>
            <a:rect l="l" t="t" r="r" b="b"/>
            <a:pathLst>
              <a:path w="1299845" h="1304925">
                <a:moveTo>
                  <a:pt x="921152" y="1304529"/>
                </a:moveTo>
                <a:lnTo>
                  <a:pt x="878911" y="1302598"/>
                </a:lnTo>
                <a:lnTo>
                  <a:pt x="835645" y="1297504"/>
                </a:lnTo>
                <a:lnTo>
                  <a:pt x="791531" y="1289285"/>
                </a:lnTo>
                <a:lnTo>
                  <a:pt x="746744" y="1277981"/>
                </a:lnTo>
                <a:lnTo>
                  <a:pt x="701460" y="1263629"/>
                </a:lnTo>
                <a:lnTo>
                  <a:pt x="655854" y="1246267"/>
                </a:lnTo>
                <a:lnTo>
                  <a:pt x="610101" y="1225935"/>
                </a:lnTo>
                <a:lnTo>
                  <a:pt x="564377" y="1202671"/>
                </a:lnTo>
                <a:lnTo>
                  <a:pt x="518859" y="1176513"/>
                </a:lnTo>
                <a:lnTo>
                  <a:pt x="473720" y="1147499"/>
                </a:lnTo>
                <a:lnTo>
                  <a:pt x="429137" y="1115669"/>
                </a:lnTo>
                <a:lnTo>
                  <a:pt x="385286" y="1081060"/>
                </a:lnTo>
                <a:lnTo>
                  <a:pt x="342342" y="1043710"/>
                </a:lnTo>
                <a:lnTo>
                  <a:pt x="300480" y="1003659"/>
                </a:lnTo>
                <a:lnTo>
                  <a:pt x="260547" y="961684"/>
                </a:lnTo>
                <a:lnTo>
                  <a:pt x="223298" y="918651"/>
                </a:lnTo>
                <a:lnTo>
                  <a:pt x="188772" y="874735"/>
                </a:lnTo>
                <a:lnTo>
                  <a:pt x="157009" y="830108"/>
                </a:lnTo>
                <a:lnTo>
                  <a:pt x="128048" y="784944"/>
                </a:lnTo>
                <a:lnTo>
                  <a:pt x="101928" y="739416"/>
                </a:lnTo>
                <a:lnTo>
                  <a:pt x="78690" y="693698"/>
                </a:lnTo>
                <a:lnTo>
                  <a:pt x="58372" y="647963"/>
                </a:lnTo>
                <a:lnTo>
                  <a:pt x="41014" y="602384"/>
                </a:lnTo>
                <a:lnTo>
                  <a:pt x="26655" y="557135"/>
                </a:lnTo>
                <a:lnTo>
                  <a:pt x="15334" y="512390"/>
                </a:lnTo>
                <a:lnTo>
                  <a:pt x="7092" y="468321"/>
                </a:lnTo>
                <a:lnTo>
                  <a:pt x="1967" y="425102"/>
                </a:lnTo>
                <a:lnTo>
                  <a:pt x="0" y="382907"/>
                </a:lnTo>
                <a:lnTo>
                  <a:pt x="1228" y="341908"/>
                </a:lnTo>
                <a:lnTo>
                  <a:pt x="5692" y="302280"/>
                </a:lnTo>
                <a:lnTo>
                  <a:pt x="13431" y="264195"/>
                </a:lnTo>
                <a:lnTo>
                  <a:pt x="38893" y="193350"/>
                </a:lnTo>
                <a:lnTo>
                  <a:pt x="77928" y="130760"/>
                </a:lnTo>
                <a:lnTo>
                  <a:pt x="130357" y="78240"/>
                </a:lnTo>
                <a:lnTo>
                  <a:pt x="192889" y="39107"/>
                </a:lnTo>
                <a:lnTo>
                  <a:pt x="263707" y="13552"/>
                </a:lnTo>
                <a:lnTo>
                  <a:pt x="301788" y="5769"/>
                </a:lnTo>
                <a:lnTo>
                  <a:pt x="341418" y="1264"/>
                </a:lnTo>
                <a:lnTo>
                  <a:pt x="382422" y="0"/>
                </a:lnTo>
                <a:lnTo>
                  <a:pt x="424627" y="1936"/>
                </a:lnTo>
                <a:lnTo>
                  <a:pt x="467859" y="7035"/>
                </a:lnTo>
                <a:lnTo>
                  <a:pt x="511943" y="15258"/>
                </a:lnTo>
                <a:lnTo>
                  <a:pt x="556705" y="26566"/>
                </a:lnTo>
                <a:lnTo>
                  <a:pt x="601970" y="40921"/>
                </a:lnTo>
                <a:lnTo>
                  <a:pt x="647566" y="58284"/>
                </a:lnTo>
                <a:lnTo>
                  <a:pt x="693317" y="78616"/>
                </a:lnTo>
                <a:lnTo>
                  <a:pt x="739050" y="101879"/>
                </a:lnTo>
                <a:lnTo>
                  <a:pt x="784589" y="128034"/>
                </a:lnTo>
                <a:lnTo>
                  <a:pt x="829762" y="157043"/>
                </a:lnTo>
                <a:lnTo>
                  <a:pt x="874393" y="188866"/>
                </a:lnTo>
                <a:lnTo>
                  <a:pt x="918310" y="223466"/>
                </a:lnTo>
                <a:lnTo>
                  <a:pt x="961336" y="260804"/>
                </a:lnTo>
                <a:lnTo>
                  <a:pt x="1003299" y="300840"/>
                </a:lnTo>
                <a:lnTo>
                  <a:pt x="1013774" y="311663"/>
                </a:lnTo>
                <a:lnTo>
                  <a:pt x="669521" y="311663"/>
                </a:lnTo>
                <a:lnTo>
                  <a:pt x="662660" y="311831"/>
                </a:lnTo>
                <a:lnTo>
                  <a:pt x="622480" y="319823"/>
                </a:lnTo>
                <a:lnTo>
                  <a:pt x="586321" y="339151"/>
                </a:lnTo>
                <a:lnTo>
                  <a:pt x="557353" y="368119"/>
                </a:lnTo>
                <a:lnTo>
                  <a:pt x="538025" y="404278"/>
                </a:lnTo>
                <a:lnTo>
                  <a:pt x="530033" y="444458"/>
                </a:lnTo>
                <a:lnTo>
                  <a:pt x="529865" y="451319"/>
                </a:lnTo>
                <a:lnTo>
                  <a:pt x="529865" y="852831"/>
                </a:lnTo>
                <a:lnTo>
                  <a:pt x="535987" y="893268"/>
                </a:lnTo>
                <a:lnTo>
                  <a:pt x="553563" y="930196"/>
                </a:lnTo>
                <a:lnTo>
                  <a:pt x="581080" y="960451"/>
                </a:lnTo>
                <a:lnTo>
                  <a:pt x="616184" y="981436"/>
                </a:lnTo>
                <a:lnTo>
                  <a:pt x="655861" y="991354"/>
                </a:lnTo>
                <a:lnTo>
                  <a:pt x="669521" y="992021"/>
                </a:lnTo>
                <a:lnTo>
                  <a:pt x="1299603" y="992021"/>
                </a:lnTo>
                <a:lnTo>
                  <a:pt x="1295193" y="1021252"/>
                </a:lnTo>
                <a:lnTo>
                  <a:pt x="1279311" y="1077727"/>
                </a:lnTo>
                <a:lnTo>
                  <a:pt x="1254183" y="1131190"/>
                </a:lnTo>
                <a:lnTo>
                  <a:pt x="1220837" y="1179457"/>
                </a:lnTo>
                <a:lnTo>
                  <a:pt x="1173417" y="1226261"/>
                </a:lnTo>
                <a:lnTo>
                  <a:pt x="1110851" y="1265398"/>
                </a:lnTo>
                <a:lnTo>
                  <a:pt x="1039975" y="1290962"/>
                </a:lnTo>
                <a:lnTo>
                  <a:pt x="1001859" y="1298750"/>
                </a:lnTo>
                <a:lnTo>
                  <a:pt x="962193" y="1303259"/>
                </a:lnTo>
                <a:lnTo>
                  <a:pt x="921152" y="1304529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58305" y="5217675"/>
            <a:ext cx="1299845" cy="1304925"/>
          </a:xfrm>
          <a:custGeom>
            <a:avLst/>
            <a:gdLst/>
            <a:ahLst/>
            <a:cxnLst/>
            <a:rect l="l" t="t" r="r" b="b"/>
            <a:pathLst>
              <a:path w="1299845" h="1304925">
                <a:moveTo>
                  <a:pt x="921152" y="1304530"/>
                </a:moveTo>
                <a:lnTo>
                  <a:pt x="878911" y="1302598"/>
                </a:lnTo>
                <a:lnTo>
                  <a:pt x="835645" y="1297504"/>
                </a:lnTo>
                <a:lnTo>
                  <a:pt x="791531" y="1289285"/>
                </a:lnTo>
                <a:lnTo>
                  <a:pt x="746744" y="1277981"/>
                </a:lnTo>
                <a:lnTo>
                  <a:pt x="701460" y="1263629"/>
                </a:lnTo>
                <a:lnTo>
                  <a:pt x="655854" y="1246267"/>
                </a:lnTo>
                <a:lnTo>
                  <a:pt x="610101" y="1225935"/>
                </a:lnTo>
                <a:lnTo>
                  <a:pt x="564377" y="1202671"/>
                </a:lnTo>
                <a:lnTo>
                  <a:pt x="518859" y="1176513"/>
                </a:lnTo>
                <a:lnTo>
                  <a:pt x="473720" y="1147499"/>
                </a:lnTo>
                <a:lnTo>
                  <a:pt x="429137" y="1115669"/>
                </a:lnTo>
                <a:lnTo>
                  <a:pt x="385286" y="1081060"/>
                </a:lnTo>
                <a:lnTo>
                  <a:pt x="342342" y="1043711"/>
                </a:lnTo>
                <a:lnTo>
                  <a:pt x="300480" y="1003660"/>
                </a:lnTo>
                <a:lnTo>
                  <a:pt x="260547" y="961684"/>
                </a:lnTo>
                <a:lnTo>
                  <a:pt x="223298" y="918651"/>
                </a:lnTo>
                <a:lnTo>
                  <a:pt x="188772" y="874735"/>
                </a:lnTo>
                <a:lnTo>
                  <a:pt x="157009" y="830108"/>
                </a:lnTo>
                <a:lnTo>
                  <a:pt x="128048" y="784944"/>
                </a:lnTo>
                <a:lnTo>
                  <a:pt x="101928" y="739416"/>
                </a:lnTo>
                <a:lnTo>
                  <a:pt x="78690" y="693698"/>
                </a:lnTo>
                <a:lnTo>
                  <a:pt x="58372" y="647963"/>
                </a:lnTo>
                <a:lnTo>
                  <a:pt x="41014" y="602384"/>
                </a:lnTo>
                <a:lnTo>
                  <a:pt x="26655" y="557135"/>
                </a:lnTo>
                <a:lnTo>
                  <a:pt x="15334" y="512390"/>
                </a:lnTo>
                <a:lnTo>
                  <a:pt x="7092" y="468321"/>
                </a:lnTo>
                <a:lnTo>
                  <a:pt x="1967" y="425102"/>
                </a:lnTo>
                <a:lnTo>
                  <a:pt x="0" y="382907"/>
                </a:lnTo>
                <a:lnTo>
                  <a:pt x="1228" y="341908"/>
                </a:lnTo>
                <a:lnTo>
                  <a:pt x="5692" y="302280"/>
                </a:lnTo>
                <a:lnTo>
                  <a:pt x="13431" y="264195"/>
                </a:lnTo>
                <a:lnTo>
                  <a:pt x="38893" y="193350"/>
                </a:lnTo>
                <a:lnTo>
                  <a:pt x="77928" y="130760"/>
                </a:lnTo>
                <a:lnTo>
                  <a:pt x="130357" y="78240"/>
                </a:lnTo>
                <a:lnTo>
                  <a:pt x="192889" y="39107"/>
                </a:lnTo>
                <a:lnTo>
                  <a:pt x="263707" y="13552"/>
                </a:lnTo>
                <a:lnTo>
                  <a:pt x="301788" y="5769"/>
                </a:lnTo>
                <a:lnTo>
                  <a:pt x="341418" y="1264"/>
                </a:lnTo>
                <a:lnTo>
                  <a:pt x="382422" y="0"/>
                </a:lnTo>
                <a:lnTo>
                  <a:pt x="424627" y="1936"/>
                </a:lnTo>
                <a:lnTo>
                  <a:pt x="467859" y="7035"/>
                </a:lnTo>
                <a:lnTo>
                  <a:pt x="511943" y="15258"/>
                </a:lnTo>
                <a:lnTo>
                  <a:pt x="556705" y="26566"/>
                </a:lnTo>
                <a:lnTo>
                  <a:pt x="601970" y="40921"/>
                </a:lnTo>
                <a:lnTo>
                  <a:pt x="647566" y="58284"/>
                </a:lnTo>
                <a:lnTo>
                  <a:pt x="693317" y="78616"/>
                </a:lnTo>
                <a:lnTo>
                  <a:pt x="739050" y="101879"/>
                </a:lnTo>
                <a:lnTo>
                  <a:pt x="784589" y="128034"/>
                </a:lnTo>
                <a:lnTo>
                  <a:pt x="829762" y="157043"/>
                </a:lnTo>
                <a:lnTo>
                  <a:pt x="874393" y="188866"/>
                </a:lnTo>
                <a:lnTo>
                  <a:pt x="918310" y="223466"/>
                </a:lnTo>
                <a:lnTo>
                  <a:pt x="961336" y="260804"/>
                </a:lnTo>
                <a:lnTo>
                  <a:pt x="1003299" y="300840"/>
                </a:lnTo>
                <a:lnTo>
                  <a:pt x="1013774" y="311663"/>
                </a:lnTo>
                <a:lnTo>
                  <a:pt x="669521" y="311663"/>
                </a:lnTo>
                <a:lnTo>
                  <a:pt x="662660" y="311831"/>
                </a:lnTo>
                <a:lnTo>
                  <a:pt x="622480" y="319823"/>
                </a:lnTo>
                <a:lnTo>
                  <a:pt x="586321" y="339150"/>
                </a:lnTo>
                <a:lnTo>
                  <a:pt x="557353" y="368119"/>
                </a:lnTo>
                <a:lnTo>
                  <a:pt x="538025" y="404278"/>
                </a:lnTo>
                <a:lnTo>
                  <a:pt x="530033" y="444458"/>
                </a:lnTo>
                <a:lnTo>
                  <a:pt x="529865" y="451319"/>
                </a:lnTo>
                <a:lnTo>
                  <a:pt x="529865" y="852831"/>
                </a:lnTo>
                <a:lnTo>
                  <a:pt x="535986" y="893268"/>
                </a:lnTo>
                <a:lnTo>
                  <a:pt x="553562" y="930196"/>
                </a:lnTo>
                <a:lnTo>
                  <a:pt x="581080" y="960452"/>
                </a:lnTo>
                <a:lnTo>
                  <a:pt x="616184" y="981436"/>
                </a:lnTo>
                <a:lnTo>
                  <a:pt x="655861" y="991354"/>
                </a:lnTo>
                <a:lnTo>
                  <a:pt x="669521" y="992022"/>
                </a:lnTo>
                <a:lnTo>
                  <a:pt x="1299603" y="992022"/>
                </a:lnTo>
                <a:lnTo>
                  <a:pt x="1295193" y="1021252"/>
                </a:lnTo>
                <a:lnTo>
                  <a:pt x="1279311" y="1077727"/>
                </a:lnTo>
                <a:lnTo>
                  <a:pt x="1254183" y="1131190"/>
                </a:lnTo>
                <a:lnTo>
                  <a:pt x="1220837" y="1179457"/>
                </a:lnTo>
                <a:lnTo>
                  <a:pt x="1173417" y="1226261"/>
                </a:lnTo>
                <a:lnTo>
                  <a:pt x="1110851" y="1265398"/>
                </a:lnTo>
                <a:lnTo>
                  <a:pt x="1039975" y="1290962"/>
                </a:lnTo>
                <a:lnTo>
                  <a:pt x="1001859" y="1298750"/>
                </a:lnTo>
                <a:lnTo>
                  <a:pt x="962193" y="1303260"/>
                </a:lnTo>
                <a:lnTo>
                  <a:pt x="921152" y="1304530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88170" y="2340524"/>
            <a:ext cx="3724275" cy="681355"/>
          </a:xfrm>
          <a:custGeom>
            <a:avLst/>
            <a:gdLst/>
            <a:ahLst/>
            <a:cxnLst/>
            <a:rect l="l" t="t" r="r" b="b"/>
            <a:pathLst>
              <a:path w="3724275" h="681355">
                <a:moveTo>
                  <a:pt x="3584506" y="680823"/>
                </a:moveTo>
                <a:lnTo>
                  <a:pt x="139656" y="680823"/>
                </a:lnTo>
                <a:lnTo>
                  <a:pt x="132795" y="680655"/>
                </a:lnTo>
                <a:lnTo>
                  <a:pt x="92614" y="672663"/>
                </a:lnTo>
                <a:lnTo>
                  <a:pt x="56455" y="653335"/>
                </a:lnTo>
                <a:lnTo>
                  <a:pt x="27487" y="624367"/>
                </a:lnTo>
                <a:lnTo>
                  <a:pt x="8159" y="588208"/>
                </a:lnTo>
                <a:lnTo>
                  <a:pt x="167" y="548028"/>
                </a:lnTo>
                <a:lnTo>
                  <a:pt x="0" y="541167"/>
                </a:lnTo>
                <a:lnTo>
                  <a:pt x="0" y="139656"/>
                </a:lnTo>
                <a:lnTo>
                  <a:pt x="6011" y="99115"/>
                </a:lnTo>
                <a:lnTo>
                  <a:pt x="23536" y="62067"/>
                </a:lnTo>
                <a:lnTo>
                  <a:pt x="51058" y="31699"/>
                </a:lnTo>
                <a:lnTo>
                  <a:pt x="86212" y="10630"/>
                </a:lnTo>
                <a:lnTo>
                  <a:pt x="125967" y="670"/>
                </a:lnTo>
                <a:lnTo>
                  <a:pt x="139656" y="0"/>
                </a:lnTo>
                <a:lnTo>
                  <a:pt x="3584506" y="0"/>
                </a:lnTo>
                <a:lnTo>
                  <a:pt x="3625046" y="6011"/>
                </a:lnTo>
                <a:lnTo>
                  <a:pt x="3662095" y="23536"/>
                </a:lnTo>
                <a:lnTo>
                  <a:pt x="3692463" y="51058"/>
                </a:lnTo>
                <a:lnTo>
                  <a:pt x="3713531" y="86211"/>
                </a:lnTo>
                <a:lnTo>
                  <a:pt x="3723491" y="125967"/>
                </a:lnTo>
                <a:lnTo>
                  <a:pt x="3724162" y="139656"/>
                </a:lnTo>
                <a:lnTo>
                  <a:pt x="3724162" y="541167"/>
                </a:lnTo>
                <a:lnTo>
                  <a:pt x="3718150" y="581707"/>
                </a:lnTo>
                <a:lnTo>
                  <a:pt x="3700626" y="618755"/>
                </a:lnTo>
                <a:lnTo>
                  <a:pt x="3673104" y="649124"/>
                </a:lnTo>
                <a:lnTo>
                  <a:pt x="3637950" y="670192"/>
                </a:lnTo>
                <a:lnTo>
                  <a:pt x="3598195" y="680152"/>
                </a:lnTo>
                <a:lnTo>
                  <a:pt x="3584506" y="680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88170" y="3934931"/>
            <a:ext cx="3724275" cy="681355"/>
          </a:xfrm>
          <a:custGeom>
            <a:avLst/>
            <a:gdLst/>
            <a:ahLst/>
            <a:cxnLst/>
            <a:rect l="l" t="t" r="r" b="b"/>
            <a:pathLst>
              <a:path w="3724275" h="681354">
                <a:moveTo>
                  <a:pt x="3584506" y="680823"/>
                </a:moveTo>
                <a:lnTo>
                  <a:pt x="139656" y="680823"/>
                </a:lnTo>
                <a:lnTo>
                  <a:pt x="132795" y="680655"/>
                </a:lnTo>
                <a:lnTo>
                  <a:pt x="92614" y="672663"/>
                </a:lnTo>
                <a:lnTo>
                  <a:pt x="56455" y="653335"/>
                </a:lnTo>
                <a:lnTo>
                  <a:pt x="27487" y="624367"/>
                </a:lnTo>
                <a:lnTo>
                  <a:pt x="8159" y="588208"/>
                </a:lnTo>
                <a:lnTo>
                  <a:pt x="167" y="548028"/>
                </a:lnTo>
                <a:lnTo>
                  <a:pt x="0" y="541167"/>
                </a:lnTo>
                <a:lnTo>
                  <a:pt x="0" y="139656"/>
                </a:lnTo>
                <a:lnTo>
                  <a:pt x="6011" y="99115"/>
                </a:lnTo>
                <a:lnTo>
                  <a:pt x="23536" y="62067"/>
                </a:lnTo>
                <a:lnTo>
                  <a:pt x="51058" y="31699"/>
                </a:lnTo>
                <a:lnTo>
                  <a:pt x="86212" y="10630"/>
                </a:lnTo>
                <a:lnTo>
                  <a:pt x="125967" y="670"/>
                </a:lnTo>
                <a:lnTo>
                  <a:pt x="139656" y="0"/>
                </a:lnTo>
                <a:lnTo>
                  <a:pt x="3584506" y="0"/>
                </a:lnTo>
                <a:lnTo>
                  <a:pt x="3625046" y="6011"/>
                </a:lnTo>
                <a:lnTo>
                  <a:pt x="3662095" y="23535"/>
                </a:lnTo>
                <a:lnTo>
                  <a:pt x="3692463" y="51057"/>
                </a:lnTo>
                <a:lnTo>
                  <a:pt x="3713531" y="86211"/>
                </a:lnTo>
                <a:lnTo>
                  <a:pt x="3723491" y="125966"/>
                </a:lnTo>
                <a:lnTo>
                  <a:pt x="3724162" y="139656"/>
                </a:lnTo>
                <a:lnTo>
                  <a:pt x="3724162" y="541167"/>
                </a:lnTo>
                <a:lnTo>
                  <a:pt x="3718150" y="581707"/>
                </a:lnTo>
                <a:lnTo>
                  <a:pt x="3700626" y="618755"/>
                </a:lnTo>
                <a:lnTo>
                  <a:pt x="3673104" y="649124"/>
                </a:lnTo>
                <a:lnTo>
                  <a:pt x="3637950" y="670192"/>
                </a:lnTo>
                <a:lnTo>
                  <a:pt x="3598195" y="680152"/>
                </a:lnTo>
                <a:lnTo>
                  <a:pt x="3584506" y="680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088170" y="5529339"/>
            <a:ext cx="3724275" cy="681355"/>
          </a:xfrm>
          <a:custGeom>
            <a:avLst/>
            <a:gdLst/>
            <a:ahLst/>
            <a:cxnLst/>
            <a:rect l="l" t="t" r="r" b="b"/>
            <a:pathLst>
              <a:path w="3724275" h="681354">
                <a:moveTo>
                  <a:pt x="3584506" y="680823"/>
                </a:moveTo>
                <a:lnTo>
                  <a:pt x="139656" y="680823"/>
                </a:lnTo>
                <a:lnTo>
                  <a:pt x="132795" y="680655"/>
                </a:lnTo>
                <a:lnTo>
                  <a:pt x="92614" y="672663"/>
                </a:lnTo>
                <a:lnTo>
                  <a:pt x="56455" y="653335"/>
                </a:lnTo>
                <a:lnTo>
                  <a:pt x="27487" y="624367"/>
                </a:lnTo>
                <a:lnTo>
                  <a:pt x="8159" y="588207"/>
                </a:lnTo>
                <a:lnTo>
                  <a:pt x="167" y="548028"/>
                </a:lnTo>
                <a:lnTo>
                  <a:pt x="0" y="541167"/>
                </a:lnTo>
                <a:lnTo>
                  <a:pt x="0" y="139656"/>
                </a:lnTo>
                <a:lnTo>
                  <a:pt x="6011" y="99115"/>
                </a:lnTo>
                <a:lnTo>
                  <a:pt x="23536" y="62067"/>
                </a:lnTo>
                <a:lnTo>
                  <a:pt x="51058" y="31698"/>
                </a:lnTo>
                <a:lnTo>
                  <a:pt x="86212" y="10630"/>
                </a:lnTo>
                <a:lnTo>
                  <a:pt x="125967" y="670"/>
                </a:lnTo>
                <a:lnTo>
                  <a:pt x="139656" y="0"/>
                </a:lnTo>
                <a:lnTo>
                  <a:pt x="3584506" y="0"/>
                </a:lnTo>
                <a:lnTo>
                  <a:pt x="3625046" y="6011"/>
                </a:lnTo>
                <a:lnTo>
                  <a:pt x="3662095" y="23536"/>
                </a:lnTo>
                <a:lnTo>
                  <a:pt x="3692463" y="51057"/>
                </a:lnTo>
                <a:lnTo>
                  <a:pt x="3713531" y="86210"/>
                </a:lnTo>
                <a:lnTo>
                  <a:pt x="3723491" y="125966"/>
                </a:lnTo>
                <a:lnTo>
                  <a:pt x="3724162" y="139656"/>
                </a:lnTo>
                <a:lnTo>
                  <a:pt x="3724162" y="541167"/>
                </a:lnTo>
                <a:lnTo>
                  <a:pt x="3718150" y="581707"/>
                </a:lnTo>
                <a:lnTo>
                  <a:pt x="3700626" y="618755"/>
                </a:lnTo>
                <a:lnTo>
                  <a:pt x="3673104" y="649123"/>
                </a:lnTo>
                <a:lnTo>
                  <a:pt x="3637950" y="670192"/>
                </a:lnTo>
                <a:lnTo>
                  <a:pt x="3598195" y="680152"/>
                </a:lnTo>
                <a:lnTo>
                  <a:pt x="3584506" y="680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787" rIns="0" bIns="0" rtlCol="0">
            <a:spAutoFit/>
          </a:bodyPr>
          <a:lstStyle/>
          <a:p>
            <a:pPr marL="4157979">
              <a:lnSpc>
                <a:spcPct val="100000"/>
              </a:lnSpc>
              <a:spcBef>
                <a:spcPts val="135"/>
              </a:spcBef>
            </a:pPr>
            <a:r>
              <a:rPr sz="7100" b="1" spc="-10" dirty="0">
                <a:latin typeface="Roboto"/>
                <a:cs typeface="Roboto"/>
              </a:rPr>
              <a:t>Scope</a:t>
            </a:r>
            <a:endParaRPr sz="7100" dirty="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929117" y="2028860"/>
            <a:ext cx="4254500" cy="1304925"/>
            <a:chOff x="11929117" y="2028860"/>
            <a:chExt cx="4254500" cy="1304925"/>
          </a:xfrm>
        </p:grpSpPr>
        <p:sp>
          <p:nvSpPr>
            <p:cNvPr id="13" name="object 13"/>
            <p:cNvSpPr/>
            <p:nvPr/>
          </p:nvSpPr>
          <p:spPr>
            <a:xfrm>
              <a:off x="11929117" y="2028860"/>
              <a:ext cx="1300480" cy="1304925"/>
            </a:xfrm>
            <a:custGeom>
              <a:avLst/>
              <a:gdLst/>
              <a:ahLst/>
              <a:cxnLst/>
              <a:rect l="l" t="t" r="r" b="b"/>
              <a:pathLst>
                <a:path w="1300480" h="1304925">
                  <a:moveTo>
                    <a:pt x="921396" y="1304375"/>
                  </a:moveTo>
                  <a:lnTo>
                    <a:pt x="879132" y="1302448"/>
                  </a:lnTo>
                  <a:lnTo>
                    <a:pt x="835844" y="1297362"/>
                  </a:lnTo>
                  <a:lnTo>
                    <a:pt x="791706" y="1289154"/>
                  </a:lnTo>
                  <a:lnTo>
                    <a:pt x="746895" y="1277862"/>
                  </a:lnTo>
                  <a:lnTo>
                    <a:pt x="701587" y="1263525"/>
                  </a:lnTo>
                  <a:lnTo>
                    <a:pt x="655959" y="1246179"/>
                  </a:lnTo>
                  <a:lnTo>
                    <a:pt x="610184" y="1225863"/>
                  </a:lnTo>
                  <a:lnTo>
                    <a:pt x="564441" y="1202614"/>
                  </a:lnTo>
                  <a:lnTo>
                    <a:pt x="518905" y="1176471"/>
                  </a:lnTo>
                  <a:lnTo>
                    <a:pt x="473751" y="1147471"/>
                  </a:lnTo>
                  <a:lnTo>
                    <a:pt x="429155" y="1115652"/>
                  </a:lnTo>
                  <a:lnTo>
                    <a:pt x="385294" y="1081052"/>
                  </a:lnTo>
                  <a:lnTo>
                    <a:pt x="342344" y="1043708"/>
                  </a:lnTo>
                  <a:lnTo>
                    <a:pt x="300480" y="1003659"/>
                  </a:lnTo>
                  <a:lnTo>
                    <a:pt x="260547" y="961684"/>
                  </a:lnTo>
                  <a:lnTo>
                    <a:pt x="223298" y="918651"/>
                  </a:lnTo>
                  <a:lnTo>
                    <a:pt x="188772" y="874735"/>
                  </a:lnTo>
                  <a:lnTo>
                    <a:pt x="157009" y="830108"/>
                  </a:lnTo>
                  <a:lnTo>
                    <a:pt x="128048" y="784944"/>
                  </a:lnTo>
                  <a:lnTo>
                    <a:pt x="101928" y="739416"/>
                  </a:lnTo>
                  <a:lnTo>
                    <a:pt x="78690" y="693698"/>
                  </a:lnTo>
                  <a:lnTo>
                    <a:pt x="58372" y="647963"/>
                  </a:lnTo>
                  <a:lnTo>
                    <a:pt x="41014" y="602384"/>
                  </a:lnTo>
                  <a:lnTo>
                    <a:pt x="26655" y="557135"/>
                  </a:lnTo>
                  <a:lnTo>
                    <a:pt x="15334" y="512390"/>
                  </a:lnTo>
                  <a:lnTo>
                    <a:pt x="7092" y="468321"/>
                  </a:lnTo>
                  <a:lnTo>
                    <a:pt x="1967" y="425102"/>
                  </a:lnTo>
                  <a:lnTo>
                    <a:pt x="0" y="382907"/>
                  </a:lnTo>
                  <a:lnTo>
                    <a:pt x="1228" y="341908"/>
                  </a:lnTo>
                  <a:lnTo>
                    <a:pt x="5692" y="302280"/>
                  </a:lnTo>
                  <a:lnTo>
                    <a:pt x="13431" y="264195"/>
                  </a:lnTo>
                  <a:lnTo>
                    <a:pt x="38893" y="193350"/>
                  </a:lnTo>
                  <a:lnTo>
                    <a:pt x="77928" y="130760"/>
                  </a:lnTo>
                  <a:lnTo>
                    <a:pt x="130357" y="78240"/>
                  </a:lnTo>
                  <a:lnTo>
                    <a:pt x="192889" y="39107"/>
                  </a:lnTo>
                  <a:lnTo>
                    <a:pt x="263707" y="13552"/>
                  </a:lnTo>
                  <a:lnTo>
                    <a:pt x="301788" y="5769"/>
                  </a:lnTo>
                  <a:lnTo>
                    <a:pt x="341418" y="1264"/>
                  </a:lnTo>
                  <a:lnTo>
                    <a:pt x="382422" y="0"/>
                  </a:lnTo>
                  <a:lnTo>
                    <a:pt x="424627" y="1936"/>
                  </a:lnTo>
                  <a:lnTo>
                    <a:pt x="467859" y="7035"/>
                  </a:lnTo>
                  <a:lnTo>
                    <a:pt x="511943" y="15258"/>
                  </a:lnTo>
                  <a:lnTo>
                    <a:pt x="556705" y="26566"/>
                  </a:lnTo>
                  <a:lnTo>
                    <a:pt x="601970" y="40921"/>
                  </a:lnTo>
                  <a:lnTo>
                    <a:pt x="647566" y="58284"/>
                  </a:lnTo>
                  <a:lnTo>
                    <a:pt x="693317" y="78616"/>
                  </a:lnTo>
                  <a:lnTo>
                    <a:pt x="739050" y="101879"/>
                  </a:lnTo>
                  <a:lnTo>
                    <a:pt x="784589" y="128034"/>
                  </a:lnTo>
                  <a:lnTo>
                    <a:pt x="829762" y="157043"/>
                  </a:lnTo>
                  <a:lnTo>
                    <a:pt x="874393" y="188866"/>
                  </a:lnTo>
                  <a:lnTo>
                    <a:pt x="918310" y="223466"/>
                  </a:lnTo>
                  <a:lnTo>
                    <a:pt x="961336" y="260804"/>
                  </a:lnTo>
                  <a:lnTo>
                    <a:pt x="1003299" y="300840"/>
                  </a:lnTo>
                  <a:lnTo>
                    <a:pt x="1013774" y="311663"/>
                  </a:lnTo>
                  <a:lnTo>
                    <a:pt x="669521" y="311663"/>
                  </a:lnTo>
                  <a:lnTo>
                    <a:pt x="662660" y="311831"/>
                  </a:lnTo>
                  <a:lnTo>
                    <a:pt x="622480" y="319823"/>
                  </a:lnTo>
                  <a:lnTo>
                    <a:pt x="586321" y="339151"/>
                  </a:lnTo>
                  <a:lnTo>
                    <a:pt x="557353" y="368119"/>
                  </a:lnTo>
                  <a:lnTo>
                    <a:pt x="538025" y="404278"/>
                  </a:lnTo>
                  <a:lnTo>
                    <a:pt x="530033" y="444458"/>
                  </a:lnTo>
                  <a:lnTo>
                    <a:pt x="529865" y="451319"/>
                  </a:lnTo>
                  <a:lnTo>
                    <a:pt x="529865" y="852365"/>
                  </a:lnTo>
                  <a:lnTo>
                    <a:pt x="535877" y="892906"/>
                  </a:lnTo>
                  <a:lnTo>
                    <a:pt x="553401" y="929954"/>
                  </a:lnTo>
                  <a:lnTo>
                    <a:pt x="580923" y="960322"/>
                  </a:lnTo>
                  <a:lnTo>
                    <a:pt x="616077" y="981391"/>
                  </a:lnTo>
                  <a:lnTo>
                    <a:pt x="655832" y="991351"/>
                  </a:lnTo>
                  <a:lnTo>
                    <a:pt x="669521" y="992021"/>
                  </a:lnTo>
                  <a:lnTo>
                    <a:pt x="1299952" y="992021"/>
                  </a:lnTo>
                  <a:lnTo>
                    <a:pt x="1295542" y="1021252"/>
                  </a:lnTo>
                  <a:lnTo>
                    <a:pt x="1279660" y="1077727"/>
                  </a:lnTo>
                  <a:lnTo>
                    <a:pt x="1254532" y="1131190"/>
                  </a:lnTo>
                  <a:lnTo>
                    <a:pt x="1221186" y="1179457"/>
                  </a:lnTo>
                  <a:lnTo>
                    <a:pt x="1173765" y="1226217"/>
                  </a:lnTo>
                  <a:lnTo>
                    <a:pt x="1111183" y="1265291"/>
                  </a:lnTo>
                  <a:lnTo>
                    <a:pt x="1040278" y="1290820"/>
                  </a:lnTo>
                  <a:lnTo>
                    <a:pt x="1002145" y="1298598"/>
                  </a:lnTo>
                  <a:lnTo>
                    <a:pt x="962459" y="1303104"/>
                  </a:lnTo>
                  <a:lnTo>
                    <a:pt x="921396" y="1304375"/>
                  </a:lnTo>
                  <a:close/>
                </a:path>
              </a:pathLst>
            </a:custGeom>
            <a:solidFill>
              <a:srgbClr val="C8E26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58983" y="2340524"/>
              <a:ext cx="3724275" cy="681355"/>
            </a:xfrm>
            <a:custGeom>
              <a:avLst/>
              <a:gdLst/>
              <a:ahLst/>
              <a:cxnLst/>
              <a:rect l="l" t="t" r="r" b="b"/>
              <a:pathLst>
                <a:path w="3724275" h="681355">
                  <a:moveTo>
                    <a:pt x="3584506" y="680823"/>
                  </a:moveTo>
                  <a:lnTo>
                    <a:pt x="139656" y="680823"/>
                  </a:lnTo>
                  <a:lnTo>
                    <a:pt x="132795" y="680655"/>
                  </a:lnTo>
                  <a:lnTo>
                    <a:pt x="92614" y="672663"/>
                  </a:lnTo>
                  <a:lnTo>
                    <a:pt x="56455" y="653335"/>
                  </a:lnTo>
                  <a:lnTo>
                    <a:pt x="27487" y="624367"/>
                  </a:lnTo>
                  <a:lnTo>
                    <a:pt x="8159" y="588208"/>
                  </a:lnTo>
                  <a:lnTo>
                    <a:pt x="167" y="548028"/>
                  </a:lnTo>
                  <a:lnTo>
                    <a:pt x="0" y="541167"/>
                  </a:lnTo>
                  <a:lnTo>
                    <a:pt x="0" y="139656"/>
                  </a:lnTo>
                  <a:lnTo>
                    <a:pt x="6011" y="99115"/>
                  </a:lnTo>
                  <a:lnTo>
                    <a:pt x="23536" y="62067"/>
                  </a:lnTo>
                  <a:lnTo>
                    <a:pt x="51058" y="31699"/>
                  </a:lnTo>
                  <a:lnTo>
                    <a:pt x="86212" y="10630"/>
                  </a:lnTo>
                  <a:lnTo>
                    <a:pt x="125967" y="670"/>
                  </a:lnTo>
                  <a:lnTo>
                    <a:pt x="139656" y="0"/>
                  </a:lnTo>
                  <a:lnTo>
                    <a:pt x="3584506" y="0"/>
                  </a:lnTo>
                  <a:lnTo>
                    <a:pt x="3625046" y="6011"/>
                  </a:lnTo>
                  <a:lnTo>
                    <a:pt x="3662095" y="23536"/>
                  </a:lnTo>
                  <a:lnTo>
                    <a:pt x="3692463" y="51058"/>
                  </a:lnTo>
                  <a:lnTo>
                    <a:pt x="3713531" y="86211"/>
                  </a:lnTo>
                  <a:lnTo>
                    <a:pt x="3723491" y="125967"/>
                  </a:lnTo>
                  <a:lnTo>
                    <a:pt x="3724162" y="139656"/>
                  </a:lnTo>
                  <a:lnTo>
                    <a:pt x="3724162" y="541167"/>
                  </a:lnTo>
                  <a:lnTo>
                    <a:pt x="3718150" y="581707"/>
                  </a:lnTo>
                  <a:lnTo>
                    <a:pt x="3700626" y="618755"/>
                  </a:lnTo>
                  <a:lnTo>
                    <a:pt x="3673104" y="649124"/>
                  </a:lnTo>
                  <a:lnTo>
                    <a:pt x="3637950" y="670192"/>
                  </a:lnTo>
                  <a:lnTo>
                    <a:pt x="3598195" y="680152"/>
                  </a:lnTo>
                  <a:lnTo>
                    <a:pt x="3584506" y="680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929117" y="3623267"/>
            <a:ext cx="4254500" cy="1304925"/>
            <a:chOff x="11929117" y="3623267"/>
            <a:chExt cx="4254500" cy="1304925"/>
          </a:xfrm>
        </p:grpSpPr>
        <p:sp>
          <p:nvSpPr>
            <p:cNvPr id="16" name="object 16"/>
            <p:cNvSpPr/>
            <p:nvPr/>
          </p:nvSpPr>
          <p:spPr>
            <a:xfrm>
              <a:off x="11929117" y="3623267"/>
              <a:ext cx="1299845" cy="1304925"/>
            </a:xfrm>
            <a:custGeom>
              <a:avLst/>
              <a:gdLst/>
              <a:ahLst/>
              <a:cxnLst/>
              <a:rect l="l" t="t" r="r" b="b"/>
              <a:pathLst>
                <a:path w="1299844" h="1304925">
                  <a:moveTo>
                    <a:pt x="921152" y="1304529"/>
                  </a:moveTo>
                  <a:lnTo>
                    <a:pt x="878911" y="1302598"/>
                  </a:lnTo>
                  <a:lnTo>
                    <a:pt x="835645" y="1297504"/>
                  </a:lnTo>
                  <a:lnTo>
                    <a:pt x="791531" y="1289285"/>
                  </a:lnTo>
                  <a:lnTo>
                    <a:pt x="746744" y="1277981"/>
                  </a:lnTo>
                  <a:lnTo>
                    <a:pt x="701460" y="1263629"/>
                  </a:lnTo>
                  <a:lnTo>
                    <a:pt x="655854" y="1246267"/>
                  </a:lnTo>
                  <a:lnTo>
                    <a:pt x="610101" y="1225935"/>
                  </a:lnTo>
                  <a:lnTo>
                    <a:pt x="564377" y="1202671"/>
                  </a:lnTo>
                  <a:lnTo>
                    <a:pt x="518859" y="1176513"/>
                  </a:lnTo>
                  <a:lnTo>
                    <a:pt x="473720" y="1147499"/>
                  </a:lnTo>
                  <a:lnTo>
                    <a:pt x="429137" y="1115669"/>
                  </a:lnTo>
                  <a:lnTo>
                    <a:pt x="385286" y="1081060"/>
                  </a:lnTo>
                  <a:lnTo>
                    <a:pt x="342342" y="1043710"/>
                  </a:lnTo>
                  <a:lnTo>
                    <a:pt x="300480" y="1003659"/>
                  </a:lnTo>
                  <a:lnTo>
                    <a:pt x="260547" y="961684"/>
                  </a:lnTo>
                  <a:lnTo>
                    <a:pt x="223298" y="918651"/>
                  </a:lnTo>
                  <a:lnTo>
                    <a:pt x="188772" y="874735"/>
                  </a:lnTo>
                  <a:lnTo>
                    <a:pt x="157009" y="830108"/>
                  </a:lnTo>
                  <a:lnTo>
                    <a:pt x="128048" y="784944"/>
                  </a:lnTo>
                  <a:lnTo>
                    <a:pt x="101928" y="739416"/>
                  </a:lnTo>
                  <a:lnTo>
                    <a:pt x="78690" y="693698"/>
                  </a:lnTo>
                  <a:lnTo>
                    <a:pt x="58372" y="647963"/>
                  </a:lnTo>
                  <a:lnTo>
                    <a:pt x="41014" y="602384"/>
                  </a:lnTo>
                  <a:lnTo>
                    <a:pt x="26655" y="557135"/>
                  </a:lnTo>
                  <a:lnTo>
                    <a:pt x="15334" y="512390"/>
                  </a:lnTo>
                  <a:lnTo>
                    <a:pt x="7092" y="468321"/>
                  </a:lnTo>
                  <a:lnTo>
                    <a:pt x="1967" y="425102"/>
                  </a:lnTo>
                  <a:lnTo>
                    <a:pt x="0" y="382907"/>
                  </a:lnTo>
                  <a:lnTo>
                    <a:pt x="1228" y="341908"/>
                  </a:lnTo>
                  <a:lnTo>
                    <a:pt x="5692" y="302280"/>
                  </a:lnTo>
                  <a:lnTo>
                    <a:pt x="13431" y="264195"/>
                  </a:lnTo>
                  <a:lnTo>
                    <a:pt x="38893" y="193350"/>
                  </a:lnTo>
                  <a:lnTo>
                    <a:pt x="77928" y="130760"/>
                  </a:lnTo>
                  <a:lnTo>
                    <a:pt x="130357" y="78240"/>
                  </a:lnTo>
                  <a:lnTo>
                    <a:pt x="192889" y="39107"/>
                  </a:lnTo>
                  <a:lnTo>
                    <a:pt x="263707" y="13552"/>
                  </a:lnTo>
                  <a:lnTo>
                    <a:pt x="301788" y="5769"/>
                  </a:lnTo>
                  <a:lnTo>
                    <a:pt x="341418" y="1264"/>
                  </a:lnTo>
                  <a:lnTo>
                    <a:pt x="382422" y="0"/>
                  </a:lnTo>
                  <a:lnTo>
                    <a:pt x="424627" y="1936"/>
                  </a:lnTo>
                  <a:lnTo>
                    <a:pt x="467859" y="7035"/>
                  </a:lnTo>
                  <a:lnTo>
                    <a:pt x="511943" y="15258"/>
                  </a:lnTo>
                  <a:lnTo>
                    <a:pt x="556705" y="26566"/>
                  </a:lnTo>
                  <a:lnTo>
                    <a:pt x="601970" y="40921"/>
                  </a:lnTo>
                  <a:lnTo>
                    <a:pt x="647566" y="58284"/>
                  </a:lnTo>
                  <a:lnTo>
                    <a:pt x="693317" y="78616"/>
                  </a:lnTo>
                  <a:lnTo>
                    <a:pt x="739050" y="101879"/>
                  </a:lnTo>
                  <a:lnTo>
                    <a:pt x="784589" y="128034"/>
                  </a:lnTo>
                  <a:lnTo>
                    <a:pt x="829762" y="157043"/>
                  </a:lnTo>
                  <a:lnTo>
                    <a:pt x="874393" y="188866"/>
                  </a:lnTo>
                  <a:lnTo>
                    <a:pt x="918310" y="223466"/>
                  </a:lnTo>
                  <a:lnTo>
                    <a:pt x="961336" y="260804"/>
                  </a:lnTo>
                  <a:lnTo>
                    <a:pt x="1003299" y="300840"/>
                  </a:lnTo>
                  <a:lnTo>
                    <a:pt x="1013774" y="311663"/>
                  </a:lnTo>
                  <a:lnTo>
                    <a:pt x="669521" y="311663"/>
                  </a:lnTo>
                  <a:lnTo>
                    <a:pt x="662660" y="311831"/>
                  </a:lnTo>
                  <a:lnTo>
                    <a:pt x="622480" y="319823"/>
                  </a:lnTo>
                  <a:lnTo>
                    <a:pt x="586321" y="339151"/>
                  </a:lnTo>
                  <a:lnTo>
                    <a:pt x="557353" y="368119"/>
                  </a:lnTo>
                  <a:lnTo>
                    <a:pt x="538025" y="404278"/>
                  </a:lnTo>
                  <a:lnTo>
                    <a:pt x="530033" y="444458"/>
                  </a:lnTo>
                  <a:lnTo>
                    <a:pt x="529865" y="451319"/>
                  </a:lnTo>
                  <a:lnTo>
                    <a:pt x="529865" y="852831"/>
                  </a:lnTo>
                  <a:lnTo>
                    <a:pt x="535987" y="893268"/>
                  </a:lnTo>
                  <a:lnTo>
                    <a:pt x="553563" y="930196"/>
                  </a:lnTo>
                  <a:lnTo>
                    <a:pt x="581080" y="960451"/>
                  </a:lnTo>
                  <a:lnTo>
                    <a:pt x="616184" y="981436"/>
                  </a:lnTo>
                  <a:lnTo>
                    <a:pt x="655861" y="991354"/>
                  </a:lnTo>
                  <a:lnTo>
                    <a:pt x="669521" y="992021"/>
                  </a:lnTo>
                  <a:lnTo>
                    <a:pt x="1299603" y="992021"/>
                  </a:lnTo>
                  <a:lnTo>
                    <a:pt x="1295193" y="1021252"/>
                  </a:lnTo>
                  <a:lnTo>
                    <a:pt x="1279311" y="1077727"/>
                  </a:lnTo>
                  <a:lnTo>
                    <a:pt x="1254183" y="1131190"/>
                  </a:lnTo>
                  <a:lnTo>
                    <a:pt x="1220837" y="1179457"/>
                  </a:lnTo>
                  <a:lnTo>
                    <a:pt x="1173417" y="1226261"/>
                  </a:lnTo>
                  <a:lnTo>
                    <a:pt x="1110851" y="1265398"/>
                  </a:lnTo>
                  <a:lnTo>
                    <a:pt x="1039975" y="1290962"/>
                  </a:lnTo>
                  <a:lnTo>
                    <a:pt x="1001859" y="1298750"/>
                  </a:lnTo>
                  <a:lnTo>
                    <a:pt x="962193" y="1303259"/>
                  </a:lnTo>
                  <a:lnTo>
                    <a:pt x="921152" y="1304529"/>
                  </a:lnTo>
                  <a:close/>
                </a:path>
              </a:pathLst>
            </a:custGeom>
            <a:solidFill>
              <a:srgbClr val="C8E26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58983" y="3934931"/>
              <a:ext cx="3724275" cy="681355"/>
            </a:xfrm>
            <a:custGeom>
              <a:avLst/>
              <a:gdLst/>
              <a:ahLst/>
              <a:cxnLst/>
              <a:rect l="l" t="t" r="r" b="b"/>
              <a:pathLst>
                <a:path w="3724275" h="681354">
                  <a:moveTo>
                    <a:pt x="3584506" y="680823"/>
                  </a:moveTo>
                  <a:lnTo>
                    <a:pt x="139656" y="680823"/>
                  </a:lnTo>
                  <a:lnTo>
                    <a:pt x="132795" y="680655"/>
                  </a:lnTo>
                  <a:lnTo>
                    <a:pt x="92614" y="672663"/>
                  </a:lnTo>
                  <a:lnTo>
                    <a:pt x="56455" y="653335"/>
                  </a:lnTo>
                  <a:lnTo>
                    <a:pt x="27487" y="624367"/>
                  </a:lnTo>
                  <a:lnTo>
                    <a:pt x="8159" y="588208"/>
                  </a:lnTo>
                  <a:lnTo>
                    <a:pt x="167" y="548028"/>
                  </a:lnTo>
                  <a:lnTo>
                    <a:pt x="0" y="541167"/>
                  </a:lnTo>
                  <a:lnTo>
                    <a:pt x="0" y="139656"/>
                  </a:lnTo>
                  <a:lnTo>
                    <a:pt x="6011" y="99115"/>
                  </a:lnTo>
                  <a:lnTo>
                    <a:pt x="23536" y="62067"/>
                  </a:lnTo>
                  <a:lnTo>
                    <a:pt x="51058" y="31699"/>
                  </a:lnTo>
                  <a:lnTo>
                    <a:pt x="86212" y="10630"/>
                  </a:lnTo>
                  <a:lnTo>
                    <a:pt x="125967" y="670"/>
                  </a:lnTo>
                  <a:lnTo>
                    <a:pt x="139656" y="0"/>
                  </a:lnTo>
                  <a:lnTo>
                    <a:pt x="3584506" y="0"/>
                  </a:lnTo>
                  <a:lnTo>
                    <a:pt x="3625046" y="6011"/>
                  </a:lnTo>
                  <a:lnTo>
                    <a:pt x="3662095" y="23535"/>
                  </a:lnTo>
                  <a:lnTo>
                    <a:pt x="3692463" y="51057"/>
                  </a:lnTo>
                  <a:lnTo>
                    <a:pt x="3713531" y="86211"/>
                  </a:lnTo>
                  <a:lnTo>
                    <a:pt x="3723491" y="125966"/>
                  </a:lnTo>
                  <a:lnTo>
                    <a:pt x="3724162" y="139656"/>
                  </a:lnTo>
                  <a:lnTo>
                    <a:pt x="3724162" y="541167"/>
                  </a:lnTo>
                  <a:lnTo>
                    <a:pt x="3718150" y="581707"/>
                  </a:lnTo>
                  <a:lnTo>
                    <a:pt x="3700626" y="618755"/>
                  </a:lnTo>
                  <a:lnTo>
                    <a:pt x="3673104" y="649124"/>
                  </a:lnTo>
                  <a:lnTo>
                    <a:pt x="3637950" y="670192"/>
                  </a:lnTo>
                  <a:lnTo>
                    <a:pt x="3598195" y="680152"/>
                  </a:lnTo>
                  <a:lnTo>
                    <a:pt x="3584506" y="680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929117" y="5217675"/>
            <a:ext cx="4254500" cy="1304925"/>
            <a:chOff x="11929117" y="5217675"/>
            <a:chExt cx="4254500" cy="1304925"/>
          </a:xfrm>
        </p:grpSpPr>
        <p:sp>
          <p:nvSpPr>
            <p:cNvPr id="19" name="object 19"/>
            <p:cNvSpPr/>
            <p:nvPr/>
          </p:nvSpPr>
          <p:spPr>
            <a:xfrm>
              <a:off x="11929117" y="5217675"/>
              <a:ext cx="1299845" cy="1304925"/>
            </a:xfrm>
            <a:custGeom>
              <a:avLst/>
              <a:gdLst/>
              <a:ahLst/>
              <a:cxnLst/>
              <a:rect l="l" t="t" r="r" b="b"/>
              <a:pathLst>
                <a:path w="1299844" h="1304925">
                  <a:moveTo>
                    <a:pt x="921152" y="1304530"/>
                  </a:moveTo>
                  <a:lnTo>
                    <a:pt x="878911" y="1302598"/>
                  </a:lnTo>
                  <a:lnTo>
                    <a:pt x="835645" y="1297504"/>
                  </a:lnTo>
                  <a:lnTo>
                    <a:pt x="791531" y="1289285"/>
                  </a:lnTo>
                  <a:lnTo>
                    <a:pt x="746744" y="1277981"/>
                  </a:lnTo>
                  <a:lnTo>
                    <a:pt x="701460" y="1263629"/>
                  </a:lnTo>
                  <a:lnTo>
                    <a:pt x="655854" y="1246267"/>
                  </a:lnTo>
                  <a:lnTo>
                    <a:pt x="610101" y="1225935"/>
                  </a:lnTo>
                  <a:lnTo>
                    <a:pt x="564377" y="1202671"/>
                  </a:lnTo>
                  <a:lnTo>
                    <a:pt x="518859" y="1176513"/>
                  </a:lnTo>
                  <a:lnTo>
                    <a:pt x="473720" y="1147499"/>
                  </a:lnTo>
                  <a:lnTo>
                    <a:pt x="429137" y="1115669"/>
                  </a:lnTo>
                  <a:lnTo>
                    <a:pt x="385286" y="1081060"/>
                  </a:lnTo>
                  <a:lnTo>
                    <a:pt x="342342" y="1043711"/>
                  </a:lnTo>
                  <a:lnTo>
                    <a:pt x="300480" y="1003660"/>
                  </a:lnTo>
                  <a:lnTo>
                    <a:pt x="260547" y="961684"/>
                  </a:lnTo>
                  <a:lnTo>
                    <a:pt x="223298" y="918651"/>
                  </a:lnTo>
                  <a:lnTo>
                    <a:pt x="188772" y="874735"/>
                  </a:lnTo>
                  <a:lnTo>
                    <a:pt x="157009" y="830108"/>
                  </a:lnTo>
                  <a:lnTo>
                    <a:pt x="128048" y="784944"/>
                  </a:lnTo>
                  <a:lnTo>
                    <a:pt x="101928" y="739416"/>
                  </a:lnTo>
                  <a:lnTo>
                    <a:pt x="78690" y="693698"/>
                  </a:lnTo>
                  <a:lnTo>
                    <a:pt x="58372" y="647963"/>
                  </a:lnTo>
                  <a:lnTo>
                    <a:pt x="41014" y="602384"/>
                  </a:lnTo>
                  <a:lnTo>
                    <a:pt x="26655" y="557135"/>
                  </a:lnTo>
                  <a:lnTo>
                    <a:pt x="15334" y="512390"/>
                  </a:lnTo>
                  <a:lnTo>
                    <a:pt x="7092" y="468321"/>
                  </a:lnTo>
                  <a:lnTo>
                    <a:pt x="1967" y="425102"/>
                  </a:lnTo>
                  <a:lnTo>
                    <a:pt x="0" y="382907"/>
                  </a:lnTo>
                  <a:lnTo>
                    <a:pt x="1228" y="341908"/>
                  </a:lnTo>
                  <a:lnTo>
                    <a:pt x="5692" y="302280"/>
                  </a:lnTo>
                  <a:lnTo>
                    <a:pt x="13431" y="264195"/>
                  </a:lnTo>
                  <a:lnTo>
                    <a:pt x="38893" y="193350"/>
                  </a:lnTo>
                  <a:lnTo>
                    <a:pt x="77928" y="130760"/>
                  </a:lnTo>
                  <a:lnTo>
                    <a:pt x="130357" y="78240"/>
                  </a:lnTo>
                  <a:lnTo>
                    <a:pt x="192889" y="39107"/>
                  </a:lnTo>
                  <a:lnTo>
                    <a:pt x="263707" y="13552"/>
                  </a:lnTo>
                  <a:lnTo>
                    <a:pt x="301788" y="5769"/>
                  </a:lnTo>
                  <a:lnTo>
                    <a:pt x="341418" y="1264"/>
                  </a:lnTo>
                  <a:lnTo>
                    <a:pt x="382422" y="0"/>
                  </a:lnTo>
                  <a:lnTo>
                    <a:pt x="424627" y="1936"/>
                  </a:lnTo>
                  <a:lnTo>
                    <a:pt x="467859" y="7035"/>
                  </a:lnTo>
                  <a:lnTo>
                    <a:pt x="511943" y="15258"/>
                  </a:lnTo>
                  <a:lnTo>
                    <a:pt x="556705" y="26566"/>
                  </a:lnTo>
                  <a:lnTo>
                    <a:pt x="601970" y="40921"/>
                  </a:lnTo>
                  <a:lnTo>
                    <a:pt x="647566" y="58284"/>
                  </a:lnTo>
                  <a:lnTo>
                    <a:pt x="693317" y="78616"/>
                  </a:lnTo>
                  <a:lnTo>
                    <a:pt x="739050" y="101879"/>
                  </a:lnTo>
                  <a:lnTo>
                    <a:pt x="784589" y="128034"/>
                  </a:lnTo>
                  <a:lnTo>
                    <a:pt x="829762" y="157043"/>
                  </a:lnTo>
                  <a:lnTo>
                    <a:pt x="874393" y="188866"/>
                  </a:lnTo>
                  <a:lnTo>
                    <a:pt x="918310" y="223466"/>
                  </a:lnTo>
                  <a:lnTo>
                    <a:pt x="961336" y="260804"/>
                  </a:lnTo>
                  <a:lnTo>
                    <a:pt x="1003299" y="300840"/>
                  </a:lnTo>
                  <a:lnTo>
                    <a:pt x="1013774" y="311663"/>
                  </a:lnTo>
                  <a:lnTo>
                    <a:pt x="669521" y="311663"/>
                  </a:lnTo>
                  <a:lnTo>
                    <a:pt x="662660" y="311831"/>
                  </a:lnTo>
                  <a:lnTo>
                    <a:pt x="622480" y="319823"/>
                  </a:lnTo>
                  <a:lnTo>
                    <a:pt x="586321" y="339150"/>
                  </a:lnTo>
                  <a:lnTo>
                    <a:pt x="557353" y="368119"/>
                  </a:lnTo>
                  <a:lnTo>
                    <a:pt x="538025" y="404278"/>
                  </a:lnTo>
                  <a:lnTo>
                    <a:pt x="530033" y="444458"/>
                  </a:lnTo>
                  <a:lnTo>
                    <a:pt x="529865" y="451319"/>
                  </a:lnTo>
                  <a:lnTo>
                    <a:pt x="529865" y="852831"/>
                  </a:lnTo>
                  <a:lnTo>
                    <a:pt x="535986" y="893268"/>
                  </a:lnTo>
                  <a:lnTo>
                    <a:pt x="553562" y="930196"/>
                  </a:lnTo>
                  <a:lnTo>
                    <a:pt x="581080" y="960452"/>
                  </a:lnTo>
                  <a:lnTo>
                    <a:pt x="616184" y="981436"/>
                  </a:lnTo>
                  <a:lnTo>
                    <a:pt x="655861" y="991354"/>
                  </a:lnTo>
                  <a:lnTo>
                    <a:pt x="669521" y="992022"/>
                  </a:lnTo>
                  <a:lnTo>
                    <a:pt x="1299603" y="992022"/>
                  </a:lnTo>
                  <a:lnTo>
                    <a:pt x="1295193" y="1021252"/>
                  </a:lnTo>
                  <a:lnTo>
                    <a:pt x="1279311" y="1077727"/>
                  </a:lnTo>
                  <a:lnTo>
                    <a:pt x="1254183" y="1131190"/>
                  </a:lnTo>
                  <a:lnTo>
                    <a:pt x="1220837" y="1179457"/>
                  </a:lnTo>
                  <a:lnTo>
                    <a:pt x="1173417" y="1226261"/>
                  </a:lnTo>
                  <a:lnTo>
                    <a:pt x="1110851" y="1265398"/>
                  </a:lnTo>
                  <a:lnTo>
                    <a:pt x="1039975" y="1290962"/>
                  </a:lnTo>
                  <a:lnTo>
                    <a:pt x="1001859" y="1298750"/>
                  </a:lnTo>
                  <a:lnTo>
                    <a:pt x="962193" y="1303260"/>
                  </a:lnTo>
                  <a:lnTo>
                    <a:pt x="921152" y="1304530"/>
                  </a:lnTo>
                  <a:close/>
                </a:path>
              </a:pathLst>
            </a:custGeom>
            <a:solidFill>
              <a:srgbClr val="C8E26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58983" y="5529339"/>
              <a:ext cx="3724275" cy="681355"/>
            </a:xfrm>
            <a:custGeom>
              <a:avLst/>
              <a:gdLst/>
              <a:ahLst/>
              <a:cxnLst/>
              <a:rect l="l" t="t" r="r" b="b"/>
              <a:pathLst>
                <a:path w="3724275" h="681354">
                  <a:moveTo>
                    <a:pt x="3584506" y="680823"/>
                  </a:moveTo>
                  <a:lnTo>
                    <a:pt x="139656" y="680823"/>
                  </a:lnTo>
                  <a:lnTo>
                    <a:pt x="132795" y="680655"/>
                  </a:lnTo>
                  <a:lnTo>
                    <a:pt x="92614" y="672663"/>
                  </a:lnTo>
                  <a:lnTo>
                    <a:pt x="56455" y="653335"/>
                  </a:lnTo>
                  <a:lnTo>
                    <a:pt x="27487" y="624367"/>
                  </a:lnTo>
                  <a:lnTo>
                    <a:pt x="8159" y="588207"/>
                  </a:lnTo>
                  <a:lnTo>
                    <a:pt x="167" y="548028"/>
                  </a:lnTo>
                  <a:lnTo>
                    <a:pt x="0" y="541167"/>
                  </a:lnTo>
                  <a:lnTo>
                    <a:pt x="0" y="139656"/>
                  </a:lnTo>
                  <a:lnTo>
                    <a:pt x="6011" y="99115"/>
                  </a:lnTo>
                  <a:lnTo>
                    <a:pt x="23536" y="62067"/>
                  </a:lnTo>
                  <a:lnTo>
                    <a:pt x="51058" y="31698"/>
                  </a:lnTo>
                  <a:lnTo>
                    <a:pt x="86212" y="10630"/>
                  </a:lnTo>
                  <a:lnTo>
                    <a:pt x="125967" y="670"/>
                  </a:lnTo>
                  <a:lnTo>
                    <a:pt x="139656" y="0"/>
                  </a:lnTo>
                  <a:lnTo>
                    <a:pt x="3584506" y="0"/>
                  </a:lnTo>
                  <a:lnTo>
                    <a:pt x="3625046" y="6011"/>
                  </a:lnTo>
                  <a:lnTo>
                    <a:pt x="3662095" y="23536"/>
                  </a:lnTo>
                  <a:lnTo>
                    <a:pt x="3692463" y="51057"/>
                  </a:lnTo>
                  <a:lnTo>
                    <a:pt x="3713531" y="86210"/>
                  </a:lnTo>
                  <a:lnTo>
                    <a:pt x="3723491" y="125966"/>
                  </a:lnTo>
                  <a:lnTo>
                    <a:pt x="3724162" y="139656"/>
                  </a:lnTo>
                  <a:lnTo>
                    <a:pt x="3724162" y="541167"/>
                  </a:lnTo>
                  <a:lnTo>
                    <a:pt x="3718150" y="581707"/>
                  </a:lnTo>
                  <a:lnTo>
                    <a:pt x="3700626" y="618755"/>
                  </a:lnTo>
                  <a:lnTo>
                    <a:pt x="3673104" y="649123"/>
                  </a:lnTo>
                  <a:lnTo>
                    <a:pt x="3637950" y="670192"/>
                  </a:lnTo>
                  <a:lnTo>
                    <a:pt x="3598195" y="680152"/>
                  </a:lnTo>
                  <a:lnTo>
                    <a:pt x="3584506" y="680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062437" y="5235628"/>
            <a:ext cx="4254500" cy="1304925"/>
            <a:chOff x="7062437" y="5235628"/>
            <a:chExt cx="4254500" cy="1304925"/>
          </a:xfrm>
        </p:grpSpPr>
        <p:sp>
          <p:nvSpPr>
            <p:cNvPr id="22" name="object 22"/>
            <p:cNvSpPr/>
            <p:nvPr/>
          </p:nvSpPr>
          <p:spPr>
            <a:xfrm>
              <a:off x="7062437" y="5235628"/>
              <a:ext cx="1300480" cy="1304925"/>
            </a:xfrm>
            <a:custGeom>
              <a:avLst/>
              <a:gdLst/>
              <a:ahLst/>
              <a:cxnLst/>
              <a:rect l="l" t="t" r="r" b="b"/>
              <a:pathLst>
                <a:path w="1300479" h="1304925">
                  <a:moveTo>
                    <a:pt x="921396" y="1304375"/>
                  </a:moveTo>
                  <a:lnTo>
                    <a:pt x="879132" y="1302448"/>
                  </a:lnTo>
                  <a:lnTo>
                    <a:pt x="835844" y="1297362"/>
                  </a:lnTo>
                  <a:lnTo>
                    <a:pt x="791706" y="1289154"/>
                  </a:lnTo>
                  <a:lnTo>
                    <a:pt x="746895" y="1277862"/>
                  </a:lnTo>
                  <a:lnTo>
                    <a:pt x="701587" y="1263525"/>
                  </a:lnTo>
                  <a:lnTo>
                    <a:pt x="655959" y="1246179"/>
                  </a:lnTo>
                  <a:lnTo>
                    <a:pt x="610184" y="1225863"/>
                  </a:lnTo>
                  <a:lnTo>
                    <a:pt x="564441" y="1202614"/>
                  </a:lnTo>
                  <a:lnTo>
                    <a:pt x="518905" y="1176471"/>
                  </a:lnTo>
                  <a:lnTo>
                    <a:pt x="473751" y="1147471"/>
                  </a:lnTo>
                  <a:lnTo>
                    <a:pt x="429155" y="1115652"/>
                  </a:lnTo>
                  <a:lnTo>
                    <a:pt x="385294" y="1081052"/>
                  </a:lnTo>
                  <a:lnTo>
                    <a:pt x="342344" y="1043708"/>
                  </a:lnTo>
                  <a:lnTo>
                    <a:pt x="300480" y="1003659"/>
                  </a:lnTo>
                  <a:lnTo>
                    <a:pt x="260547" y="961684"/>
                  </a:lnTo>
                  <a:lnTo>
                    <a:pt x="223298" y="918651"/>
                  </a:lnTo>
                  <a:lnTo>
                    <a:pt x="188772" y="874735"/>
                  </a:lnTo>
                  <a:lnTo>
                    <a:pt x="157009" y="830108"/>
                  </a:lnTo>
                  <a:lnTo>
                    <a:pt x="128048" y="784944"/>
                  </a:lnTo>
                  <a:lnTo>
                    <a:pt x="101928" y="739416"/>
                  </a:lnTo>
                  <a:lnTo>
                    <a:pt x="78690" y="693698"/>
                  </a:lnTo>
                  <a:lnTo>
                    <a:pt x="58372" y="647963"/>
                  </a:lnTo>
                  <a:lnTo>
                    <a:pt x="41014" y="602384"/>
                  </a:lnTo>
                  <a:lnTo>
                    <a:pt x="26655" y="557135"/>
                  </a:lnTo>
                  <a:lnTo>
                    <a:pt x="15334" y="512390"/>
                  </a:lnTo>
                  <a:lnTo>
                    <a:pt x="7092" y="468321"/>
                  </a:lnTo>
                  <a:lnTo>
                    <a:pt x="1967" y="425102"/>
                  </a:lnTo>
                  <a:lnTo>
                    <a:pt x="0" y="382907"/>
                  </a:lnTo>
                  <a:lnTo>
                    <a:pt x="1228" y="341908"/>
                  </a:lnTo>
                  <a:lnTo>
                    <a:pt x="5692" y="302280"/>
                  </a:lnTo>
                  <a:lnTo>
                    <a:pt x="13431" y="264195"/>
                  </a:lnTo>
                  <a:lnTo>
                    <a:pt x="38893" y="193350"/>
                  </a:lnTo>
                  <a:lnTo>
                    <a:pt x="77928" y="130760"/>
                  </a:lnTo>
                  <a:lnTo>
                    <a:pt x="130357" y="78240"/>
                  </a:lnTo>
                  <a:lnTo>
                    <a:pt x="192889" y="39107"/>
                  </a:lnTo>
                  <a:lnTo>
                    <a:pt x="263707" y="13552"/>
                  </a:lnTo>
                  <a:lnTo>
                    <a:pt x="301788" y="5769"/>
                  </a:lnTo>
                  <a:lnTo>
                    <a:pt x="341418" y="1264"/>
                  </a:lnTo>
                  <a:lnTo>
                    <a:pt x="382422" y="0"/>
                  </a:lnTo>
                  <a:lnTo>
                    <a:pt x="424627" y="1936"/>
                  </a:lnTo>
                  <a:lnTo>
                    <a:pt x="467859" y="7035"/>
                  </a:lnTo>
                  <a:lnTo>
                    <a:pt x="511943" y="15258"/>
                  </a:lnTo>
                  <a:lnTo>
                    <a:pt x="556705" y="26566"/>
                  </a:lnTo>
                  <a:lnTo>
                    <a:pt x="601970" y="40921"/>
                  </a:lnTo>
                  <a:lnTo>
                    <a:pt x="647566" y="58284"/>
                  </a:lnTo>
                  <a:lnTo>
                    <a:pt x="693317" y="78616"/>
                  </a:lnTo>
                  <a:lnTo>
                    <a:pt x="739050" y="101879"/>
                  </a:lnTo>
                  <a:lnTo>
                    <a:pt x="784589" y="128034"/>
                  </a:lnTo>
                  <a:lnTo>
                    <a:pt x="829762" y="157043"/>
                  </a:lnTo>
                  <a:lnTo>
                    <a:pt x="874393" y="188866"/>
                  </a:lnTo>
                  <a:lnTo>
                    <a:pt x="918310" y="223466"/>
                  </a:lnTo>
                  <a:lnTo>
                    <a:pt x="961336" y="260804"/>
                  </a:lnTo>
                  <a:lnTo>
                    <a:pt x="1003299" y="300840"/>
                  </a:lnTo>
                  <a:lnTo>
                    <a:pt x="1013774" y="311663"/>
                  </a:lnTo>
                  <a:lnTo>
                    <a:pt x="669521" y="311663"/>
                  </a:lnTo>
                  <a:lnTo>
                    <a:pt x="662660" y="311831"/>
                  </a:lnTo>
                  <a:lnTo>
                    <a:pt x="622480" y="319823"/>
                  </a:lnTo>
                  <a:lnTo>
                    <a:pt x="586321" y="339151"/>
                  </a:lnTo>
                  <a:lnTo>
                    <a:pt x="557353" y="368119"/>
                  </a:lnTo>
                  <a:lnTo>
                    <a:pt x="538025" y="404278"/>
                  </a:lnTo>
                  <a:lnTo>
                    <a:pt x="530033" y="444458"/>
                  </a:lnTo>
                  <a:lnTo>
                    <a:pt x="529865" y="451319"/>
                  </a:lnTo>
                  <a:lnTo>
                    <a:pt x="529865" y="852365"/>
                  </a:lnTo>
                  <a:lnTo>
                    <a:pt x="535877" y="892906"/>
                  </a:lnTo>
                  <a:lnTo>
                    <a:pt x="553401" y="929954"/>
                  </a:lnTo>
                  <a:lnTo>
                    <a:pt x="580923" y="960322"/>
                  </a:lnTo>
                  <a:lnTo>
                    <a:pt x="616077" y="981391"/>
                  </a:lnTo>
                  <a:lnTo>
                    <a:pt x="655832" y="991351"/>
                  </a:lnTo>
                  <a:lnTo>
                    <a:pt x="669521" y="992021"/>
                  </a:lnTo>
                  <a:lnTo>
                    <a:pt x="1299952" y="992021"/>
                  </a:lnTo>
                  <a:lnTo>
                    <a:pt x="1295542" y="1021252"/>
                  </a:lnTo>
                  <a:lnTo>
                    <a:pt x="1279660" y="1077727"/>
                  </a:lnTo>
                  <a:lnTo>
                    <a:pt x="1254532" y="1131190"/>
                  </a:lnTo>
                  <a:lnTo>
                    <a:pt x="1221186" y="1179457"/>
                  </a:lnTo>
                  <a:lnTo>
                    <a:pt x="1173765" y="1226217"/>
                  </a:lnTo>
                  <a:lnTo>
                    <a:pt x="1111183" y="1265291"/>
                  </a:lnTo>
                  <a:lnTo>
                    <a:pt x="1040278" y="1290820"/>
                  </a:lnTo>
                  <a:lnTo>
                    <a:pt x="1002145" y="1298598"/>
                  </a:lnTo>
                  <a:lnTo>
                    <a:pt x="962459" y="1303104"/>
                  </a:lnTo>
                  <a:lnTo>
                    <a:pt x="921396" y="1304375"/>
                  </a:lnTo>
                  <a:close/>
                </a:path>
              </a:pathLst>
            </a:custGeom>
            <a:solidFill>
              <a:srgbClr val="C8E26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592302" y="5547291"/>
              <a:ext cx="3724275" cy="681355"/>
            </a:xfrm>
            <a:custGeom>
              <a:avLst/>
              <a:gdLst/>
              <a:ahLst/>
              <a:cxnLst/>
              <a:rect l="l" t="t" r="r" b="b"/>
              <a:pathLst>
                <a:path w="3724275" h="681354">
                  <a:moveTo>
                    <a:pt x="3584506" y="680823"/>
                  </a:moveTo>
                  <a:lnTo>
                    <a:pt x="139656" y="680823"/>
                  </a:lnTo>
                  <a:lnTo>
                    <a:pt x="132795" y="680655"/>
                  </a:lnTo>
                  <a:lnTo>
                    <a:pt x="92614" y="672663"/>
                  </a:lnTo>
                  <a:lnTo>
                    <a:pt x="56455" y="653335"/>
                  </a:lnTo>
                  <a:lnTo>
                    <a:pt x="27487" y="624367"/>
                  </a:lnTo>
                  <a:lnTo>
                    <a:pt x="8159" y="588208"/>
                  </a:lnTo>
                  <a:lnTo>
                    <a:pt x="167" y="548028"/>
                  </a:lnTo>
                  <a:lnTo>
                    <a:pt x="0" y="541167"/>
                  </a:lnTo>
                  <a:lnTo>
                    <a:pt x="0" y="139656"/>
                  </a:lnTo>
                  <a:lnTo>
                    <a:pt x="6011" y="99115"/>
                  </a:lnTo>
                  <a:lnTo>
                    <a:pt x="23536" y="62067"/>
                  </a:lnTo>
                  <a:lnTo>
                    <a:pt x="51058" y="31699"/>
                  </a:lnTo>
                  <a:lnTo>
                    <a:pt x="86212" y="10630"/>
                  </a:lnTo>
                  <a:lnTo>
                    <a:pt x="125967" y="670"/>
                  </a:lnTo>
                  <a:lnTo>
                    <a:pt x="139656" y="0"/>
                  </a:lnTo>
                  <a:lnTo>
                    <a:pt x="3584506" y="0"/>
                  </a:lnTo>
                  <a:lnTo>
                    <a:pt x="3625046" y="6011"/>
                  </a:lnTo>
                  <a:lnTo>
                    <a:pt x="3662095" y="23536"/>
                  </a:lnTo>
                  <a:lnTo>
                    <a:pt x="3692463" y="51058"/>
                  </a:lnTo>
                  <a:lnTo>
                    <a:pt x="3713531" y="86211"/>
                  </a:lnTo>
                  <a:lnTo>
                    <a:pt x="3723491" y="125967"/>
                  </a:lnTo>
                  <a:lnTo>
                    <a:pt x="3724162" y="139656"/>
                  </a:lnTo>
                  <a:lnTo>
                    <a:pt x="3724162" y="541167"/>
                  </a:lnTo>
                  <a:lnTo>
                    <a:pt x="3718150" y="581707"/>
                  </a:lnTo>
                  <a:lnTo>
                    <a:pt x="3700626" y="618755"/>
                  </a:lnTo>
                  <a:lnTo>
                    <a:pt x="3673104" y="649124"/>
                  </a:lnTo>
                  <a:lnTo>
                    <a:pt x="3637950" y="670192"/>
                  </a:lnTo>
                  <a:lnTo>
                    <a:pt x="3598195" y="680152"/>
                  </a:lnTo>
                  <a:lnTo>
                    <a:pt x="3584506" y="680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062437" y="6830035"/>
            <a:ext cx="4254500" cy="1304925"/>
            <a:chOff x="7062437" y="6830035"/>
            <a:chExt cx="4254500" cy="1304925"/>
          </a:xfrm>
        </p:grpSpPr>
        <p:sp>
          <p:nvSpPr>
            <p:cNvPr id="25" name="object 25"/>
            <p:cNvSpPr/>
            <p:nvPr/>
          </p:nvSpPr>
          <p:spPr>
            <a:xfrm>
              <a:off x="7062437" y="6830035"/>
              <a:ext cx="1299845" cy="1304925"/>
            </a:xfrm>
            <a:custGeom>
              <a:avLst/>
              <a:gdLst/>
              <a:ahLst/>
              <a:cxnLst/>
              <a:rect l="l" t="t" r="r" b="b"/>
              <a:pathLst>
                <a:path w="1299845" h="1304925">
                  <a:moveTo>
                    <a:pt x="921152" y="1304529"/>
                  </a:moveTo>
                  <a:lnTo>
                    <a:pt x="878911" y="1302598"/>
                  </a:lnTo>
                  <a:lnTo>
                    <a:pt x="835645" y="1297504"/>
                  </a:lnTo>
                  <a:lnTo>
                    <a:pt x="791531" y="1289285"/>
                  </a:lnTo>
                  <a:lnTo>
                    <a:pt x="746744" y="1277981"/>
                  </a:lnTo>
                  <a:lnTo>
                    <a:pt x="701460" y="1263629"/>
                  </a:lnTo>
                  <a:lnTo>
                    <a:pt x="655854" y="1246267"/>
                  </a:lnTo>
                  <a:lnTo>
                    <a:pt x="610101" y="1225935"/>
                  </a:lnTo>
                  <a:lnTo>
                    <a:pt x="564377" y="1202671"/>
                  </a:lnTo>
                  <a:lnTo>
                    <a:pt x="518859" y="1176513"/>
                  </a:lnTo>
                  <a:lnTo>
                    <a:pt x="473720" y="1147499"/>
                  </a:lnTo>
                  <a:lnTo>
                    <a:pt x="429137" y="1115669"/>
                  </a:lnTo>
                  <a:lnTo>
                    <a:pt x="385286" y="1081060"/>
                  </a:lnTo>
                  <a:lnTo>
                    <a:pt x="342342" y="1043710"/>
                  </a:lnTo>
                  <a:lnTo>
                    <a:pt x="300480" y="1003659"/>
                  </a:lnTo>
                  <a:lnTo>
                    <a:pt x="260547" y="961684"/>
                  </a:lnTo>
                  <a:lnTo>
                    <a:pt x="223298" y="918651"/>
                  </a:lnTo>
                  <a:lnTo>
                    <a:pt x="188772" y="874735"/>
                  </a:lnTo>
                  <a:lnTo>
                    <a:pt x="157009" y="830108"/>
                  </a:lnTo>
                  <a:lnTo>
                    <a:pt x="128048" y="784944"/>
                  </a:lnTo>
                  <a:lnTo>
                    <a:pt x="101928" y="739416"/>
                  </a:lnTo>
                  <a:lnTo>
                    <a:pt x="78690" y="693698"/>
                  </a:lnTo>
                  <a:lnTo>
                    <a:pt x="58372" y="647963"/>
                  </a:lnTo>
                  <a:lnTo>
                    <a:pt x="41014" y="602384"/>
                  </a:lnTo>
                  <a:lnTo>
                    <a:pt x="26655" y="557135"/>
                  </a:lnTo>
                  <a:lnTo>
                    <a:pt x="15334" y="512390"/>
                  </a:lnTo>
                  <a:lnTo>
                    <a:pt x="7092" y="468321"/>
                  </a:lnTo>
                  <a:lnTo>
                    <a:pt x="1967" y="425102"/>
                  </a:lnTo>
                  <a:lnTo>
                    <a:pt x="0" y="382907"/>
                  </a:lnTo>
                  <a:lnTo>
                    <a:pt x="1228" y="341908"/>
                  </a:lnTo>
                  <a:lnTo>
                    <a:pt x="5692" y="302280"/>
                  </a:lnTo>
                  <a:lnTo>
                    <a:pt x="13431" y="264195"/>
                  </a:lnTo>
                  <a:lnTo>
                    <a:pt x="38893" y="193350"/>
                  </a:lnTo>
                  <a:lnTo>
                    <a:pt x="77928" y="130760"/>
                  </a:lnTo>
                  <a:lnTo>
                    <a:pt x="130357" y="78240"/>
                  </a:lnTo>
                  <a:lnTo>
                    <a:pt x="192889" y="39107"/>
                  </a:lnTo>
                  <a:lnTo>
                    <a:pt x="263707" y="13552"/>
                  </a:lnTo>
                  <a:lnTo>
                    <a:pt x="301788" y="5769"/>
                  </a:lnTo>
                  <a:lnTo>
                    <a:pt x="341418" y="1264"/>
                  </a:lnTo>
                  <a:lnTo>
                    <a:pt x="382422" y="0"/>
                  </a:lnTo>
                  <a:lnTo>
                    <a:pt x="424627" y="1936"/>
                  </a:lnTo>
                  <a:lnTo>
                    <a:pt x="467859" y="7035"/>
                  </a:lnTo>
                  <a:lnTo>
                    <a:pt x="511943" y="15258"/>
                  </a:lnTo>
                  <a:lnTo>
                    <a:pt x="556705" y="26566"/>
                  </a:lnTo>
                  <a:lnTo>
                    <a:pt x="601970" y="40921"/>
                  </a:lnTo>
                  <a:lnTo>
                    <a:pt x="647566" y="58284"/>
                  </a:lnTo>
                  <a:lnTo>
                    <a:pt x="693317" y="78616"/>
                  </a:lnTo>
                  <a:lnTo>
                    <a:pt x="739050" y="101879"/>
                  </a:lnTo>
                  <a:lnTo>
                    <a:pt x="784589" y="128034"/>
                  </a:lnTo>
                  <a:lnTo>
                    <a:pt x="829762" y="157043"/>
                  </a:lnTo>
                  <a:lnTo>
                    <a:pt x="874393" y="188866"/>
                  </a:lnTo>
                  <a:lnTo>
                    <a:pt x="918310" y="223466"/>
                  </a:lnTo>
                  <a:lnTo>
                    <a:pt x="961336" y="260804"/>
                  </a:lnTo>
                  <a:lnTo>
                    <a:pt x="1003299" y="300840"/>
                  </a:lnTo>
                  <a:lnTo>
                    <a:pt x="1013774" y="311663"/>
                  </a:lnTo>
                  <a:lnTo>
                    <a:pt x="669521" y="311663"/>
                  </a:lnTo>
                  <a:lnTo>
                    <a:pt x="662660" y="311831"/>
                  </a:lnTo>
                  <a:lnTo>
                    <a:pt x="622480" y="319823"/>
                  </a:lnTo>
                  <a:lnTo>
                    <a:pt x="586321" y="339151"/>
                  </a:lnTo>
                  <a:lnTo>
                    <a:pt x="557353" y="368119"/>
                  </a:lnTo>
                  <a:lnTo>
                    <a:pt x="538025" y="404278"/>
                  </a:lnTo>
                  <a:lnTo>
                    <a:pt x="530033" y="444458"/>
                  </a:lnTo>
                  <a:lnTo>
                    <a:pt x="529865" y="451319"/>
                  </a:lnTo>
                  <a:lnTo>
                    <a:pt x="529865" y="852831"/>
                  </a:lnTo>
                  <a:lnTo>
                    <a:pt x="535987" y="893268"/>
                  </a:lnTo>
                  <a:lnTo>
                    <a:pt x="553563" y="930196"/>
                  </a:lnTo>
                  <a:lnTo>
                    <a:pt x="581080" y="960451"/>
                  </a:lnTo>
                  <a:lnTo>
                    <a:pt x="616184" y="981436"/>
                  </a:lnTo>
                  <a:lnTo>
                    <a:pt x="655861" y="991354"/>
                  </a:lnTo>
                  <a:lnTo>
                    <a:pt x="669521" y="992021"/>
                  </a:lnTo>
                  <a:lnTo>
                    <a:pt x="1299603" y="992021"/>
                  </a:lnTo>
                  <a:lnTo>
                    <a:pt x="1295193" y="1021252"/>
                  </a:lnTo>
                  <a:lnTo>
                    <a:pt x="1279311" y="1077727"/>
                  </a:lnTo>
                  <a:lnTo>
                    <a:pt x="1254183" y="1131190"/>
                  </a:lnTo>
                  <a:lnTo>
                    <a:pt x="1220837" y="1179457"/>
                  </a:lnTo>
                  <a:lnTo>
                    <a:pt x="1173417" y="1226261"/>
                  </a:lnTo>
                  <a:lnTo>
                    <a:pt x="1110851" y="1265398"/>
                  </a:lnTo>
                  <a:lnTo>
                    <a:pt x="1039975" y="1290962"/>
                  </a:lnTo>
                  <a:lnTo>
                    <a:pt x="1001859" y="1298750"/>
                  </a:lnTo>
                  <a:lnTo>
                    <a:pt x="962193" y="1303259"/>
                  </a:lnTo>
                  <a:lnTo>
                    <a:pt x="921152" y="1304529"/>
                  </a:lnTo>
                  <a:close/>
                </a:path>
              </a:pathLst>
            </a:custGeom>
            <a:solidFill>
              <a:srgbClr val="C8E26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592302" y="7141698"/>
              <a:ext cx="3724275" cy="681355"/>
            </a:xfrm>
            <a:custGeom>
              <a:avLst/>
              <a:gdLst/>
              <a:ahLst/>
              <a:cxnLst/>
              <a:rect l="l" t="t" r="r" b="b"/>
              <a:pathLst>
                <a:path w="3724275" h="681354">
                  <a:moveTo>
                    <a:pt x="3584506" y="680823"/>
                  </a:moveTo>
                  <a:lnTo>
                    <a:pt x="139656" y="680823"/>
                  </a:lnTo>
                  <a:lnTo>
                    <a:pt x="132795" y="680655"/>
                  </a:lnTo>
                  <a:lnTo>
                    <a:pt x="92614" y="672663"/>
                  </a:lnTo>
                  <a:lnTo>
                    <a:pt x="56455" y="653335"/>
                  </a:lnTo>
                  <a:lnTo>
                    <a:pt x="27487" y="624367"/>
                  </a:lnTo>
                  <a:lnTo>
                    <a:pt x="8159" y="588208"/>
                  </a:lnTo>
                  <a:lnTo>
                    <a:pt x="167" y="548028"/>
                  </a:lnTo>
                  <a:lnTo>
                    <a:pt x="0" y="541167"/>
                  </a:lnTo>
                  <a:lnTo>
                    <a:pt x="0" y="139656"/>
                  </a:lnTo>
                  <a:lnTo>
                    <a:pt x="6011" y="99115"/>
                  </a:lnTo>
                  <a:lnTo>
                    <a:pt x="23536" y="62067"/>
                  </a:lnTo>
                  <a:lnTo>
                    <a:pt x="51058" y="31699"/>
                  </a:lnTo>
                  <a:lnTo>
                    <a:pt x="86212" y="10630"/>
                  </a:lnTo>
                  <a:lnTo>
                    <a:pt x="125967" y="670"/>
                  </a:lnTo>
                  <a:lnTo>
                    <a:pt x="139656" y="0"/>
                  </a:lnTo>
                  <a:lnTo>
                    <a:pt x="3584506" y="0"/>
                  </a:lnTo>
                  <a:lnTo>
                    <a:pt x="3625046" y="6011"/>
                  </a:lnTo>
                  <a:lnTo>
                    <a:pt x="3662095" y="23535"/>
                  </a:lnTo>
                  <a:lnTo>
                    <a:pt x="3692463" y="51057"/>
                  </a:lnTo>
                  <a:lnTo>
                    <a:pt x="3713531" y="86211"/>
                  </a:lnTo>
                  <a:lnTo>
                    <a:pt x="3723491" y="125966"/>
                  </a:lnTo>
                  <a:lnTo>
                    <a:pt x="3724162" y="139656"/>
                  </a:lnTo>
                  <a:lnTo>
                    <a:pt x="3724162" y="541167"/>
                  </a:lnTo>
                  <a:lnTo>
                    <a:pt x="3718150" y="581707"/>
                  </a:lnTo>
                  <a:lnTo>
                    <a:pt x="3700626" y="618755"/>
                  </a:lnTo>
                  <a:lnTo>
                    <a:pt x="3673104" y="649124"/>
                  </a:lnTo>
                  <a:lnTo>
                    <a:pt x="3637950" y="670192"/>
                  </a:lnTo>
                  <a:lnTo>
                    <a:pt x="3598195" y="680152"/>
                  </a:lnTo>
                  <a:lnTo>
                    <a:pt x="3584506" y="680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34516" y="2382382"/>
            <a:ext cx="349885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dirty="0">
                <a:latin typeface="Roboto"/>
                <a:cs typeface="Roboto"/>
              </a:rPr>
              <a:t>Targeted</a:t>
            </a:r>
            <a:r>
              <a:rPr sz="3050" b="1" spc="220" dirty="0">
                <a:latin typeface="Roboto"/>
                <a:cs typeface="Roboto"/>
              </a:rPr>
              <a:t> </a:t>
            </a:r>
            <a:r>
              <a:rPr sz="3050" b="1" spc="-10" dirty="0">
                <a:latin typeface="Roboto"/>
                <a:cs typeface="Roboto"/>
              </a:rPr>
              <a:t>Marketing</a:t>
            </a:r>
            <a:endParaRPr sz="3050" dirty="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6954" y="4001221"/>
            <a:ext cx="353377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dirty="0">
                <a:latin typeface="Roboto"/>
                <a:cs typeface="Roboto"/>
              </a:rPr>
              <a:t>Customer</a:t>
            </a:r>
            <a:r>
              <a:rPr sz="3050" b="1" spc="65" dirty="0">
                <a:latin typeface="Roboto"/>
                <a:cs typeface="Roboto"/>
              </a:rPr>
              <a:t> </a:t>
            </a:r>
            <a:r>
              <a:rPr sz="3050" b="1" spc="-10" dirty="0">
                <a:latin typeface="Roboto"/>
                <a:cs typeface="Roboto"/>
              </a:rPr>
              <a:t>Retention</a:t>
            </a:r>
            <a:endParaRPr sz="3050" dirty="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5820" y="5618049"/>
            <a:ext cx="3576320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1" dirty="0">
                <a:latin typeface="Roboto"/>
                <a:cs typeface="Roboto"/>
              </a:rPr>
              <a:t>Product</a:t>
            </a:r>
            <a:r>
              <a:rPr sz="2850" b="1" spc="25" dirty="0">
                <a:latin typeface="Roboto"/>
                <a:cs typeface="Roboto"/>
              </a:rPr>
              <a:t> </a:t>
            </a:r>
            <a:r>
              <a:rPr sz="2850" b="1" spc="-10" dirty="0">
                <a:latin typeface="Roboto"/>
                <a:cs typeface="Roboto"/>
              </a:rPr>
              <a:t>Development</a:t>
            </a:r>
            <a:endParaRPr sz="2850" dirty="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95609" y="2419816"/>
            <a:ext cx="306832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b="1" dirty="0">
                <a:latin typeface="Roboto"/>
                <a:cs typeface="Roboto"/>
              </a:rPr>
              <a:t>Pricing</a:t>
            </a:r>
            <a:r>
              <a:rPr sz="2950" b="1" spc="90" dirty="0">
                <a:latin typeface="Roboto"/>
                <a:cs typeface="Roboto"/>
              </a:rPr>
              <a:t> </a:t>
            </a:r>
            <a:r>
              <a:rPr sz="2950" b="1" spc="-10" dirty="0">
                <a:latin typeface="Roboto"/>
                <a:cs typeface="Roboto"/>
              </a:rPr>
              <a:t>Strategies</a:t>
            </a:r>
            <a:endParaRPr sz="2950" dirty="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463884" y="4017128"/>
            <a:ext cx="3531870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1" dirty="0">
                <a:latin typeface="Roboto"/>
                <a:cs typeface="Roboto"/>
              </a:rPr>
              <a:t>Customer</a:t>
            </a:r>
            <a:r>
              <a:rPr sz="2850" b="1" spc="75" dirty="0">
                <a:latin typeface="Roboto"/>
                <a:cs typeface="Roboto"/>
              </a:rPr>
              <a:t> </a:t>
            </a:r>
            <a:r>
              <a:rPr sz="2850" b="1" spc="-10" dirty="0">
                <a:latin typeface="Roboto"/>
                <a:cs typeface="Roboto"/>
              </a:rPr>
              <a:t>Experience</a:t>
            </a:r>
            <a:endParaRPr sz="2850" dirty="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66465" y="5641195"/>
            <a:ext cx="3684904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b="1" dirty="0">
                <a:latin typeface="Roboto"/>
                <a:cs typeface="Roboto"/>
              </a:rPr>
              <a:t>Inventory</a:t>
            </a:r>
            <a:r>
              <a:rPr sz="2750" b="1" spc="30" dirty="0">
                <a:latin typeface="Roboto"/>
                <a:cs typeface="Roboto"/>
              </a:rPr>
              <a:t> </a:t>
            </a:r>
            <a:r>
              <a:rPr sz="2750" b="1" spc="-10" dirty="0">
                <a:latin typeface="Roboto"/>
                <a:cs typeface="Roboto"/>
              </a:rPr>
              <a:t>Management</a:t>
            </a:r>
            <a:endParaRPr sz="2750" dirty="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52849" y="5646306"/>
            <a:ext cx="2987040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1" dirty="0">
                <a:latin typeface="Roboto"/>
                <a:cs typeface="Roboto"/>
              </a:rPr>
              <a:t>Risk</a:t>
            </a:r>
            <a:r>
              <a:rPr sz="2850" b="1" spc="-5" dirty="0">
                <a:latin typeface="Roboto"/>
                <a:cs typeface="Roboto"/>
              </a:rPr>
              <a:t> </a:t>
            </a:r>
            <a:r>
              <a:rPr sz="2850" b="1" spc="-10" dirty="0">
                <a:latin typeface="Roboto"/>
                <a:cs typeface="Roboto"/>
              </a:rPr>
              <a:t>Management</a:t>
            </a:r>
            <a:endParaRPr sz="2850" dirty="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01466" y="7260407"/>
            <a:ext cx="3689350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1" dirty="0">
                <a:latin typeface="Roboto"/>
                <a:cs typeface="Roboto"/>
              </a:rPr>
              <a:t>Geographic</a:t>
            </a:r>
            <a:r>
              <a:rPr sz="2850" b="1" spc="90" dirty="0">
                <a:latin typeface="Roboto"/>
                <a:cs typeface="Roboto"/>
              </a:rPr>
              <a:t> </a:t>
            </a:r>
            <a:r>
              <a:rPr sz="2850" b="1" spc="-10" dirty="0">
                <a:latin typeface="Roboto"/>
                <a:cs typeface="Roboto"/>
              </a:rPr>
              <a:t>Expansion</a:t>
            </a:r>
            <a:endParaRPr sz="28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95141" y="1469389"/>
              <a:ext cx="6311900" cy="247015"/>
            </a:xfrm>
            <a:custGeom>
              <a:avLst/>
              <a:gdLst/>
              <a:ahLst/>
              <a:cxnLst/>
              <a:rect l="l" t="t" r="r" b="b"/>
              <a:pathLst>
                <a:path w="6311900" h="247014">
                  <a:moveTo>
                    <a:pt x="6188810" y="246839"/>
                  </a:moveTo>
                  <a:lnTo>
                    <a:pt x="123419" y="246839"/>
                  </a:lnTo>
                  <a:lnTo>
                    <a:pt x="75379" y="237140"/>
                  </a:lnTo>
                  <a:lnTo>
                    <a:pt x="36148" y="210690"/>
                  </a:lnTo>
                  <a:lnTo>
                    <a:pt x="9698" y="171460"/>
                  </a:lnTo>
                  <a:lnTo>
                    <a:pt x="0" y="123419"/>
                  </a:lnTo>
                  <a:lnTo>
                    <a:pt x="9698" y="75379"/>
                  </a:lnTo>
                  <a:lnTo>
                    <a:pt x="36148" y="36148"/>
                  </a:lnTo>
                  <a:lnTo>
                    <a:pt x="75379" y="9698"/>
                  </a:lnTo>
                  <a:lnTo>
                    <a:pt x="123419" y="0"/>
                  </a:lnTo>
                  <a:lnTo>
                    <a:pt x="6188810" y="0"/>
                  </a:lnTo>
                  <a:lnTo>
                    <a:pt x="6236851" y="9698"/>
                  </a:lnTo>
                  <a:lnTo>
                    <a:pt x="6276081" y="36148"/>
                  </a:lnTo>
                  <a:lnTo>
                    <a:pt x="6302531" y="75379"/>
                  </a:lnTo>
                  <a:lnTo>
                    <a:pt x="6311753" y="121056"/>
                  </a:lnTo>
                  <a:lnTo>
                    <a:pt x="6311753" y="125782"/>
                  </a:lnTo>
                  <a:lnTo>
                    <a:pt x="6302531" y="171460"/>
                  </a:lnTo>
                  <a:lnTo>
                    <a:pt x="6276081" y="210690"/>
                  </a:lnTo>
                  <a:lnTo>
                    <a:pt x="6236851" y="237140"/>
                  </a:lnTo>
                  <a:lnTo>
                    <a:pt x="6188810" y="246839"/>
                  </a:lnTo>
                  <a:close/>
                </a:path>
              </a:pathLst>
            </a:custGeom>
            <a:solidFill>
              <a:srgbClr val="E44E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1978032" y="2304967"/>
            <a:ext cx="15039975" cy="6953250"/>
          </a:xfrm>
          <a:custGeom>
            <a:avLst/>
            <a:gdLst/>
            <a:ahLst/>
            <a:cxnLst/>
            <a:rect l="l" t="t" r="r" b="b"/>
            <a:pathLst>
              <a:path w="15039975" h="6953250">
                <a:moveTo>
                  <a:pt x="15039973" y="0"/>
                </a:moveTo>
                <a:lnTo>
                  <a:pt x="15039973" y="6953249"/>
                </a:lnTo>
                <a:lnTo>
                  <a:pt x="0" y="6953249"/>
                </a:lnTo>
                <a:lnTo>
                  <a:pt x="0" y="0"/>
                </a:lnTo>
                <a:lnTo>
                  <a:pt x="15039973" y="0"/>
                </a:lnTo>
                <a:close/>
              </a:path>
            </a:pathLst>
          </a:custGeom>
          <a:solidFill>
            <a:srgbClr val="C8E265">
              <a:alpha val="77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just">
              <a:lnSpc>
                <a:spcPts val="3150"/>
              </a:lnSpc>
              <a:spcBef>
                <a:spcPts val="670"/>
              </a:spcBef>
            </a:pPr>
            <a:r>
              <a:rPr sz="3100" b="1" spc="210" dirty="0">
                <a:latin typeface="Roboto"/>
                <a:cs typeface="Roboto"/>
              </a:rPr>
              <a:t>This</a:t>
            </a:r>
            <a:r>
              <a:rPr sz="3100" b="1" spc="710" dirty="0">
                <a:latin typeface="Roboto"/>
                <a:cs typeface="Roboto"/>
              </a:rPr>
              <a:t> </a:t>
            </a:r>
            <a:r>
              <a:rPr sz="3100" b="1" spc="215" dirty="0">
                <a:latin typeface="Roboto"/>
                <a:cs typeface="Roboto"/>
              </a:rPr>
              <a:t>project</a:t>
            </a:r>
            <a:r>
              <a:rPr sz="3100" b="1" spc="710" dirty="0">
                <a:latin typeface="Roboto"/>
                <a:cs typeface="Roboto"/>
              </a:rPr>
              <a:t> </a:t>
            </a:r>
            <a:r>
              <a:rPr sz="3100" b="1" spc="225" dirty="0">
                <a:latin typeface="Roboto"/>
                <a:cs typeface="Roboto"/>
              </a:rPr>
              <a:t>demonstrates</a:t>
            </a:r>
            <a:r>
              <a:rPr sz="3100" b="1" spc="710" dirty="0">
                <a:latin typeface="Roboto"/>
                <a:cs typeface="Roboto"/>
              </a:rPr>
              <a:t> </a:t>
            </a:r>
            <a:r>
              <a:rPr sz="3100" b="1" spc="160" dirty="0">
                <a:latin typeface="Roboto"/>
                <a:cs typeface="Roboto"/>
              </a:rPr>
              <a:t>the</a:t>
            </a:r>
            <a:r>
              <a:rPr sz="3100" b="1" spc="715" dirty="0">
                <a:latin typeface="Roboto"/>
                <a:cs typeface="Roboto"/>
              </a:rPr>
              <a:t> </a:t>
            </a:r>
            <a:r>
              <a:rPr sz="3100" b="1" spc="204" dirty="0">
                <a:latin typeface="Roboto"/>
                <a:cs typeface="Roboto"/>
              </a:rPr>
              <a:t>power</a:t>
            </a:r>
            <a:r>
              <a:rPr sz="3100" b="1" spc="710" dirty="0">
                <a:latin typeface="Roboto"/>
                <a:cs typeface="Roboto"/>
              </a:rPr>
              <a:t> </a:t>
            </a:r>
            <a:r>
              <a:rPr sz="3100" b="1" spc="135" dirty="0">
                <a:latin typeface="Roboto"/>
                <a:cs typeface="Roboto"/>
              </a:rPr>
              <a:t>of</a:t>
            </a:r>
            <a:r>
              <a:rPr sz="3100" b="1" spc="710" dirty="0">
                <a:latin typeface="Roboto"/>
                <a:cs typeface="Roboto"/>
              </a:rPr>
              <a:t> </a:t>
            </a:r>
            <a:r>
              <a:rPr sz="3100" b="1" spc="215" dirty="0">
                <a:latin typeface="Roboto"/>
                <a:cs typeface="Roboto"/>
              </a:rPr>
              <a:t>customer</a:t>
            </a:r>
            <a:r>
              <a:rPr sz="3100" b="1" spc="715" dirty="0">
                <a:latin typeface="Roboto"/>
                <a:cs typeface="Roboto"/>
              </a:rPr>
              <a:t> </a:t>
            </a:r>
            <a:r>
              <a:rPr sz="3100" b="1" spc="215" dirty="0">
                <a:latin typeface="Roboto"/>
                <a:cs typeface="Roboto"/>
              </a:rPr>
              <a:t>segmentation </a:t>
            </a:r>
            <a:r>
              <a:rPr sz="3100" b="1" spc="105" dirty="0">
                <a:latin typeface="Roboto"/>
                <a:cs typeface="Roboto"/>
              </a:rPr>
              <a:t>in</a:t>
            </a:r>
            <a:r>
              <a:rPr sz="3100" b="1" spc="340" dirty="0">
                <a:latin typeface="Roboto"/>
                <a:cs typeface="Roboto"/>
              </a:rPr>
              <a:t>   </a:t>
            </a:r>
            <a:r>
              <a:rPr sz="3100" b="1" spc="225" dirty="0">
                <a:latin typeface="Roboto"/>
                <a:cs typeface="Roboto"/>
              </a:rPr>
              <a:t>businesses.</a:t>
            </a:r>
            <a:r>
              <a:rPr sz="3100" b="1" spc="345" dirty="0">
                <a:latin typeface="Roboto"/>
                <a:cs typeface="Roboto"/>
              </a:rPr>
              <a:t>   </a:t>
            </a:r>
            <a:r>
              <a:rPr sz="3100" b="1" spc="225" dirty="0">
                <a:latin typeface="Roboto"/>
                <a:cs typeface="Roboto"/>
              </a:rPr>
              <a:t>Through</a:t>
            </a:r>
            <a:r>
              <a:rPr sz="3100" b="1" spc="340" dirty="0">
                <a:latin typeface="Roboto"/>
                <a:cs typeface="Roboto"/>
              </a:rPr>
              <a:t>   </a:t>
            </a:r>
            <a:r>
              <a:rPr sz="3100" b="1" spc="170" dirty="0">
                <a:latin typeface="Roboto"/>
                <a:cs typeface="Roboto"/>
              </a:rPr>
              <a:t>data</a:t>
            </a:r>
            <a:r>
              <a:rPr sz="3100" b="1" spc="345" dirty="0">
                <a:latin typeface="Roboto"/>
                <a:cs typeface="Roboto"/>
              </a:rPr>
              <a:t>   </a:t>
            </a:r>
            <a:r>
              <a:rPr sz="3100" b="1" spc="204" dirty="0">
                <a:latin typeface="Roboto"/>
                <a:cs typeface="Roboto"/>
              </a:rPr>
              <a:t>analysis</a:t>
            </a:r>
            <a:r>
              <a:rPr sz="3100" b="1" spc="345" dirty="0">
                <a:latin typeface="Roboto"/>
                <a:cs typeface="Roboto"/>
              </a:rPr>
              <a:t>   </a:t>
            </a:r>
            <a:r>
              <a:rPr sz="3100" b="1" spc="150" dirty="0">
                <a:latin typeface="Roboto"/>
                <a:cs typeface="Roboto"/>
              </a:rPr>
              <a:t>and</a:t>
            </a:r>
            <a:r>
              <a:rPr sz="3100" b="1" spc="340" dirty="0">
                <a:latin typeface="Roboto"/>
                <a:cs typeface="Roboto"/>
              </a:rPr>
              <a:t>   </a:t>
            </a:r>
            <a:r>
              <a:rPr sz="3100" b="1" spc="220" dirty="0">
                <a:latin typeface="Roboto"/>
                <a:cs typeface="Roboto"/>
              </a:rPr>
              <a:t>techniques,</a:t>
            </a:r>
            <a:r>
              <a:rPr sz="3100" b="1" spc="345" dirty="0">
                <a:latin typeface="Roboto"/>
                <a:cs typeface="Roboto"/>
              </a:rPr>
              <a:t>   </a:t>
            </a:r>
            <a:r>
              <a:rPr sz="3100" b="1" spc="80" dirty="0">
                <a:latin typeface="Roboto"/>
                <a:cs typeface="Roboto"/>
              </a:rPr>
              <a:t>it </a:t>
            </a:r>
            <a:r>
              <a:rPr sz="3100" b="1" spc="235" dirty="0">
                <a:latin typeface="Roboto"/>
                <a:cs typeface="Roboto"/>
              </a:rPr>
              <a:t>categorized</a:t>
            </a:r>
            <a:r>
              <a:rPr sz="3100" b="1" spc="490" dirty="0">
                <a:latin typeface="Roboto"/>
                <a:cs typeface="Roboto"/>
              </a:rPr>
              <a:t>   </a:t>
            </a:r>
            <a:r>
              <a:rPr sz="3100" b="1" spc="220" dirty="0">
                <a:latin typeface="Roboto"/>
                <a:cs typeface="Roboto"/>
              </a:rPr>
              <a:t>customers</a:t>
            </a:r>
            <a:r>
              <a:rPr sz="3100" b="1" spc="490" dirty="0">
                <a:latin typeface="Roboto"/>
                <a:cs typeface="Roboto"/>
              </a:rPr>
              <a:t>   </a:t>
            </a:r>
            <a:r>
              <a:rPr sz="3100" b="1" spc="170" dirty="0">
                <a:latin typeface="Roboto"/>
                <a:cs typeface="Roboto"/>
              </a:rPr>
              <a:t>into</a:t>
            </a:r>
            <a:r>
              <a:rPr sz="3100" b="1" spc="490" dirty="0">
                <a:latin typeface="Roboto"/>
                <a:cs typeface="Roboto"/>
              </a:rPr>
              <a:t>   </a:t>
            </a:r>
            <a:r>
              <a:rPr sz="3100" b="1" spc="204" dirty="0">
                <a:latin typeface="Roboto"/>
                <a:cs typeface="Roboto"/>
              </a:rPr>
              <a:t>distinct</a:t>
            </a:r>
            <a:r>
              <a:rPr sz="3100" b="1" spc="490" dirty="0">
                <a:latin typeface="Roboto"/>
                <a:cs typeface="Roboto"/>
              </a:rPr>
              <a:t>   </a:t>
            </a:r>
            <a:r>
              <a:rPr sz="3100" b="1" spc="204" dirty="0">
                <a:latin typeface="Roboto"/>
                <a:cs typeface="Roboto"/>
              </a:rPr>
              <a:t>groups</a:t>
            </a:r>
            <a:r>
              <a:rPr sz="3100" b="1" spc="495" dirty="0">
                <a:latin typeface="Roboto"/>
                <a:cs typeface="Roboto"/>
              </a:rPr>
              <a:t>   </a:t>
            </a:r>
            <a:r>
              <a:rPr sz="3100" b="1" spc="170" dirty="0">
                <a:latin typeface="Roboto"/>
                <a:cs typeface="Roboto"/>
              </a:rPr>
              <a:t>with</a:t>
            </a:r>
            <a:r>
              <a:rPr sz="3100" b="1" spc="490" dirty="0">
                <a:latin typeface="Roboto"/>
                <a:cs typeface="Roboto"/>
              </a:rPr>
              <a:t>   </a:t>
            </a:r>
            <a:r>
              <a:rPr sz="3100" b="1" spc="190" dirty="0">
                <a:latin typeface="Roboto"/>
                <a:cs typeface="Roboto"/>
              </a:rPr>
              <a:t>unique </a:t>
            </a:r>
            <a:r>
              <a:rPr sz="3100" b="1" spc="235" dirty="0">
                <a:latin typeface="Roboto"/>
                <a:cs typeface="Roboto"/>
              </a:rPr>
              <a:t>characteristics.</a:t>
            </a:r>
            <a:r>
              <a:rPr sz="3100" b="1" spc="685" dirty="0">
                <a:latin typeface="Roboto"/>
                <a:cs typeface="Roboto"/>
              </a:rPr>
              <a:t> </a:t>
            </a:r>
            <a:r>
              <a:rPr sz="3100" b="1" spc="210" dirty="0">
                <a:latin typeface="Roboto"/>
                <a:cs typeface="Roboto"/>
              </a:rPr>
              <a:t>This</a:t>
            </a:r>
            <a:r>
              <a:rPr sz="3100" b="1" spc="685" dirty="0">
                <a:latin typeface="Roboto"/>
                <a:cs typeface="Roboto"/>
              </a:rPr>
              <a:t> </a:t>
            </a:r>
            <a:r>
              <a:rPr sz="3100" b="1" spc="215" dirty="0">
                <a:latin typeface="Roboto"/>
                <a:cs typeface="Roboto"/>
              </a:rPr>
              <a:t>enables</a:t>
            </a:r>
            <a:r>
              <a:rPr sz="3100" b="1" spc="690" dirty="0">
                <a:latin typeface="Roboto"/>
                <a:cs typeface="Roboto"/>
              </a:rPr>
              <a:t> </a:t>
            </a:r>
            <a:r>
              <a:rPr sz="3100" b="1" spc="220" dirty="0">
                <a:latin typeface="Roboto"/>
                <a:cs typeface="Roboto"/>
              </a:rPr>
              <a:t>tailoring</a:t>
            </a:r>
            <a:r>
              <a:rPr sz="3100" b="1" spc="685" dirty="0">
                <a:latin typeface="Roboto"/>
                <a:cs typeface="Roboto"/>
              </a:rPr>
              <a:t> </a:t>
            </a:r>
            <a:r>
              <a:rPr sz="3100" b="1" spc="220" dirty="0">
                <a:latin typeface="Roboto"/>
                <a:cs typeface="Roboto"/>
              </a:rPr>
              <a:t>marketing</a:t>
            </a:r>
            <a:r>
              <a:rPr sz="3100" b="1" spc="685" dirty="0">
                <a:latin typeface="Roboto"/>
                <a:cs typeface="Roboto"/>
              </a:rPr>
              <a:t> </a:t>
            </a:r>
            <a:r>
              <a:rPr sz="3100" b="1" spc="229" dirty="0">
                <a:latin typeface="Roboto"/>
                <a:cs typeface="Roboto"/>
              </a:rPr>
              <a:t>strategies</a:t>
            </a:r>
            <a:r>
              <a:rPr sz="3100" b="1" spc="690" dirty="0">
                <a:latin typeface="Roboto"/>
                <a:cs typeface="Roboto"/>
              </a:rPr>
              <a:t> </a:t>
            </a:r>
            <a:r>
              <a:rPr sz="3100" b="1" spc="125" dirty="0">
                <a:latin typeface="Roboto"/>
                <a:cs typeface="Roboto"/>
              </a:rPr>
              <a:t>and </a:t>
            </a:r>
            <a:r>
              <a:rPr sz="3100" b="1" spc="210" dirty="0">
                <a:latin typeface="Roboto"/>
                <a:cs typeface="Roboto"/>
              </a:rPr>
              <a:t>product</a:t>
            </a:r>
            <a:r>
              <a:rPr sz="3100" b="1" spc="575" dirty="0">
                <a:latin typeface="Roboto"/>
                <a:cs typeface="Roboto"/>
              </a:rPr>
              <a:t>  </a:t>
            </a:r>
            <a:r>
              <a:rPr sz="3100" b="1" spc="229" dirty="0">
                <a:latin typeface="Roboto"/>
                <a:cs typeface="Roboto"/>
              </a:rPr>
              <a:t>recommendations,</a:t>
            </a:r>
            <a:r>
              <a:rPr sz="3100" b="1" spc="585" dirty="0">
                <a:latin typeface="Roboto"/>
                <a:cs typeface="Roboto"/>
              </a:rPr>
              <a:t>  </a:t>
            </a:r>
            <a:r>
              <a:rPr sz="3100" b="1" spc="215" dirty="0">
                <a:latin typeface="Roboto"/>
                <a:cs typeface="Roboto"/>
              </a:rPr>
              <a:t>enhancing</a:t>
            </a:r>
            <a:r>
              <a:rPr sz="3100" b="1" spc="580" dirty="0">
                <a:latin typeface="Roboto"/>
                <a:cs typeface="Roboto"/>
              </a:rPr>
              <a:t>  </a:t>
            </a:r>
            <a:r>
              <a:rPr sz="3100" b="1" spc="215" dirty="0">
                <a:latin typeface="Roboto"/>
                <a:cs typeface="Roboto"/>
              </a:rPr>
              <a:t>customer</a:t>
            </a:r>
            <a:r>
              <a:rPr sz="3100" b="1" spc="575" dirty="0">
                <a:latin typeface="Roboto"/>
                <a:cs typeface="Roboto"/>
              </a:rPr>
              <a:t>  </a:t>
            </a:r>
            <a:r>
              <a:rPr sz="3100" b="1" spc="215" dirty="0">
                <a:latin typeface="Roboto"/>
                <a:cs typeface="Roboto"/>
              </a:rPr>
              <a:t>engagement, </a:t>
            </a:r>
            <a:r>
              <a:rPr sz="3100" b="1" spc="220" dirty="0">
                <a:latin typeface="Roboto"/>
                <a:cs typeface="Roboto"/>
              </a:rPr>
              <a:t>satisfaction,</a:t>
            </a:r>
            <a:r>
              <a:rPr sz="3100" b="1" spc="105" dirty="0">
                <a:latin typeface="Roboto"/>
                <a:cs typeface="Roboto"/>
              </a:rPr>
              <a:t>  </a:t>
            </a:r>
            <a:r>
              <a:rPr sz="3100" b="1" spc="150" dirty="0">
                <a:latin typeface="Roboto"/>
                <a:cs typeface="Roboto"/>
              </a:rPr>
              <a:t>and</a:t>
            </a:r>
            <a:r>
              <a:rPr sz="3100" b="1" spc="110" dirty="0">
                <a:latin typeface="Roboto"/>
                <a:cs typeface="Roboto"/>
              </a:rPr>
              <a:t>  </a:t>
            </a:r>
            <a:r>
              <a:rPr sz="3100" b="1" spc="210" dirty="0">
                <a:latin typeface="Roboto"/>
                <a:cs typeface="Roboto"/>
              </a:rPr>
              <a:t>business</a:t>
            </a:r>
            <a:r>
              <a:rPr sz="3100" b="1" spc="110" dirty="0">
                <a:latin typeface="Roboto"/>
                <a:cs typeface="Roboto"/>
              </a:rPr>
              <a:t>  </a:t>
            </a:r>
            <a:r>
              <a:rPr sz="3100" b="1" spc="220" dirty="0">
                <a:latin typeface="Roboto"/>
                <a:cs typeface="Roboto"/>
              </a:rPr>
              <a:t>success.</a:t>
            </a:r>
            <a:r>
              <a:rPr sz="3100" b="1" spc="105" dirty="0">
                <a:latin typeface="Roboto"/>
                <a:cs typeface="Roboto"/>
              </a:rPr>
              <a:t>  </a:t>
            </a:r>
            <a:r>
              <a:rPr sz="3100" b="1" spc="100" dirty="0">
                <a:latin typeface="Roboto"/>
                <a:cs typeface="Roboto"/>
              </a:rPr>
              <a:t>It</a:t>
            </a:r>
            <a:r>
              <a:rPr sz="3100" b="1" spc="110" dirty="0">
                <a:latin typeface="Roboto"/>
                <a:cs typeface="Roboto"/>
              </a:rPr>
              <a:t>  </a:t>
            </a:r>
            <a:r>
              <a:rPr sz="3100" b="1" spc="180" dirty="0">
                <a:latin typeface="Roboto"/>
                <a:cs typeface="Roboto"/>
              </a:rPr>
              <a:t>also</a:t>
            </a:r>
            <a:r>
              <a:rPr sz="3100" b="1" spc="110" dirty="0">
                <a:latin typeface="Roboto"/>
                <a:cs typeface="Roboto"/>
              </a:rPr>
              <a:t>  </a:t>
            </a:r>
            <a:r>
              <a:rPr sz="3100" b="1" spc="215" dirty="0">
                <a:latin typeface="Roboto"/>
                <a:cs typeface="Roboto"/>
              </a:rPr>
              <a:t>optimizes</a:t>
            </a:r>
            <a:r>
              <a:rPr sz="3100" b="1" spc="110" dirty="0">
                <a:latin typeface="Roboto"/>
                <a:cs typeface="Roboto"/>
              </a:rPr>
              <a:t>  </a:t>
            </a:r>
            <a:r>
              <a:rPr sz="3100" b="1" spc="225" dirty="0">
                <a:latin typeface="Roboto"/>
                <a:cs typeface="Roboto"/>
              </a:rPr>
              <a:t>resource </a:t>
            </a:r>
            <a:r>
              <a:rPr sz="3100" b="1" spc="215" dirty="0">
                <a:latin typeface="Roboto"/>
                <a:cs typeface="Roboto"/>
              </a:rPr>
              <a:t>allocation,</a:t>
            </a:r>
            <a:r>
              <a:rPr sz="3100" b="1" spc="530" dirty="0">
                <a:latin typeface="Roboto"/>
                <a:cs typeface="Roboto"/>
              </a:rPr>
              <a:t>  </a:t>
            </a:r>
            <a:r>
              <a:rPr sz="3100" b="1" spc="215" dirty="0">
                <a:latin typeface="Roboto"/>
                <a:cs typeface="Roboto"/>
              </a:rPr>
              <a:t>inventory</a:t>
            </a:r>
            <a:r>
              <a:rPr sz="3100" b="1" spc="525" dirty="0">
                <a:latin typeface="Roboto"/>
                <a:cs typeface="Roboto"/>
              </a:rPr>
              <a:t>  </a:t>
            </a:r>
            <a:r>
              <a:rPr sz="3100" b="1" spc="220" dirty="0">
                <a:latin typeface="Roboto"/>
                <a:cs typeface="Roboto"/>
              </a:rPr>
              <a:t>management,</a:t>
            </a:r>
            <a:r>
              <a:rPr sz="3100" b="1" spc="530" dirty="0">
                <a:latin typeface="Roboto"/>
                <a:cs typeface="Roboto"/>
              </a:rPr>
              <a:t>  </a:t>
            </a:r>
            <a:r>
              <a:rPr sz="3100" b="1" spc="150" dirty="0">
                <a:latin typeface="Roboto"/>
                <a:cs typeface="Roboto"/>
              </a:rPr>
              <a:t>and</a:t>
            </a:r>
            <a:r>
              <a:rPr sz="3100" b="1" spc="530" dirty="0">
                <a:latin typeface="Roboto"/>
                <a:cs typeface="Roboto"/>
              </a:rPr>
              <a:t>  </a:t>
            </a:r>
            <a:r>
              <a:rPr sz="3100" b="1" spc="220" dirty="0">
                <a:latin typeface="Roboto"/>
                <a:cs typeface="Roboto"/>
              </a:rPr>
              <a:t>operations,</a:t>
            </a:r>
            <a:r>
              <a:rPr sz="3100" b="1" spc="530" dirty="0">
                <a:latin typeface="Roboto"/>
                <a:cs typeface="Roboto"/>
              </a:rPr>
              <a:t>  </a:t>
            </a:r>
            <a:r>
              <a:rPr sz="3100" b="1" spc="215" dirty="0">
                <a:latin typeface="Roboto"/>
                <a:cs typeface="Roboto"/>
              </a:rPr>
              <a:t>fostering </a:t>
            </a:r>
            <a:r>
              <a:rPr sz="3100" b="1" spc="235" dirty="0">
                <a:latin typeface="Roboto"/>
                <a:cs typeface="Roboto"/>
              </a:rPr>
              <a:t>efficiency</a:t>
            </a:r>
            <a:r>
              <a:rPr sz="3100" b="1" spc="585" dirty="0">
                <a:latin typeface="Roboto"/>
                <a:cs typeface="Roboto"/>
              </a:rPr>
              <a:t>   </a:t>
            </a:r>
            <a:r>
              <a:rPr sz="3100" b="1" spc="150" dirty="0">
                <a:latin typeface="Roboto"/>
                <a:cs typeface="Roboto"/>
              </a:rPr>
              <a:t>and</a:t>
            </a:r>
            <a:r>
              <a:rPr sz="3100" b="1" spc="590" dirty="0">
                <a:latin typeface="Roboto"/>
                <a:cs typeface="Roboto"/>
              </a:rPr>
              <a:t>   </a:t>
            </a:r>
            <a:r>
              <a:rPr sz="3100" b="1" spc="235" dirty="0">
                <a:latin typeface="Roboto"/>
                <a:cs typeface="Roboto"/>
              </a:rPr>
              <a:t>customer-</a:t>
            </a:r>
            <a:r>
              <a:rPr sz="3100" b="1" spc="225" dirty="0">
                <a:latin typeface="Roboto"/>
                <a:cs typeface="Roboto"/>
              </a:rPr>
              <a:t>centricity.</a:t>
            </a:r>
            <a:r>
              <a:rPr sz="3100" b="1" spc="585" dirty="0">
                <a:latin typeface="Roboto"/>
                <a:cs typeface="Roboto"/>
              </a:rPr>
              <a:t>   </a:t>
            </a:r>
            <a:r>
              <a:rPr sz="3100" b="1" spc="200" dirty="0">
                <a:latin typeface="Roboto"/>
                <a:cs typeface="Roboto"/>
              </a:rPr>
              <a:t>Future</a:t>
            </a:r>
            <a:r>
              <a:rPr sz="3100" b="1" spc="590" dirty="0">
                <a:latin typeface="Roboto"/>
                <a:cs typeface="Roboto"/>
              </a:rPr>
              <a:t>   </a:t>
            </a:r>
            <a:r>
              <a:rPr sz="3100" b="1" spc="235" dirty="0">
                <a:latin typeface="Roboto"/>
                <a:cs typeface="Roboto"/>
              </a:rPr>
              <a:t>research</a:t>
            </a:r>
            <a:r>
              <a:rPr sz="3100" b="1" spc="590" dirty="0">
                <a:latin typeface="Roboto"/>
                <a:cs typeface="Roboto"/>
              </a:rPr>
              <a:t>   </a:t>
            </a:r>
            <a:r>
              <a:rPr sz="3100" b="1" spc="125" dirty="0">
                <a:latin typeface="Roboto"/>
                <a:cs typeface="Roboto"/>
              </a:rPr>
              <a:t>and </a:t>
            </a:r>
            <a:r>
              <a:rPr sz="3100" b="1" spc="225" dirty="0">
                <a:latin typeface="Roboto"/>
                <a:cs typeface="Roboto"/>
              </a:rPr>
              <a:t>enhancements</a:t>
            </a:r>
            <a:r>
              <a:rPr sz="3100" b="1" spc="540" dirty="0">
                <a:latin typeface="Roboto"/>
                <a:cs typeface="Roboto"/>
              </a:rPr>
              <a:t> </a:t>
            </a:r>
            <a:r>
              <a:rPr sz="3100" b="1" spc="180" dirty="0">
                <a:latin typeface="Roboto"/>
                <a:cs typeface="Roboto"/>
              </a:rPr>
              <a:t>will</a:t>
            </a:r>
            <a:r>
              <a:rPr sz="3100" b="1" spc="540" dirty="0">
                <a:latin typeface="Roboto"/>
                <a:cs typeface="Roboto"/>
              </a:rPr>
              <a:t> </a:t>
            </a:r>
            <a:r>
              <a:rPr sz="3100" b="1" spc="215" dirty="0">
                <a:latin typeface="Roboto"/>
                <a:cs typeface="Roboto"/>
              </a:rPr>
              <a:t>improve</a:t>
            </a:r>
            <a:r>
              <a:rPr sz="3100" b="1" spc="540" dirty="0">
                <a:latin typeface="Roboto"/>
                <a:cs typeface="Roboto"/>
              </a:rPr>
              <a:t> </a:t>
            </a:r>
            <a:r>
              <a:rPr sz="3100" b="1" spc="160" dirty="0">
                <a:latin typeface="Roboto"/>
                <a:cs typeface="Roboto"/>
              </a:rPr>
              <a:t>the</a:t>
            </a:r>
            <a:r>
              <a:rPr sz="3100" b="1" spc="540" dirty="0">
                <a:latin typeface="Roboto"/>
                <a:cs typeface="Roboto"/>
              </a:rPr>
              <a:t> </a:t>
            </a:r>
            <a:r>
              <a:rPr sz="3100" b="1" spc="195" dirty="0">
                <a:latin typeface="Roboto"/>
                <a:cs typeface="Roboto"/>
              </a:rPr>
              <a:t>model.</a:t>
            </a:r>
            <a:endParaRPr sz="3100" dirty="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8578" y="262813"/>
            <a:ext cx="1685289" cy="2030730"/>
          </a:xfrm>
          <a:custGeom>
            <a:avLst/>
            <a:gdLst/>
            <a:ahLst/>
            <a:cxnLst/>
            <a:rect l="l" t="t" r="r" b="b"/>
            <a:pathLst>
              <a:path w="1685289" h="2030730">
                <a:moveTo>
                  <a:pt x="364413" y="292798"/>
                </a:moveTo>
                <a:lnTo>
                  <a:pt x="294373" y="288226"/>
                </a:lnTo>
                <a:lnTo>
                  <a:pt x="282435" y="469557"/>
                </a:lnTo>
                <a:lnTo>
                  <a:pt x="51257" y="222580"/>
                </a:lnTo>
                <a:lnTo>
                  <a:pt x="0" y="270497"/>
                </a:lnTo>
                <a:lnTo>
                  <a:pt x="231178" y="517652"/>
                </a:lnTo>
                <a:lnTo>
                  <a:pt x="49504" y="517296"/>
                </a:lnTo>
                <a:lnTo>
                  <a:pt x="49326" y="587514"/>
                </a:lnTo>
                <a:lnTo>
                  <a:pt x="345109" y="587870"/>
                </a:lnTo>
                <a:lnTo>
                  <a:pt x="364413" y="292798"/>
                </a:lnTo>
                <a:close/>
              </a:path>
              <a:path w="1685289" h="2030730">
                <a:moveTo>
                  <a:pt x="1060399" y="265239"/>
                </a:moveTo>
                <a:lnTo>
                  <a:pt x="1012482" y="213982"/>
                </a:lnTo>
                <a:lnTo>
                  <a:pt x="879957" y="338251"/>
                </a:lnTo>
                <a:lnTo>
                  <a:pt x="879957" y="0"/>
                </a:lnTo>
                <a:lnTo>
                  <a:pt x="809739" y="0"/>
                </a:lnTo>
                <a:lnTo>
                  <a:pt x="809739" y="338251"/>
                </a:lnTo>
                <a:lnTo>
                  <a:pt x="677037" y="213982"/>
                </a:lnTo>
                <a:lnTo>
                  <a:pt x="629119" y="265239"/>
                </a:lnTo>
                <a:lnTo>
                  <a:pt x="844854" y="467448"/>
                </a:lnTo>
                <a:lnTo>
                  <a:pt x="1060399" y="265239"/>
                </a:lnTo>
                <a:close/>
              </a:path>
              <a:path w="1685289" h="2030730">
                <a:moveTo>
                  <a:pt x="1277543" y="1052220"/>
                </a:moveTo>
                <a:lnTo>
                  <a:pt x="1275549" y="1001420"/>
                </a:lnTo>
                <a:lnTo>
                  <a:pt x="1269720" y="950620"/>
                </a:lnTo>
                <a:lnTo>
                  <a:pt x="1260221" y="912520"/>
                </a:lnTo>
                <a:lnTo>
                  <a:pt x="1247241" y="861720"/>
                </a:lnTo>
                <a:lnTo>
                  <a:pt x="1230960" y="823620"/>
                </a:lnTo>
                <a:lnTo>
                  <a:pt x="1211567" y="772820"/>
                </a:lnTo>
                <a:lnTo>
                  <a:pt x="1207503" y="765898"/>
                </a:lnTo>
                <a:lnTo>
                  <a:pt x="1207503" y="1052220"/>
                </a:lnTo>
                <a:lnTo>
                  <a:pt x="1204861" y="1115720"/>
                </a:lnTo>
                <a:lnTo>
                  <a:pt x="1197165" y="1166520"/>
                </a:lnTo>
                <a:lnTo>
                  <a:pt x="1184719" y="1217320"/>
                </a:lnTo>
                <a:lnTo>
                  <a:pt x="1167815" y="1268120"/>
                </a:lnTo>
                <a:lnTo>
                  <a:pt x="1146771" y="1318920"/>
                </a:lnTo>
                <a:lnTo>
                  <a:pt x="1121879" y="1357020"/>
                </a:lnTo>
                <a:lnTo>
                  <a:pt x="1093482" y="1395120"/>
                </a:lnTo>
                <a:lnTo>
                  <a:pt x="1061847" y="1433220"/>
                </a:lnTo>
                <a:lnTo>
                  <a:pt x="1027303" y="1458620"/>
                </a:lnTo>
                <a:lnTo>
                  <a:pt x="990142" y="1484020"/>
                </a:lnTo>
                <a:lnTo>
                  <a:pt x="950696" y="1496720"/>
                </a:lnTo>
                <a:lnTo>
                  <a:pt x="950696" y="1103020"/>
                </a:lnTo>
                <a:lnTo>
                  <a:pt x="1091120" y="1001420"/>
                </a:lnTo>
                <a:lnTo>
                  <a:pt x="1050226" y="937920"/>
                </a:lnTo>
                <a:lnTo>
                  <a:pt x="879779" y="1064920"/>
                </a:lnTo>
                <a:lnTo>
                  <a:pt x="879779" y="1522120"/>
                </a:lnTo>
                <a:lnTo>
                  <a:pt x="810615" y="1522120"/>
                </a:lnTo>
                <a:lnTo>
                  <a:pt x="810615" y="1496720"/>
                </a:lnTo>
                <a:lnTo>
                  <a:pt x="810615" y="1064920"/>
                </a:lnTo>
                <a:lnTo>
                  <a:pt x="637019" y="937920"/>
                </a:lnTo>
                <a:lnTo>
                  <a:pt x="596823" y="1001420"/>
                </a:lnTo>
                <a:lnTo>
                  <a:pt x="740587" y="1090320"/>
                </a:lnTo>
                <a:lnTo>
                  <a:pt x="740587" y="1496720"/>
                </a:lnTo>
                <a:lnTo>
                  <a:pt x="700925" y="1484020"/>
                </a:lnTo>
                <a:lnTo>
                  <a:pt x="663562" y="1458620"/>
                </a:lnTo>
                <a:lnTo>
                  <a:pt x="628802" y="1433220"/>
                </a:lnTo>
                <a:lnTo>
                  <a:pt x="596963" y="1395120"/>
                </a:lnTo>
                <a:lnTo>
                  <a:pt x="568350" y="1357020"/>
                </a:lnTo>
                <a:lnTo>
                  <a:pt x="543280" y="1318920"/>
                </a:lnTo>
                <a:lnTo>
                  <a:pt x="522058" y="1268120"/>
                </a:lnTo>
                <a:lnTo>
                  <a:pt x="505015" y="1217320"/>
                </a:lnTo>
                <a:lnTo>
                  <a:pt x="492442" y="1166520"/>
                </a:lnTo>
                <a:lnTo>
                  <a:pt x="484682" y="1115720"/>
                </a:lnTo>
                <a:lnTo>
                  <a:pt x="482015" y="1052220"/>
                </a:lnTo>
                <a:lnTo>
                  <a:pt x="484466" y="1001420"/>
                </a:lnTo>
                <a:lnTo>
                  <a:pt x="491629" y="950620"/>
                </a:lnTo>
                <a:lnTo>
                  <a:pt x="503224" y="899820"/>
                </a:lnTo>
                <a:lnTo>
                  <a:pt x="518972" y="849020"/>
                </a:lnTo>
                <a:lnTo>
                  <a:pt x="538619" y="810920"/>
                </a:lnTo>
                <a:lnTo>
                  <a:pt x="561873" y="772820"/>
                </a:lnTo>
                <a:lnTo>
                  <a:pt x="588454" y="734720"/>
                </a:lnTo>
                <a:lnTo>
                  <a:pt x="618109" y="696620"/>
                </a:lnTo>
                <a:lnTo>
                  <a:pt x="650544" y="671220"/>
                </a:lnTo>
                <a:lnTo>
                  <a:pt x="685482" y="645820"/>
                </a:lnTo>
                <a:lnTo>
                  <a:pt x="722655" y="620420"/>
                </a:lnTo>
                <a:lnTo>
                  <a:pt x="761796" y="607720"/>
                </a:lnTo>
                <a:lnTo>
                  <a:pt x="802614" y="595020"/>
                </a:lnTo>
                <a:lnTo>
                  <a:pt x="887082" y="595020"/>
                </a:lnTo>
                <a:lnTo>
                  <a:pt x="927887" y="607720"/>
                </a:lnTo>
                <a:lnTo>
                  <a:pt x="967016" y="620420"/>
                </a:lnTo>
                <a:lnTo>
                  <a:pt x="1004176" y="645820"/>
                </a:lnTo>
                <a:lnTo>
                  <a:pt x="1039101" y="671220"/>
                </a:lnTo>
                <a:lnTo>
                  <a:pt x="1071524" y="696620"/>
                </a:lnTo>
                <a:lnTo>
                  <a:pt x="1101153" y="734720"/>
                </a:lnTo>
                <a:lnTo>
                  <a:pt x="1127721" y="772820"/>
                </a:lnTo>
                <a:lnTo>
                  <a:pt x="1150950" y="810920"/>
                </a:lnTo>
                <a:lnTo>
                  <a:pt x="1170584" y="849020"/>
                </a:lnTo>
                <a:lnTo>
                  <a:pt x="1186319" y="899820"/>
                </a:lnTo>
                <a:lnTo>
                  <a:pt x="1197902" y="950620"/>
                </a:lnTo>
                <a:lnTo>
                  <a:pt x="1205052" y="1001420"/>
                </a:lnTo>
                <a:lnTo>
                  <a:pt x="1207503" y="1052220"/>
                </a:lnTo>
                <a:lnTo>
                  <a:pt x="1207503" y="765898"/>
                </a:lnTo>
                <a:lnTo>
                  <a:pt x="1164145" y="696620"/>
                </a:lnTo>
                <a:lnTo>
                  <a:pt x="1136497" y="658520"/>
                </a:lnTo>
                <a:lnTo>
                  <a:pt x="1106449" y="633120"/>
                </a:lnTo>
                <a:lnTo>
                  <a:pt x="1074204" y="607720"/>
                </a:lnTo>
                <a:lnTo>
                  <a:pt x="1057071" y="595020"/>
                </a:lnTo>
                <a:lnTo>
                  <a:pt x="1039939" y="582320"/>
                </a:lnTo>
                <a:lnTo>
                  <a:pt x="1003833" y="556920"/>
                </a:lnTo>
                <a:lnTo>
                  <a:pt x="966076" y="544220"/>
                </a:lnTo>
                <a:lnTo>
                  <a:pt x="926833" y="531520"/>
                </a:lnTo>
                <a:lnTo>
                  <a:pt x="762508" y="531520"/>
                </a:lnTo>
                <a:lnTo>
                  <a:pt x="723277" y="544220"/>
                </a:lnTo>
                <a:lnTo>
                  <a:pt x="685520" y="556920"/>
                </a:lnTo>
                <a:lnTo>
                  <a:pt x="649414" y="582320"/>
                </a:lnTo>
                <a:lnTo>
                  <a:pt x="615137" y="607720"/>
                </a:lnTo>
                <a:lnTo>
                  <a:pt x="582891" y="633120"/>
                </a:lnTo>
                <a:lnTo>
                  <a:pt x="552856" y="658520"/>
                </a:lnTo>
                <a:lnTo>
                  <a:pt x="525195" y="696620"/>
                </a:lnTo>
                <a:lnTo>
                  <a:pt x="500113" y="734720"/>
                </a:lnTo>
                <a:lnTo>
                  <a:pt x="477786" y="772820"/>
                </a:lnTo>
                <a:lnTo>
                  <a:pt x="458381" y="823620"/>
                </a:lnTo>
                <a:lnTo>
                  <a:pt x="442099" y="861720"/>
                </a:lnTo>
                <a:lnTo>
                  <a:pt x="429120" y="912520"/>
                </a:lnTo>
                <a:lnTo>
                  <a:pt x="419620" y="950620"/>
                </a:lnTo>
                <a:lnTo>
                  <a:pt x="413791" y="1001420"/>
                </a:lnTo>
                <a:lnTo>
                  <a:pt x="411810" y="1052220"/>
                </a:lnTo>
                <a:lnTo>
                  <a:pt x="413943" y="1115720"/>
                </a:lnTo>
                <a:lnTo>
                  <a:pt x="420243" y="1166520"/>
                </a:lnTo>
                <a:lnTo>
                  <a:pt x="430479" y="1217320"/>
                </a:lnTo>
                <a:lnTo>
                  <a:pt x="444474" y="1255420"/>
                </a:lnTo>
                <a:lnTo>
                  <a:pt x="462000" y="1306220"/>
                </a:lnTo>
                <a:lnTo>
                  <a:pt x="482879" y="1344320"/>
                </a:lnTo>
                <a:lnTo>
                  <a:pt x="506895" y="1395120"/>
                </a:lnTo>
                <a:lnTo>
                  <a:pt x="533857" y="1433220"/>
                </a:lnTo>
                <a:lnTo>
                  <a:pt x="563549" y="1458620"/>
                </a:lnTo>
                <a:lnTo>
                  <a:pt x="595782" y="1496720"/>
                </a:lnTo>
                <a:lnTo>
                  <a:pt x="630351" y="1522120"/>
                </a:lnTo>
                <a:lnTo>
                  <a:pt x="502513" y="1522120"/>
                </a:lnTo>
                <a:lnTo>
                  <a:pt x="495211" y="1534820"/>
                </a:lnTo>
                <a:lnTo>
                  <a:pt x="481330" y="1534820"/>
                </a:lnTo>
                <a:lnTo>
                  <a:pt x="474814" y="1547520"/>
                </a:lnTo>
                <a:lnTo>
                  <a:pt x="462927" y="1547520"/>
                </a:lnTo>
                <a:lnTo>
                  <a:pt x="457555" y="1560220"/>
                </a:lnTo>
                <a:lnTo>
                  <a:pt x="452602" y="1560220"/>
                </a:lnTo>
                <a:lnTo>
                  <a:pt x="448157" y="1572920"/>
                </a:lnTo>
                <a:lnTo>
                  <a:pt x="444182" y="1572920"/>
                </a:lnTo>
                <a:lnTo>
                  <a:pt x="440702" y="1585620"/>
                </a:lnTo>
                <a:lnTo>
                  <a:pt x="437743" y="1598320"/>
                </a:lnTo>
                <a:lnTo>
                  <a:pt x="435330" y="1598320"/>
                </a:lnTo>
                <a:lnTo>
                  <a:pt x="433476" y="1611020"/>
                </a:lnTo>
                <a:lnTo>
                  <a:pt x="432181" y="1611020"/>
                </a:lnTo>
                <a:lnTo>
                  <a:pt x="431444" y="1623720"/>
                </a:lnTo>
                <a:lnTo>
                  <a:pt x="431292" y="1636420"/>
                </a:lnTo>
                <a:lnTo>
                  <a:pt x="431698" y="1636420"/>
                </a:lnTo>
                <a:lnTo>
                  <a:pt x="432689" y="1649120"/>
                </a:lnTo>
                <a:lnTo>
                  <a:pt x="434251" y="1649120"/>
                </a:lnTo>
                <a:lnTo>
                  <a:pt x="436346" y="1661820"/>
                </a:lnTo>
                <a:lnTo>
                  <a:pt x="439000" y="1674520"/>
                </a:lnTo>
                <a:lnTo>
                  <a:pt x="442201" y="1674520"/>
                </a:lnTo>
                <a:lnTo>
                  <a:pt x="445909" y="1687220"/>
                </a:lnTo>
                <a:lnTo>
                  <a:pt x="450100" y="1687220"/>
                </a:lnTo>
                <a:lnTo>
                  <a:pt x="454761" y="1699920"/>
                </a:lnTo>
                <a:lnTo>
                  <a:pt x="459905" y="1699920"/>
                </a:lnTo>
                <a:lnTo>
                  <a:pt x="454761" y="1712620"/>
                </a:lnTo>
                <a:lnTo>
                  <a:pt x="450100" y="1712620"/>
                </a:lnTo>
                <a:lnTo>
                  <a:pt x="445909" y="1725320"/>
                </a:lnTo>
                <a:lnTo>
                  <a:pt x="442201" y="1725320"/>
                </a:lnTo>
                <a:lnTo>
                  <a:pt x="439000" y="1738020"/>
                </a:lnTo>
                <a:lnTo>
                  <a:pt x="436346" y="1738020"/>
                </a:lnTo>
                <a:lnTo>
                  <a:pt x="434251" y="1750720"/>
                </a:lnTo>
                <a:lnTo>
                  <a:pt x="432689" y="1763420"/>
                </a:lnTo>
                <a:lnTo>
                  <a:pt x="431698" y="1763420"/>
                </a:lnTo>
                <a:lnTo>
                  <a:pt x="431292" y="1776120"/>
                </a:lnTo>
                <a:lnTo>
                  <a:pt x="431444" y="1788820"/>
                </a:lnTo>
                <a:lnTo>
                  <a:pt x="432181" y="1788820"/>
                </a:lnTo>
                <a:lnTo>
                  <a:pt x="433476" y="1801520"/>
                </a:lnTo>
                <a:lnTo>
                  <a:pt x="435330" y="1801520"/>
                </a:lnTo>
                <a:lnTo>
                  <a:pt x="437743" y="1814220"/>
                </a:lnTo>
                <a:lnTo>
                  <a:pt x="440702" y="1826920"/>
                </a:lnTo>
                <a:lnTo>
                  <a:pt x="444182" y="1826920"/>
                </a:lnTo>
                <a:lnTo>
                  <a:pt x="448157" y="1839620"/>
                </a:lnTo>
                <a:lnTo>
                  <a:pt x="452602" y="1839620"/>
                </a:lnTo>
                <a:lnTo>
                  <a:pt x="457555" y="1852320"/>
                </a:lnTo>
                <a:lnTo>
                  <a:pt x="462927" y="1852320"/>
                </a:lnTo>
                <a:lnTo>
                  <a:pt x="468680" y="1865020"/>
                </a:lnTo>
                <a:lnTo>
                  <a:pt x="481330" y="1865020"/>
                </a:lnTo>
                <a:lnTo>
                  <a:pt x="488149" y="1877720"/>
                </a:lnTo>
                <a:lnTo>
                  <a:pt x="510057" y="1877720"/>
                </a:lnTo>
                <a:lnTo>
                  <a:pt x="517753" y="1890420"/>
                </a:lnTo>
                <a:lnTo>
                  <a:pt x="585787" y="1890420"/>
                </a:lnTo>
                <a:lnTo>
                  <a:pt x="583780" y="1903120"/>
                </a:lnTo>
                <a:lnTo>
                  <a:pt x="583031" y="1903120"/>
                </a:lnTo>
                <a:lnTo>
                  <a:pt x="582053" y="1915820"/>
                </a:lnTo>
                <a:lnTo>
                  <a:pt x="581837" y="1915820"/>
                </a:lnTo>
                <a:lnTo>
                  <a:pt x="581926" y="1928520"/>
                </a:lnTo>
                <a:lnTo>
                  <a:pt x="582231" y="1928520"/>
                </a:lnTo>
                <a:lnTo>
                  <a:pt x="583374" y="1941220"/>
                </a:lnTo>
                <a:lnTo>
                  <a:pt x="584200" y="1953920"/>
                </a:lnTo>
                <a:lnTo>
                  <a:pt x="586384" y="1953920"/>
                </a:lnTo>
                <a:lnTo>
                  <a:pt x="587730" y="1966620"/>
                </a:lnTo>
                <a:lnTo>
                  <a:pt x="592759" y="1966620"/>
                </a:lnTo>
                <a:lnTo>
                  <a:pt x="596925" y="1979320"/>
                </a:lnTo>
                <a:lnTo>
                  <a:pt x="599224" y="1979320"/>
                </a:lnTo>
                <a:lnTo>
                  <a:pt x="604291" y="1992020"/>
                </a:lnTo>
                <a:lnTo>
                  <a:pt x="607021" y="1992020"/>
                </a:lnTo>
                <a:lnTo>
                  <a:pt x="612914" y="2004720"/>
                </a:lnTo>
                <a:lnTo>
                  <a:pt x="622681" y="2004720"/>
                </a:lnTo>
                <a:lnTo>
                  <a:pt x="626148" y="2017420"/>
                </a:lnTo>
                <a:lnTo>
                  <a:pt x="637209" y="2017420"/>
                </a:lnTo>
                <a:lnTo>
                  <a:pt x="645033" y="2030120"/>
                </a:lnTo>
                <a:lnTo>
                  <a:pt x="1002182" y="2030120"/>
                </a:lnTo>
                <a:lnTo>
                  <a:pt x="1010005" y="2017420"/>
                </a:lnTo>
                <a:lnTo>
                  <a:pt x="1021067" y="2017420"/>
                </a:lnTo>
                <a:lnTo>
                  <a:pt x="1024547" y="2004720"/>
                </a:lnTo>
                <a:lnTo>
                  <a:pt x="1034313" y="2004720"/>
                </a:lnTo>
                <a:lnTo>
                  <a:pt x="1040193" y="1992020"/>
                </a:lnTo>
                <a:lnTo>
                  <a:pt x="1042936" y="1992020"/>
                </a:lnTo>
                <a:lnTo>
                  <a:pt x="1047991" y="1979320"/>
                </a:lnTo>
                <a:lnTo>
                  <a:pt x="1050290" y="1979320"/>
                </a:lnTo>
                <a:lnTo>
                  <a:pt x="1054455" y="1966620"/>
                </a:lnTo>
                <a:lnTo>
                  <a:pt x="1059484" y="1966620"/>
                </a:lnTo>
                <a:lnTo>
                  <a:pt x="1060831" y="1953920"/>
                </a:lnTo>
                <a:lnTo>
                  <a:pt x="1063015" y="1953920"/>
                </a:lnTo>
                <a:lnTo>
                  <a:pt x="1063840" y="1941220"/>
                </a:lnTo>
                <a:lnTo>
                  <a:pt x="1064983" y="1928520"/>
                </a:lnTo>
                <a:lnTo>
                  <a:pt x="1065301" y="1928520"/>
                </a:lnTo>
                <a:lnTo>
                  <a:pt x="1065377" y="1915820"/>
                </a:lnTo>
                <a:lnTo>
                  <a:pt x="1065161" y="1915820"/>
                </a:lnTo>
                <a:lnTo>
                  <a:pt x="1064183" y="1903120"/>
                </a:lnTo>
                <a:lnTo>
                  <a:pt x="1063447" y="1903120"/>
                </a:lnTo>
                <a:lnTo>
                  <a:pt x="1061427" y="1890420"/>
                </a:lnTo>
                <a:lnTo>
                  <a:pt x="1133856" y="1890420"/>
                </a:lnTo>
                <a:lnTo>
                  <a:pt x="1141552" y="1877720"/>
                </a:lnTo>
                <a:lnTo>
                  <a:pt x="1163459" y="1877720"/>
                </a:lnTo>
                <a:lnTo>
                  <a:pt x="1170279" y="1865020"/>
                </a:lnTo>
                <a:lnTo>
                  <a:pt x="1182928" y="1865020"/>
                </a:lnTo>
                <a:lnTo>
                  <a:pt x="1188681" y="1852320"/>
                </a:lnTo>
                <a:lnTo>
                  <a:pt x="1194054" y="1852320"/>
                </a:lnTo>
                <a:lnTo>
                  <a:pt x="1198994" y="1839620"/>
                </a:lnTo>
                <a:lnTo>
                  <a:pt x="1203452" y="1839620"/>
                </a:lnTo>
                <a:lnTo>
                  <a:pt x="1207427" y="1826920"/>
                </a:lnTo>
                <a:lnTo>
                  <a:pt x="1210906" y="1826920"/>
                </a:lnTo>
                <a:lnTo>
                  <a:pt x="1213866" y="1814220"/>
                </a:lnTo>
                <a:lnTo>
                  <a:pt x="1216266" y="1801520"/>
                </a:lnTo>
                <a:lnTo>
                  <a:pt x="1218120" y="1801520"/>
                </a:lnTo>
                <a:lnTo>
                  <a:pt x="1219428" y="1788820"/>
                </a:lnTo>
                <a:lnTo>
                  <a:pt x="1220165" y="1788820"/>
                </a:lnTo>
                <a:lnTo>
                  <a:pt x="1220317" y="1776120"/>
                </a:lnTo>
                <a:lnTo>
                  <a:pt x="1219898" y="1763420"/>
                </a:lnTo>
                <a:lnTo>
                  <a:pt x="1218907" y="1763420"/>
                </a:lnTo>
                <a:lnTo>
                  <a:pt x="1217358" y="1750720"/>
                </a:lnTo>
                <a:lnTo>
                  <a:pt x="1215263" y="1738020"/>
                </a:lnTo>
                <a:lnTo>
                  <a:pt x="1212608" y="1738020"/>
                </a:lnTo>
                <a:lnTo>
                  <a:pt x="1209408" y="1725320"/>
                </a:lnTo>
                <a:lnTo>
                  <a:pt x="1205699" y="1725320"/>
                </a:lnTo>
                <a:lnTo>
                  <a:pt x="1201508" y="1712620"/>
                </a:lnTo>
                <a:lnTo>
                  <a:pt x="1196848" y="1712620"/>
                </a:lnTo>
                <a:lnTo>
                  <a:pt x="1191704" y="1699920"/>
                </a:lnTo>
                <a:lnTo>
                  <a:pt x="1196848" y="1699920"/>
                </a:lnTo>
                <a:lnTo>
                  <a:pt x="1201508" y="1687220"/>
                </a:lnTo>
                <a:lnTo>
                  <a:pt x="1205699" y="1687220"/>
                </a:lnTo>
                <a:lnTo>
                  <a:pt x="1209408" y="1674520"/>
                </a:lnTo>
                <a:lnTo>
                  <a:pt x="1212608" y="1674520"/>
                </a:lnTo>
                <a:lnTo>
                  <a:pt x="1215263" y="1661820"/>
                </a:lnTo>
                <a:lnTo>
                  <a:pt x="1217358" y="1649120"/>
                </a:lnTo>
                <a:lnTo>
                  <a:pt x="1218907" y="1649120"/>
                </a:lnTo>
                <a:lnTo>
                  <a:pt x="1219898" y="1636420"/>
                </a:lnTo>
                <a:lnTo>
                  <a:pt x="1220317" y="1636420"/>
                </a:lnTo>
                <a:lnTo>
                  <a:pt x="1220165" y="1623720"/>
                </a:lnTo>
                <a:lnTo>
                  <a:pt x="1219428" y="1611020"/>
                </a:lnTo>
                <a:lnTo>
                  <a:pt x="1218120" y="1611020"/>
                </a:lnTo>
                <a:lnTo>
                  <a:pt x="1216266" y="1598320"/>
                </a:lnTo>
                <a:lnTo>
                  <a:pt x="1213866" y="1598320"/>
                </a:lnTo>
                <a:lnTo>
                  <a:pt x="1210906" y="1585620"/>
                </a:lnTo>
                <a:lnTo>
                  <a:pt x="1207427" y="1572920"/>
                </a:lnTo>
                <a:lnTo>
                  <a:pt x="1203452" y="1572920"/>
                </a:lnTo>
                <a:lnTo>
                  <a:pt x="1198994" y="1560220"/>
                </a:lnTo>
                <a:lnTo>
                  <a:pt x="1194054" y="1560220"/>
                </a:lnTo>
                <a:lnTo>
                  <a:pt x="1188681" y="1547520"/>
                </a:lnTo>
                <a:lnTo>
                  <a:pt x="1176794" y="1547520"/>
                </a:lnTo>
                <a:lnTo>
                  <a:pt x="1170279" y="1534820"/>
                </a:lnTo>
                <a:lnTo>
                  <a:pt x="1156398" y="1534820"/>
                </a:lnTo>
                <a:lnTo>
                  <a:pt x="1151039" y="1525511"/>
                </a:lnTo>
                <a:lnTo>
                  <a:pt x="1151039" y="1776120"/>
                </a:lnTo>
                <a:lnTo>
                  <a:pt x="1149654" y="1788820"/>
                </a:lnTo>
                <a:lnTo>
                  <a:pt x="1148143" y="1788820"/>
                </a:lnTo>
                <a:lnTo>
                  <a:pt x="1143469" y="1801520"/>
                </a:lnTo>
                <a:lnTo>
                  <a:pt x="1140472" y="1801520"/>
                </a:lnTo>
                <a:lnTo>
                  <a:pt x="1133119" y="1814220"/>
                </a:lnTo>
                <a:lnTo>
                  <a:pt x="995286" y="1814220"/>
                </a:lnTo>
                <a:lnTo>
                  <a:pt x="995286" y="1928520"/>
                </a:lnTo>
                <a:lnTo>
                  <a:pt x="994092" y="1928520"/>
                </a:lnTo>
                <a:lnTo>
                  <a:pt x="990053" y="1941220"/>
                </a:lnTo>
                <a:lnTo>
                  <a:pt x="987171" y="1953920"/>
                </a:lnTo>
                <a:lnTo>
                  <a:pt x="975385" y="1953920"/>
                </a:lnTo>
                <a:lnTo>
                  <a:pt x="965631" y="1966620"/>
                </a:lnTo>
                <a:lnTo>
                  <a:pt x="674471" y="1966620"/>
                </a:lnTo>
                <a:lnTo>
                  <a:pt x="670445" y="1953920"/>
                </a:lnTo>
                <a:lnTo>
                  <a:pt x="660209" y="1953920"/>
                </a:lnTo>
                <a:lnTo>
                  <a:pt x="655497" y="1941220"/>
                </a:lnTo>
                <a:lnTo>
                  <a:pt x="653935" y="1941220"/>
                </a:lnTo>
                <a:lnTo>
                  <a:pt x="652348" y="1928520"/>
                </a:lnTo>
                <a:lnTo>
                  <a:pt x="652386" y="1915820"/>
                </a:lnTo>
                <a:lnTo>
                  <a:pt x="654113" y="1915820"/>
                </a:lnTo>
                <a:lnTo>
                  <a:pt x="655751" y="1903120"/>
                </a:lnTo>
                <a:lnTo>
                  <a:pt x="660577" y="1903120"/>
                </a:lnTo>
                <a:lnTo>
                  <a:pt x="663625" y="1890420"/>
                </a:lnTo>
                <a:lnTo>
                  <a:pt x="983043" y="1890420"/>
                </a:lnTo>
                <a:lnTo>
                  <a:pt x="985799" y="1903120"/>
                </a:lnTo>
                <a:lnTo>
                  <a:pt x="992212" y="1903120"/>
                </a:lnTo>
                <a:lnTo>
                  <a:pt x="994651" y="1915820"/>
                </a:lnTo>
                <a:lnTo>
                  <a:pt x="995273" y="1915820"/>
                </a:lnTo>
                <a:lnTo>
                  <a:pt x="995286" y="1928520"/>
                </a:lnTo>
                <a:lnTo>
                  <a:pt x="995286" y="1814220"/>
                </a:lnTo>
                <a:lnTo>
                  <a:pt x="519150" y="1814220"/>
                </a:lnTo>
                <a:lnTo>
                  <a:pt x="512000" y="1801520"/>
                </a:lnTo>
                <a:lnTo>
                  <a:pt x="509079" y="1801520"/>
                </a:lnTo>
                <a:lnTo>
                  <a:pt x="504532" y="1788820"/>
                </a:lnTo>
                <a:lnTo>
                  <a:pt x="503047" y="1788820"/>
                </a:lnTo>
                <a:lnTo>
                  <a:pt x="501675" y="1776120"/>
                </a:lnTo>
                <a:lnTo>
                  <a:pt x="501815" y="1776120"/>
                </a:lnTo>
                <a:lnTo>
                  <a:pt x="503783" y="1763420"/>
                </a:lnTo>
                <a:lnTo>
                  <a:pt x="505536" y="1763420"/>
                </a:lnTo>
                <a:lnTo>
                  <a:pt x="510590" y="1750720"/>
                </a:lnTo>
                <a:lnTo>
                  <a:pt x="513740" y="1750720"/>
                </a:lnTo>
                <a:lnTo>
                  <a:pt x="521271" y="1738020"/>
                </a:lnTo>
                <a:lnTo>
                  <a:pt x="1130592" y="1738020"/>
                </a:lnTo>
                <a:lnTo>
                  <a:pt x="1138377" y="1750720"/>
                </a:lnTo>
                <a:lnTo>
                  <a:pt x="1141653" y="1750720"/>
                </a:lnTo>
                <a:lnTo>
                  <a:pt x="1146937" y="1763420"/>
                </a:lnTo>
                <a:lnTo>
                  <a:pt x="1148778" y="1763420"/>
                </a:lnTo>
                <a:lnTo>
                  <a:pt x="1150861" y="1776120"/>
                </a:lnTo>
                <a:lnTo>
                  <a:pt x="1151039" y="1776120"/>
                </a:lnTo>
                <a:lnTo>
                  <a:pt x="1151039" y="1525511"/>
                </a:lnTo>
                <a:lnTo>
                  <a:pt x="1150353" y="1524317"/>
                </a:lnTo>
                <a:lnTo>
                  <a:pt x="1150353" y="1623720"/>
                </a:lnTo>
                <a:lnTo>
                  <a:pt x="1150188" y="1636420"/>
                </a:lnTo>
                <a:lnTo>
                  <a:pt x="1148156" y="1636420"/>
                </a:lnTo>
                <a:lnTo>
                  <a:pt x="1146352" y="1649120"/>
                </a:lnTo>
                <a:lnTo>
                  <a:pt x="1141171" y="1649120"/>
                </a:lnTo>
                <a:lnTo>
                  <a:pt x="1137958" y="1661820"/>
                </a:lnTo>
                <a:lnTo>
                  <a:pt x="513448" y="1661820"/>
                </a:lnTo>
                <a:lnTo>
                  <a:pt x="510235" y="1649120"/>
                </a:lnTo>
                <a:lnTo>
                  <a:pt x="505053" y="1649120"/>
                </a:lnTo>
                <a:lnTo>
                  <a:pt x="503250" y="1636420"/>
                </a:lnTo>
                <a:lnTo>
                  <a:pt x="501230" y="1636420"/>
                </a:lnTo>
                <a:lnTo>
                  <a:pt x="501078" y="1623720"/>
                </a:lnTo>
                <a:lnTo>
                  <a:pt x="502462" y="1623720"/>
                </a:lnTo>
                <a:lnTo>
                  <a:pt x="503974" y="1611020"/>
                </a:lnTo>
                <a:lnTo>
                  <a:pt x="508596" y="1611020"/>
                </a:lnTo>
                <a:lnTo>
                  <a:pt x="511568" y="1598320"/>
                </a:lnTo>
                <a:lnTo>
                  <a:pt x="522922" y="1598320"/>
                </a:lnTo>
                <a:lnTo>
                  <a:pt x="531914" y="1585620"/>
                </a:lnTo>
                <a:lnTo>
                  <a:pt x="1119670" y="1585620"/>
                </a:lnTo>
                <a:lnTo>
                  <a:pt x="1128649" y="1598320"/>
                </a:lnTo>
                <a:lnTo>
                  <a:pt x="1139939" y="1598320"/>
                </a:lnTo>
                <a:lnTo>
                  <a:pt x="1142898" y="1611020"/>
                </a:lnTo>
                <a:lnTo>
                  <a:pt x="1147495" y="1611020"/>
                </a:lnTo>
                <a:lnTo>
                  <a:pt x="1148981" y="1623720"/>
                </a:lnTo>
                <a:lnTo>
                  <a:pt x="1150353" y="1623720"/>
                </a:lnTo>
                <a:lnTo>
                  <a:pt x="1150353" y="1524317"/>
                </a:lnTo>
                <a:lnTo>
                  <a:pt x="1149096" y="1522120"/>
                </a:lnTo>
                <a:lnTo>
                  <a:pt x="1059180" y="1522120"/>
                </a:lnTo>
                <a:lnTo>
                  <a:pt x="1093622" y="1496720"/>
                </a:lnTo>
                <a:lnTo>
                  <a:pt x="1125766" y="1458620"/>
                </a:lnTo>
                <a:lnTo>
                  <a:pt x="1155407" y="1433220"/>
                </a:lnTo>
                <a:lnTo>
                  <a:pt x="1182344" y="1395120"/>
                </a:lnTo>
                <a:lnTo>
                  <a:pt x="1206347" y="1344320"/>
                </a:lnTo>
                <a:lnTo>
                  <a:pt x="1227239" y="1306220"/>
                </a:lnTo>
                <a:lnTo>
                  <a:pt x="1244790" y="1255420"/>
                </a:lnTo>
                <a:lnTo>
                  <a:pt x="1258811" y="1217320"/>
                </a:lnTo>
                <a:lnTo>
                  <a:pt x="1269072" y="1166520"/>
                </a:lnTo>
                <a:lnTo>
                  <a:pt x="1275384" y="1115720"/>
                </a:lnTo>
                <a:lnTo>
                  <a:pt x="1277543" y="1052220"/>
                </a:lnTo>
                <a:close/>
              </a:path>
              <a:path w="1685289" h="2030730">
                <a:moveTo>
                  <a:pt x="1685226" y="281381"/>
                </a:moveTo>
                <a:lnTo>
                  <a:pt x="1639836" y="236791"/>
                </a:lnTo>
                <a:lnTo>
                  <a:pt x="1402524" y="477977"/>
                </a:lnTo>
                <a:lnTo>
                  <a:pt x="1395145" y="296481"/>
                </a:lnTo>
                <a:lnTo>
                  <a:pt x="1325105" y="299288"/>
                </a:lnTo>
                <a:lnTo>
                  <a:pt x="1337043" y="594715"/>
                </a:lnTo>
                <a:lnTo>
                  <a:pt x="1632648" y="601726"/>
                </a:lnTo>
                <a:lnTo>
                  <a:pt x="1634401" y="531520"/>
                </a:lnTo>
                <a:lnTo>
                  <a:pt x="1452727" y="527304"/>
                </a:lnTo>
                <a:lnTo>
                  <a:pt x="1501190" y="477977"/>
                </a:lnTo>
                <a:lnTo>
                  <a:pt x="1685226" y="290664"/>
                </a:lnTo>
                <a:lnTo>
                  <a:pt x="1685226" y="281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301" rIns="0" bIns="0" rtlCol="0">
            <a:spAutoFit/>
          </a:bodyPr>
          <a:lstStyle/>
          <a:p>
            <a:pPr marL="3114040">
              <a:lnSpc>
                <a:spcPct val="100000"/>
              </a:lnSpc>
              <a:spcBef>
                <a:spcPts val="100"/>
              </a:spcBef>
            </a:pPr>
            <a:r>
              <a:rPr sz="5800" spc="-35" dirty="0"/>
              <a:t>Conclusion</a:t>
            </a:r>
            <a:endParaRPr sz="5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73331" y="1469389"/>
              <a:ext cx="5946775" cy="198120"/>
            </a:xfrm>
            <a:custGeom>
              <a:avLst/>
              <a:gdLst/>
              <a:ahLst/>
              <a:cxnLst/>
              <a:rect l="l" t="t" r="r" b="b"/>
              <a:pathLst>
                <a:path w="5946775" h="198119">
                  <a:moveTo>
                    <a:pt x="5847741" y="198114"/>
                  </a:moveTo>
                  <a:lnTo>
                    <a:pt x="99056" y="198114"/>
                  </a:lnTo>
                  <a:lnTo>
                    <a:pt x="79642" y="196194"/>
                  </a:lnTo>
                  <a:lnTo>
                    <a:pt x="44100" y="181472"/>
                  </a:lnTo>
                  <a:lnTo>
                    <a:pt x="16642" y="154014"/>
                  </a:lnTo>
                  <a:lnTo>
                    <a:pt x="1920" y="118472"/>
                  </a:lnTo>
                  <a:lnTo>
                    <a:pt x="0" y="99057"/>
                  </a:lnTo>
                  <a:lnTo>
                    <a:pt x="1920" y="79642"/>
                  </a:lnTo>
                  <a:lnTo>
                    <a:pt x="16642" y="44100"/>
                  </a:lnTo>
                  <a:lnTo>
                    <a:pt x="44100" y="16642"/>
                  </a:lnTo>
                  <a:lnTo>
                    <a:pt x="79642" y="1920"/>
                  </a:lnTo>
                  <a:lnTo>
                    <a:pt x="99057" y="0"/>
                  </a:lnTo>
                  <a:lnTo>
                    <a:pt x="5847740" y="0"/>
                  </a:lnTo>
                  <a:lnTo>
                    <a:pt x="5885647" y="7540"/>
                  </a:lnTo>
                  <a:lnTo>
                    <a:pt x="5917784" y="29013"/>
                  </a:lnTo>
                  <a:lnTo>
                    <a:pt x="5939257" y="61149"/>
                  </a:lnTo>
                  <a:lnTo>
                    <a:pt x="5946543" y="96482"/>
                  </a:lnTo>
                  <a:lnTo>
                    <a:pt x="5946543" y="101631"/>
                  </a:lnTo>
                  <a:lnTo>
                    <a:pt x="5930155" y="154014"/>
                  </a:lnTo>
                  <a:lnTo>
                    <a:pt x="5902697" y="181472"/>
                  </a:lnTo>
                  <a:lnTo>
                    <a:pt x="5867155" y="196194"/>
                  </a:lnTo>
                  <a:lnTo>
                    <a:pt x="5847741" y="198114"/>
                  </a:lnTo>
                  <a:close/>
                </a:path>
              </a:pathLst>
            </a:custGeom>
            <a:solidFill>
              <a:srgbClr val="E44E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301" rIns="0" bIns="0" rtlCol="0">
            <a:spAutoFit/>
          </a:bodyPr>
          <a:lstStyle/>
          <a:p>
            <a:pPr marL="3050540">
              <a:lnSpc>
                <a:spcPct val="100000"/>
              </a:lnSpc>
              <a:spcBef>
                <a:spcPts val="100"/>
              </a:spcBef>
            </a:pPr>
            <a:r>
              <a:rPr sz="5800" spc="-10" dirty="0"/>
              <a:t>References</a:t>
            </a:r>
            <a:endParaRPr sz="5800" dirty="0"/>
          </a:p>
        </p:txBody>
      </p:sp>
      <p:sp>
        <p:nvSpPr>
          <p:cNvPr id="6" name="object 6"/>
          <p:cNvSpPr/>
          <p:nvPr/>
        </p:nvSpPr>
        <p:spPr>
          <a:xfrm>
            <a:off x="1212752" y="2139229"/>
            <a:ext cx="15859125" cy="7600950"/>
          </a:xfrm>
          <a:custGeom>
            <a:avLst/>
            <a:gdLst/>
            <a:ahLst/>
            <a:cxnLst/>
            <a:rect l="l" t="t" r="r" b="b"/>
            <a:pathLst>
              <a:path w="15859125" h="7600950">
                <a:moveTo>
                  <a:pt x="15859123" y="0"/>
                </a:moveTo>
                <a:lnTo>
                  <a:pt x="15859123" y="7600949"/>
                </a:lnTo>
                <a:lnTo>
                  <a:pt x="0" y="7600949"/>
                </a:lnTo>
                <a:lnTo>
                  <a:pt x="0" y="0"/>
                </a:lnTo>
                <a:lnTo>
                  <a:pt x="15859123" y="0"/>
                </a:lnTo>
                <a:close/>
              </a:path>
            </a:pathLst>
          </a:custGeom>
          <a:solidFill>
            <a:srgbClr val="C8E265">
              <a:alpha val="77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66371" y="2908905"/>
            <a:ext cx="15523210" cy="8718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132715">
              <a:lnSpc>
                <a:spcPts val="3080"/>
              </a:lnSpc>
              <a:spcBef>
                <a:spcPts val="625"/>
              </a:spcBef>
              <a:tabLst>
                <a:tab pos="2279650" algn="l"/>
                <a:tab pos="2317750" algn="l"/>
                <a:tab pos="3928110" algn="l"/>
                <a:tab pos="5109210" algn="l"/>
                <a:tab pos="5278755" algn="l"/>
                <a:tab pos="6598920" algn="l"/>
                <a:tab pos="7341870" algn="l"/>
                <a:tab pos="8579485" algn="l"/>
                <a:tab pos="8729980" algn="l"/>
                <a:tab pos="10125075" algn="l"/>
                <a:tab pos="10984865" algn="l"/>
                <a:tab pos="11129010" algn="l"/>
                <a:tab pos="11737975" algn="l"/>
                <a:tab pos="12959715" algn="l"/>
                <a:tab pos="13119735" algn="l"/>
                <a:tab pos="15399385" algn="l"/>
              </a:tabLst>
            </a:pPr>
            <a:r>
              <a:rPr sz="3000" b="1" spc="195" dirty="0">
                <a:latin typeface="Roboto"/>
                <a:cs typeface="Roboto"/>
              </a:rPr>
              <a:t>[1]Kansal,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210" dirty="0">
                <a:latin typeface="Roboto"/>
                <a:cs typeface="Roboto"/>
              </a:rPr>
              <a:t>Tushar,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170" dirty="0">
                <a:latin typeface="Roboto"/>
                <a:cs typeface="Roboto"/>
              </a:rPr>
              <a:t>Suraj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195" dirty="0">
                <a:latin typeface="Roboto"/>
                <a:cs typeface="Roboto"/>
              </a:rPr>
              <a:t>Bahuguna,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190" dirty="0">
                <a:latin typeface="Roboto"/>
                <a:cs typeface="Roboto"/>
              </a:rPr>
              <a:t>Vishal</a:t>
            </a:r>
            <a:r>
              <a:rPr sz="3000" b="1" dirty="0">
                <a:latin typeface="Roboto"/>
                <a:cs typeface="Roboto"/>
              </a:rPr>
              <a:t>		</a:t>
            </a:r>
            <a:r>
              <a:rPr sz="3000" b="1" spc="180" dirty="0">
                <a:latin typeface="Roboto"/>
                <a:cs typeface="Roboto"/>
              </a:rPr>
              <a:t>Singh,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125" dirty="0">
                <a:latin typeface="Roboto"/>
                <a:cs typeface="Roboto"/>
              </a:rPr>
              <a:t>and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210" dirty="0">
                <a:latin typeface="Roboto"/>
                <a:cs typeface="Roboto"/>
              </a:rPr>
              <a:t>Tanupriya</a:t>
            </a:r>
            <a:r>
              <a:rPr sz="3000" b="1" dirty="0">
                <a:latin typeface="Roboto"/>
                <a:cs typeface="Roboto"/>
              </a:rPr>
              <a:t>		</a:t>
            </a:r>
            <a:r>
              <a:rPr sz="3000" b="1" spc="204" dirty="0">
                <a:latin typeface="Roboto"/>
                <a:cs typeface="Roboto"/>
              </a:rPr>
              <a:t>Choudhury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-50" dirty="0">
                <a:latin typeface="Roboto"/>
                <a:cs typeface="Roboto"/>
              </a:rPr>
              <a:t>. </a:t>
            </a:r>
            <a:r>
              <a:rPr sz="3000" b="1" spc="180" dirty="0">
                <a:latin typeface="Roboto"/>
                <a:cs typeface="Roboto"/>
              </a:rPr>
              <a:t>"Customer</a:t>
            </a:r>
            <a:r>
              <a:rPr sz="3000" b="1" dirty="0">
                <a:latin typeface="Roboto"/>
                <a:cs typeface="Roboto"/>
              </a:rPr>
              <a:t>		</a:t>
            </a:r>
            <a:r>
              <a:rPr sz="3000" b="1" spc="210" dirty="0">
                <a:latin typeface="Roboto"/>
                <a:cs typeface="Roboto"/>
              </a:rPr>
              <a:t>segmentation</a:t>
            </a:r>
            <a:r>
              <a:rPr sz="3000" b="1" dirty="0">
                <a:latin typeface="Roboto"/>
                <a:cs typeface="Roboto"/>
              </a:rPr>
              <a:t>		</a:t>
            </a:r>
            <a:r>
              <a:rPr sz="3000" b="1" spc="170" dirty="0">
                <a:latin typeface="Roboto"/>
                <a:cs typeface="Roboto"/>
              </a:rPr>
              <a:t>using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160" dirty="0">
                <a:latin typeface="Roboto"/>
                <a:cs typeface="Roboto"/>
              </a:rPr>
              <a:t>K-</a:t>
            </a:r>
            <a:r>
              <a:rPr sz="3000" b="1" spc="180" dirty="0">
                <a:latin typeface="Roboto"/>
                <a:cs typeface="Roboto"/>
              </a:rPr>
              <a:t>means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190" dirty="0">
                <a:latin typeface="Roboto"/>
                <a:cs typeface="Roboto"/>
              </a:rPr>
              <a:t>clustering."</a:t>
            </a:r>
            <a:r>
              <a:rPr sz="3000" b="1" dirty="0">
                <a:latin typeface="Roboto"/>
                <a:cs typeface="Roboto"/>
              </a:rPr>
              <a:t>		</a:t>
            </a:r>
            <a:r>
              <a:rPr sz="3000" b="1" spc="85" dirty="0">
                <a:latin typeface="Roboto"/>
                <a:cs typeface="Roboto"/>
              </a:rPr>
              <a:t>In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150" dirty="0">
                <a:latin typeface="Roboto"/>
                <a:cs typeface="Roboto"/>
              </a:rPr>
              <a:t>2018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210" dirty="0">
                <a:latin typeface="Roboto"/>
                <a:cs typeface="Roboto"/>
              </a:rPr>
              <a:t>international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6371" y="3689954"/>
            <a:ext cx="1173988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46680" algn="l"/>
                <a:tab pos="3522979" algn="l"/>
                <a:tab pos="6788150" algn="l"/>
                <a:tab pos="9505950" algn="l"/>
              </a:tabLst>
            </a:pPr>
            <a:r>
              <a:rPr sz="3000" b="1" spc="225" dirty="0">
                <a:latin typeface="Roboto"/>
                <a:cs typeface="Roboto"/>
              </a:rPr>
              <a:t>conference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90" dirty="0">
                <a:latin typeface="Roboto"/>
                <a:cs typeface="Roboto"/>
              </a:rPr>
              <a:t>on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200" dirty="0">
                <a:latin typeface="Roboto"/>
                <a:cs typeface="Roboto"/>
              </a:rPr>
              <a:t>computational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204" dirty="0">
                <a:latin typeface="Roboto"/>
                <a:cs typeface="Roboto"/>
              </a:rPr>
              <a:t>techniques,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215" dirty="0">
                <a:latin typeface="Roboto"/>
                <a:cs typeface="Roboto"/>
              </a:rPr>
              <a:t>electronics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6371" y="4080479"/>
            <a:ext cx="1042352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2140" algn="l"/>
                <a:tab pos="6509384" algn="l"/>
                <a:tab pos="8618855" algn="l"/>
              </a:tabLst>
            </a:pPr>
            <a:r>
              <a:rPr sz="3000" b="1" spc="185" dirty="0">
                <a:latin typeface="Roboto"/>
                <a:cs typeface="Roboto"/>
              </a:rPr>
              <a:t>systems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220" dirty="0">
                <a:latin typeface="Roboto"/>
                <a:cs typeface="Roboto"/>
              </a:rPr>
              <a:t>(CTEMS),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125" dirty="0">
                <a:latin typeface="Roboto"/>
                <a:cs typeface="Roboto"/>
              </a:rPr>
              <a:t>pp.</a:t>
            </a:r>
            <a:r>
              <a:rPr sz="3000" b="1" dirty="0">
                <a:latin typeface="Roboto"/>
                <a:cs typeface="Roboto"/>
              </a:rPr>
              <a:t>	</a:t>
            </a:r>
            <a:r>
              <a:rPr sz="3000" b="1" spc="195" dirty="0">
                <a:latin typeface="Roboto"/>
                <a:cs typeface="Roboto"/>
              </a:rPr>
              <a:t>135-</a:t>
            </a:r>
            <a:r>
              <a:rPr sz="3000" b="1" spc="150" dirty="0">
                <a:latin typeface="Roboto"/>
                <a:cs typeface="Roboto"/>
              </a:rPr>
              <a:t>139.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71659" y="3689954"/>
            <a:ext cx="999490" cy="8718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225425">
              <a:lnSpc>
                <a:spcPts val="3080"/>
              </a:lnSpc>
              <a:spcBef>
                <a:spcPts val="625"/>
              </a:spcBef>
            </a:pPr>
            <a:r>
              <a:rPr sz="3000" b="1" spc="125" dirty="0">
                <a:latin typeface="Roboto"/>
                <a:cs typeface="Roboto"/>
              </a:rPr>
              <a:t>and </a:t>
            </a:r>
            <a:r>
              <a:rPr sz="3000" b="1" spc="185" dirty="0">
                <a:latin typeface="Roboto"/>
                <a:cs typeface="Roboto"/>
              </a:rPr>
              <a:t>IEEE,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09012" y="3689954"/>
            <a:ext cx="2280285" cy="871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3340"/>
              </a:lnSpc>
              <a:spcBef>
                <a:spcPts val="90"/>
              </a:spcBef>
            </a:pPr>
            <a:r>
              <a:rPr sz="3000" b="1" spc="204" dirty="0">
                <a:latin typeface="Roboto"/>
                <a:cs typeface="Roboto"/>
              </a:rPr>
              <a:t>mechanical</a:t>
            </a:r>
            <a:endParaRPr sz="3000" dirty="0">
              <a:latin typeface="Roboto"/>
              <a:cs typeface="Roboto"/>
            </a:endParaRPr>
          </a:p>
          <a:p>
            <a:pPr marR="5080" algn="r">
              <a:lnSpc>
                <a:spcPts val="3340"/>
              </a:lnSpc>
            </a:pPr>
            <a:r>
              <a:rPr sz="3000" b="1" spc="170" dirty="0">
                <a:latin typeface="Roboto"/>
                <a:cs typeface="Roboto"/>
              </a:rPr>
              <a:t>2018.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6371" y="4471004"/>
            <a:ext cx="15523210" cy="3996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3000" b="1" spc="220" dirty="0">
                <a:latin typeface="Roboto"/>
                <a:cs typeface="Roboto"/>
              </a:rPr>
              <a:t>doi:10.1109/CTEMS.2018.8769171</a:t>
            </a:r>
            <a:endParaRPr sz="3000" dirty="0">
              <a:latin typeface="Roboto"/>
              <a:cs typeface="Roboto"/>
            </a:endParaRPr>
          </a:p>
          <a:p>
            <a:pPr marL="12700" marR="5080" indent="716915" algn="just">
              <a:lnSpc>
                <a:spcPts val="3080"/>
              </a:lnSpc>
              <a:spcBef>
                <a:spcPts val="3085"/>
              </a:spcBef>
              <a:buAutoNum type="arabicPlain" startAt="2"/>
              <a:tabLst>
                <a:tab pos="729615" algn="l"/>
              </a:tabLst>
            </a:pPr>
            <a:r>
              <a:rPr sz="3000" b="1" spc="204" dirty="0">
                <a:latin typeface="Roboto"/>
                <a:cs typeface="Roboto"/>
              </a:rPr>
              <a:t>Nandapala,</a:t>
            </a:r>
            <a:r>
              <a:rPr sz="3000" b="1" spc="140" dirty="0">
                <a:latin typeface="Roboto"/>
                <a:cs typeface="Roboto"/>
              </a:rPr>
              <a:t>  </a:t>
            </a:r>
            <a:r>
              <a:rPr sz="3000" b="1" spc="125" dirty="0">
                <a:latin typeface="Roboto"/>
                <a:cs typeface="Roboto"/>
              </a:rPr>
              <a:t>E.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80" dirty="0">
                <a:latin typeface="Roboto"/>
                <a:cs typeface="Roboto"/>
              </a:rPr>
              <a:t>Y.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130" dirty="0">
                <a:latin typeface="Roboto"/>
                <a:cs typeface="Roboto"/>
              </a:rPr>
              <a:t>L.,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150" dirty="0">
                <a:latin typeface="Roboto"/>
                <a:cs typeface="Roboto"/>
              </a:rPr>
              <a:t>and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110" dirty="0">
                <a:latin typeface="Roboto"/>
                <a:cs typeface="Roboto"/>
              </a:rPr>
              <a:t>K.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120" dirty="0">
                <a:latin typeface="Roboto"/>
                <a:cs typeface="Roboto"/>
              </a:rPr>
              <a:t>P.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110" dirty="0">
                <a:latin typeface="Roboto"/>
                <a:cs typeface="Roboto"/>
              </a:rPr>
              <a:t>N.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210" dirty="0">
                <a:latin typeface="Roboto"/>
                <a:cs typeface="Roboto"/>
              </a:rPr>
              <a:t>Jayasena.</a:t>
            </a:r>
            <a:r>
              <a:rPr sz="3000" b="1" spc="140" dirty="0">
                <a:latin typeface="Roboto"/>
                <a:cs typeface="Roboto"/>
              </a:rPr>
              <a:t>  </a:t>
            </a:r>
            <a:r>
              <a:rPr sz="3000" b="1" spc="150" dirty="0">
                <a:latin typeface="Roboto"/>
                <a:cs typeface="Roboto"/>
              </a:rPr>
              <a:t>"The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210" dirty="0">
                <a:latin typeface="Roboto"/>
                <a:cs typeface="Roboto"/>
              </a:rPr>
              <a:t>practical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210" dirty="0">
                <a:latin typeface="Roboto"/>
                <a:cs typeface="Roboto"/>
              </a:rPr>
              <a:t>approach</a:t>
            </a:r>
            <a:r>
              <a:rPr sz="3000" b="1" spc="145" dirty="0">
                <a:latin typeface="Roboto"/>
                <a:cs typeface="Roboto"/>
              </a:rPr>
              <a:t>  </a:t>
            </a:r>
            <a:r>
              <a:rPr sz="3000" b="1" spc="85" dirty="0">
                <a:latin typeface="Roboto"/>
                <a:cs typeface="Roboto"/>
              </a:rPr>
              <a:t>in </a:t>
            </a:r>
            <a:r>
              <a:rPr sz="3000" b="1" spc="220" dirty="0">
                <a:latin typeface="Roboto"/>
                <a:cs typeface="Roboto"/>
              </a:rPr>
              <a:t>Customers</a:t>
            </a:r>
            <a:r>
              <a:rPr sz="3000" b="1" spc="75" dirty="0">
                <a:latin typeface="Roboto"/>
                <a:cs typeface="Roboto"/>
              </a:rPr>
              <a:t>  </a:t>
            </a:r>
            <a:r>
              <a:rPr sz="3000" b="1" spc="220" dirty="0">
                <a:latin typeface="Roboto"/>
                <a:cs typeface="Roboto"/>
              </a:rPr>
              <a:t>segmentation</a:t>
            </a:r>
            <a:r>
              <a:rPr sz="3000" b="1" spc="75" dirty="0">
                <a:latin typeface="Roboto"/>
                <a:cs typeface="Roboto"/>
              </a:rPr>
              <a:t>  </a:t>
            </a:r>
            <a:r>
              <a:rPr sz="3000" b="1" spc="90" dirty="0">
                <a:latin typeface="Roboto"/>
                <a:cs typeface="Roboto"/>
              </a:rPr>
              <a:t>by</a:t>
            </a:r>
            <a:r>
              <a:rPr sz="3000" b="1" spc="75" dirty="0">
                <a:latin typeface="Roboto"/>
                <a:cs typeface="Roboto"/>
              </a:rPr>
              <a:t>  </a:t>
            </a:r>
            <a:r>
              <a:rPr sz="3000" b="1" spc="190" dirty="0">
                <a:latin typeface="Roboto"/>
                <a:cs typeface="Roboto"/>
              </a:rPr>
              <a:t>using</a:t>
            </a:r>
            <a:r>
              <a:rPr sz="3000" b="1" spc="80" dirty="0">
                <a:latin typeface="Roboto"/>
                <a:cs typeface="Roboto"/>
              </a:rPr>
              <a:t>  </a:t>
            </a:r>
            <a:r>
              <a:rPr sz="3000" b="1" spc="155" dirty="0">
                <a:latin typeface="Roboto"/>
                <a:cs typeface="Roboto"/>
              </a:rPr>
              <a:t>the</a:t>
            </a:r>
            <a:r>
              <a:rPr sz="3000" b="1" spc="75" dirty="0">
                <a:latin typeface="Roboto"/>
                <a:cs typeface="Roboto"/>
              </a:rPr>
              <a:t>  </a:t>
            </a:r>
            <a:r>
              <a:rPr sz="3000" b="1" spc="160" dirty="0">
                <a:latin typeface="Roboto"/>
                <a:cs typeface="Roboto"/>
              </a:rPr>
              <a:t>K-</a:t>
            </a:r>
            <a:r>
              <a:rPr sz="3000" b="1" spc="195" dirty="0">
                <a:latin typeface="Roboto"/>
                <a:cs typeface="Roboto"/>
              </a:rPr>
              <a:t>Means</a:t>
            </a:r>
            <a:r>
              <a:rPr sz="3000" b="1" spc="75" dirty="0">
                <a:latin typeface="Roboto"/>
                <a:cs typeface="Roboto"/>
              </a:rPr>
              <a:t>  </a:t>
            </a:r>
            <a:r>
              <a:rPr sz="3000" b="1" spc="204" dirty="0">
                <a:latin typeface="Roboto"/>
                <a:cs typeface="Roboto"/>
              </a:rPr>
              <a:t>Algorithm."</a:t>
            </a:r>
            <a:r>
              <a:rPr sz="3000" b="1" spc="75" dirty="0">
                <a:latin typeface="Roboto"/>
                <a:cs typeface="Roboto"/>
              </a:rPr>
              <a:t>  </a:t>
            </a:r>
            <a:r>
              <a:rPr sz="3000" b="1" spc="170" dirty="0">
                <a:latin typeface="Roboto"/>
                <a:cs typeface="Roboto"/>
              </a:rPr>
              <a:t>2020</a:t>
            </a:r>
            <a:r>
              <a:rPr sz="3000" b="1" spc="80" dirty="0">
                <a:latin typeface="Roboto"/>
                <a:cs typeface="Roboto"/>
              </a:rPr>
              <a:t>  </a:t>
            </a:r>
            <a:r>
              <a:rPr sz="3000" b="1" spc="195" dirty="0">
                <a:latin typeface="Roboto"/>
                <a:cs typeface="Roboto"/>
              </a:rPr>
              <a:t>IEEE</a:t>
            </a:r>
            <a:r>
              <a:rPr sz="3000" b="1" spc="75" dirty="0">
                <a:latin typeface="Roboto"/>
                <a:cs typeface="Roboto"/>
              </a:rPr>
              <a:t>  </a:t>
            </a:r>
            <a:r>
              <a:rPr sz="3000" b="1" spc="140" dirty="0">
                <a:latin typeface="Roboto"/>
                <a:cs typeface="Roboto"/>
              </a:rPr>
              <a:t>15th </a:t>
            </a:r>
            <a:r>
              <a:rPr sz="3000" b="1" spc="220" dirty="0">
                <a:latin typeface="Roboto"/>
                <a:cs typeface="Roboto"/>
              </a:rPr>
              <a:t>International</a:t>
            </a:r>
            <a:r>
              <a:rPr sz="3000" b="1" spc="495" dirty="0">
                <a:latin typeface="Roboto"/>
                <a:cs typeface="Roboto"/>
              </a:rPr>
              <a:t>  </a:t>
            </a:r>
            <a:r>
              <a:rPr sz="3000" b="1" spc="240" dirty="0">
                <a:latin typeface="Roboto"/>
                <a:cs typeface="Roboto"/>
              </a:rPr>
              <a:t>Conference</a:t>
            </a:r>
            <a:r>
              <a:rPr sz="3000" b="1" spc="490" dirty="0">
                <a:latin typeface="Roboto"/>
                <a:cs typeface="Roboto"/>
              </a:rPr>
              <a:t>  </a:t>
            </a:r>
            <a:r>
              <a:rPr sz="3000" b="1" spc="114" dirty="0">
                <a:latin typeface="Roboto"/>
                <a:cs typeface="Roboto"/>
              </a:rPr>
              <a:t>on</a:t>
            </a:r>
            <a:r>
              <a:rPr sz="3000" b="1" spc="495" dirty="0">
                <a:latin typeface="Roboto"/>
                <a:cs typeface="Roboto"/>
              </a:rPr>
              <a:t>  </a:t>
            </a:r>
            <a:r>
              <a:rPr sz="3000" b="1" spc="210" dirty="0">
                <a:latin typeface="Roboto"/>
                <a:cs typeface="Roboto"/>
              </a:rPr>
              <a:t>Industrial</a:t>
            </a:r>
            <a:r>
              <a:rPr sz="3000" b="1" spc="495" dirty="0">
                <a:latin typeface="Roboto"/>
                <a:cs typeface="Roboto"/>
              </a:rPr>
              <a:t>  </a:t>
            </a:r>
            <a:r>
              <a:rPr sz="3000" b="1" spc="150" dirty="0">
                <a:latin typeface="Roboto"/>
                <a:cs typeface="Roboto"/>
              </a:rPr>
              <a:t>and</a:t>
            </a:r>
            <a:r>
              <a:rPr sz="3000" b="1" spc="495" dirty="0">
                <a:latin typeface="Roboto"/>
                <a:cs typeface="Roboto"/>
              </a:rPr>
              <a:t>  </a:t>
            </a:r>
            <a:r>
              <a:rPr sz="3000" b="1" spc="215" dirty="0">
                <a:latin typeface="Roboto"/>
                <a:cs typeface="Roboto"/>
              </a:rPr>
              <a:t>Information</a:t>
            </a:r>
            <a:r>
              <a:rPr sz="3000" b="1" spc="495" dirty="0">
                <a:latin typeface="Roboto"/>
                <a:cs typeface="Roboto"/>
              </a:rPr>
              <a:t>  </a:t>
            </a:r>
            <a:r>
              <a:rPr sz="3000" b="1" spc="195" dirty="0">
                <a:latin typeface="Roboto"/>
                <a:cs typeface="Roboto"/>
              </a:rPr>
              <a:t>Systems</a:t>
            </a:r>
            <a:r>
              <a:rPr sz="3000" b="1" spc="495" dirty="0">
                <a:latin typeface="Roboto"/>
                <a:cs typeface="Roboto"/>
              </a:rPr>
              <a:t>  </a:t>
            </a:r>
            <a:r>
              <a:rPr sz="3000" b="1" spc="204" dirty="0">
                <a:latin typeface="Roboto"/>
                <a:cs typeface="Roboto"/>
              </a:rPr>
              <a:t>(ICIIS).</a:t>
            </a:r>
            <a:endParaRPr sz="3000" dirty="0">
              <a:latin typeface="Roboto"/>
              <a:cs typeface="Roboto"/>
            </a:endParaRPr>
          </a:p>
          <a:p>
            <a:pPr marL="12700" algn="just">
              <a:lnSpc>
                <a:spcPts val="3050"/>
              </a:lnSpc>
            </a:pPr>
            <a:r>
              <a:rPr sz="3000" b="1" spc="195" dirty="0">
                <a:latin typeface="Roboto"/>
                <a:cs typeface="Roboto"/>
              </a:rPr>
              <a:t>IEEE,</a:t>
            </a:r>
            <a:r>
              <a:rPr sz="3000" b="1" spc="520" dirty="0">
                <a:latin typeface="Roboto"/>
                <a:cs typeface="Roboto"/>
              </a:rPr>
              <a:t> </a:t>
            </a:r>
            <a:r>
              <a:rPr sz="3000" b="1" spc="180" dirty="0">
                <a:latin typeface="Roboto"/>
                <a:cs typeface="Roboto"/>
              </a:rPr>
              <a:t>2020.</a:t>
            </a:r>
            <a:r>
              <a:rPr sz="3000" b="1" spc="525" dirty="0">
                <a:latin typeface="Roboto"/>
                <a:cs typeface="Roboto"/>
              </a:rPr>
              <a:t> </a:t>
            </a:r>
            <a:r>
              <a:rPr sz="3000" b="1" spc="175" dirty="0">
                <a:latin typeface="Roboto"/>
                <a:cs typeface="Roboto"/>
              </a:rPr>
              <a:t>doi:</a:t>
            </a:r>
            <a:r>
              <a:rPr sz="3000" b="1" spc="525" dirty="0">
                <a:latin typeface="Roboto"/>
                <a:cs typeface="Roboto"/>
              </a:rPr>
              <a:t> </a:t>
            </a:r>
            <a:r>
              <a:rPr sz="3000" b="1" spc="215" dirty="0">
                <a:latin typeface="Roboto"/>
                <a:cs typeface="Roboto"/>
              </a:rPr>
              <a:t>10.1109/ICIIS51140.2020.9342639</a:t>
            </a:r>
            <a:endParaRPr sz="3000" dirty="0">
              <a:latin typeface="Roboto"/>
              <a:cs typeface="Roboto"/>
            </a:endParaRPr>
          </a:p>
          <a:p>
            <a:pPr marL="12700" marR="5080" indent="680720" algn="just">
              <a:lnSpc>
                <a:spcPts val="3080"/>
              </a:lnSpc>
              <a:spcBef>
                <a:spcPts val="3085"/>
              </a:spcBef>
              <a:buAutoNum type="arabicPlain" startAt="3"/>
              <a:tabLst>
                <a:tab pos="693420" algn="l"/>
              </a:tabLst>
            </a:pPr>
            <a:r>
              <a:rPr sz="3000" b="1" spc="175" dirty="0">
                <a:latin typeface="Roboto"/>
                <a:cs typeface="Roboto"/>
              </a:rPr>
              <a:t>Ozan,</a:t>
            </a:r>
            <a:r>
              <a:rPr sz="3000" b="1" spc="5" dirty="0">
                <a:latin typeface="Roboto"/>
                <a:cs typeface="Roboto"/>
              </a:rPr>
              <a:t>  </a:t>
            </a:r>
            <a:r>
              <a:rPr sz="3000" b="1" spc="200" dirty="0">
                <a:latin typeface="Roboto"/>
                <a:cs typeface="Roboto"/>
              </a:rPr>
              <a:t>Şükrü.</a:t>
            </a:r>
            <a:r>
              <a:rPr sz="3000" b="1" spc="5" dirty="0">
                <a:latin typeface="Roboto"/>
                <a:cs typeface="Roboto"/>
              </a:rPr>
              <a:t>  </a:t>
            </a:r>
            <a:r>
              <a:rPr sz="3000" b="1" dirty="0">
                <a:latin typeface="Roboto"/>
                <a:cs typeface="Roboto"/>
              </a:rPr>
              <a:t>"A</a:t>
            </a:r>
            <a:r>
              <a:rPr sz="3000" b="1" spc="5" dirty="0">
                <a:latin typeface="Roboto"/>
                <a:cs typeface="Roboto"/>
              </a:rPr>
              <a:t>  </a:t>
            </a:r>
            <a:r>
              <a:rPr sz="3000" b="1" spc="185" dirty="0">
                <a:latin typeface="Roboto"/>
                <a:cs typeface="Roboto"/>
              </a:rPr>
              <a:t>case</a:t>
            </a:r>
            <a:r>
              <a:rPr sz="3000" b="1" spc="10" dirty="0">
                <a:latin typeface="Roboto"/>
                <a:cs typeface="Roboto"/>
              </a:rPr>
              <a:t>  </a:t>
            </a:r>
            <a:r>
              <a:rPr sz="3000" b="1" spc="170" dirty="0">
                <a:latin typeface="Roboto"/>
                <a:cs typeface="Roboto"/>
              </a:rPr>
              <a:t>study</a:t>
            </a:r>
            <a:r>
              <a:rPr sz="3000" b="1" spc="5" dirty="0">
                <a:latin typeface="Roboto"/>
                <a:cs typeface="Roboto"/>
              </a:rPr>
              <a:t>  </a:t>
            </a:r>
            <a:r>
              <a:rPr sz="3000" b="1" spc="114" dirty="0">
                <a:latin typeface="Roboto"/>
                <a:cs typeface="Roboto"/>
              </a:rPr>
              <a:t>on</a:t>
            </a:r>
            <a:r>
              <a:rPr sz="3000" b="1" spc="5" dirty="0">
                <a:latin typeface="Roboto"/>
                <a:cs typeface="Roboto"/>
              </a:rPr>
              <a:t>  </a:t>
            </a:r>
            <a:r>
              <a:rPr sz="3000" b="1" spc="210" dirty="0">
                <a:latin typeface="Roboto"/>
                <a:cs typeface="Roboto"/>
              </a:rPr>
              <a:t>customer</a:t>
            </a:r>
            <a:r>
              <a:rPr sz="3000" b="1" spc="5" dirty="0">
                <a:latin typeface="Roboto"/>
                <a:cs typeface="Roboto"/>
              </a:rPr>
              <a:t>  </a:t>
            </a:r>
            <a:r>
              <a:rPr sz="3000" b="1" spc="220" dirty="0">
                <a:latin typeface="Roboto"/>
                <a:cs typeface="Roboto"/>
              </a:rPr>
              <a:t>segmentation</a:t>
            </a:r>
            <a:r>
              <a:rPr sz="3000" b="1" spc="10" dirty="0">
                <a:latin typeface="Roboto"/>
                <a:cs typeface="Roboto"/>
              </a:rPr>
              <a:t>  </a:t>
            </a:r>
            <a:r>
              <a:rPr sz="3000" b="1" spc="90" dirty="0">
                <a:latin typeface="Roboto"/>
                <a:cs typeface="Roboto"/>
              </a:rPr>
              <a:t>by</a:t>
            </a:r>
            <a:r>
              <a:rPr sz="3000" b="1" spc="5" dirty="0">
                <a:latin typeface="Roboto"/>
                <a:cs typeface="Roboto"/>
              </a:rPr>
              <a:t>  </a:t>
            </a:r>
            <a:r>
              <a:rPr sz="3000" b="1" spc="190" dirty="0">
                <a:latin typeface="Roboto"/>
                <a:cs typeface="Roboto"/>
              </a:rPr>
              <a:t>using</a:t>
            </a:r>
            <a:r>
              <a:rPr sz="3000" b="1" spc="5" dirty="0">
                <a:latin typeface="Roboto"/>
                <a:cs typeface="Roboto"/>
              </a:rPr>
              <a:t>  </a:t>
            </a:r>
            <a:r>
              <a:rPr sz="3000" b="1" spc="195" dirty="0">
                <a:latin typeface="Roboto"/>
                <a:cs typeface="Roboto"/>
              </a:rPr>
              <a:t>machine </a:t>
            </a:r>
            <a:r>
              <a:rPr sz="3000" b="1" spc="220" dirty="0">
                <a:latin typeface="Roboto"/>
                <a:cs typeface="Roboto"/>
              </a:rPr>
              <a:t>learning</a:t>
            </a:r>
            <a:r>
              <a:rPr sz="3000" b="1" spc="110" dirty="0">
                <a:latin typeface="Roboto"/>
                <a:cs typeface="Roboto"/>
              </a:rPr>
              <a:t>  </a:t>
            </a:r>
            <a:r>
              <a:rPr sz="3000" b="1" spc="180" dirty="0">
                <a:latin typeface="Roboto"/>
                <a:cs typeface="Roboto"/>
              </a:rPr>
              <a:t>methods."</a:t>
            </a:r>
            <a:r>
              <a:rPr sz="3000" b="1" spc="114" dirty="0">
                <a:latin typeface="Roboto"/>
                <a:cs typeface="Roboto"/>
              </a:rPr>
              <a:t>  </a:t>
            </a:r>
            <a:r>
              <a:rPr sz="3000" b="1" spc="170" dirty="0">
                <a:latin typeface="Roboto"/>
                <a:cs typeface="Roboto"/>
              </a:rPr>
              <a:t>2018</a:t>
            </a:r>
            <a:r>
              <a:rPr sz="3000" b="1" spc="110" dirty="0">
                <a:latin typeface="Roboto"/>
                <a:cs typeface="Roboto"/>
              </a:rPr>
              <a:t>  </a:t>
            </a:r>
            <a:r>
              <a:rPr sz="3000" b="1" spc="220" dirty="0">
                <a:latin typeface="Roboto"/>
                <a:cs typeface="Roboto"/>
              </a:rPr>
              <a:t>International</a:t>
            </a:r>
            <a:r>
              <a:rPr sz="3000" b="1" spc="114" dirty="0">
                <a:latin typeface="Roboto"/>
                <a:cs typeface="Roboto"/>
              </a:rPr>
              <a:t>  </a:t>
            </a:r>
            <a:r>
              <a:rPr sz="3000" b="1" spc="240" dirty="0">
                <a:latin typeface="Roboto"/>
                <a:cs typeface="Roboto"/>
              </a:rPr>
              <a:t>Conference</a:t>
            </a:r>
            <a:r>
              <a:rPr sz="3000" b="1" spc="114" dirty="0">
                <a:latin typeface="Roboto"/>
                <a:cs typeface="Roboto"/>
              </a:rPr>
              <a:t>  on</a:t>
            </a:r>
            <a:r>
              <a:rPr sz="3000" b="1" spc="110" dirty="0">
                <a:latin typeface="Roboto"/>
                <a:cs typeface="Roboto"/>
              </a:rPr>
              <a:t>  </a:t>
            </a:r>
            <a:r>
              <a:rPr sz="3000" b="1" spc="229" dirty="0">
                <a:latin typeface="Roboto"/>
                <a:cs typeface="Roboto"/>
              </a:rPr>
              <a:t>Artificial</a:t>
            </a:r>
            <a:r>
              <a:rPr sz="3000" b="1" spc="114" dirty="0">
                <a:latin typeface="Roboto"/>
                <a:cs typeface="Roboto"/>
              </a:rPr>
              <a:t>  </a:t>
            </a:r>
            <a:r>
              <a:rPr sz="3000" b="1" spc="215" dirty="0">
                <a:latin typeface="Roboto"/>
                <a:cs typeface="Roboto"/>
              </a:rPr>
              <a:t>Intelligence </a:t>
            </a:r>
            <a:r>
              <a:rPr sz="3000" b="1" spc="150" dirty="0">
                <a:latin typeface="Roboto"/>
                <a:cs typeface="Roboto"/>
              </a:rPr>
              <a:t>and</a:t>
            </a:r>
            <a:r>
              <a:rPr sz="3000" b="1" spc="520" dirty="0">
                <a:latin typeface="Roboto"/>
                <a:cs typeface="Roboto"/>
              </a:rPr>
              <a:t> </a:t>
            </a:r>
            <a:r>
              <a:rPr sz="3000" b="1" spc="150" dirty="0">
                <a:latin typeface="Roboto"/>
                <a:cs typeface="Roboto"/>
              </a:rPr>
              <a:t>Data</a:t>
            </a:r>
            <a:r>
              <a:rPr sz="3000" b="1" spc="525" dirty="0">
                <a:latin typeface="Roboto"/>
                <a:cs typeface="Roboto"/>
              </a:rPr>
              <a:t> </a:t>
            </a:r>
            <a:r>
              <a:rPr sz="3000" b="1" spc="225" dirty="0">
                <a:latin typeface="Roboto"/>
                <a:cs typeface="Roboto"/>
              </a:rPr>
              <a:t>Processing</a:t>
            </a:r>
            <a:r>
              <a:rPr sz="3000" b="1" spc="520" dirty="0">
                <a:latin typeface="Roboto"/>
                <a:cs typeface="Roboto"/>
              </a:rPr>
              <a:t> </a:t>
            </a:r>
            <a:r>
              <a:rPr sz="3000" b="1" spc="215" dirty="0">
                <a:latin typeface="Roboto"/>
                <a:cs typeface="Roboto"/>
              </a:rPr>
              <a:t>(IDAP).</a:t>
            </a:r>
            <a:r>
              <a:rPr sz="3000" b="1" spc="525" dirty="0">
                <a:latin typeface="Roboto"/>
                <a:cs typeface="Roboto"/>
              </a:rPr>
              <a:t> </a:t>
            </a:r>
            <a:r>
              <a:rPr sz="3000" b="1" spc="195" dirty="0">
                <a:latin typeface="Roboto"/>
                <a:cs typeface="Roboto"/>
              </a:rPr>
              <a:t>IEEE,</a:t>
            </a:r>
            <a:r>
              <a:rPr sz="3000" b="1" spc="520" dirty="0">
                <a:latin typeface="Roboto"/>
                <a:cs typeface="Roboto"/>
              </a:rPr>
              <a:t> </a:t>
            </a:r>
            <a:r>
              <a:rPr sz="3000" b="1" spc="180" dirty="0">
                <a:latin typeface="Roboto"/>
                <a:cs typeface="Roboto"/>
              </a:rPr>
              <a:t>2018.</a:t>
            </a:r>
            <a:r>
              <a:rPr sz="3000" b="1" spc="525" dirty="0">
                <a:latin typeface="Roboto"/>
                <a:cs typeface="Roboto"/>
              </a:rPr>
              <a:t> </a:t>
            </a:r>
            <a:r>
              <a:rPr sz="3000" b="1" spc="175" dirty="0">
                <a:latin typeface="Roboto"/>
                <a:cs typeface="Roboto"/>
              </a:rPr>
              <a:t>doi:</a:t>
            </a:r>
            <a:r>
              <a:rPr sz="3000" b="1" spc="520" dirty="0">
                <a:latin typeface="Roboto"/>
                <a:cs typeface="Roboto"/>
              </a:rPr>
              <a:t> </a:t>
            </a:r>
            <a:r>
              <a:rPr sz="3000" b="1" spc="210" dirty="0">
                <a:latin typeface="Roboto"/>
                <a:cs typeface="Roboto"/>
              </a:rPr>
              <a:t>10.1109/IDAP.2018.8620892</a:t>
            </a:r>
            <a:endParaRPr sz="3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02133" y="2272309"/>
              <a:ext cx="12925425" cy="7353300"/>
            </a:xfrm>
            <a:custGeom>
              <a:avLst/>
              <a:gdLst/>
              <a:ahLst/>
              <a:cxnLst/>
              <a:rect l="l" t="t" r="r" b="b"/>
              <a:pathLst>
                <a:path w="12925425" h="7353300">
                  <a:moveTo>
                    <a:pt x="12925423" y="0"/>
                  </a:moveTo>
                  <a:lnTo>
                    <a:pt x="12925423" y="7353299"/>
                  </a:lnTo>
                  <a:lnTo>
                    <a:pt x="0" y="7353299"/>
                  </a:lnTo>
                  <a:lnTo>
                    <a:pt x="0" y="0"/>
                  </a:lnTo>
                  <a:lnTo>
                    <a:pt x="12925423" y="0"/>
                  </a:lnTo>
                  <a:close/>
                </a:path>
              </a:pathLst>
            </a:custGeom>
            <a:solidFill>
              <a:srgbClr val="C8E265">
                <a:alpha val="77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5698071" y="1228470"/>
            <a:ext cx="6501130" cy="190500"/>
          </a:xfrm>
          <a:custGeom>
            <a:avLst/>
            <a:gdLst/>
            <a:ahLst/>
            <a:cxnLst/>
            <a:rect l="l" t="t" r="r" b="b"/>
            <a:pathLst>
              <a:path w="6501130" h="190500">
                <a:moveTo>
                  <a:pt x="6405650" y="190480"/>
                </a:moveTo>
                <a:lnTo>
                  <a:pt x="95205" y="190480"/>
                </a:lnTo>
                <a:lnTo>
                  <a:pt x="76538" y="188633"/>
                </a:lnTo>
                <a:lnTo>
                  <a:pt x="27861" y="162585"/>
                </a:lnTo>
                <a:lnTo>
                  <a:pt x="1812" y="113907"/>
                </a:lnTo>
                <a:lnTo>
                  <a:pt x="0" y="95586"/>
                </a:lnTo>
                <a:lnTo>
                  <a:pt x="0" y="94894"/>
                </a:lnTo>
                <a:lnTo>
                  <a:pt x="15967" y="42400"/>
                </a:lnTo>
                <a:lnTo>
                  <a:pt x="58759" y="7249"/>
                </a:lnTo>
                <a:lnTo>
                  <a:pt x="95206" y="0"/>
                </a:lnTo>
                <a:lnTo>
                  <a:pt x="6405650" y="0"/>
                </a:lnTo>
                <a:lnTo>
                  <a:pt x="6458489" y="16001"/>
                </a:lnTo>
                <a:lnTo>
                  <a:pt x="6493640" y="58793"/>
                </a:lnTo>
                <a:lnTo>
                  <a:pt x="6500855" y="94894"/>
                </a:lnTo>
                <a:lnTo>
                  <a:pt x="6500855" y="95586"/>
                </a:lnTo>
                <a:lnTo>
                  <a:pt x="6484888" y="148079"/>
                </a:lnTo>
                <a:lnTo>
                  <a:pt x="6442096" y="183230"/>
                </a:lnTo>
                <a:lnTo>
                  <a:pt x="6405650" y="190480"/>
                </a:lnTo>
                <a:close/>
              </a:path>
            </a:pathLst>
          </a:custGeom>
          <a:solidFill>
            <a:srgbClr val="E44E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046" rIns="0" bIns="0" rtlCol="0">
            <a:spAutoFit/>
          </a:bodyPr>
          <a:lstStyle/>
          <a:p>
            <a:pPr marL="3429635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Bibliography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3125" y="4085663"/>
            <a:ext cx="151571" cy="1515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23125" y="5487700"/>
            <a:ext cx="151571" cy="1515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3125" y="6889737"/>
            <a:ext cx="151571" cy="15157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475" rIns="0" bIns="0" rtlCol="0">
            <a:spAutoFit/>
          </a:bodyPr>
          <a:lstStyle/>
          <a:p>
            <a:pPr marL="147193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https://ieeexplore.ieee.org/document/8769171</a:t>
            </a:r>
          </a:p>
          <a:p>
            <a:pPr marL="1471930" marR="5080">
              <a:lnSpc>
                <a:spcPct val="229999"/>
              </a:lnSpc>
            </a:pPr>
            <a:r>
              <a:rPr spc="-30" dirty="0"/>
              <a:t>https://ieeexplore.ieee.org/document/9342639 https://ieeexplore.ieee.org/document/8620892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15625" y="6090443"/>
              <a:ext cx="7258050" cy="209550"/>
            </a:xfrm>
            <a:custGeom>
              <a:avLst/>
              <a:gdLst/>
              <a:ahLst/>
              <a:cxnLst/>
              <a:rect l="l" t="t" r="r" b="b"/>
              <a:pathLst>
                <a:path w="7258050" h="209550">
                  <a:moveTo>
                    <a:pt x="7258049" y="209549"/>
                  </a:moveTo>
                  <a:lnTo>
                    <a:pt x="0" y="209549"/>
                  </a:lnTo>
                  <a:lnTo>
                    <a:pt x="0" y="0"/>
                  </a:lnTo>
                  <a:lnTo>
                    <a:pt x="7258049" y="0"/>
                  </a:lnTo>
                  <a:lnTo>
                    <a:pt x="7258049" y="209549"/>
                  </a:lnTo>
                  <a:close/>
                </a:path>
              </a:pathLst>
            </a:custGeom>
            <a:solidFill>
              <a:srgbClr val="E44E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3190" y="2696134"/>
            <a:ext cx="11245850" cy="292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0" b="1" spc="-140" dirty="0">
                <a:solidFill>
                  <a:srgbClr val="EFEFEF"/>
                </a:solidFill>
                <a:latin typeface="Roboto"/>
                <a:cs typeface="Roboto"/>
              </a:rPr>
              <a:t>Thank</a:t>
            </a:r>
            <a:r>
              <a:rPr sz="19000" b="1" spc="-1040" dirty="0">
                <a:solidFill>
                  <a:srgbClr val="EFEFEF"/>
                </a:solidFill>
                <a:latin typeface="Roboto"/>
                <a:cs typeface="Roboto"/>
              </a:rPr>
              <a:t> </a:t>
            </a:r>
            <a:r>
              <a:rPr sz="19000" b="1" spc="-440" dirty="0">
                <a:solidFill>
                  <a:srgbClr val="EFEFEF"/>
                </a:solidFill>
                <a:latin typeface="Roboto"/>
                <a:cs typeface="Roboto"/>
              </a:rPr>
              <a:t>You</a:t>
            </a:r>
            <a:endParaRPr sz="19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121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3005">
              <a:lnSpc>
                <a:spcPct val="100000"/>
              </a:lnSpc>
              <a:spcBef>
                <a:spcPts val="130"/>
              </a:spcBef>
            </a:pPr>
            <a:r>
              <a:rPr sz="9950" b="1" spc="969" dirty="0">
                <a:solidFill>
                  <a:srgbClr val="FFF1E4"/>
                </a:solidFill>
                <a:latin typeface="Roboto"/>
                <a:cs typeface="Roboto"/>
              </a:rPr>
              <a:t>Conten</a:t>
            </a:r>
            <a:r>
              <a:rPr sz="9950" b="1" spc="-5" dirty="0">
                <a:solidFill>
                  <a:srgbClr val="FFF1E4"/>
                </a:solidFill>
                <a:latin typeface="Roboto"/>
                <a:cs typeface="Roboto"/>
              </a:rPr>
              <a:t>t</a:t>
            </a:r>
            <a:endParaRPr sz="995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6566" y="2200579"/>
            <a:ext cx="1400810" cy="7889240"/>
          </a:xfrm>
          <a:custGeom>
            <a:avLst/>
            <a:gdLst/>
            <a:ahLst/>
            <a:cxnLst/>
            <a:rect l="l" t="t" r="r" b="b"/>
            <a:pathLst>
              <a:path w="1400810" h="7889240">
                <a:moveTo>
                  <a:pt x="1400485" y="7888670"/>
                </a:moveTo>
                <a:lnTo>
                  <a:pt x="0" y="7888670"/>
                </a:lnTo>
                <a:lnTo>
                  <a:pt x="0" y="0"/>
                </a:lnTo>
                <a:lnTo>
                  <a:pt x="1400485" y="0"/>
                </a:lnTo>
                <a:lnTo>
                  <a:pt x="1400485" y="788867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0490" y="-10134"/>
            <a:ext cx="3264332" cy="30418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78096" y="2543730"/>
            <a:ext cx="1972310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355" dirty="0">
                <a:solidFill>
                  <a:srgbClr val="FFF1E4"/>
                </a:solidFill>
                <a:latin typeface="Trebuchet MS"/>
                <a:cs typeface="Trebuchet MS"/>
              </a:rPr>
              <a:t>ABSTRACT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8096" y="3518189"/>
            <a:ext cx="26765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05" dirty="0">
                <a:solidFill>
                  <a:srgbClr val="FFF1E4"/>
                </a:solidFill>
                <a:latin typeface="Trebuchet MS"/>
                <a:cs typeface="Trebuchet MS"/>
              </a:rPr>
              <a:t>INTRODUCTION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8096" y="4441562"/>
            <a:ext cx="663448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74115" algn="l"/>
                <a:tab pos="1612900" algn="l"/>
                <a:tab pos="3679190" algn="l"/>
              </a:tabLst>
            </a:pPr>
            <a:r>
              <a:rPr sz="2500" spc="290" dirty="0">
                <a:solidFill>
                  <a:srgbClr val="FFF1E4"/>
                </a:solidFill>
                <a:latin typeface="Trebuchet MS"/>
                <a:cs typeface="Trebuchet MS"/>
              </a:rPr>
              <a:t>WHAT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160" dirty="0">
                <a:solidFill>
                  <a:srgbClr val="FFF1E4"/>
                </a:solidFill>
                <a:latin typeface="Trebuchet MS"/>
                <a:cs typeface="Trebuchet MS"/>
              </a:rPr>
              <a:t>IS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365" dirty="0">
                <a:solidFill>
                  <a:srgbClr val="FFF1E4"/>
                </a:solidFill>
                <a:latin typeface="Trebuchet MS"/>
                <a:cs typeface="Trebuchet MS"/>
              </a:rPr>
              <a:t>CUSTOMER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360" dirty="0">
                <a:solidFill>
                  <a:srgbClr val="FFF1E4"/>
                </a:solidFill>
                <a:latin typeface="Trebuchet MS"/>
                <a:cs typeface="Trebuchet MS"/>
              </a:rPr>
              <a:t>SEGMENTATION?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8096" y="5356000"/>
            <a:ext cx="71913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65300" algn="l"/>
                <a:tab pos="2366645" algn="l"/>
                <a:tab pos="4432935" algn="l"/>
              </a:tabLst>
            </a:pPr>
            <a:r>
              <a:rPr sz="2500" spc="265" dirty="0">
                <a:solidFill>
                  <a:srgbClr val="FFF1E4"/>
                </a:solidFill>
                <a:latin typeface="Trebuchet MS"/>
                <a:cs typeface="Trebuchet MS"/>
              </a:rPr>
              <a:t>BENEFITS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250" dirty="0">
                <a:solidFill>
                  <a:srgbClr val="FFF1E4"/>
                </a:solidFill>
                <a:latin typeface="Trebuchet MS"/>
                <a:cs typeface="Trebuchet MS"/>
              </a:rPr>
              <a:t>OF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365" dirty="0">
                <a:solidFill>
                  <a:srgbClr val="FFF1E4"/>
                </a:solidFill>
                <a:latin typeface="Trebuchet MS"/>
                <a:cs typeface="Trebuchet MS"/>
              </a:rPr>
              <a:t>CUSTOMER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340" dirty="0">
                <a:solidFill>
                  <a:srgbClr val="FFF1E4"/>
                </a:solidFill>
                <a:latin typeface="Trebuchet MS"/>
                <a:cs typeface="Trebuchet MS"/>
              </a:rPr>
              <a:t>SEGMENTATION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3614" y="6289413"/>
            <a:ext cx="3545204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08530" algn="l"/>
              </a:tabLst>
            </a:pPr>
            <a:r>
              <a:rPr sz="2500" spc="240" dirty="0">
                <a:solidFill>
                  <a:srgbClr val="FFF1E4"/>
                </a:solidFill>
                <a:latin typeface="Trebuchet MS"/>
                <a:cs typeface="Trebuchet MS"/>
              </a:rPr>
              <a:t>LITERATURE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300" dirty="0">
                <a:solidFill>
                  <a:srgbClr val="FFF1E4"/>
                </a:solidFill>
                <a:latin typeface="Trebuchet MS"/>
                <a:cs typeface="Trebuchet MS"/>
              </a:rPr>
              <a:t>SURVEY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3614" y="7213338"/>
            <a:ext cx="308800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30375" algn="l"/>
              </a:tabLst>
            </a:pPr>
            <a:r>
              <a:rPr sz="2500" spc="265" dirty="0">
                <a:solidFill>
                  <a:srgbClr val="FFF1E4"/>
                </a:solidFill>
                <a:latin typeface="Trebuchet MS"/>
                <a:cs typeface="Trebuchet MS"/>
              </a:rPr>
              <a:t>EXISTING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345" dirty="0">
                <a:solidFill>
                  <a:srgbClr val="FFF1E4"/>
                </a:solidFill>
                <a:latin typeface="Trebuchet MS"/>
                <a:cs typeface="Trebuchet MS"/>
              </a:rPr>
              <a:t>SYSTEM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3614" y="8137263"/>
            <a:ext cx="38430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88795" algn="l"/>
              </a:tabLst>
            </a:pPr>
            <a:r>
              <a:rPr sz="2500" spc="335" dirty="0">
                <a:solidFill>
                  <a:srgbClr val="FFF1E4"/>
                </a:solidFill>
                <a:latin typeface="Trebuchet MS"/>
                <a:cs typeface="Trebuchet MS"/>
              </a:rPr>
              <a:t>PROBLEM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310" dirty="0">
                <a:solidFill>
                  <a:srgbClr val="FFF1E4"/>
                </a:solidFill>
                <a:latin typeface="Trebuchet MS"/>
                <a:cs typeface="Trebuchet MS"/>
              </a:rPr>
              <a:t>STATEMENT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37186" y="1544446"/>
            <a:ext cx="7214234" cy="175895"/>
          </a:xfrm>
          <a:custGeom>
            <a:avLst/>
            <a:gdLst/>
            <a:ahLst/>
            <a:cxnLst/>
            <a:rect l="l" t="t" r="r" b="b"/>
            <a:pathLst>
              <a:path w="7214234" h="175894">
                <a:moveTo>
                  <a:pt x="7125813" y="175627"/>
                </a:moveTo>
                <a:lnTo>
                  <a:pt x="87812" y="175627"/>
                </a:lnTo>
                <a:lnTo>
                  <a:pt x="70602" y="173924"/>
                </a:lnTo>
                <a:lnTo>
                  <a:pt x="25719" y="149907"/>
                </a:lnTo>
                <a:lnTo>
                  <a:pt x="1702" y="105025"/>
                </a:lnTo>
                <a:lnTo>
                  <a:pt x="0" y="87813"/>
                </a:lnTo>
                <a:lnTo>
                  <a:pt x="1702" y="70602"/>
                </a:lnTo>
                <a:lnTo>
                  <a:pt x="25719" y="25719"/>
                </a:lnTo>
                <a:lnTo>
                  <a:pt x="70602" y="1702"/>
                </a:lnTo>
                <a:lnTo>
                  <a:pt x="7125812" y="0"/>
                </a:lnTo>
                <a:lnTo>
                  <a:pt x="7143023" y="1702"/>
                </a:lnTo>
                <a:lnTo>
                  <a:pt x="7187906" y="25719"/>
                </a:lnTo>
                <a:lnTo>
                  <a:pt x="7211923" y="70602"/>
                </a:lnTo>
                <a:lnTo>
                  <a:pt x="7213626" y="87813"/>
                </a:lnTo>
                <a:lnTo>
                  <a:pt x="7211923" y="105025"/>
                </a:lnTo>
                <a:lnTo>
                  <a:pt x="7187906" y="149907"/>
                </a:lnTo>
                <a:lnTo>
                  <a:pt x="7143023" y="173924"/>
                </a:lnTo>
                <a:lnTo>
                  <a:pt x="7125813" y="175627"/>
                </a:lnTo>
                <a:close/>
              </a:path>
            </a:pathLst>
          </a:custGeom>
          <a:solidFill>
            <a:srgbClr val="E44E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249033" y="2139437"/>
            <a:ext cx="615950" cy="7478395"/>
          </a:xfrm>
          <a:prstGeom prst="rect">
            <a:avLst/>
          </a:prstGeom>
        </p:spPr>
        <p:txBody>
          <a:bodyPr vert="horz" wrap="square" lIns="0" tIns="33972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675"/>
              </a:spcBef>
            </a:pPr>
            <a:r>
              <a:rPr sz="4250" b="1" spc="-395" dirty="0">
                <a:solidFill>
                  <a:srgbClr val="363636"/>
                </a:solidFill>
                <a:latin typeface="Arial"/>
                <a:cs typeface="Arial"/>
              </a:rPr>
              <a:t>01</a:t>
            </a:r>
            <a:endParaRPr sz="4250" dirty="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2580"/>
              </a:spcBef>
            </a:pPr>
            <a:r>
              <a:rPr sz="4250" b="1" spc="-45" dirty="0">
                <a:solidFill>
                  <a:srgbClr val="363636"/>
                </a:solidFill>
                <a:latin typeface="Arial"/>
                <a:cs typeface="Arial"/>
              </a:rPr>
              <a:t>02</a:t>
            </a:r>
            <a:endParaRPr sz="4250" dirty="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2170"/>
              </a:spcBef>
            </a:pPr>
            <a:r>
              <a:rPr sz="4250" b="1" spc="-45" dirty="0">
                <a:solidFill>
                  <a:srgbClr val="363636"/>
                </a:solidFill>
                <a:latin typeface="Arial"/>
                <a:cs typeface="Arial"/>
              </a:rPr>
              <a:t>03</a:t>
            </a:r>
            <a:endParaRPr sz="4250" dirty="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2175"/>
              </a:spcBef>
            </a:pPr>
            <a:r>
              <a:rPr sz="4250" b="1" spc="-25" dirty="0">
                <a:solidFill>
                  <a:srgbClr val="363636"/>
                </a:solidFill>
                <a:latin typeface="Arial"/>
                <a:cs typeface="Arial"/>
              </a:rPr>
              <a:t>04</a:t>
            </a:r>
            <a:endParaRPr sz="4250" dirty="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2175"/>
              </a:spcBef>
            </a:pPr>
            <a:r>
              <a:rPr sz="4250" b="1" spc="-50" dirty="0">
                <a:solidFill>
                  <a:srgbClr val="363636"/>
                </a:solidFill>
                <a:latin typeface="Arial"/>
                <a:cs typeface="Arial"/>
              </a:rPr>
              <a:t>05</a:t>
            </a:r>
            <a:endParaRPr sz="4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4250" b="1" spc="-25" dirty="0">
                <a:solidFill>
                  <a:srgbClr val="363636"/>
                </a:solidFill>
                <a:latin typeface="Arial"/>
                <a:cs typeface="Arial"/>
              </a:rPr>
              <a:t>06</a:t>
            </a:r>
            <a:endParaRPr sz="4250" dirty="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2175"/>
              </a:spcBef>
            </a:pPr>
            <a:r>
              <a:rPr sz="4250" b="1" spc="-290" dirty="0">
                <a:solidFill>
                  <a:srgbClr val="363636"/>
                </a:solidFill>
                <a:latin typeface="Arial"/>
                <a:cs typeface="Arial"/>
              </a:rPr>
              <a:t>07</a:t>
            </a:r>
            <a:endParaRPr sz="425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855"/>
              </a:spcBef>
            </a:pPr>
            <a:r>
              <a:rPr sz="4250" b="1" spc="-30" dirty="0">
                <a:solidFill>
                  <a:srgbClr val="363636"/>
                </a:solidFill>
                <a:latin typeface="Arial"/>
                <a:cs typeface="Arial"/>
              </a:rPr>
              <a:t>08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8096" y="9020333"/>
            <a:ext cx="215773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30" dirty="0">
                <a:solidFill>
                  <a:srgbClr val="FFF1E4"/>
                </a:solidFill>
                <a:latin typeface="Trebuchet MS"/>
                <a:cs typeface="Trebuchet MS"/>
              </a:rPr>
              <a:t>OBJECTIVES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92104" y="2551006"/>
            <a:ext cx="3657600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192655" algn="l"/>
              </a:tabLst>
            </a:pPr>
            <a:r>
              <a:rPr sz="2700" spc="390" dirty="0">
                <a:solidFill>
                  <a:srgbClr val="FFF1E4"/>
                </a:solidFill>
                <a:latin typeface="Trebuchet MS"/>
                <a:cs typeface="Trebuchet MS"/>
              </a:rPr>
              <a:t>PROPOSED</a:t>
            </a:r>
            <a:r>
              <a:rPr sz="27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700" spc="375" dirty="0">
                <a:solidFill>
                  <a:srgbClr val="FFF1E4"/>
                </a:solidFill>
                <a:latin typeface="Trebuchet MS"/>
                <a:cs typeface="Trebuchet MS"/>
              </a:rPr>
              <a:t>SYSTEM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92104" y="3526323"/>
            <a:ext cx="2979420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405" dirty="0">
                <a:solidFill>
                  <a:srgbClr val="FFF1E4"/>
                </a:solidFill>
                <a:latin typeface="Trebuchet MS"/>
                <a:cs typeface="Trebuchet MS"/>
              </a:rPr>
              <a:t>METHODOLOGY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92104" y="4449697"/>
            <a:ext cx="2482215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365" dirty="0">
                <a:solidFill>
                  <a:srgbClr val="FFF1E4"/>
                </a:solidFill>
                <a:latin typeface="Trebuchet MS"/>
                <a:cs typeface="Trebuchet MS"/>
              </a:rPr>
              <a:t>ALGORITHMS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92104" y="7166018"/>
            <a:ext cx="2536825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409" dirty="0">
                <a:solidFill>
                  <a:srgbClr val="FFF1E4"/>
                </a:solidFill>
                <a:latin typeface="Trebuchet MS"/>
                <a:cs typeface="Trebuchet MS"/>
              </a:rPr>
              <a:t>CONCLUSION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39729" y="6256742"/>
            <a:ext cx="1276985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415" dirty="0">
                <a:solidFill>
                  <a:srgbClr val="FFF1E4"/>
                </a:solidFill>
                <a:latin typeface="Trebuchet MS"/>
                <a:cs typeface="Trebuchet MS"/>
              </a:rPr>
              <a:t>SCOPE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534" y="-7819"/>
            <a:ext cx="2456799" cy="256925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770920" y="2282451"/>
            <a:ext cx="1400810" cy="78892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71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sz="4250" b="1" spc="-25" dirty="0">
                <a:solidFill>
                  <a:srgbClr val="363636"/>
                </a:solidFill>
                <a:latin typeface="Arial"/>
                <a:cs typeface="Arial"/>
              </a:rPr>
              <a:t>09</a:t>
            </a:r>
            <a:endParaRPr sz="4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75"/>
              </a:spcBef>
            </a:pPr>
            <a:r>
              <a:rPr sz="4250" b="1" spc="-395" dirty="0">
                <a:solidFill>
                  <a:srgbClr val="363636"/>
                </a:solidFill>
                <a:latin typeface="Arial"/>
                <a:cs typeface="Arial"/>
              </a:rPr>
              <a:t>10</a:t>
            </a:r>
            <a:endParaRPr sz="4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70"/>
              </a:spcBef>
            </a:pPr>
            <a:r>
              <a:rPr sz="4250" b="1" spc="-740" dirty="0">
                <a:solidFill>
                  <a:srgbClr val="363636"/>
                </a:solidFill>
                <a:latin typeface="Arial"/>
                <a:cs typeface="Arial"/>
              </a:rPr>
              <a:t>11</a:t>
            </a:r>
            <a:endParaRPr sz="4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75"/>
              </a:spcBef>
            </a:pPr>
            <a:r>
              <a:rPr sz="4250" b="1" spc="-480" dirty="0">
                <a:solidFill>
                  <a:srgbClr val="363636"/>
                </a:solidFill>
                <a:latin typeface="Arial"/>
                <a:cs typeface="Arial"/>
              </a:rPr>
              <a:t>12</a:t>
            </a:r>
            <a:endParaRPr sz="4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75"/>
              </a:spcBef>
            </a:pPr>
            <a:r>
              <a:rPr sz="4250" b="1" spc="-480" dirty="0">
                <a:solidFill>
                  <a:srgbClr val="363636"/>
                </a:solidFill>
                <a:latin typeface="Arial"/>
                <a:cs typeface="Arial"/>
              </a:rPr>
              <a:t>13</a:t>
            </a:r>
            <a:endParaRPr sz="4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75"/>
              </a:spcBef>
            </a:pPr>
            <a:r>
              <a:rPr sz="4250" b="1" spc="-455" dirty="0">
                <a:solidFill>
                  <a:srgbClr val="363636"/>
                </a:solidFill>
                <a:latin typeface="Arial"/>
                <a:cs typeface="Arial"/>
              </a:rPr>
              <a:t>14</a:t>
            </a:r>
            <a:endParaRPr sz="4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75"/>
              </a:spcBef>
            </a:pPr>
            <a:r>
              <a:rPr sz="4250" b="1" spc="-480" dirty="0">
                <a:solidFill>
                  <a:srgbClr val="363636"/>
                </a:solidFill>
                <a:latin typeface="Arial"/>
                <a:cs typeface="Arial"/>
              </a:rPr>
              <a:t>15</a:t>
            </a:r>
            <a:endParaRPr sz="4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75"/>
              </a:spcBef>
            </a:pPr>
            <a:r>
              <a:rPr sz="4250" b="1" spc="-420" dirty="0">
                <a:solidFill>
                  <a:srgbClr val="363636"/>
                </a:solidFill>
                <a:latin typeface="Arial"/>
                <a:cs typeface="Arial"/>
              </a:rPr>
              <a:t>16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39729" y="9080410"/>
            <a:ext cx="2760345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310" dirty="0">
                <a:solidFill>
                  <a:srgbClr val="FFF1E4"/>
                </a:solidFill>
                <a:latin typeface="Trebuchet MS"/>
                <a:cs typeface="Trebuchet MS"/>
              </a:rPr>
              <a:t>BIBLIOGRAPHY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39729" y="8142558"/>
            <a:ext cx="2393315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340" dirty="0">
                <a:solidFill>
                  <a:srgbClr val="FFF1E4"/>
                </a:solidFill>
                <a:latin typeface="Trebuchet MS"/>
                <a:cs typeface="Trebuchet MS"/>
              </a:rPr>
              <a:t>REFERENCES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92104" y="5389528"/>
            <a:ext cx="54959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26665" algn="l"/>
                <a:tab pos="3128645" algn="l"/>
                <a:tab pos="3916679" algn="l"/>
              </a:tabLst>
            </a:pPr>
            <a:r>
              <a:rPr sz="2500" spc="375" dirty="0">
                <a:solidFill>
                  <a:srgbClr val="FFF1E4"/>
                </a:solidFill>
                <a:latin typeface="Trebuchet MS"/>
                <a:cs typeface="Trebuchet MS"/>
              </a:rPr>
              <a:t>ADVANTAGES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250" dirty="0">
                <a:solidFill>
                  <a:srgbClr val="FFF1E4"/>
                </a:solidFill>
                <a:latin typeface="Trebuchet MS"/>
                <a:cs typeface="Trebuchet MS"/>
              </a:rPr>
              <a:t>OF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170" dirty="0">
                <a:solidFill>
                  <a:srgbClr val="FFF1E4"/>
                </a:solidFill>
                <a:latin typeface="Trebuchet MS"/>
                <a:cs typeface="Trebuchet MS"/>
              </a:rPr>
              <a:t>THE</a:t>
            </a:r>
            <a:r>
              <a:rPr sz="2500" dirty="0">
                <a:solidFill>
                  <a:srgbClr val="FFF1E4"/>
                </a:solidFill>
                <a:latin typeface="Trebuchet MS"/>
                <a:cs typeface="Trebuchet MS"/>
              </a:rPr>
              <a:t>	</a:t>
            </a:r>
            <a:r>
              <a:rPr sz="2500" spc="315" dirty="0">
                <a:solidFill>
                  <a:srgbClr val="FFF1E4"/>
                </a:solidFill>
                <a:latin typeface="Trebuchet MS"/>
                <a:cs typeface="Trebuchet MS"/>
              </a:rPr>
              <a:t>PROJECT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90500"/>
            <a:ext cx="18287999" cy="10286999"/>
            <a:chOff x="0" y="0"/>
            <a:chExt cx="18287999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62162" y="2153444"/>
              <a:ext cx="14163675" cy="7305675"/>
            </a:xfrm>
            <a:custGeom>
              <a:avLst/>
              <a:gdLst/>
              <a:ahLst/>
              <a:cxnLst/>
              <a:rect l="l" t="t" r="r" b="b"/>
              <a:pathLst>
                <a:path w="14163675" h="7305675">
                  <a:moveTo>
                    <a:pt x="14163673" y="0"/>
                  </a:moveTo>
                  <a:lnTo>
                    <a:pt x="14163673" y="7305674"/>
                  </a:lnTo>
                  <a:lnTo>
                    <a:pt x="0" y="7305674"/>
                  </a:lnTo>
                  <a:lnTo>
                    <a:pt x="0" y="0"/>
                  </a:lnTo>
                  <a:lnTo>
                    <a:pt x="14163673" y="0"/>
                  </a:lnTo>
                  <a:close/>
                </a:path>
              </a:pathLst>
            </a:custGeom>
            <a:solidFill>
              <a:srgbClr val="C8E265">
                <a:alpha val="77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09568" y="3086789"/>
            <a:ext cx="7406640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23160" algn="l"/>
              </a:tabLst>
            </a:pPr>
            <a:r>
              <a:rPr sz="3000" b="1" i="1" spc="409" dirty="0">
                <a:latin typeface="Roboto Cn"/>
                <a:cs typeface="Roboto Cn"/>
              </a:rPr>
              <a:t>Customer</a:t>
            </a:r>
            <a:r>
              <a:rPr sz="3000" b="1" i="1" dirty="0">
                <a:latin typeface="Roboto Cn"/>
                <a:cs typeface="Roboto Cn"/>
              </a:rPr>
              <a:t>	</a:t>
            </a:r>
            <a:r>
              <a:rPr lang="en-IN" sz="3000" b="1" i="1" spc="400" dirty="0">
                <a:latin typeface="Roboto Cn"/>
                <a:cs typeface="Roboto Cn"/>
              </a:rPr>
              <a:t>segmentat</a:t>
            </a:r>
            <a:r>
              <a:rPr sz="3000" b="1" i="1" spc="400" dirty="0">
                <a:latin typeface="Roboto Cn"/>
                <a:cs typeface="Roboto Cn"/>
              </a:rPr>
              <a:t>ion</a:t>
            </a:r>
            <a:endParaRPr sz="3000" dirty="0">
              <a:latin typeface="Roboto Cn"/>
              <a:cs typeface="Roboto C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9435" y="3086789"/>
            <a:ext cx="7616515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60425" algn="l"/>
                <a:tab pos="3303270" algn="l"/>
                <a:tab pos="4168775" algn="l"/>
                <a:tab pos="5552440" algn="l"/>
              </a:tabLst>
            </a:pPr>
            <a:r>
              <a:rPr lang="en-IN" sz="3000" b="1" i="1" spc="240" dirty="0">
                <a:latin typeface="Roboto Cn"/>
                <a:cs typeface="Roboto Cn"/>
              </a:rPr>
              <a:t>i</a:t>
            </a:r>
            <a:r>
              <a:rPr sz="3000" b="1" i="1" spc="240" dirty="0">
                <a:latin typeface="Roboto Cn"/>
                <a:cs typeface="Roboto Cn"/>
              </a:rPr>
              <a:t>s</a:t>
            </a:r>
            <a:r>
              <a:rPr lang="en-US" sz="3000" b="1" i="1" spc="240" dirty="0">
                <a:latin typeface="Roboto Cn"/>
                <a:cs typeface="Roboto Cn"/>
              </a:rPr>
              <a:t> </a:t>
            </a:r>
            <a:r>
              <a:rPr sz="3000" b="1" i="1" spc="375" dirty="0">
                <a:latin typeface="Roboto Cn"/>
                <a:cs typeface="Roboto Cn"/>
              </a:rPr>
              <a:t>important</a:t>
            </a:r>
            <a:r>
              <a:rPr lang="en-US" sz="3000" b="1" i="1" spc="375" dirty="0">
                <a:latin typeface="Roboto Cn"/>
                <a:cs typeface="Roboto Cn"/>
              </a:rPr>
              <a:t> </a:t>
            </a:r>
            <a:r>
              <a:rPr sz="3000" b="1" i="1" spc="220" dirty="0">
                <a:latin typeface="Roboto Cn"/>
                <a:cs typeface="Roboto Cn"/>
              </a:rPr>
              <a:t>in</a:t>
            </a:r>
            <a:r>
              <a:rPr sz="3000" b="1" i="1" dirty="0">
                <a:latin typeface="Roboto Cn"/>
                <a:cs typeface="Roboto Cn"/>
              </a:rPr>
              <a:t>	</a:t>
            </a:r>
            <a:r>
              <a:rPr lang="en-US" sz="3000" b="1" i="1" dirty="0">
                <a:latin typeface="Roboto Cn"/>
                <a:cs typeface="Roboto Cn"/>
              </a:rPr>
              <a:t> </a:t>
            </a:r>
            <a:r>
              <a:rPr sz="3000" b="1" i="1" spc="330" dirty="0">
                <a:latin typeface="Roboto Cn"/>
                <a:cs typeface="Roboto Cn"/>
              </a:rPr>
              <a:t>both</a:t>
            </a:r>
            <a:r>
              <a:rPr lang="en-US" sz="3000" b="1" i="1" spc="330" dirty="0">
                <a:latin typeface="Roboto Cn"/>
                <a:cs typeface="Roboto Cn"/>
              </a:rPr>
              <a:t> </a:t>
            </a:r>
            <a:r>
              <a:rPr lang="en-IN" sz="3000" b="1" i="1" spc="400" dirty="0">
                <a:latin typeface="Roboto Cn"/>
                <a:cs typeface="Roboto Cn"/>
              </a:rPr>
              <a:t>customer</a:t>
            </a:r>
            <a:endParaRPr sz="3000" dirty="0">
              <a:latin typeface="Roboto Cn"/>
              <a:cs typeface="Roboto C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1882" y="3537498"/>
            <a:ext cx="13036550" cy="3660617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 algn="just">
              <a:lnSpc>
                <a:spcPts val="3110"/>
              </a:lnSpc>
              <a:spcBef>
                <a:spcPts val="645"/>
              </a:spcBef>
            </a:pPr>
            <a:r>
              <a:rPr sz="3000" b="1" i="1" spc="380" dirty="0">
                <a:latin typeface="Roboto Cn"/>
                <a:cs typeface="Roboto Cn"/>
              </a:rPr>
              <a:t>relationshi</a:t>
            </a:r>
            <a:r>
              <a:rPr lang="en-US" sz="3000" b="1" i="1" spc="380" dirty="0">
                <a:latin typeface="Roboto Cn"/>
                <a:cs typeface="Roboto Cn"/>
              </a:rPr>
              <a:t>p</a:t>
            </a:r>
            <a:r>
              <a:rPr sz="3000" b="1" i="1" spc="315" dirty="0">
                <a:latin typeface="Roboto Cn"/>
                <a:cs typeface="Roboto Cn"/>
              </a:rPr>
              <a:t>  </a:t>
            </a:r>
            <a:r>
              <a:rPr sz="3000" b="1" i="1" spc="365" dirty="0">
                <a:latin typeface="Roboto Cn"/>
                <a:cs typeface="Roboto Cn"/>
              </a:rPr>
              <a:t>literature</a:t>
            </a:r>
            <a:r>
              <a:rPr sz="3000" b="1" i="1" spc="310" dirty="0">
                <a:latin typeface="Roboto Cn"/>
                <a:cs typeface="Roboto Cn"/>
              </a:rPr>
              <a:t>  </a:t>
            </a:r>
            <a:r>
              <a:rPr sz="3000" b="1" i="1" spc="350" dirty="0">
                <a:latin typeface="Roboto Cn"/>
                <a:cs typeface="Roboto Cn"/>
              </a:rPr>
              <a:t>and</a:t>
            </a:r>
            <a:r>
              <a:rPr sz="3000" b="1" i="1" spc="315" dirty="0">
                <a:latin typeface="Roboto Cn"/>
                <a:cs typeface="Roboto Cn"/>
              </a:rPr>
              <a:t>  </a:t>
            </a:r>
            <a:r>
              <a:rPr sz="3000" b="1" i="1" spc="390" dirty="0">
                <a:latin typeface="Roboto Cn"/>
                <a:cs typeface="Roboto Cn"/>
              </a:rPr>
              <a:t>software.</a:t>
            </a:r>
            <a:r>
              <a:rPr sz="3000" b="1" i="1" spc="315" dirty="0">
                <a:latin typeface="Roboto Cn"/>
                <a:cs typeface="Roboto Cn"/>
              </a:rPr>
              <a:t>  </a:t>
            </a:r>
            <a:r>
              <a:rPr sz="3000" b="1" i="1" spc="385" dirty="0">
                <a:latin typeface="Roboto Cn"/>
                <a:cs typeface="Roboto Cn"/>
              </a:rPr>
              <a:t>This</a:t>
            </a:r>
            <a:r>
              <a:rPr sz="3000" b="1" i="1" spc="310" dirty="0">
                <a:latin typeface="Roboto Cn"/>
                <a:cs typeface="Roboto Cn"/>
              </a:rPr>
              <a:t>  </a:t>
            </a:r>
            <a:r>
              <a:rPr sz="3000" b="1" i="1" spc="360" dirty="0">
                <a:latin typeface="Roboto Cn"/>
                <a:cs typeface="Roboto Cn"/>
              </a:rPr>
              <a:t>project </a:t>
            </a:r>
            <a:r>
              <a:rPr sz="3000" b="1" i="1" spc="405" dirty="0">
                <a:latin typeface="Roboto Cn"/>
                <a:cs typeface="Roboto Cn"/>
              </a:rPr>
              <a:t>focuses</a:t>
            </a:r>
            <a:r>
              <a:rPr sz="3000" b="1" i="1" spc="350" dirty="0">
                <a:latin typeface="Roboto Cn"/>
                <a:cs typeface="Roboto Cn"/>
              </a:rPr>
              <a:t>   </a:t>
            </a:r>
            <a:r>
              <a:rPr sz="3000" b="1" i="1" spc="310" dirty="0">
                <a:latin typeface="Roboto Cn"/>
                <a:cs typeface="Roboto Cn"/>
              </a:rPr>
              <a:t>on</a:t>
            </a:r>
            <a:r>
              <a:rPr sz="3000" b="1" i="1" spc="350" dirty="0">
                <a:latin typeface="Roboto Cn"/>
                <a:cs typeface="Roboto Cn"/>
              </a:rPr>
              <a:t>   </a:t>
            </a:r>
            <a:r>
              <a:rPr sz="3000" b="1" i="1" spc="330" dirty="0">
                <a:latin typeface="Roboto Cn"/>
                <a:cs typeface="Roboto Cn"/>
              </a:rPr>
              <a:t>the</a:t>
            </a:r>
            <a:r>
              <a:rPr sz="3000" b="1" i="1" spc="350" dirty="0">
                <a:latin typeface="Roboto Cn"/>
                <a:cs typeface="Roboto Cn"/>
              </a:rPr>
              <a:t>   </a:t>
            </a:r>
            <a:r>
              <a:rPr sz="3000" b="1" i="1" spc="390" dirty="0">
                <a:latin typeface="Roboto Cn"/>
                <a:cs typeface="Roboto Cn"/>
              </a:rPr>
              <a:t>significance</a:t>
            </a:r>
            <a:r>
              <a:rPr sz="3000" b="1" i="1" spc="350" dirty="0">
                <a:latin typeface="Roboto Cn"/>
                <a:cs typeface="Roboto Cn"/>
              </a:rPr>
              <a:t>   </a:t>
            </a:r>
            <a:r>
              <a:rPr sz="3000" b="1" i="1" spc="285" dirty="0">
                <a:latin typeface="Roboto Cn"/>
                <a:cs typeface="Roboto Cn"/>
              </a:rPr>
              <a:t>of</a:t>
            </a:r>
            <a:r>
              <a:rPr sz="3000" b="1" i="1" spc="355" dirty="0">
                <a:latin typeface="Roboto Cn"/>
                <a:cs typeface="Roboto Cn"/>
              </a:rPr>
              <a:t>   </a:t>
            </a:r>
            <a:r>
              <a:rPr sz="3000" b="1" i="1" spc="409" dirty="0">
                <a:latin typeface="Roboto Cn"/>
                <a:cs typeface="Roboto Cn"/>
              </a:rPr>
              <a:t>customer</a:t>
            </a:r>
            <a:r>
              <a:rPr sz="3000" b="1" i="1" spc="350" dirty="0">
                <a:latin typeface="Roboto Cn"/>
                <a:cs typeface="Roboto Cn"/>
              </a:rPr>
              <a:t>   </a:t>
            </a:r>
            <a:r>
              <a:rPr sz="3000" b="1" i="1" spc="409" dirty="0">
                <a:latin typeface="Roboto Cn"/>
                <a:cs typeface="Roboto Cn"/>
              </a:rPr>
              <a:t>segmentation</a:t>
            </a:r>
            <a:r>
              <a:rPr sz="3000" b="1" i="1" spc="355" dirty="0">
                <a:latin typeface="Roboto Cn"/>
                <a:cs typeface="Roboto Cn"/>
              </a:rPr>
              <a:t>   </a:t>
            </a:r>
            <a:r>
              <a:rPr sz="3000" b="1" i="1" spc="220" dirty="0">
                <a:latin typeface="Roboto Cn"/>
                <a:cs typeface="Roboto Cn"/>
              </a:rPr>
              <a:t>in </a:t>
            </a:r>
            <a:r>
              <a:rPr sz="3000" b="1" i="1" spc="400" dirty="0">
                <a:latin typeface="Roboto Cn"/>
                <a:cs typeface="Roboto Cn"/>
              </a:rPr>
              <a:t>businesses,</a:t>
            </a:r>
            <a:r>
              <a:rPr sz="3000" b="1" i="1" spc="315" dirty="0">
                <a:latin typeface="Roboto Cn"/>
                <a:cs typeface="Roboto Cn"/>
              </a:rPr>
              <a:t>   </a:t>
            </a:r>
            <a:r>
              <a:rPr sz="3000" b="1" i="1" spc="370" dirty="0">
                <a:latin typeface="Roboto Cn"/>
                <a:cs typeface="Roboto Cn"/>
              </a:rPr>
              <a:t>highlighting</a:t>
            </a:r>
            <a:r>
              <a:rPr sz="3000" b="1" i="1" spc="400" dirty="0">
                <a:latin typeface="Roboto Cn"/>
                <a:cs typeface="Roboto Cn"/>
              </a:rPr>
              <a:t>   </a:t>
            </a:r>
            <a:r>
              <a:rPr sz="3000" b="1" i="1" spc="285" dirty="0">
                <a:latin typeface="Roboto Cn"/>
                <a:cs typeface="Roboto Cn"/>
              </a:rPr>
              <a:t>its</a:t>
            </a:r>
            <a:r>
              <a:rPr sz="3000" b="1" i="1" spc="400" dirty="0">
                <a:latin typeface="Roboto Cn"/>
                <a:cs typeface="Roboto Cn"/>
              </a:rPr>
              <a:t>   </a:t>
            </a:r>
            <a:r>
              <a:rPr sz="3000" b="1" i="1" spc="370" dirty="0">
                <a:latin typeface="Roboto Cn"/>
                <a:cs typeface="Roboto Cn"/>
              </a:rPr>
              <a:t>use</a:t>
            </a:r>
            <a:r>
              <a:rPr sz="3000" b="1" i="1" spc="400" dirty="0">
                <a:latin typeface="Roboto Cn"/>
                <a:cs typeface="Roboto Cn"/>
              </a:rPr>
              <a:t>   </a:t>
            </a:r>
            <a:r>
              <a:rPr sz="3000" b="1" i="1" spc="245" dirty="0">
                <a:latin typeface="Roboto Cn"/>
                <a:cs typeface="Roboto Cn"/>
              </a:rPr>
              <a:t>in</a:t>
            </a:r>
            <a:r>
              <a:rPr sz="3000" b="1" i="1" spc="400" dirty="0">
                <a:latin typeface="Roboto Cn"/>
                <a:cs typeface="Roboto Cn"/>
              </a:rPr>
              <a:t>   </a:t>
            </a:r>
            <a:r>
              <a:rPr sz="3000" b="1" i="1" spc="75" dirty="0">
                <a:latin typeface="Roboto Cn"/>
                <a:cs typeface="Roboto Cn"/>
              </a:rPr>
              <a:t>k-</a:t>
            </a:r>
            <a:r>
              <a:rPr sz="3000" b="1" i="1" spc="-165" dirty="0">
                <a:latin typeface="Roboto Cn"/>
                <a:cs typeface="Roboto Cn"/>
              </a:rPr>
              <a:t> </a:t>
            </a:r>
            <a:r>
              <a:rPr sz="3000" b="1" i="1" spc="420" dirty="0">
                <a:latin typeface="Roboto Cn"/>
                <a:cs typeface="Roboto Cn"/>
              </a:rPr>
              <a:t>means</a:t>
            </a:r>
            <a:r>
              <a:rPr sz="3000" b="1" i="1" spc="395" dirty="0">
                <a:latin typeface="Roboto Cn"/>
                <a:cs typeface="Roboto Cn"/>
              </a:rPr>
              <a:t>   </a:t>
            </a:r>
            <a:r>
              <a:rPr sz="3000" b="1" i="1" spc="375" dirty="0">
                <a:latin typeface="Roboto Cn"/>
                <a:cs typeface="Roboto Cn"/>
              </a:rPr>
              <a:t>algorithm.</a:t>
            </a:r>
            <a:r>
              <a:rPr sz="3000" b="1" i="1" spc="400" dirty="0">
                <a:latin typeface="Roboto Cn"/>
                <a:cs typeface="Roboto Cn"/>
              </a:rPr>
              <a:t>   </a:t>
            </a:r>
            <a:r>
              <a:rPr sz="3000" b="1" i="1" spc="180" dirty="0">
                <a:latin typeface="Roboto Cn"/>
                <a:cs typeface="Roboto Cn"/>
              </a:rPr>
              <a:t>It </a:t>
            </a:r>
            <a:r>
              <a:rPr sz="3000" b="1" i="1" spc="420" dirty="0">
                <a:latin typeface="Roboto Cn"/>
                <a:cs typeface="Roboto Cn"/>
              </a:rPr>
              <a:t>emphasizes</a:t>
            </a:r>
            <a:r>
              <a:rPr sz="3000" b="1" i="1" spc="500" dirty="0">
                <a:latin typeface="Roboto Cn"/>
                <a:cs typeface="Roboto Cn"/>
              </a:rPr>
              <a:t>  </a:t>
            </a:r>
            <a:r>
              <a:rPr sz="3000" b="1" i="1" spc="330" dirty="0">
                <a:latin typeface="Roboto Cn"/>
                <a:cs typeface="Roboto Cn"/>
              </a:rPr>
              <a:t>the</a:t>
            </a:r>
            <a:r>
              <a:rPr sz="3000" b="1" i="1" spc="500" dirty="0">
                <a:latin typeface="Roboto Cn"/>
                <a:cs typeface="Roboto Cn"/>
              </a:rPr>
              <a:t>  </a:t>
            </a:r>
            <a:r>
              <a:rPr sz="3000" b="1" i="1" spc="345" dirty="0">
                <a:latin typeface="Roboto Cn"/>
                <a:cs typeface="Roboto Cn"/>
              </a:rPr>
              <a:t>role</a:t>
            </a:r>
            <a:r>
              <a:rPr sz="3000" b="1" i="1" spc="500" dirty="0">
                <a:latin typeface="Roboto Cn"/>
                <a:cs typeface="Roboto Cn"/>
              </a:rPr>
              <a:t>  </a:t>
            </a:r>
            <a:r>
              <a:rPr sz="3000" b="1" i="1" spc="285" dirty="0">
                <a:latin typeface="Roboto Cn"/>
                <a:cs typeface="Roboto Cn"/>
              </a:rPr>
              <a:t>of</a:t>
            </a:r>
            <a:r>
              <a:rPr sz="3000" b="1" i="1" spc="500" dirty="0">
                <a:latin typeface="Roboto Cn"/>
                <a:cs typeface="Roboto Cn"/>
              </a:rPr>
              <a:t>  </a:t>
            </a:r>
            <a:r>
              <a:rPr sz="3000" b="1" i="1" spc="409" dirty="0">
                <a:latin typeface="Roboto Cn"/>
                <a:cs typeface="Roboto Cn"/>
              </a:rPr>
              <a:t>customer</a:t>
            </a:r>
            <a:r>
              <a:rPr sz="3000" b="1" i="1" spc="500" dirty="0">
                <a:latin typeface="Roboto Cn"/>
                <a:cs typeface="Roboto Cn"/>
              </a:rPr>
              <a:t>  </a:t>
            </a:r>
            <a:r>
              <a:rPr sz="3000" b="1" i="1" spc="409" dirty="0">
                <a:latin typeface="Roboto Cn"/>
                <a:cs typeface="Roboto Cn"/>
              </a:rPr>
              <a:t>segmentation</a:t>
            </a:r>
            <a:r>
              <a:rPr sz="3000" b="1" i="1" spc="500" dirty="0">
                <a:latin typeface="Roboto Cn"/>
                <a:cs typeface="Roboto Cn"/>
              </a:rPr>
              <a:t>  </a:t>
            </a:r>
            <a:r>
              <a:rPr sz="3000" b="1" i="1" spc="245" dirty="0">
                <a:latin typeface="Roboto Cn"/>
                <a:cs typeface="Roboto Cn"/>
              </a:rPr>
              <a:t>in</a:t>
            </a:r>
            <a:r>
              <a:rPr sz="3000" b="1" i="1" spc="500" dirty="0">
                <a:latin typeface="Roboto Cn"/>
                <a:cs typeface="Roboto Cn"/>
              </a:rPr>
              <a:t>  </a:t>
            </a:r>
            <a:r>
              <a:rPr sz="3000" b="1" i="1" spc="385" dirty="0">
                <a:latin typeface="Roboto Cn"/>
                <a:cs typeface="Roboto Cn"/>
              </a:rPr>
              <a:t>marketing </a:t>
            </a:r>
            <a:r>
              <a:rPr sz="3000" b="1" i="1" spc="365" dirty="0">
                <a:latin typeface="Roboto Cn"/>
                <a:cs typeface="Roboto Cn"/>
              </a:rPr>
              <a:t>strategy,</a:t>
            </a:r>
            <a:r>
              <a:rPr sz="3000" b="1" i="1" spc="130" dirty="0">
                <a:latin typeface="Roboto Cn"/>
                <a:cs typeface="Roboto Cn"/>
              </a:rPr>
              <a:t>  </a:t>
            </a:r>
            <a:r>
              <a:rPr sz="3000" b="1" i="1" spc="375" dirty="0">
                <a:latin typeface="Roboto Cn"/>
                <a:cs typeface="Roboto Cn"/>
              </a:rPr>
              <a:t>helping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415" dirty="0">
                <a:latin typeface="Roboto Cn"/>
                <a:cs typeface="Roboto Cn"/>
              </a:rPr>
              <a:t>businesses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405" dirty="0">
                <a:latin typeface="Roboto Cn"/>
                <a:cs typeface="Roboto Cn"/>
              </a:rPr>
              <a:t>understand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340" dirty="0">
                <a:latin typeface="Roboto Cn"/>
                <a:cs typeface="Roboto Cn"/>
              </a:rPr>
              <a:t>their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420" dirty="0">
                <a:latin typeface="Roboto Cn"/>
                <a:cs typeface="Roboto Cn"/>
              </a:rPr>
              <a:t>customers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360" dirty="0">
                <a:latin typeface="Roboto Cn"/>
                <a:cs typeface="Roboto Cn"/>
              </a:rPr>
              <a:t>better </a:t>
            </a:r>
            <a:r>
              <a:rPr sz="3000" b="1" i="1" spc="350" dirty="0">
                <a:latin typeface="Roboto Cn"/>
                <a:cs typeface="Roboto Cn"/>
              </a:rPr>
              <a:t>and</a:t>
            </a:r>
            <a:r>
              <a:rPr sz="3000" b="1" i="1" spc="280" dirty="0">
                <a:latin typeface="Roboto Cn"/>
                <a:cs typeface="Roboto Cn"/>
              </a:rPr>
              <a:t>   </a:t>
            </a:r>
            <a:r>
              <a:rPr sz="3000" b="1" i="1" spc="335" dirty="0">
                <a:latin typeface="Roboto Cn"/>
                <a:cs typeface="Roboto Cn"/>
              </a:rPr>
              <a:t>tailor</a:t>
            </a:r>
            <a:r>
              <a:rPr sz="3000" b="1" i="1" spc="280" dirty="0">
                <a:latin typeface="Roboto Cn"/>
                <a:cs typeface="Roboto Cn"/>
              </a:rPr>
              <a:t>   </a:t>
            </a:r>
            <a:r>
              <a:rPr sz="3000" b="1" i="1" spc="395" dirty="0">
                <a:latin typeface="Roboto Cn"/>
                <a:cs typeface="Roboto Cn"/>
              </a:rPr>
              <a:t>products</a:t>
            </a:r>
            <a:r>
              <a:rPr sz="3000" b="1" i="1" spc="285" dirty="0">
                <a:latin typeface="Roboto Cn"/>
                <a:cs typeface="Roboto Cn"/>
              </a:rPr>
              <a:t>   </a:t>
            </a:r>
            <a:r>
              <a:rPr sz="3000" b="1" i="1" spc="295" dirty="0">
                <a:latin typeface="Roboto Cn"/>
                <a:cs typeface="Roboto Cn"/>
              </a:rPr>
              <a:t>or</a:t>
            </a:r>
            <a:r>
              <a:rPr sz="3000" b="1" i="1" spc="280" dirty="0">
                <a:latin typeface="Roboto Cn"/>
                <a:cs typeface="Roboto Cn"/>
              </a:rPr>
              <a:t>   </a:t>
            </a:r>
            <a:r>
              <a:rPr sz="3000" b="1" i="1" spc="395" dirty="0">
                <a:latin typeface="Roboto Cn"/>
                <a:cs typeface="Roboto Cn"/>
              </a:rPr>
              <a:t>services</a:t>
            </a:r>
            <a:r>
              <a:rPr sz="3000" b="1" i="1" spc="285" dirty="0">
                <a:latin typeface="Roboto Cn"/>
                <a:cs typeface="Roboto Cn"/>
              </a:rPr>
              <a:t>   </a:t>
            </a:r>
            <a:r>
              <a:rPr sz="3000" b="1" i="1" spc="265" dirty="0">
                <a:latin typeface="Roboto Cn"/>
                <a:cs typeface="Roboto Cn"/>
              </a:rPr>
              <a:t>to</a:t>
            </a:r>
            <a:r>
              <a:rPr sz="3000" b="1" i="1" spc="280" dirty="0">
                <a:latin typeface="Roboto Cn"/>
                <a:cs typeface="Roboto Cn"/>
              </a:rPr>
              <a:t>   </a:t>
            </a:r>
            <a:r>
              <a:rPr sz="3000" b="1" i="1" spc="400" dirty="0">
                <a:latin typeface="Roboto Cn"/>
                <a:cs typeface="Roboto Cn"/>
              </a:rPr>
              <a:t>meet</a:t>
            </a:r>
            <a:r>
              <a:rPr sz="3000" b="1" i="1" spc="280" dirty="0">
                <a:latin typeface="Roboto Cn"/>
                <a:cs typeface="Roboto Cn"/>
              </a:rPr>
              <a:t>   </a:t>
            </a:r>
            <a:r>
              <a:rPr sz="3000" b="1" i="1" spc="340" dirty="0">
                <a:latin typeface="Roboto Cn"/>
                <a:cs typeface="Roboto Cn"/>
              </a:rPr>
              <a:t>their</a:t>
            </a:r>
            <a:r>
              <a:rPr sz="3000" b="1" i="1" spc="285" dirty="0">
                <a:latin typeface="Roboto Cn"/>
                <a:cs typeface="Roboto Cn"/>
              </a:rPr>
              <a:t>   </a:t>
            </a:r>
            <a:r>
              <a:rPr sz="3000" b="1" i="1" spc="390" dirty="0">
                <a:latin typeface="Roboto Cn"/>
                <a:cs typeface="Roboto Cn"/>
              </a:rPr>
              <a:t>needs.</a:t>
            </a:r>
            <a:r>
              <a:rPr sz="3000" b="1" i="1" spc="280" dirty="0">
                <a:latin typeface="Roboto Cn"/>
                <a:cs typeface="Roboto Cn"/>
              </a:rPr>
              <a:t>   </a:t>
            </a:r>
            <a:r>
              <a:rPr sz="3000" b="1" i="1" spc="390" dirty="0">
                <a:latin typeface="Roboto Cn"/>
                <a:cs typeface="Roboto Cn"/>
              </a:rPr>
              <a:t>The </a:t>
            </a:r>
            <a:r>
              <a:rPr sz="3000" b="1" i="1" spc="430" dirty="0">
                <a:latin typeface="Roboto Cn"/>
                <a:cs typeface="Roboto Cn"/>
              </a:rPr>
              <a:t>segmented</a:t>
            </a:r>
            <a:r>
              <a:rPr sz="3000" b="1" i="1" spc="300" dirty="0">
                <a:latin typeface="Roboto Cn"/>
                <a:cs typeface="Roboto Cn"/>
              </a:rPr>
              <a:t>  </a:t>
            </a:r>
            <a:r>
              <a:rPr sz="3000" b="1" i="1" spc="350" dirty="0">
                <a:latin typeface="Roboto Cn"/>
                <a:cs typeface="Roboto Cn"/>
              </a:rPr>
              <a:t>data</a:t>
            </a:r>
            <a:r>
              <a:rPr sz="3000" b="1" i="1" spc="300" dirty="0">
                <a:latin typeface="Roboto Cn"/>
                <a:cs typeface="Roboto Cn"/>
              </a:rPr>
              <a:t>  </a:t>
            </a:r>
            <a:r>
              <a:rPr sz="3000" b="1" i="1" spc="265" dirty="0">
                <a:latin typeface="Roboto Cn"/>
                <a:cs typeface="Roboto Cn"/>
              </a:rPr>
              <a:t>is</a:t>
            </a:r>
            <a:r>
              <a:rPr sz="3000" b="1" i="1" spc="305" dirty="0">
                <a:latin typeface="Roboto Cn"/>
                <a:cs typeface="Roboto Cn"/>
              </a:rPr>
              <a:t>  </a:t>
            </a:r>
            <a:r>
              <a:rPr sz="3000" b="1" i="1" spc="385" dirty="0">
                <a:latin typeface="Roboto Cn"/>
                <a:cs typeface="Roboto Cn"/>
              </a:rPr>
              <a:t>analyzed</a:t>
            </a:r>
            <a:r>
              <a:rPr sz="3000" b="1" i="1" spc="300" dirty="0">
                <a:latin typeface="Roboto Cn"/>
                <a:cs typeface="Roboto Cn"/>
              </a:rPr>
              <a:t>  </a:t>
            </a:r>
            <a:r>
              <a:rPr sz="3000" b="1" i="1" spc="265" dirty="0">
                <a:latin typeface="Roboto Cn"/>
                <a:cs typeface="Roboto Cn"/>
              </a:rPr>
              <a:t>to</a:t>
            </a:r>
            <a:r>
              <a:rPr sz="3000" b="1" i="1" spc="300" dirty="0">
                <a:latin typeface="Roboto Cn"/>
                <a:cs typeface="Roboto Cn"/>
              </a:rPr>
              <a:t>  </a:t>
            </a:r>
            <a:r>
              <a:rPr sz="3000" b="1" i="1" spc="380" dirty="0">
                <a:latin typeface="Roboto Cn"/>
                <a:cs typeface="Roboto Cn"/>
              </a:rPr>
              <a:t>differentiate</a:t>
            </a:r>
            <a:r>
              <a:rPr sz="3000" b="1" i="1" spc="305" dirty="0">
                <a:latin typeface="Roboto Cn"/>
                <a:cs typeface="Roboto Cn"/>
              </a:rPr>
              <a:t>  </a:t>
            </a:r>
            <a:r>
              <a:rPr sz="3000" b="1" i="1" spc="415" dirty="0">
                <a:latin typeface="Roboto Cn"/>
                <a:cs typeface="Roboto Cn"/>
              </a:rPr>
              <a:t>between</a:t>
            </a:r>
            <a:r>
              <a:rPr sz="3000" b="1" i="1" spc="300" dirty="0">
                <a:latin typeface="Roboto Cn"/>
                <a:cs typeface="Roboto Cn"/>
              </a:rPr>
              <a:t>  </a:t>
            </a:r>
            <a:r>
              <a:rPr sz="3000" b="1" i="1" spc="409" dirty="0">
                <a:latin typeface="Roboto Cn"/>
                <a:cs typeface="Roboto Cn"/>
              </a:rPr>
              <a:t>premium </a:t>
            </a:r>
            <a:r>
              <a:rPr sz="3000" b="1" i="1" spc="350" dirty="0">
                <a:latin typeface="Roboto Cn"/>
                <a:cs typeface="Roboto Cn"/>
              </a:rPr>
              <a:t>and</a:t>
            </a:r>
            <a:r>
              <a:rPr sz="3000" b="1" i="1" spc="615" dirty="0">
                <a:latin typeface="Roboto Cn"/>
                <a:cs typeface="Roboto Cn"/>
              </a:rPr>
              <a:t> </a:t>
            </a:r>
            <a:r>
              <a:rPr sz="3000" b="1" i="1" spc="390" dirty="0">
                <a:latin typeface="Roboto Cn"/>
                <a:cs typeface="Roboto Cn"/>
              </a:rPr>
              <a:t>standard</a:t>
            </a:r>
            <a:r>
              <a:rPr sz="3000" b="1" i="1" spc="615" dirty="0">
                <a:latin typeface="Roboto Cn"/>
                <a:cs typeface="Roboto Cn"/>
              </a:rPr>
              <a:t> </a:t>
            </a:r>
            <a:r>
              <a:rPr sz="3000" b="1" i="1" spc="400" dirty="0">
                <a:latin typeface="Roboto Cn"/>
                <a:cs typeface="Roboto Cn"/>
              </a:rPr>
              <a:t>customers.</a:t>
            </a:r>
            <a:endParaRPr sz="3000" dirty="0">
              <a:latin typeface="Roboto Cn"/>
              <a:cs typeface="Roboto C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0986" y="1552504"/>
            <a:ext cx="7214234" cy="222885"/>
          </a:xfrm>
          <a:custGeom>
            <a:avLst/>
            <a:gdLst/>
            <a:ahLst/>
            <a:cxnLst/>
            <a:rect l="l" t="t" r="r" b="b"/>
            <a:pathLst>
              <a:path w="7214234" h="222885">
                <a:moveTo>
                  <a:pt x="7102388" y="222477"/>
                </a:moveTo>
                <a:lnTo>
                  <a:pt x="111238" y="222477"/>
                </a:lnTo>
                <a:lnTo>
                  <a:pt x="67939" y="213735"/>
                </a:lnTo>
                <a:lnTo>
                  <a:pt x="32580" y="189896"/>
                </a:lnTo>
                <a:lnTo>
                  <a:pt x="8741" y="154537"/>
                </a:lnTo>
                <a:lnTo>
                  <a:pt x="0" y="111238"/>
                </a:lnTo>
                <a:lnTo>
                  <a:pt x="8741" y="67939"/>
                </a:lnTo>
                <a:lnTo>
                  <a:pt x="32580" y="32581"/>
                </a:lnTo>
                <a:lnTo>
                  <a:pt x="67939" y="8741"/>
                </a:lnTo>
                <a:lnTo>
                  <a:pt x="111238" y="0"/>
                </a:lnTo>
                <a:lnTo>
                  <a:pt x="7102388" y="0"/>
                </a:lnTo>
                <a:lnTo>
                  <a:pt x="7145687" y="8741"/>
                </a:lnTo>
                <a:lnTo>
                  <a:pt x="7181045" y="32581"/>
                </a:lnTo>
                <a:lnTo>
                  <a:pt x="7204885" y="67939"/>
                </a:lnTo>
                <a:lnTo>
                  <a:pt x="7213626" y="111238"/>
                </a:lnTo>
                <a:lnTo>
                  <a:pt x="7204885" y="154537"/>
                </a:lnTo>
                <a:lnTo>
                  <a:pt x="7181045" y="189896"/>
                </a:lnTo>
                <a:lnTo>
                  <a:pt x="7145687" y="213735"/>
                </a:lnTo>
                <a:lnTo>
                  <a:pt x="7102388" y="222477"/>
                </a:lnTo>
                <a:close/>
              </a:path>
            </a:pathLst>
          </a:custGeom>
          <a:solidFill>
            <a:srgbClr val="E44E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015" rIns="0" bIns="0" rtlCol="0">
            <a:spAutoFit/>
          </a:bodyPr>
          <a:lstStyle/>
          <a:p>
            <a:pPr marL="3173095">
              <a:lnSpc>
                <a:spcPct val="100000"/>
              </a:lnSpc>
              <a:spcBef>
                <a:spcPts val="130"/>
              </a:spcBef>
            </a:pPr>
            <a:r>
              <a:rPr sz="5800" b="1" spc="240" dirty="0">
                <a:solidFill>
                  <a:srgbClr val="F5D4C3"/>
                </a:solidFill>
                <a:latin typeface="Arial"/>
                <a:cs typeface="Arial"/>
              </a:rPr>
              <a:t>Abstract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67019" y="2420915"/>
              <a:ext cx="14163675" cy="7305675"/>
            </a:xfrm>
            <a:custGeom>
              <a:avLst/>
              <a:gdLst/>
              <a:ahLst/>
              <a:cxnLst/>
              <a:rect l="l" t="t" r="r" b="b"/>
              <a:pathLst>
                <a:path w="14163675" h="7305675">
                  <a:moveTo>
                    <a:pt x="14163673" y="0"/>
                  </a:moveTo>
                  <a:lnTo>
                    <a:pt x="14163673" y="7305674"/>
                  </a:lnTo>
                  <a:lnTo>
                    <a:pt x="0" y="7305674"/>
                  </a:lnTo>
                  <a:lnTo>
                    <a:pt x="0" y="0"/>
                  </a:lnTo>
                  <a:lnTo>
                    <a:pt x="14163673" y="0"/>
                  </a:lnTo>
                  <a:close/>
                </a:path>
              </a:pathLst>
            </a:custGeom>
            <a:solidFill>
              <a:srgbClr val="C8E265">
                <a:alpha val="77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24301" y="3094362"/>
            <a:ext cx="13036550" cy="52209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 algn="just">
              <a:lnSpc>
                <a:spcPts val="3110"/>
              </a:lnSpc>
              <a:spcBef>
                <a:spcPts val="645"/>
              </a:spcBef>
            </a:pPr>
            <a:r>
              <a:rPr sz="3000" b="1" i="1" spc="254" dirty="0">
                <a:latin typeface="Roboto Cn"/>
                <a:cs typeface="Roboto Cn"/>
              </a:rPr>
              <a:t>In</a:t>
            </a:r>
            <a:r>
              <a:rPr sz="3000" b="1" i="1" spc="480" dirty="0">
                <a:latin typeface="Roboto Cn"/>
                <a:cs typeface="Roboto Cn"/>
              </a:rPr>
              <a:t>  </a:t>
            </a:r>
            <a:r>
              <a:rPr sz="3000" b="1" i="1" spc="275" dirty="0">
                <a:latin typeface="Roboto Cn"/>
                <a:cs typeface="Roboto Cn"/>
              </a:rPr>
              <a:t>today'</a:t>
            </a:r>
            <a:r>
              <a:rPr sz="3000" b="1" i="1" spc="-160" dirty="0">
                <a:latin typeface="Roboto Cn"/>
                <a:cs typeface="Roboto Cn"/>
              </a:rPr>
              <a:t> </a:t>
            </a:r>
            <a:r>
              <a:rPr sz="3000" b="1" i="1" spc="210" dirty="0">
                <a:latin typeface="Roboto Cn"/>
                <a:cs typeface="Roboto Cn"/>
              </a:rPr>
              <a:t>s</a:t>
            </a:r>
            <a:r>
              <a:rPr sz="3000" b="1" i="1" spc="600" dirty="0">
                <a:latin typeface="Roboto Cn"/>
                <a:cs typeface="Roboto Cn"/>
              </a:rPr>
              <a:t>  </a:t>
            </a:r>
            <a:r>
              <a:rPr sz="3000" b="1" i="1" spc="405" dirty="0">
                <a:latin typeface="Roboto Cn"/>
                <a:cs typeface="Roboto Cn"/>
              </a:rPr>
              <a:t>business</a:t>
            </a:r>
            <a:r>
              <a:rPr sz="3000" b="1" i="1" spc="605" dirty="0">
                <a:latin typeface="Roboto Cn"/>
                <a:cs typeface="Roboto Cn"/>
              </a:rPr>
              <a:t>  </a:t>
            </a:r>
            <a:r>
              <a:rPr sz="3000" b="1" i="1" spc="355" dirty="0">
                <a:latin typeface="Roboto Cn"/>
                <a:cs typeface="Roboto Cn"/>
              </a:rPr>
              <a:t>world,</a:t>
            </a:r>
            <a:r>
              <a:rPr sz="3000" b="1" i="1" spc="600" dirty="0">
                <a:latin typeface="Roboto Cn"/>
                <a:cs typeface="Roboto Cn"/>
              </a:rPr>
              <a:t>  </a:t>
            </a:r>
            <a:r>
              <a:rPr sz="3000" b="1" i="1" spc="405" dirty="0">
                <a:latin typeface="Roboto Cn"/>
                <a:cs typeface="Roboto Cn"/>
              </a:rPr>
              <a:t>understanding</a:t>
            </a:r>
            <a:r>
              <a:rPr sz="3000" b="1" i="1" spc="605" dirty="0">
                <a:latin typeface="Roboto Cn"/>
                <a:cs typeface="Roboto Cn"/>
              </a:rPr>
              <a:t>  </a:t>
            </a:r>
            <a:r>
              <a:rPr sz="3000" b="1" i="1" spc="350" dirty="0">
                <a:latin typeface="Roboto Cn"/>
                <a:cs typeface="Roboto Cn"/>
              </a:rPr>
              <a:t>your</a:t>
            </a:r>
            <a:r>
              <a:rPr sz="3000" b="1" i="1" spc="605" dirty="0">
                <a:latin typeface="Roboto Cn"/>
                <a:cs typeface="Roboto Cn"/>
              </a:rPr>
              <a:t>  </a:t>
            </a:r>
            <a:r>
              <a:rPr sz="3000" b="1" i="1" spc="420" dirty="0">
                <a:latin typeface="Roboto Cn"/>
                <a:cs typeface="Roboto Cn"/>
              </a:rPr>
              <a:t>customers</a:t>
            </a:r>
            <a:r>
              <a:rPr sz="3000" b="1" i="1" spc="600" dirty="0">
                <a:latin typeface="Roboto Cn"/>
                <a:cs typeface="Roboto Cn"/>
              </a:rPr>
              <a:t>  </a:t>
            </a:r>
            <a:r>
              <a:rPr sz="3000" b="1" i="1" spc="240" dirty="0">
                <a:latin typeface="Roboto Cn"/>
                <a:cs typeface="Roboto Cn"/>
              </a:rPr>
              <a:t>is </a:t>
            </a:r>
            <a:r>
              <a:rPr sz="3000" b="1" i="1" spc="409" dirty="0">
                <a:latin typeface="Roboto Cn"/>
                <a:cs typeface="Roboto Cn"/>
              </a:rPr>
              <a:t>more</a:t>
            </a:r>
            <a:r>
              <a:rPr sz="3000" b="1" i="1" spc="695" dirty="0">
                <a:latin typeface="Roboto Cn"/>
                <a:cs typeface="Roboto Cn"/>
              </a:rPr>
              <a:t> </a:t>
            </a:r>
            <a:r>
              <a:rPr sz="3000" b="1" i="1" spc="385" dirty="0">
                <a:latin typeface="Roboto Cn"/>
                <a:cs typeface="Roboto Cn"/>
              </a:rPr>
              <a:t>important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345" dirty="0">
                <a:latin typeface="Roboto Cn"/>
                <a:cs typeface="Roboto Cn"/>
              </a:rPr>
              <a:t>than</a:t>
            </a:r>
            <a:r>
              <a:rPr sz="3000" b="1" i="1" spc="130" dirty="0">
                <a:latin typeface="Roboto Cn"/>
                <a:cs typeface="Roboto Cn"/>
              </a:rPr>
              <a:t>  </a:t>
            </a:r>
            <a:r>
              <a:rPr sz="3000" b="1" i="1" spc="360" dirty="0">
                <a:latin typeface="Roboto Cn"/>
                <a:cs typeface="Roboto Cn"/>
              </a:rPr>
              <a:t>ever.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280" dirty="0">
                <a:latin typeface="Roboto Cn"/>
                <a:cs typeface="Roboto Cn"/>
              </a:rPr>
              <a:t>That'</a:t>
            </a:r>
            <a:r>
              <a:rPr sz="3000" b="1" i="1" spc="-160" dirty="0">
                <a:latin typeface="Roboto Cn"/>
                <a:cs typeface="Roboto Cn"/>
              </a:rPr>
              <a:t> </a:t>
            </a:r>
            <a:r>
              <a:rPr sz="3000" b="1" i="1" spc="210" dirty="0">
                <a:latin typeface="Roboto Cn"/>
                <a:cs typeface="Roboto Cn"/>
              </a:rPr>
              <a:t>s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409" dirty="0">
                <a:latin typeface="Roboto Cn"/>
                <a:cs typeface="Roboto Cn"/>
              </a:rPr>
              <a:t>where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409" dirty="0">
                <a:latin typeface="Roboto Cn"/>
                <a:cs typeface="Roboto Cn"/>
              </a:rPr>
              <a:t>customer</a:t>
            </a:r>
            <a:r>
              <a:rPr sz="3000" b="1" i="1" spc="135" dirty="0">
                <a:latin typeface="Roboto Cn"/>
                <a:cs typeface="Roboto Cn"/>
              </a:rPr>
              <a:t>  </a:t>
            </a:r>
            <a:r>
              <a:rPr sz="3000" b="1" i="1" spc="400" dirty="0">
                <a:latin typeface="Roboto Cn"/>
                <a:cs typeface="Roboto Cn"/>
              </a:rPr>
              <a:t>segmentation </a:t>
            </a:r>
            <a:r>
              <a:rPr sz="3000" b="1" i="1" spc="425" dirty="0">
                <a:latin typeface="Roboto Cn"/>
                <a:cs typeface="Roboto Cn"/>
              </a:rPr>
              <a:t>comes</a:t>
            </a:r>
            <a:r>
              <a:rPr sz="3000" b="1" i="1" spc="685" dirty="0">
                <a:latin typeface="Roboto Cn"/>
                <a:cs typeface="Roboto Cn"/>
              </a:rPr>
              <a:t> </a:t>
            </a:r>
            <a:r>
              <a:rPr sz="3000" b="1" i="1" spc="270" dirty="0">
                <a:latin typeface="Roboto Cn"/>
                <a:cs typeface="Roboto Cn"/>
              </a:rPr>
              <a:t>in.</a:t>
            </a:r>
            <a:r>
              <a:rPr sz="3000" b="1" i="1" spc="690" dirty="0">
                <a:latin typeface="Roboto Cn"/>
                <a:cs typeface="Roboto Cn"/>
              </a:rPr>
              <a:t> </a:t>
            </a:r>
            <a:r>
              <a:rPr sz="3000" b="1" i="1" spc="300" dirty="0">
                <a:latin typeface="Roboto Cn"/>
                <a:cs typeface="Roboto Cn"/>
              </a:rPr>
              <a:t>By</a:t>
            </a:r>
            <a:r>
              <a:rPr sz="3000" b="1" i="1" spc="690" dirty="0">
                <a:latin typeface="Roboto Cn"/>
                <a:cs typeface="Roboto Cn"/>
              </a:rPr>
              <a:t> </a:t>
            </a:r>
            <a:r>
              <a:rPr sz="3000" b="1" i="1" spc="360" dirty="0">
                <a:latin typeface="Roboto Cn"/>
                <a:cs typeface="Roboto Cn"/>
              </a:rPr>
              <a:t>dividing</a:t>
            </a:r>
            <a:r>
              <a:rPr sz="3000" b="1" i="1" spc="690" dirty="0">
                <a:latin typeface="Roboto Cn"/>
                <a:cs typeface="Roboto Cn"/>
              </a:rPr>
              <a:t> </a:t>
            </a:r>
            <a:r>
              <a:rPr sz="3000" b="1" i="1" spc="350" dirty="0">
                <a:latin typeface="Roboto Cn"/>
                <a:cs typeface="Roboto Cn"/>
              </a:rPr>
              <a:t>your</a:t>
            </a:r>
            <a:r>
              <a:rPr sz="3000" b="1" i="1" spc="690" dirty="0">
                <a:latin typeface="Roboto Cn"/>
                <a:cs typeface="Roboto Cn"/>
              </a:rPr>
              <a:t> </a:t>
            </a:r>
            <a:r>
              <a:rPr sz="3000" b="1" i="1" spc="420" dirty="0">
                <a:latin typeface="Roboto Cn"/>
                <a:cs typeface="Roboto Cn"/>
              </a:rPr>
              <a:t>customers</a:t>
            </a:r>
            <a:r>
              <a:rPr sz="3000" b="1" i="1" spc="690" dirty="0">
                <a:latin typeface="Roboto Cn"/>
                <a:cs typeface="Roboto Cn"/>
              </a:rPr>
              <a:t> </a:t>
            </a:r>
            <a:r>
              <a:rPr sz="3000" b="1" i="1" spc="320" dirty="0">
                <a:latin typeface="Roboto Cn"/>
                <a:cs typeface="Roboto Cn"/>
              </a:rPr>
              <a:t>into</a:t>
            </a:r>
            <a:r>
              <a:rPr sz="3000" b="1" i="1" spc="690" dirty="0">
                <a:latin typeface="Roboto Cn"/>
                <a:cs typeface="Roboto Cn"/>
              </a:rPr>
              <a:t> </a:t>
            </a:r>
            <a:r>
              <a:rPr sz="3000" b="1" i="1" spc="355" dirty="0">
                <a:latin typeface="Roboto Cn"/>
                <a:cs typeface="Roboto Cn"/>
              </a:rPr>
              <a:t>distinct</a:t>
            </a:r>
            <a:r>
              <a:rPr sz="3000" b="1" i="1" spc="690" dirty="0">
                <a:latin typeface="Roboto Cn"/>
                <a:cs typeface="Roboto Cn"/>
              </a:rPr>
              <a:t> </a:t>
            </a:r>
            <a:r>
              <a:rPr sz="3000" b="1" i="1" spc="400" dirty="0">
                <a:latin typeface="Roboto Cn"/>
                <a:cs typeface="Roboto Cn"/>
              </a:rPr>
              <a:t>groups</a:t>
            </a:r>
            <a:r>
              <a:rPr sz="3000" b="1" i="1" spc="690" dirty="0">
                <a:latin typeface="Roboto Cn"/>
                <a:cs typeface="Roboto Cn"/>
              </a:rPr>
              <a:t> </a:t>
            </a:r>
            <a:r>
              <a:rPr sz="3000" b="1" i="1" spc="390" dirty="0">
                <a:latin typeface="Roboto Cn"/>
                <a:cs typeface="Roboto Cn"/>
              </a:rPr>
              <a:t>based </a:t>
            </a:r>
            <a:r>
              <a:rPr sz="3000" b="1" i="1" spc="310" dirty="0">
                <a:latin typeface="Roboto Cn"/>
                <a:cs typeface="Roboto Cn"/>
              </a:rPr>
              <a:t>on</a:t>
            </a:r>
            <a:r>
              <a:rPr sz="3000" b="1" i="1" spc="280" dirty="0">
                <a:latin typeface="Roboto Cn"/>
                <a:cs typeface="Roboto Cn"/>
              </a:rPr>
              <a:t>   </a:t>
            </a:r>
            <a:r>
              <a:rPr sz="3000" b="1" i="1" spc="340" dirty="0">
                <a:latin typeface="Roboto Cn"/>
                <a:cs typeface="Roboto Cn"/>
              </a:rPr>
              <a:t>their</a:t>
            </a:r>
            <a:r>
              <a:rPr sz="3000" b="1" i="1" spc="285" dirty="0">
                <a:latin typeface="Roboto Cn"/>
                <a:cs typeface="Roboto Cn"/>
              </a:rPr>
              <a:t>   </a:t>
            </a:r>
            <a:r>
              <a:rPr sz="3000" b="1" i="1" spc="390" dirty="0">
                <a:latin typeface="Roboto Cn"/>
                <a:cs typeface="Roboto Cn"/>
              </a:rPr>
              <a:t>characteristics</a:t>
            </a:r>
            <a:r>
              <a:rPr sz="3000" b="1" i="1" spc="280" dirty="0">
                <a:latin typeface="Roboto Cn"/>
                <a:cs typeface="Roboto Cn"/>
              </a:rPr>
              <a:t>   </a:t>
            </a:r>
            <a:r>
              <a:rPr sz="3000" b="1" i="1" spc="350" dirty="0">
                <a:latin typeface="Roboto Cn"/>
                <a:cs typeface="Roboto Cn"/>
              </a:rPr>
              <a:t>and</a:t>
            </a:r>
            <a:r>
              <a:rPr sz="3000" b="1" i="1" spc="285" dirty="0">
                <a:latin typeface="Roboto Cn"/>
                <a:cs typeface="Roboto Cn"/>
              </a:rPr>
              <a:t>   </a:t>
            </a:r>
            <a:r>
              <a:rPr sz="3000" b="1" i="1" spc="370" dirty="0">
                <a:latin typeface="Roboto Cn"/>
                <a:cs typeface="Roboto Cn"/>
              </a:rPr>
              <a:t>behavior,</a:t>
            </a:r>
            <a:r>
              <a:rPr sz="3000" b="1" i="1" spc="285" dirty="0">
                <a:latin typeface="Roboto Cn"/>
                <a:cs typeface="Roboto Cn"/>
              </a:rPr>
              <a:t>   </a:t>
            </a:r>
            <a:r>
              <a:rPr sz="3000" b="1" i="1" spc="335" dirty="0">
                <a:latin typeface="Roboto Cn"/>
                <a:cs typeface="Roboto Cn"/>
              </a:rPr>
              <a:t>you</a:t>
            </a:r>
            <a:r>
              <a:rPr sz="3000" b="1" i="1" spc="280" dirty="0">
                <a:latin typeface="Roboto Cn"/>
                <a:cs typeface="Roboto Cn"/>
              </a:rPr>
              <a:t>   </a:t>
            </a:r>
            <a:r>
              <a:rPr sz="3000" b="1" i="1" spc="350" dirty="0">
                <a:latin typeface="Roboto Cn"/>
                <a:cs typeface="Roboto Cn"/>
              </a:rPr>
              <a:t>can</a:t>
            </a:r>
            <a:r>
              <a:rPr sz="3000" b="1" i="1" spc="285" dirty="0">
                <a:latin typeface="Roboto Cn"/>
                <a:cs typeface="Roboto Cn"/>
              </a:rPr>
              <a:t>   </a:t>
            </a:r>
            <a:r>
              <a:rPr sz="3000" b="1" i="1" spc="335" dirty="0">
                <a:latin typeface="Roboto Cn"/>
                <a:cs typeface="Roboto Cn"/>
              </a:rPr>
              <a:t>tailor</a:t>
            </a:r>
            <a:r>
              <a:rPr sz="3000" b="1" i="1" spc="285" dirty="0">
                <a:latin typeface="Roboto Cn"/>
                <a:cs typeface="Roboto Cn"/>
              </a:rPr>
              <a:t>   </a:t>
            </a:r>
            <a:r>
              <a:rPr sz="3000" b="1" i="1" spc="330" dirty="0">
                <a:latin typeface="Roboto Cn"/>
                <a:cs typeface="Roboto Cn"/>
              </a:rPr>
              <a:t>your </a:t>
            </a:r>
            <a:r>
              <a:rPr sz="3000" b="1" i="1" spc="395" dirty="0">
                <a:latin typeface="Roboto Cn"/>
                <a:cs typeface="Roboto Cn"/>
              </a:rPr>
              <a:t>marketing</a:t>
            </a:r>
            <a:r>
              <a:rPr sz="3000" b="1" i="1" spc="715" dirty="0">
                <a:latin typeface="Roboto Cn"/>
                <a:cs typeface="Roboto Cn"/>
              </a:rPr>
              <a:t> </a:t>
            </a:r>
            <a:r>
              <a:rPr sz="3000" b="1" i="1" spc="375" dirty="0">
                <a:latin typeface="Roboto Cn"/>
                <a:cs typeface="Roboto Cn"/>
              </a:rPr>
              <a:t>efforts</a:t>
            </a:r>
            <a:r>
              <a:rPr sz="3000" b="1" i="1" spc="145" dirty="0">
                <a:latin typeface="Roboto Cn"/>
                <a:cs typeface="Roboto Cn"/>
              </a:rPr>
              <a:t>  </a:t>
            </a:r>
            <a:r>
              <a:rPr sz="3000" b="1" i="1" spc="60" dirty="0">
                <a:latin typeface="Roboto Cn"/>
                <a:cs typeface="Roboto Cn"/>
              </a:rPr>
              <a:t>.</a:t>
            </a:r>
            <a:r>
              <a:rPr sz="3000" b="1" i="1" spc="150" dirty="0">
                <a:latin typeface="Roboto Cn"/>
                <a:cs typeface="Roboto Cn"/>
              </a:rPr>
              <a:t>  </a:t>
            </a:r>
            <a:r>
              <a:rPr sz="3000" b="1" i="1" spc="325" dirty="0">
                <a:latin typeface="Roboto Cn"/>
                <a:cs typeface="Roboto Cn"/>
              </a:rPr>
              <a:t>But</a:t>
            </a:r>
            <a:r>
              <a:rPr sz="3000" b="1" i="1" spc="145" dirty="0">
                <a:latin typeface="Roboto Cn"/>
                <a:cs typeface="Roboto Cn"/>
              </a:rPr>
              <a:t>  </a:t>
            </a:r>
            <a:r>
              <a:rPr sz="3000" b="1" i="1" spc="380" dirty="0">
                <a:latin typeface="Roboto Cn"/>
                <a:cs typeface="Roboto Cn"/>
              </a:rPr>
              <a:t>how</a:t>
            </a:r>
            <a:r>
              <a:rPr sz="3000" b="1" i="1" spc="150" dirty="0">
                <a:latin typeface="Roboto Cn"/>
                <a:cs typeface="Roboto Cn"/>
              </a:rPr>
              <a:t>  </a:t>
            </a:r>
            <a:r>
              <a:rPr sz="3000" b="1" i="1" spc="315" dirty="0">
                <a:latin typeface="Roboto Cn"/>
                <a:cs typeface="Roboto Cn"/>
              </a:rPr>
              <a:t>do</a:t>
            </a:r>
            <a:r>
              <a:rPr sz="3000" b="1" i="1" spc="145" dirty="0">
                <a:latin typeface="Roboto Cn"/>
                <a:cs typeface="Roboto Cn"/>
              </a:rPr>
              <a:t>  </a:t>
            </a:r>
            <a:r>
              <a:rPr sz="3000" b="1" i="1" spc="335" dirty="0">
                <a:latin typeface="Roboto Cn"/>
                <a:cs typeface="Roboto Cn"/>
              </a:rPr>
              <a:t>you</a:t>
            </a:r>
            <a:r>
              <a:rPr sz="3000" b="1" i="1" spc="150" dirty="0">
                <a:latin typeface="Roboto Cn"/>
                <a:cs typeface="Roboto Cn"/>
              </a:rPr>
              <a:t>  </a:t>
            </a:r>
            <a:r>
              <a:rPr sz="3000" b="1" i="1" spc="325" dirty="0">
                <a:latin typeface="Roboto Cn"/>
                <a:cs typeface="Roboto Cn"/>
              </a:rPr>
              <a:t>go</a:t>
            </a:r>
            <a:r>
              <a:rPr sz="3000" b="1" i="1" spc="145" dirty="0">
                <a:latin typeface="Roboto Cn"/>
                <a:cs typeface="Roboto Cn"/>
              </a:rPr>
              <a:t>  </a:t>
            </a:r>
            <a:r>
              <a:rPr sz="3000" b="1" i="1" spc="365" dirty="0">
                <a:latin typeface="Roboto Cn"/>
                <a:cs typeface="Roboto Cn"/>
              </a:rPr>
              <a:t>about</a:t>
            </a:r>
            <a:r>
              <a:rPr sz="3000" b="1" i="1" spc="150" dirty="0">
                <a:latin typeface="Roboto Cn"/>
                <a:cs typeface="Roboto Cn"/>
              </a:rPr>
              <a:t>  </a:t>
            </a:r>
            <a:r>
              <a:rPr sz="3000" b="1" i="1" spc="370" dirty="0">
                <a:latin typeface="Roboto Cn"/>
                <a:cs typeface="Roboto Cn"/>
              </a:rPr>
              <a:t>doing</a:t>
            </a:r>
            <a:r>
              <a:rPr sz="3000" b="1" i="1" spc="145" dirty="0">
                <a:latin typeface="Roboto Cn"/>
                <a:cs typeface="Roboto Cn"/>
              </a:rPr>
              <a:t>  </a:t>
            </a:r>
            <a:r>
              <a:rPr sz="3000" b="1" i="1" spc="340" dirty="0">
                <a:latin typeface="Roboto Cn"/>
                <a:cs typeface="Roboto Cn"/>
              </a:rPr>
              <a:t>this?</a:t>
            </a:r>
            <a:r>
              <a:rPr sz="3000" b="1" i="1" spc="150" dirty="0">
                <a:latin typeface="Roboto Cn"/>
                <a:cs typeface="Roboto Cn"/>
              </a:rPr>
              <a:t>  </a:t>
            </a:r>
            <a:r>
              <a:rPr sz="3000" b="1" i="1" spc="280" dirty="0">
                <a:latin typeface="Roboto Cn"/>
                <a:cs typeface="Roboto Cn"/>
              </a:rPr>
              <a:t>That'</a:t>
            </a:r>
            <a:r>
              <a:rPr sz="3000" b="1" i="1" spc="-165" dirty="0">
                <a:latin typeface="Roboto Cn"/>
                <a:cs typeface="Roboto Cn"/>
              </a:rPr>
              <a:t> </a:t>
            </a:r>
            <a:r>
              <a:rPr sz="3000" b="1" i="1" spc="150" dirty="0">
                <a:latin typeface="Roboto Cn"/>
                <a:cs typeface="Roboto Cn"/>
              </a:rPr>
              <a:t>s </a:t>
            </a:r>
            <a:r>
              <a:rPr sz="3000" b="1" i="1" spc="409" dirty="0">
                <a:latin typeface="Roboto Cn"/>
                <a:cs typeface="Roboto Cn"/>
              </a:rPr>
              <a:t>where</a:t>
            </a:r>
            <a:r>
              <a:rPr sz="3000" b="1" i="1" spc="535" dirty="0">
                <a:latin typeface="Roboto Cn"/>
                <a:cs typeface="Roboto Cn"/>
              </a:rPr>
              <a:t>  </a:t>
            </a:r>
            <a:r>
              <a:rPr sz="3000" b="1" i="1" spc="75" dirty="0">
                <a:latin typeface="Roboto Cn"/>
                <a:cs typeface="Roboto Cn"/>
              </a:rPr>
              <a:t>k-</a:t>
            </a:r>
            <a:r>
              <a:rPr sz="3000" b="1" i="1" spc="-160" dirty="0">
                <a:latin typeface="Roboto Cn"/>
                <a:cs typeface="Roboto Cn"/>
              </a:rPr>
              <a:t> </a:t>
            </a:r>
            <a:r>
              <a:rPr sz="3000" b="1" i="1" spc="420" dirty="0">
                <a:latin typeface="Roboto Cn"/>
                <a:cs typeface="Roboto Cn"/>
              </a:rPr>
              <a:t>means</a:t>
            </a:r>
            <a:r>
              <a:rPr sz="3000" b="1" i="1" spc="295" dirty="0">
                <a:latin typeface="Roboto Cn"/>
                <a:cs typeface="Roboto Cn"/>
              </a:rPr>
              <a:t>   </a:t>
            </a:r>
            <a:r>
              <a:rPr sz="3000" b="1" i="1" spc="425" dirty="0">
                <a:latin typeface="Roboto Cn"/>
                <a:cs typeface="Roboto Cn"/>
              </a:rPr>
              <a:t>comes</a:t>
            </a:r>
            <a:r>
              <a:rPr sz="3000" b="1" i="1" spc="715" dirty="0">
                <a:latin typeface="Roboto Cn"/>
                <a:cs typeface="Roboto Cn"/>
              </a:rPr>
              <a:t>    </a:t>
            </a:r>
            <a:r>
              <a:rPr sz="3000" b="1" i="1" spc="245" dirty="0">
                <a:latin typeface="Roboto Cn"/>
                <a:cs typeface="Roboto Cn"/>
              </a:rPr>
              <a:t>in</a:t>
            </a:r>
            <a:r>
              <a:rPr sz="3000" b="1" i="1" spc="295" dirty="0">
                <a:latin typeface="Roboto Cn"/>
                <a:cs typeface="Roboto Cn"/>
              </a:rPr>
              <a:t>   </a:t>
            </a:r>
            <a:r>
              <a:rPr sz="3000" b="1" i="1" spc="370" dirty="0">
                <a:latin typeface="Roboto Cn"/>
                <a:cs typeface="Roboto Cn"/>
              </a:rPr>
              <a:t>picture</a:t>
            </a:r>
            <a:r>
              <a:rPr sz="3000" b="1" i="1" spc="300" dirty="0">
                <a:latin typeface="Roboto Cn"/>
                <a:cs typeface="Roboto Cn"/>
              </a:rPr>
              <a:t>   </a:t>
            </a:r>
            <a:r>
              <a:rPr sz="3000" b="1" i="1" spc="125" dirty="0">
                <a:latin typeface="Roboto Cn"/>
                <a:cs typeface="Roboto Cn"/>
              </a:rPr>
              <a:t>K-</a:t>
            </a:r>
            <a:r>
              <a:rPr sz="3000" b="1" i="1" spc="-165" dirty="0">
                <a:latin typeface="Roboto Cn"/>
                <a:cs typeface="Roboto Cn"/>
              </a:rPr>
              <a:t> </a:t>
            </a:r>
            <a:r>
              <a:rPr sz="3000" b="1" i="1" spc="420" dirty="0">
                <a:latin typeface="Roboto Cn"/>
                <a:cs typeface="Roboto Cn"/>
              </a:rPr>
              <a:t>means</a:t>
            </a:r>
            <a:r>
              <a:rPr sz="3000" b="1" i="1" spc="295" dirty="0">
                <a:latin typeface="Roboto Cn"/>
                <a:cs typeface="Roboto Cn"/>
              </a:rPr>
              <a:t>   </a:t>
            </a:r>
            <a:r>
              <a:rPr sz="3000" b="1" i="1" spc="265" dirty="0">
                <a:latin typeface="Roboto Cn"/>
                <a:cs typeface="Roboto Cn"/>
              </a:rPr>
              <a:t>is</a:t>
            </a:r>
            <a:r>
              <a:rPr sz="3000" b="1" i="1" spc="300" dirty="0">
                <a:latin typeface="Roboto Cn"/>
                <a:cs typeface="Roboto Cn"/>
              </a:rPr>
              <a:t>   </a:t>
            </a:r>
            <a:r>
              <a:rPr sz="3000" b="1" i="1" spc="180" dirty="0">
                <a:latin typeface="Roboto Cn"/>
                <a:cs typeface="Roboto Cn"/>
              </a:rPr>
              <a:t>a</a:t>
            </a:r>
            <a:r>
              <a:rPr sz="3000" b="1" i="1" spc="295" dirty="0">
                <a:latin typeface="Roboto Cn"/>
                <a:cs typeface="Roboto Cn"/>
              </a:rPr>
              <a:t>   </a:t>
            </a:r>
            <a:r>
              <a:rPr sz="3000" b="1" i="1" spc="385" dirty="0">
                <a:latin typeface="Roboto Cn"/>
                <a:cs typeface="Roboto Cn"/>
              </a:rPr>
              <a:t>powerful algorithm</a:t>
            </a:r>
            <a:r>
              <a:rPr sz="3000" b="1" i="1" spc="615" dirty="0">
                <a:latin typeface="Roboto Cn"/>
                <a:cs typeface="Roboto Cn"/>
              </a:rPr>
              <a:t>  </a:t>
            </a:r>
            <a:r>
              <a:rPr sz="3000" b="1" i="1" spc="320" dirty="0">
                <a:latin typeface="Roboto Cn"/>
                <a:cs typeface="Roboto Cn"/>
              </a:rPr>
              <a:t>that</a:t>
            </a:r>
            <a:r>
              <a:rPr sz="3000" b="1" i="1" spc="620" dirty="0">
                <a:latin typeface="Roboto Cn"/>
                <a:cs typeface="Roboto Cn"/>
              </a:rPr>
              <a:t>  </a:t>
            </a:r>
            <a:r>
              <a:rPr sz="3000" b="1" i="1" spc="375" dirty="0">
                <a:latin typeface="Roboto Cn"/>
                <a:cs typeface="Roboto Cn"/>
              </a:rPr>
              <a:t>helps</a:t>
            </a:r>
            <a:r>
              <a:rPr sz="3000" b="1" i="1" spc="620" dirty="0">
                <a:latin typeface="Roboto Cn"/>
                <a:cs typeface="Roboto Cn"/>
              </a:rPr>
              <a:t>  </a:t>
            </a:r>
            <a:r>
              <a:rPr sz="3000" b="1" i="1" spc="415" dirty="0">
                <a:latin typeface="Roboto Cn"/>
                <a:cs typeface="Roboto Cn"/>
              </a:rPr>
              <a:t>businesses</a:t>
            </a:r>
            <a:r>
              <a:rPr sz="3000" b="1" i="1" spc="620" dirty="0">
                <a:latin typeface="Roboto Cn"/>
                <a:cs typeface="Roboto Cn"/>
              </a:rPr>
              <a:t>  </a:t>
            </a:r>
            <a:r>
              <a:rPr sz="3000" b="1" i="1" spc="370" dirty="0">
                <a:latin typeface="Roboto Cn"/>
                <a:cs typeface="Roboto Cn"/>
              </a:rPr>
              <a:t>cluster</a:t>
            </a:r>
            <a:r>
              <a:rPr sz="3000" b="1" i="1" spc="615" dirty="0">
                <a:latin typeface="Roboto Cn"/>
                <a:cs typeface="Roboto Cn"/>
              </a:rPr>
              <a:t>  </a:t>
            </a:r>
            <a:r>
              <a:rPr sz="3000" b="1" i="1" spc="409" dirty="0">
                <a:latin typeface="Roboto Cn"/>
                <a:cs typeface="Roboto Cn"/>
              </a:rPr>
              <a:t>customer</a:t>
            </a:r>
            <a:r>
              <a:rPr sz="3000" b="1" i="1" spc="620" dirty="0">
                <a:latin typeface="Roboto Cn"/>
                <a:cs typeface="Roboto Cn"/>
              </a:rPr>
              <a:t>  </a:t>
            </a:r>
            <a:r>
              <a:rPr sz="3000" b="1" i="1" spc="350" dirty="0">
                <a:latin typeface="Roboto Cn"/>
                <a:cs typeface="Roboto Cn"/>
              </a:rPr>
              <a:t>data</a:t>
            </a:r>
            <a:r>
              <a:rPr sz="3000" b="1" i="1" spc="620" dirty="0">
                <a:latin typeface="Roboto Cn"/>
                <a:cs typeface="Roboto Cn"/>
              </a:rPr>
              <a:t>  </a:t>
            </a:r>
            <a:r>
              <a:rPr sz="3000" b="1" i="1" spc="300" dirty="0">
                <a:latin typeface="Roboto Cn"/>
                <a:cs typeface="Roboto Cn"/>
              </a:rPr>
              <a:t>into </a:t>
            </a:r>
            <a:r>
              <a:rPr sz="3000" b="1" i="1" spc="400" dirty="0">
                <a:latin typeface="Roboto Cn"/>
                <a:cs typeface="Roboto Cn"/>
              </a:rPr>
              <a:t>meaningful</a:t>
            </a:r>
            <a:r>
              <a:rPr sz="3000" b="1" i="1" spc="125" dirty="0">
                <a:latin typeface="Roboto Cn"/>
                <a:cs typeface="Roboto Cn"/>
              </a:rPr>
              <a:t>  </a:t>
            </a:r>
            <a:r>
              <a:rPr sz="3000" b="1" i="1" spc="380" dirty="0">
                <a:latin typeface="Roboto Cn"/>
                <a:cs typeface="Roboto Cn"/>
              </a:rPr>
              <a:t>groups,</a:t>
            </a:r>
            <a:r>
              <a:rPr sz="3000" b="1" i="1" spc="130" dirty="0">
                <a:latin typeface="Roboto Cn"/>
                <a:cs typeface="Roboto Cn"/>
              </a:rPr>
              <a:t>  </a:t>
            </a:r>
            <a:r>
              <a:rPr sz="3000" b="1" i="1" spc="380" dirty="0">
                <a:latin typeface="Roboto Cn"/>
                <a:cs typeface="Roboto Cn"/>
              </a:rPr>
              <a:t>providing</a:t>
            </a:r>
            <a:r>
              <a:rPr sz="3000" b="1" i="1" spc="125" dirty="0">
                <a:latin typeface="Roboto Cn"/>
                <a:cs typeface="Roboto Cn"/>
              </a:rPr>
              <a:t>  </a:t>
            </a:r>
            <a:r>
              <a:rPr sz="3000" b="1" i="1" spc="375" dirty="0">
                <a:latin typeface="Roboto Cn"/>
                <a:cs typeface="Roboto Cn"/>
              </a:rPr>
              <a:t>valuable</a:t>
            </a:r>
            <a:r>
              <a:rPr sz="3000" b="1" i="1" spc="130" dirty="0">
                <a:latin typeface="Roboto Cn"/>
                <a:cs typeface="Roboto Cn"/>
              </a:rPr>
              <a:t>  </a:t>
            </a:r>
            <a:r>
              <a:rPr sz="3000" b="1" i="1" spc="370" dirty="0">
                <a:latin typeface="Roboto Cn"/>
                <a:cs typeface="Roboto Cn"/>
              </a:rPr>
              <a:t>insights</a:t>
            </a:r>
            <a:r>
              <a:rPr sz="3000" b="1" i="1" spc="125" dirty="0">
                <a:latin typeface="Roboto Cn"/>
                <a:cs typeface="Roboto Cn"/>
              </a:rPr>
              <a:t>  </a:t>
            </a:r>
            <a:r>
              <a:rPr sz="3000" b="1" i="1" spc="320" dirty="0">
                <a:latin typeface="Roboto Cn"/>
                <a:cs typeface="Roboto Cn"/>
              </a:rPr>
              <a:t>into</a:t>
            </a:r>
            <a:r>
              <a:rPr sz="3000" b="1" i="1" spc="125" dirty="0">
                <a:latin typeface="Roboto Cn"/>
                <a:cs typeface="Roboto Cn"/>
              </a:rPr>
              <a:t>  </a:t>
            </a:r>
            <a:r>
              <a:rPr sz="3000" b="1" i="1" spc="340" dirty="0">
                <a:latin typeface="Roboto Cn"/>
                <a:cs typeface="Roboto Cn"/>
              </a:rPr>
              <a:t>their</a:t>
            </a:r>
            <a:r>
              <a:rPr sz="3000" b="1" i="1" spc="130" dirty="0">
                <a:latin typeface="Roboto Cn"/>
                <a:cs typeface="Roboto Cn"/>
              </a:rPr>
              <a:t>  </a:t>
            </a:r>
            <a:r>
              <a:rPr sz="3000" b="1" i="1" spc="385" dirty="0">
                <a:latin typeface="Roboto Cn"/>
                <a:cs typeface="Roboto Cn"/>
              </a:rPr>
              <a:t>needs </a:t>
            </a:r>
            <a:r>
              <a:rPr sz="3000" b="1" i="1" spc="350" dirty="0">
                <a:latin typeface="Roboto Cn"/>
                <a:cs typeface="Roboto Cn"/>
              </a:rPr>
              <a:t>and</a:t>
            </a:r>
            <a:r>
              <a:rPr sz="3000" b="1" i="1" spc="645" dirty="0">
                <a:latin typeface="Roboto Cn"/>
                <a:cs typeface="Roboto Cn"/>
              </a:rPr>
              <a:t>  </a:t>
            </a:r>
            <a:r>
              <a:rPr sz="3000" b="1" i="1" spc="409" dirty="0">
                <a:latin typeface="Roboto Cn"/>
                <a:cs typeface="Roboto Cn"/>
              </a:rPr>
              <a:t>preferences.</a:t>
            </a:r>
            <a:r>
              <a:rPr sz="3000" b="1" i="1" spc="650" dirty="0">
                <a:latin typeface="Roboto Cn"/>
                <a:cs typeface="Roboto Cn"/>
              </a:rPr>
              <a:t>  </a:t>
            </a:r>
            <a:r>
              <a:rPr sz="3000" b="1" i="1" spc="405" dirty="0">
                <a:latin typeface="Roboto Cn"/>
                <a:cs typeface="Roboto Cn"/>
              </a:rPr>
              <a:t>However,</a:t>
            </a:r>
            <a:r>
              <a:rPr sz="3000" b="1" i="1" spc="650" dirty="0">
                <a:latin typeface="Roboto Cn"/>
                <a:cs typeface="Roboto Cn"/>
              </a:rPr>
              <a:t>  </a:t>
            </a:r>
            <a:r>
              <a:rPr sz="3000" b="1" i="1" spc="365" dirty="0">
                <a:latin typeface="Roboto Cn"/>
                <a:cs typeface="Roboto Cn"/>
              </a:rPr>
              <a:t>identifying</a:t>
            </a:r>
            <a:r>
              <a:rPr sz="3000" b="1" i="1" spc="650" dirty="0">
                <a:latin typeface="Roboto Cn"/>
                <a:cs typeface="Roboto Cn"/>
              </a:rPr>
              <a:t>  </a:t>
            </a:r>
            <a:r>
              <a:rPr sz="3000" b="1" i="1" spc="330" dirty="0">
                <a:latin typeface="Roboto Cn"/>
                <a:cs typeface="Roboto Cn"/>
              </a:rPr>
              <a:t>the</a:t>
            </a:r>
            <a:r>
              <a:rPr sz="3000" b="1" i="1" spc="650" dirty="0">
                <a:latin typeface="Roboto Cn"/>
                <a:cs typeface="Roboto Cn"/>
              </a:rPr>
              <a:t>  </a:t>
            </a:r>
            <a:r>
              <a:rPr sz="3000" b="1" i="1" spc="340" dirty="0">
                <a:latin typeface="Roboto Cn"/>
                <a:cs typeface="Roboto Cn"/>
              </a:rPr>
              <a:t>right</a:t>
            </a:r>
            <a:r>
              <a:rPr sz="3000" b="1" i="1" spc="645" dirty="0">
                <a:latin typeface="Roboto Cn"/>
                <a:cs typeface="Roboto Cn"/>
              </a:rPr>
              <a:t>  </a:t>
            </a:r>
            <a:r>
              <a:rPr sz="3000" b="1" i="1" spc="360" dirty="0">
                <a:latin typeface="Roboto Cn"/>
                <a:cs typeface="Roboto Cn"/>
              </a:rPr>
              <a:t>criteria</a:t>
            </a:r>
            <a:r>
              <a:rPr sz="3000" b="1" i="1" spc="650" dirty="0">
                <a:latin typeface="Roboto Cn"/>
                <a:cs typeface="Roboto Cn"/>
              </a:rPr>
              <a:t>  </a:t>
            </a:r>
            <a:r>
              <a:rPr sz="3000" b="1" i="1" spc="300" dirty="0">
                <a:latin typeface="Roboto Cn"/>
                <a:cs typeface="Roboto Cn"/>
              </a:rPr>
              <a:t>for </a:t>
            </a:r>
            <a:r>
              <a:rPr sz="3000" b="1" i="1" spc="409" dirty="0">
                <a:latin typeface="Roboto Cn"/>
                <a:cs typeface="Roboto Cn"/>
              </a:rPr>
              <a:t>segmentation</a:t>
            </a:r>
            <a:r>
              <a:rPr sz="3000" b="1" i="1" spc="114" dirty="0">
                <a:latin typeface="Roboto Cn"/>
                <a:cs typeface="Roboto Cn"/>
              </a:rPr>
              <a:t>  </a:t>
            </a:r>
            <a:r>
              <a:rPr sz="3000" b="1" i="1" spc="350" dirty="0">
                <a:latin typeface="Roboto Cn"/>
                <a:cs typeface="Roboto Cn"/>
              </a:rPr>
              <a:t>can</a:t>
            </a:r>
            <a:r>
              <a:rPr sz="3000" b="1" i="1" spc="114" dirty="0">
                <a:latin typeface="Roboto Cn"/>
                <a:cs typeface="Roboto Cn"/>
              </a:rPr>
              <a:t>  </a:t>
            </a:r>
            <a:r>
              <a:rPr sz="3000" b="1" i="1" spc="330" dirty="0">
                <a:latin typeface="Roboto Cn"/>
                <a:cs typeface="Roboto Cn"/>
              </a:rPr>
              <a:t>be</a:t>
            </a:r>
            <a:r>
              <a:rPr sz="3000" b="1" i="1" spc="114" dirty="0">
                <a:latin typeface="Roboto Cn"/>
                <a:cs typeface="Roboto Cn"/>
              </a:rPr>
              <a:t>  </a:t>
            </a:r>
            <a:r>
              <a:rPr sz="3000" b="1" i="1" spc="375" dirty="0">
                <a:latin typeface="Roboto Cn"/>
                <a:cs typeface="Roboto Cn"/>
              </a:rPr>
              <a:t>challenging,</a:t>
            </a:r>
            <a:r>
              <a:rPr sz="3000" b="1" i="1" spc="114" dirty="0">
                <a:latin typeface="Roboto Cn"/>
                <a:cs typeface="Roboto Cn"/>
              </a:rPr>
              <a:t>  </a:t>
            </a:r>
            <a:r>
              <a:rPr sz="3000" b="1" i="1" spc="350" dirty="0">
                <a:latin typeface="Roboto Cn"/>
                <a:cs typeface="Roboto Cn"/>
              </a:rPr>
              <a:t>and</a:t>
            </a:r>
            <a:r>
              <a:rPr sz="3000" b="1" i="1" spc="114" dirty="0">
                <a:latin typeface="Roboto Cn"/>
                <a:cs typeface="Roboto Cn"/>
              </a:rPr>
              <a:t>  </a:t>
            </a:r>
            <a:r>
              <a:rPr sz="3000" b="1" i="1" spc="415" dirty="0">
                <a:latin typeface="Roboto Cn"/>
                <a:cs typeface="Roboto Cn"/>
              </a:rPr>
              <a:t>businesses</a:t>
            </a:r>
            <a:r>
              <a:rPr sz="3000" b="1" i="1" spc="114" dirty="0">
                <a:latin typeface="Roboto Cn"/>
                <a:cs typeface="Roboto Cn"/>
              </a:rPr>
              <a:t>  </a:t>
            </a:r>
            <a:r>
              <a:rPr sz="3000" b="1" i="1" spc="385" dirty="0">
                <a:latin typeface="Roboto Cn"/>
                <a:cs typeface="Roboto Cn"/>
              </a:rPr>
              <a:t>must</a:t>
            </a:r>
            <a:r>
              <a:rPr sz="3000" b="1" i="1" spc="114" dirty="0">
                <a:latin typeface="Roboto Cn"/>
                <a:cs typeface="Roboto Cn"/>
              </a:rPr>
              <a:t>  </a:t>
            </a:r>
            <a:r>
              <a:rPr sz="3000" b="1" i="1" spc="380" dirty="0">
                <a:latin typeface="Roboto Cn"/>
                <a:cs typeface="Roboto Cn"/>
              </a:rPr>
              <a:t>balance </a:t>
            </a:r>
            <a:r>
              <a:rPr sz="3000" b="1" i="1" spc="385" dirty="0">
                <a:latin typeface="Roboto Cn"/>
                <a:cs typeface="Roboto Cn"/>
              </a:rPr>
              <a:t>meaningful,</a:t>
            </a:r>
            <a:r>
              <a:rPr sz="3000" b="1" i="1" spc="80" dirty="0">
                <a:latin typeface="Roboto Cn"/>
                <a:cs typeface="Roboto Cn"/>
              </a:rPr>
              <a:t>  </a:t>
            </a:r>
            <a:r>
              <a:rPr sz="3000" b="1" i="1" spc="370" dirty="0">
                <a:latin typeface="Roboto Cn"/>
                <a:cs typeface="Roboto Cn"/>
              </a:rPr>
              <a:t>actionable,</a:t>
            </a:r>
            <a:r>
              <a:rPr sz="3000" b="1" i="1" spc="310" dirty="0">
                <a:latin typeface="Roboto Cn"/>
                <a:cs typeface="Roboto Cn"/>
              </a:rPr>
              <a:t>  </a:t>
            </a:r>
            <a:r>
              <a:rPr sz="3000" b="1" i="1" spc="350" dirty="0">
                <a:latin typeface="Roboto Cn"/>
                <a:cs typeface="Roboto Cn"/>
              </a:rPr>
              <a:t>and</a:t>
            </a:r>
            <a:r>
              <a:rPr sz="3000" b="1" i="1" spc="310" dirty="0">
                <a:latin typeface="Roboto Cn"/>
                <a:cs typeface="Roboto Cn"/>
              </a:rPr>
              <a:t>  </a:t>
            </a:r>
            <a:r>
              <a:rPr sz="3000" b="1" i="1" spc="295" dirty="0">
                <a:latin typeface="Roboto Cn"/>
                <a:cs typeface="Roboto Cn"/>
              </a:rPr>
              <a:t>easy-</a:t>
            </a:r>
            <a:r>
              <a:rPr sz="3000" b="1" i="1" spc="-165" dirty="0">
                <a:latin typeface="Roboto Cn"/>
                <a:cs typeface="Roboto Cn"/>
              </a:rPr>
              <a:t> </a:t>
            </a:r>
            <a:r>
              <a:rPr sz="3000" b="1" i="1" spc="175" dirty="0">
                <a:latin typeface="Roboto Cn"/>
                <a:cs typeface="Roboto Cn"/>
              </a:rPr>
              <a:t>to-</a:t>
            </a:r>
            <a:r>
              <a:rPr sz="3000" b="1" i="1" spc="-170" dirty="0">
                <a:latin typeface="Roboto Cn"/>
                <a:cs typeface="Roboto Cn"/>
              </a:rPr>
              <a:t> </a:t>
            </a:r>
            <a:r>
              <a:rPr sz="3000" b="1" i="1" spc="405" dirty="0">
                <a:latin typeface="Roboto Cn"/>
                <a:cs typeface="Roboto Cn"/>
              </a:rPr>
              <a:t>understand</a:t>
            </a:r>
            <a:r>
              <a:rPr sz="3000" b="1" i="1" spc="310" dirty="0">
                <a:latin typeface="Roboto Cn"/>
                <a:cs typeface="Roboto Cn"/>
              </a:rPr>
              <a:t>  </a:t>
            </a:r>
            <a:r>
              <a:rPr sz="3000" b="1" i="1" spc="425" dirty="0">
                <a:latin typeface="Roboto Cn"/>
                <a:cs typeface="Roboto Cn"/>
              </a:rPr>
              <a:t>segments</a:t>
            </a:r>
            <a:r>
              <a:rPr sz="3000" b="1" i="1" spc="310" dirty="0">
                <a:latin typeface="Roboto Cn"/>
                <a:cs typeface="Roboto Cn"/>
              </a:rPr>
              <a:t>  </a:t>
            </a:r>
            <a:r>
              <a:rPr sz="3000" b="1" i="1" spc="315" dirty="0">
                <a:latin typeface="Roboto Cn"/>
                <a:cs typeface="Roboto Cn"/>
              </a:rPr>
              <a:t>with </a:t>
            </a:r>
            <a:r>
              <a:rPr sz="3000" b="1" i="1" spc="390" dirty="0">
                <a:latin typeface="Roboto Cn"/>
                <a:cs typeface="Roboto Cn"/>
              </a:rPr>
              <a:t>accurate </a:t>
            </a:r>
            <a:r>
              <a:rPr sz="3000" b="1" i="1" spc="350" dirty="0">
                <a:latin typeface="Roboto Cn"/>
                <a:cs typeface="Roboto Cn"/>
              </a:rPr>
              <a:t>and</a:t>
            </a:r>
            <a:r>
              <a:rPr sz="3000" b="1" i="1" spc="95" dirty="0">
                <a:latin typeface="Roboto Cn"/>
                <a:cs typeface="Roboto Cn"/>
              </a:rPr>
              <a:t>  </a:t>
            </a:r>
            <a:r>
              <a:rPr sz="3000" b="1" i="1" spc="204" dirty="0">
                <a:latin typeface="Roboto Cn"/>
                <a:cs typeface="Roboto Cn"/>
              </a:rPr>
              <a:t>up-</a:t>
            </a:r>
            <a:r>
              <a:rPr sz="3000" b="1" i="1" spc="-160" dirty="0">
                <a:latin typeface="Roboto Cn"/>
                <a:cs typeface="Roboto Cn"/>
              </a:rPr>
              <a:t> </a:t>
            </a:r>
            <a:r>
              <a:rPr sz="3000" b="1" i="1" spc="175" dirty="0">
                <a:latin typeface="Roboto Cn"/>
                <a:cs typeface="Roboto Cn"/>
              </a:rPr>
              <a:t>to-</a:t>
            </a:r>
            <a:r>
              <a:rPr sz="3000" b="1" i="1" spc="-170" dirty="0">
                <a:latin typeface="Roboto Cn"/>
                <a:cs typeface="Roboto Cn"/>
              </a:rPr>
              <a:t> </a:t>
            </a:r>
            <a:r>
              <a:rPr sz="3000" b="1" i="1" spc="360" dirty="0">
                <a:latin typeface="Roboto Cn"/>
                <a:cs typeface="Roboto Cn"/>
              </a:rPr>
              <a:t>date</a:t>
            </a:r>
            <a:r>
              <a:rPr sz="3000" b="1" i="1" spc="95" dirty="0">
                <a:latin typeface="Roboto Cn"/>
                <a:cs typeface="Roboto Cn"/>
              </a:rPr>
              <a:t>  </a:t>
            </a:r>
            <a:r>
              <a:rPr sz="3000" b="1" i="1" spc="350" dirty="0">
                <a:latin typeface="Roboto Cn"/>
                <a:cs typeface="Roboto Cn"/>
              </a:rPr>
              <a:t>data</a:t>
            </a:r>
            <a:r>
              <a:rPr sz="3000" b="1" i="1" spc="100" dirty="0">
                <a:latin typeface="Roboto Cn"/>
                <a:cs typeface="Roboto Cn"/>
              </a:rPr>
              <a:t>  </a:t>
            </a:r>
            <a:r>
              <a:rPr sz="3000" b="1" i="1" spc="265" dirty="0">
                <a:latin typeface="Roboto Cn"/>
                <a:cs typeface="Roboto Cn"/>
              </a:rPr>
              <a:t>to</a:t>
            </a:r>
            <a:r>
              <a:rPr sz="3000" b="1" i="1" spc="95" dirty="0">
                <a:latin typeface="Roboto Cn"/>
                <a:cs typeface="Roboto Cn"/>
              </a:rPr>
              <a:t>  </a:t>
            </a:r>
            <a:r>
              <a:rPr sz="3000" b="1" i="1" spc="385" dirty="0">
                <a:latin typeface="Roboto Cn"/>
                <a:cs typeface="Roboto Cn"/>
              </a:rPr>
              <a:t>accurately</a:t>
            </a:r>
            <a:r>
              <a:rPr sz="3000" b="1" i="1" spc="95" dirty="0">
                <a:latin typeface="Roboto Cn"/>
                <a:cs typeface="Roboto Cn"/>
              </a:rPr>
              <a:t>  </a:t>
            </a:r>
            <a:r>
              <a:rPr sz="3000" b="1" i="1" spc="365" dirty="0">
                <a:latin typeface="Roboto Cn"/>
                <a:cs typeface="Roboto Cn"/>
              </a:rPr>
              <a:t>reflect</a:t>
            </a:r>
            <a:r>
              <a:rPr sz="3000" b="1" i="1" spc="95" dirty="0">
                <a:latin typeface="Roboto Cn"/>
                <a:cs typeface="Roboto Cn"/>
              </a:rPr>
              <a:t>  </a:t>
            </a:r>
            <a:r>
              <a:rPr sz="3000" b="1" i="1" spc="330" dirty="0">
                <a:latin typeface="Roboto Cn"/>
                <a:cs typeface="Roboto Cn"/>
              </a:rPr>
              <a:t>the</a:t>
            </a:r>
            <a:r>
              <a:rPr sz="3000" b="1" i="1" spc="100" dirty="0">
                <a:latin typeface="Roboto Cn"/>
                <a:cs typeface="Roboto Cn"/>
              </a:rPr>
              <a:t>  </a:t>
            </a:r>
            <a:r>
              <a:rPr sz="3000" b="1" i="1" spc="400" dirty="0">
                <a:latin typeface="Roboto Cn"/>
                <a:cs typeface="Roboto Cn"/>
              </a:rPr>
              <a:t>customer </a:t>
            </a:r>
            <a:r>
              <a:rPr sz="3000" b="1" i="1" spc="365" dirty="0">
                <a:latin typeface="Roboto Cn"/>
                <a:cs typeface="Roboto Cn"/>
              </a:rPr>
              <a:t>base.</a:t>
            </a:r>
            <a:endParaRPr sz="3000" dirty="0">
              <a:latin typeface="Roboto Cn"/>
              <a:cs typeface="Roboto C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728" rIns="0" bIns="0" rtlCol="0">
            <a:spAutoFit/>
          </a:bodyPr>
          <a:lstStyle/>
          <a:p>
            <a:pPr marL="2709545">
              <a:lnSpc>
                <a:spcPct val="100000"/>
              </a:lnSpc>
              <a:spcBef>
                <a:spcPts val="130"/>
              </a:spcBef>
            </a:pPr>
            <a:r>
              <a:rPr sz="5800" b="1" spc="254" dirty="0">
                <a:solidFill>
                  <a:srgbClr val="F5D4C3"/>
                </a:solidFill>
                <a:latin typeface="Arial"/>
                <a:cs typeface="Arial"/>
              </a:rPr>
              <a:t>Introduction</a:t>
            </a:r>
            <a:endParaRPr sz="5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0986" y="1552504"/>
            <a:ext cx="7214234" cy="222885"/>
          </a:xfrm>
          <a:custGeom>
            <a:avLst/>
            <a:gdLst/>
            <a:ahLst/>
            <a:cxnLst/>
            <a:rect l="l" t="t" r="r" b="b"/>
            <a:pathLst>
              <a:path w="7214234" h="222885">
                <a:moveTo>
                  <a:pt x="7102388" y="222477"/>
                </a:moveTo>
                <a:lnTo>
                  <a:pt x="111238" y="222477"/>
                </a:lnTo>
                <a:lnTo>
                  <a:pt x="67939" y="213735"/>
                </a:lnTo>
                <a:lnTo>
                  <a:pt x="32580" y="189896"/>
                </a:lnTo>
                <a:lnTo>
                  <a:pt x="8741" y="154537"/>
                </a:lnTo>
                <a:lnTo>
                  <a:pt x="0" y="111238"/>
                </a:lnTo>
                <a:lnTo>
                  <a:pt x="8741" y="67939"/>
                </a:lnTo>
                <a:lnTo>
                  <a:pt x="32580" y="32581"/>
                </a:lnTo>
                <a:lnTo>
                  <a:pt x="67939" y="8741"/>
                </a:lnTo>
                <a:lnTo>
                  <a:pt x="111238" y="0"/>
                </a:lnTo>
                <a:lnTo>
                  <a:pt x="7102388" y="0"/>
                </a:lnTo>
                <a:lnTo>
                  <a:pt x="7145687" y="8741"/>
                </a:lnTo>
                <a:lnTo>
                  <a:pt x="7181045" y="32581"/>
                </a:lnTo>
                <a:lnTo>
                  <a:pt x="7204885" y="67939"/>
                </a:lnTo>
                <a:lnTo>
                  <a:pt x="7213626" y="111238"/>
                </a:lnTo>
                <a:lnTo>
                  <a:pt x="7204885" y="154537"/>
                </a:lnTo>
                <a:lnTo>
                  <a:pt x="7181045" y="189896"/>
                </a:lnTo>
                <a:lnTo>
                  <a:pt x="7145687" y="213735"/>
                </a:lnTo>
                <a:lnTo>
                  <a:pt x="7102388" y="222477"/>
                </a:lnTo>
                <a:close/>
              </a:path>
            </a:pathLst>
          </a:custGeom>
          <a:solidFill>
            <a:srgbClr val="E44E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72072" y="203059"/>
            <a:ext cx="2346325" cy="2142490"/>
          </a:xfrm>
          <a:custGeom>
            <a:avLst/>
            <a:gdLst/>
            <a:ahLst/>
            <a:cxnLst/>
            <a:rect l="l" t="t" r="r" b="b"/>
            <a:pathLst>
              <a:path w="2346325" h="2142490">
                <a:moveTo>
                  <a:pt x="952868" y="1017422"/>
                </a:moveTo>
                <a:lnTo>
                  <a:pt x="925334" y="983132"/>
                </a:lnTo>
                <a:lnTo>
                  <a:pt x="916063" y="980592"/>
                </a:lnTo>
                <a:lnTo>
                  <a:pt x="873188" y="980592"/>
                </a:lnTo>
                <a:lnTo>
                  <a:pt x="873188" y="1059332"/>
                </a:lnTo>
                <a:lnTo>
                  <a:pt x="871169" y="1070762"/>
                </a:lnTo>
                <a:lnTo>
                  <a:pt x="858507" y="1111402"/>
                </a:lnTo>
                <a:lnTo>
                  <a:pt x="844397" y="1140612"/>
                </a:lnTo>
                <a:lnTo>
                  <a:pt x="838847" y="1150772"/>
                </a:lnTo>
                <a:lnTo>
                  <a:pt x="832904" y="1159662"/>
                </a:lnTo>
                <a:lnTo>
                  <a:pt x="826579" y="1168552"/>
                </a:lnTo>
                <a:lnTo>
                  <a:pt x="819861" y="1176172"/>
                </a:lnTo>
                <a:lnTo>
                  <a:pt x="812787" y="1185062"/>
                </a:lnTo>
                <a:lnTo>
                  <a:pt x="805370" y="1192682"/>
                </a:lnTo>
                <a:lnTo>
                  <a:pt x="797610" y="1200302"/>
                </a:lnTo>
                <a:lnTo>
                  <a:pt x="789520" y="1206652"/>
                </a:lnTo>
                <a:lnTo>
                  <a:pt x="781113" y="1214272"/>
                </a:lnTo>
                <a:lnTo>
                  <a:pt x="744816" y="1237132"/>
                </a:lnTo>
                <a:lnTo>
                  <a:pt x="704989" y="1253642"/>
                </a:lnTo>
                <a:lnTo>
                  <a:pt x="694639" y="1257452"/>
                </a:lnTo>
                <a:lnTo>
                  <a:pt x="673544" y="1262532"/>
                </a:lnTo>
                <a:lnTo>
                  <a:pt x="641350" y="1266342"/>
                </a:lnTo>
                <a:lnTo>
                  <a:pt x="619036" y="1266342"/>
                </a:lnTo>
                <a:lnTo>
                  <a:pt x="584873" y="1262532"/>
                </a:lnTo>
                <a:lnTo>
                  <a:pt x="573633" y="1259992"/>
                </a:lnTo>
                <a:lnTo>
                  <a:pt x="562533" y="1256182"/>
                </a:lnTo>
                <a:lnTo>
                  <a:pt x="551586" y="1253642"/>
                </a:lnTo>
                <a:lnTo>
                  <a:pt x="509663" y="1234592"/>
                </a:lnTo>
                <a:lnTo>
                  <a:pt x="480872" y="1215542"/>
                </a:lnTo>
                <a:lnTo>
                  <a:pt x="471906" y="1209192"/>
                </a:lnTo>
                <a:lnTo>
                  <a:pt x="463270" y="1201572"/>
                </a:lnTo>
                <a:lnTo>
                  <a:pt x="454990" y="1192682"/>
                </a:lnTo>
                <a:lnTo>
                  <a:pt x="447103" y="1185062"/>
                </a:lnTo>
                <a:lnTo>
                  <a:pt x="419671" y="1148232"/>
                </a:lnTo>
                <a:lnTo>
                  <a:pt x="399516" y="1107592"/>
                </a:lnTo>
                <a:lnTo>
                  <a:pt x="387350" y="1063142"/>
                </a:lnTo>
                <a:lnTo>
                  <a:pt x="383578" y="1017422"/>
                </a:lnTo>
                <a:lnTo>
                  <a:pt x="383959" y="1005992"/>
                </a:lnTo>
                <a:lnTo>
                  <a:pt x="390829" y="960272"/>
                </a:lnTo>
                <a:lnTo>
                  <a:pt x="405980" y="917092"/>
                </a:lnTo>
                <a:lnTo>
                  <a:pt x="428891" y="877722"/>
                </a:lnTo>
                <a:lnTo>
                  <a:pt x="435749" y="867562"/>
                </a:lnTo>
                <a:lnTo>
                  <a:pt x="443026" y="858672"/>
                </a:lnTo>
                <a:lnTo>
                  <a:pt x="450697" y="851052"/>
                </a:lnTo>
                <a:lnTo>
                  <a:pt x="458749" y="842162"/>
                </a:lnTo>
                <a:lnTo>
                  <a:pt x="494550" y="814222"/>
                </a:lnTo>
                <a:lnTo>
                  <a:pt x="535025" y="792632"/>
                </a:lnTo>
                <a:lnTo>
                  <a:pt x="590080" y="776122"/>
                </a:lnTo>
                <a:lnTo>
                  <a:pt x="590080" y="1025042"/>
                </a:lnTo>
                <a:lnTo>
                  <a:pt x="591108" y="1030122"/>
                </a:lnTo>
                <a:lnTo>
                  <a:pt x="620001" y="1059332"/>
                </a:lnTo>
                <a:lnTo>
                  <a:pt x="873188" y="1059332"/>
                </a:lnTo>
                <a:lnTo>
                  <a:pt x="873188" y="980592"/>
                </a:lnTo>
                <a:lnTo>
                  <a:pt x="669759" y="980592"/>
                </a:lnTo>
                <a:lnTo>
                  <a:pt x="669759" y="776122"/>
                </a:lnTo>
                <a:lnTo>
                  <a:pt x="669759" y="729132"/>
                </a:lnTo>
                <a:lnTo>
                  <a:pt x="668731" y="724052"/>
                </a:lnTo>
                <a:lnTo>
                  <a:pt x="639838" y="694842"/>
                </a:lnTo>
                <a:lnTo>
                  <a:pt x="605510" y="694842"/>
                </a:lnTo>
                <a:lnTo>
                  <a:pt x="597598" y="696112"/>
                </a:lnTo>
                <a:lnTo>
                  <a:pt x="589699" y="696112"/>
                </a:lnTo>
                <a:lnTo>
                  <a:pt x="566191" y="699922"/>
                </a:lnTo>
                <a:lnTo>
                  <a:pt x="558419" y="702462"/>
                </a:lnTo>
                <a:lnTo>
                  <a:pt x="550697" y="703732"/>
                </a:lnTo>
                <a:lnTo>
                  <a:pt x="543013" y="706272"/>
                </a:lnTo>
                <a:lnTo>
                  <a:pt x="535381" y="707542"/>
                </a:lnTo>
                <a:lnTo>
                  <a:pt x="520306" y="712622"/>
                </a:lnTo>
                <a:lnTo>
                  <a:pt x="512864" y="716432"/>
                </a:lnTo>
                <a:lnTo>
                  <a:pt x="498195" y="721512"/>
                </a:lnTo>
                <a:lnTo>
                  <a:pt x="476783" y="732942"/>
                </a:lnTo>
                <a:lnTo>
                  <a:pt x="462965" y="740562"/>
                </a:lnTo>
                <a:lnTo>
                  <a:pt x="449554" y="748182"/>
                </a:lnTo>
                <a:lnTo>
                  <a:pt x="443001" y="753262"/>
                </a:lnTo>
                <a:lnTo>
                  <a:pt x="436575" y="758342"/>
                </a:lnTo>
                <a:lnTo>
                  <a:pt x="430250" y="762152"/>
                </a:lnTo>
                <a:lnTo>
                  <a:pt x="424053" y="767232"/>
                </a:lnTo>
                <a:lnTo>
                  <a:pt x="417969" y="772312"/>
                </a:lnTo>
                <a:lnTo>
                  <a:pt x="412026" y="777392"/>
                </a:lnTo>
                <a:lnTo>
                  <a:pt x="406209" y="783742"/>
                </a:lnTo>
                <a:lnTo>
                  <a:pt x="400519" y="788822"/>
                </a:lnTo>
                <a:lnTo>
                  <a:pt x="394970" y="795172"/>
                </a:lnTo>
                <a:lnTo>
                  <a:pt x="389572" y="800252"/>
                </a:lnTo>
                <a:lnTo>
                  <a:pt x="384314" y="806602"/>
                </a:lnTo>
                <a:lnTo>
                  <a:pt x="360286" y="838352"/>
                </a:lnTo>
                <a:lnTo>
                  <a:pt x="347789" y="858672"/>
                </a:lnTo>
                <a:lnTo>
                  <a:pt x="343966" y="865022"/>
                </a:lnTo>
                <a:lnTo>
                  <a:pt x="340296" y="872642"/>
                </a:lnTo>
                <a:lnTo>
                  <a:pt x="336816" y="878992"/>
                </a:lnTo>
                <a:lnTo>
                  <a:pt x="333514" y="886612"/>
                </a:lnTo>
                <a:lnTo>
                  <a:pt x="330390" y="894232"/>
                </a:lnTo>
                <a:lnTo>
                  <a:pt x="327431" y="901852"/>
                </a:lnTo>
                <a:lnTo>
                  <a:pt x="324675" y="908202"/>
                </a:lnTo>
                <a:lnTo>
                  <a:pt x="313613" y="946302"/>
                </a:lnTo>
                <a:lnTo>
                  <a:pt x="311975" y="955192"/>
                </a:lnTo>
                <a:lnTo>
                  <a:pt x="310515" y="962812"/>
                </a:lnTo>
                <a:lnTo>
                  <a:pt x="306146" y="1002182"/>
                </a:lnTo>
                <a:lnTo>
                  <a:pt x="305803" y="1013612"/>
                </a:lnTo>
                <a:lnTo>
                  <a:pt x="305854" y="1026312"/>
                </a:lnTo>
                <a:lnTo>
                  <a:pt x="309257" y="1065682"/>
                </a:lnTo>
                <a:lnTo>
                  <a:pt x="317474" y="1103782"/>
                </a:lnTo>
                <a:lnTo>
                  <a:pt x="330390" y="1141882"/>
                </a:lnTo>
                <a:lnTo>
                  <a:pt x="336816" y="1155852"/>
                </a:lnTo>
                <a:lnTo>
                  <a:pt x="340296" y="1163472"/>
                </a:lnTo>
                <a:lnTo>
                  <a:pt x="343966" y="1169822"/>
                </a:lnTo>
                <a:lnTo>
                  <a:pt x="347789" y="1177442"/>
                </a:lnTo>
                <a:lnTo>
                  <a:pt x="351790" y="1183792"/>
                </a:lnTo>
                <a:lnTo>
                  <a:pt x="374230" y="1216812"/>
                </a:lnTo>
                <a:lnTo>
                  <a:pt x="389572" y="1234592"/>
                </a:lnTo>
                <a:lnTo>
                  <a:pt x="394970" y="1240942"/>
                </a:lnTo>
                <a:lnTo>
                  <a:pt x="400519" y="1246022"/>
                </a:lnTo>
                <a:lnTo>
                  <a:pt x="406209" y="1252372"/>
                </a:lnTo>
                <a:lnTo>
                  <a:pt x="412026" y="1257452"/>
                </a:lnTo>
                <a:lnTo>
                  <a:pt x="443001" y="1282852"/>
                </a:lnTo>
                <a:lnTo>
                  <a:pt x="449554" y="1286662"/>
                </a:lnTo>
                <a:lnTo>
                  <a:pt x="456209" y="1291742"/>
                </a:lnTo>
                <a:lnTo>
                  <a:pt x="469823" y="1299362"/>
                </a:lnTo>
                <a:lnTo>
                  <a:pt x="490969" y="1310792"/>
                </a:lnTo>
                <a:lnTo>
                  <a:pt x="498195" y="1313332"/>
                </a:lnTo>
                <a:lnTo>
                  <a:pt x="505485" y="1317142"/>
                </a:lnTo>
                <a:lnTo>
                  <a:pt x="543013" y="1329842"/>
                </a:lnTo>
                <a:lnTo>
                  <a:pt x="550697" y="1331112"/>
                </a:lnTo>
                <a:lnTo>
                  <a:pt x="558419" y="1333652"/>
                </a:lnTo>
                <a:lnTo>
                  <a:pt x="597598" y="1340002"/>
                </a:lnTo>
                <a:lnTo>
                  <a:pt x="605510" y="1340002"/>
                </a:lnTo>
                <a:lnTo>
                  <a:pt x="613435" y="1341272"/>
                </a:lnTo>
                <a:lnTo>
                  <a:pt x="645185" y="1341272"/>
                </a:lnTo>
                <a:lnTo>
                  <a:pt x="653110" y="1340002"/>
                </a:lnTo>
                <a:lnTo>
                  <a:pt x="661022" y="1340002"/>
                </a:lnTo>
                <a:lnTo>
                  <a:pt x="700201" y="1333652"/>
                </a:lnTo>
                <a:lnTo>
                  <a:pt x="707923" y="1331112"/>
                </a:lnTo>
                <a:lnTo>
                  <a:pt x="715606" y="1329842"/>
                </a:lnTo>
                <a:lnTo>
                  <a:pt x="753122" y="1317142"/>
                </a:lnTo>
                <a:lnTo>
                  <a:pt x="760425" y="1313332"/>
                </a:lnTo>
                <a:lnTo>
                  <a:pt x="767651" y="1310792"/>
                </a:lnTo>
                <a:lnTo>
                  <a:pt x="788797" y="1299362"/>
                </a:lnTo>
                <a:lnTo>
                  <a:pt x="802411" y="1291742"/>
                </a:lnTo>
                <a:lnTo>
                  <a:pt x="809066" y="1286662"/>
                </a:lnTo>
                <a:lnTo>
                  <a:pt x="815619" y="1282852"/>
                </a:lnTo>
                <a:lnTo>
                  <a:pt x="846594" y="1257452"/>
                </a:lnTo>
                <a:lnTo>
                  <a:pt x="858100" y="1246022"/>
                </a:lnTo>
                <a:lnTo>
                  <a:pt x="863650" y="1240942"/>
                </a:lnTo>
                <a:lnTo>
                  <a:pt x="869048" y="1234592"/>
                </a:lnTo>
                <a:lnTo>
                  <a:pt x="874306" y="1229512"/>
                </a:lnTo>
                <a:lnTo>
                  <a:pt x="879424" y="1223162"/>
                </a:lnTo>
                <a:lnTo>
                  <a:pt x="902665" y="1191412"/>
                </a:lnTo>
                <a:lnTo>
                  <a:pt x="906830" y="1183792"/>
                </a:lnTo>
                <a:lnTo>
                  <a:pt x="910831" y="1177442"/>
                </a:lnTo>
                <a:lnTo>
                  <a:pt x="914654" y="1169822"/>
                </a:lnTo>
                <a:lnTo>
                  <a:pt x="918311" y="1163472"/>
                </a:lnTo>
                <a:lnTo>
                  <a:pt x="921804" y="1155852"/>
                </a:lnTo>
                <a:lnTo>
                  <a:pt x="936536" y="1119022"/>
                </a:lnTo>
                <a:lnTo>
                  <a:pt x="946645" y="1080922"/>
                </a:lnTo>
                <a:lnTo>
                  <a:pt x="951992" y="1041552"/>
                </a:lnTo>
                <a:lnTo>
                  <a:pt x="952766" y="1026312"/>
                </a:lnTo>
                <a:lnTo>
                  <a:pt x="952868" y="1017422"/>
                </a:lnTo>
                <a:close/>
              </a:path>
              <a:path w="2346325" h="2142490">
                <a:moveTo>
                  <a:pt x="1083906" y="900404"/>
                </a:moveTo>
                <a:lnTo>
                  <a:pt x="1081646" y="857021"/>
                </a:lnTo>
                <a:lnTo>
                  <a:pt x="1074115" y="816051"/>
                </a:lnTo>
                <a:lnTo>
                  <a:pt x="1062024" y="778052"/>
                </a:lnTo>
                <a:lnTo>
                  <a:pt x="1045349" y="741845"/>
                </a:lnTo>
                <a:lnTo>
                  <a:pt x="1024331" y="707948"/>
                </a:lnTo>
                <a:lnTo>
                  <a:pt x="1000594" y="678332"/>
                </a:lnTo>
                <a:lnTo>
                  <a:pt x="1000594" y="857021"/>
                </a:lnTo>
                <a:lnTo>
                  <a:pt x="798372" y="857021"/>
                </a:lnTo>
                <a:lnTo>
                  <a:pt x="798372" y="652780"/>
                </a:lnTo>
                <a:lnTo>
                  <a:pt x="807796" y="654570"/>
                </a:lnTo>
                <a:lnTo>
                  <a:pt x="844562" y="665340"/>
                </a:lnTo>
                <a:lnTo>
                  <a:pt x="879208" y="681685"/>
                </a:lnTo>
                <a:lnTo>
                  <a:pt x="910920" y="703199"/>
                </a:lnTo>
                <a:lnTo>
                  <a:pt x="938911" y="729348"/>
                </a:lnTo>
                <a:lnTo>
                  <a:pt x="962520" y="759536"/>
                </a:lnTo>
                <a:lnTo>
                  <a:pt x="981163" y="793000"/>
                </a:lnTo>
                <a:lnTo>
                  <a:pt x="994410" y="828954"/>
                </a:lnTo>
                <a:lnTo>
                  <a:pt x="1000594" y="857021"/>
                </a:lnTo>
                <a:lnTo>
                  <a:pt x="1000594" y="678332"/>
                </a:lnTo>
                <a:lnTo>
                  <a:pt x="970686" y="649173"/>
                </a:lnTo>
                <a:lnTo>
                  <a:pt x="938847" y="625157"/>
                </a:lnTo>
                <a:lnTo>
                  <a:pt x="904303" y="605256"/>
                </a:lnTo>
                <a:lnTo>
                  <a:pt x="867562" y="589749"/>
                </a:lnTo>
                <a:lnTo>
                  <a:pt x="829208" y="578878"/>
                </a:lnTo>
                <a:lnTo>
                  <a:pt x="789800" y="572820"/>
                </a:lnTo>
                <a:lnTo>
                  <a:pt x="757923" y="571487"/>
                </a:lnTo>
                <a:lnTo>
                  <a:pt x="752563" y="571487"/>
                </a:lnTo>
                <a:lnTo>
                  <a:pt x="718502" y="601408"/>
                </a:lnTo>
                <a:lnTo>
                  <a:pt x="717473" y="606564"/>
                </a:lnTo>
                <a:lnTo>
                  <a:pt x="717473" y="900404"/>
                </a:lnTo>
                <a:lnTo>
                  <a:pt x="747395" y="934453"/>
                </a:lnTo>
                <a:lnTo>
                  <a:pt x="752563" y="935482"/>
                </a:lnTo>
                <a:lnTo>
                  <a:pt x="1048816" y="935482"/>
                </a:lnTo>
                <a:lnTo>
                  <a:pt x="1082878" y="905560"/>
                </a:lnTo>
                <a:lnTo>
                  <a:pt x="1083906" y="900404"/>
                </a:lnTo>
                <a:close/>
              </a:path>
              <a:path w="2346325" h="2142490">
                <a:moveTo>
                  <a:pt x="2069439" y="1257223"/>
                </a:moveTo>
                <a:lnTo>
                  <a:pt x="2065883" y="1244485"/>
                </a:lnTo>
                <a:lnTo>
                  <a:pt x="2058428" y="1233576"/>
                </a:lnTo>
                <a:lnTo>
                  <a:pt x="2047875" y="1225613"/>
                </a:lnTo>
                <a:lnTo>
                  <a:pt x="2039607" y="1222629"/>
                </a:lnTo>
                <a:lnTo>
                  <a:pt x="1280464" y="1222629"/>
                </a:lnTo>
                <a:lnTo>
                  <a:pt x="1268196" y="1221130"/>
                </a:lnTo>
                <a:lnTo>
                  <a:pt x="1234973" y="1240955"/>
                </a:lnTo>
                <a:lnTo>
                  <a:pt x="1229410" y="1258557"/>
                </a:lnTo>
                <a:lnTo>
                  <a:pt x="1229766" y="1267841"/>
                </a:lnTo>
                <a:lnTo>
                  <a:pt x="1259027" y="1300746"/>
                </a:lnTo>
                <a:lnTo>
                  <a:pt x="1268196" y="1302194"/>
                </a:lnTo>
                <a:lnTo>
                  <a:pt x="1277467" y="1301508"/>
                </a:lnTo>
                <a:lnTo>
                  <a:pt x="1280464" y="1300695"/>
                </a:lnTo>
                <a:lnTo>
                  <a:pt x="2039607" y="1300695"/>
                </a:lnTo>
                <a:lnTo>
                  <a:pt x="2047875" y="1297711"/>
                </a:lnTo>
                <a:lnTo>
                  <a:pt x="2055241" y="1292758"/>
                </a:lnTo>
                <a:lnTo>
                  <a:pt x="2063826" y="1282700"/>
                </a:lnTo>
                <a:lnTo>
                  <a:pt x="2068728" y="1270419"/>
                </a:lnTo>
                <a:lnTo>
                  <a:pt x="2069439" y="1257223"/>
                </a:lnTo>
                <a:close/>
              </a:path>
              <a:path w="2346325" h="2142490">
                <a:moveTo>
                  <a:pt x="2070214" y="964539"/>
                </a:moveTo>
                <a:lnTo>
                  <a:pt x="2066544" y="951623"/>
                </a:lnTo>
                <a:lnTo>
                  <a:pt x="2058885" y="940612"/>
                </a:lnTo>
                <a:lnTo>
                  <a:pt x="2048052" y="932688"/>
                </a:lnTo>
                <a:lnTo>
                  <a:pt x="2039607" y="929817"/>
                </a:lnTo>
                <a:lnTo>
                  <a:pt x="1280464" y="929817"/>
                </a:lnTo>
                <a:lnTo>
                  <a:pt x="1250581" y="960158"/>
                </a:lnTo>
                <a:lnTo>
                  <a:pt x="1249845" y="973556"/>
                </a:lnTo>
                <a:lnTo>
                  <a:pt x="1253515" y="986472"/>
                </a:lnTo>
                <a:lnTo>
                  <a:pt x="1261186" y="997483"/>
                </a:lnTo>
                <a:lnTo>
                  <a:pt x="1272019" y="1005408"/>
                </a:lnTo>
                <a:lnTo>
                  <a:pt x="1280464" y="1008278"/>
                </a:lnTo>
                <a:lnTo>
                  <a:pt x="2039607" y="1008278"/>
                </a:lnTo>
                <a:lnTo>
                  <a:pt x="2069477" y="977938"/>
                </a:lnTo>
                <a:lnTo>
                  <a:pt x="2070214" y="964539"/>
                </a:lnTo>
                <a:close/>
              </a:path>
              <a:path w="2346325" h="2142490">
                <a:moveTo>
                  <a:pt x="2070214" y="672122"/>
                </a:moveTo>
                <a:lnTo>
                  <a:pt x="2066544" y="659218"/>
                </a:lnTo>
                <a:lnTo>
                  <a:pt x="2058885" y="648208"/>
                </a:lnTo>
                <a:lnTo>
                  <a:pt x="2048052" y="640283"/>
                </a:lnTo>
                <a:lnTo>
                  <a:pt x="2039607" y="637400"/>
                </a:lnTo>
                <a:lnTo>
                  <a:pt x="1280464" y="637400"/>
                </a:lnTo>
                <a:lnTo>
                  <a:pt x="1250581" y="667740"/>
                </a:lnTo>
                <a:lnTo>
                  <a:pt x="1249845" y="681139"/>
                </a:lnTo>
                <a:lnTo>
                  <a:pt x="1253515" y="694055"/>
                </a:lnTo>
                <a:lnTo>
                  <a:pt x="1261186" y="705065"/>
                </a:lnTo>
                <a:lnTo>
                  <a:pt x="1272019" y="712990"/>
                </a:lnTo>
                <a:lnTo>
                  <a:pt x="1280464" y="715860"/>
                </a:lnTo>
                <a:lnTo>
                  <a:pt x="2039607" y="715860"/>
                </a:lnTo>
                <a:lnTo>
                  <a:pt x="2069477" y="685533"/>
                </a:lnTo>
                <a:lnTo>
                  <a:pt x="2070214" y="672122"/>
                </a:lnTo>
                <a:close/>
              </a:path>
              <a:path w="2346325" h="2142490">
                <a:moveTo>
                  <a:pt x="2345766" y="78066"/>
                </a:moveTo>
                <a:lnTo>
                  <a:pt x="2345639" y="35090"/>
                </a:lnTo>
                <a:lnTo>
                  <a:pt x="2315641" y="990"/>
                </a:lnTo>
                <a:lnTo>
                  <a:pt x="2310587" y="0"/>
                </a:lnTo>
                <a:lnTo>
                  <a:pt x="2267712" y="0"/>
                </a:lnTo>
                <a:lnTo>
                  <a:pt x="2267712" y="78066"/>
                </a:lnTo>
                <a:lnTo>
                  <a:pt x="2267712" y="175526"/>
                </a:lnTo>
                <a:lnTo>
                  <a:pt x="2170239" y="175526"/>
                </a:lnTo>
                <a:lnTo>
                  <a:pt x="2170239" y="254393"/>
                </a:lnTo>
                <a:lnTo>
                  <a:pt x="2170239" y="1548612"/>
                </a:lnTo>
                <a:lnTo>
                  <a:pt x="175526" y="1548612"/>
                </a:lnTo>
                <a:lnTo>
                  <a:pt x="175526" y="254393"/>
                </a:lnTo>
                <a:lnTo>
                  <a:pt x="2170239" y="254393"/>
                </a:lnTo>
                <a:lnTo>
                  <a:pt x="2170239" y="175526"/>
                </a:lnTo>
                <a:lnTo>
                  <a:pt x="78054" y="175526"/>
                </a:lnTo>
                <a:lnTo>
                  <a:pt x="78054" y="78066"/>
                </a:lnTo>
                <a:lnTo>
                  <a:pt x="2267712" y="78066"/>
                </a:lnTo>
                <a:lnTo>
                  <a:pt x="2267712" y="0"/>
                </a:lnTo>
                <a:lnTo>
                  <a:pt x="35077" y="0"/>
                </a:lnTo>
                <a:lnTo>
                  <a:pt x="29921" y="1028"/>
                </a:lnTo>
                <a:lnTo>
                  <a:pt x="1028" y="29921"/>
                </a:lnTo>
                <a:lnTo>
                  <a:pt x="0" y="35090"/>
                </a:lnTo>
                <a:lnTo>
                  <a:pt x="0" y="221335"/>
                </a:lnTo>
                <a:lnTo>
                  <a:pt x="29921" y="255397"/>
                </a:lnTo>
                <a:lnTo>
                  <a:pt x="35077" y="256425"/>
                </a:lnTo>
                <a:lnTo>
                  <a:pt x="97472" y="256425"/>
                </a:lnTo>
                <a:lnTo>
                  <a:pt x="97472" y="1550631"/>
                </a:lnTo>
                <a:lnTo>
                  <a:pt x="35077" y="1550631"/>
                </a:lnTo>
                <a:lnTo>
                  <a:pt x="29921" y="1551660"/>
                </a:lnTo>
                <a:lnTo>
                  <a:pt x="1028" y="1580553"/>
                </a:lnTo>
                <a:lnTo>
                  <a:pt x="0" y="1585722"/>
                </a:lnTo>
                <a:lnTo>
                  <a:pt x="0" y="1767522"/>
                </a:lnTo>
                <a:lnTo>
                  <a:pt x="29921" y="1801571"/>
                </a:lnTo>
                <a:lnTo>
                  <a:pt x="35077" y="1802599"/>
                </a:lnTo>
                <a:lnTo>
                  <a:pt x="1132433" y="1802599"/>
                </a:lnTo>
                <a:lnTo>
                  <a:pt x="1132433" y="1964385"/>
                </a:lnTo>
                <a:lnTo>
                  <a:pt x="1093533" y="1996478"/>
                </a:lnTo>
                <a:lnTo>
                  <a:pt x="1077188" y="2036699"/>
                </a:lnTo>
                <a:lnTo>
                  <a:pt x="1076147" y="2058517"/>
                </a:lnTo>
                <a:lnTo>
                  <a:pt x="1076896" y="2065743"/>
                </a:lnTo>
                <a:lnTo>
                  <a:pt x="1092441" y="2106269"/>
                </a:lnTo>
                <a:lnTo>
                  <a:pt x="1124115" y="2135949"/>
                </a:lnTo>
                <a:lnTo>
                  <a:pt x="1136408" y="2141918"/>
                </a:lnTo>
                <a:lnTo>
                  <a:pt x="1209357" y="2141918"/>
                </a:lnTo>
                <a:lnTo>
                  <a:pt x="1244269" y="2117750"/>
                </a:lnTo>
                <a:lnTo>
                  <a:pt x="1265732" y="2080018"/>
                </a:lnTo>
                <a:lnTo>
                  <a:pt x="1267675" y="2071154"/>
                </a:lnTo>
                <a:lnTo>
                  <a:pt x="1268869" y="2065743"/>
                </a:lnTo>
                <a:lnTo>
                  <a:pt x="1269606" y="2058517"/>
                </a:lnTo>
                <a:lnTo>
                  <a:pt x="1269466" y="2043899"/>
                </a:lnTo>
                <a:lnTo>
                  <a:pt x="1268577" y="2036699"/>
                </a:lnTo>
                <a:lnTo>
                  <a:pt x="1252220" y="1996478"/>
                </a:lnTo>
                <a:lnTo>
                  <a:pt x="1219962" y="1967433"/>
                </a:lnTo>
                <a:lnTo>
                  <a:pt x="1213319" y="1964385"/>
                </a:lnTo>
                <a:lnTo>
                  <a:pt x="1213319" y="1802599"/>
                </a:lnTo>
                <a:lnTo>
                  <a:pt x="2310688" y="1802599"/>
                </a:lnTo>
                <a:lnTo>
                  <a:pt x="2315845" y="1801571"/>
                </a:lnTo>
                <a:lnTo>
                  <a:pt x="2344737" y="1772678"/>
                </a:lnTo>
                <a:lnTo>
                  <a:pt x="2345766" y="1767522"/>
                </a:lnTo>
                <a:lnTo>
                  <a:pt x="2345766" y="1723732"/>
                </a:lnTo>
                <a:lnTo>
                  <a:pt x="2345766" y="1626273"/>
                </a:lnTo>
                <a:lnTo>
                  <a:pt x="2345766" y="1582483"/>
                </a:lnTo>
                <a:lnTo>
                  <a:pt x="2344737" y="1577327"/>
                </a:lnTo>
                <a:lnTo>
                  <a:pt x="2316289" y="1548612"/>
                </a:lnTo>
                <a:lnTo>
                  <a:pt x="2315845" y="1548422"/>
                </a:lnTo>
                <a:lnTo>
                  <a:pt x="2310688" y="1547406"/>
                </a:lnTo>
                <a:lnTo>
                  <a:pt x="2267712" y="1547406"/>
                </a:lnTo>
                <a:lnTo>
                  <a:pt x="2267712" y="1626273"/>
                </a:lnTo>
                <a:lnTo>
                  <a:pt x="2267712" y="1723732"/>
                </a:lnTo>
                <a:lnTo>
                  <a:pt x="1191488" y="1723732"/>
                </a:lnTo>
                <a:lnTo>
                  <a:pt x="1191488" y="2050084"/>
                </a:lnTo>
                <a:lnTo>
                  <a:pt x="1191437" y="2054999"/>
                </a:lnTo>
                <a:lnTo>
                  <a:pt x="1172883" y="2071154"/>
                </a:lnTo>
                <a:lnTo>
                  <a:pt x="1170432" y="2071103"/>
                </a:lnTo>
                <a:lnTo>
                  <a:pt x="1154277" y="2050084"/>
                </a:lnTo>
                <a:lnTo>
                  <a:pt x="1154747" y="2047709"/>
                </a:lnTo>
                <a:lnTo>
                  <a:pt x="1170419" y="2033943"/>
                </a:lnTo>
                <a:lnTo>
                  <a:pt x="1175346" y="2033943"/>
                </a:lnTo>
                <a:lnTo>
                  <a:pt x="1191488" y="2050084"/>
                </a:lnTo>
                <a:lnTo>
                  <a:pt x="1191488" y="1723732"/>
                </a:lnTo>
                <a:lnTo>
                  <a:pt x="78054" y="1723732"/>
                </a:lnTo>
                <a:lnTo>
                  <a:pt x="78054" y="1626666"/>
                </a:lnTo>
                <a:lnTo>
                  <a:pt x="2267712" y="1626273"/>
                </a:lnTo>
                <a:lnTo>
                  <a:pt x="2267712" y="1547406"/>
                </a:lnTo>
                <a:lnTo>
                  <a:pt x="2248293" y="1547406"/>
                </a:lnTo>
                <a:lnTo>
                  <a:pt x="2248293" y="254393"/>
                </a:lnTo>
                <a:lnTo>
                  <a:pt x="2248293" y="253187"/>
                </a:lnTo>
                <a:lnTo>
                  <a:pt x="2310688" y="253187"/>
                </a:lnTo>
                <a:lnTo>
                  <a:pt x="2315845" y="252158"/>
                </a:lnTo>
                <a:lnTo>
                  <a:pt x="2344737" y="223266"/>
                </a:lnTo>
                <a:lnTo>
                  <a:pt x="2345766" y="218109"/>
                </a:lnTo>
                <a:lnTo>
                  <a:pt x="2345766" y="175526"/>
                </a:lnTo>
                <a:lnTo>
                  <a:pt x="2345766" y="78066"/>
                </a:lnTo>
                <a:close/>
              </a:path>
            </a:pathLst>
          </a:custGeom>
          <a:solidFill>
            <a:srgbClr val="F9DE7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63910" y="1991600"/>
              <a:ext cx="13163550" cy="6305550"/>
            </a:xfrm>
            <a:custGeom>
              <a:avLst/>
              <a:gdLst/>
              <a:ahLst/>
              <a:cxnLst/>
              <a:rect l="l" t="t" r="r" b="b"/>
              <a:pathLst>
                <a:path w="13163550" h="6305550">
                  <a:moveTo>
                    <a:pt x="13163548" y="0"/>
                  </a:moveTo>
                  <a:lnTo>
                    <a:pt x="13163548" y="6305549"/>
                  </a:lnTo>
                  <a:lnTo>
                    <a:pt x="0" y="6305549"/>
                  </a:lnTo>
                  <a:lnTo>
                    <a:pt x="0" y="0"/>
                  </a:lnTo>
                  <a:lnTo>
                    <a:pt x="13163548" y="0"/>
                  </a:lnTo>
                  <a:close/>
                </a:path>
              </a:pathLst>
            </a:custGeom>
            <a:solidFill>
              <a:srgbClr val="C8E265">
                <a:alpha val="77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60777" y="366405"/>
              <a:ext cx="2324099" cy="22859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08363" y="4299526"/>
            <a:ext cx="12440920" cy="19475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 algn="just">
              <a:lnSpc>
                <a:spcPts val="2930"/>
              </a:lnSpc>
              <a:spcBef>
                <a:spcPts val="615"/>
              </a:spcBef>
            </a:pPr>
            <a:r>
              <a:rPr sz="2850" b="1" spc="215" dirty="0">
                <a:latin typeface="Roboto"/>
                <a:cs typeface="Roboto"/>
              </a:rPr>
              <a:t>Customer</a:t>
            </a:r>
            <a:r>
              <a:rPr sz="2850" b="1" spc="180" dirty="0">
                <a:latin typeface="Roboto"/>
                <a:cs typeface="Roboto"/>
              </a:rPr>
              <a:t>  </a:t>
            </a:r>
            <a:r>
              <a:rPr sz="2850" b="1" spc="215" dirty="0">
                <a:latin typeface="Roboto"/>
                <a:cs typeface="Roboto"/>
              </a:rPr>
              <a:t>segmentation</a:t>
            </a:r>
            <a:r>
              <a:rPr sz="2850" b="1" spc="180" dirty="0">
                <a:latin typeface="Roboto"/>
                <a:cs typeface="Roboto"/>
              </a:rPr>
              <a:t>  </a:t>
            </a:r>
            <a:r>
              <a:rPr sz="2850" b="1" spc="105" dirty="0">
                <a:latin typeface="Roboto"/>
                <a:cs typeface="Roboto"/>
              </a:rPr>
              <a:t>is</a:t>
            </a:r>
            <a:r>
              <a:rPr sz="2850" b="1" spc="185" dirty="0">
                <a:latin typeface="Roboto"/>
                <a:cs typeface="Roboto"/>
              </a:rPr>
              <a:t>  </a:t>
            </a:r>
            <a:r>
              <a:rPr sz="2850" b="1" spc="155" dirty="0">
                <a:latin typeface="Roboto"/>
                <a:cs typeface="Roboto"/>
              </a:rPr>
              <a:t>the</a:t>
            </a:r>
            <a:r>
              <a:rPr sz="2850" b="1" spc="175" dirty="0">
                <a:latin typeface="Roboto"/>
                <a:cs typeface="Roboto"/>
              </a:rPr>
              <a:t>  </a:t>
            </a:r>
            <a:r>
              <a:rPr sz="2850" b="1" spc="210" dirty="0">
                <a:latin typeface="Roboto"/>
                <a:cs typeface="Roboto"/>
              </a:rPr>
              <a:t>process</a:t>
            </a:r>
            <a:r>
              <a:rPr sz="2850" b="1" spc="180" dirty="0">
                <a:latin typeface="Roboto"/>
                <a:cs typeface="Roboto"/>
              </a:rPr>
              <a:t>  </a:t>
            </a:r>
            <a:r>
              <a:rPr sz="2850" b="1" spc="130" dirty="0">
                <a:latin typeface="Roboto"/>
                <a:cs typeface="Roboto"/>
              </a:rPr>
              <a:t>of</a:t>
            </a:r>
            <a:r>
              <a:rPr sz="2850" b="1" spc="185" dirty="0">
                <a:latin typeface="Roboto"/>
                <a:cs typeface="Roboto"/>
              </a:rPr>
              <a:t>  </a:t>
            </a:r>
            <a:r>
              <a:rPr sz="2850" b="1" spc="200" dirty="0">
                <a:latin typeface="Roboto"/>
                <a:cs typeface="Roboto"/>
              </a:rPr>
              <a:t>dividing</a:t>
            </a:r>
            <a:r>
              <a:rPr sz="2850" b="1" spc="180" dirty="0">
                <a:latin typeface="Roboto"/>
                <a:cs typeface="Roboto"/>
              </a:rPr>
              <a:t>  </a:t>
            </a:r>
            <a:r>
              <a:rPr sz="2850" b="1" dirty="0">
                <a:latin typeface="Roboto"/>
                <a:cs typeface="Roboto"/>
              </a:rPr>
              <a:t>a</a:t>
            </a:r>
            <a:r>
              <a:rPr sz="2850" b="1" spc="180" dirty="0">
                <a:latin typeface="Roboto"/>
                <a:cs typeface="Roboto"/>
              </a:rPr>
              <a:t>  </a:t>
            </a:r>
            <a:r>
              <a:rPr sz="2850" b="1" spc="200" dirty="0">
                <a:latin typeface="Roboto"/>
                <a:cs typeface="Roboto"/>
              </a:rPr>
              <a:t>customer </a:t>
            </a:r>
            <a:r>
              <a:rPr sz="2850" b="1" spc="180" dirty="0">
                <a:latin typeface="Roboto"/>
                <a:cs typeface="Roboto"/>
              </a:rPr>
              <a:t>base</a:t>
            </a:r>
            <a:r>
              <a:rPr sz="2850" b="1" spc="420" dirty="0">
                <a:latin typeface="Roboto"/>
                <a:cs typeface="Roboto"/>
              </a:rPr>
              <a:t>    </a:t>
            </a:r>
            <a:r>
              <a:rPr sz="2850" b="1" spc="165" dirty="0">
                <a:latin typeface="Roboto"/>
                <a:cs typeface="Roboto"/>
              </a:rPr>
              <a:t>into</a:t>
            </a:r>
            <a:r>
              <a:rPr sz="2850" b="1" spc="425" dirty="0">
                <a:latin typeface="Roboto"/>
                <a:cs typeface="Roboto"/>
              </a:rPr>
              <a:t>    </a:t>
            </a:r>
            <a:r>
              <a:rPr sz="2850" b="1" spc="200" dirty="0">
                <a:latin typeface="Roboto"/>
                <a:cs typeface="Roboto"/>
              </a:rPr>
              <a:t>groups</a:t>
            </a:r>
            <a:r>
              <a:rPr sz="2850" b="1" spc="420" dirty="0">
                <a:latin typeface="Roboto"/>
                <a:cs typeface="Roboto"/>
              </a:rPr>
              <a:t>    </a:t>
            </a:r>
            <a:r>
              <a:rPr sz="2850" b="1" spc="130" dirty="0">
                <a:latin typeface="Roboto"/>
                <a:cs typeface="Roboto"/>
              </a:rPr>
              <a:t>of</a:t>
            </a:r>
            <a:r>
              <a:rPr sz="2850" b="1" spc="425" dirty="0">
                <a:latin typeface="Roboto"/>
                <a:cs typeface="Roboto"/>
              </a:rPr>
              <a:t>    </a:t>
            </a:r>
            <a:r>
              <a:rPr sz="2850" b="1" spc="204" dirty="0">
                <a:latin typeface="Roboto"/>
                <a:cs typeface="Roboto"/>
              </a:rPr>
              <a:t>individuals</a:t>
            </a:r>
            <a:r>
              <a:rPr sz="2850" b="1" spc="420" dirty="0">
                <a:latin typeface="Roboto"/>
                <a:cs typeface="Roboto"/>
              </a:rPr>
              <a:t>    </a:t>
            </a:r>
            <a:r>
              <a:rPr sz="2850" b="1" spc="160" dirty="0">
                <a:latin typeface="Roboto"/>
                <a:cs typeface="Roboto"/>
              </a:rPr>
              <a:t>that</a:t>
            </a:r>
            <a:r>
              <a:rPr sz="2850" b="1" spc="425" dirty="0">
                <a:latin typeface="Roboto"/>
                <a:cs typeface="Roboto"/>
              </a:rPr>
              <a:t>    </a:t>
            </a:r>
            <a:r>
              <a:rPr sz="2850" b="1" spc="200" dirty="0">
                <a:latin typeface="Roboto"/>
                <a:cs typeface="Roboto"/>
              </a:rPr>
              <a:t>share</a:t>
            </a:r>
            <a:r>
              <a:rPr sz="2850" b="1" spc="420" dirty="0">
                <a:latin typeface="Roboto"/>
                <a:cs typeface="Roboto"/>
              </a:rPr>
              <a:t>    </a:t>
            </a:r>
            <a:r>
              <a:rPr sz="2850" b="1" spc="185" dirty="0">
                <a:latin typeface="Roboto"/>
                <a:cs typeface="Roboto"/>
              </a:rPr>
              <a:t>similar </a:t>
            </a:r>
            <a:r>
              <a:rPr sz="2850" b="1" spc="225" dirty="0">
                <a:latin typeface="Roboto"/>
                <a:cs typeface="Roboto"/>
              </a:rPr>
              <a:t>characteristics</a:t>
            </a:r>
            <a:r>
              <a:rPr sz="2850" b="1" spc="430" dirty="0">
                <a:latin typeface="Roboto"/>
                <a:cs typeface="Roboto"/>
              </a:rPr>
              <a:t>  </a:t>
            </a:r>
            <a:r>
              <a:rPr sz="2850" b="1" spc="140" dirty="0">
                <a:latin typeface="Roboto"/>
                <a:cs typeface="Roboto"/>
              </a:rPr>
              <a:t>or</a:t>
            </a:r>
            <a:r>
              <a:rPr sz="2850" b="1" spc="434" dirty="0">
                <a:latin typeface="Roboto"/>
                <a:cs typeface="Roboto"/>
              </a:rPr>
              <a:t>  </a:t>
            </a:r>
            <a:r>
              <a:rPr sz="2850" b="1" spc="215" dirty="0">
                <a:latin typeface="Roboto"/>
                <a:cs typeface="Roboto"/>
              </a:rPr>
              <a:t>behaviors.</a:t>
            </a:r>
            <a:r>
              <a:rPr sz="2850" b="1" spc="440" dirty="0">
                <a:latin typeface="Roboto"/>
                <a:cs typeface="Roboto"/>
              </a:rPr>
              <a:t>  </a:t>
            </a:r>
            <a:r>
              <a:rPr sz="2850" b="1" spc="125" dirty="0">
                <a:latin typeface="Roboto"/>
                <a:cs typeface="Roboto"/>
              </a:rPr>
              <a:t>It's</a:t>
            </a:r>
            <a:r>
              <a:rPr sz="2850" b="1" spc="440" dirty="0">
                <a:latin typeface="Roboto"/>
                <a:cs typeface="Roboto"/>
              </a:rPr>
              <a:t>  </a:t>
            </a:r>
            <a:r>
              <a:rPr sz="2850" b="1" dirty="0">
                <a:latin typeface="Roboto"/>
                <a:cs typeface="Roboto"/>
              </a:rPr>
              <a:t>a</a:t>
            </a:r>
            <a:r>
              <a:rPr sz="2850" b="1" spc="434" dirty="0">
                <a:latin typeface="Roboto"/>
                <a:cs typeface="Roboto"/>
              </a:rPr>
              <a:t>  </a:t>
            </a:r>
            <a:r>
              <a:rPr sz="2850" b="1" spc="215" dirty="0">
                <a:latin typeface="Roboto"/>
                <a:cs typeface="Roboto"/>
              </a:rPr>
              <a:t>powerful</a:t>
            </a:r>
            <a:r>
              <a:rPr sz="2850" b="1" spc="440" dirty="0">
                <a:latin typeface="Roboto"/>
                <a:cs typeface="Roboto"/>
              </a:rPr>
              <a:t>  </a:t>
            </a:r>
            <a:r>
              <a:rPr sz="2850" b="1" spc="170" dirty="0">
                <a:latin typeface="Roboto"/>
                <a:cs typeface="Roboto"/>
              </a:rPr>
              <a:t>tool</a:t>
            </a:r>
            <a:r>
              <a:rPr sz="2850" b="1" spc="440" dirty="0">
                <a:latin typeface="Roboto"/>
                <a:cs typeface="Roboto"/>
              </a:rPr>
              <a:t>  </a:t>
            </a:r>
            <a:r>
              <a:rPr sz="2850" b="1" spc="160" dirty="0">
                <a:latin typeface="Roboto"/>
                <a:cs typeface="Roboto"/>
              </a:rPr>
              <a:t>that</a:t>
            </a:r>
            <a:r>
              <a:rPr sz="2850" b="1" spc="440" dirty="0">
                <a:latin typeface="Roboto"/>
                <a:cs typeface="Roboto"/>
              </a:rPr>
              <a:t>  </a:t>
            </a:r>
            <a:r>
              <a:rPr sz="2850" b="1" spc="180" dirty="0">
                <a:latin typeface="Roboto"/>
                <a:cs typeface="Roboto"/>
              </a:rPr>
              <a:t>helps </a:t>
            </a:r>
            <a:r>
              <a:rPr sz="2850" b="1" spc="210" dirty="0">
                <a:latin typeface="Roboto"/>
                <a:cs typeface="Roboto"/>
              </a:rPr>
              <a:t>businesses</a:t>
            </a:r>
            <a:r>
              <a:rPr sz="2850" b="1" spc="540" dirty="0">
                <a:latin typeface="Roboto"/>
                <a:cs typeface="Roboto"/>
              </a:rPr>
              <a:t> </a:t>
            </a:r>
            <a:r>
              <a:rPr sz="2850" b="1" spc="204" dirty="0">
                <a:latin typeface="Roboto"/>
                <a:cs typeface="Roboto"/>
              </a:rPr>
              <a:t>better</a:t>
            </a:r>
            <a:r>
              <a:rPr sz="2850" b="1" spc="545" dirty="0">
                <a:latin typeface="Roboto"/>
                <a:cs typeface="Roboto"/>
              </a:rPr>
              <a:t> </a:t>
            </a:r>
            <a:r>
              <a:rPr sz="2850" b="1" spc="210" dirty="0">
                <a:latin typeface="Roboto"/>
                <a:cs typeface="Roboto"/>
              </a:rPr>
              <a:t>understand</a:t>
            </a:r>
            <a:r>
              <a:rPr sz="2850" b="1" spc="540" dirty="0">
                <a:latin typeface="Roboto"/>
                <a:cs typeface="Roboto"/>
              </a:rPr>
              <a:t> </a:t>
            </a:r>
            <a:r>
              <a:rPr sz="2850" b="1" spc="195" dirty="0">
                <a:latin typeface="Roboto"/>
                <a:cs typeface="Roboto"/>
              </a:rPr>
              <a:t>their</a:t>
            </a:r>
            <a:r>
              <a:rPr sz="2850" b="1" spc="545" dirty="0">
                <a:latin typeface="Roboto"/>
                <a:cs typeface="Roboto"/>
              </a:rPr>
              <a:t> </a:t>
            </a:r>
            <a:r>
              <a:rPr sz="2850" b="1" spc="215" dirty="0">
                <a:latin typeface="Roboto"/>
                <a:cs typeface="Roboto"/>
              </a:rPr>
              <a:t>customers</a:t>
            </a:r>
            <a:r>
              <a:rPr sz="2850" b="1" spc="540" dirty="0">
                <a:latin typeface="Roboto"/>
                <a:cs typeface="Roboto"/>
              </a:rPr>
              <a:t> </a:t>
            </a:r>
            <a:r>
              <a:rPr sz="2850" b="1" spc="145" dirty="0">
                <a:latin typeface="Roboto"/>
                <a:cs typeface="Roboto"/>
              </a:rPr>
              <a:t>and</a:t>
            </a:r>
            <a:r>
              <a:rPr sz="2850" b="1" spc="545" dirty="0">
                <a:latin typeface="Roboto"/>
                <a:cs typeface="Roboto"/>
              </a:rPr>
              <a:t> </a:t>
            </a:r>
            <a:r>
              <a:rPr sz="2850" b="1" spc="210" dirty="0">
                <a:latin typeface="Roboto"/>
                <a:cs typeface="Roboto"/>
              </a:rPr>
              <a:t>develop</a:t>
            </a:r>
            <a:r>
              <a:rPr sz="2850" b="1" spc="540" dirty="0">
                <a:latin typeface="Roboto"/>
                <a:cs typeface="Roboto"/>
              </a:rPr>
              <a:t> </a:t>
            </a:r>
            <a:r>
              <a:rPr sz="2850" b="1" spc="180" dirty="0">
                <a:latin typeface="Roboto"/>
                <a:cs typeface="Roboto"/>
              </a:rPr>
              <a:t>more </a:t>
            </a:r>
            <a:r>
              <a:rPr sz="2850" b="1" spc="229" dirty="0">
                <a:latin typeface="Roboto"/>
                <a:cs typeface="Roboto"/>
              </a:rPr>
              <a:t>effective</a:t>
            </a:r>
            <a:r>
              <a:rPr sz="2850" b="1" spc="495" dirty="0">
                <a:latin typeface="Roboto"/>
                <a:cs typeface="Roboto"/>
              </a:rPr>
              <a:t> </a:t>
            </a:r>
            <a:r>
              <a:rPr sz="2850" b="1" spc="215" dirty="0">
                <a:latin typeface="Roboto"/>
                <a:cs typeface="Roboto"/>
              </a:rPr>
              <a:t>marketing</a:t>
            </a:r>
            <a:r>
              <a:rPr sz="2850" b="1" spc="505" dirty="0">
                <a:latin typeface="Roboto"/>
                <a:cs typeface="Roboto"/>
              </a:rPr>
              <a:t> </a:t>
            </a:r>
            <a:r>
              <a:rPr sz="2850" b="1" spc="210" dirty="0">
                <a:latin typeface="Roboto"/>
                <a:cs typeface="Roboto"/>
              </a:rPr>
              <a:t>strategies.</a:t>
            </a:r>
            <a:endParaRPr sz="285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8586" y="2929142"/>
            <a:ext cx="105232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dirty="0">
                <a:solidFill>
                  <a:srgbClr val="124F8B"/>
                </a:solidFill>
                <a:latin typeface="Roboto"/>
                <a:cs typeface="Roboto"/>
              </a:rPr>
              <a:t>What</a:t>
            </a:r>
            <a:r>
              <a:rPr sz="5500" b="1" spc="-80" dirty="0">
                <a:solidFill>
                  <a:srgbClr val="124F8B"/>
                </a:solidFill>
                <a:latin typeface="Roboto"/>
                <a:cs typeface="Roboto"/>
              </a:rPr>
              <a:t> </a:t>
            </a:r>
            <a:r>
              <a:rPr sz="5500" b="1" dirty="0">
                <a:solidFill>
                  <a:srgbClr val="124F8B"/>
                </a:solidFill>
                <a:latin typeface="Roboto"/>
                <a:cs typeface="Roboto"/>
              </a:rPr>
              <a:t>is</a:t>
            </a:r>
            <a:r>
              <a:rPr sz="5500" b="1" spc="-80" dirty="0">
                <a:solidFill>
                  <a:srgbClr val="124F8B"/>
                </a:solidFill>
                <a:latin typeface="Roboto"/>
                <a:cs typeface="Roboto"/>
              </a:rPr>
              <a:t> </a:t>
            </a:r>
            <a:r>
              <a:rPr sz="5500" b="1" dirty="0">
                <a:solidFill>
                  <a:srgbClr val="124F8B"/>
                </a:solidFill>
                <a:latin typeface="Roboto"/>
                <a:cs typeface="Roboto"/>
              </a:rPr>
              <a:t>Customer</a:t>
            </a:r>
            <a:r>
              <a:rPr sz="5500" b="1" spc="-75" dirty="0">
                <a:solidFill>
                  <a:srgbClr val="124F8B"/>
                </a:solidFill>
                <a:latin typeface="Roboto"/>
                <a:cs typeface="Roboto"/>
              </a:rPr>
              <a:t> </a:t>
            </a:r>
            <a:r>
              <a:rPr sz="5500" b="1" spc="-10" dirty="0">
                <a:solidFill>
                  <a:srgbClr val="124F8B"/>
                </a:solidFill>
                <a:latin typeface="Roboto"/>
                <a:cs typeface="Roboto"/>
              </a:rPr>
              <a:t>Segmentation?</a:t>
            </a:r>
            <a:endParaRPr sz="5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0474" y="0"/>
            <a:ext cx="7115174" cy="10286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9522" y="4414827"/>
            <a:ext cx="2263295" cy="22632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522" y="7261703"/>
            <a:ext cx="2263295" cy="22632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60925" y="5053088"/>
            <a:ext cx="1816735" cy="7994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6195" marR="5080" indent="-24130">
              <a:lnSpc>
                <a:spcPts val="2780"/>
              </a:lnSpc>
              <a:spcBef>
                <a:spcPts val="635"/>
              </a:spcBef>
            </a:pPr>
            <a:r>
              <a:rPr sz="2750" spc="75" dirty="0">
                <a:latin typeface="Arial Black"/>
                <a:cs typeface="Arial Black"/>
              </a:rPr>
              <a:t>Behavior </a:t>
            </a:r>
            <a:r>
              <a:rPr sz="2750" spc="60" dirty="0">
                <a:latin typeface="Arial Black"/>
                <a:cs typeface="Arial Black"/>
              </a:rPr>
              <a:t>Insights: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3913" y="8013608"/>
            <a:ext cx="1891030" cy="7181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46990">
              <a:lnSpc>
                <a:spcPts val="2510"/>
              </a:lnSpc>
              <a:spcBef>
                <a:spcPts val="545"/>
              </a:spcBef>
            </a:pPr>
            <a:r>
              <a:rPr sz="2450" spc="70" dirty="0">
                <a:latin typeface="Arial Black"/>
                <a:cs typeface="Arial Black"/>
              </a:rPr>
              <a:t>Enhanced Targeting: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0175" y="4676508"/>
            <a:ext cx="4697730" cy="11811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650"/>
              </a:spcBef>
            </a:pPr>
            <a:r>
              <a:rPr sz="28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2800" spc="3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Lucida Sans Unicode"/>
                <a:cs typeface="Lucida Sans Unicode"/>
              </a:rPr>
              <a:t>customer </a:t>
            </a:r>
            <a:r>
              <a:rPr sz="28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behavior</a:t>
            </a:r>
            <a:r>
              <a:rPr sz="2800" spc="3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patterns</a:t>
            </a:r>
            <a:r>
              <a:rPr sz="2800" spc="3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800" spc="275" dirty="0">
                <a:solidFill>
                  <a:srgbClr val="FFFFFF"/>
                </a:solidFill>
                <a:latin typeface="Lucida Sans Unicode"/>
                <a:cs typeface="Lucida Sans Unicode"/>
              </a:rPr>
              <a:t>preferences.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0175" y="7773433"/>
            <a:ext cx="4542155" cy="1543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05"/>
              </a:lnSpc>
              <a:spcBef>
                <a:spcPts val="130"/>
              </a:spcBef>
            </a:pPr>
            <a:r>
              <a:rPr sz="28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Identify</a:t>
            </a:r>
            <a:r>
              <a:rPr sz="2800" spc="3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endParaRPr sz="28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850"/>
              </a:lnSpc>
              <a:spcBef>
                <a:spcPts val="265"/>
              </a:spcBef>
            </a:pPr>
            <a:r>
              <a:rPr sz="2800" spc="290" dirty="0">
                <a:solidFill>
                  <a:srgbClr val="FFFFFF"/>
                </a:solidFill>
                <a:latin typeface="Lucida Sans Unicode"/>
                <a:cs typeface="Lucida Sans Unicode"/>
              </a:rPr>
              <a:t>categorize</a:t>
            </a:r>
            <a:r>
              <a:rPr sz="2800" spc="3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Lucida Sans Unicode"/>
                <a:cs typeface="Lucida Sans Unicode"/>
              </a:rPr>
              <a:t>customers </a:t>
            </a:r>
            <a:r>
              <a:rPr sz="2800" spc="370" dirty="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sz="2800" spc="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800" spc="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shared</a:t>
            </a:r>
            <a:endParaRPr sz="2800" dirty="0">
              <a:latin typeface="Lucida Sans Unicode"/>
              <a:cs typeface="Lucida Sans Unicode"/>
            </a:endParaRPr>
          </a:p>
          <a:p>
            <a:pPr marL="12700">
              <a:lnSpc>
                <a:spcPts val="2840"/>
              </a:lnSpc>
            </a:pPr>
            <a:r>
              <a:rPr sz="2800" spc="300" dirty="0">
                <a:solidFill>
                  <a:srgbClr val="FFFFFF"/>
                </a:solidFill>
                <a:latin typeface="Lucida Sans Unicode"/>
                <a:cs typeface="Lucida Sans Unicode"/>
              </a:rPr>
              <a:t>characteristics.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6653" y="3215712"/>
            <a:ext cx="7924800" cy="4162425"/>
          </a:xfrm>
          <a:prstGeom prst="rect">
            <a:avLst/>
          </a:prstGeom>
          <a:solidFill>
            <a:srgbClr val="C8E265">
              <a:alpha val="77999"/>
            </a:srgbClr>
          </a:solidFill>
        </p:spPr>
        <p:txBody>
          <a:bodyPr vert="horz" wrap="square" lIns="0" tIns="203200" rIns="0" bIns="0" rtlCol="0">
            <a:spAutoFit/>
          </a:bodyPr>
          <a:lstStyle/>
          <a:p>
            <a:pPr marL="1212850" marR="1983739" algn="ctr">
              <a:lnSpc>
                <a:spcPct val="116700"/>
              </a:lnSpc>
              <a:spcBef>
                <a:spcPts val="1600"/>
              </a:spcBef>
              <a:tabLst>
                <a:tab pos="4263390" algn="l"/>
              </a:tabLst>
            </a:pPr>
            <a:r>
              <a:rPr sz="6000" b="1" spc="-10" dirty="0">
                <a:solidFill>
                  <a:srgbClr val="124F8B"/>
                </a:solidFill>
                <a:latin typeface="Roboto"/>
                <a:cs typeface="Roboto"/>
              </a:rPr>
              <a:t>Benefits</a:t>
            </a:r>
            <a:r>
              <a:rPr sz="6000" b="1" dirty="0">
                <a:solidFill>
                  <a:srgbClr val="124F8B"/>
                </a:solidFill>
                <a:latin typeface="Roboto"/>
                <a:cs typeface="Roboto"/>
              </a:rPr>
              <a:t>	</a:t>
            </a:r>
            <a:r>
              <a:rPr sz="6000" b="1" spc="-25" dirty="0">
                <a:solidFill>
                  <a:srgbClr val="124F8B"/>
                </a:solidFill>
                <a:latin typeface="Roboto"/>
                <a:cs typeface="Roboto"/>
              </a:rPr>
              <a:t>of </a:t>
            </a:r>
            <a:r>
              <a:rPr sz="6000" b="1" spc="-10" dirty="0">
                <a:solidFill>
                  <a:srgbClr val="124F8B"/>
                </a:solidFill>
                <a:latin typeface="Roboto"/>
                <a:cs typeface="Roboto"/>
              </a:rPr>
              <a:t>customer segmentation</a:t>
            </a:r>
            <a:endParaRPr sz="6000" dirty="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9522" y="1201417"/>
            <a:ext cx="2263295" cy="22632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05427" y="1759870"/>
            <a:ext cx="2211705" cy="799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040"/>
              </a:lnSpc>
              <a:spcBef>
                <a:spcPts val="110"/>
              </a:spcBef>
            </a:pPr>
            <a:r>
              <a:rPr sz="2750" spc="50" dirty="0">
                <a:latin typeface="Arial Black"/>
                <a:cs typeface="Arial Black"/>
              </a:rPr>
              <a:t>Market</a:t>
            </a:r>
            <a:endParaRPr sz="2750" dirty="0">
              <a:latin typeface="Arial Black"/>
              <a:cs typeface="Arial Black"/>
            </a:endParaRPr>
          </a:p>
          <a:p>
            <a:pPr algn="ctr">
              <a:lnSpc>
                <a:spcPts val="3040"/>
              </a:lnSpc>
            </a:pPr>
            <a:r>
              <a:rPr sz="2750" spc="45" dirty="0">
                <a:latin typeface="Arial Black"/>
                <a:cs typeface="Arial Black"/>
              </a:rPr>
              <a:t>Expansion: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704587" y="1573732"/>
            <a:ext cx="413512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40" dirty="0">
                <a:latin typeface="Lucida Sans Unicode"/>
                <a:cs typeface="Lucida Sans Unicode"/>
              </a:rPr>
              <a:t>Optimize</a:t>
            </a:r>
            <a:r>
              <a:rPr sz="2800" spc="340" dirty="0">
                <a:latin typeface="Lucida Sans Unicode"/>
                <a:cs typeface="Lucida Sans Unicode"/>
              </a:rPr>
              <a:t> </a:t>
            </a:r>
            <a:r>
              <a:rPr sz="2800" spc="295" dirty="0">
                <a:latin typeface="Lucida Sans Unicode"/>
                <a:cs typeface="Lucida Sans Unicode"/>
              </a:rPr>
              <a:t>marketing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4587" y="1935682"/>
            <a:ext cx="4621530" cy="11811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650"/>
              </a:spcBef>
            </a:pPr>
            <a:r>
              <a:rPr sz="2800" spc="30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2800" spc="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800" spc="3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focusing </a:t>
            </a:r>
            <a:r>
              <a:rPr sz="28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800" spc="3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290" dirty="0">
                <a:solidFill>
                  <a:srgbClr val="FFFFFF"/>
                </a:solidFill>
                <a:latin typeface="Lucida Sans Unicode"/>
                <a:cs typeface="Lucida Sans Unicode"/>
              </a:rPr>
              <a:t>high-</a:t>
            </a:r>
            <a:r>
              <a:rPr sz="2800" spc="275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endParaRPr sz="2800" dirty="0">
              <a:latin typeface="Lucida Sans Unicode"/>
              <a:cs typeface="Lucida Sans Unicode"/>
            </a:endParaRPr>
          </a:p>
          <a:p>
            <a:pPr marL="12700">
              <a:lnSpc>
                <a:spcPts val="2840"/>
              </a:lnSpc>
            </a:pPr>
            <a:r>
              <a:rPr sz="2800" spc="320" dirty="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sz="2800" spc="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295" dirty="0">
                <a:solidFill>
                  <a:srgbClr val="FFFFFF"/>
                </a:solidFill>
                <a:latin typeface="Lucida Sans Unicode"/>
                <a:cs typeface="Lucida Sans Unicode"/>
              </a:rPr>
              <a:t>segments.</a:t>
            </a:r>
            <a:endParaRPr sz="2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5822" y="1270970"/>
          <a:ext cx="17578068" cy="8830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0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312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1800" b="1" dirty="0">
                          <a:latin typeface="Roboto"/>
                          <a:cs typeface="Roboto"/>
                        </a:rPr>
                        <a:t>SR</a:t>
                      </a:r>
                      <a:r>
                        <a:rPr sz="1800" b="1" spc="-25" dirty="0">
                          <a:latin typeface="Roboto"/>
                          <a:cs typeface="Roboto"/>
                        </a:rPr>
                        <a:t> NO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.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257175" marB="0">
                    <a:lnR w="76200">
                      <a:solidFill>
                        <a:srgbClr val="13110E"/>
                      </a:solidFill>
                      <a:prstDash val="solid"/>
                    </a:lnR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C8E265"/>
                    </a:solidFill>
                  </a:tcPr>
                </a:tc>
                <a:tc>
                  <a:txBody>
                    <a:bodyPr/>
                    <a:lstStyle/>
                    <a:p>
                      <a:pPr marR="902969" algn="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1800" b="1" spc="-20" dirty="0">
                          <a:latin typeface="Roboto"/>
                          <a:cs typeface="Roboto"/>
                        </a:rPr>
                        <a:t>Year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257175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C8E26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1800" b="1" spc="-10" dirty="0">
                          <a:latin typeface="Roboto"/>
                          <a:cs typeface="Roboto"/>
                        </a:rPr>
                        <a:t>Author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257175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C8E265"/>
                    </a:solidFill>
                  </a:tcPr>
                </a:tc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1800" b="1" spc="-10" dirty="0">
                          <a:latin typeface="Roboto"/>
                          <a:cs typeface="Roboto"/>
                        </a:rPr>
                        <a:t>Journal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257175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C8E265"/>
                    </a:solidFill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1800" b="1" dirty="0">
                          <a:latin typeface="Roboto"/>
                          <a:cs typeface="Roboto"/>
                        </a:rPr>
                        <a:t>Title</a:t>
                      </a:r>
                      <a:r>
                        <a:rPr sz="1800" b="1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b="1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800" b="1" spc="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b="1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800" b="1" spc="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b="1" spc="-10" dirty="0">
                          <a:latin typeface="Roboto"/>
                          <a:cs typeface="Roboto"/>
                        </a:rPr>
                        <a:t>paper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257175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C8E26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1800" b="1" dirty="0">
                          <a:latin typeface="Roboto"/>
                          <a:cs typeface="Roboto"/>
                        </a:rPr>
                        <a:t>Result </a:t>
                      </a:r>
                      <a:r>
                        <a:rPr sz="1800" b="1" spc="-10" dirty="0">
                          <a:latin typeface="Roboto"/>
                          <a:cs typeface="Roboto"/>
                        </a:rPr>
                        <a:t>reported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257175" marB="0">
                    <a:lnL w="76200">
                      <a:solidFill>
                        <a:srgbClr val="13110E"/>
                      </a:solidFill>
                      <a:prstDash val="solid"/>
                    </a:lnL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C8E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298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Roboto"/>
                          <a:cs typeface="Roboto"/>
                        </a:rPr>
                        <a:t>1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C8E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8820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Roboto"/>
                          <a:cs typeface="Roboto"/>
                        </a:rPr>
                        <a:t>2018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89865" marR="182245" indent="-635" algn="ctr">
                        <a:lnSpc>
                          <a:spcPct val="114599"/>
                        </a:lnSpc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Tushar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Kansal,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Suraj 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Bahuguna,</a:t>
                      </a:r>
                      <a:r>
                        <a:rPr sz="1800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Vishal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Singh, 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Tanupriya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Choudhury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123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Roboto"/>
                          <a:cs typeface="Roboto"/>
                        </a:rPr>
                        <a:t>IEEE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1123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Explore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45110" marR="203835" indent="78740" algn="ctr">
                        <a:lnSpc>
                          <a:spcPct val="114599"/>
                        </a:lnSpc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Customer 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Segmentation</a:t>
                      </a:r>
                      <a:r>
                        <a:rPr sz="18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using 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K-</a:t>
                      </a:r>
                      <a:r>
                        <a:rPr sz="1800" spc="-50" dirty="0">
                          <a:latin typeface="Roboto"/>
                          <a:cs typeface="Roboto"/>
                        </a:rPr>
                        <a:t>means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Clustering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4986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In</a:t>
                      </a:r>
                      <a:r>
                        <a:rPr sz="1800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that</a:t>
                      </a:r>
                      <a:r>
                        <a:rPr sz="1800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paper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different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784860" marR="626745" algn="ctr">
                        <a:lnSpc>
                          <a:spcPct val="114599"/>
                        </a:lnSpc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clustering</a:t>
                      </a:r>
                      <a:r>
                        <a:rPr sz="18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algorithms</a:t>
                      </a:r>
                      <a:r>
                        <a:rPr sz="18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45" dirty="0">
                          <a:latin typeface="Roboto"/>
                          <a:cs typeface="Roboto"/>
                        </a:rPr>
                        <a:t>(k-</a:t>
                      </a:r>
                      <a:r>
                        <a:rPr sz="1800" spc="-40" dirty="0">
                          <a:latin typeface="Roboto"/>
                          <a:cs typeface="Roboto"/>
                        </a:rPr>
                        <a:t>Means,</a:t>
                      </a:r>
                      <a:r>
                        <a:rPr sz="18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Agglomerative,</a:t>
                      </a:r>
                      <a:r>
                        <a:rPr sz="18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and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Meanshift)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344805" marR="186690" algn="ctr">
                        <a:lnSpc>
                          <a:spcPct val="114599"/>
                        </a:lnSpc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are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been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implemented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to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segment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customers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and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finally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compare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results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1498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800" spc="-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clusters</a:t>
                      </a:r>
                      <a:r>
                        <a:rPr sz="18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obtained</a:t>
                      </a:r>
                      <a:r>
                        <a:rPr sz="18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from</a:t>
                      </a:r>
                      <a:r>
                        <a:rPr sz="18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800" spc="-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algorithms.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183515" marB="0">
                    <a:lnL w="76200">
                      <a:solidFill>
                        <a:srgbClr val="13110E"/>
                      </a:solidFill>
                      <a:prstDash val="solid"/>
                    </a:lnL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298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Roboto"/>
                          <a:cs typeface="Roboto"/>
                        </a:rPr>
                        <a:t>2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C8E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8820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Roboto"/>
                          <a:cs typeface="Roboto"/>
                        </a:rPr>
                        <a:t>2020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130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Roboto"/>
                          <a:cs typeface="Roboto"/>
                        </a:rPr>
                        <a:t>EYL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687705" marR="567055" indent="197485">
                        <a:lnSpc>
                          <a:spcPct val="114599"/>
                        </a:lnSpc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Nandapala,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K.PN</a:t>
                      </a:r>
                      <a:r>
                        <a:rPr sz="1800" spc="-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Jayasena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3041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IEEE</a:t>
                      </a:r>
                      <a:r>
                        <a:rPr sz="1800" spc="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Explore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412750" marR="405765" indent="113030" algn="ctr">
                        <a:lnSpc>
                          <a:spcPct val="114599"/>
                        </a:lnSpc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8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practical approach</a:t>
                      </a:r>
                      <a:r>
                        <a:rPr sz="1800" spc="-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in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Customers 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segmentation</a:t>
                      </a:r>
                      <a:r>
                        <a:rPr sz="18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by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317500" marR="310515" algn="ctr">
                        <a:lnSpc>
                          <a:spcPct val="114599"/>
                        </a:lnSpc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using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K-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Means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Algorithm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14351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69163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In</a:t>
                      </a:r>
                      <a:r>
                        <a:rPr sz="1800" spc="-9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this</a:t>
                      </a:r>
                      <a:r>
                        <a:rPr sz="1800" spc="-9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study</a:t>
                      </a:r>
                      <a:r>
                        <a:rPr sz="1800" spc="-9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they</a:t>
                      </a:r>
                      <a:r>
                        <a:rPr sz="1800" spc="-8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have</a:t>
                      </a:r>
                      <a:r>
                        <a:rPr sz="1800" spc="-9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mentioned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2508250" marR="273685" indent="-2077085">
                        <a:lnSpc>
                          <a:spcPct val="114599"/>
                        </a:lnSpc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about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customer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relationship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management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(CRM).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With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the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help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K-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means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2508885" marR="254000" indent="-2097405">
                        <a:lnSpc>
                          <a:spcPct val="114599"/>
                        </a:lnSpc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clustering</a:t>
                      </a:r>
                      <a:r>
                        <a:rPr sz="1800" spc="-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they</a:t>
                      </a:r>
                      <a:r>
                        <a:rPr sz="1800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have</a:t>
                      </a:r>
                      <a:r>
                        <a:rPr sz="1800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identified</a:t>
                      </a:r>
                      <a:r>
                        <a:rPr sz="1800" spc="-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800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customer</a:t>
                      </a:r>
                      <a:r>
                        <a:rPr sz="1800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clearly</a:t>
                      </a:r>
                      <a:r>
                        <a:rPr sz="1800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so</a:t>
                      </a:r>
                      <a:r>
                        <a:rPr sz="1800" spc="-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that,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organisation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346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can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make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accurate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decisions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and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do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changes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in</a:t>
                      </a:r>
                      <a:r>
                        <a:rPr sz="18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service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183515" marB="0">
                    <a:lnL w="76200">
                      <a:solidFill>
                        <a:srgbClr val="13110E"/>
                      </a:solidFill>
                      <a:prstDash val="solid"/>
                    </a:lnL>
                    <a:lnT w="76200">
                      <a:solidFill>
                        <a:srgbClr val="13110E"/>
                      </a:solidFill>
                      <a:prstDash val="solid"/>
                    </a:lnT>
                    <a:lnB w="76200">
                      <a:solidFill>
                        <a:srgbClr val="13110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298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Roboto"/>
                          <a:cs typeface="Roboto"/>
                        </a:rPr>
                        <a:t>3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solidFill>
                      <a:srgbClr val="C8E2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9105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Roboto"/>
                          <a:cs typeface="Roboto"/>
                        </a:rPr>
                        <a:t>2018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878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Şükrü</a:t>
                      </a:r>
                      <a:r>
                        <a:rPr sz="1800" spc="-1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Ozan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3041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IEEE</a:t>
                      </a:r>
                      <a:r>
                        <a:rPr sz="1800" spc="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Explore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485775" marR="365125" algn="ctr">
                        <a:lnSpc>
                          <a:spcPct val="114599"/>
                        </a:lnSpc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A</a:t>
                      </a:r>
                      <a:r>
                        <a:rPr sz="1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Case</a:t>
                      </a:r>
                      <a:r>
                        <a:rPr sz="1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Study</a:t>
                      </a:r>
                      <a:r>
                        <a:rPr sz="18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on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Customer Segmentation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340995" marR="307975" indent="86995" algn="ctr">
                        <a:lnSpc>
                          <a:spcPct val="114599"/>
                        </a:lnSpc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by</a:t>
                      </a:r>
                      <a:r>
                        <a:rPr sz="1800" spc="-9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using</a:t>
                      </a:r>
                      <a:r>
                        <a:rPr sz="1800" spc="-8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Machine Learning</a:t>
                      </a:r>
                      <a:r>
                        <a:rPr sz="18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Methods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143510" marB="0">
                    <a:lnL w="76200">
                      <a:solidFill>
                        <a:srgbClr val="13110E"/>
                      </a:solidFill>
                      <a:prstDash val="solid"/>
                    </a:lnL>
                    <a:lnR w="76200">
                      <a:solidFill>
                        <a:srgbClr val="13110E"/>
                      </a:solidFill>
                      <a:prstDash val="solid"/>
                    </a:lnR>
                    <a:lnT w="76200">
                      <a:solidFill>
                        <a:srgbClr val="13110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478155" marR="320040" indent="854710">
                        <a:lnSpc>
                          <a:spcPct val="114599"/>
                        </a:lnSpc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This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study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proposes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to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solve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a</a:t>
                      </a:r>
                      <a:r>
                        <a:rPr sz="18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customer 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segmentation</a:t>
                      </a:r>
                      <a:r>
                        <a:rPr sz="18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problem</a:t>
                      </a:r>
                      <a:r>
                        <a:rPr sz="18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8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a</a:t>
                      </a:r>
                      <a:r>
                        <a:rPr sz="18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company</a:t>
                      </a:r>
                      <a:r>
                        <a:rPr sz="18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by</a:t>
                      </a:r>
                      <a:r>
                        <a:rPr sz="18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using</a:t>
                      </a:r>
                      <a:r>
                        <a:rPr sz="18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customers'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24936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information.</a:t>
                      </a:r>
                      <a:r>
                        <a:rPr sz="1800" spc="-8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latin typeface="Roboto"/>
                          <a:cs typeface="Roboto"/>
                        </a:rPr>
                        <a:t>The</a:t>
                      </a:r>
                      <a:endParaRPr sz="1800" dirty="0">
                        <a:latin typeface="Roboto"/>
                        <a:cs typeface="Roboto"/>
                      </a:endParaRPr>
                    </a:p>
                    <a:p>
                      <a:pPr marL="5346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Roboto"/>
                          <a:cs typeface="Roboto"/>
                        </a:rPr>
                        <a:t>methods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are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inherited</a:t>
                      </a:r>
                      <a:r>
                        <a:rPr sz="1800" spc="-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from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machine</a:t>
                      </a:r>
                      <a:r>
                        <a:rPr sz="1800" spc="-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learning</a:t>
                      </a:r>
                      <a:r>
                        <a:rPr sz="180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algorithm</a:t>
                      </a:r>
                      <a:r>
                        <a:rPr sz="1800" spc="-50" dirty="0">
                          <a:latin typeface="Roboto"/>
                          <a:cs typeface="Roboto"/>
                        </a:rPr>
                        <a:t> .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76200">
                      <a:solidFill>
                        <a:srgbClr val="13110E"/>
                      </a:solidFill>
                      <a:prstDash val="solid"/>
                    </a:lnL>
                    <a:lnT w="76200">
                      <a:solidFill>
                        <a:srgbClr val="13110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3375" y="-65431"/>
            <a:ext cx="6628130" cy="914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b="1" spc="260" dirty="0">
                <a:solidFill>
                  <a:srgbClr val="F5D4C3"/>
                </a:solidFill>
                <a:latin typeface="Arial"/>
                <a:cs typeface="Arial"/>
              </a:rPr>
              <a:t>Literature</a:t>
            </a:r>
            <a:r>
              <a:rPr sz="5800" b="1" spc="600" dirty="0">
                <a:solidFill>
                  <a:srgbClr val="F5D4C3"/>
                </a:solidFill>
                <a:latin typeface="Arial"/>
                <a:cs typeface="Arial"/>
              </a:rPr>
              <a:t> </a:t>
            </a:r>
            <a:r>
              <a:rPr sz="5800" b="1" spc="229" dirty="0">
                <a:solidFill>
                  <a:srgbClr val="F5D4C3"/>
                </a:solidFill>
                <a:latin typeface="Arial"/>
                <a:cs typeface="Arial"/>
              </a:rPr>
              <a:t>survey</a:t>
            </a:r>
            <a:endParaRPr sz="5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6623" y="990547"/>
            <a:ext cx="6921500" cy="76835"/>
          </a:xfrm>
          <a:custGeom>
            <a:avLst/>
            <a:gdLst/>
            <a:ahLst/>
            <a:cxnLst/>
            <a:rect l="l" t="t" r="r" b="b"/>
            <a:pathLst>
              <a:path w="6921500" h="76834">
                <a:moveTo>
                  <a:pt x="6883129" y="76304"/>
                </a:moveTo>
                <a:lnTo>
                  <a:pt x="38152" y="76304"/>
                </a:lnTo>
                <a:lnTo>
                  <a:pt x="30674" y="75564"/>
                </a:lnTo>
                <a:lnTo>
                  <a:pt x="739" y="45630"/>
                </a:lnTo>
                <a:lnTo>
                  <a:pt x="0" y="38152"/>
                </a:lnTo>
                <a:lnTo>
                  <a:pt x="739" y="30674"/>
                </a:lnTo>
                <a:lnTo>
                  <a:pt x="30674" y="739"/>
                </a:lnTo>
                <a:lnTo>
                  <a:pt x="38152" y="0"/>
                </a:lnTo>
                <a:lnTo>
                  <a:pt x="6883129" y="0"/>
                </a:lnTo>
                <a:lnTo>
                  <a:pt x="6918377" y="23552"/>
                </a:lnTo>
                <a:lnTo>
                  <a:pt x="6921281" y="38152"/>
                </a:lnTo>
                <a:lnTo>
                  <a:pt x="6920541" y="45630"/>
                </a:lnTo>
                <a:lnTo>
                  <a:pt x="6890607" y="75564"/>
                </a:lnTo>
                <a:lnTo>
                  <a:pt x="6883129" y="76304"/>
                </a:lnTo>
                <a:close/>
              </a:path>
            </a:pathLst>
          </a:custGeom>
          <a:solidFill>
            <a:srgbClr val="E44E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67019" y="2420915"/>
              <a:ext cx="14163675" cy="7305675"/>
            </a:xfrm>
            <a:custGeom>
              <a:avLst/>
              <a:gdLst/>
              <a:ahLst/>
              <a:cxnLst/>
              <a:rect l="l" t="t" r="r" b="b"/>
              <a:pathLst>
                <a:path w="14163675" h="7305675">
                  <a:moveTo>
                    <a:pt x="14163673" y="0"/>
                  </a:moveTo>
                  <a:lnTo>
                    <a:pt x="14163673" y="7305674"/>
                  </a:lnTo>
                  <a:lnTo>
                    <a:pt x="0" y="7305674"/>
                  </a:lnTo>
                  <a:lnTo>
                    <a:pt x="0" y="0"/>
                  </a:lnTo>
                  <a:lnTo>
                    <a:pt x="14163673" y="0"/>
                  </a:lnTo>
                  <a:close/>
                </a:path>
              </a:pathLst>
            </a:custGeom>
            <a:solidFill>
              <a:srgbClr val="C8E265">
                <a:alpha val="77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06462" y="3841601"/>
            <a:ext cx="12861290" cy="34150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ts val="3270"/>
              </a:lnSpc>
              <a:spcBef>
                <a:spcPts val="675"/>
              </a:spcBef>
            </a:pPr>
            <a:r>
              <a:rPr sz="3200" b="1" i="1" spc="420" dirty="0">
                <a:latin typeface="Roboto Cn"/>
                <a:cs typeface="Roboto Cn"/>
              </a:rPr>
              <a:t>The</a:t>
            </a:r>
            <a:r>
              <a:rPr sz="3200" b="1" i="1" spc="745" dirty="0">
                <a:latin typeface="Roboto Cn"/>
                <a:cs typeface="Roboto Cn"/>
              </a:rPr>
              <a:t> </a:t>
            </a:r>
            <a:r>
              <a:rPr sz="3200" b="1" i="1" spc="385" dirty="0">
                <a:latin typeface="Roboto Cn"/>
                <a:cs typeface="Roboto Cn"/>
              </a:rPr>
              <a:t>current</a:t>
            </a:r>
            <a:r>
              <a:rPr sz="3200" b="1" i="1" spc="750" dirty="0">
                <a:latin typeface="Roboto Cn"/>
                <a:cs typeface="Roboto Cn"/>
              </a:rPr>
              <a:t> </a:t>
            </a:r>
            <a:r>
              <a:rPr sz="3200" b="1" i="1" spc="415" dirty="0">
                <a:latin typeface="Roboto Cn"/>
                <a:cs typeface="Roboto Cn"/>
              </a:rPr>
              <a:t>customer</a:t>
            </a:r>
            <a:r>
              <a:rPr sz="3200" b="1" i="1" spc="745" dirty="0">
                <a:latin typeface="Roboto Cn"/>
                <a:cs typeface="Roboto Cn"/>
              </a:rPr>
              <a:t> </a:t>
            </a:r>
            <a:r>
              <a:rPr sz="3200" b="1" i="1" spc="415" dirty="0">
                <a:latin typeface="Roboto Cn"/>
                <a:cs typeface="Roboto Cn"/>
              </a:rPr>
              <a:t>segmentation</a:t>
            </a:r>
            <a:r>
              <a:rPr sz="3200" b="1" i="1" spc="750" dirty="0">
                <a:latin typeface="Roboto Cn"/>
                <a:cs typeface="Roboto Cn"/>
              </a:rPr>
              <a:t> </a:t>
            </a:r>
            <a:r>
              <a:rPr sz="3200" b="1" i="1" spc="405" dirty="0">
                <a:latin typeface="Roboto Cn"/>
                <a:cs typeface="Roboto Cn"/>
              </a:rPr>
              <a:t>system</a:t>
            </a:r>
            <a:r>
              <a:rPr sz="3200" b="1" i="1" spc="750" dirty="0">
                <a:latin typeface="Roboto Cn"/>
                <a:cs typeface="Roboto Cn"/>
              </a:rPr>
              <a:t> </a:t>
            </a:r>
            <a:r>
              <a:rPr sz="3200" b="1" i="1" spc="260" dirty="0">
                <a:latin typeface="Roboto Cn"/>
                <a:cs typeface="Roboto Cn"/>
              </a:rPr>
              <a:t>is</a:t>
            </a:r>
            <a:r>
              <a:rPr sz="3200" b="1" i="1" spc="745" dirty="0">
                <a:latin typeface="Roboto Cn"/>
                <a:cs typeface="Roboto Cn"/>
              </a:rPr>
              <a:t> </a:t>
            </a:r>
            <a:r>
              <a:rPr sz="3200" b="1" i="1" spc="375" dirty="0">
                <a:latin typeface="Roboto Cn"/>
                <a:cs typeface="Roboto Cn"/>
              </a:rPr>
              <a:t>manual,</a:t>
            </a:r>
            <a:r>
              <a:rPr sz="3200" b="1" i="1" spc="750" dirty="0">
                <a:latin typeface="Roboto Cn"/>
                <a:cs typeface="Roboto Cn"/>
              </a:rPr>
              <a:t> </a:t>
            </a:r>
            <a:r>
              <a:rPr sz="3200" b="1" i="1" spc="325" dirty="0">
                <a:latin typeface="Roboto Cn"/>
                <a:cs typeface="Roboto Cn"/>
              </a:rPr>
              <a:t>time- </a:t>
            </a:r>
            <a:r>
              <a:rPr sz="3200" b="1" i="1" spc="405" dirty="0">
                <a:latin typeface="Roboto Cn"/>
                <a:cs typeface="Roboto Cn"/>
              </a:rPr>
              <a:t>consuming,  </a:t>
            </a:r>
            <a:r>
              <a:rPr sz="3200" b="1" i="1" spc="350" dirty="0">
                <a:latin typeface="Roboto Cn"/>
                <a:cs typeface="Roboto Cn"/>
              </a:rPr>
              <a:t>and</a:t>
            </a:r>
            <a:r>
              <a:rPr sz="3200" b="1" i="1" spc="409" dirty="0">
                <a:latin typeface="Roboto Cn"/>
                <a:cs typeface="Roboto Cn"/>
              </a:rPr>
              <a:t>  </a:t>
            </a:r>
            <a:r>
              <a:rPr sz="3200" b="1" i="1" spc="405" dirty="0">
                <a:latin typeface="Roboto Cn"/>
                <a:cs typeface="Roboto Cn"/>
              </a:rPr>
              <a:t>error-</a:t>
            </a:r>
            <a:r>
              <a:rPr sz="3200" b="1" i="1" spc="380" dirty="0">
                <a:latin typeface="Roboto Cn"/>
                <a:cs typeface="Roboto Cn"/>
              </a:rPr>
              <a:t>prone.</a:t>
            </a:r>
            <a:r>
              <a:rPr sz="3200" b="1" i="1" spc="405" dirty="0">
                <a:latin typeface="Roboto Cn"/>
                <a:cs typeface="Roboto Cn"/>
              </a:rPr>
              <a:t>  </a:t>
            </a:r>
            <a:r>
              <a:rPr sz="3200" b="1" i="1" spc="425" dirty="0">
                <a:latin typeface="Roboto Cn"/>
                <a:cs typeface="Roboto Cn"/>
              </a:rPr>
              <a:t>Businesses</a:t>
            </a:r>
            <a:r>
              <a:rPr sz="3200" b="1" i="1" spc="409" dirty="0">
                <a:latin typeface="Roboto Cn"/>
                <a:cs typeface="Roboto Cn"/>
              </a:rPr>
              <a:t>  </a:t>
            </a:r>
            <a:r>
              <a:rPr sz="3200" b="1" i="1" spc="375" dirty="0">
                <a:latin typeface="Roboto Cn"/>
                <a:cs typeface="Roboto Cn"/>
              </a:rPr>
              <a:t>use</a:t>
            </a:r>
            <a:r>
              <a:rPr sz="3200" b="1" i="1" spc="409" dirty="0">
                <a:latin typeface="Roboto Cn"/>
                <a:cs typeface="Roboto Cn"/>
              </a:rPr>
              <a:t>  </a:t>
            </a:r>
            <a:r>
              <a:rPr sz="3200" b="1" i="1" spc="400" dirty="0">
                <a:latin typeface="Roboto Cn"/>
                <a:cs typeface="Roboto Cn"/>
              </a:rPr>
              <a:t>demographic </a:t>
            </a:r>
            <a:r>
              <a:rPr sz="3200" b="1" i="1" spc="345" dirty="0">
                <a:latin typeface="Roboto Cn"/>
                <a:cs typeface="Roboto Cn"/>
              </a:rPr>
              <a:t>data</a:t>
            </a:r>
            <a:r>
              <a:rPr sz="3200" b="1" i="1" spc="400" dirty="0">
                <a:latin typeface="Roboto Cn"/>
                <a:cs typeface="Roboto Cn"/>
              </a:rPr>
              <a:t>   </a:t>
            </a:r>
            <a:r>
              <a:rPr sz="3200" b="1" i="1" spc="315" dirty="0">
                <a:latin typeface="Roboto Cn"/>
                <a:cs typeface="Roboto Cn"/>
              </a:rPr>
              <a:t>like</a:t>
            </a:r>
            <a:r>
              <a:rPr sz="3200" b="1" i="1" spc="400" dirty="0">
                <a:latin typeface="Roboto Cn"/>
                <a:cs typeface="Roboto Cn"/>
              </a:rPr>
              <a:t>   </a:t>
            </a:r>
            <a:r>
              <a:rPr sz="3200" b="1" i="1" spc="345" dirty="0">
                <a:latin typeface="Roboto Cn"/>
                <a:cs typeface="Roboto Cn"/>
              </a:rPr>
              <a:t>age,</a:t>
            </a:r>
            <a:r>
              <a:rPr sz="3200" b="1" i="1" spc="405" dirty="0">
                <a:latin typeface="Roboto Cn"/>
                <a:cs typeface="Roboto Cn"/>
              </a:rPr>
              <a:t>   </a:t>
            </a:r>
            <a:r>
              <a:rPr sz="3200" b="1" i="1" spc="390" dirty="0">
                <a:latin typeface="Roboto Cn"/>
                <a:cs typeface="Roboto Cn"/>
              </a:rPr>
              <a:t>gender,</a:t>
            </a:r>
            <a:r>
              <a:rPr sz="3200" b="1" i="1" spc="400" dirty="0">
                <a:latin typeface="Roboto Cn"/>
                <a:cs typeface="Roboto Cn"/>
              </a:rPr>
              <a:t>   </a:t>
            </a:r>
            <a:r>
              <a:rPr sz="3200" b="1" i="1" spc="350" dirty="0">
                <a:latin typeface="Roboto Cn"/>
                <a:cs typeface="Roboto Cn"/>
              </a:rPr>
              <a:t>and</a:t>
            </a:r>
            <a:r>
              <a:rPr sz="3200" b="1" i="1" spc="405" dirty="0">
                <a:latin typeface="Roboto Cn"/>
                <a:cs typeface="Roboto Cn"/>
              </a:rPr>
              <a:t>   spending</a:t>
            </a:r>
            <a:r>
              <a:rPr sz="3200" b="1" i="1" spc="400" dirty="0">
                <a:latin typeface="Roboto Cn"/>
                <a:cs typeface="Roboto Cn"/>
              </a:rPr>
              <a:t>   </a:t>
            </a:r>
            <a:r>
              <a:rPr sz="3200" b="1" i="1" spc="345" dirty="0">
                <a:latin typeface="Roboto Cn"/>
                <a:cs typeface="Roboto Cn"/>
              </a:rPr>
              <a:t>habits,</a:t>
            </a:r>
            <a:r>
              <a:rPr sz="3200" b="1" i="1" spc="405" dirty="0">
                <a:latin typeface="Roboto Cn"/>
                <a:cs typeface="Roboto Cn"/>
              </a:rPr>
              <a:t>   </a:t>
            </a:r>
            <a:r>
              <a:rPr sz="3200" b="1" i="1" spc="315" dirty="0">
                <a:latin typeface="Roboto Cn"/>
                <a:cs typeface="Roboto Cn"/>
              </a:rPr>
              <a:t>but</a:t>
            </a:r>
            <a:r>
              <a:rPr sz="3200" b="1" i="1" spc="400" dirty="0">
                <a:latin typeface="Roboto Cn"/>
                <a:cs typeface="Roboto Cn"/>
              </a:rPr>
              <a:t>   </a:t>
            </a:r>
            <a:r>
              <a:rPr sz="3200" b="1" i="1" spc="254" dirty="0">
                <a:latin typeface="Roboto Cn"/>
                <a:cs typeface="Roboto Cn"/>
              </a:rPr>
              <a:t>this </a:t>
            </a:r>
            <a:r>
              <a:rPr sz="3200" b="1" i="1" spc="405" dirty="0">
                <a:latin typeface="Roboto Cn"/>
                <a:cs typeface="Roboto Cn"/>
              </a:rPr>
              <a:t>approach</a:t>
            </a:r>
            <a:r>
              <a:rPr sz="3200" b="1" i="1" spc="105" dirty="0">
                <a:latin typeface="Roboto Cn"/>
                <a:cs typeface="Roboto Cn"/>
              </a:rPr>
              <a:t>  </a:t>
            </a:r>
            <a:r>
              <a:rPr sz="3200" b="1" i="1" spc="360" dirty="0">
                <a:latin typeface="Roboto Cn"/>
                <a:cs typeface="Roboto Cn"/>
              </a:rPr>
              <a:t>lacks</a:t>
            </a:r>
            <a:r>
              <a:rPr sz="3200" b="1" i="1" spc="100" dirty="0">
                <a:latin typeface="Roboto Cn"/>
                <a:cs typeface="Roboto Cn"/>
              </a:rPr>
              <a:t>  </a:t>
            </a:r>
            <a:r>
              <a:rPr sz="3200" b="1" i="1" spc="375" dirty="0">
                <a:latin typeface="Roboto Cn"/>
                <a:cs typeface="Roboto Cn"/>
              </a:rPr>
              <a:t>insights</a:t>
            </a:r>
            <a:r>
              <a:rPr sz="3200" b="1" i="1" spc="105" dirty="0">
                <a:latin typeface="Roboto Cn"/>
                <a:cs typeface="Roboto Cn"/>
              </a:rPr>
              <a:t>  </a:t>
            </a:r>
            <a:r>
              <a:rPr sz="3200" b="1" i="1" spc="320" dirty="0">
                <a:latin typeface="Roboto Cn"/>
                <a:cs typeface="Roboto Cn"/>
              </a:rPr>
              <a:t>into</a:t>
            </a:r>
            <a:r>
              <a:rPr sz="3200" b="1" i="1" spc="105" dirty="0">
                <a:latin typeface="Roboto Cn"/>
                <a:cs typeface="Roboto Cn"/>
              </a:rPr>
              <a:t>  </a:t>
            </a:r>
            <a:r>
              <a:rPr sz="3200" b="1" i="1" spc="415" dirty="0">
                <a:latin typeface="Roboto Cn"/>
                <a:cs typeface="Roboto Cn"/>
              </a:rPr>
              <a:t>customer</a:t>
            </a:r>
            <a:r>
              <a:rPr sz="3200" b="1" i="1" spc="105" dirty="0">
                <a:latin typeface="Roboto Cn"/>
                <a:cs typeface="Roboto Cn"/>
              </a:rPr>
              <a:t>  </a:t>
            </a:r>
            <a:r>
              <a:rPr sz="3200" b="1" i="1" spc="380" dirty="0">
                <a:latin typeface="Roboto Cn"/>
                <a:cs typeface="Roboto Cn"/>
              </a:rPr>
              <a:t>behavior.</a:t>
            </a:r>
            <a:r>
              <a:rPr sz="3200" b="1" i="1" spc="105" dirty="0">
                <a:latin typeface="Roboto Cn"/>
                <a:cs typeface="Roboto Cn"/>
              </a:rPr>
              <a:t>  </a:t>
            </a:r>
            <a:r>
              <a:rPr sz="3200" b="1" i="1" spc="375" dirty="0">
                <a:latin typeface="Roboto Cn"/>
                <a:cs typeface="Roboto Cn"/>
              </a:rPr>
              <a:t>Traditional </a:t>
            </a:r>
            <a:r>
              <a:rPr sz="3200" b="1" i="1" spc="415" dirty="0">
                <a:latin typeface="Roboto Cn"/>
                <a:cs typeface="Roboto Cn"/>
              </a:rPr>
              <a:t>methods</a:t>
            </a:r>
            <a:r>
              <a:rPr sz="3200" b="1" i="1" spc="565" dirty="0">
                <a:latin typeface="Roboto Cn"/>
                <a:cs typeface="Roboto Cn"/>
              </a:rPr>
              <a:t>  </a:t>
            </a:r>
            <a:r>
              <a:rPr sz="3200" b="1" i="1" spc="310" dirty="0">
                <a:latin typeface="Roboto Cn"/>
                <a:cs typeface="Roboto Cn"/>
              </a:rPr>
              <a:t>don't</a:t>
            </a:r>
            <a:r>
              <a:rPr sz="3200" b="1" i="1" spc="565" dirty="0">
                <a:latin typeface="Roboto Cn"/>
                <a:cs typeface="Roboto Cn"/>
              </a:rPr>
              <a:t>  </a:t>
            </a:r>
            <a:r>
              <a:rPr sz="3200" b="1" i="1" spc="400" dirty="0">
                <a:latin typeface="Roboto Cn"/>
                <a:cs typeface="Roboto Cn"/>
              </a:rPr>
              <a:t>consider</a:t>
            </a:r>
            <a:r>
              <a:rPr sz="3200" b="1" i="1" spc="565" dirty="0">
                <a:latin typeface="Roboto Cn"/>
                <a:cs typeface="Roboto Cn"/>
              </a:rPr>
              <a:t>  </a:t>
            </a:r>
            <a:r>
              <a:rPr sz="3200" b="1" i="1" spc="330" dirty="0">
                <a:latin typeface="Roboto Cn"/>
                <a:cs typeface="Roboto Cn"/>
              </a:rPr>
              <a:t>the</a:t>
            </a:r>
            <a:r>
              <a:rPr sz="3200" b="1" i="1" spc="570" dirty="0">
                <a:latin typeface="Roboto Cn"/>
                <a:cs typeface="Roboto Cn"/>
              </a:rPr>
              <a:t>  </a:t>
            </a:r>
            <a:r>
              <a:rPr sz="3200" b="1" i="1" spc="395" dirty="0">
                <a:latin typeface="Roboto Cn"/>
                <a:cs typeface="Roboto Cn"/>
              </a:rPr>
              <a:t>dynamic</a:t>
            </a:r>
            <a:r>
              <a:rPr sz="3200" b="1" i="1" spc="565" dirty="0">
                <a:latin typeface="Roboto Cn"/>
                <a:cs typeface="Roboto Cn"/>
              </a:rPr>
              <a:t>  </a:t>
            </a:r>
            <a:r>
              <a:rPr sz="3200" b="1" i="1" spc="380" dirty="0">
                <a:latin typeface="Roboto Cn"/>
                <a:cs typeface="Roboto Cn"/>
              </a:rPr>
              <a:t>nature</a:t>
            </a:r>
            <a:r>
              <a:rPr sz="3200" b="1" i="1" spc="565" dirty="0">
                <a:latin typeface="Roboto Cn"/>
                <a:cs typeface="Roboto Cn"/>
              </a:rPr>
              <a:t>  </a:t>
            </a:r>
            <a:r>
              <a:rPr sz="3200" b="1" i="1" spc="285" dirty="0">
                <a:latin typeface="Roboto Cn"/>
                <a:cs typeface="Roboto Cn"/>
              </a:rPr>
              <a:t>of</a:t>
            </a:r>
            <a:r>
              <a:rPr sz="3200" b="1" i="1" spc="565" dirty="0">
                <a:latin typeface="Roboto Cn"/>
                <a:cs typeface="Roboto Cn"/>
              </a:rPr>
              <a:t>  </a:t>
            </a:r>
            <a:r>
              <a:rPr sz="3200" b="1" i="1" spc="385" dirty="0">
                <a:latin typeface="Roboto Cn"/>
                <a:cs typeface="Roboto Cn"/>
              </a:rPr>
              <a:t>customer </a:t>
            </a:r>
            <a:r>
              <a:rPr sz="3200" b="1" i="1" spc="375" dirty="0">
                <a:latin typeface="Roboto Cn"/>
                <a:cs typeface="Roboto Cn"/>
              </a:rPr>
              <a:t>behavior,</a:t>
            </a:r>
            <a:r>
              <a:rPr sz="3200" b="1" i="1" spc="229" dirty="0">
                <a:latin typeface="Roboto Cn"/>
                <a:cs typeface="Roboto Cn"/>
              </a:rPr>
              <a:t>  </a:t>
            </a:r>
            <a:r>
              <a:rPr sz="3200" b="1" i="1" spc="395" dirty="0">
                <a:latin typeface="Roboto Cn"/>
                <a:cs typeface="Roboto Cn"/>
              </a:rPr>
              <a:t>making</a:t>
            </a:r>
            <a:r>
              <a:rPr sz="3200" b="1" i="1" spc="229" dirty="0">
                <a:latin typeface="Roboto Cn"/>
                <a:cs typeface="Roboto Cn"/>
              </a:rPr>
              <a:t>  </a:t>
            </a:r>
            <a:r>
              <a:rPr sz="3200" b="1" i="1" spc="195" dirty="0">
                <a:latin typeface="Roboto Cn"/>
                <a:cs typeface="Roboto Cn"/>
              </a:rPr>
              <a:t>it</a:t>
            </a:r>
            <a:r>
              <a:rPr sz="3200" b="1" i="1" spc="235" dirty="0">
                <a:latin typeface="Roboto Cn"/>
                <a:cs typeface="Roboto Cn"/>
              </a:rPr>
              <a:t>  </a:t>
            </a:r>
            <a:r>
              <a:rPr sz="3200" b="1" i="1" spc="350" dirty="0">
                <a:latin typeface="Roboto Cn"/>
                <a:cs typeface="Roboto Cn"/>
              </a:rPr>
              <a:t>difficult</a:t>
            </a:r>
            <a:r>
              <a:rPr sz="3200" b="1" i="1" spc="229" dirty="0">
                <a:latin typeface="Roboto Cn"/>
                <a:cs typeface="Roboto Cn"/>
              </a:rPr>
              <a:t>  </a:t>
            </a:r>
            <a:r>
              <a:rPr sz="3200" b="1" i="1" spc="325" dirty="0">
                <a:latin typeface="Roboto Cn"/>
                <a:cs typeface="Roboto Cn"/>
              </a:rPr>
              <a:t>for</a:t>
            </a:r>
            <a:r>
              <a:rPr sz="3200" b="1" i="1" spc="235" dirty="0">
                <a:latin typeface="Roboto Cn"/>
                <a:cs typeface="Roboto Cn"/>
              </a:rPr>
              <a:t>  </a:t>
            </a:r>
            <a:r>
              <a:rPr sz="3200" b="1" i="1" spc="420" dirty="0">
                <a:latin typeface="Roboto Cn"/>
                <a:cs typeface="Roboto Cn"/>
              </a:rPr>
              <a:t>businesses</a:t>
            </a:r>
            <a:r>
              <a:rPr sz="3200" b="1" i="1" spc="229" dirty="0">
                <a:latin typeface="Roboto Cn"/>
                <a:cs typeface="Roboto Cn"/>
              </a:rPr>
              <a:t>  </a:t>
            </a:r>
            <a:r>
              <a:rPr sz="3200" b="1" i="1" spc="260" dirty="0">
                <a:latin typeface="Roboto Cn"/>
                <a:cs typeface="Roboto Cn"/>
              </a:rPr>
              <a:t>to</a:t>
            </a:r>
            <a:r>
              <a:rPr sz="3200" b="1" i="1" spc="235" dirty="0">
                <a:latin typeface="Roboto Cn"/>
                <a:cs typeface="Roboto Cn"/>
              </a:rPr>
              <a:t>  </a:t>
            </a:r>
            <a:r>
              <a:rPr sz="3200" b="1" i="1" spc="385" dirty="0">
                <a:latin typeface="Roboto Cn"/>
                <a:cs typeface="Roboto Cn"/>
              </a:rPr>
              <a:t>keep</a:t>
            </a:r>
            <a:r>
              <a:rPr sz="3200" b="1" i="1" spc="229" dirty="0">
                <a:latin typeface="Roboto Cn"/>
                <a:cs typeface="Roboto Cn"/>
              </a:rPr>
              <a:t>  </a:t>
            </a:r>
            <a:r>
              <a:rPr sz="3200" b="1" i="1" spc="315" dirty="0">
                <a:latin typeface="Roboto Cn"/>
                <a:cs typeface="Roboto Cn"/>
              </a:rPr>
              <a:t>up.</a:t>
            </a:r>
            <a:r>
              <a:rPr sz="3200" b="1" i="1" spc="235" dirty="0">
                <a:latin typeface="Roboto Cn"/>
                <a:cs typeface="Roboto Cn"/>
              </a:rPr>
              <a:t>  </a:t>
            </a:r>
            <a:r>
              <a:rPr sz="3200" b="1" i="1" spc="170" dirty="0">
                <a:latin typeface="Roboto Cn"/>
                <a:cs typeface="Roboto Cn"/>
              </a:rPr>
              <a:t>K- </a:t>
            </a:r>
            <a:r>
              <a:rPr sz="3200" b="1" i="1" spc="420" dirty="0">
                <a:latin typeface="Roboto Cn"/>
                <a:cs typeface="Roboto Cn"/>
              </a:rPr>
              <a:t>means</a:t>
            </a:r>
            <a:r>
              <a:rPr sz="3200" b="1" i="1" spc="385" dirty="0">
                <a:latin typeface="Roboto Cn"/>
                <a:cs typeface="Roboto Cn"/>
              </a:rPr>
              <a:t>  </a:t>
            </a:r>
            <a:r>
              <a:rPr sz="3200" b="1" i="1" spc="390" dirty="0">
                <a:latin typeface="Roboto Cn"/>
                <a:cs typeface="Roboto Cn"/>
              </a:rPr>
              <a:t>clustering</a:t>
            </a:r>
            <a:r>
              <a:rPr sz="3200" b="1" i="1" spc="385" dirty="0">
                <a:latin typeface="Roboto Cn"/>
                <a:cs typeface="Roboto Cn"/>
              </a:rPr>
              <a:t>  offers  </a:t>
            </a:r>
            <a:r>
              <a:rPr sz="3200" b="1" i="1" spc="165" dirty="0">
                <a:latin typeface="Roboto Cn"/>
                <a:cs typeface="Roboto Cn"/>
              </a:rPr>
              <a:t>a</a:t>
            </a:r>
            <a:r>
              <a:rPr sz="3200" b="1" i="1" spc="385" dirty="0">
                <a:latin typeface="Roboto Cn"/>
                <a:cs typeface="Roboto Cn"/>
              </a:rPr>
              <a:t>  </a:t>
            </a:r>
            <a:r>
              <a:rPr sz="3200" b="1" i="1" spc="400" dirty="0">
                <a:latin typeface="Roboto Cn"/>
                <a:cs typeface="Roboto Cn"/>
              </a:rPr>
              <a:t>powerful</a:t>
            </a:r>
            <a:r>
              <a:rPr sz="3200" b="1" i="1" spc="385" dirty="0">
                <a:latin typeface="Roboto Cn"/>
                <a:cs typeface="Roboto Cn"/>
              </a:rPr>
              <a:t>  </a:t>
            </a:r>
            <a:r>
              <a:rPr sz="3200" b="1" i="1" spc="370" dirty="0">
                <a:latin typeface="Roboto Cn"/>
                <a:cs typeface="Roboto Cn"/>
              </a:rPr>
              <a:t>solution</a:t>
            </a:r>
            <a:r>
              <a:rPr sz="3200" b="1" i="1" spc="385" dirty="0">
                <a:latin typeface="Roboto Cn"/>
                <a:cs typeface="Roboto Cn"/>
              </a:rPr>
              <a:t>  </a:t>
            </a:r>
            <a:r>
              <a:rPr sz="3200" b="1" i="1" spc="325" dirty="0">
                <a:latin typeface="Roboto Cn"/>
                <a:cs typeface="Roboto Cn"/>
              </a:rPr>
              <a:t>for</a:t>
            </a:r>
            <a:r>
              <a:rPr sz="3200" b="1" i="1" spc="385" dirty="0">
                <a:latin typeface="Roboto Cn"/>
                <a:cs typeface="Roboto Cn"/>
              </a:rPr>
              <a:t>  </a:t>
            </a:r>
            <a:r>
              <a:rPr sz="3200" b="1" i="1" spc="395" dirty="0">
                <a:latin typeface="Roboto Cn"/>
                <a:cs typeface="Roboto Cn"/>
              </a:rPr>
              <a:t>customer segmentation.</a:t>
            </a:r>
            <a:endParaRPr sz="3200" dirty="0">
              <a:latin typeface="Roboto Cn"/>
              <a:cs typeface="Roboto C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5762" y="1455056"/>
            <a:ext cx="8164195" cy="247015"/>
          </a:xfrm>
          <a:custGeom>
            <a:avLst/>
            <a:gdLst/>
            <a:ahLst/>
            <a:cxnLst/>
            <a:rect l="l" t="t" r="r" b="b"/>
            <a:pathLst>
              <a:path w="8164195" h="247014">
                <a:moveTo>
                  <a:pt x="8040327" y="246839"/>
                </a:moveTo>
                <a:lnTo>
                  <a:pt x="123419" y="246839"/>
                </a:lnTo>
                <a:lnTo>
                  <a:pt x="75379" y="237140"/>
                </a:lnTo>
                <a:lnTo>
                  <a:pt x="36148" y="210690"/>
                </a:lnTo>
                <a:lnTo>
                  <a:pt x="9698" y="171460"/>
                </a:lnTo>
                <a:lnTo>
                  <a:pt x="0" y="123419"/>
                </a:lnTo>
                <a:lnTo>
                  <a:pt x="9698" y="75379"/>
                </a:lnTo>
                <a:lnTo>
                  <a:pt x="36148" y="36148"/>
                </a:lnTo>
                <a:lnTo>
                  <a:pt x="75379" y="9698"/>
                </a:lnTo>
                <a:lnTo>
                  <a:pt x="123419" y="0"/>
                </a:lnTo>
                <a:lnTo>
                  <a:pt x="8040327" y="0"/>
                </a:lnTo>
                <a:lnTo>
                  <a:pt x="8088368" y="9698"/>
                </a:lnTo>
                <a:lnTo>
                  <a:pt x="8127598" y="36148"/>
                </a:lnTo>
                <a:lnTo>
                  <a:pt x="8154048" y="75379"/>
                </a:lnTo>
                <a:lnTo>
                  <a:pt x="8163747" y="123419"/>
                </a:lnTo>
                <a:lnTo>
                  <a:pt x="8154048" y="171460"/>
                </a:lnTo>
                <a:lnTo>
                  <a:pt x="8127598" y="210690"/>
                </a:lnTo>
                <a:lnTo>
                  <a:pt x="8088368" y="237140"/>
                </a:lnTo>
                <a:lnTo>
                  <a:pt x="8040327" y="246839"/>
                </a:lnTo>
                <a:close/>
              </a:path>
            </a:pathLst>
          </a:custGeom>
          <a:solidFill>
            <a:srgbClr val="E44E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8430" y="295766"/>
            <a:ext cx="550926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b="1" spc="-110" dirty="0">
                <a:solidFill>
                  <a:srgbClr val="FFF1E4"/>
                </a:solidFill>
                <a:latin typeface="Arial"/>
                <a:cs typeface="Arial"/>
              </a:rPr>
              <a:t>Existing</a:t>
            </a:r>
            <a:r>
              <a:rPr sz="5800" b="1" spc="-250" dirty="0">
                <a:solidFill>
                  <a:srgbClr val="FFF1E4"/>
                </a:solidFill>
                <a:latin typeface="Arial"/>
                <a:cs typeface="Arial"/>
              </a:rPr>
              <a:t> </a:t>
            </a:r>
            <a:r>
              <a:rPr sz="5800" b="1" spc="-80" dirty="0">
                <a:solidFill>
                  <a:srgbClr val="FFF1E4"/>
                </a:solidFill>
                <a:latin typeface="Arial"/>
                <a:cs typeface="Arial"/>
              </a:rPr>
              <a:t>System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25762" y="1455056"/>
              <a:ext cx="8164195" cy="247015"/>
            </a:xfrm>
            <a:custGeom>
              <a:avLst/>
              <a:gdLst/>
              <a:ahLst/>
              <a:cxnLst/>
              <a:rect l="l" t="t" r="r" b="b"/>
              <a:pathLst>
                <a:path w="8164195" h="247014">
                  <a:moveTo>
                    <a:pt x="8040327" y="246839"/>
                  </a:moveTo>
                  <a:lnTo>
                    <a:pt x="123419" y="246839"/>
                  </a:lnTo>
                  <a:lnTo>
                    <a:pt x="75379" y="237140"/>
                  </a:lnTo>
                  <a:lnTo>
                    <a:pt x="36148" y="210690"/>
                  </a:lnTo>
                  <a:lnTo>
                    <a:pt x="9698" y="171460"/>
                  </a:lnTo>
                  <a:lnTo>
                    <a:pt x="0" y="123419"/>
                  </a:lnTo>
                  <a:lnTo>
                    <a:pt x="9698" y="75379"/>
                  </a:lnTo>
                  <a:lnTo>
                    <a:pt x="36148" y="36148"/>
                  </a:lnTo>
                  <a:lnTo>
                    <a:pt x="75379" y="9698"/>
                  </a:lnTo>
                  <a:lnTo>
                    <a:pt x="123419" y="0"/>
                  </a:lnTo>
                  <a:lnTo>
                    <a:pt x="8040327" y="0"/>
                  </a:lnTo>
                  <a:lnTo>
                    <a:pt x="8088368" y="9698"/>
                  </a:lnTo>
                  <a:lnTo>
                    <a:pt x="8127598" y="36148"/>
                  </a:lnTo>
                  <a:lnTo>
                    <a:pt x="8154048" y="75379"/>
                  </a:lnTo>
                  <a:lnTo>
                    <a:pt x="8163747" y="123419"/>
                  </a:lnTo>
                  <a:lnTo>
                    <a:pt x="8154048" y="171460"/>
                  </a:lnTo>
                  <a:lnTo>
                    <a:pt x="8127598" y="210690"/>
                  </a:lnTo>
                  <a:lnTo>
                    <a:pt x="8088368" y="237140"/>
                  </a:lnTo>
                  <a:lnTo>
                    <a:pt x="8040327" y="246839"/>
                  </a:lnTo>
                  <a:close/>
                </a:path>
              </a:pathLst>
            </a:custGeom>
            <a:solidFill>
              <a:srgbClr val="E44E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445753" y="2698810"/>
            <a:ext cx="17397095" cy="7581900"/>
          </a:xfrm>
          <a:custGeom>
            <a:avLst/>
            <a:gdLst/>
            <a:ahLst/>
            <a:cxnLst/>
            <a:rect l="l" t="t" r="r" b="b"/>
            <a:pathLst>
              <a:path w="17397095" h="7581900">
                <a:moveTo>
                  <a:pt x="9482139" y="12700"/>
                </a:moveTo>
                <a:lnTo>
                  <a:pt x="7914351" y="12700"/>
                </a:lnTo>
                <a:lnTo>
                  <a:pt x="7984853" y="0"/>
                </a:lnTo>
                <a:lnTo>
                  <a:pt x="9411636" y="0"/>
                </a:lnTo>
                <a:lnTo>
                  <a:pt x="9482139" y="12700"/>
                </a:lnTo>
                <a:close/>
              </a:path>
              <a:path w="17397095" h="7581900">
                <a:moveTo>
                  <a:pt x="9692671" y="25400"/>
                </a:moveTo>
                <a:lnTo>
                  <a:pt x="7703819" y="25400"/>
                </a:lnTo>
                <a:lnTo>
                  <a:pt x="7773831" y="12700"/>
                </a:lnTo>
                <a:lnTo>
                  <a:pt x="9622659" y="12700"/>
                </a:lnTo>
                <a:lnTo>
                  <a:pt x="9692671" y="25400"/>
                </a:lnTo>
                <a:close/>
              </a:path>
              <a:path w="17397095" h="7581900">
                <a:moveTo>
                  <a:pt x="9901694" y="38100"/>
                </a:moveTo>
                <a:lnTo>
                  <a:pt x="7494796" y="38100"/>
                </a:lnTo>
                <a:lnTo>
                  <a:pt x="7564299" y="25400"/>
                </a:lnTo>
                <a:lnTo>
                  <a:pt x="9832191" y="25400"/>
                </a:lnTo>
                <a:lnTo>
                  <a:pt x="9901694" y="38100"/>
                </a:lnTo>
                <a:close/>
              </a:path>
              <a:path w="17397095" h="7581900">
                <a:moveTo>
                  <a:pt x="10040173" y="50800"/>
                </a:moveTo>
                <a:lnTo>
                  <a:pt x="7356317" y="50800"/>
                </a:lnTo>
                <a:lnTo>
                  <a:pt x="7425468" y="38100"/>
                </a:lnTo>
                <a:lnTo>
                  <a:pt x="9971022" y="38100"/>
                </a:lnTo>
                <a:lnTo>
                  <a:pt x="10040173" y="50800"/>
                </a:lnTo>
                <a:close/>
              </a:path>
              <a:path w="17397095" h="7581900">
                <a:moveTo>
                  <a:pt x="10246545" y="76200"/>
                </a:moveTo>
                <a:lnTo>
                  <a:pt x="7149945" y="76200"/>
                </a:lnTo>
                <a:lnTo>
                  <a:pt x="7287344" y="50800"/>
                </a:lnTo>
                <a:lnTo>
                  <a:pt x="10109146" y="50800"/>
                </a:lnTo>
                <a:lnTo>
                  <a:pt x="10246545" y="76200"/>
                </a:lnTo>
                <a:close/>
              </a:path>
              <a:path w="17397095" h="7581900">
                <a:moveTo>
                  <a:pt x="10383201" y="88900"/>
                </a:moveTo>
                <a:lnTo>
                  <a:pt x="7013289" y="88900"/>
                </a:lnTo>
                <a:lnTo>
                  <a:pt x="7081523" y="76200"/>
                </a:lnTo>
                <a:lnTo>
                  <a:pt x="10314967" y="76200"/>
                </a:lnTo>
                <a:lnTo>
                  <a:pt x="10383201" y="88900"/>
                </a:lnTo>
                <a:close/>
              </a:path>
              <a:path w="17397095" h="7581900">
                <a:moveTo>
                  <a:pt x="10654213" y="127000"/>
                </a:moveTo>
                <a:lnTo>
                  <a:pt x="6742276" y="127000"/>
                </a:lnTo>
                <a:lnTo>
                  <a:pt x="6945245" y="88900"/>
                </a:lnTo>
                <a:lnTo>
                  <a:pt x="10451245" y="88900"/>
                </a:lnTo>
                <a:lnTo>
                  <a:pt x="10654213" y="127000"/>
                </a:lnTo>
                <a:close/>
              </a:path>
              <a:path w="17397095" h="7581900">
                <a:moveTo>
                  <a:pt x="16672779" y="7581900"/>
                </a:moveTo>
                <a:lnTo>
                  <a:pt x="723711" y="7581900"/>
                </a:lnTo>
                <a:lnTo>
                  <a:pt x="710196" y="7556500"/>
                </a:lnTo>
                <a:lnTo>
                  <a:pt x="683551" y="7518400"/>
                </a:lnTo>
                <a:lnTo>
                  <a:pt x="657378" y="7480300"/>
                </a:lnTo>
                <a:lnTo>
                  <a:pt x="631680" y="7442200"/>
                </a:lnTo>
                <a:lnTo>
                  <a:pt x="606458" y="7404100"/>
                </a:lnTo>
                <a:lnTo>
                  <a:pt x="581715" y="7353300"/>
                </a:lnTo>
                <a:lnTo>
                  <a:pt x="557454" y="7315200"/>
                </a:lnTo>
                <a:lnTo>
                  <a:pt x="533675" y="7277100"/>
                </a:lnTo>
                <a:lnTo>
                  <a:pt x="510383" y="7239000"/>
                </a:lnTo>
                <a:lnTo>
                  <a:pt x="487578" y="7200900"/>
                </a:lnTo>
                <a:lnTo>
                  <a:pt x="465264" y="7162800"/>
                </a:lnTo>
                <a:lnTo>
                  <a:pt x="443442" y="7124700"/>
                </a:lnTo>
                <a:lnTo>
                  <a:pt x="422114" y="7073900"/>
                </a:lnTo>
                <a:lnTo>
                  <a:pt x="401284" y="7035800"/>
                </a:lnTo>
                <a:lnTo>
                  <a:pt x="380952" y="6997700"/>
                </a:lnTo>
                <a:lnTo>
                  <a:pt x="361122" y="6959600"/>
                </a:lnTo>
                <a:lnTo>
                  <a:pt x="341795" y="6921500"/>
                </a:lnTo>
                <a:lnTo>
                  <a:pt x="322974" y="6870700"/>
                </a:lnTo>
                <a:lnTo>
                  <a:pt x="304662" y="6832600"/>
                </a:lnTo>
                <a:lnTo>
                  <a:pt x="286859" y="6794500"/>
                </a:lnTo>
                <a:lnTo>
                  <a:pt x="269569" y="6756400"/>
                </a:lnTo>
                <a:lnTo>
                  <a:pt x="252794" y="6705600"/>
                </a:lnTo>
                <a:lnTo>
                  <a:pt x="236535" y="6667500"/>
                </a:lnTo>
                <a:lnTo>
                  <a:pt x="220796" y="6629400"/>
                </a:lnTo>
                <a:lnTo>
                  <a:pt x="205579" y="6578600"/>
                </a:lnTo>
                <a:lnTo>
                  <a:pt x="190885" y="6540500"/>
                </a:lnTo>
                <a:lnTo>
                  <a:pt x="176717" y="6502400"/>
                </a:lnTo>
                <a:lnTo>
                  <a:pt x="163077" y="6451600"/>
                </a:lnTo>
                <a:lnTo>
                  <a:pt x="149968" y="6413500"/>
                </a:lnTo>
                <a:lnTo>
                  <a:pt x="137391" y="6375400"/>
                </a:lnTo>
                <a:lnTo>
                  <a:pt x="125349" y="6324600"/>
                </a:lnTo>
                <a:lnTo>
                  <a:pt x="113845" y="6286500"/>
                </a:lnTo>
                <a:lnTo>
                  <a:pt x="102880" y="6248400"/>
                </a:lnTo>
                <a:lnTo>
                  <a:pt x="92456" y="6197600"/>
                </a:lnTo>
                <a:lnTo>
                  <a:pt x="82576" y="6159500"/>
                </a:lnTo>
                <a:lnTo>
                  <a:pt x="73243" y="6108700"/>
                </a:lnTo>
                <a:lnTo>
                  <a:pt x="64457" y="6070600"/>
                </a:lnTo>
                <a:lnTo>
                  <a:pt x="56222" y="6019800"/>
                </a:lnTo>
                <a:lnTo>
                  <a:pt x="48541" y="5981700"/>
                </a:lnTo>
                <a:lnTo>
                  <a:pt x="41414" y="5943600"/>
                </a:lnTo>
                <a:lnTo>
                  <a:pt x="34844" y="5892800"/>
                </a:lnTo>
                <a:lnTo>
                  <a:pt x="28834" y="5854700"/>
                </a:lnTo>
                <a:lnTo>
                  <a:pt x="23386" y="5803900"/>
                </a:lnTo>
                <a:lnTo>
                  <a:pt x="18501" y="5765800"/>
                </a:lnTo>
                <a:lnTo>
                  <a:pt x="14183" y="5715000"/>
                </a:lnTo>
                <a:lnTo>
                  <a:pt x="10434" y="5676900"/>
                </a:lnTo>
                <a:lnTo>
                  <a:pt x="7255" y="5626100"/>
                </a:lnTo>
                <a:lnTo>
                  <a:pt x="4649" y="5588000"/>
                </a:lnTo>
                <a:lnTo>
                  <a:pt x="2618" y="5537200"/>
                </a:lnTo>
                <a:lnTo>
                  <a:pt x="1165" y="5499100"/>
                </a:lnTo>
                <a:lnTo>
                  <a:pt x="291" y="5448300"/>
                </a:lnTo>
                <a:lnTo>
                  <a:pt x="0" y="5410200"/>
                </a:lnTo>
                <a:lnTo>
                  <a:pt x="291" y="5359400"/>
                </a:lnTo>
                <a:lnTo>
                  <a:pt x="1165" y="5321300"/>
                </a:lnTo>
                <a:lnTo>
                  <a:pt x="2618" y="5270500"/>
                </a:lnTo>
                <a:lnTo>
                  <a:pt x="4649" y="5232400"/>
                </a:lnTo>
                <a:lnTo>
                  <a:pt x="7255" y="5181600"/>
                </a:lnTo>
                <a:lnTo>
                  <a:pt x="10434" y="5143500"/>
                </a:lnTo>
                <a:lnTo>
                  <a:pt x="14183" y="5092700"/>
                </a:lnTo>
                <a:lnTo>
                  <a:pt x="18501" y="5054600"/>
                </a:lnTo>
                <a:lnTo>
                  <a:pt x="23386" y="5003800"/>
                </a:lnTo>
                <a:lnTo>
                  <a:pt x="28834" y="4965700"/>
                </a:lnTo>
                <a:lnTo>
                  <a:pt x="34844" y="4914900"/>
                </a:lnTo>
                <a:lnTo>
                  <a:pt x="41414" y="4876800"/>
                </a:lnTo>
                <a:lnTo>
                  <a:pt x="48541" y="4826000"/>
                </a:lnTo>
                <a:lnTo>
                  <a:pt x="56222" y="4787900"/>
                </a:lnTo>
                <a:lnTo>
                  <a:pt x="64457" y="4737100"/>
                </a:lnTo>
                <a:lnTo>
                  <a:pt x="73243" y="4699000"/>
                </a:lnTo>
                <a:lnTo>
                  <a:pt x="82576" y="4660900"/>
                </a:lnTo>
                <a:lnTo>
                  <a:pt x="92456" y="4610100"/>
                </a:lnTo>
                <a:lnTo>
                  <a:pt x="102880" y="4572000"/>
                </a:lnTo>
                <a:lnTo>
                  <a:pt x="113845" y="4521200"/>
                </a:lnTo>
                <a:lnTo>
                  <a:pt x="125349" y="4483100"/>
                </a:lnTo>
                <a:lnTo>
                  <a:pt x="137391" y="4445000"/>
                </a:lnTo>
                <a:lnTo>
                  <a:pt x="149968" y="4394200"/>
                </a:lnTo>
                <a:lnTo>
                  <a:pt x="163077" y="4356100"/>
                </a:lnTo>
                <a:lnTo>
                  <a:pt x="176717" y="4318000"/>
                </a:lnTo>
                <a:lnTo>
                  <a:pt x="190885" y="4267200"/>
                </a:lnTo>
                <a:lnTo>
                  <a:pt x="205579" y="4229100"/>
                </a:lnTo>
                <a:lnTo>
                  <a:pt x="220796" y="4191000"/>
                </a:lnTo>
                <a:lnTo>
                  <a:pt x="236535" y="4140200"/>
                </a:lnTo>
                <a:lnTo>
                  <a:pt x="252794" y="4102100"/>
                </a:lnTo>
                <a:lnTo>
                  <a:pt x="269569" y="4064000"/>
                </a:lnTo>
                <a:lnTo>
                  <a:pt x="286859" y="4025900"/>
                </a:lnTo>
                <a:lnTo>
                  <a:pt x="304662" y="3975100"/>
                </a:lnTo>
                <a:lnTo>
                  <a:pt x="322974" y="3937000"/>
                </a:lnTo>
                <a:lnTo>
                  <a:pt x="341795" y="3898900"/>
                </a:lnTo>
                <a:lnTo>
                  <a:pt x="361122" y="3860800"/>
                </a:lnTo>
                <a:lnTo>
                  <a:pt x="380952" y="3810000"/>
                </a:lnTo>
                <a:lnTo>
                  <a:pt x="401284" y="3771900"/>
                </a:lnTo>
                <a:lnTo>
                  <a:pt x="422114" y="3733800"/>
                </a:lnTo>
                <a:lnTo>
                  <a:pt x="443442" y="3695700"/>
                </a:lnTo>
                <a:lnTo>
                  <a:pt x="465264" y="3657600"/>
                </a:lnTo>
                <a:lnTo>
                  <a:pt x="487578" y="3606800"/>
                </a:lnTo>
                <a:lnTo>
                  <a:pt x="510383" y="3568700"/>
                </a:lnTo>
                <a:lnTo>
                  <a:pt x="533675" y="3530600"/>
                </a:lnTo>
                <a:lnTo>
                  <a:pt x="557454" y="3492500"/>
                </a:lnTo>
                <a:lnTo>
                  <a:pt x="581715" y="3454400"/>
                </a:lnTo>
                <a:lnTo>
                  <a:pt x="606458" y="3416300"/>
                </a:lnTo>
                <a:lnTo>
                  <a:pt x="631680" y="3378200"/>
                </a:lnTo>
                <a:lnTo>
                  <a:pt x="657378" y="3340100"/>
                </a:lnTo>
                <a:lnTo>
                  <a:pt x="683551" y="3302000"/>
                </a:lnTo>
                <a:lnTo>
                  <a:pt x="710196" y="3251200"/>
                </a:lnTo>
                <a:lnTo>
                  <a:pt x="737311" y="3213100"/>
                </a:lnTo>
                <a:lnTo>
                  <a:pt x="764894" y="3175000"/>
                </a:lnTo>
                <a:lnTo>
                  <a:pt x="792942" y="3136900"/>
                </a:lnTo>
                <a:lnTo>
                  <a:pt x="821453" y="3098800"/>
                </a:lnTo>
                <a:lnTo>
                  <a:pt x="850426" y="3060700"/>
                </a:lnTo>
                <a:lnTo>
                  <a:pt x="879857" y="3022600"/>
                </a:lnTo>
                <a:lnTo>
                  <a:pt x="909745" y="2984500"/>
                </a:lnTo>
                <a:lnTo>
                  <a:pt x="940088" y="2946400"/>
                </a:lnTo>
                <a:lnTo>
                  <a:pt x="970882" y="2908300"/>
                </a:lnTo>
                <a:lnTo>
                  <a:pt x="1002126" y="2882900"/>
                </a:lnTo>
                <a:lnTo>
                  <a:pt x="1033818" y="2844800"/>
                </a:lnTo>
                <a:lnTo>
                  <a:pt x="1065955" y="2806700"/>
                </a:lnTo>
                <a:lnTo>
                  <a:pt x="1098535" y="2768600"/>
                </a:lnTo>
                <a:lnTo>
                  <a:pt x="1131556" y="2730500"/>
                </a:lnTo>
                <a:lnTo>
                  <a:pt x="1165016" y="2692400"/>
                </a:lnTo>
                <a:lnTo>
                  <a:pt x="1198912" y="2654300"/>
                </a:lnTo>
                <a:lnTo>
                  <a:pt x="1233242" y="2616200"/>
                </a:lnTo>
                <a:lnTo>
                  <a:pt x="1268005" y="2590800"/>
                </a:lnTo>
                <a:lnTo>
                  <a:pt x="1303197" y="2552700"/>
                </a:lnTo>
                <a:lnTo>
                  <a:pt x="1338816" y="2514600"/>
                </a:lnTo>
                <a:lnTo>
                  <a:pt x="1374860" y="2476500"/>
                </a:lnTo>
                <a:lnTo>
                  <a:pt x="1411328" y="2438400"/>
                </a:lnTo>
                <a:lnTo>
                  <a:pt x="1448216" y="2413000"/>
                </a:lnTo>
                <a:lnTo>
                  <a:pt x="1485523" y="2374900"/>
                </a:lnTo>
                <a:lnTo>
                  <a:pt x="1523246" y="2336800"/>
                </a:lnTo>
                <a:lnTo>
                  <a:pt x="1561383" y="2311400"/>
                </a:lnTo>
                <a:lnTo>
                  <a:pt x="1599932" y="2273300"/>
                </a:lnTo>
                <a:lnTo>
                  <a:pt x="1638891" y="2235200"/>
                </a:lnTo>
                <a:lnTo>
                  <a:pt x="1678256" y="2209800"/>
                </a:lnTo>
                <a:lnTo>
                  <a:pt x="1758201" y="2133600"/>
                </a:lnTo>
                <a:lnTo>
                  <a:pt x="1798775" y="2108200"/>
                </a:lnTo>
                <a:lnTo>
                  <a:pt x="1839747" y="2070100"/>
                </a:lnTo>
                <a:lnTo>
                  <a:pt x="1881116" y="2044700"/>
                </a:lnTo>
                <a:lnTo>
                  <a:pt x="1965033" y="1968500"/>
                </a:lnTo>
                <a:lnTo>
                  <a:pt x="2007576" y="1943100"/>
                </a:lnTo>
                <a:lnTo>
                  <a:pt x="2050507" y="1905000"/>
                </a:lnTo>
                <a:lnTo>
                  <a:pt x="2093822" y="1879600"/>
                </a:lnTo>
                <a:lnTo>
                  <a:pt x="2137521" y="1841500"/>
                </a:lnTo>
                <a:lnTo>
                  <a:pt x="2181599" y="1816100"/>
                </a:lnTo>
                <a:lnTo>
                  <a:pt x="2226056" y="1778000"/>
                </a:lnTo>
                <a:lnTo>
                  <a:pt x="2316096" y="1727200"/>
                </a:lnTo>
                <a:lnTo>
                  <a:pt x="2361674" y="1689100"/>
                </a:lnTo>
                <a:lnTo>
                  <a:pt x="2453936" y="1638300"/>
                </a:lnTo>
                <a:lnTo>
                  <a:pt x="2500615" y="1600200"/>
                </a:lnTo>
                <a:lnTo>
                  <a:pt x="2595058" y="1549400"/>
                </a:lnTo>
                <a:lnTo>
                  <a:pt x="2642818" y="1511300"/>
                </a:lnTo>
                <a:lnTo>
                  <a:pt x="2739404" y="1460500"/>
                </a:lnTo>
                <a:lnTo>
                  <a:pt x="2788224" y="1422400"/>
                </a:lnTo>
                <a:lnTo>
                  <a:pt x="3037520" y="1295400"/>
                </a:lnTo>
                <a:lnTo>
                  <a:pt x="3088402" y="1257300"/>
                </a:lnTo>
                <a:lnTo>
                  <a:pt x="3400663" y="1104900"/>
                </a:lnTo>
                <a:lnTo>
                  <a:pt x="3724525" y="952500"/>
                </a:lnTo>
                <a:lnTo>
                  <a:pt x="3779596" y="939800"/>
                </a:lnTo>
                <a:lnTo>
                  <a:pt x="4002922" y="838200"/>
                </a:lnTo>
                <a:lnTo>
                  <a:pt x="4059504" y="825500"/>
                </a:lnTo>
                <a:lnTo>
                  <a:pt x="4231011" y="749300"/>
                </a:lnTo>
                <a:lnTo>
                  <a:pt x="4288760" y="736600"/>
                </a:lnTo>
                <a:lnTo>
                  <a:pt x="4405116" y="685800"/>
                </a:lnTo>
                <a:lnTo>
                  <a:pt x="4463718" y="673100"/>
                </a:lnTo>
                <a:lnTo>
                  <a:pt x="4522600" y="647700"/>
                </a:lnTo>
                <a:lnTo>
                  <a:pt x="4581759" y="635000"/>
                </a:lnTo>
                <a:lnTo>
                  <a:pt x="4700900" y="584200"/>
                </a:lnTo>
                <a:lnTo>
                  <a:pt x="4760878" y="571500"/>
                </a:lnTo>
                <a:lnTo>
                  <a:pt x="4821125" y="546100"/>
                </a:lnTo>
                <a:lnTo>
                  <a:pt x="4942415" y="520700"/>
                </a:lnTo>
                <a:lnTo>
                  <a:pt x="5003453" y="495300"/>
                </a:lnTo>
                <a:lnTo>
                  <a:pt x="5064751" y="482600"/>
                </a:lnTo>
                <a:lnTo>
                  <a:pt x="5126307" y="457200"/>
                </a:lnTo>
                <a:lnTo>
                  <a:pt x="5250181" y="431800"/>
                </a:lnTo>
                <a:lnTo>
                  <a:pt x="5312495" y="406400"/>
                </a:lnTo>
                <a:lnTo>
                  <a:pt x="5500919" y="368300"/>
                </a:lnTo>
                <a:lnTo>
                  <a:pt x="5564213" y="342900"/>
                </a:lnTo>
                <a:lnTo>
                  <a:pt x="6675015" y="127000"/>
                </a:lnTo>
                <a:lnTo>
                  <a:pt x="10721474" y="127000"/>
                </a:lnTo>
                <a:lnTo>
                  <a:pt x="11832277" y="342900"/>
                </a:lnTo>
                <a:lnTo>
                  <a:pt x="11895571" y="368300"/>
                </a:lnTo>
                <a:lnTo>
                  <a:pt x="12083995" y="406400"/>
                </a:lnTo>
                <a:lnTo>
                  <a:pt x="12146309" y="431800"/>
                </a:lnTo>
                <a:lnTo>
                  <a:pt x="12270183" y="457200"/>
                </a:lnTo>
                <a:lnTo>
                  <a:pt x="12331738" y="482600"/>
                </a:lnTo>
                <a:lnTo>
                  <a:pt x="12393037" y="495300"/>
                </a:lnTo>
                <a:lnTo>
                  <a:pt x="12454075" y="520700"/>
                </a:lnTo>
                <a:lnTo>
                  <a:pt x="12575365" y="546100"/>
                </a:lnTo>
                <a:lnTo>
                  <a:pt x="12635612" y="571500"/>
                </a:lnTo>
                <a:lnTo>
                  <a:pt x="12695590" y="584200"/>
                </a:lnTo>
                <a:lnTo>
                  <a:pt x="12814731" y="635000"/>
                </a:lnTo>
                <a:lnTo>
                  <a:pt x="12873890" y="647700"/>
                </a:lnTo>
                <a:lnTo>
                  <a:pt x="12932772" y="673100"/>
                </a:lnTo>
                <a:lnTo>
                  <a:pt x="12991374" y="685800"/>
                </a:lnTo>
                <a:lnTo>
                  <a:pt x="13107730" y="736600"/>
                </a:lnTo>
                <a:lnTo>
                  <a:pt x="13165479" y="749300"/>
                </a:lnTo>
                <a:lnTo>
                  <a:pt x="13336986" y="825500"/>
                </a:lnTo>
                <a:lnTo>
                  <a:pt x="13393567" y="838200"/>
                </a:lnTo>
                <a:lnTo>
                  <a:pt x="13616894" y="939800"/>
                </a:lnTo>
                <a:lnTo>
                  <a:pt x="13671965" y="952500"/>
                </a:lnTo>
                <a:lnTo>
                  <a:pt x="13995827" y="1104900"/>
                </a:lnTo>
                <a:lnTo>
                  <a:pt x="14308088" y="1257300"/>
                </a:lnTo>
                <a:lnTo>
                  <a:pt x="14358970" y="1295400"/>
                </a:lnTo>
                <a:lnTo>
                  <a:pt x="14608265" y="1422400"/>
                </a:lnTo>
                <a:lnTo>
                  <a:pt x="14657086" y="1460500"/>
                </a:lnTo>
                <a:lnTo>
                  <a:pt x="14753671" y="1511300"/>
                </a:lnTo>
                <a:lnTo>
                  <a:pt x="14801431" y="1549400"/>
                </a:lnTo>
                <a:lnTo>
                  <a:pt x="14895875" y="1600200"/>
                </a:lnTo>
                <a:lnTo>
                  <a:pt x="14942554" y="1638300"/>
                </a:lnTo>
                <a:lnTo>
                  <a:pt x="15034816" y="1689100"/>
                </a:lnTo>
                <a:lnTo>
                  <a:pt x="15080394" y="1727200"/>
                </a:lnTo>
                <a:lnTo>
                  <a:pt x="15170433" y="1778000"/>
                </a:lnTo>
                <a:lnTo>
                  <a:pt x="15214890" y="1816100"/>
                </a:lnTo>
                <a:lnTo>
                  <a:pt x="15258969" y="1841500"/>
                </a:lnTo>
                <a:lnTo>
                  <a:pt x="15302667" y="1879600"/>
                </a:lnTo>
                <a:lnTo>
                  <a:pt x="15345983" y="1905000"/>
                </a:lnTo>
                <a:lnTo>
                  <a:pt x="15388914" y="1943100"/>
                </a:lnTo>
                <a:lnTo>
                  <a:pt x="15431457" y="1968500"/>
                </a:lnTo>
                <a:lnTo>
                  <a:pt x="15515374" y="2044700"/>
                </a:lnTo>
                <a:lnTo>
                  <a:pt x="15556742" y="2070100"/>
                </a:lnTo>
                <a:lnTo>
                  <a:pt x="15597715" y="2108200"/>
                </a:lnTo>
                <a:lnTo>
                  <a:pt x="15638289" y="2133600"/>
                </a:lnTo>
                <a:lnTo>
                  <a:pt x="15718233" y="2209800"/>
                </a:lnTo>
                <a:lnTo>
                  <a:pt x="15757599" y="2235200"/>
                </a:lnTo>
                <a:lnTo>
                  <a:pt x="15796558" y="2273300"/>
                </a:lnTo>
                <a:lnTo>
                  <a:pt x="15835106" y="2311400"/>
                </a:lnTo>
                <a:lnTo>
                  <a:pt x="15873243" y="2336800"/>
                </a:lnTo>
                <a:lnTo>
                  <a:pt x="15910967" y="2374900"/>
                </a:lnTo>
                <a:lnTo>
                  <a:pt x="15948273" y="2413000"/>
                </a:lnTo>
                <a:lnTo>
                  <a:pt x="15985162" y="2438400"/>
                </a:lnTo>
                <a:lnTo>
                  <a:pt x="16021629" y="2476500"/>
                </a:lnTo>
                <a:lnTo>
                  <a:pt x="16057674" y="2514600"/>
                </a:lnTo>
                <a:lnTo>
                  <a:pt x="16093293" y="2552700"/>
                </a:lnTo>
                <a:lnTo>
                  <a:pt x="16128485" y="2590800"/>
                </a:lnTo>
                <a:lnTo>
                  <a:pt x="16163247" y="2616200"/>
                </a:lnTo>
                <a:lnTo>
                  <a:pt x="16197578" y="2654300"/>
                </a:lnTo>
                <a:lnTo>
                  <a:pt x="16231474" y="2692400"/>
                </a:lnTo>
                <a:lnTo>
                  <a:pt x="16264934" y="2730500"/>
                </a:lnTo>
                <a:lnTo>
                  <a:pt x="16297955" y="2768600"/>
                </a:lnTo>
                <a:lnTo>
                  <a:pt x="16330535" y="2806700"/>
                </a:lnTo>
                <a:lnTo>
                  <a:pt x="16362672" y="2844800"/>
                </a:lnTo>
                <a:lnTo>
                  <a:pt x="16394364" y="2882900"/>
                </a:lnTo>
                <a:lnTo>
                  <a:pt x="16425608" y="2908300"/>
                </a:lnTo>
                <a:lnTo>
                  <a:pt x="16456402" y="2946400"/>
                </a:lnTo>
                <a:lnTo>
                  <a:pt x="16486744" y="2984500"/>
                </a:lnTo>
                <a:lnTo>
                  <a:pt x="16516632" y="3022600"/>
                </a:lnTo>
                <a:lnTo>
                  <a:pt x="16546064" y="3060700"/>
                </a:lnTo>
                <a:lnTo>
                  <a:pt x="16575036" y="3098800"/>
                </a:lnTo>
                <a:lnTo>
                  <a:pt x="16603548" y="3136900"/>
                </a:lnTo>
                <a:lnTo>
                  <a:pt x="16631596" y="3175000"/>
                </a:lnTo>
                <a:lnTo>
                  <a:pt x="16659179" y="3213100"/>
                </a:lnTo>
                <a:lnTo>
                  <a:pt x="16686294" y="3251200"/>
                </a:lnTo>
                <a:lnTo>
                  <a:pt x="16712939" y="3302000"/>
                </a:lnTo>
                <a:lnTo>
                  <a:pt x="16739112" y="3340100"/>
                </a:lnTo>
                <a:lnTo>
                  <a:pt x="16764810" y="3378200"/>
                </a:lnTo>
                <a:lnTo>
                  <a:pt x="16790032" y="3416300"/>
                </a:lnTo>
                <a:lnTo>
                  <a:pt x="16814775" y="3454400"/>
                </a:lnTo>
                <a:lnTo>
                  <a:pt x="16839036" y="3492500"/>
                </a:lnTo>
                <a:lnTo>
                  <a:pt x="16862814" y="3530600"/>
                </a:lnTo>
                <a:lnTo>
                  <a:pt x="16886107" y="3568700"/>
                </a:lnTo>
                <a:lnTo>
                  <a:pt x="16908911" y="3606800"/>
                </a:lnTo>
                <a:lnTo>
                  <a:pt x="16931226" y="3657600"/>
                </a:lnTo>
                <a:lnTo>
                  <a:pt x="16953048" y="3695700"/>
                </a:lnTo>
                <a:lnTo>
                  <a:pt x="16974375" y="3733800"/>
                </a:lnTo>
                <a:lnTo>
                  <a:pt x="16995206" y="3771900"/>
                </a:lnTo>
                <a:lnTo>
                  <a:pt x="17015537" y="3810000"/>
                </a:lnTo>
                <a:lnTo>
                  <a:pt x="17035368" y="3860800"/>
                </a:lnTo>
                <a:lnTo>
                  <a:pt x="17054694" y="3898900"/>
                </a:lnTo>
                <a:lnTo>
                  <a:pt x="17073515" y="3937000"/>
                </a:lnTo>
                <a:lnTo>
                  <a:pt x="17091828" y="3975100"/>
                </a:lnTo>
                <a:lnTo>
                  <a:pt x="17109631" y="4025900"/>
                </a:lnTo>
                <a:lnTo>
                  <a:pt x="17126921" y="4064000"/>
                </a:lnTo>
                <a:lnTo>
                  <a:pt x="17143696" y="4102100"/>
                </a:lnTo>
                <a:lnTo>
                  <a:pt x="17159954" y="4140200"/>
                </a:lnTo>
                <a:lnTo>
                  <a:pt x="17175693" y="4191000"/>
                </a:lnTo>
                <a:lnTo>
                  <a:pt x="17190911" y="4229100"/>
                </a:lnTo>
                <a:lnTo>
                  <a:pt x="17205605" y="4267200"/>
                </a:lnTo>
                <a:lnTo>
                  <a:pt x="17219773" y="4318000"/>
                </a:lnTo>
                <a:lnTo>
                  <a:pt x="17233412" y="4356100"/>
                </a:lnTo>
                <a:lnTo>
                  <a:pt x="17246522" y="4394200"/>
                </a:lnTo>
                <a:lnTo>
                  <a:pt x="17259098" y="4445000"/>
                </a:lnTo>
                <a:lnTo>
                  <a:pt x="17271140" y="4483100"/>
                </a:lnTo>
                <a:lnTo>
                  <a:pt x="17282645" y="4521200"/>
                </a:lnTo>
                <a:lnTo>
                  <a:pt x="17293610" y="4572000"/>
                </a:lnTo>
                <a:lnTo>
                  <a:pt x="17304034" y="4610100"/>
                </a:lnTo>
                <a:lnTo>
                  <a:pt x="17313913" y="4660900"/>
                </a:lnTo>
                <a:lnTo>
                  <a:pt x="17323247" y="4699000"/>
                </a:lnTo>
                <a:lnTo>
                  <a:pt x="17332032" y="4737100"/>
                </a:lnTo>
                <a:lnTo>
                  <a:pt x="17340267" y="4787900"/>
                </a:lnTo>
                <a:lnTo>
                  <a:pt x="17347949" y="4826000"/>
                </a:lnTo>
                <a:lnTo>
                  <a:pt x="17355076" y="4876800"/>
                </a:lnTo>
                <a:lnTo>
                  <a:pt x="17361646" y="4914900"/>
                </a:lnTo>
                <a:lnTo>
                  <a:pt x="17367656" y="4965700"/>
                </a:lnTo>
                <a:lnTo>
                  <a:pt x="17373104" y="5003800"/>
                </a:lnTo>
                <a:lnTo>
                  <a:pt x="17377988" y="5054600"/>
                </a:lnTo>
                <a:lnTo>
                  <a:pt x="17382306" y="5092700"/>
                </a:lnTo>
                <a:lnTo>
                  <a:pt x="17386056" y="5143500"/>
                </a:lnTo>
                <a:lnTo>
                  <a:pt x="17389235" y="5181600"/>
                </a:lnTo>
                <a:lnTo>
                  <a:pt x="17391841" y="5232400"/>
                </a:lnTo>
                <a:lnTo>
                  <a:pt x="17393871" y="5270500"/>
                </a:lnTo>
                <a:lnTo>
                  <a:pt x="17395325" y="5321300"/>
                </a:lnTo>
                <a:lnTo>
                  <a:pt x="17396198" y="5359400"/>
                </a:lnTo>
                <a:lnTo>
                  <a:pt x="17396490" y="5410200"/>
                </a:lnTo>
                <a:lnTo>
                  <a:pt x="17396198" y="5448300"/>
                </a:lnTo>
                <a:lnTo>
                  <a:pt x="17395325" y="5499100"/>
                </a:lnTo>
                <a:lnTo>
                  <a:pt x="17393871" y="5537200"/>
                </a:lnTo>
                <a:lnTo>
                  <a:pt x="17391841" y="5588000"/>
                </a:lnTo>
                <a:lnTo>
                  <a:pt x="17389235" y="5626100"/>
                </a:lnTo>
                <a:lnTo>
                  <a:pt x="17386056" y="5676900"/>
                </a:lnTo>
                <a:lnTo>
                  <a:pt x="17382306" y="5715000"/>
                </a:lnTo>
                <a:lnTo>
                  <a:pt x="17377988" y="5765800"/>
                </a:lnTo>
                <a:lnTo>
                  <a:pt x="17373104" y="5803900"/>
                </a:lnTo>
                <a:lnTo>
                  <a:pt x="17367656" y="5854700"/>
                </a:lnTo>
                <a:lnTo>
                  <a:pt x="17361646" y="5892800"/>
                </a:lnTo>
                <a:lnTo>
                  <a:pt x="17355076" y="5943600"/>
                </a:lnTo>
                <a:lnTo>
                  <a:pt x="17347949" y="5981700"/>
                </a:lnTo>
                <a:lnTo>
                  <a:pt x="17340267" y="6019800"/>
                </a:lnTo>
                <a:lnTo>
                  <a:pt x="17332032" y="6070600"/>
                </a:lnTo>
                <a:lnTo>
                  <a:pt x="17323247" y="6108700"/>
                </a:lnTo>
                <a:lnTo>
                  <a:pt x="17313913" y="6159500"/>
                </a:lnTo>
                <a:lnTo>
                  <a:pt x="17304034" y="6197600"/>
                </a:lnTo>
                <a:lnTo>
                  <a:pt x="17293610" y="6248400"/>
                </a:lnTo>
                <a:lnTo>
                  <a:pt x="17282645" y="6286500"/>
                </a:lnTo>
                <a:lnTo>
                  <a:pt x="17271140" y="6324600"/>
                </a:lnTo>
                <a:lnTo>
                  <a:pt x="17259098" y="6375400"/>
                </a:lnTo>
                <a:lnTo>
                  <a:pt x="17246522" y="6413500"/>
                </a:lnTo>
                <a:lnTo>
                  <a:pt x="17233412" y="6451600"/>
                </a:lnTo>
                <a:lnTo>
                  <a:pt x="17219773" y="6502400"/>
                </a:lnTo>
                <a:lnTo>
                  <a:pt x="17205605" y="6540500"/>
                </a:lnTo>
                <a:lnTo>
                  <a:pt x="17190911" y="6578600"/>
                </a:lnTo>
                <a:lnTo>
                  <a:pt x="17175693" y="6629400"/>
                </a:lnTo>
                <a:lnTo>
                  <a:pt x="17159954" y="6667500"/>
                </a:lnTo>
                <a:lnTo>
                  <a:pt x="17143696" y="6705600"/>
                </a:lnTo>
                <a:lnTo>
                  <a:pt x="17126921" y="6756400"/>
                </a:lnTo>
                <a:lnTo>
                  <a:pt x="17109631" y="6794500"/>
                </a:lnTo>
                <a:lnTo>
                  <a:pt x="17091828" y="6832600"/>
                </a:lnTo>
                <a:lnTo>
                  <a:pt x="17073515" y="6870700"/>
                </a:lnTo>
                <a:lnTo>
                  <a:pt x="17054694" y="6921500"/>
                </a:lnTo>
                <a:lnTo>
                  <a:pt x="17035368" y="6959600"/>
                </a:lnTo>
                <a:lnTo>
                  <a:pt x="17015537" y="6997700"/>
                </a:lnTo>
                <a:lnTo>
                  <a:pt x="16995206" y="7035800"/>
                </a:lnTo>
                <a:lnTo>
                  <a:pt x="16974375" y="7073900"/>
                </a:lnTo>
                <a:lnTo>
                  <a:pt x="16953048" y="7124700"/>
                </a:lnTo>
                <a:lnTo>
                  <a:pt x="16931226" y="7162800"/>
                </a:lnTo>
                <a:lnTo>
                  <a:pt x="16908911" y="7200900"/>
                </a:lnTo>
                <a:lnTo>
                  <a:pt x="16886107" y="7239000"/>
                </a:lnTo>
                <a:lnTo>
                  <a:pt x="16862814" y="7277100"/>
                </a:lnTo>
                <a:lnTo>
                  <a:pt x="16839036" y="7315200"/>
                </a:lnTo>
                <a:lnTo>
                  <a:pt x="16814775" y="7353300"/>
                </a:lnTo>
                <a:lnTo>
                  <a:pt x="16790032" y="7404100"/>
                </a:lnTo>
                <a:lnTo>
                  <a:pt x="16764810" y="7442200"/>
                </a:lnTo>
                <a:lnTo>
                  <a:pt x="16739112" y="7480300"/>
                </a:lnTo>
                <a:lnTo>
                  <a:pt x="16712939" y="7518400"/>
                </a:lnTo>
                <a:lnTo>
                  <a:pt x="16686294" y="7556500"/>
                </a:lnTo>
                <a:lnTo>
                  <a:pt x="16672779" y="7581900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234866" y="1032226"/>
            <a:ext cx="135255" cy="1108075"/>
          </a:xfrm>
          <a:custGeom>
            <a:avLst/>
            <a:gdLst/>
            <a:ahLst/>
            <a:cxnLst/>
            <a:rect l="l" t="t" r="r" b="b"/>
            <a:pathLst>
              <a:path w="135255" h="1108075">
                <a:moveTo>
                  <a:pt x="134828" y="1107563"/>
                </a:moveTo>
                <a:lnTo>
                  <a:pt x="0" y="1107563"/>
                </a:lnTo>
                <a:lnTo>
                  <a:pt x="0" y="0"/>
                </a:lnTo>
                <a:lnTo>
                  <a:pt x="134828" y="0"/>
                </a:lnTo>
                <a:lnTo>
                  <a:pt x="134828" y="1107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988462" y="383147"/>
            <a:ext cx="742315" cy="739140"/>
          </a:xfrm>
          <a:custGeom>
            <a:avLst/>
            <a:gdLst/>
            <a:ahLst/>
            <a:cxnLst/>
            <a:rect l="l" t="t" r="r" b="b"/>
            <a:pathLst>
              <a:path w="742314" h="739140">
                <a:moveTo>
                  <a:pt x="371030" y="738606"/>
                </a:moveTo>
                <a:lnTo>
                  <a:pt x="325345" y="736382"/>
                </a:lnTo>
                <a:lnTo>
                  <a:pt x="280990" y="728269"/>
                </a:lnTo>
                <a:lnTo>
                  <a:pt x="238381" y="714683"/>
                </a:lnTo>
                <a:lnTo>
                  <a:pt x="197936" y="696042"/>
                </a:lnTo>
                <a:lnTo>
                  <a:pt x="160070" y="672762"/>
                </a:lnTo>
                <a:lnTo>
                  <a:pt x="125201" y="645258"/>
                </a:lnTo>
                <a:lnTo>
                  <a:pt x="93744" y="613949"/>
                </a:lnTo>
                <a:lnTo>
                  <a:pt x="66117" y="579249"/>
                </a:lnTo>
                <a:lnTo>
                  <a:pt x="42734" y="541573"/>
                </a:lnTo>
                <a:lnTo>
                  <a:pt x="24016" y="501347"/>
                </a:lnTo>
                <a:lnTo>
                  <a:pt x="10376" y="458977"/>
                </a:lnTo>
                <a:lnTo>
                  <a:pt x="2232" y="414883"/>
                </a:lnTo>
                <a:lnTo>
                  <a:pt x="0" y="369481"/>
                </a:lnTo>
                <a:lnTo>
                  <a:pt x="1837" y="324106"/>
                </a:lnTo>
                <a:lnTo>
                  <a:pt x="9888" y="279943"/>
                </a:lnTo>
                <a:lnTo>
                  <a:pt x="23672" y="237432"/>
                </a:lnTo>
                <a:lnTo>
                  <a:pt x="42708" y="197013"/>
                </a:lnTo>
                <a:lnTo>
                  <a:pt x="66514" y="159127"/>
                </a:lnTo>
                <a:lnTo>
                  <a:pt x="94612" y="124212"/>
                </a:lnTo>
                <a:lnTo>
                  <a:pt x="126518" y="92710"/>
                </a:lnTo>
                <a:lnTo>
                  <a:pt x="161754" y="65060"/>
                </a:lnTo>
                <a:lnTo>
                  <a:pt x="199838" y="41703"/>
                </a:lnTo>
                <a:lnTo>
                  <a:pt x="240289" y="23078"/>
                </a:lnTo>
                <a:lnTo>
                  <a:pt x="282627" y="9626"/>
                </a:lnTo>
                <a:lnTo>
                  <a:pt x="326370" y="1786"/>
                </a:lnTo>
                <a:lnTo>
                  <a:pt x="371038" y="0"/>
                </a:lnTo>
                <a:lnTo>
                  <a:pt x="415700" y="1788"/>
                </a:lnTo>
                <a:lnTo>
                  <a:pt x="459438" y="9630"/>
                </a:lnTo>
                <a:lnTo>
                  <a:pt x="501773" y="23084"/>
                </a:lnTo>
                <a:lnTo>
                  <a:pt x="542224" y="41710"/>
                </a:lnTo>
                <a:lnTo>
                  <a:pt x="580308" y="65069"/>
                </a:lnTo>
                <a:lnTo>
                  <a:pt x="615545" y="92720"/>
                </a:lnTo>
                <a:lnTo>
                  <a:pt x="647454" y="124223"/>
                </a:lnTo>
                <a:lnTo>
                  <a:pt x="675553" y="159138"/>
                </a:lnTo>
                <a:lnTo>
                  <a:pt x="693982" y="188464"/>
                </a:lnTo>
                <a:lnTo>
                  <a:pt x="533369" y="188464"/>
                </a:lnTo>
                <a:lnTo>
                  <a:pt x="531202" y="188884"/>
                </a:lnTo>
                <a:lnTo>
                  <a:pt x="518659" y="203108"/>
                </a:lnTo>
                <a:lnTo>
                  <a:pt x="518684" y="207591"/>
                </a:lnTo>
                <a:lnTo>
                  <a:pt x="519130" y="209744"/>
                </a:lnTo>
                <a:lnTo>
                  <a:pt x="520887" y="213871"/>
                </a:lnTo>
                <a:lnTo>
                  <a:pt x="522131" y="215687"/>
                </a:lnTo>
                <a:lnTo>
                  <a:pt x="523740" y="217254"/>
                </a:lnTo>
                <a:lnTo>
                  <a:pt x="528734" y="222237"/>
                </a:lnTo>
                <a:lnTo>
                  <a:pt x="554481" y="255709"/>
                </a:lnTo>
                <a:lnTo>
                  <a:pt x="573185" y="293534"/>
                </a:lnTo>
                <a:lnTo>
                  <a:pt x="584129" y="334263"/>
                </a:lnTo>
                <a:lnTo>
                  <a:pt x="586840" y="377434"/>
                </a:lnTo>
                <a:lnTo>
                  <a:pt x="586548" y="383358"/>
                </a:lnTo>
                <a:lnTo>
                  <a:pt x="579660" y="424957"/>
                </a:lnTo>
                <a:lnTo>
                  <a:pt x="564765" y="464424"/>
                </a:lnTo>
                <a:lnTo>
                  <a:pt x="542432" y="500244"/>
                </a:lnTo>
                <a:lnTo>
                  <a:pt x="523740" y="521335"/>
                </a:lnTo>
                <a:lnTo>
                  <a:pt x="522189" y="522914"/>
                </a:lnTo>
                <a:lnTo>
                  <a:pt x="520997" y="524728"/>
                </a:lnTo>
                <a:lnTo>
                  <a:pt x="519333" y="528824"/>
                </a:lnTo>
                <a:lnTo>
                  <a:pt x="518923" y="530953"/>
                </a:lnTo>
                <a:lnTo>
                  <a:pt x="518948" y="535371"/>
                </a:lnTo>
                <a:lnTo>
                  <a:pt x="694186" y="549861"/>
                </a:lnTo>
                <a:lnTo>
                  <a:pt x="675943" y="579250"/>
                </a:lnTo>
                <a:lnTo>
                  <a:pt x="648312" y="613950"/>
                </a:lnTo>
                <a:lnTo>
                  <a:pt x="616852" y="645260"/>
                </a:lnTo>
                <a:lnTo>
                  <a:pt x="581980" y="672763"/>
                </a:lnTo>
                <a:lnTo>
                  <a:pt x="544112" y="696044"/>
                </a:lnTo>
                <a:lnTo>
                  <a:pt x="503666" y="714685"/>
                </a:lnTo>
                <a:lnTo>
                  <a:pt x="461059" y="728270"/>
                </a:lnTo>
                <a:lnTo>
                  <a:pt x="416708" y="736382"/>
                </a:lnTo>
                <a:lnTo>
                  <a:pt x="371030" y="738606"/>
                </a:lnTo>
                <a:close/>
              </a:path>
              <a:path w="742314" h="739140">
                <a:moveTo>
                  <a:pt x="694186" y="549861"/>
                </a:moveTo>
                <a:lnTo>
                  <a:pt x="537916" y="549861"/>
                </a:lnTo>
                <a:lnTo>
                  <a:pt x="540054" y="549453"/>
                </a:lnTo>
                <a:lnTo>
                  <a:pt x="544168" y="547795"/>
                </a:lnTo>
                <a:lnTo>
                  <a:pt x="574050" y="514152"/>
                </a:lnTo>
                <a:lnTo>
                  <a:pt x="595017" y="479275"/>
                </a:lnTo>
                <a:lnTo>
                  <a:pt x="612243" y="433648"/>
                </a:lnTo>
                <a:lnTo>
                  <a:pt x="620208" y="385553"/>
                </a:lnTo>
                <a:lnTo>
                  <a:pt x="620608" y="377434"/>
                </a:lnTo>
                <a:lnTo>
                  <a:pt x="620608" y="361155"/>
                </a:lnTo>
                <a:lnTo>
                  <a:pt x="614225" y="312827"/>
                </a:lnTo>
                <a:lnTo>
                  <a:pt x="598504" y="266664"/>
                </a:lnTo>
                <a:lnTo>
                  <a:pt x="574050" y="224437"/>
                </a:lnTo>
                <a:lnTo>
                  <a:pt x="547575" y="193525"/>
                </a:lnTo>
                <a:lnTo>
                  <a:pt x="546001" y="191923"/>
                </a:lnTo>
                <a:lnTo>
                  <a:pt x="544178" y="190684"/>
                </a:lnTo>
                <a:lnTo>
                  <a:pt x="540033" y="188933"/>
                </a:lnTo>
                <a:lnTo>
                  <a:pt x="537871" y="188490"/>
                </a:lnTo>
                <a:lnTo>
                  <a:pt x="533369" y="188464"/>
                </a:lnTo>
                <a:lnTo>
                  <a:pt x="693982" y="188464"/>
                </a:lnTo>
                <a:lnTo>
                  <a:pt x="718398" y="237442"/>
                </a:lnTo>
                <a:lnTo>
                  <a:pt x="732179" y="279943"/>
                </a:lnTo>
                <a:lnTo>
                  <a:pt x="740231" y="324110"/>
                </a:lnTo>
                <a:lnTo>
                  <a:pt x="742065" y="369481"/>
                </a:lnTo>
                <a:lnTo>
                  <a:pt x="739835" y="414883"/>
                </a:lnTo>
                <a:lnTo>
                  <a:pt x="731691" y="458977"/>
                </a:lnTo>
                <a:lnTo>
                  <a:pt x="718050" y="501347"/>
                </a:lnTo>
                <a:lnTo>
                  <a:pt x="699328" y="541577"/>
                </a:lnTo>
                <a:lnTo>
                  <a:pt x="694186" y="549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18047" y="2039102"/>
            <a:ext cx="135255" cy="100965"/>
          </a:xfrm>
          <a:custGeom>
            <a:avLst/>
            <a:gdLst/>
            <a:ahLst/>
            <a:cxnLst/>
            <a:rect l="l" t="t" r="r" b="b"/>
            <a:pathLst>
              <a:path w="135255" h="100964">
                <a:moveTo>
                  <a:pt x="134828" y="100687"/>
                </a:moveTo>
                <a:lnTo>
                  <a:pt x="0" y="100687"/>
                </a:lnTo>
                <a:lnTo>
                  <a:pt x="0" y="0"/>
                </a:lnTo>
                <a:lnTo>
                  <a:pt x="134828" y="0"/>
                </a:lnTo>
                <a:lnTo>
                  <a:pt x="134828" y="10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1411" y="1971977"/>
            <a:ext cx="135255" cy="168275"/>
          </a:xfrm>
          <a:custGeom>
            <a:avLst/>
            <a:gdLst/>
            <a:ahLst/>
            <a:cxnLst/>
            <a:rect l="l" t="t" r="r" b="b"/>
            <a:pathLst>
              <a:path w="135255" h="168275">
                <a:moveTo>
                  <a:pt x="134828" y="167812"/>
                </a:moveTo>
                <a:lnTo>
                  <a:pt x="0" y="167812"/>
                </a:lnTo>
                <a:lnTo>
                  <a:pt x="0" y="0"/>
                </a:lnTo>
                <a:lnTo>
                  <a:pt x="134828" y="0"/>
                </a:lnTo>
                <a:lnTo>
                  <a:pt x="134828" y="167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931502" y="1569226"/>
            <a:ext cx="135255" cy="570865"/>
          </a:xfrm>
          <a:custGeom>
            <a:avLst/>
            <a:gdLst/>
            <a:ahLst/>
            <a:cxnLst/>
            <a:rect l="l" t="t" r="r" b="b"/>
            <a:pathLst>
              <a:path w="135255" h="570864">
                <a:moveTo>
                  <a:pt x="134828" y="570563"/>
                </a:moveTo>
                <a:lnTo>
                  <a:pt x="0" y="570563"/>
                </a:lnTo>
                <a:lnTo>
                  <a:pt x="0" y="0"/>
                </a:lnTo>
                <a:lnTo>
                  <a:pt x="134828" y="0"/>
                </a:lnTo>
                <a:lnTo>
                  <a:pt x="134828" y="57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24775" y="1904852"/>
            <a:ext cx="135255" cy="234950"/>
          </a:xfrm>
          <a:custGeom>
            <a:avLst/>
            <a:gdLst/>
            <a:ahLst/>
            <a:cxnLst/>
            <a:rect l="l" t="t" r="r" b="b"/>
            <a:pathLst>
              <a:path w="135255" h="234950">
                <a:moveTo>
                  <a:pt x="134828" y="234937"/>
                </a:moveTo>
                <a:lnTo>
                  <a:pt x="0" y="234937"/>
                </a:lnTo>
                <a:lnTo>
                  <a:pt x="0" y="0"/>
                </a:lnTo>
                <a:lnTo>
                  <a:pt x="134828" y="0"/>
                </a:lnTo>
                <a:lnTo>
                  <a:pt x="134828" y="234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628138" y="1804164"/>
            <a:ext cx="135255" cy="335915"/>
          </a:xfrm>
          <a:custGeom>
            <a:avLst/>
            <a:gdLst/>
            <a:ahLst/>
            <a:cxnLst/>
            <a:rect l="l" t="t" r="r" b="b"/>
            <a:pathLst>
              <a:path w="135255" h="335914">
                <a:moveTo>
                  <a:pt x="134828" y="335625"/>
                </a:moveTo>
                <a:lnTo>
                  <a:pt x="0" y="335625"/>
                </a:lnTo>
                <a:lnTo>
                  <a:pt x="0" y="0"/>
                </a:lnTo>
                <a:lnTo>
                  <a:pt x="134828" y="0"/>
                </a:lnTo>
                <a:lnTo>
                  <a:pt x="134828" y="33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3" name="object 13"/>
          <p:cNvGrpSpPr/>
          <p:nvPr/>
        </p:nvGrpSpPr>
        <p:grpSpPr>
          <a:xfrm>
            <a:off x="448013" y="228775"/>
            <a:ext cx="1720214" cy="1676400"/>
            <a:chOff x="448013" y="228775"/>
            <a:chExt cx="1720214" cy="1676400"/>
          </a:xfrm>
        </p:grpSpPr>
        <p:sp>
          <p:nvSpPr>
            <p:cNvPr id="14" name="object 14"/>
            <p:cNvSpPr/>
            <p:nvPr/>
          </p:nvSpPr>
          <p:spPr>
            <a:xfrm>
              <a:off x="833705" y="228775"/>
              <a:ext cx="1051560" cy="1047115"/>
            </a:xfrm>
            <a:custGeom>
              <a:avLst/>
              <a:gdLst/>
              <a:ahLst/>
              <a:cxnLst/>
              <a:rect l="l" t="t" r="r" b="b"/>
              <a:pathLst>
                <a:path w="1051560" h="1047115">
                  <a:moveTo>
                    <a:pt x="525898" y="1047003"/>
                  </a:moveTo>
                  <a:lnTo>
                    <a:pt x="480789" y="1045108"/>
                  </a:lnTo>
                  <a:lnTo>
                    <a:pt x="435965" y="1039442"/>
                  </a:lnTo>
                  <a:lnTo>
                    <a:pt x="391706" y="1030008"/>
                  </a:lnTo>
                  <a:lnTo>
                    <a:pt x="348293" y="1016806"/>
                  </a:lnTo>
                  <a:lnTo>
                    <a:pt x="306010" y="999836"/>
                  </a:lnTo>
                  <a:lnTo>
                    <a:pt x="265137" y="979100"/>
                  </a:lnTo>
                  <a:lnTo>
                    <a:pt x="225957" y="954599"/>
                  </a:lnTo>
                  <a:lnTo>
                    <a:pt x="188751" y="926333"/>
                  </a:lnTo>
                  <a:lnTo>
                    <a:pt x="153769" y="894270"/>
                  </a:lnTo>
                  <a:lnTo>
                    <a:pt x="121532" y="859583"/>
                  </a:lnTo>
                  <a:lnTo>
                    <a:pt x="93057" y="822590"/>
                  </a:lnTo>
                  <a:lnTo>
                    <a:pt x="68377" y="783610"/>
                  </a:lnTo>
                  <a:lnTo>
                    <a:pt x="47491" y="742924"/>
                  </a:lnTo>
                  <a:lnTo>
                    <a:pt x="30401" y="700818"/>
                  </a:lnTo>
                  <a:lnTo>
                    <a:pt x="17106" y="657574"/>
                  </a:lnTo>
                  <a:lnTo>
                    <a:pt x="7607" y="613476"/>
                  </a:lnTo>
                  <a:lnTo>
                    <a:pt x="1950" y="569163"/>
                  </a:lnTo>
                  <a:lnTo>
                    <a:pt x="0" y="523854"/>
                  </a:lnTo>
                  <a:lnTo>
                    <a:pt x="1892" y="478896"/>
                  </a:lnTo>
                  <a:lnTo>
                    <a:pt x="7591" y="434175"/>
                  </a:lnTo>
                  <a:lnTo>
                    <a:pt x="17071" y="390104"/>
                  </a:lnTo>
                  <a:lnTo>
                    <a:pt x="30359" y="346838"/>
                  </a:lnTo>
                  <a:lnTo>
                    <a:pt x="47446" y="304702"/>
                  </a:lnTo>
                  <a:lnTo>
                    <a:pt x="68334" y="263982"/>
                  </a:lnTo>
                  <a:lnTo>
                    <a:pt x="93084" y="224877"/>
                  </a:lnTo>
                  <a:lnTo>
                    <a:pt x="121510" y="187918"/>
                  </a:lnTo>
                  <a:lnTo>
                    <a:pt x="153800" y="153142"/>
                  </a:lnTo>
                  <a:lnTo>
                    <a:pt x="189182" y="120958"/>
                  </a:lnTo>
                  <a:lnTo>
                    <a:pt x="226600" y="92623"/>
                  </a:lnTo>
                  <a:lnTo>
                    <a:pt x="265915" y="68041"/>
                  </a:lnTo>
                  <a:lnTo>
                    <a:pt x="306820" y="47243"/>
                  </a:lnTo>
                  <a:lnTo>
                    <a:pt x="349050" y="30229"/>
                  </a:lnTo>
                  <a:lnTo>
                    <a:pt x="392341" y="16998"/>
                  </a:lnTo>
                  <a:lnTo>
                    <a:pt x="436428" y="7549"/>
                  </a:lnTo>
                  <a:lnTo>
                    <a:pt x="481046" y="1884"/>
                  </a:lnTo>
                  <a:lnTo>
                    <a:pt x="525929" y="0"/>
                  </a:lnTo>
                  <a:lnTo>
                    <a:pt x="570814" y="1897"/>
                  </a:lnTo>
                  <a:lnTo>
                    <a:pt x="615435" y="7575"/>
                  </a:lnTo>
                  <a:lnTo>
                    <a:pt x="659528" y="17033"/>
                  </a:lnTo>
                  <a:lnTo>
                    <a:pt x="702827" y="30271"/>
                  </a:lnTo>
                  <a:lnTo>
                    <a:pt x="745068" y="47289"/>
                  </a:lnTo>
                  <a:lnTo>
                    <a:pt x="785986" y="68085"/>
                  </a:lnTo>
                  <a:lnTo>
                    <a:pt x="825316" y="92660"/>
                  </a:lnTo>
                  <a:lnTo>
                    <a:pt x="862562" y="120837"/>
                  </a:lnTo>
                  <a:lnTo>
                    <a:pt x="525781" y="120837"/>
                  </a:lnTo>
                  <a:lnTo>
                    <a:pt x="515849" y="120958"/>
                  </a:lnTo>
                  <a:lnTo>
                    <a:pt x="476253" y="123857"/>
                  </a:lnTo>
                  <a:lnTo>
                    <a:pt x="437130" y="130594"/>
                  </a:lnTo>
                  <a:lnTo>
                    <a:pt x="398856" y="141104"/>
                  </a:lnTo>
                  <a:lnTo>
                    <a:pt x="361796" y="155287"/>
                  </a:lnTo>
                  <a:lnTo>
                    <a:pt x="326305" y="173007"/>
                  </a:lnTo>
                  <a:lnTo>
                    <a:pt x="292722" y="194094"/>
                  </a:lnTo>
                  <a:lnTo>
                    <a:pt x="261369" y="218348"/>
                  </a:lnTo>
                  <a:lnTo>
                    <a:pt x="208290" y="272321"/>
                  </a:lnTo>
                  <a:lnTo>
                    <a:pt x="181880" y="309346"/>
                  </a:lnTo>
                  <a:lnTo>
                    <a:pt x="160269" y="349020"/>
                  </a:lnTo>
                  <a:lnTo>
                    <a:pt x="143459" y="390813"/>
                  </a:lnTo>
                  <a:lnTo>
                    <a:pt x="131446" y="434218"/>
                  </a:lnTo>
                  <a:lnTo>
                    <a:pt x="124304" y="478234"/>
                  </a:lnTo>
                  <a:lnTo>
                    <a:pt x="121833" y="523583"/>
                  </a:lnTo>
                  <a:lnTo>
                    <a:pt x="124227" y="568550"/>
                  </a:lnTo>
                  <a:lnTo>
                    <a:pt x="131428" y="612998"/>
                  </a:lnTo>
                  <a:lnTo>
                    <a:pt x="143431" y="656368"/>
                  </a:lnTo>
                  <a:lnTo>
                    <a:pt x="160238" y="698146"/>
                  </a:lnTo>
                  <a:lnTo>
                    <a:pt x="181852" y="737800"/>
                  </a:lnTo>
                  <a:lnTo>
                    <a:pt x="208272" y="774801"/>
                  </a:lnTo>
                  <a:lnTo>
                    <a:pt x="239500" y="808619"/>
                  </a:lnTo>
                  <a:lnTo>
                    <a:pt x="273383" y="839690"/>
                  </a:lnTo>
                  <a:lnTo>
                    <a:pt x="310509" y="865975"/>
                  </a:lnTo>
                  <a:lnTo>
                    <a:pt x="350338" y="887476"/>
                  </a:lnTo>
                  <a:lnTo>
                    <a:pt x="392329" y="904195"/>
                  </a:lnTo>
                  <a:lnTo>
                    <a:pt x="435940" y="916132"/>
                  </a:lnTo>
                  <a:lnTo>
                    <a:pt x="480630" y="923288"/>
                  </a:lnTo>
                  <a:lnTo>
                    <a:pt x="525858" y="925666"/>
                  </a:lnTo>
                  <a:lnTo>
                    <a:pt x="863909" y="925666"/>
                  </a:lnTo>
                  <a:lnTo>
                    <a:pt x="863170" y="926344"/>
                  </a:lnTo>
                  <a:lnTo>
                    <a:pt x="825934" y="954640"/>
                  </a:lnTo>
                  <a:lnTo>
                    <a:pt x="786728" y="979159"/>
                  </a:lnTo>
                  <a:lnTo>
                    <a:pt x="745834" y="999901"/>
                  </a:lnTo>
                  <a:lnTo>
                    <a:pt x="703533" y="1016869"/>
                  </a:lnTo>
                  <a:lnTo>
                    <a:pt x="660108" y="1030062"/>
                  </a:lnTo>
                  <a:lnTo>
                    <a:pt x="615839" y="1039481"/>
                  </a:lnTo>
                  <a:lnTo>
                    <a:pt x="571008" y="1045128"/>
                  </a:lnTo>
                  <a:lnTo>
                    <a:pt x="525898" y="1047003"/>
                  </a:lnTo>
                  <a:close/>
                </a:path>
                <a:path w="1051560" h="1047115">
                  <a:moveTo>
                    <a:pt x="863909" y="925666"/>
                  </a:moveTo>
                  <a:lnTo>
                    <a:pt x="525858" y="925666"/>
                  </a:lnTo>
                  <a:lnTo>
                    <a:pt x="571084" y="923267"/>
                  </a:lnTo>
                  <a:lnTo>
                    <a:pt x="615764" y="916091"/>
                  </a:lnTo>
                  <a:lnTo>
                    <a:pt x="659360" y="904141"/>
                  </a:lnTo>
                  <a:lnTo>
                    <a:pt x="701328" y="887417"/>
                  </a:lnTo>
                  <a:lnTo>
                    <a:pt x="741129" y="865921"/>
                  </a:lnTo>
                  <a:lnTo>
                    <a:pt x="778220" y="839655"/>
                  </a:lnTo>
                  <a:lnTo>
                    <a:pt x="812061" y="808619"/>
                  </a:lnTo>
                  <a:lnTo>
                    <a:pt x="843296" y="774799"/>
                  </a:lnTo>
                  <a:lnTo>
                    <a:pt x="869722" y="737795"/>
                  </a:lnTo>
                  <a:lnTo>
                    <a:pt x="891340" y="698138"/>
                  </a:lnTo>
                  <a:lnTo>
                    <a:pt x="908150" y="656358"/>
                  </a:lnTo>
                  <a:lnTo>
                    <a:pt x="920154" y="612985"/>
                  </a:lnTo>
                  <a:lnTo>
                    <a:pt x="927352" y="568550"/>
                  </a:lnTo>
                  <a:lnTo>
                    <a:pt x="929745" y="523583"/>
                  </a:lnTo>
                  <a:lnTo>
                    <a:pt x="927351" y="478896"/>
                  </a:lnTo>
                  <a:lnTo>
                    <a:pt x="920121" y="434175"/>
                  </a:lnTo>
                  <a:lnTo>
                    <a:pt x="908106" y="390795"/>
                  </a:lnTo>
                  <a:lnTo>
                    <a:pt x="891291" y="349004"/>
                  </a:lnTo>
                  <a:lnTo>
                    <a:pt x="869677" y="309334"/>
                  </a:lnTo>
                  <a:lnTo>
                    <a:pt x="843266" y="272314"/>
                  </a:lnTo>
                  <a:lnTo>
                    <a:pt x="812061" y="238475"/>
                  </a:lnTo>
                  <a:lnTo>
                    <a:pt x="782578" y="211998"/>
                  </a:lnTo>
                  <a:lnTo>
                    <a:pt x="750638" y="188516"/>
                  </a:lnTo>
                  <a:lnTo>
                    <a:pt x="716547" y="168253"/>
                  </a:lnTo>
                  <a:lnTo>
                    <a:pt x="680631" y="151402"/>
                  </a:lnTo>
                  <a:lnTo>
                    <a:pt x="643234" y="138127"/>
                  </a:lnTo>
                  <a:lnTo>
                    <a:pt x="604713" y="128552"/>
                  </a:lnTo>
                  <a:lnTo>
                    <a:pt x="565436" y="122771"/>
                  </a:lnTo>
                  <a:lnTo>
                    <a:pt x="525781" y="120837"/>
                  </a:lnTo>
                  <a:lnTo>
                    <a:pt x="862562" y="120837"/>
                  </a:lnTo>
                  <a:lnTo>
                    <a:pt x="898153" y="153142"/>
                  </a:lnTo>
                  <a:lnTo>
                    <a:pt x="930272" y="187020"/>
                  </a:lnTo>
                  <a:lnTo>
                    <a:pt x="958611" y="223472"/>
                  </a:lnTo>
                  <a:lnTo>
                    <a:pt x="983172" y="262177"/>
                  </a:lnTo>
                  <a:lnTo>
                    <a:pt x="1003955" y="302814"/>
                  </a:lnTo>
                  <a:lnTo>
                    <a:pt x="1020959" y="345059"/>
                  </a:lnTo>
                  <a:lnTo>
                    <a:pt x="1034184" y="388592"/>
                  </a:lnTo>
                  <a:lnTo>
                    <a:pt x="1043630" y="433091"/>
                  </a:lnTo>
                  <a:lnTo>
                    <a:pt x="1049298" y="478234"/>
                  </a:lnTo>
                  <a:lnTo>
                    <a:pt x="1051183" y="523583"/>
                  </a:lnTo>
                  <a:lnTo>
                    <a:pt x="1049298" y="569163"/>
                  </a:lnTo>
                  <a:lnTo>
                    <a:pt x="1043630" y="614306"/>
                  </a:lnTo>
                  <a:lnTo>
                    <a:pt x="1034184" y="658806"/>
                  </a:lnTo>
                  <a:lnTo>
                    <a:pt x="1020959" y="702340"/>
                  </a:lnTo>
                  <a:lnTo>
                    <a:pt x="1003955" y="744588"/>
                  </a:lnTo>
                  <a:lnTo>
                    <a:pt x="983172" y="785226"/>
                  </a:lnTo>
                  <a:lnTo>
                    <a:pt x="958611" y="823934"/>
                  </a:lnTo>
                  <a:lnTo>
                    <a:pt x="930272" y="860389"/>
                  </a:lnTo>
                  <a:lnTo>
                    <a:pt x="898117" y="894304"/>
                  </a:lnTo>
                  <a:lnTo>
                    <a:pt x="863909" y="925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984" y="1108694"/>
              <a:ext cx="221843" cy="22085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8005" y="561644"/>
              <a:ext cx="1720214" cy="1343660"/>
            </a:xfrm>
            <a:custGeom>
              <a:avLst/>
              <a:gdLst/>
              <a:ahLst/>
              <a:cxnLst/>
              <a:rect l="l" t="t" r="r" b="b"/>
              <a:pathLst>
                <a:path w="1720214" h="1343660">
                  <a:moveTo>
                    <a:pt x="403529" y="816698"/>
                  </a:moveTo>
                  <a:lnTo>
                    <a:pt x="378879" y="788974"/>
                  </a:lnTo>
                  <a:lnTo>
                    <a:pt x="340753" y="751116"/>
                  </a:lnTo>
                  <a:lnTo>
                    <a:pt x="301967" y="713498"/>
                  </a:lnTo>
                  <a:lnTo>
                    <a:pt x="275297" y="686511"/>
                  </a:lnTo>
                  <a:lnTo>
                    <a:pt x="34201" y="924153"/>
                  </a:lnTo>
                  <a:lnTo>
                    <a:pt x="12026" y="960069"/>
                  </a:lnTo>
                  <a:lnTo>
                    <a:pt x="7759" y="983932"/>
                  </a:lnTo>
                  <a:lnTo>
                    <a:pt x="8077" y="996111"/>
                  </a:lnTo>
                  <a:lnTo>
                    <a:pt x="21742" y="1036027"/>
                  </a:lnTo>
                  <a:lnTo>
                    <a:pt x="37566" y="1054455"/>
                  </a:lnTo>
                  <a:lnTo>
                    <a:pt x="41757" y="1058595"/>
                  </a:lnTo>
                  <a:lnTo>
                    <a:pt x="77876" y="1077671"/>
                  </a:lnTo>
                  <a:lnTo>
                    <a:pt x="95300" y="1080516"/>
                  </a:lnTo>
                  <a:lnTo>
                    <a:pt x="107099" y="1080516"/>
                  </a:lnTo>
                  <a:lnTo>
                    <a:pt x="146227" y="1068743"/>
                  </a:lnTo>
                  <a:lnTo>
                    <a:pt x="164795" y="1054404"/>
                  </a:lnTo>
                  <a:lnTo>
                    <a:pt x="403529" y="816698"/>
                  </a:lnTo>
                  <a:close/>
                </a:path>
                <a:path w="1720214" h="1343660">
                  <a:moveTo>
                    <a:pt x="1719872" y="51816"/>
                  </a:moveTo>
                  <a:lnTo>
                    <a:pt x="1706105" y="15925"/>
                  </a:lnTo>
                  <a:lnTo>
                    <a:pt x="1667002" y="0"/>
                  </a:lnTo>
                  <a:lnTo>
                    <a:pt x="1663077" y="304"/>
                  </a:lnTo>
                  <a:lnTo>
                    <a:pt x="1626958" y="22123"/>
                  </a:lnTo>
                  <a:lnTo>
                    <a:pt x="1618234" y="47929"/>
                  </a:lnTo>
                  <a:lnTo>
                    <a:pt x="1618437" y="55829"/>
                  </a:lnTo>
                  <a:lnTo>
                    <a:pt x="1636661" y="89674"/>
                  </a:lnTo>
                  <a:lnTo>
                    <a:pt x="1650301" y="97523"/>
                  </a:lnTo>
                  <a:lnTo>
                    <a:pt x="1643278" y="152869"/>
                  </a:lnTo>
                  <a:lnTo>
                    <a:pt x="1634782" y="206971"/>
                  </a:lnTo>
                  <a:lnTo>
                    <a:pt x="1624812" y="259842"/>
                  </a:lnTo>
                  <a:lnTo>
                    <a:pt x="1613382" y="311454"/>
                  </a:lnTo>
                  <a:lnTo>
                    <a:pt x="1600492" y="361823"/>
                  </a:lnTo>
                  <a:lnTo>
                    <a:pt x="1586128" y="410933"/>
                  </a:lnTo>
                  <a:lnTo>
                    <a:pt x="1570316" y="458774"/>
                  </a:lnTo>
                  <a:lnTo>
                    <a:pt x="1553044" y="505358"/>
                  </a:lnTo>
                  <a:lnTo>
                    <a:pt x="1534312" y="550659"/>
                  </a:lnTo>
                  <a:lnTo>
                    <a:pt x="1514132" y="594690"/>
                  </a:lnTo>
                  <a:lnTo>
                    <a:pt x="1492504" y="637425"/>
                  </a:lnTo>
                  <a:lnTo>
                    <a:pt x="1469428" y="678878"/>
                  </a:lnTo>
                  <a:lnTo>
                    <a:pt x="1444917" y="719023"/>
                  </a:lnTo>
                  <a:lnTo>
                    <a:pt x="1418958" y="757885"/>
                  </a:lnTo>
                  <a:lnTo>
                    <a:pt x="1391551" y="795426"/>
                  </a:lnTo>
                  <a:lnTo>
                    <a:pt x="1362710" y="831659"/>
                  </a:lnTo>
                  <a:lnTo>
                    <a:pt x="1332433" y="866571"/>
                  </a:lnTo>
                  <a:lnTo>
                    <a:pt x="1300734" y="900163"/>
                  </a:lnTo>
                  <a:lnTo>
                    <a:pt x="1267587" y="932421"/>
                  </a:lnTo>
                  <a:lnTo>
                    <a:pt x="1233017" y="963345"/>
                  </a:lnTo>
                  <a:lnTo>
                    <a:pt x="1197025" y="992936"/>
                  </a:lnTo>
                  <a:lnTo>
                    <a:pt x="1143088" y="1032891"/>
                  </a:lnTo>
                  <a:lnTo>
                    <a:pt x="1087793" y="1069086"/>
                  </a:lnTo>
                  <a:lnTo>
                    <a:pt x="1031405" y="1101712"/>
                  </a:lnTo>
                  <a:lnTo>
                    <a:pt x="974217" y="1130947"/>
                  </a:lnTo>
                  <a:lnTo>
                    <a:pt x="916520" y="1156982"/>
                  </a:lnTo>
                  <a:lnTo>
                    <a:pt x="858596" y="1179969"/>
                  </a:lnTo>
                  <a:lnTo>
                    <a:pt x="800709" y="1200099"/>
                  </a:lnTo>
                  <a:lnTo>
                    <a:pt x="743165" y="1217549"/>
                  </a:lnTo>
                  <a:lnTo>
                    <a:pt x="686231" y="1232509"/>
                  </a:lnTo>
                  <a:lnTo>
                    <a:pt x="630199" y="1245133"/>
                  </a:lnTo>
                  <a:lnTo>
                    <a:pt x="575360" y="1255610"/>
                  </a:lnTo>
                  <a:lnTo>
                    <a:pt x="521982" y="1264119"/>
                  </a:lnTo>
                  <a:lnTo>
                    <a:pt x="470344" y="1270850"/>
                  </a:lnTo>
                  <a:lnTo>
                    <a:pt x="420751" y="1275956"/>
                  </a:lnTo>
                  <a:lnTo>
                    <a:pt x="373468" y="1279626"/>
                  </a:lnTo>
                  <a:lnTo>
                    <a:pt x="328790" y="1282052"/>
                  </a:lnTo>
                  <a:lnTo>
                    <a:pt x="286981" y="1283385"/>
                  </a:lnTo>
                  <a:lnTo>
                    <a:pt x="248348" y="1283830"/>
                  </a:lnTo>
                  <a:lnTo>
                    <a:pt x="213156" y="1283538"/>
                  </a:lnTo>
                  <a:lnTo>
                    <a:pt x="154254" y="1281506"/>
                  </a:lnTo>
                  <a:lnTo>
                    <a:pt x="112534" y="1278724"/>
                  </a:lnTo>
                  <a:lnTo>
                    <a:pt x="96913" y="1271587"/>
                  </a:lnTo>
                  <a:lnTo>
                    <a:pt x="93992" y="1266215"/>
                  </a:lnTo>
                  <a:lnTo>
                    <a:pt x="52578" y="1242377"/>
                  </a:lnTo>
                  <a:lnTo>
                    <a:pt x="46443" y="1242542"/>
                  </a:lnTo>
                  <a:lnTo>
                    <a:pt x="6337" y="1268501"/>
                  </a:lnTo>
                  <a:lnTo>
                    <a:pt x="0" y="1292110"/>
                  </a:lnTo>
                  <a:lnTo>
                    <a:pt x="1320" y="1304455"/>
                  </a:lnTo>
                  <a:lnTo>
                    <a:pt x="27012" y="1337691"/>
                  </a:lnTo>
                  <a:lnTo>
                    <a:pt x="44704" y="1343228"/>
                  </a:lnTo>
                  <a:lnTo>
                    <a:pt x="50939" y="1343215"/>
                  </a:lnTo>
                  <a:lnTo>
                    <a:pt x="87287" y="1328115"/>
                  </a:lnTo>
                  <a:lnTo>
                    <a:pt x="97942" y="1311109"/>
                  </a:lnTo>
                  <a:lnTo>
                    <a:pt x="121081" y="1313040"/>
                  </a:lnTo>
                  <a:lnTo>
                    <a:pt x="153784" y="1315059"/>
                  </a:lnTo>
                  <a:lnTo>
                    <a:pt x="195275" y="1316647"/>
                  </a:lnTo>
                  <a:lnTo>
                    <a:pt x="244843" y="1317282"/>
                  </a:lnTo>
                  <a:lnTo>
                    <a:pt x="278422" y="1317002"/>
                  </a:lnTo>
                  <a:lnTo>
                    <a:pt x="352717" y="1314335"/>
                  </a:lnTo>
                  <a:lnTo>
                    <a:pt x="393065" y="1311732"/>
                  </a:lnTo>
                  <a:lnTo>
                    <a:pt x="435305" y="1308125"/>
                  </a:lnTo>
                  <a:lnTo>
                    <a:pt x="479247" y="1303401"/>
                  </a:lnTo>
                  <a:lnTo>
                    <a:pt x="524700" y="1297444"/>
                  </a:lnTo>
                  <a:lnTo>
                    <a:pt x="571500" y="1290129"/>
                  </a:lnTo>
                  <a:lnTo>
                    <a:pt x="619442" y="1281353"/>
                  </a:lnTo>
                  <a:lnTo>
                    <a:pt x="668350" y="1270990"/>
                  </a:lnTo>
                  <a:lnTo>
                    <a:pt x="718045" y="1258938"/>
                  </a:lnTo>
                  <a:lnTo>
                    <a:pt x="768350" y="1245057"/>
                  </a:lnTo>
                  <a:lnTo>
                    <a:pt x="819061" y="1229258"/>
                  </a:lnTo>
                  <a:lnTo>
                    <a:pt x="870013" y="1211402"/>
                  </a:lnTo>
                  <a:lnTo>
                    <a:pt x="921004" y="1191387"/>
                  </a:lnTo>
                  <a:lnTo>
                    <a:pt x="971867" y="1169098"/>
                  </a:lnTo>
                  <a:lnTo>
                    <a:pt x="1022413" y="1144422"/>
                  </a:lnTo>
                  <a:lnTo>
                    <a:pt x="1072464" y="1117219"/>
                  </a:lnTo>
                  <a:lnTo>
                    <a:pt x="1121816" y="1087399"/>
                  </a:lnTo>
                  <a:lnTo>
                    <a:pt x="1170305" y="1054836"/>
                  </a:lnTo>
                  <a:lnTo>
                    <a:pt x="1217739" y="1019416"/>
                  </a:lnTo>
                  <a:lnTo>
                    <a:pt x="1254848" y="988936"/>
                  </a:lnTo>
                  <a:lnTo>
                    <a:pt x="1290472" y="957072"/>
                  </a:lnTo>
                  <a:lnTo>
                    <a:pt x="1324635" y="923848"/>
                  </a:lnTo>
                  <a:lnTo>
                    <a:pt x="1357312" y="889266"/>
                  </a:lnTo>
                  <a:lnTo>
                    <a:pt x="1388503" y="853338"/>
                  </a:lnTo>
                  <a:lnTo>
                    <a:pt x="1418221" y="816051"/>
                  </a:lnTo>
                  <a:lnTo>
                    <a:pt x="1446441" y="777417"/>
                  </a:lnTo>
                  <a:lnTo>
                    <a:pt x="1473187" y="737450"/>
                  </a:lnTo>
                  <a:lnTo>
                    <a:pt x="1498422" y="696163"/>
                  </a:lnTo>
                  <a:lnTo>
                    <a:pt x="1522171" y="653542"/>
                  </a:lnTo>
                  <a:lnTo>
                    <a:pt x="1544434" y="609600"/>
                  </a:lnTo>
                  <a:lnTo>
                    <a:pt x="1565186" y="564337"/>
                  </a:lnTo>
                  <a:lnTo>
                    <a:pt x="1584439" y="517779"/>
                  </a:lnTo>
                  <a:lnTo>
                    <a:pt x="1602181" y="469900"/>
                  </a:lnTo>
                  <a:lnTo>
                    <a:pt x="1618424" y="420738"/>
                  </a:lnTo>
                  <a:lnTo>
                    <a:pt x="1633156" y="370281"/>
                  </a:lnTo>
                  <a:lnTo>
                    <a:pt x="1646377" y="318541"/>
                  </a:lnTo>
                  <a:lnTo>
                    <a:pt x="1658086" y="265518"/>
                  </a:lnTo>
                  <a:lnTo>
                    <a:pt x="1668272" y="211213"/>
                  </a:lnTo>
                  <a:lnTo>
                    <a:pt x="1676933" y="155651"/>
                  </a:lnTo>
                  <a:lnTo>
                    <a:pt x="1684083" y="98818"/>
                  </a:lnTo>
                  <a:lnTo>
                    <a:pt x="1687868" y="97637"/>
                  </a:lnTo>
                  <a:lnTo>
                    <a:pt x="1715604" y="70942"/>
                  </a:lnTo>
                  <a:lnTo>
                    <a:pt x="1719072" y="59664"/>
                  </a:lnTo>
                  <a:lnTo>
                    <a:pt x="1719872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077" rIns="0" bIns="0" rtlCol="0">
            <a:spAutoFit/>
          </a:bodyPr>
          <a:lstStyle/>
          <a:p>
            <a:pPr marL="1609725">
              <a:lnSpc>
                <a:spcPct val="100000"/>
              </a:lnSpc>
              <a:spcBef>
                <a:spcPts val="100"/>
              </a:spcBef>
            </a:pPr>
            <a:r>
              <a:rPr sz="5800" b="1" i="1" dirty="0">
                <a:solidFill>
                  <a:srgbClr val="FFF1E4"/>
                </a:solidFill>
                <a:latin typeface="Arial"/>
                <a:cs typeface="Arial"/>
              </a:rPr>
              <a:t>Problem</a:t>
            </a:r>
            <a:r>
              <a:rPr sz="5800" b="1" i="1" spc="-125" dirty="0">
                <a:solidFill>
                  <a:srgbClr val="FFF1E4"/>
                </a:solidFill>
                <a:latin typeface="Arial"/>
                <a:cs typeface="Arial"/>
              </a:rPr>
              <a:t> </a:t>
            </a:r>
            <a:r>
              <a:rPr sz="5800" b="1" i="1" spc="-10" dirty="0">
                <a:solidFill>
                  <a:srgbClr val="FFF1E4"/>
                </a:solidFill>
                <a:latin typeface="Arial"/>
                <a:cs typeface="Arial"/>
              </a:rPr>
              <a:t>Statement</a:t>
            </a:r>
            <a:endParaRPr sz="5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7865" y="4873544"/>
            <a:ext cx="13249275" cy="4373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120"/>
              </a:spcBef>
            </a:pPr>
            <a:r>
              <a:rPr sz="3550" b="1" spc="75" dirty="0">
                <a:latin typeface="Roboto"/>
                <a:cs typeface="Roboto"/>
              </a:rPr>
              <a:t>The</a:t>
            </a:r>
            <a:r>
              <a:rPr sz="3550" b="1" spc="5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issue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lies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in</a:t>
            </a:r>
            <a:r>
              <a:rPr sz="3550" b="1" spc="5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conducting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a</a:t>
            </a:r>
            <a:r>
              <a:rPr sz="3550" b="1" spc="5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customer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analysis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for</a:t>
            </a:r>
            <a:r>
              <a:rPr sz="3550" b="1" spc="55" dirty="0">
                <a:latin typeface="Roboto"/>
                <a:cs typeface="Roboto"/>
              </a:rPr>
              <a:t> </a:t>
            </a:r>
            <a:r>
              <a:rPr sz="3550" b="1" spc="-10" dirty="0">
                <a:latin typeface="Roboto"/>
                <a:cs typeface="Roboto"/>
              </a:rPr>
              <a:t>grocery </a:t>
            </a:r>
            <a:r>
              <a:rPr sz="3550" b="1" dirty="0">
                <a:latin typeface="Roboto"/>
                <a:cs typeface="Roboto"/>
              </a:rPr>
              <a:t>stores,</a:t>
            </a:r>
            <a:r>
              <a:rPr sz="3550" b="1" spc="7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which</a:t>
            </a:r>
            <a:r>
              <a:rPr sz="3550" b="1" spc="7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can</a:t>
            </a:r>
            <a:r>
              <a:rPr sz="3550" b="1" spc="8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be</a:t>
            </a:r>
            <a:r>
              <a:rPr sz="3550" b="1" spc="80" dirty="0">
                <a:latin typeface="Roboto"/>
                <a:cs typeface="Roboto"/>
              </a:rPr>
              <a:t> </a:t>
            </a:r>
            <a:r>
              <a:rPr sz="3550" b="1" spc="-35" dirty="0">
                <a:latin typeface="Roboto"/>
                <a:cs typeface="Roboto"/>
              </a:rPr>
              <a:t>time-</a:t>
            </a:r>
            <a:r>
              <a:rPr sz="3550" b="1" dirty="0">
                <a:latin typeface="Roboto"/>
                <a:cs typeface="Roboto"/>
              </a:rPr>
              <a:t>consuming</a:t>
            </a:r>
            <a:r>
              <a:rPr sz="3550" b="1" spc="8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and</a:t>
            </a:r>
            <a:r>
              <a:rPr sz="3550" b="1" spc="7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challenging</a:t>
            </a:r>
            <a:r>
              <a:rPr sz="3550" b="1" spc="8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due</a:t>
            </a:r>
            <a:r>
              <a:rPr sz="3550" b="1" spc="80" dirty="0">
                <a:latin typeface="Roboto"/>
                <a:cs typeface="Roboto"/>
              </a:rPr>
              <a:t> </a:t>
            </a:r>
            <a:r>
              <a:rPr sz="3550" b="1" spc="-25" dirty="0">
                <a:latin typeface="Roboto"/>
                <a:cs typeface="Roboto"/>
              </a:rPr>
              <a:t>to </a:t>
            </a:r>
            <a:r>
              <a:rPr sz="3550" b="1" dirty="0">
                <a:latin typeface="Roboto"/>
                <a:cs typeface="Roboto"/>
              </a:rPr>
              <a:t>manual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processes.</a:t>
            </a:r>
            <a:r>
              <a:rPr sz="3550" b="1" spc="5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So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the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goal</a:t>
            </a:r>
            <a:r>
              <a:rPr sz="3550" b="1" spc="5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is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to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conduct</a:t>
            </a:r>
            <a:r>
              <a:rPr sz="3550" b="1" spc="5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a</a:t>
            </a:r>
            <a:r>
              <a:rPr sz="3550" b="1" spc="6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detailed</a:t>
            </a:r>
            <a:r>
              <a:rPr sz="3550" b="1" spc="55" dirty="0">
                <a:latin typeface="Roboto"/>
                <a:cs typeface="Roboto"/>
              </a:rPr>
              <a:t> </a:t>
            </a:r>
            <a:r>
              <a:rPr sz="3550" b="1" spc="-10" dirty="0">
                <a:latin typeface="Roboto"/>
                <a:cs typeface="Roboto"/>
              </a:rPr>
              <a:t>customer </a:t>
            </a:r>
            <a:r>
              <a:rPr sz="3550" b="1" dirty="0">
                <a:latin typeface="Roboto"/>
                <a:cs typeface="Roboto"/>
              </a:rPr>
              <a:t>analysis</a:t>
            </a:r>
            <a:r>
              <a:rPr sz="3550" b="1" spc="8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for</a:t>
            </a:r>
            <a:r>
              <a:rPr sz="3550" b="1" spc="9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grocery</a:t>
            </a:r>
            <a:r>
              <a:rPr sz="3550" b="1" spc="9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stores,</a:t>
            </a:r>
            <a:r>
              <a:rPr sz="3550" b="1" spc="9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focusing</a:t>
            </a:r>
            <a:r>
              <a:rPr sz="3550" b="1" spc="9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on</a:t>
            </a:r>
            <a:r>
              <a:rPr sz="3550" b="1" spc="9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understanding</a:t>
            </a:r>
            <a:r>
              <a:rPr sz="3550" b="1" spc="95" dirty="0">
                <a:latin typeface="Roboto"/>
                <a:cs typeface="Roboto"/>
              </a:rPr>
              <a:t> </a:t>
            </a:r>
            <a:r>
              <a:rPr sz="3550" b="1" spc="-25" dirty="0">
                <a:latin typeface="Roboto"/>
                <a:cs typeface="Roboto"/>
              </a:rPr>
              <a:t>and </a:t>
            </a:r>
            <a:r>
              <a:rPr sz="3550" b="1" dirty="0">
                <a:latin typeface="Roboto"/>
                <a:cs typeface="Roboto"/>
              </a:rPr>
              <a:t>categorizing</a:t>
            </a:r>
            <a:r>
              <a:rPr sz="3550" b="1" spc="1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customer</a:t>
            </a:r>
            <a:r>
              <a:rPr sz="3550" b="1" spc="13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preferences</a:t>
            </a:r>
            <a:r>
              <a:rPr sz="3550" b="1" spc="1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and</a:t>
            </a:r>
            <a:r>
              <a:rPr sz="3550" b="1" spc="1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behaviors.</a:t>
            </a:r>
            <a:r>
              <a:rPr sz="3550" b="1" spc="125" dirty="0">
                <a:latin typeface="Roboto"/>
                <a:cs typeface="Roboto"/>
              </a:rPr>
              <a:t> </a:t>
            </a:r>
            <a:r>
              <a:rPr sz="3550" b="1" spc="75" dirty="0">
                <a:latin typeface="Roboto"/>
                <a:cs typeface="Roboto"/>
              </a:rPr>
              <a:t>The</a:t>
            </a:r>
            <a:r>
              <a:rPr sz="3550" b="1" spc="13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aim</a:t>
            </a:r>
            <a:r>
              <a:rPr sz="3550" b="1" spc="1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is</a:t>
            </a:r>
            <a:r>
              <a:rPr sz="3550" b="1" spc="125" dirty="0">
                <a:latin typeface="Roboto"/>
                <a:cs typeface="Roboto"/>
              </a:rPr>
              <a:t> </a:t>
            </a:r>
            <a:r>
              <a:rPr sz="3550" b="1" spc="-25" dirty="0">
                <a:latin typeface="Roboto"/>
                <a:cs typeface="Roboto"/>
              </a:rPr>
              <a:t>to </a:t>
            </a:r>
            <a:r>
              <a:rPr sz="3550" b="1" dirty="0">
                <a:latin typeface="Roboto"/>
                <a:cs typeface="Roboto"/>
              </a:rPr>
              <a:t>identify</a:t>
            </a:r>
            <a:r>
              <a:rPr sz="3550" b="1" spc="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trends,</a:t>
            </a:r>
            <a:r>
              <a:rPr sz="3550" b="1" spc="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patterns,</a:t>
            </a:r>
            <a:r>
              <a:rPr sz="3550" b="1" spc="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and</a:t>
            </a:r>
            <a:r>
              <a:rPr sz="3550" b="1" spc="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insights</a:t>
            </a:r>
            <a:r>
              <a:rPr sz="3550" b="1" spc="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that</a:t>
            </a:r>
            <a:r>
              <a:rPr sz="3550" b="1" spc="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can</a:t>
            </a:r>
            <a:r>
              <a:rPr sz="3550" b="1" spc="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guide</a:t>
            </a:r>
            <a:r>
              <a:rPr sz="3550" b="1" spc="25" dirty="0">
                <a:latin typeface="Roboto"/>
                <a:cs typeface="Roboto"/>
              </a:rPr>
              <a:t> </a:t>
            </a:r>
            <a:r>
              <a:rPr sz="3550" b="1" spc="-10" dirty="0">
                <a:latin typeface="Roboto"/>
                <a:cs typeface="Roboto"/>
              </a:rPr>
              <a:t>business </a:t>
            </a:r>
            <a:r>
              <a:rPr sz="3550" b="1" dirty="0">
                <a:latin typeface="Roboto"/>
                <a:cs typeface="Roboto"/>
              </a:rPr>
              <a:t>strategies</a:t>
            </a:r>
            <a:r>
              <a:rPr sz="3550" b="1" spc="114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for</a:t>
            </a:r>
            <a:r>
              <a:rPr sz="3550" b="1" spc="13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improving</a:t>
            </a:r>
            <a:r>
              <a:rPr sz="3550" b="1" spc="1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the</a:t>
            </a:r>
            <a:r>
              <a:rPr sz="3550" b="1" spc="130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shopping</a:t>
            </a:r>
            <a:r>
              <a:rPr sz="3550" b="1" spc="1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experience</a:t>
            </a:r>
            <a:r>
              <a:rPr sz="3550" b="1" spc="125" dirty="0">
                <a:latin typeface="Roboto"/>
                <a:cs typeface="Roboto"/>
              </a:rPr>
              <a:t> </a:t>
            </a:r>
            <a:r>
              <a:rPr sz="3550" b="1" dirty="0">
                <a:latin typeface="Roboto"/>
                <a:cs typeface="Roboto"/>
              </a:rPr>
              <a:t>and</a:t>
            </a:r>
            <a:r>
              <a:rPr sz="3550" b="1" spc="130" dirty="0">
                <a:latin typeface="Roboto"/>
                <a:cs typeface="Roboto"/>
              </a:rPr>
              <a:t> </a:t>
            </a:r>
            <a:r>
              <a:rPr sz="3550" b="1" spc="-10" dirty="0">
                <a:latin typeface="Roboto"/>
                <a:cs typeface="Roboto"/>
              </a:rPr>
              <a:t>customer satisfaction.</a:t>
            </a:r>
            <a:endParaRPr sz="35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1366</Words>
  <Application>Microsoft Office PowerPoint</Application>
  <PresentationFormat>Custom</PresentationFormat>
  <Paragraphs>247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Lucida Sans Unicode</vt:lpstr>
      <vt:lpstr>Roboto</vt:lpstr>
      <vt:lpstr>Roboto Cn</vt:lpstr>
      <vt:lpstr>Tahoma</vt:lpstr>
      <vt:lpstr>Times New Roman</vt:lpstr>
      <vt:lpstr>Trebuchet MS</vt:lpstr>
      <vt:lpstr>Office Theme</vt:lpstr>
      <vt:lpstr>Customer Segmentation</vt:lpstr>
      <vt:lpstr>Content</vt:lpstr>
      <vt:lpstr>Abstract</vt:lpstr>
      <vt:lpstr>Introduction</vt:lpstr>
      <vt:lpstr>What is Customer Segmentation?</vt:lpstr>
      <vt:lpstr>Optimize marketing</vt:lpstr>
      <vt:lpstr>Literature survey</vt:lpstr>
      <vt:lpstr>Existing System</vt:lpstr>
      <vt:lpstr>Problem Statement</vt:lpstr>
      <vt:lpstr>Objectives</vt:lpstr>
      <vt:lpstr>Proposed system</vt:lpstr>
      <vt:lpstr>Methodology</vt:lpstr>
      <vt:lpstr>Algorithms</vt:lpstr>
      <vt:lpstr>Advantages of Projects</vt:lpstr>
      <vt:lpstr>Scope</vt:lpstr>
      <vt:lpstr>Conclusion</vt:lpstr>
      <vt:lpstr>References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khushbu mahale</dc:creator>
  <cp:keywords>DAF2sQPVWL4,BAFNvNztgMA</cp:keywords>
  <cp:lastModifiedBy>Anjali Gupta</cp:lastModifiedBy>
  <cp:revision>1</cp:revision>
  <dcterms:created xsi:type="dcterms:W3CDTF">2024-06-30T04:59:07Z</dcterms:created>
  <dcterms:modified xsi:type="dcterms:W3CDTF">2024-06-30T05:06:40Z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2024-06-30T00:00:00Z</vt:filetime>
  </property>
  <property fmtid="{D5CDD505-2E9C-101B-9397-08002B2CF9AE}" pid="5" name="Producer">
    <vt:lpwstr>Canva</vt:lpwstr>
  </property>
</Properties>
</file>