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a:p>
        </p:txBody>
      </p:sp>
      <p:sp>
        <p:nvSpPr>
          <p:cNvPr id="78" name="Shape 78"/>
          <p:cNvSpPr/>
          <p:nvPr>
            <p:ph type="body" sz="quarter" idx="1"/>
          </p:nvPr>
        </p:nvSpPr>
        <p:spPr>
          <a:prstGeom prst="rect">
            <a:avLst/>
          </a:prstGeom>
        </p:spPr>
        <p:txBody>
          <a:bodyPr/>
          <a:lstStyle/>
          <a:p>
            <a:pPr/>
            <a:r>
              <a:t>Hi everyone! In this section we will talk about a very sensitive topic - data leakage, or more simply, leaks. We will define data leakage in a very general sense: as an unexpected information in the data that allows us to make unrealistically good predictions. For the time being you may think of it as of directly or indirectly adding ground truth into the test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Data leaks are very, very bad. They are completely unusable in real world. They usually provide too much signal and thus make competitions lose it’s main point and quickly turn them into leak-hunting race.</a:t>
            </a:r>
          </a:p>
          <a:p>
            <a:pPr/>
          </a:p>
          <a:p>
            <a:pPr/>
            <a:r>
              <a:t>People often are very sensitive about this matter, they tend to overreact. Thats completely understandable, after spending a lot of time on solving the problem, a sudden data leak may render all of that useless. It is not a pleasant position to be in. I can not force you to turn the blind eye, but keep in mind, that there is no ill intent whatsoever, data leaks are the result of unintentional errors, accidents. Even if you find yourselves in a completion with an unexpected data leak close to the deadline, please be more tolerant.</a:t>
            </a:r>
          </a:p>
          <a:p>
            <a:pPr/>
          </a:p>
          <a:p>
            <a:pPr/>
            <a:r>
              <a:t>The question of whether to exploit the data leak or not is exclusive to ML competitions. In real world the answer is obviously a ‘no’, nothing to discuss. But in a competition the ultimate goal is to get a better leaderboard position and if you truly pursue that goal, then exploit the leak in every way possible.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Further in this section I will show you the main types of data leaks that could appear during solving a ML problem. I will also focus on a completion specific leak exploitation technique - leaderboard probing.</a:t>
            </a:r>
          </a:p>
          <a:p>
            <a:pPr/>
            <a:r>
              <a:t>Finally, you will find special videos dedicated to the most interesting and non-trivial data leaks.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p>
            <a:pPr/>
            <a:r>
              <a:t>I will start with the most typical data leaks that may occur in almost every problem. </a:t>
            </a:r>
          </a:p>
          <a:p>
            <a:pPr/>
            <a:r>
              <a:t>Time series are our first target. Specifically, future peeking. It is common sense not to peek into the future (can we use stock markets price from day after tomorrow to predict price for tomorrow? of course not). However, direct usage of future information and incorrect time splits still exist.</a:t>
            </a:r>
          </a:p>
          <a:p>
            <a:pPr/>
          </a:p>
          <a:p>
            <a:pPr/>
            <a:r>
              <a:t>When you enter a time-series competition, at first check train, public and private splits. If even one of them is not on time, then you found a data leak :) In such case unrealistic features like prices next week will be the most important.</a:t>
            </a:r>
          </a:p>
          <a:p>
            <a:pPr/>
          </a:p>
          <a:p>
            <a:pPr/>
            <a:r>
              <a:t>Even when split by time, data still contains information about future. We still can access all the rows from the test set: we can have future user history in CTR tasks, some fundamental indicators in stock market prediction tasks and so on. </a:t>
            </a:r>
          </a:p>
          <a:p>
            <a:pPr/>
            <a:r>
              <a:t>There are only 2 ways to eliminate the possibility of data leakage: code competition, where one can not access rows from future. Or a test set with no features at all, only IDs. For example, just day number and instrument id in stock market prediction, so participants create features based on past and join them themselves.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a:p>
        </p:txBody>
      </p:sp>
      <p:sp>
        <p:nvSpPr>
          <p:cNvPr id="101" name="Shape 101"/>
          <p:cNvSpPr/>
          <p:nvPr>
            <p:ph type="body" sz="quarter" idx="1"/>
          </p:nvPr>
        </p:nvSpPr>
        <p:spPr>
          <a:prstGeom prst="rect">
            <a:avLst/>
          </a:prstGeom>
        </p:spPr>
        <p:txBody>
          <a:bodyPr/>
          <a:lstStyle/>
          <a:p>
            <a:pPr/>
            <a:r>
              <a:t>Now lets discuss something more unusual. Those types of data leaks are much harder to find.</a:t>
            </a:r>
          </a:p>
          <a:p>
            <a:pPr/>
          </a:p>
          <a:p>
            <a:pPr/>
            <a:r>
              <a:t>We often have more than just train and test files: for example, a lot of images or texts in archives. In such case we can access some meta information: file creation date, image resolution, etc. It turns out that this meta information may be connected to target variable. Imagine classic cats vs dogs classification: what if cat pictures were taken before doges, or taken with a different camera? Because of that a good practice from organizers is to erase the meta data: resize the pictures, change creation dates. Unfortunately, sometimes people forget about it: a good example is ‘Truly Native’ competition where one could get nearly perfect scores using just the dates from zip archives.</a:t>
            </a:r>
          </a:p>
          <a:p>
            <a:pPr/>
          </a:p>
          <a:p>
            <a:pPr/>
            <a:r>
              <a:t>Another type of leakage could be found in IDs. IDs are unique identifiers of every row usually used for convenience. It makes no sense to include them into the model, it is assumed that they are automatically generated. In reality, thats not always true, ID may be a hash of something, probably not intended for disclosure. It may contain traces of information connected to target variable. It was the case in Caterpillar competition: adding ID as a feature slightly improved the results. I advise you to pay close attention to IDs and always check whether they are useful or not.</a:t>
            </a:r>
          </a:p>
          <a:p>
            <a:pPr/>
          </a:p>
          <a:p>
            <a:pPr/>
            <a:r>
              <a:t>Next is row order. In trivial case, data may be shuffled by target variable. Sometimes simply adding row number or relative number suddenly improves the scores: like in Telstra Network Disruptions competition. It’s also possible to find something way more interesting like in ‘TalkingData Mobile User Demographics’ competition. There was some kind of row duplication - rows next to each other usually had the same label.</a:t>
            </a:r>
          </a:p>
          <a:p>
            <a:pPr/>
          </a:p>
          <a:p>
            <a:pPr/>
            <a:r>
              <a:t>This is it with regular types of leaks. To sum things up, in this video we embraced the concept of data leak and covered data leaks from future peeking, meta data, IDs and row order.</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20" name="Текст заголовка"/>
          <p:cNvSpPr txBox="1"/>
          <p:nvPr>
            <p:ph type="title"/>
          </p:nvPr>
        </p:nvSpPr>
        <p:spPr>
          <a:xfrm>
            <a:off x="457200" y="273050"/>
            <a:ext cx="3008316" cy="1162050"/>
          </a:xfrm>
          <a:prstGeom prst="rect">
            <a:avLst/>
          </a:prstGeom>
        </p:spPr>
        <p:txBody>
          <a:bodyPr anchor="b"/>
          <a:lstStyle>
            <a:lvl1pPr algn="l">
              <a:defRPr sz="2000">
                <a:latin typeface="Myriad Pro Bold"/>
                <a:ea typeface="Myriad Pro Bold"/>
                <a:cs typeface="Myriad Pro Bold"/>
                <a:sym typeface="Myriad Pro Bold"/>
              </a:defRPr>
            </a:lvl1pPr>
          </a:lstStyle>
          <a:p>
            <a:pPr/>
            <a:r>
              <a:t>Текст заголовка</a:t>
            </a:r>
          </a:p>
        </p:txBody>
      </p:sp>
      <p:sp>
        <p:nvSpPr>
          <p:cNvPr id="21" name="Уровень текста 1…"/>
          <p:cNvSpPr txBox="1"/>
          <p:nvPr>
            <p:ph type="body" idx="1"/>
          </p:nvPr>
        </p:nvSpPr>
        <p:spPr>
          <a:xfrm>
            <a:off x="3575050" y="273050"/>
            <a:ext cx="5111750" cy="585311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Shape 74"/>
          <p:cNvSpPr/>
          <p:nvPr>
            <p:ph type="body" sz="half" idx="13"/>
          </p:nvPr>
        </p:nvSpPr>
        <p:spPr>
          <a:xfrm>
            <a:off x="457198" y="1435100"/>
            <a:ext cx="3008317" cy="4691063"/>
          </a:xfrm>
          <a:prstGeom prst="rect">
            <a:avLst/>
          </a:prstGeom>
        </p:spPr>
        <p:txBody>
          <a:bodyPr/>
          <a:lstStyle/>
          <a:p>
            <a:pP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30" name="Текст заголовка"/>
          <p:cNvSpPr txBox="1"/>
          <p:nvPr>
            <p:ph type="title"/>
          </p:nvPr>
        </p:nvSpPr>
        <p:spPr>
          <a:xfrm>
            <a:off x="1792288" y="4800600"/>
            <a:ext cx="5486404" cy="566738"/>
          </a:xfrm>
          <a:prstGeom prst="rect">
            <a:avLst/>
          </a:prstGeom>
        </p:spPr>
        <p:txBody>
          <a:bodyPr anchor="b"/>
          <a:lstStyle>
            <a:lvl1pPr algn="l">
              <a:defRPr sz="2000">
                <a:latin typeface="Myriad Pro Bold"/>
                <a:ea typeface="Myriad Pro Bold"/>
                <a:cs typeface="Myriad Pro Bold"/>
                <a:sym typeface="Myriad Pro Bold"/>
              </a:defRPr>
            </a:lvl1pPr>
          </a:lstStyle>
          <a:p>
            <a:pPr/>
            <a:r>
              <a:t>Текст заголовка</a:t>
            </a:r>
          </a:p>
        </p:txBody>
      </p:sp>
      <p:sp>
        <p:nvSpPr>
          <p:cNvPr id="31" name="Shape 83"/>
          <p:cNvSpPr/>
          <p:nvPr>
            <p:ph type="pic" sz="half" idx="13"/>
          </p:nvPr>
        </p:nvSpPr>
        <p:spPr>
          <a:xfrm>
            <a:off x="1792288" y="612775"/>
            <a:ext cx="5486404" cy="4114800"/>
          </a:xfrm>
          <a:prstGeom prst="rect">
            <a:avLst/>
          </a:prstGeom>
        </p:spPr>
        <p:txBody>
          <a:bodyPr lIns="91439" tIns="45719" rIns="91439" bIns="45719">
            <a:noAutofit/>
          </a:bodyPr>
          <a:lstStyle/>
          <a:p>
            <a:pPr/>
          </a:p>
        </p:txBody>
      </p:sp>
      <p:sp>
        <p:nvSpPr>
          <p:cNvPr id="32" name="Уровень текста 1…"/>
          <p:cNvSpPr txBox="1"/>
          <p:nvPr>
            <p:ph type="body" sz="quarter" idx="1"/>
          </p:nvPr>
        </p:nvSpPr>
        <p:spPr>
          <a:xfrm>
            <a:off x="1792288" y="5367337"/>
            <a:ext cx="5486404" cy="804866"/>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вертикальный текст">
    <p:spTree>
      <p:nvGrpSpPr>
        <p:cNvPr id="1" name=""/>
        <p:cNvGrpSpPr/>
        <p:nvPr/>
      </p:nvGrpSpPr>
      <p:grpSpPr>
        <a:xfrm>
          <a:off x="0" y="0"/>
          <a:ext cx="0" cy="0"/>
          <a:chOff x="0" y="0"/>
          <a:chExt cx="0" cy="0"/>
        </a:xfrm>
      </p:grpSpPr>
      <p:sp>
        <p:nvSpPr>
          <p:cNvPr id="40" name="Текст заголовка"/>
          <p:cNvSpPr txBox="1"/>
          <p:nvPr>
            <p:ph type="title"/>
          </p:nvPr>
        </p:nvSpPr>
        <p:spPr>
          <a:prstGeom prst="rect">
            <a:avLst/>
          </a:prstGeom>
        </p:spPr>
        <p:txBody>
          <a:bodyPr/>
          <a:lstStyle/>
          <a:p>
            <a:pPr/>
            <a:r>
              <a:t>Текст заголовка</a:t>
            </a:r>
          </a:p>
        </p:txBody>
      </p:sp>
      <p:sp>
        <p:nvSpPr>
          <p:cNvPr id="41"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49" name="Текст заголовка"/>
          <p:cNvSpPr txBox="1"/>
          <p:nvPr>
            <p:ph type="title"/>
          </p:nvPr>
        </p:nvSpPr>
        <p:spPr>
          <a:xfrm>
            <a:off x="6629400" y="274638"/>
            <a:ext cx="2057400" cy="5851527"/>
          </a:xfrm>
          <a:prstGeom prst="rect">
            <a:avLst/>
          </a:prstGeom>
        </p:spPr>
        <p:txBody>
          <a:bodyPr/>
          <a:lstStyle/>
          <a:p>
            <a:pPr/>
            <a:r>
              <a:t>Текст заголовка</a:t>
            </a:r>
          </a:p>
        </p:txBody>
      </p:sp>
      <p:sp>
        <p:nvSpPr>
          <p:cNvPr id="50" name="Уровень текста 1…"/>
          <p:cNvSpPr txBox="1"/>
          <p:nvPr>
            <p:ph type="body" idx="1"/>
          </p:nvPr>
        </p:nvSpPr>
        <p:spPr>
          <a:xfrm>
            <a:off x="457200" y="274638"/>
            <a:ext cx="6019800" cy="5851527"/>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итульный слайд">
    <p:spTree>
      <p:nvGrpSpPr>
        <p:cNvPr id="1" name=""/>
        <p:cNvGrpSpPr/>
        <p:nvPr/>
      </p:nvGrpSpPr>
      <p:grpSpPr>
        <a:xfrm>
          <a:off x="0" y="0"/>
          <a:ext cx="0" cy="0"/>
          <a:chOff x="0" y="0"/>
          <a:chExt cx="0" cy="0"/>
        </a:xfrm>
      </p:grpSpPr>
      <p:sp>
        <p:nvSpPr>
          <p:cNvPr id="58" name="Текст заголовка"/>
          <p:cNvSpPr txBox="1"/>
          <p:nvPr>
            <p:ph type="title"/>
          </p:nvPr>
        </p:nvSpPr>
        <p:spPr>
          <a:xfrm>
            <a:off x="685800" y="2130425"/>
            <a:ext cx="7772400" cy="1470025"/>
          </a:xfrm>
          <a:prstGeom prst="rect">
            <a:avLst/>
          </a:prstGeom>
        </p:spPr>
        <p:txBody>
          <a:bodyPr/>
          <a:lstStyle/>
          <a:p>
            <a:pPr/>
            <a:r>
              <a:t>Текст заголовка</a:t>
            </a:r>
          </a:p>
        </p:txBody>
      </p:sp>
      <p:sp>
        <p:nvSpPr>
          <p:cNvPr id="59" name="Уровень текста 1…"/>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Пустой">
    <p:spTree>
      <p:nvGrpSpPr>
        <p:cNvPr id="1" name=""/>
        <p:cNvGrpSpPr/>
        <p:nvPr/>
      </p:nvGrpSpPr>
      <p:grpSpPr>
        <a:xfrm>
          <a:off x="0" y="0"/>
          <a:ext cx="0" cy="0"/>
          <a:chOff x="0" y="0"/>
          <a:chExt cx="0" cy="0"/>
        </a:xfrm>
      </p:grpSpPr>
      <p:sp>
        <p:nvSpPr>
          <p:cNvPr id="67" name="Номер слайда"/>
          <p:cNvSpPr txBox="1"/>
          <p:nvPr>
            <p:ph type="sldNum" sz="quarter" idx="2"/>
          </p:nvPr>
        </p:nvSpPr>
        <p:spPr>
          <a:xfrm>
            <a:off x="8413150" y="6404294"/>
            <a:ext cx="273652" cy="26923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Текст заголовка</a:t>
            </a:r>
          </a:p>
        </p:txBody>
      </p:sp>
      <p:sp>
        <p:nvSpPr>
          <p:cNvPr id="3" name="Уровень текста 1…"/>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3"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Заголовок 5"/>
          <p:cNvSpPr txBox="1"/>
          <p:nvPr>
            <p:ph type="title"/>
          </p:nvPr>
        </p:nvSpPr>
        <p:spPr>
          <a:xfrm>
            <a:off x="423333" y="2006351"/>
            <a:ext cx="8602134" cy="1143001"/>
          </a:xfrm>
          <a:prstGeom prst="rect">
            <a:avLst/>
          </a:prstGeom>
        </p:spPr>
        <p:txBody>
          <a:bodyPr/>
          <a:lstStyle>
            <a:lvl1pPr>
              <a:defRPr sz="3200"/>
            </a:lvl1pPr>
          </a:lstStyle>
          <a:p>
            <a:pPr/>
            <a:r>
              <a:t>Data leakage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Заголовок 1"/>
          <p:cNvSpPr txBox="1"/>
          <p:nvPr>
            <p:ph type="title"/>
          </p:nvPr>
        </p:nvSpPr>
        <p:spPr>
          <a:xfrm>
            <a:off x="-1" y="0"/>
            <a:ext cx="8565778" cy="584771"/>
          </a:xfrm>
          <a:prstGeom prst="rect">
            <a:avLst/>
          </a:prstGeom>
        </p:spPr>
        <p:txBody>
          <a:bodyPr/>
          <a:lstStyle>
            <a:lvl1pPr>
              <a:defRPr sz="3200"/>
            </a:lvl1pPr>
          </a:lstStyle>
          <a:p>
            <a:pPr/>
            <a:r>
              <a:t>A moment to reflect</a:t>
            </a:r>
          </a:p>
        </p:txBody>
      </p:sp>
      <p:sp>
        <p:nvSpPr>
          <p:cNvPr id="81" name="Shape 155"/>
          <p:cNvSpPr txBox="1"/>
          <p:nvPr>
            <p:ph type="body" sz="half" idx="1"/>
          </p:nvPr>
        </p:nvSpPr>
        <p:spPr>
          <a:xfrm>
            <a:off x="792359" y="1268412"/>
            <a:ext cx="4458909" cy="3150891"/>
          </a:xfrm>
          <a:prstGeom prst="rect">
            <a:avLst/>
          </a:prstGeom>
        </p:spPr>
        <p:txBody>
          <a:bodyPr/>
          <a:lstStyle/>
          <a:p>
            <a:pPr>
              <a:defRPr sz="2400"/>
            </a:pPr>
            <a:r>
              <a:t>How bad it is?</a:t>
            </a:r>
          </a:p>
          <a:p>
            <a:pPr>
              <a:lnSpc>
                <a:spcPct val="150000"/>
              </a:lnSpc>
              <a:defRPr sz="2400"/>
            </a:pPr>
            <a:r>
              <a:t>Whats the public opinion?</a:t>
            </a:r>
          </a:p>
          <a:p>
            <a:pPr>
              <a:lnSpc>
                <a:spcPct val="150000"/>
              </a:lnSpc>
              <a:defRPr sz="2400"/>
            </a:pPr>
            <a:r>
              <a:t>To exploit or not to exploit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Заголовок 1"/>
          <p:cNvSpPr txBox="1"/>
          <p:nvPr>
            <p:ph type="title"/>
          </p:nvPr>
        </p:nvSpPr>
        <p:spPr>
          <a:xfrm>
            <a:off x="-1" y="0"/>
            <a:ext cx="8565778" cy="584771"/>
          </a:xfrm>
          <a:prstGeom prst="rect">
            <a:avLst/>
          </a:prstGeom>
        </p:spPr>
        <p:txBody>
          <a:bodyPr/>
          <a:lstStyle>
            <a:lvl1pPr>
              <a:defRPr sz="3200"/>
            </a:lvl1pPr>
          </a:lstStyle>
          <a:p>
            <a:pPr/>
            <a:r>
              <a:t>Contents</a:t>
            </a:r>
          </a:p>
        </p:txBody>
      </p:sp>
      <p:sp>
        <p:nvSpPr>
          <p:cNvPr id="86" name="Shape 155"/>
          <p:cNvSpPr txBox="1"/>
          <p:nvPr>
            <p:ph type="body" idx="1"/>
          </p:nvPr>
        </p:nvSpPr>
        <p:spPr>
          <a:xfrm>
            <a:off x="792359" y="1268412"/>
            <a:ext cx="8191983" cy="3150891"/>
          </a:xfrm>
          <a:prstGeom prst="rect">
            <a:avLst/>
          </a:prstGeom>
        </p:spPr>
        <p:txBody>
          <a:bodyPr/>
          <a:lstStyle/>
          <a:p>
            <a:pPr>
              <a:defRPr sz="2400"/>
            </a:pPr>
            <a:r>
              <a:t>Leakage types and examples</a:t>
            </a:r>
          </a:p>
          <a:p>
            <a:pPr>
              <a:lnSpc>
                <a:spcPct val="150000"/>
              </a:lnSpc>
              <a:defRPr sz="2400"/>
            </a:pPr>
            <a:r>
              <a:t>Competition specific. Leaderboard probing</a:t>
            </a:r>
          </a:p>
          <a:p>
            <a:pPr>
              <a:lnSpc>
                <a:spcPct val="150000"/>
              </a:lnSpc>
              <a:defRPr sz="2400"/>
            </a:pPr>
            <a:r>
              <a:t>Concrete walkthroughs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Заголовок 1"/>
          <p:cNvSpPr txBox="1"/>
          <p:nvPr>
            <p:ph type="title"/>
          </p:nvPr>
        </p:nvSpPr>
        <p:spPr>
          <a:xfrm>
            <a:off x="-1" y="0"/>
            <a:ext cx="8565778" cy="584771"/>
          </a:xfrm>
          <a:prstGeom prst="rect">
            <a:avLst/>
          </a:prstGeom>
        </p:spPr>
        <p:txBody>
          <a:bodyPr/>
          <a:lstStyle>
            <a:lvl1pPr>
              <a:defRPr sz="3200"/>
            </a:lvl1pPr>
          </a:lstStyle>
          <a:p>
            <a:pPr/>
            <a:r>
              <a:t>Leaks in time series</a:t>
            </a:r>
          </a:p>
        </p:txBody>
      </p:sp>
      <p:sp>
        <p:nvSpPr>
          <p:cNvPr id="91" name="Shape 155"/>
          <p:cNvSpPr txBox="1"/>
          <p:nvPr>
            <p:ph type="body" idx="1"/>
          </p:nvPr>
        </p:nvSpPr>
        <p:spPr>
          <a:xfrm>
            <a:off x="792359" y="1268412"/>
            <a:ext cx="8191983" cy="4755017"/>
          </a:xfrm>
          <a:prstGeom prst="rect">
            <a:avLst/>
          </a:prstGeom>
        </p:spPr>
        <p:txBody>
          <a:bodyPr/>
          <a:lstStyle/>
          <a:p>
            <a:pPr marL="413384" indent="-413384" defTabSz="543305">
              <a:lnSpc>
                <a:spcPct val="150000"/>
              </a:lnSpc>
              <a:spcBef>
                <a:spcPts val="0"/>
              </a:spcBef>
              <a:defRPr sz="2400"/>
            </a:pPr>
            <a:r>
              <a:t>Split should be done on time.</a:t>
            </a:r>
            <a:endParaRPr sz="3300"/>
          </a:p>
          <a:p>
            <a:pPr marL="0" indent="437006" defTabSz="543305">
              <a:lnSpc>
                <a:spcPct val="150000"/>
              </a:lnSpc>
              <a:spcBef>
                <a:spcPts val="0"/>
              </a:spcBef>
              <a:buSzTx/>
              <a:buNone/>
              <a:defRPr sz="2400"/>
            </a:pPr>
            <a:r>
              <a:t>-     </a:t>
            </a:r>
            <a:r>
              <a:t>In real life we don’t have information from future</a:t>
            </a:r>
            <a:endParaRPr sz="2700"/>
          </a:p>
          <a:p>
            <a:pPr marL="0" indent="437006" defTabSz="543305">
              <a:lnSpc>
                <a:spcPct val="150000"/>
              </a:lnSpc>
              <a:spcBef>
                <a:spcPts val="0"/>
              </a:spcBef>
              <a:buSzTx/>
              <a:buNone/>
              <a:defRPr sz="2400"/>
            </a:pPr>
            <a:r>
              <a:t>-     </a:t>
            </a:r>
            <a:r>
              <a:t>In competitions first thing to look: train/public/private split, is it on time?</a:t>
            </a:r>
            <a:endParaRPr sz="2700"/>
          </a:p>
          <a:p>
            <a:pPr marL="413384" indent="-413384" defTabSz="543305">
              <a:lnSpc>
                <a:spcPct val="150000"/>
              </a:lnSpc>
              <a:spcBef>
                <a:spcPts val="0"/>
              </a:spcBef>
              <a:defRPr sz="2400"/>
            </a:pPr>
            <a:r>
              <a:t>Even when split by time, features may contain information about future.</a:t>
            </a:r>
            <a:endParaRPr sz="3300"/>
          </a:p>
          <a:p>
            <a:pPr marL="0" indent="437006" defTabSz="543305">
              <a:lnSpc>
                <a:spcPct val="150000"/>
              </a:lnSpc>
              <a:spcBef>
                <a:spcPts val="0"/>
              </a:spcBef>
              <a:buSzTx/>
              <a:buNone/>
              <a:defRPr sz="2400"/>
            </a:pPr>
            <a:r>
              <a:t>-     </a:t>
            </a:r>
            <a:r>
              <a:t>User history in CTR tasks</a:t>
            </a:r>
            <a:endParaRPr sz="2700"/>
          </a:p>
          <a:p>
            <a:pPr marL="0" indent="437006" defTabSz="543305">
              <a:lnSpc>
                <a:spcPct val="150000"/>
              </a:lnSpc>
              <a:spcBef>
                <a:spcPts val="0"/>
              </a:spcBef>
              <a:buSzTx/>
              <a:buNone/>
              <a:defRPr sz="2400"/>
            </a:pPr>
            <a:r>
              <a:t>-     </a:t>
            </a:r>
            <a:r>
              <a:t>Weather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Заголовок 1"/>
          <p:cNvSpPr txBox="1"/>
          <p:nvPr>
            <p:ph type="title"/>
          </p:nvPr>
        </p:nvSpPr>
        <p:spPr>
          <a:xfrm>
            <a:off x="-1" y="0"/>
            <a:ext cx="8565778" cy="584771"/>
          </a:xfrm>
          <a:prstGeom prst="rect">
            <a:avLst/>
          </a:prstGeom>
        </p:spPr>
        <p:txBody>
          <a:bodyPr/>
          <a:lstStyle>
            <a:lvl1pPr>
              <a:defRPr sz="3200"/>
            </a:lvl1pPr>
          </a:lstStyle>
          <a:p>
            <a:pPr/>
            <a:r>
              <a:t>Unexpected information</a:t>
            </a:r>
          </a:p>
        </p:txBody>
      </p:sp>
      <p:sp>
        <p:nvSpPr>
          <p:cNvPr id="96" name="Shape 155"/>
          <p:cNvSpPr txBox="1"/>
          <p:nvPr>
            <p:ph type="body" idx="1"/>
          </p:nvPr>
        </p:nvSpPr>
        <p:spPr>
          <a:xfrm>
            <a:off x="792359" y="1268412"/>
            <a:ext cx="8191983" cy="3150891"/>
          </a:xfrm>
          <a:prstGeom prst="rect">
            <a:avLst/>
          </a:prstGeom>
        </p:spPr>
        <p:txBody>
          <a:bodyPr/>
          <a:lstStyle/>
          <a:p>
            <a:pPr>
              <a:defRPr sz="2400"/>
            </a:pPr>
            <a:r>
              <a:t>Meta data</a:t>
            </a:r>
          </a:p>
          <a:p>
            <a:pPr>
              <a:lnSpc>
                <a:spcPct val="150000"/>
              </a:lnSpc>
              <a:defRPr sz="2400"/>
            </a:pPr>
            <a:r>
              <a:t>Information in IDs</a:t>
            </a:r>
          </a:p>
          <a:p>
            <a:pPr>
              <a:lnSpc>
                <a:spcPct val="150000"/>
              </a:lnSpc>
              <a:defRPr sz="2400"/>
            </a:pPr>
            <a:r>
              <a:t>Row order</a:t>
            </a:r>
          </a:p>
        </p:txBody>
      </p:sp>
      <p:pic>
        <p:nvPicPr>
          <p:cNvPr id="97" name="Picture 2" descr="Picture 2"/>
          <p:cNvPicPr>
            <a:picLocks noChangeAspect="1"/>
          </p:cNvPicPr>
          <p:nvPr/>
        </p:nvPicPr>
        <p:blipFill>
          <a:blip r:embed="rId3">
            <a:extLst/>
          </a:blip>
          <a:stretch>
            <a:fillRect/>
          </a:stretch>
        </p:blipFill>
        <p:spPr>
          <a:xfrm>
            <a:off x="3230388" y="3749457"/>
            <a:ext cx="3224315" cy="1612158"/>
          </a:xfrm>
          <a:prstGeom prst="rect">
            <a:avLst/>
          </a:prstGeom>
          <a:ln w="12700">
            <a:miter lim="400000"/>
          </a:ln>
        </p:spPr>
      </p:pic>
      <p:pic>
        <p:nvPicPr>
          <p:cNvPr id="98" name="Picture 3" descr="Picture 3"/>
          <p:cNvPicPr>
            <a:picLocks noChangeAspect="1"/>
          </p:cNvPicPr>
          <p:nvPr/>
        </p:nvPicPr>
        <p:blipFill>
          <a:blip r:embed="rId4">
            <a:extLst/>
          </a:blip>
          <a:stretch>
            <a:fillRect/>
          </a:stretch>
        </p:blipFill>
        <p:spPr>
          <a:xfrm>
            <a:off x="6735106" y="3900661"/>
            <a:ext cx="1990876" cy="1202283"/>
          </a:xfrm>
          <a:prstGeom prst="rect">
            <a:avLst/>
          </a:prstGeom>
          <a:ln w="12700">
            <a:miter lim="400000"/>
          </a:ln>
        </p:spPr>
      </p:pic>
      <p:pic>
        <p:nvPicPr>
          <p:cNvPr id="99" name="Picture 11" descr="Picture 11"/>
          <p:cNvPicPr>
            <a:picLocks noChangeAspect="1"/>
          </p:cNvPicPr>
          <p:nvPr/>
        </p:nvPicPr>
        <p:blipFill>
          <a:blip r:embed="rId5">
            <a:extLst/>
          </a:blip>
          <a:stretch>
            <a:fillRect/>
          </a:stretch>
        </p:blipFill>
        <p:spPr>
          <a:xfrm>
            <a:off x="231548" y="3749457"/>
            <a:ext cx="2718436" cy="173694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