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02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99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26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23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9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53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77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00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88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71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41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81B9-1BD9-42C5-B8FD-291CB396BFD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76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50" y="1693798"/>
            <a:ext cx="321709" cy="32170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77307" y="1736031"/>
            <a:ext cx="1789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>
                <a:solidFill>
                  <a:srgbClr val="0070C0"/>
                </a:solidFill>
              </a:rPr>
              <a:t>Workload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r>
              <a:rPr lang="es-ES" sz="1200" dirty="0" err="1" smtClean="0">
                <a:solidFill>
                  <a:srgbClr val="0070C0"/>
                </a:solidFill>
              </a:rPr>
              <a:t>ResourceGroup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094006" y="2035385"/>
            <a:ext cx="3709385" cy="23964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6849D6D6-7242-401E-95E4-79F1534A3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0919" y="2928085"/>
            <a:ext cx="654667" cy="647584"/>
          </a:xfrm>
          <a:prstGeom prst="rect">
            <a:avLst/>
          </a:prstGeom>
        </p:spPr>
      </p:pic>
      <p:sp>
        <p:nvSpPr>
          <p:cNvPr id="12" name="Rectángulo 9">
            <a:extLst>
              <a:ext uri="{FF2B5EF4-FFF2-40B4-BE49-F238E27FC236}">
                <a16:creationId xmlns="" xmlns:a16="http://schemas.microsoft.com/office/drawing/2014/main" id="{3B893609-D9E8-421B-A84A-97EA87E674A5}"/>
              </a:ext>
            </a:extLst>
          </p:cNvPr>
          <p:cNvSpPr/>
          <p:nvPr/>
        </p:nvSpPr>
        <p:spPr>
          <a:xfrm>
            <a:off x="7423752" y="2554329"/>
            <a:ext cx="1660629" cy="16002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4">
            <a:extLst>
              <a:ext uri="{FF2B5EF4-FFF2-40B4-BE49-F238E27FC236}">
                <a16:creationId xmlns="" xmlns:a16="http://schemas.microsoft.com/office/drawing/2014/main" id="{281DCC4E-3E68-4741-9B26-EB306C25C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52" y="2263426"/>
            <a:ext cx="276999" cy="276999"/>
          </a:xfrm>
          <a:prstGeom prst="rect">
            <a:avLst/>
          </a:prstGeom>
        </p:spPr>
      </p:pic>
      <p:sp>
        <p:nvSpPr>
          <p:cNvPr id="14" name="CuadroTexto 6">
            <a:extLst>
              <a:ext uri="{FF2B5EF4-FFF2-40B4-BE49-F238E27FC236}">
                <a16:creationId xmlns="" xmlns:a16="http://schemas.microsoft.com/office/drawing/2014/main" id="{3F442F1D-DC65-4E0F-A78C-D633F26F41EF}"/>
              </a:ext>
            </a:extLst>
          </p:cNvPr>
          <p:cNvSpPr txBox="1"/>
          <p:nvPr/>
        </p:nvSpPr>
        <p:spPr>
          <a:xfrm>
            <a:off x="7549904" y="2291118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0070C0"/>
                </a:solidFill>
              </a:rPr>
              <a:t>MGMT </a:t>
            </a:r>
            <a:r>
              <a:rPr lang="es-ES" sz="1100" dirty="0" err="1" smtClean="0">
                <a:solidFill>
                  <a:srgbClr val="0070C0"/>
                </a:solidFill>
              </a:rPr>
              <a:t>ResourceGroup</a:t>
            </a:r>
            <a:endParaRPr lang="es-ES" sz="1100" dirty="0">
              <a:solidFill>
                <a:srgbClr val="0070C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="" xmlns:a16="http://schemas.microsoft.com/office/drawing/2014/main" id="{21C798F1-FD2D-41F9-B06A-BBA23B8305ED}"/>
              </a:ext>
            </a:extLst>
          </p:cNvPr>
          <p:cNvCxnSpPr>
            <a:stCxn id="19" idx="3"/>
            <a:endCxn id="6" idx="1"/>
          </p:cNvCxnSpPr>
          <p:nvPr/>
        </p:nvCxnSpPr>
        <p:spPr>
          <a:xfrm flipV="1">
            <a:off x="5456583" y="3251877"/>
            <a:ext cx="2374336" cy="605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0442DB7-CF98-4227-B316-E67A28601FD2}"/>
              </a:ext>
            </a:extLst>
          </p:cNvPr>
          <p:cNvSpPr/>
          <p:nvPr/>
        </p:nvSpPr>
        <p:spPr>
          <a:xfrm>
            <a:off x="5969026" y="2994787"/>
            <a:ext cx="2725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Diagnostics (Log/Metrics)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2509989" y="2833458"/>
            <a:ext cx="1215717" cy="948262"/>
            <a:chOff x="2595916" y="2654735"/>
            <a:chExt cx="1215717" cy="948262"/>
          </a:xfrm>
        </p:grpSpPr>
        <p:sp>
          <p:nvSpPr>
            <p:cNvPr id="8" name="CuadroTexto 7"/>
            <p:cNvSpPr txBox="1"/>
            <p:nvPr/>
          </p:nvSpPr>
          <p:spPr>
            <a:xfrm>
              <a:off x="2595916" y="3325998"/>
              <a:ext cx="121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>
                  <a:solidFill>
                    <a:srgbClr val="0070C0"/>
                  </a:solidFill>
                </a:rPr>
                <a:t>Azure</a:t>
              </a:r>
              <a:r>
                <a:rPr lang="es-ES" sz="1200" dirty="0" smtClean="0">
                  <a:solidFill>
                    <a:srgbClr val="0070C0"/>
                  </a:solidFill>
                </a:rPr>
                <a:t> </a:t>
              </a:r>
              <a:r>
                <a:rPr lang="es-ES" sz="1200" dirty="0" err="1" smtClean="0">
                  <a:solidFill>
                    <a:srgbClr val="0070C0"/>
                  </a:solidFill>
                </a:rPr>
                <a:t>Event</a:t>
              </a:r>
              <a:r>
                <a:rPr lang="es-ES" sz="1200" dirty="0" smtClean="0">
                  <a:solidFill>
                    <a:srgbClr val="0070C0"/>
                  </a:solidFill>
                </a:rPr>
                <a:t> </a:t>
              </a:r>
              <a:r>
                <a:rPr lang="es-ES" sz="1200" dirty="0" err="1" smtClean="0">
                  <a:solidFill>
                    <a:srgbClr val="0070C0"/>
                  </a:solidFill>
                </a:rPr>
                <a:t>Hub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731" y="2654735"/>
              <a:ext cx="660085" cy="660085"/>
            </a:xfrm>
            <a:prstGeom prst="rect">
              <a:avLst/>
            </a:prstGeom>
          </p:spPr>
        </p:pic>
      </p:grpSp>
      <p:sp>
        <p:nvSpPr>
          <p:cNvPr id="19" name="Rectángulo 18"/>
          <p:cNvSpPr/>
          <p:nvPr/>
        </p:nvSpPr>
        <p:spPr>
          <a:xfrm>
            <a:off x="2380494" y="2560083"/>
            <a:ext cx="3076089" cy="13956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7511938" y="3510372"/>
            <a:ext cx="139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>
                <a:solidFill>
                  <a:srgbClr val="0070C0"/>
                </a:solidFill>
              </a:rPr>
              <a:t>Azure</a:t>
            </a:r>
            <a:r>
              <a:rPr lang="es-ES" sz="1200" dirty="0" smtClean="0">
                <a:solidFill>
                  <a:srgbClr val="0070C0"/>
                </a:solidFill>
              </a:rPr>
              <a:t> Log </a:t>
            </a:r>
            <a:r>
              <a:rPr lang="es-ES" sz="1200" dirty="0" err="1" smtClean="0">
                <a:solidFill>
                  <a:srgbClr val="0070C0"/>
                </a:solidFill>
              </a:rPr>
              <a:t>Analytics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367615" y="2277330"/>
            <a:ext cx="15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>
                <a:solidFill>
                  <a:srgbClr val="0070C0"/>
                </a:solidFill>
              </a:rPr>
              <a:t>Event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r>
              <a:rPr lang="es-ES" sz="1200" dirty="0" err="1" smtClean="0">
                <a:solidFill>
                  <a:srgbClr val="0070C0"/>
                </a:solidFill>
              </a:rPr>
              <a:t>Hub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r>
              <a:rPr lang="es-ES" sz="1200" dirty="0" err="1" smtClean="0">
                <a:solidFill>
                  <a:srgbClr val="0070C0"/>
                </a:solidFill>
              </a:rPr>
              <a:t>Namespace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84682" y="2813331"/>
            <a:ext cx="1558576" cy="153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3738714" y="2853336"/>
            <a:ext cx="445409" cy="80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4568073" y="277677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Partition</a:t>
            </a:r>
            <a:r>
              <a:rPr lang="es-ES" sz="900" dirty="0" smtClean="0">
                <a:solidFill>
                  <a:schemeClr val="bg1"/>
                </a:solidFill>
              </a:rPr>
              <a:t> 1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684682" y="2992095"/>
            <a:ext cx="1558576" cy="153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3738714" y="3032100"/>
            <a:ext cx="250298" cy="80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568073" y="2955539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Partition</a:t>
            </a:r>
            <a:r>
              <a:rPr lang="es-ES" sz="900" dirty="0" smtClean="0">
                <a:solidFill>
                  <a:schemeClr val="bg1"/>
                </a:solidFill>
              </a:rPr>
              <a:t> 2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684682" y="3170226"/>
            <a:ext cx="1558576" cy="153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3738714" y="3210231"/>
            <a:ext cx="166180" cy="80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4568073" y="3133670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Partition</a:t>
            </a:r>
            <a:r>
              <a:rPr lang="es-ES" sz="900" dirty="0" smtClean="0">
                <a:solidFill>
                  <a:schemeClr val="bg1"/>
                </a:solidFill>
              </a:rPr>
              <a:t> …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3684682" y="3348990"/>
            <a:ext cx="1558576" cy="153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3738714" y="3388995"/>
            <a:ext cx="551542" cy="80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4568073" y="3312434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Partition</a:t>
            </a:r>
            <a:r>
              <a:rPr lang="es-ES" sz="900" dirty="0" smtClean="0">
                <a:solidFill>
                  <a:schemeClr val="bg1"/>
                </a:solidFill>
              </a:rPr>
              <a:t> n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32894" y="2712483"/>
            <a:ext cx="2813173" cy="10692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1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6183438" y="3071997"/>
            <a:ext cx="1215717" cy="948262"/>
            <a:chOff x="2595916" y="2654735"/>
            <a:chExt cx="1215717" cy="948262"/>
          </a:xfrm>
        </p:grpSpPr>
        <p:sp>
          <p:nvSpPr>
            <p:cNvPr id="8" name="CuadroTexto 7"/>
            <p:cNvSpPr txBox="1"/>
            <p:nvPr/>
          </p:nvSpPr>
          <p:spPr>
            <a:xfrm>
              <a:off x="2595916" y="3325998"/>
              <a:ext cx="121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>
                  <a:solidFill>
                    <a:srgbClr val="0070C0"/>
                  </a:solidFill>
                </a:rPr>
                <a:t>Azure</a:t>
              </a:r>
              <a:r>
                <a:rPr lang="es-ES" sz="1200" dirty="0" smtClean="0">
                  <a:solidFill>
                    <a:srgbClr val="0070C0"/>
                  </a:solidFill>
                </a:rPr>
                <a:t> </a:t>
              </a:r>
              <a:r>
                <a:rPr lang="es-ES" sz="1200" dirty="0" err="1" smtClean="0">
                  <a:solidFill>
                    <a:srgbClr val="0070C0"/>
                  </a:solidFill>
                </a:rPr>
                <a:t>Event</a:t>
              </a:r>
              <a:r>
                <a:rPr lang="es-ES" sz="1200" dirty="0" smtClean="0">
                  <a:solidFill>
                    <a:srgbClr val="0070C0"/>
                  </a:solidFill>
                </a:rPr>
                <a:t> </a:t>
              </a:r>
              <a:r>
                <a:rPr lang="es-ES" sz="1200" dirty="0" err="1" smtClean="0">
                  <a:solidFill>
                    <a:srgbClr val="0070C0"/>
                  </a:solidFill>
                </a:rPr>
                <a:t>Hub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731" y="2654735"/>
              <a:ext cx="660085" cy="660085"/>
            </a:xfrm>
            <a:prstGeom prst="rect">
              <a:avLst/>
            </a:prstGeom>
          </p:spPr>
        </p:pic>
      </p:grpSp>
      <p:sp>
        <p:nvSpPr>
          <p:cNvPr id="19" name="Rectángulo 18"/>
          <p:cNvSpPr/>
          <p:nvPr/>
        </p:nvSpPr>
        <p:spPr>
          <a:xfrm>
            <a:off x="6053943" y="2802741"/>
            <a:ext cx="3076089" cy="13956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5976669" y="2515869"/>
            <a:ext cx="15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>
                <a:solidFill>
                  <a:srgbClr val="0070C0"/>
                </a:solidFill>
              </a:rPr>
              <a:t>Event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r>
              <a:rPr lang="es-ES" sz="1200" dirty="0" err="1" smtClean="0">
                <a:solidFill>
                  <a:srgbClr val="0070C0"/>
                </a:solidFill>
              </a:rPr>
              <a:t>Hub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r>
              <a:rPr lang="es-ES" sz="1200" dirty="0" err="1" smtClean="0">
                <a:solidFill>
                  <a:srgbClr val="0070C0"/>
                </a:solidFill>
              </a:rPr>
              <a:t>Namespace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358131" y="3051870"/>
            <a:ext cx="1558576" cy="153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7412163" y="3091875"/>
            <a:ext cx="445409" cy="80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8241522" y="3015314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Partition</a:t>
            </a:r>
            <a:r>
              <a:rPr lang="es-ES" sz="900" dirty="0" smtClean="0">
                <a:solidFill>
                  <a:schemeClr val="bg1"/>
                </a:solidFill>
              </a:rPr>
              <a:t> 1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358131" y="3230634"/>
            <a:ext cx="1558576" cy="153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7412163" y="3270639"/>
            <a:ext cx="250298" cy="80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8241522" y="319407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Partition</a:t>
            </a:r>
            <a:r>
              <a:rPr lang="es-ES" sz="900" dirty="0" smtClean="0">
                <a:solidFill>
                  <a:schemeClr val="bg1"/>
                </a:solidFill>
              </a:rPr>
              <a:t> 2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358131" y="3408765"/>
            <a:ext cx="1558576" cy="153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7412163" y="3448770"/>
            <a:ext cx="166180" cy="80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8241522" y="3372209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Partition</a:t>
            </a:r>
            <a:r>
              <a:rPr lang="es-ES" sz="900" dirty="0" smtClean="0">
                <a:solidFill>
                  <a:schemeClr val="bg1"/>
                </a:solidFill>
              </a:rPr>
              <a:t> …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358131" y="3587529"/>
            <a:ext cx="1558576" cy="153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7412163" y="3627534"/>
            <a:ext cx="551542" cy="80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8241522" y="3550973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Partition</a:t>
            </a:r>
            <a:r>
              <a:rPr lang="es-ES" sz="900" dirty="0" smtClean="0">
                <a:solidFill>
                  <a:schemeClr val="bg1"/>
                </a:solidFill>
              </a:rPr>
              <a:t> n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206343" y="2951022"/>
            <a:ext cx="2813173" cy="10692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0103315" y="2547317"/>
            <a:ext cx="1110067" cy="173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10132694" y="2563319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solidFill>
                  <a:schemeClr val="bg1"/>
                </a:solidFill>
              </a:rPr>
              <a:t>Consumer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Group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0227156" y="2852583"/>
            <a:ext cx="866899" cy="2794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10199630" y="2865183"/>
            <a:ext cx="1045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solidFill>
                  <a:schemeClr val="bg1"/>
                </a:solidFill>
              </a:rPr>
              <a:t>Event</a:t>
            </a:r>
            <a:r>
              <a:rPr lang="es-ES" sz="1000" dirty="0" smtClean="0">
                <a:solidFill>
                  <a:schemeClr val="bg1"/>
                </a:solidFill>
              </a:rPr>
              <a:t> Receiver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0229148" y="3193622"/>
            <a:ext cx="866899" cy="2794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10227156" y="3514181"/>
            <a:ext cx="866899" cy="2794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10227156" y="3854618"/>
            <a:ext cx="866899" cy="2794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nector: Elbow 19">
            <a:extLst>
              <a:ext uri="{FF2B5EF4-FFF2-40B4-BE49-F238E27FC236}">
                <a16:creationId xmlns="" xmlns:a16="http://schemas.microsoft.com/office/drawing/2014/main" id="{21C798F1-FD2D-41F9-B06A-BBA23B8305ED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8916707" y="2992319"/>
            <a:ext cx="1310449" cy="138411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19">
            <a:extLst>
              <a:ext uri="{FF2B5EF4-FFF2-40B4-BE49-F238E27FC236}">
                <a16:creationId xmlns="" xmlns:a16="http://schemas.microsoft.com/office/drawing/2014/main" id="{21C798F1-FD2D-41F9-B06A-BBA23B8305ED}"/>
              </a:ext>
            </a:extLst>
          </p:cNvPr>
          <p:cNvCxnSpPr>
            <a:stCxn id="39" idx="3"/>
            <a:endCxn id="49" idx="1"/>
          </p:cNvCxnSpPr>
          <p:nvPr/>
        </p:nvCxnSpPr>
        <p:spPr>
          <a:xfrm>
            <a:off x="8916707" y="3307453"/>
            <a:ext cx="1312441" cy="25905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19">
            <a:extLst>
              <a:ext uri="{FF2B5EF4-FFF2-40B4-BE49-F238E27FC236}">
                <a16:creationId xmlns="" xmlns:a16="http://schemas.microsoft.com/office/drawing/2014/main" id="{21C798F1-FD2D-41F9-B06A-BBA23B8305ED}"/>
              </a:ext>
            </a:extLst>
          </p:cNvPr>
          <p:cNvCxnSpPr>
            <a:stCxn id="42" idx="3"/>
            <a:endCxn id="53" idx="1"/>
          </p:cNvCxnSpPr>
          <p:nvPr/>
        </p:nvCxnSpPr>
        <p:spPr>
          <a:xfrm>
            <a:off x="8916707" y="3485584"/>
            <a:ext cx="1310449" cy="16833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19">
            <a:extLst>
              <a:ext uri="{FF2B5EF4-FFF2-40B4-BE49-F238E27FC236}">
                <a16:creationId xmlns="" xmlns:a16="http://schemas.microsoft.com/office/drawing/2014/main" id="{21C798F1-FD2D-41F9-B06A-BBA23B8305ED}"/>
              </a:ext>
            </a:extLst>
          </p:cNvPr>
          <p:cNvCxnSpPr>
            <a:stCxn id="45" idx="3"/>
            <a:endCxn id="56" idx="1"/>
          </p:cNvCxnSpPr>
          <p:nvPr/>
        </p:nvCxnSpPr>
        <p:spPr>
          <a:xfrm>
            <a:off x="8916707" y="3664348"/>
            <a:ext cx="1310449" cy="330006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10192685" y="3206112"/>
            <a:ext cx="1045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solidFill>
                  <a:schemeClr val="bg1"/>
                </a:solidFill>
              </a:rPr>
              <a:t>Event</a:t>
            </a:r>
            <a:r>
              <a:rPr lang="es-ES" sz="1000" dirty="0" smtClean="0">
                <a:solidFill>
                  <a:schemeClr val="bg1"/>
                </a:solidFill>
              </a:rPr>
              <a:t> Receiver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0189691" y="3544490"/>
            <a:ext cx="1045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solidFill>
                  <a:schemeClr val="bg1"/>
                </a:solidFill>
              </a:rPr>
              <a:t>Event</a:t>
            </a:r>
            <a:r>
              <a:rPr lang="es-ES" sz="1000" dirty="0" smtClean="0">
                <a:solidFill>
                  <a:schemeClr val="bg1"/>
                </a:solidFill>
              </a:rPr>
              <a:t> Receiver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10190558" y="3881759"/>
            <a:ext cx="1045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solidFill>
                  <a:schemeClr val="bg1"/>
                </a:solidFill>
              </a:rPr>
              <a:t>Event</a:t>
            </a:r>
            <a:r>
              <a:rPr lang="es-ES" sz="1000" dirty="0" smtClean="0">
                <a:solidFill>
                  <a:schemeClr val="bg1"/>
                </a:solidFill>
              </a:rPr>
              <a:t> Receiver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" name="Rectángulo 19">
            <a:extLst>
              <a:ext uri="{FF2B5EF4-FFF2-40B4-BE49-F238E27FC236}">
                <a16:creationId xmlns:a16="http://schemas.microsoft.com/office/drawing/2014/main" xmlns="" id="{5243690B-7E9A-4249-8DA1-AA3159E823AF}"/>
              </a:ext>
            </a:extLst>
          </p:cNvPr>
          <p:cNvSpPr/>
          <p:nvPr/>
        </p:nvSpPr>
        <p:spPr>
          <a:xfrm>
            <a:off x="906077" y="3283413"/>
            <a:ext cx="1301381" cy="19636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8" name="Picture 11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98FEAEA4-B67D-4676-B59D-70094B82DE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83" y="2608160"/>
            <a:ext cx="622474" cy="622474"/>
          </a:xfrm>
          <a:prstGeom prst="rect">
            <a:avLst/>
          </a:prstGeom>
        </p:spPr>
      </p:pic>
      <p:sp>
        <p:nvSpPr>
          <p:cNvPr id="69" name="CuadroTexto 84">
            <a:extLst>
              <a:ext uri="{FF2B5EF4-FFF2-40B4-BE49-F238E27FC236}">
                <a16:creationId xmlns:a16="http://schemas.microsoft.com/office/drawing/2014/main" xmlns="" id="{9AF95CDD-AA64-4CF4-9C6D-C56D0A0F7C0F}"/>
              </a:ext>
            </a:extLst>
          </p:cNvPr>
          <p:cNvSpPr txBox="1"/>
          <p:nvPr/>
        </p:nvSpPr>
        <p:spPr>
          <a:xfrm>
            <a:off x="894606" y="4047895"/>
            <a:ext cx="13136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DevOps</a:t>
            </a:r>
          </a:p>
        </p:txBody>
      </p:sp>
      <p:pic>
        <p:nvPicPr>
          <p:cNvPr id="70" name="Picture 8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B96AE16-CB5D-4A7D-8A77-541F0C3455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96" y="4255911"/>
            <a:ext cx="508872" cy="508872"/>
          </a:xfrm>
          <a:prstGeom prst="rect">
            <a:avLst/>
          </a:prstGeom>
        </p:spPr>
      </p:pic>
      <p:pic>
        <p:nvPicPr>
          <p:cNvPr id="71" name="Picture 11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010ABC1D-397B-4E80-B835-41FE8E1C8D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03" y="4910397"/>
            <a:ext cx="227747" cy="227747"/>
          </a:xfrm>
          <a:prstGeom prst="rect">
            <a:avLst/>
          </a:prstGeom>
        </p:spPr>
      </p:pic>
      <p:sp>
        <p:nvSpPr>
          <p:cNvPr id="72" name="Rectangle 123">
            <a:extLst>
              <a:ext uri="{FF2B5EF4-FFF2-40B4-BE49-F238E27FC236}">
                <a16:creationId xmlns:a16="http://schemas.microsoft.com/office/drawing/2014/main" xmlns="" id="{572E2529-AAD4-4C22-8440-57C8B07705C4}"/>
              </a:ext>
            </a:extLst>
          </p:cNvPr>
          <p:cNvSpPr/>
          <p:nvPr/>
        </p:nvSpPr>
        <p:spPr>
          <a:xfrm>
            <a:off x="1626534" y="4933851"/>
            <a:ext cx="1006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WLD SPN</a:t>
            </a:r>
          </a:p>
        </p:txBody>
      </p:sp>
      <p:cxnSp>
        <p:nvCxnSpPr>
          <p:cNvPr id="73" name="Conector angular 72"/>
          <p:cNvCxnSpPr>
            <a:stCxn id="70" idx="2"/>
            <a:endCxn id="71" idx="0"/>
          </p:cNvCxnSpPr>
          <p:nvPr/>
        </p:nvCxnSpPr>
        <p:spPr>
          <a:xfrm rot="5400000">
            <a:off x="1476748" y="4835713"/>
            <a:ext cx="145614" cy="3755"/>
          </a:xfrm>
          <a:prstGeom prst="bentConnector3">
            <a:avLst>
              <a:gd name="adj1" fmla="val 50000"/>
            </a:avLst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19">
            <a:extLst>
              <a:ext uri="{FF2B5EF4-FFF2-40B4-BE49-F238E27FC236}">
                <a16:creationId xmlns:a16="http://schemas.microsoft.com/office/drawing/2014/main" xmlns="" id="{5243690B-7E9A-4249-8DA1-AA3159E823AF}"/>
              </a:ext>
            </a:extLst>
          </p:cNvPr>
          <p:cNvSpPr/>
          <p:nvPr/>
        </p:nvSpPr>
        <p:spPr>
          <a:xfrm>
            <a:off x="2458140" y="1626906"/>
            <a:ext cx="8952994" cy="35845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40" y="940188"/>
            <a:ext cx="541006" cy="541006"/>
          </a:xfrm>
          <a:prstGeom prst="rect">
            <a:avLst/>
          </a:prstGeom>
        </p:spPr>
      </p:pic>
      <p:sp>
        <p:nvSpPr>
          <p:cNvPr id="76" name="CuadroTexto 75"/>
          <p:cNvSpPr txBox="1"/>
          <p:nvPr/>
        </p:nvSpPr>
        <p:spPr>
          <a:xfrm>
            <a:off x="2414054" y="1327443"/>
            <a:ext cx="629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AZURE</a:t>
            </a:r>
          </a:p>
        </p:txBody>
      </p:sp>
      <p:sp>
        <p:nvSpPr>
          <p:cNvPr id="78" name="Elipse 77"/>
          <p:cNvSpPr/>
          <p:nvPr/>
        </p:nvSpPr>
        <p:spPr>
          <a:xfrm>
            <a:off x="7544993" y="571771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9" name="Conector angular 78"/>
          <p:cNvCxnSpPr>
            <a:stCxn id="78" idx="0"/>
            <a:endCxn id="84" idx="2"/>
          </p:cNvCxnSpPr>
          <p:nvPr/>
        </p:nvCxnSpPr>
        <p:spPr>
          <a:xfrm rot="16200000" flipV="1">
            <a:off x="7090076" y="5208797"/>
            <a:ext cx="1009759" cy="8077"/>
          </a:xfrm>
          <a:prstGeom prst="bentConnector3">
            <a:avLst>
              <a:gd name="adj1" fmla="val 50000"/>
            </a:avLst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7687934" y="5696941"/>
            <a:ext cx="3192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bg1">
                    <a:lumMod val="50000"/>
                  </a:schemeClr>
                </a:solidFill>
              </a:rPr>
              <a:t>Management </a:t>
            </a:r>
            <a:r>
              <a:rPr lang="es-ES" sz="1000" dirty="0" err="1" smtClean="0">
                <a:solidFill>
                  <a:schemeClr val="bg1">
                    <a:lumMod val="50000"/>
                  </a:schemeClr>
                </a:solidFill>
              </a:rPr>
              <a:t>Plane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</a:rPr>
              <a:t>: https://management.azure.com</a:t>
            </a:r>
          </a:p>
        </p:txBody>
      </p:sp>
      <p:cxnSp>
        <p:nvCxnSpPr>
          <p:cNvPr id="82" name="Conector angular 81"/>
          <p:cNvCxnSpPr>
            <a:stCxn id="71" idx="2"/>
            <a:endCxn id="78" idx="2"/>
          </p:cNvCxnSpPr>
          <p:nvPr/>
        </p:nvCxnSpPr>
        <p:spPr>
          <a:xfrm rot="16200000" flipH="1">
            <a:off x="4229550" y="2456271"/>
            <a:ext cx="633571" cy="5997316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852803" y="4437720"/>
            <a:ext cx="1476226" cy="27023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/>
          <p:cNvSpPr txBox="1"/>
          <p:nvPr/>
        </p:nvSpPr>
        <p:spPr>
          <a:xfrm>
            <a:off x="6840913" y="4431967"/>
            <a:ext cx="151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>
                <a:solidFill>
                  <a:schemeClr val="bg1">
                    <a:lumMod val="50000"/>
                  </a:schemeClr>
                </a:solidFill>
              </a:rPr>
              <a:t>Azure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 Management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Conector angular 86"/>
          <p:cNvCxnSpPr>
            <a:stCxn id="84" idx="0"/>
            <a:endCxn id="19" idx="2"/>
          </p:cNvCxnSpPr>
          <p:nvPr/>
        </p:nvCxnSpPr>
        <p:spPr>
          <a:xfrm rot="5400000" flipH="1" flipV="1">
            <a:off x="7471808" y="4317540"/>
            <a:ext cx="239288" cy="1072"/>
          </a:xfrm>
          <a:prstGeom prst="bentConnector3">
            <a:avLst>
              <a:gd name="adj1" fmla="val 50000"/>
            </a:avLst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2718578" y="2184188"/>
            <a:ext cx="1935146" cy="2696374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1" name="Grupo 90"/>
          <p:cNvGrpSpPr/>
          <p:nvPr/>
        </p:nvGrpSpPr>
        <p:grpSpPr>
          <a:xfrm>
            <a:off x="2615698" y="1882277"/>
            <a:ext cx="281038" cy="304120"/>
            <a:chOff x="9494356" y="5617624"/>
            <a:chExt cx="514185" cy="514185"/>
          </a:xfrm>
        </p:grpSpPr>
        <p:sp>
          <p:nvSpPr>
            <p:cNvPr id="92" name="Rectángulo 91"/>
            <p:cNvSpPr/>
            <p:nvPr/>
          </p:nvSpPr>
          <p:spPr>
            <a:xfrm>
              <a:off x="9498396" y="5723369"/>
              <a:ext cx="504000" cy="302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3" name="Imagen 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4356" y="5617624"/>
              <a:ext cx="514185" cy="514185"/>
            </a:xfrm>
            <a:prstGeom prst="rect">
              <a:avLst/>
            </a:prstGeom>
          </p:spPr>
        </p:pic>
      </p:grpSp>
      <p:sp>
        <p:nvSpPr>
          <p:cNvPr id="94" name="CuadroTexto 93"/>
          <p:cNvSpPr txBox="1"/>
          <p:nvPr/>
        </p:nvSpPr>
        <p:spPr>
          <a:xfrm>
            <a:off x="2840183" y="1886972"/>
            <a:ext cx="49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>
                <a:solidFill>
                  <a:srgbClr val="0079D6"/>
                </a:solidFill>
              </a:rPr>
              <a:t>vNet</a:t>
            </a:r>
            <a:endParaRPr lang="es-ES" sz="1200" dirty="0">
              <a:solidFill>
                <a:srgbClr val="0079D6"/>
              </a:solidFill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2841551" y="2211485"/>
            <a:ext cx="734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>
                <a:solidFill>
                  <a:srgbClr val="0079D6"/>
                </a:solidFill>
              </a:rPr>
              <a:t>Subnet</a:t>
            </a:r>
            <a:endParaRPr lang="es-ES" sz="1200" dirty="0">
              <a:solidFill>
                <a:srgbClr val="0079D6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961131" y="2458604"/>
            <a:ext cx="1474315" cy="2147932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1" name="Grupo 120"/>
          <p:cNvGrpSpPr/>
          <p:nvPr/>
        </p:nvGrpSpPr>
        <p:grpSpPr>
          <a:xfrm>
            <a:off x="3118345" y="2842150"/>
            <a:ext cx="1134285" cy="707752"/>
            <a:chOff x="3065639" y="1922340"/>
            <a:chExt cx="1134285" cy="707752"/>
          </a:xfrm>
        </p:grpSpPr>
        <p:pic>
          <p:nvPicPr>
            <p:cNvPr id="119" name="Imagen 1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856" y="1922340"/>
              <a:ext cx="430752" cy="430752"/>
            </a:xfrm>
            <a:prstGeom prst="rect">
              <a:avLst/>
            </a:prstGeom>
          </p:spPr>
        </p:pic>
        <p:sp>
          <p:nvSpPr>
            <p:cNvPr id="120" name="CuadroTexto 119"/>
            <p:cNvSpPr txBox="1"/>
            <p:nvPr/>
          </p:nvSpPr>
          <p:spPr>
            <a:xfrm>
              <a:off x="3065639" y="2353093"/>
              <a:ext cx="1134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>
                  <a:solidFill>
                    <a:srgbClr val="0070C0"/>
                  </a:solidFill>
                </a:rPr>
                <a:t>Event</a:t>
              </a:r>
              <a:r>
                <a:rPr lang="es-ES" sz="1200" dirty="0" smtClean="0">
                  <a:solidFill>
                    <a:srgbClr val="0070C0"/>
                  </a:solidFill>
                </a:rPr>
                <a:t> Producer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3129348" y="3721295"/>
            <a:ext cx="1134285" cy="707752"/>
            <a:chOff x="3065639" y="1922340"/>
            <a:chExt cx="1134285" cy="707752"/>
          </a:xfrm>
        </p:grpSpPr>
        <p:pic>
          <p:nvPicPr>
            <p:cNvPr id="126" name="Imagen 1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856" y="1922340"/>
              <a:ext cx="430752" cy="430752"/>
            </a:xfrm>
            <a:prstGeom prst="rect">
              <a:avLst/>
            </a:prstGeom>
          </p:spPr>
        </p:pic>
        <p:sp>
          <p:nvSpPr>
            <p:cNvPr id="127" name="CuadroTexto 126"/>
            <p:cNvSpPr txBox="1"/>
            <p:nvPr/>
          </p:nvSpPr>
          <p:spPr>
            <a:xfrm>
              <a:off x="3065639" y="2353093"/>
              <a:ext cx="1134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>
                  <a:solidFill>
                    <a:srgbClr val="0070C0"/>
                  </a:solidFill>
                </a:rPr>
                <a:t>Event</a:t>
              </a:r>
              <a:r>
                <a:rPr lang="es-ES" sz="1200" dirty="0" smtClean="0">
                  <a:solidFill>
                    <a:srgbClr val="0070C0"/>
                  </a:solidFill>
                </a:rPr>
                <a:t> Producer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9" name="Connector: Elbow 19">
            <a:extLst>
              <a:ext uri="{FF2B5EF4-FFF2-40B4-BE49-F238E27FC236}">
                <a16:creationId xmlns="" xmlns:a16="http://schemas.microsoft.com/office/drawing/2014/main" id="{21C798F1-FD2D-41F9-B06A-BBA23B8305ED}"/>
              </a:ext>
            </a:extLst>
          </p:cNvPr>
          <p:cNvCxnSpPr>
            <a:stCxn id="119" idx="3"/>
            <a:endCxn id="146" idx="0"/>
          </p:cNvCxnSpPr>
          <p:nvPr/>
        </p:nvCxnSpPr>
        <p:spPr>
          <a:xfrm>
            <a:off x="3850314" y="3057526"/>
            <a:ext cx="318097" cy="39059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9">
            <a:extLst>
              <a:ext uri="{FF2B5EF4-FFF2-40B4-BE49-F238E27FC236}">
                <a16:creationId xmlns="" xmlns:a16="http://schemas.microsoft.com/office/drawing/2014/main" id="{21C798F1-FD2D-41F9-B06A-BBA23B8305ED}"/>
              </a:ext>
            </a:extLst>
          </p:cNvPr>
          <p:cNvCxnSpPr>
            <a:stCxn id="126" idx="3"/>
            <a:endCxn id="146" idx="4"/>
          </p:cNvCxnSpPr>
          <p:nvPr/>
        </p:nvCxnSpPr>
        <p:spPr>
          <a:xfrm flipV="1">
            <a:off x="3861317" y="3556123"/>
            <a:ext cx="307094" cy="38054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9">
            <a:extLst>
              <a:ext uri="{FF2B5EF4-FFF2-40B4-BE49-F238E27FC236}">
                <a16:creationId xmlns="" xmlns:a16="http://schemas.microsoft.com/office/drawing/2014/main" id="{21C798F1-FD2D-41F9-B06A-BBA23B8305ED}"/>
              </a:ext>
            </a:extLst>
          </p:cNvPr>
          <p:cNvCxnSpPr>
            <a:stCxn id="146" idx="6"/>
            <a:endCxn id="19" idx="1"/>
          </p:cNvCxnSpPr>
          <p:nvPr/>
        </p:nvCxnSpPr>
        <p:spPr>
          <a:xfrm flipV="1">
            <a:off x="4222411" y="3500587"/>
            <a:ext cx="1831532" cy="1536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145"/>
          <p:cNvSpPr/>
          <p:nvPr/>
        </p:nvSpPr>
        <p:spPr>
          <a:xfrm>
            <a:off x="4114411" y="344812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uadroTexto 151"/>
          <p:cNvSpPr txBox="1"/>
          <p:nvPr/>
        </p:nvSpPr>
        <p:spPr>
          <a:xfrm>
            <a:off x="4733705" y="3234689"/>
            <a:ext cx="1194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>
                    <a:lumMod val="65000"/>
                  </a:schemeClr>
                </a:solidFill>
              </a:rPr>
              <a:t>Service</a:t>
            </a:r>
            <a:r>
              <a:rPr lang="es-E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900" dirty="0" err="1" smtClean="0">
                <a:solidFill>
                  <a:schemeClr val="bg1">
                    <a:lumMod val="65000"/>
                  </a:schemeClr>
                </a:solidFill>
              </a:rPr>
              <a:t>Endpoint</a:t>
            </a:r>
            <a:endParaRPr lang="es-E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" name="CuadroTexto 152"/>
          <p:cNvSpPr txBox="1"/>
          <p:nvPr/>
        </p:nvSpPr>
        <p:spPr>
          <a:xfrm>
            <a:off x="7662461" y="905542"/>
            <a:ext cx="399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Data plane: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(REST API) https://&lt;namespaceName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&gt;.servicebus.windows.net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AMQP -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amqp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://&lt;namespaceName&gt;.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servicebus.windows.net/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Apache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kafka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tcp://&lt;namespaceName&gt;.servicebus.windows.net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7536870" y="119784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Connector: Elbow 19">
            <a:extLst>
              <a:ext uri="{FF2B5EF4-FFF2-40B4-BE49-F238E27FC236}">
                <a16:creationId xmlns="" xmlns:a16="http://schemas.microsoft.com/office/drawing/2014/main" id="{21C798F1-FD2D-41F9-B06A-BBA23B8305ED}"/>
              </a:ext>
            </a:extLst>
          </p:cNvPr>
          <p:cNvCxnSpPr>
            <a:stCxn id="81" idx="4"/>
            <a:endCxn id="19" idx="0"/>
          </p:cNvCxnSpPr>
          <p:nvPr/>
        </p:nvCxnSpPr>
        <p:spPr>
          <a:xfrm rot="16200000" flipH="1">
            <a:off x="6842979" y="2053732"/>
            <a:ext cx="1496900" cy="1118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8993935" y="2717598"/>
            <a:ext cx="1194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chemeClr val="bg1">
                    <a:lumMod val="65000"/>
                  </a:schemeClr>
                </a:solidFill>
              </a:rPr>
              <a:t>Apache Kafka</a:t>
            </a:r>
            <a:endParaRPr lang="es-E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8974719" y="4067779"/>
            <a:ext cx="1194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chemeClr val="bg1">
                    <a:lumMod val="65000"/>
                  </a:schemeClr>
                </a:solidFill>
              </a:rPr>
              <a:t>AMQP</a:t>
            </a:r>
            <a:endParaRPr lang="es-E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9" name="Picture 11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010ABC1D-397B-4E80-B835-41FE8E1C8D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04" y="3480042"/>
            <a:ext cx="227747" cy="227747"/>
          </a:xfrm>
          <a:prstGeom prst="rect">
            <a:avLst/>
          </a:prstGeom>
        </p:spPr>
      </p:pic>
      <p:sp>
        <p:nvSpPr>
          <p:cNvPr id="95" name="Rectangle 123">
            <a:extLst>
              <a:ext uri="{FF2B5EF4-FFF2-40B4-BE49-F238E27FC236}">
                <a16:creationId xmlns:a16="http://schemas.microsoft.com/office/drawing/2014/main" xmlns="" id="{572E2529-AAD4-4C22-8440-57C8B07705C4}"/>
              </a:ext>
            </a:extLst>
          </p:cNvPr>
          <p:cNvSpPr/>
          <p:nvPr/>
        </p:nvSpPr>
        <p:spPr>
          <a:xfrm>
            <a:off x="1601077" y="3361826"/>
            <a:ext cx="614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/>
              <a:t>EventHub</a:t>
            </a:r>
            <a:r>
              <a:rPr lang="en-US" sz="800" dirty="0" smtClean="0"/>
              <a:t> Data Owner</a:t>
            </a:r>
            <a:endParaRPr lang="en-US" sz="800" dirty="0"/>
          </a:p>
        </p:txBody>
      </p:sp>
      <p:cxnSp>
        <p:nvCxnSpPr>
          <p:cNvPr id="96" name="Conector angular 95"/>
          <p:cNvCxnSpPr>
            <a:stCxn id="89" idx="0"/>
            <a:endCxn id="81" idx="0"/>
          </p:cNvCxnSpPr>
          <p:nvPr/>
        </p:nvCxnSpPr>
        <p:spPr>
          <a:xfrm rot="5400000" flipH="1" flipV="1">
            <a:off x="3428324" y="-682504"/>
            <a:ext cx="2282201" cy="6042892"/>
          </a:xfrm>
          <a:prstGeom prst="bentConnector3">
            <a:avLst>
              <a:gd name="adj1" fmla="val 123647"/>
            </a:avLst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87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105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RESTREPO ALONSO PAULA</dc:creator>
  <cp:lastModifiedBy>DE DIOS BARBERO RUBEN</cp:lastModifiedBy>
  <cp:revision>117</cp:revision>
  <dcterms:created xsi:type="dcterms:W3CDTF">2019-05-09T05:39:56Z</dcterms:created>
  <dcterms:modified xsi:type="dcterms:W3CDTF">2019-07-18T07:37:32Z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oardevol@microsoft.com</vt:lpwstr>
  </property>
  <property fmtid="{D5CDD505-2E9C-101B-9397-08002B2CF9AE}" pid="5" name="MSIP_Label_f42aa342-8706-4288-bd11-ebb85995028c_SetDate">
    <vt:lpwstr>2019-05-24T10:53:05.1501835Z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7e36b083-1d9e-4341-9eb8-ff9c3fc6c18b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