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10157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87648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72216130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23493324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177613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246599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2265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86422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409080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843852-1B89-C9BF-6417-BDE3D014EA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3C9107-5200-9D3C-9239-A141B8AFE24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6107B-545A-BABF-37B9-51B946ED68F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6313BA-0E75-64AC-F867-36A76A600D4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D49C60-CB1F-0AFA-0DD1-DFA89DAD10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21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19507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13056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5F2AE6-55C0-EAC6-59B0-4583E206AE6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509B32-E7A7-D985-B7AD-BFCC235974C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963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38417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45853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211760-A4CF-5799-4427-135E1F33CA4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41417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704990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60551610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314635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20723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82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3340438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3005452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037805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59626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885729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814115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788605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163668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78306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8579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768892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60415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2459551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61294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95856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601934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320377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2261470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410707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4072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5176706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8789760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725243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101154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660228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854320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37322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78275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5509939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0416468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17301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5119820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20351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0750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8443233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6286477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788265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3432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1386426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699487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89177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400246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9309570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835986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4509991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32699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83433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6545168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43540636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5975485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4091122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318721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26531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41310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1013648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799267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086775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25243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Treehut</a:t>
            </a:r>
            <a:endParaRPr lang="en-US"/>
          </a:p>
        </p:txBody>
      </p:sp>
      <p:sp>
        <p:nvSpPr>
          <p:cNvPr id="162317568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March 2025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790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109700751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Post with most comments (3k!) 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2025 PR List application</a:t>
            </a:r>
            <a:r>
              <a:rPr/>
              <a:t> (March 21)</a:t>
            </a:r>
            <a:endParaRPr/>
          </a:p>
          <a:p>
            <a:pPr>
              <a:defRPr/>
            </a:pPr>
            <a:r>
              <a:rPr/>
              <a:t>Post with</a:t>
            </a:r>
            <a:r>
              <a:rPr/>
              <a:t> most mentions (991): Spring Break Giveaway (March 10)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with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 hashtags (6): Spring Break Giveaway (March 10)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 with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most treehut mentions (70): Spring Break Giveaway (March 10)</a:t>
            </a:r>
            <a:endParaRPr/>
          </a:p>
          <a:p>
            <a:pPr>
              <a:defRPr/>
            </a:pPr>
            <a:r>
              <a:rPr/>
              <a:t>Most non-treehut mentions in March: 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@paulreactss</a:t>
            </a:r>
            <a:r>
              <a:rPr/>
              <a:t> (7), 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@anaduran1415 (4), 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@niquenow (4),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@colleen_stevenson76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(4)</a:t>
            </a:r>
            <a:endParaRPr lang="en-US" sz="27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233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Actionable Insights</a:t>
            </a:r>
            <a:endParaRPr/>
          </a:p>
        </p:txBody>
      </p:sp>
      <p:sp>
        <p:nvSpPr>
          <p:cNvPr id="21348093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Drive comments up – do a 2025 PR List application post</a:t>
            </a:r>
            <a:endParaRPr/>
          </a:p>
          <a:p>
            <a:pPr>
              <a:defRPr/>
            </a:pPr>
            <a:r>
              <a:rPr/>
              <a:t>Drive hashtag and mentions up – do a </a:t>
            </a:r>
            <a:r>
              <a:rPr/>
              <a:t>Spring Break Giveaway post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5634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 do:</a:t>
            </a:r>
            <a:endParaRPr/>
          </a:p>
        </p:txBody>
      </p:sp>
      <p:sp>
        <p:nvSpPr>
          <p:cNvPr id="20693603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 sentiment analysis on posts, to further split comments into positive, negative and neutral. Will need NLP for this. Will then focus on positive comments.</a:t>
            </a:r>
            <a:endParaRPr/>
          </a:p>
          <a:p>
            <a:pPr>
              <a:defRPr/>
            </a:pPr>
            <a:r>
              <a:rPr/>
              <a:t>Do higher order mention analysis. For example, analyze if a mention in a post further drives more comments in a second post. I saw that on the day of a post, comments are also entered into older posts. It seems some users re-engage on older posts.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3833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Instagram</a:t>
            </a:r>
            <a:endParaRPr/>
          </a:p>
        </p:txBody>
      </p:sp>
      <p:sp>
        <p:nvSpPr>
          <p:cNvPr id="5193588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 significant posts in March (1st, 10th, 21st, 24th and 31st):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8427275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08695" y="2460624"/>
            <a:ext cx="5136630" cy="4162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4035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Most Commented</a:t>
            </a:r>
            <a:endParaRPr/>
          </a:p>
        </p:txBody>
      </p:sp>
      <p:sp>
        <p:nvSpPr>
          <p:cNvPr id="70061987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21st - 2025 PR List application -  Most Comments (3,289)</a:t>
            </a:r>
            <a:endParaRPr sz="2800"/>
          </a:p>
          <a:p>
            <a:pPr lvl="0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10th – Spring Break Giveaway - 2nd Most Comments (967)</a:t>
            </a:r>
            <a:endParaRPr sz="2800"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24th - 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Lotus Water Giveaway - 3rd Most Comments (913)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8037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Hashtags and mentions</a:t>
            </a:r>
            <a:endParaRPr/>
          </a:p>
        </p:txBody>
      </p:sp>
      <p:sp>
        <p:nvSpPr>
          <p:cNvPr id="97364064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2025 PR List Application</a:t>
            </a:r>
            <a:r>
              <a:rPr/>
              <a:t> (March 21st)</a:t>
            </a:r>
            <a:endParaRPr/>
          </a:p>
          <a:p>
            <a:pPr lvl="1">
              <a:defRPr/>
            </a:pPr>
            <a:r>
              <a:rPr/>
              <a:t>No hashtags in comments</a:t>
            </a:r>
            <a:endParaRPr/>
          </a:p>
          <a:p>
            <a:pPr lvl="1">
              <a:defRPr/>
            </a:pPr>
            <a:r>
              <a:rPr/>
              <a:t>Mentions:</a:t>
            </a:r>
            <a:endParaRPr/>
          </a:p>
          <a:p>
            <a:pPr lvl="2">
              <a:defRPr/>
            </a:pPr>
            <a:r>
              <a:rPr/>
              <a:t>96 total mentions</a:t>
            </a:r>
            <a:endParaRPr/>
          </a:p>
          <a:p>
            <a:pPr lvl="2">
              <a:defRPr/>
            </a:pPr>
            <a:r>
              <a:rPr/>
              <a:t>Top 8:</a:t>
            </a:r>
            <a:endParaRPr/>
          </a:p>
        </p:txBody>
      </p:sp>
      <p:graphicFrame>
        <p:nvGraphicFramePr>
          <p:cNvPr id="447715385" name=""/>
          <p:cNvGraphicFramePr>
            <a:graphicFrameLocks xmlns:a="http://schemas.openxmlformats.org/drawingml/2006/main"/>
          </p:cNvGraphicFramePr>
          <p:nvPr/>
        </p:nvGraphicFramePr>
        <p:xfrm>
          <a:off x="6049064" y="3429000"/>
          <a:ext cx="3670608" cy="32171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05665"/>
                <a:gridCol w="717242"/>
              </a:tblGrid>
              <a:tr h="351888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@treehut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35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550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@lovealwaysjeane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@coastinwithcee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@_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@puffsparklyy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@maddiemarie1919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@madifalteisek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@makeitacombo23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8755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Hashtags and mentions</a:t>
            </a:r>
            <a:endParaRPr/>
          </a:p>
        </p:txBody>
      </p:sp>
      <p:sp>
        <p:nvSpPr>
          <p:cNvPr id="198989996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Spring Break Giveaway (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March 10th</a:t>
            </a:r>
            <a:r>
              <a:rPr/>
              <a:t>)</a:t>
            </a:r>
            <a:endParaRPr/>
          </a:p>
          <a:p>
            <a:pPr lvl="1">
              <a:defRPr/>
            </a:pPr>
            <a:r>
              <a:rPr/>
              <a:t>Hashtags (Complete list):</a:t>
            </a:r>
            <a:endParaRPr/>
          </a:p>
          <a:p>
            <a:pPr lvl="2">
              <a:defRPr/>
            </a:pP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Mentions:</a:t>
            </a:r>
            <a:endParaRPr/>
          </a:p>
          <a:p>
            <a:pPr lvl="2">
              <a:defRPr/>
            </a:pPr>
            <a:r>
              <a:rPr/>
              <a:t>991 total mentions</a:t>
            </a:r>
            <a:endParaRPr/>
          </a:p>
          <a:p>
            <a:pPr lvl="2">
              <a:defRPr/>
            </a:pPr>
            <a:r>
              <a:rPr/>
              <a:t>Top 8:</a:t>
            </a:r>
            <a:endParaRPr/>
          </a:p>
        </p:txBody>
      </p:sp>
      <p:graphicFrame>
        <p:nvGraphicFramePr>
          <p:cNvPr id="144083680" name=""/>
          <p:cNvGraphicFramePr>
            <a:graphicFrameLocks xmlns:a="http://schemas.openxmlformats.org/drawingml/2006/main"/>
          </p:cNvGraphicFramePr>
          <p:nvPr/>
        </p:nvGraphicFramePr>
        <p:xfrm>
          <a:off x="5911021" y="3725025"/>
          <a:ext cx="3159847" cy="29604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400427"/>
                <a:gridCol w="746720"/>
              </a:tblGrid>
              <a:tr h="320065">
                <a:tc>
                  <a:txBody>
                    <a:bodyPr/>
                    <a:p>
                      <a:pPr>
                        <a:defRPr/>
                      </a:pPr>
                      <a:endParaRPr lang="en-US" sz="1800" b="1" i="0" u="none" strike="noStrike" cap="none" spc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1800" b="1" i="0" u="none" strike="noStrike" cap="none" spc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/>
                </a:tc>
              </a:tr>
              <a:tr h="341546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@treehut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70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@anaduran1415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4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@niquenow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4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@a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3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@fa1th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@lgproductionsus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@bella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  <a:tr h="32006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@carmen_barajas97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925861" name=""/>
          <p:cNvGraphicFramePr>
            <a:graphicFrameLocks xmlns:a="http://schemas.openxmlformats.org/drawingml/2006/main"/>
          </p:cNvGraphicFramePr>
          <p:nvPr/>
        </p:nvGraphicFramePr>
        <p:xfrm>
          <a:off x="5897769" y="2299845"/>
          <a:ext cx="3173100" cy="130261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410535"/>
                <a:gridCol w="749864"/>
              </a:tblGrid>
              <a:tr h="302361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14554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#stories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  <a:tr h="29477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#share	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  <a:tr h="29477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#OBSESSED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2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7345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Hashtags and mentions</a:t>
            </a:r>
            <a:endParaRPr/>
          </a:p>
        </p:txBody>
      </p:sp>
      <p:sp>
        <p:nvSpPr>
          <p:cNvPr id="124469008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2025 PR List Application</a:t>
            </a:r>
            <a:r>
              <a:rPr/>
              <a:t> (March 24th)</a:t>
            </a:r>
            <a:endParaRPr/>
          </a:p>
          <a:p>
            <a:pPr lvl="1">
              <a:defRPr/>
            </a:pPr>
            <a:r>
              <a:rPr/>
              <a:t>No hashtags in comments</a:t>
            </a:r>
            <a:endParaRPr/>
          </a:p>
          <a:p>
            <a:pPr lvl="1">
              <a:defRPr/>
            </a:pPr>
            <a:r>
              <a:rPr/>
              <a:t>Mentions:</a:t>
            </a:r>
            <a:endParaRPr/>
          </a:p>
          <a:p>
            <a:pPr lvl="2">
              <a:defRPr/>
            </a:pPr>
            <a:r>
              <a:rPr/>
              <a:t>952 total mentions</a:t>
            </a:r>
            <a:endParaRPr/>
          </a:p>
          <a:p>
            <a:pPr lvl="2">
              <a:defRPr/>
            </a:pPr>
            <a:r>
              <a:rPr/>
              <a:t>Top 8:</a:t>
            </a:r>
            <a:endParaRPr/>
          </a:p>
          <a:p>
            <a:pPr lvl="2">
              <a:defRPr/>
            </a:pPr>
            <a:endParaRPr/>
          </a:p>
        </p:txBody>
      </p:sp>
      <p:graphicFrame>
        <p:nvGraphicFramePr>
          <p:cNvPr id="1306826799" name=""/>
          <p:cNvGraphicFramePr>
            <a:graphicFrameLocks xmlns:a="http://schemas.openxmlformats.org/drawingml/2006/main"/>
          </p:cNvGraphicFramePr>
          <p:nvPr/>
        </p:nvGraphicFramePr>
        <p:xfrm>
          <a:off x="6049064" y="3429000"/>
          <a:ext cx="3670607" cy="321718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305665"/>
                <a:gridCol w="717241"/>
              </a:tblGrid>
              <a:tr h="351889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@treehut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5505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@colleen_stevenson76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@amydudiak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@filmed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@alaynaroseberger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@the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@mari_mari_559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51889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@ii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ONLYOFFICE/9.0.3.29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2025-07-20T17:18:47Z</dcterms:modified>
</cp:coreProperties>
</file>