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platz.de/blog/2019/emojis-for-java-commandlin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C44-F256-45A7-92B0-FBAA6037C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Ch. 2 Print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1A3D-7C0E-41ED-814C-1A75C23A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Marjon Santiago</a:t>
            </a:r>
          </a:p>
        </p:txBody>
      </p:sp>
    </p:spTree>
    <p:extLst>
      <p:ext uri="{BB962C8B-B14F-4D97-AF65-F5344CB8AC3E}">
        <p14:creationId xmlns:p14="http://schemas.microsoft.com/office/powerpoint/2010/main" val="368665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C595-6D5A-4675-A771-8F051B6D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1C11-B380-49F1-B4C8-09971FCAB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49" y="1833266"/>
            <a:ext cx="10554574" cy="146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Clapping Emoji (👏) in Java Escape: </a:t>
            </a:r>
            <a:r>
              <a:rPr lang="en-US" sz="2800" dirty="0">
                <a:solidFill>
                  <a:srgbClr val="FF0000"/>
                </a:solidFill>
              </a:rPr>
              <a:t>\ud83d\udc4f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9886-28B8-4BAF-BCBB-C30E8702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71812"/>
            <a:ext cx="1059180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6E0E4-13C0-4AC4-A6FB-A7B1E19D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32" y="4150098"/>
            <a:ext cx="4995144" cy="137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D3553-0552-47A2-A082-D2D849FADD9B}"/>
              </a:ext>
            </a:extLst>
          </p:cNvPr>
          <p:cNvSpPr txBox="1"/>
          <p:nvPr/>
        </p:nvSpPr>
        <p:spPr>
          <a:xfrm>
            <a:off x="738939" y="6124627"/>
            <a:ext cx="101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</a:t>
            </a:r>
            <a:r>
              <a:rPr lang="en-US" dirty="0">
                <a:hlinkClick r:id="rId4"/>
              </a:rPr>
              <a:t>http://dplatz.de/blog/2019/emojis-for-java-commandline.html</a:t>
            </a:r>
            <a:r>
              <a:rPr lang="en-US" dirty="0"/>
              <a:t> for more.</a:t>
            </a:r>
          </a:p>
        </p:txBody>
      </p:sp>
    </p:spTree>
    <p:extLst>
      <p:ext uri="{BB962C8B-B14F-4D97-AF65-F5344CB8AC3E}">
        <p14:creationId xmlns:p14="http://schemas.microsoft.com/office/powerpoint/2010/main" val="9010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986D-3794-4F5D-83B6-C6D10899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7708-EE18-4196-9409-804BC7FB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23" y="2286000"/>
            <a:ext cx="10554574" cy="5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output of the following print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819A9-090C-4247-A3C9-6A88F65C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23" y="2983455"/>
            <a:ext cx="9977997" cy="891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94593-62C1-4AEC-92BD-4DFF8622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07" y="3987044"/>
            <a:ext cx="4022115" cy="26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CAC7-7EDA-4DFF-820E-06B620C4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System.out.</a:t>
            </a:r>
            <a:r>
              <a:rPr lang="en-US" dirty="0">
                <a:solidFill>
                  <a:srgbClr val="00B050"/>
                </a:solidFill>
              </a:rPr>
              <a:t>println</a:t>
            </a:r>
            <a:r>
              <a:rPr lang="en-US" dirty="0"/>
              <a:t>() VS System.out.</a:t>
            </a:r>
            <a:r>
              <a:rPr lang="en-US" dirty="0">
                <a:solidFill>
                  <a:srgbClr val="00B050"/>
                </a:solidFill>
              </a:rPr>
              <a:t>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E6BD-C207-4247-A303-0850D07F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670" y="2606842"/>
            <a:ext cx="7222393" cy="2048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System.out.</a:t>
            </a:r>
            <a:r>
              <a:rPr lang="en-US" sz="3200" dirty="0">
                <a:solidFill>
                  <a:srgbClr val="00B050"/>
                </a:solidFill>
              </a:rPr>
              <a:t>print</a:t>
            </a:r>
            <a:r>
              <a:rPr lang="en-US" sz="3200" b="1" u="sng" dirty="0">
                <a:solidFill>
                  <a:srgbClr val="00B050"/>
                </a:solidFill>
              </a:rPr>
              <a:t>ln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“Hello, World!”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is functionally equivalent to</a:t>
            </a:r>
          </a:p>
          <a:p>
            <a:pPr marL="0" indent="0">
              <a:buNone/>
            </a:pPr>
            <a:r>
              <a:rPr lang="en-US" sz="3200" dirty="0"/>
              <a:t>System.out.</a:t>
            </a:r>
            <a:r>
              <a:rPr lang="en-US" sz="3200" dirty="0">
                <a:solidFill>
                  <a:srgbClr val="00B050"/>
                </a:solidFill>
              </a:rPr>
              <a:t>print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“Hello, World!\n”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707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91B1-8B32-40AF-8FE2-1981596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detail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BC93-32EE-45BE-907E-3E7D7A63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041815"/>
            <a:ext cx="10554574" cy="12869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Take this as an example…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103C1-F371-4255-A469-07B00F9F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2" y="2992952"/>
            <a:ext cx="11217271" cy="902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C746E-003A-451F-B6C7-62230699FD79}"/>
              </a:ext>
            </a:extLst>
          </p:cNvPr>
          <p:cNvSpPr txBox="1"/>
          <p:nvPr/>
        </p:nvSpPr>
        <p:spPr>
          <a:xfrm>
            <a:off x="769659" y="42313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CAD36-CD9F-4D24-A3EC-C7E564037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1"/>
          <a:stretch/>
        </p:blipFill>
        <p:spPr>
          <a:xfrm>
            <a:off x="2439520" y="4168947"/>
            <a:ext cx="6645797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2F63-E9CB-4E7E-A387-9C7EB168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8B21-97E5-4416-94C4-A4FFED63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49" y="2294021"/>
            <a:ext cx="10554574" cy="1407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System.out.</a:t>
            </a:r>
            <a:r>
              <a:rPr lang="en-US" sz="2800" b="1" dirty="0">
                <a:solidFill>
                  <a:srgbClr val="00B050"/>
                </a:solidFill>
              </a:rPr>
              <a:t>printf</a:t>
            </a:r>
            <a:r>
              <a:rPr lang="en-US" sz="2800" b="1" dirty="0"/>
              <a:t>(message, arguments);</a:t>
            </a:r>
            <a:r>
              <a:rPr lang="en-US" sz="2800" dirty="0"/>
              <a:t> prints and formats</a:t>
            </a:r>
          </a:p>
          <a:p>
            <a:pPr marL="0" indent="0">
              <a:buNone/>
            </a:pPr>
            <a:r>
              <a:rPr lang="en-US" sz="2800" b="1" dirty="0"/>
              <a:t>System.</a:t>
            </a:r>
            <a:r>
              <a:rPr lang="en-US" sz="2800" b="1" dirty="0">
                <a:solidFill>
                  <a:srgbClr val="FF0000"/>
                </a:solidFill>
              </a:rPr>
              <a:t>err</a:t>
            </a:r>
            <a:r>
              <a:rPr lang="en-US" sz="2800" b="1" dirty="0"/>
              <a:t>.</a:t>
            </a:r>
            <a:r>
              <a:rPr lang="en-US" sz="2800" b="1" dirty="0">
                <a:solidFill>
                  <a:srgbClr val="00B050"/>
                </a:solidFill>
              </a:rPr>
              <a:t>println</a:t>
            </a:r>
            <a:r>
              <a:rPr lang="en-US" sz="2800" b="1" dirty="0"/>
              <a:t>(message); </a:t>
            </a:r>
            <a:r>
              <a:rPr lang="en-US" sz="2800" dirty="0"/>
              <a:t>prints to standard error output</a:t>
            </a:r>
          </a:p>
        </p:txBody>
      </p:sp>
    </p:spTree>
    <p:extLst>
      <p:ext uri="{BB962C8B-B14F-4D97-AF65-F5344CB8AC3E}">
        <p14:creationId xmlns:p14="http://schemas.microsoft.com/office/powerpoint/2010/main" val="65376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1B1-0802-4E6C-80A8-08D8ECF5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next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2BF6-097C-4F5A-9271-26203372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0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With only </a:t>
            </a:r>
            <a:r>
              <a:rPr lang="en-US" sz="3600" b="1" dirty="0"/>
              <a:t>one </a:t>
            </a:r>
            <a:r>
              <a:rPr lang="en-US" sz="3600" dirty="0" err="1"/>
              <a:t>println</a:t>
            </a:r>
            <a:r>
              <a:rPr lang="en-US" sz="3600" dirty="0"/>
              <a:t> statement, create the following 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93906-1555-43EF-B6DC-FB1A5D47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784985"/>
            <a:ext cx="9218116" cy="1826920"/>
          </a:xfrm>
          <a:prstGeom prst="rect">
            <a:avLst/>
          </a:prstGeom>
        </p:spPr>
      </p:pic>
      <p:pic>
        <p:nvPicPr>
          <p:cNvPr id="9" name="Picture 8" descr="A picture containing swimming, colorful&#10;&#10;Description automatically generated">
            <a:extLst>
              <a:ext uri="{FF2B5EF4-FFF2-40B4-BE49-F238E27FC236}">
                <a16:creationId xmlns:a16="http://schemas.microsoft.com/office/drawing/2014/main" id="{340A2A40-BEC4-43CB-8A9B-AECC0A024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76" r="25059"/>
          <a:stretch/>
        </p:blipFill>
        <p:spPr>
          <a:xfrm>
            <a:off x="8565776" y="76199"/>
            <a:ext cx="2120506" cy="2192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4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A8CC-1DCD-415F-800C-EB243D42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17" y="659343"/>
            <a:ext cx="4378904" cy="276965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entaur" panose="02030504050205020304" pitchFamily="18" charset="0"/>
              </a:rPr>
              <a:t>Before </a:t>
            </a:r>
            <a:r>
              <a:rPr lang="en-US" sz="4400" dirty="0">
                <a:solidFill>
                  <a:srgbClr val="00B050"/>
                </a:solidFill>
                <a:latin typeface="Centaur" panose="02030504050205020304" pitchFamily="18" charset="0"/>
              </a:rPr>
              <a:t>printing</a:t>
            </a:r>
            <a:r>
              <a:rPr lang="en-US" sz="4400" dirty="0">
                <a:latin typeface="Centaur" panose="02030504050205020304" pitchFamily="18" charset="0"/>
              </a:rPr>
              <a:t> was discovered, a century was equal to a thousand years.</a:t>
            </a:r>
          </a:p>
        </p:txBody>
      </p:sp>
      <p:pic>
        <p:nvPicPr>
          <p:cNvPr id="6" name="Picture Placeholder 5" descr="A picture containing person, person, clothing, wall&#10;&#10;Description automatically generated">
            <a:extLst>
              <a:ext uri="{FF2B5EF4-FFF2-40B4-BE49-F238E27FC236}">
                <a16:creationId xmlns:a16="http://schemas.microsoft.com/office/drawing/2014/main" id="{82249A4D-459F-453D-B473-C55AC66332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171" b="1117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E00D-C199-4A1D-927E-E09533902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644" y="3693695"/>
            <a:ext cx="3400335" cy="482933"/>
          </a:xfrm>
        </p:spPr>
        <p:txBody>
          <a:bodyPr>
            <a:normAutofit/>
          </a:bodyPr>
          <a:lstStyle/>
          <a:p>
            <a:r>
              <a:rPr lang="en-US" sz="1800" dirty="0"/>
              <a:t>- 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3740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7DF-8346-4A21-9556-2A77997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System.out.</a:t>
            </a:r>
            <a:r>
              <a:rPr lang="en-US" dirty="0" err="1">
                <a:solidFill>
                  <a:srgbClr val="00B050"/>
                </a:solidFill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“Hello, World!”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6DBF-04A2-445A-AE06-3DE6A10D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32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This command prints a message to standard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4EC16-54FF-4D10-A65E-680A6CCE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7" y="3066916"/>
            <a:ext cx="10027024" cy="1303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07AF5-A435-4E85-B241-21F9CC93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10" y="4648200"/>
            <a:ext cx="94202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986-01C5-4C6E-8C3B-55051240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CB0D-E4E6-458C-8E2A-FFF47439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41" y="1352710"/>
            <a:ext cx="10554574" cy="3636511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/>
              <a:t>(A.K.A. escape sequences)</a:t>
            </a:r>
          </a:p>
          <a:p>
            <a:pPr>
              <a:buFontTx/>
              <a:buChar char="-"/>
            </a:pPr>
            <a:r>
              <a:rPr lang="en-US" sz="3200" dirty="0"/>
              <a:t>Allow you to print </a:t>
            </a:r>
            <a:r>
              <a:rPr lang="en-US" sz="3200" b="1" dirty="0"/>
              <a:t>special</a:t>
            </a:r>
            <a:r>
              <a:rPr lang="en-US" sz="3200" dirty="0"/>
              <a:t> characters to output</a:t>
            </a:r>
          </a:p>
          <a:p>
            <a:pPr>
              <a:buFontTx/>
              <a:buChar char="-"/>
            </a:pPr>
            <a:r>
              <a:rPr lang="en-US" sz="3200" dirty="0"/>
              <a:t>Begin with </a:t>
            </a:r>
            <a:r>
              <a:rPr lang="en-US" sz="3200" dirty="0">
                <a:solidFill>
                  <a:srgbClr val="00B050"/>
                </a:solidFill>
              </a:rPr>
              <a:t>backslash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\</a:t>
            </a:r>
          </a:p>
        </p:txBody>
      </p:sp>
      <p:pic>
        <p:nvPicPr>
          <p:cNvPr id="7" name="Picture 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EE08187-C47B-4112-A0CF-EACD976D2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36"/>
          <a:stretch/>
        </p:blipFill>
        <p:spPr>
          <a:xfrm>
            <a:off x="4182035" y="4450370"/>
            <a:ext cx="2634967" cy="20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7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96B9-04C5-43EE-95A2-BB489DD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Escape Characters…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36550F-71B5-4083-A5CE-5D4C56A40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321671"/>
              </p:ext>
            </p:extLst>
          </p:nvPr>
        </p:nvGraphicFramePr>
        <p:xfrm>
          <a:off x="1998246" y="2559384"/>
          <a:ext cx="794786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439">
                  <a:extLst>
                    <a:ext uri="{9D8B030D-6E8A-4147-A177-3AD203B41FA5}">
                      <a16:colId xmlns:a16="http://schemas.microsoft.com/office/drawing/2014/main" val="2989054403"/>
                    </a:ext>
                  </a:extLst>
                </a:gridCol>
                <a:gridCol w="3970421">
                  <a:extLst>
                    <a:ext uri="{9D8B030D-6E8A-4147-A177-3AD203B41FA5}">
                      <a16:colId xmlns:a16="http://schemas.microsoft.com/office/drawing/2014/main" val="143336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Escape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3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0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005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3365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Unicode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4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1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D6F-B170-4F68-8591-40DDA04B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398351-50AA-4D4A-854F-C6AF87D31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45" b="48599"/>
          <a:stretch/>
        </p:blipFill>
        <p:spPr>
          <a:xfrm>
            <a:off x="71718" y="2608729"/>
            <a:ext cx="11833412" cy="217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C8A4B0-653C-44AA-B1B0-2D8D964D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91" y="3920451"/>
            <a:ext cx="7612218" cy="12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EFF5-704F-487A-AD77-0716A9FE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79014-9329-432F-B57D-36157155D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73" b="40239"/>
          <a:stretch/>
        </p:blipFill>
        <p:spPr>
          <a:xfrm>
            <a:off x="1172508" y="2492189"/>
            <a:ext cx="9228226" cy="430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9E518-FD4E-4F1C-A99E-E52B95BB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67" y="3798794"/>
            <a:ext cx="6522414" cy="9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616B-E4F8-4BA2-88CC-62406D59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\’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\”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DB756-18FD-452A-B460-2DEF0AD0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3" y="2313273"/>
            <a:ext cx="11803473" cy="389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A15FC-6481-41E7-A78C-D078B0A1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3071812"/>
            <a:ext cx="9324975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81059-03E2-4149-903A-6DCD9C1CF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5" t="34444" r="16754"/>
          <a:stretch/>
        </p:blipFill>
        <p:spPr>
          <a:xfrm>
            <a:off x="4624138" y="3934327"/>
            <a:ext cx="1885576" cy="28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8FB8-78F1-4119-A4DD-F65332F5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\\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AEBE6-ABAC-4A07-B105-2720B4EC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9" y="2451684"/>
            <a:ext cx="5111059" cy="1591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0A962-309F-4A1C-84C7-29C90011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812" y="2349314"/>
            <a:ext cx="1443318" cy="261601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4B54A2A-A88E-436F-8DC0-53CAD7BE593A}"/>
              </a:ext>
            </a:extLst>
          </p:cNvPr>
          <p:cNvSpPr/>
          <p:nvPr/>
        </p:nvSpPr>
        <p:spPr>
          <a:xfrm>
            <a:off x="6010836" y="2998415"/>
            <a:ext cx="2563906" cy="65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E0774-6FDD-4FE7-96AD-6E185D979B2E}"/>
              </a:ext>
            </a:extLst>
          </p:cNvPr>
          <p:cNvSpPr txBox="1"/>
          <p:nvPr/>
        </p:nvSpPr>
        <p:spPr>
          <a:xfrm>
            <a:off x="240631" y="4215063"/>
            <a:ext cx="836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Two</a:t>
            </a:r>
            <a:r>
              <a:rPr lang="en-US" sz="2400" dirty="0"/>
              <a:t> back slashes =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back slash outputted</a:t>
            </a:r>
          </a:p>
          <a:p>
            <a:r>
              <a:rPr lang="en-US" sz="2400" dirty="0">
                <a:solidFill>
                  <a:srgbClr val="FFC000"/>
                </a:solidFill>
              </a:rPr>
              <a:t>Two</a:t>
            </a:r>
            <a:r>
              <a:rPr lang="en-US" sz="2400" dirty="0"/>
              <a:t> forward slashes = </a:t>
            </a:r>
            <a:r>
              <a:rPr lang="en-US" sz="2400" dirty="0">
                <a:solidFill>
                  <a:srgbClr val="FFC000"/>
                </a:solidFill>
              </a:rPr>
              <a:t>Two</a:t>
            </a:r>
            <a:r>
              <a:rPr lang="en-US" sz="2400" dirty="0"/>
              <a:t> forward slashes outputted!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57E66-0A61-4882-BB4E-3A2FECC9711B}"/>
              </a:ext>
            </a:extLst>
          </p:cNvPr>
          <p:cNvSpPr txBox="1"/>
          <p:nvPr/>
        </p:nvSpPr>
        <p:spPr>
          <a:xfrm>
            <a:off x="240631" y="5322787"/>
            <a:ext cx="7650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 slash is a </a:t>
            </a:r>
            <a:r>
              <a:rPr lang="en-US" sz="3600" b="1" dirty="0"/>
              <a:t>special character.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3600" dirty="0"/>
              <a:t>Forward slash is </a:t>
            </a:r>
            <a:r>
              <a:rPr lang="en-US" sz="3600" b="1" dirty="0"/>
              <a:t>NOT</a:t>
            </a:r>
            <a:r>
              <a:rPr lang="en-US" sz="3600" dirty="0"/>
              <a:t>.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3BE25-1C56-4A01-83C6-276FCA3F63C8}"/>
              </a:ext>
            </a:extLst>
          </p:cNvPr>
          <p:cNvSpPr txBox="1"/>
          <p:nvPr/>
        </p:nvSpPr>
        <p:spPr>
          <a:xfrm>
            <a:off x="4905877" y="6410812"/>
            <a:ext cx="1976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(except for comments)</a:t>
            </a:r>
          </a:p>
        </p:txBody>
      </p:sp>
    </p:spTree>
    <p:extLst>
      <p:ext uri="{BB962C8B-B14F-4D97-AF65-F5344CB8AC3E}">
        <p14:creationId xmlns:p14="http://schemas.microsoft.com/office/powerpoint/2010/main" val="28503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209</TotalTime>
  <Words>290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Centaur</vt:lpstr>
      <vt:lpstr>Century Gothic</vt:lpstr>
      <vt:lpstr>Wingdings 2</vt:lpstr>
      <vt:lpstr>Quotable</vt:lpstr>
      <vt:lpstr>Ch. 2 Print statements</vt:lpstr>
      <vt:lpstr>Before printing was discovered, a century was equal to a thousand years.</vt:lpstr>
      <vt:lpstr>System.out.println(“Hello, World!”)</vt:lpstr>
      <vt:lpstr>Escape Characters</vt:lpstr>
      <vt:lpstr>A Few Escape Characters…</vt:lpstr>
      <vt:lpstr>Examples - \n</vt:lpstr>
      <vt:lpstr>Examples - \t</vt:lpstr>
      <vt:lpstr>Examples - \’ and \”</vt:lpstr>
      <vt:lpstr>Examples - \\</vt:lpstr>
      <vt:lpstr>Examples - \u</vt:lpstr>
      <vt:lpstr>Example – Putting it all together</vt:lpstr>
      <vt:lpstr>System.out.println() VS System.out.print</vt:lpstr>
      <vt:lpstr>Why is this detail important?</vt:lpstr>
      <vt:lpstr>Other Print Statements</vt:lpstr>
      <vt:lpstr>Your next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Marjon Ronquillo Santiago, Jr.</dc:creator>
  <cp:lastModifiedBy>Marjon Ronquillo Santiago, Jr.</cp:lastModifiedBy>
  <cp:revision>8</cp:revision>
  <dcterms:created xsi:type="dcterms:W3CDTF">2021-12-10T13:17:18Z</dcterms:created>
  <dcterms:modified xsi:type="dcterms:W3CDTF">2021-12-11T12:58:38Z</dcterms:modified>
</cp:coreProperties>
</file>