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289" r:id="rId3"/>
    <p:sldId id="257" r:id="rId4"/>
    <p:sldId id="258" r:id="rId5"/>
    <p:sldId id="259" r:id="rId6"/>
    <p:sldId id="261" r:id="rId7"/>
    <p:sldId id="260" r:id="rId8"/>
    <p:sldId id="279" r:id="rId9"/>
    <p:sldId id="285" r:id="rId10"/>
    <p:sldId id="286" r:id="rId11"/>
    <p:sldId id="262" r:id="rId12"/>
    <p:sldId id="292" r:id="rId13"/>
    <p:sldId id="293" r:id="rId14"/>
    <p:sldId id="263" r:id="rId15"/>
    <p:sldId id="264" r:id="rId16"/>
    <p:sldId id="265" r:id="rId17"/>
    <p:sldId id="266" r:id="rId18"/>
    <p:sldId id="267" r:id="rId19"/>
    <p:sldId id="268" r:id="rId20"/>
    <p:sldId id="270" r:id="rId21"/>
    <p:sldId id="269" r:id="rId22"/>
    <p:sldId id="271" r:id="rId23"/>
    <p:sldId id="272" r:id="rId24"/>
    <p:sldId id="273" r:id="rId25"/>
    <p:sldId id="274" r:id="rId26"/>
    <p:sldId id="275" r:id="rId27"/>
    <p:sldId id="277" r:id="rId28"/>
    <p:sldId id="276" r:id="rId29"/>
    <p:sldId id="288" r:id="rId30"/>
    <p:sldId id="278" r:id="rId31"/>
    <p:sldId id="280" r:id="rId32"/>
    <p:sldId id="281" r:id="rId33"/>
    <p:sldId id="282" r:id="rId34"/>
    <p:sldId id="283" r:id="rId35"/>
    <p:sldId id="284" r:id="rId36"/>
    <p:sldId id="287" r:id="rId37"/>
    <p:sldId id="291" r:id="rId38"/>
    <p:sldId id="29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35" autoAdjust="0"/>
  </p:normalViewPr>
  <p:slideViewPr>
    <p:cSldViewPr snapToGrid="0">
      <p:cViewPr varScale="1">
        <p:scale>
          <a:sx n="129" d="100"/>
          <a:sy n="129" d="100"/>
        </p:scale>
        <p:origin x="53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6:56:14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24575,'83'-1'0,"87"2"0,-120 8-1365,-38-8-5461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6:56:16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24575,'0'0'0,"-1"0"0,1 0 0,0-1 0,0 1 0,-1 0 0,1 0 0,0 1 0,0-1 0,-1 0 0,1 0 0,0 0 0,0 0 0,-1 0 0,1 0 0,0 0 0,0 0 0,0 0 0,-1 0 0,1 1 0,0-1 0,0 0 0,0 0 0,-1 0 0,1 0 0,0 1 0,0-1 0,0 0 0,0 0 0,0 0 0,-1 1 0,1-1 0,0 0 0,0 0 0,0 1 0,0-1 0,0 0 0,0 0 0,0 0 0,0 1 0,0-1 0,0 1 0,6 13 0,14 11 0,36 16 0,-39-28 0,-12-9 0,0-1 0,0 1 0,0 0 0,-1 1 0,0-1 0,1 1 0,-2 0 0,1 0 0,0 0 0,-1 0 0,0 1 0,4 8 0,-7-13 0,0 0 0,0 0 0,0 0 0,0 0 0,-1 0 0,1 0 0,0 0 0,0 0 0,0-1 0,-1 1 0,1 0 0,-1 0 0,1 0 0,0 0 0,-1-1 0,0 1 0,1 0 0,-1 0 0,1-1 0,-1 1 0,0 0 0,1-1 0,-1 1 0,0-1 0,0 1 0,1-1 0,-3 1 0,-29 14 0,20-10 0,-9 4-109,13-5 188,0-1-1,-16 11 0,22-13-193,-1 1 1,1 0-1,0 0 0,0 0 1,0 1-1,0-1 0,0 1 0,0-1 1,0 1-1,1-1 0,0 1 1,-3 5-1,1 2-6711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8CD1A-2353-429E-A382-1E095AB9E82C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63D4D-40FC-4C83-AFD5-55E9DA4F0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63D4D-40FC-4C83-AFD5-55E9DA4F043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6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hyperlink" Target="https://www.asciitab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20.png"/><Relationship Id="rId4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msantiago9/Primitiv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5C44-F256-45A7-92B0-FBAA6037C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 – </a:t>
            </a:r>
            <a:br>
              <a:rPr lang="en-US" dirty="0"/>
            </a:br>
            <a:r>
              <a:rPr lang="en-US" dirty="0"/>
              <a:t>Variables and Primitive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91A3D-7C0E-41ED-814C-1A75C23A9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Marjon Santiago</a:t>
            </a:r>
          </a:p>
        </p:txBody>
      </p:sp>
    </p:spTree>
    <p:extLst>
      <p:ext uri="{BB962C8B-B14F-4D97-AF65-F5344CB8AC3E}">
        <p14:creationId xmlns:p14="http://schemas.microsoft.com/office/powerpoint/2010/main" val="368665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6054-B362-4E11-833D-028B1BD7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means for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460866-6092-4D42-97F7-ECB0E807A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8"/>
                <a:ext cx="10554574" cy="2252346"/>
              </a:xfrm>
              <a:effectLst/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Since data is stored in </a:t>
                </a:r>
                <a:r>
                  <a:rPr lang="en-US" sz="3200" b="1" dirty="0">
                    <a:solidFill>
                      <a:schemeClr val="bg2">
                        <a:lumMod val="40000"/>
                        <a:lumOff val="6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binary</a:t>
                </a:r>
                <a:r>
                  <a:rPr lang="en-US" sz="3200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 on computers, there is a limit to the range of values.</a:t>
                </a:r>
              </a:p>
              <a:p>
                <a:pPr marL="0" indent="0">
                  <a:buNone/>
                </a:pPr>
                <a:endParaRPr lang="en-US" sz="3200" dirty="0">
                  <a:solidFill>
                    <a:srgbClr val="FFC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C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3600" b="0" i="1" smtClean="0">
                          <a:solidFill>
                            <a:srgbClr val="FFC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600" b="0" i="1" smtClean="0">
                          <a:solidFill>
                            <a:srgbClr val="FFC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solidFill>
                            <a:srgbClr val="FFC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600" b="0" i="1" smtClean="0">
                          <a:solidFill>
                            <a:srgbClr val="FFC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solidFill>
                            <a:srgbClr val="FFC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𝑝𝑜𝑠𝑠𝑖𝑏𝑙𝑒</m:t>
                      </m:r>
                      <m:r>
                        <a:rPr lang="en-US" sz="3600" b="0" i="1" smtClean="0">
                          <a:solidFill>
                            <a:srgbClr val="FFC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solidFill>
                            <a:srgbClr val="FFC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lang="en-US" sz="3600" b="0" i="1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rgbClr val="92D05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600" b="0" i="1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600" b="0" i="1" smtClean="0">
                          <a:solidFill>
                            <a:srgbClr val="92D05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US" sz="3600" b="0" i="1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600" b="0" i="1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US" sz="3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460866-6092-4D42-97F7-ECB0E807A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8"/>
                <a:ext cx="10554574" cy="2252346"/>
              </a:xfrm>
              <a:blipFill>
                <a:blip r:embed="rId2"/>
                <a:stretch>
                  <a:fillRect l="-1443" t="-379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02F897C-5203-49C8-9412-15212E472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988" y="4524605"/>
            <a:ext cx="7194021" cy="20911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347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E167-A12A-4BD0-A74C-F863CCDB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9F4A-658B-4981-9F64-FAC11F9AB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093930" cy="2205334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Holds only one of two different values: </a:t>
            </a:r>
            <a:r>
              <a:rPr lang="en-US" sz="2800" b="1" dirty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true</a:t>
            </a:r>
            <a:r>
              <a:rPr 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false</a:t>
            </a:r>
          </a:p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Useful for stating if something has occurred or some condition has been met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68410-D721-4D12-BF7A-82D9165E4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08" y="4636905"/>
            <a:ext cx="7141583" cy="18781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B53A53-B2D2-41F8-A190-C6CDD8AC8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467" y="5000043"/>
            <a:ext cx="3344780" cy="1083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164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E167-A12A-4BD0-A74C-F863CCDB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9F4A-658B-4981-9F64-FAC11F9AB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093930" cy="45044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Suppose you need to purchase </a:t>
            </a:r>
            <a:r>
              <a:rPr lang="en-US" sz="28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bread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pPr marL="0" indent="0">
              <a:buNone/>
            </a:pPr>
            <a:endParaRPr 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Two conditions need to be present:</a:t>
            </a:r>
          </a:p>
          <a:p>
            <a:pPr marL="514350" indent="-514350">
              <a:buAutoNum type="arabicPeriod"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You have </a:t>
            </a:r>
            <a:r>
              <a:rPr lang="en-US" sz="2800" dirty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money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to buy </a:t>
            </a:r>
            <a:r>
              <a:rPr lang="en-US" sz="28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bread</a:t>
            </a:r>
          </a:p>
          <a:p>
            <a:pPr marL="514350" indent="-514350">
              <a:buAutoNum type="arabicPeriod"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There is </a:t>
            </a:r>
            <a:r>
              <a:rPr lang="en-US" sz="28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bread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at the store</a:t>
            </a:r>
          </a:p>
        </p:txBody>
      </p:sp>
    </p:spTree>
    <p:extLst>
      <p:ext uri="{BB962C8B-B14F-4D97-AF65-F5344CB8AC3E}">
        <p14:creationId xmlns:p14="http://schemas.microsoft.com/office/powerpoint/2010/main" val="697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2EC0-510E-4E0F-875C-3D8C96B14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operator (&amp;&amp;)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0EF21-2CCA-420B-A7E6-0EBE9B7EF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3022506"/>
            <a:ext cx="10520648" cy="232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1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CBD1-48F9-40AE-896F-14B66BB6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00661-EB6D-4519-9A07-751DE832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214" y="1812758"/>
            <a:ext cx="11481570" cy="3001289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data type that stores a </a:t>
            </a:r>
            <a:r>
              <a:rPr lang="en-US" sz="2800" dirty="0">
                <a:solidFill>
                  <a:srgbClr val="7030A0"/>
                </a:solidFill>
              </a:rPr>
              <a:t>single character</a:t>
            </a:r>
          </a:p>
          <a:p>
            <a:pPr marL="0" indent="0">
              <a:buNone/>
            </a:pPr>
            <a:r>
              <a:rPr lang="en-US" sz="2800" dirty="0"/>
              <a:t>Chars have a numerical representation on top of their character value called their “ASCII”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7228D-4349-4739-8F77-B84A82DF8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94" y="4536140"/>
            <a:ext cx="4326590" cy="19229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6231B-F34E-418D-BDC7-3363C7E15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796" y="4814047"/>
            <a:ext cx="966228" cy="149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8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5026-40FE-4D71-8533-1721760B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ASCII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9923-74B7-42A4-9005-E3A1F9DDD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16" y="1995905"/>
            <a:ext cx="5201653" cy="363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You can find the ASCII table here: </a:t>
            </a:r>
            <a:r>
              <a:rPr lang="en-US" sz="2400" dirty="0">
                <a:hlinkClick r:id="rId2"/>
              </a:rPr>
              <a:t>https://www.asciitable.com/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Notice how the </a:t>
            </a:r>
            <a:r>
              <a:rPr lang="en-US" sz="2400" i="1" dirty="0"/>
              <a:t>97</a:t>
            </a:r>
            <a:r>
              <a:rPr lang="en-US" sz="2400" dirty="0"/>
              <a:t> is the ASCII value of the letter </a:t>
            </a:r>
            <a:r>
              <a:rPr lang="en-US" sz="2400" i="1" dirty="0"/>
              <a:t>‘a’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B6D492-DA81-4889-82AB-FC269E265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169" y="122806"/>
            <a:ext cx="6182195" cy="66123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830A7FF-CEB7-4124-B194-A77FA09EF842}"/>
              </a:ext>
            </a:extLst>
          </p:cNvPr>
          <p:cNvGrpSpPr/>
          <p:nvPr/>
        </p:nvGrpSpPr>
        <p:grpSpPr>
          <a:xfrm>
            <a:off x="8566320" y="4162699"/>
            <a:ext cx="122040" cy="102960"/>
            <a:chOff x="8566320" y="4162699"/>
            <a:chExt cx="122040" cy="10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F673BF-B184-422D-A6A5-697E463D17C5}"/>
                    </a:ext>
                  </a:extLst>
                </p14:cNvPr>
                <p14:cNvContentPartPr/>
                <p14:nvPr/>
              </p14:nvContentPartPr>
              <p14:xfrm>
                <a:off x="8566320" y="4206259"/>
                <a:ext cx="113760" cy="4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F673BF-B184-422D-A6A5-697E463D17C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57320" y="4197619"/>
                  <a:ext cx="131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1D3A579-B700-4430-9B53-E551F5D01F14}"/>
                    </a:ext>
                  </a:extLst>
                </p14:cNvPr>
                <p14:cNvContentPartPr/>
                <p14:nvPr/>
              </p14:nvContentPartPr>
              <p14:xfrm>
                <a:off x="8631840" y="4162699"/>
                <a:ext cx="56520" cy="102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1D3A579-B700-4430-9B53-E551F5D01F1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23200" y="4153699"/>
                  <a:ext cx="74160" cy="12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77493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4AD3-C8C2-4A5E-B9B1-9C331876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 side note… </a:t>
            </a:r>
            <a:r>
              <a:rPr lang="en-US" dirty="0">
                <a:solidFill>
                  <a:srgbClr val="FF0000"/>
                </a:solidFill>
              </a:rPr>
              <a:t>Strings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7032-A499-48BE-9BEA-C5B185067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74" y="2382708"/>
            <a:ext cx="10554574" cy="3636511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String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– a sequence of characters (</a:t>
            </a: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chars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 marL="0" indent="0">
              <a:buNone/>
            </a:pPr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Example: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String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4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quote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= </a:t>
            </a:r>
            <a:r>
              <a:rPr lang="en-US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“No one cared who I was until I put on the mask”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System.out.</a:t>
            </a: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println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sz="24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quote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);</a:t>
            </a:r>
          </a:p>
          <a:p>
            <a:pPr marL="0" indent="0">
              <a:buNone/>
            </a:pPr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Truth: You have been working with </a:t>
            </a: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Strings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this entire 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4C91A-5677-40F0-884C-78C258C03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60" y="129331"/>
            <a:ext cx="2292163" cy="34431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169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BDAA-7557-4AE4-B3EE-44B663EB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are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7EAD4-2B5D-4C8F-B88D-A28F6CA83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84438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They are </a:t>
            </a:r>
            <a:r>
              <a:rPr lang="en-US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complex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pieces of data (arising from a list of chars)</a:t>
            </a:r>
          </a:p>
          <a:p>
            <a:pPr marL="0" indent="0">
              <a:buNone/>
            </a:pP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They have methods—you can do advanced things to Strings that you cannot do on primitive types</a:t>
            </a:r>
          </a:p>
          <a:p>
            <a:pPr marL="0" indent="0">
              <a:buNone/>
            </a:pP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Therefore, they are known as </a:t>
            </a:r>
            <a:r>
              <a:rPr lang="en-US" sz="24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data types.</a:t>
            </a:r>
          </a:p>
        </p:txBody>
      </p:sp>
    </p:spTree>
    <p:extLst>
      <p:ext uri="{BB962C8B-B14F-4D97-AF65-F5344CB8AC3E}">
        <p14:creationId xmlns:p14="http://schemas.microsoft.com/office/powerpoint/2010/main" val="43767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8826-CA9A-4070-8CFE-6FB40E4F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D392-11A5-40E8-AF96-FC0F0C63C8A3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Stands for “</a:t>
            </a:r>
            <a:r>
              <a:rPr lang="en-US" sz="2800" dirty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integer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”</a:t>
            </a:r>
          </a:p>
          <a:p>
            <a:pPr marL="0" indent="0">
              <a:buNone/>
            </a:pPr>
            <a:endParaRPr 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Stores an </a:t>
            </a:r>
            <a:r>
              <a:rPr lang="en-US" sz="2800" dirty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integer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value </a:t>
            </a:r>
            <a:r>
              <a:rPr 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(negative and positive in Java, aka signed integer)</a:t>
            </a:r>
          </a:p>
          <a:p>
            <a:pPr marL="0" indent="0">
              <a:buNone/>
            </a:pPr>
            <a:endParaRPr 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Can be used in many mathematical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300242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0763-449B-45B9-B2AA-46AA527C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72A20E-6CED-492F-929A-DE9137EFE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67" y="2742012"/>
            <a:ext cx="5486400" cy="2962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EDB401-E6D2-4B2A-B1D1-1EA01EB59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346" y="4197823"/>
            <a:ext cx="1289714" cy="14568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95328CA-F0B4-4EE8-9135-8D6062B29B27}"/>
              </a:ext>
            </a:extLst>
          </p:cNvPr>
          <p:cNvSpPr/>
          <p:nvPr/>
        </p:nvSpPr>
        <p:spPr>
          <a:xfrm>
            <a:off x="6719248" y="4813110"/>
            <a:ext cx="1137313" cy="327547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ACF0-8E2A-4994-9841-16D9C238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95" y="486222"/>
            <a:ext cx="4852988" cy="2773445"/>
          </a:xfrm>
        </p:spPr>
        <p:txBody>
          <a:bodyPr>
            <a:noAutofit/>
          </a:bodyPr>
          <a:lstStyle/>
          <a:p>
            <a:r>
              <a:rPr lang="en-US" sz="4400">
                <a:latin typeface="Centaur" panose="02030504050205020304" pitchFamily="18" charset="0"/>
              </a:rPr>
              <a:t>The most </a:t>
            </a:r>
            <a:r>
              <a:rPr lang="en-US" sz="4400">
                <a:solidFill>
                  <a:srgbClr val="FF0000"/>
                </a:solidFill>
                <a:latin typeface="Centaur" panose="02030504050205020304" pitchFamily="18" charset="0"/>
              </a:rPr>
              <a:t>damaging</a:t>
            </a:r>
            <a:r>
              <a:rPr lang="en-US" sz="4400">
                <a:latin typeface="Centaur" panose="02030504050205020304" pitchFamily="18" charset="0"/>
              </a:rPr>
              <a:t> phrase in the language is… “it's </a:t>
            </a:r>
            <a:r>
              <a:rPr lang="en-US" sz="4400">
                <a:solidFill>
                  <a:srgbClr val="FFC000"/>
                </a:solidFill>
                <a:latin typeface="Centaur" panose="02030504050205020304" pitchFamily="18" charset="0"/>
              </a:rPr>
              <a:t>always</a:t>
            </a:r>
            <a:r>
              <a:rPr lang="en-US" sz="4400">
                <a:latin typeface="Centaur" panose="02030504050205020304" pitchFamily="18" charset="0"/>
              </a:rPr>
              <a:t> been done this way”</a:t>
            </a:r>
            <a:endParaRPr lang="en-US" sz="4400" dirty="0">
              <a:latin typeface="Centaur" panose="02030504050205020304" pitchFamily="18" charset="0"/>
            </a:endParaRPr>
          </a:p>
        </p:txBody>
      </p:sp>
      <p:pic>
        <p:nvPicPr>
          <p:cNvPr id="9" name="Picture Placeholder 8" descr="A group of people sitting in a classroom&#10;&#10;Description automatically generated with low confidence">
            <a:extLst>
              <a:ext uri="{FF2B5EF4-FFF2-40B4-BE49-F238E27FC236}">
                <a16:creationId xmlns:a16="http://schemas.microsoft.com/office/drawing/2014/main" id="{CA7FB95F-E501-4967-9C2D-24FEDCC019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5673" r="15673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A23E3-FE77-4087-A4B6-97AAD49E7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295" y="3352801"/>
            <a:ext cx="5192372" cy="787399"/>
          </a:xfrm>
        </p:spPr>
        <p:txBody>
          <a:bodyPr>
            <a:normAutofit/>
          </a:bodyPr>
          <a:lstStyle/>
          <a:p>
            <a:r>
              <a:rPr lang="en-US" sz="1800" dirty="0"/>
              <a:t>- Grace Hopper</a:t>
            </a:r>
          </a:p>
        </p:txBody>
      </p:sp>
    </p:spTree>
    <p:extLst>
      <p:ext uri="{BB962C8B-B14F-4D97-AF65-F5344CB8AC3E}">
        <p14:creationId xmlns:p14="http://schemas.microsoft.com/office/powerpoint/2010/main" val="2737077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D041-582C-458A-BADC-80491F165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Subtracting 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4224B-014F-4DEA-BD9C-E07950478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976556"/>
            <a:ext cx="5903012" cy="32347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F14BE0B-E506-425F-9A7A-5BE2D777BAB5}"/>
              </a:ext>
            </a:extLst>
          </p:cNvPr>
          <p:cNvSpPr/>
          <p:nvPr/>
        </p:nvSpPr>
        <p:spPr>
          <a:xfrm>
            <a:off x="6919416" y="5086065"/>
            <a:ext cx="1137313" cy="327547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93622F-DB2D-484A-BDF0-228F1B396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522" y="4649763"/>
            <a:ext cx="1114425" cy="1200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360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4D60-63B2-4778-9389-FF7F7082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Multiplying 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B940C7-0426-43C4-9142-A035B7E33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332274"/>
            <a:ext cx="5600700" cy="38766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ADA7AB-AEB6-4A7B-8FCF-0843B923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531" y="4495018"/>
            <a:ext cx="1009650" cy="1152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22F319C-AF48-4875-886F-B17B5E35507C}"/>
              </a:ext>
            </a:extLst>
          </p:cNvPr>
          <p:cNvSpPr/>
          <p:nvPr/>
        </p:nvSpPr>
        <p:spPr>
          <a:xfrm>
            <a:off x="6719248" y="4813110"/>
            <a:ext cx="1137313" cy="327547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6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668C-9256-4F33-A62E-1C418291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Dividing ints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5184E8-49D6-47D1-8428-DD247ED98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3" y="3244727"/>
            <a:ext cx="6324600" cy="2552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DEE78F-CF7F-4A13-A2BD-BBBCEE0E9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004" y="4367212"/>
            <a:ext cx="828675" cy="1095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FABC8AD-5CBE-4C50-AE33-F3B81909704A}"/>
              </a:ext>
            </a:extLst>
          </p:cNvPr>
          <p:cNvSpPr/>
          <p:nvPr/>
        </p:nvSpPr>
        <p:spPr>
          <a:xfrm>
            <a:off x="7343502" y="4826298"/>
            <a:ext cx="1137313" cy="327547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8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3F96-963A-46CF-A3F7-0189F394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AC25-8166-4517-95F2-E04EA76A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21308"/>
            <a:ext cx="6769050" cy="1954058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CAREFUL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!!!!</a:t>
            </a:r>
          </a:p>
          <a:p>
            <a:pPr marL="0" indent="0">
              <a:buNone/>
            </a:pPr>
            <a:endParaRPr 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What is the output of </a:t>
            </a:r>
            <a:r>
              <a:rPr 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THIS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operation?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05686-BA3E-4D3E-BE1F-8B3BC5C98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069" y="4075366"/>
            <a:ext cx="4562475" cy="266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3789BF-9763-4999-9BF3-279612185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968" y="5315437"/>
            <a:ext cx="828675" cy="109537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DBE40A8-366A-4E13-817D-161FE3E7364D}"/>
              </a:ext>
            </a:extLst>
          </p:cNvPr>
          <p:cNvSpPr/>
          <p:nvPr/>
        </p:nvSpPr>
        <p:spPr>
          <a:xfrm>
            <a:off x="6647466" y="5774523"/>
            <a:ext cx="1137313" cy="32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22D0-919A-4B51-9C7C-D23D800F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divided by 2 =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6AA95-8AAA-4A8F-B906-F08317F35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558562"/>
            <a:ext cx="10554574" cy="2642088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Why do you think it’s not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2.5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as expected?</a:t>
            </a:r>
          </a:p>
          <a:p>
            <a:pPr marL="0" indent="0">
              <a:buNone/>
            </a:pPr>
            <a:endParaRPr 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Answer: ints are </a:t>
            </a:r>
            <a:r>
              <a:rPr lang="en-US" sz="28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whole numbers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—they do NOT store the decimal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357542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7076-856E-4191-9C2F-FE9DFF2B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B5161A-E116-4B20-939F-FEF73B9D8B7C}"/>
                  </a:ext>
                </a:extLst>
              </p:cNvPr>
              <p:cNvSpPr txBox="1"/>
              <p:nvPr/>
            </p:nvSpPr>
            <p:spPr>
              <a:xfrm>
                <a:off x="996267" y="3350197"/>
                <a:ext cx="3138336" cy="1373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B5161A-E116-4B20-939F-FEF73B9D8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67" y="3350197"/>
                <a:ext cx="3138336" cy="1373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305C25-8AB7-488D-ADC4-201301EE5B26}"/>
                  </a:ext>
                </a:extLst>
              </p:cNvPr>
              <p:cNvSpPr txBox="1"/>
              <p:nvPr/>
            </p:nvSpPr>
            <p:spPr>
              <a:xfrm>
                <a:off x="4497917" y="3350197"/>
                <a:ext cx="2918883" cy="1364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4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305C25-8AB7-488D-ADC4-201301EE5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917" y="3350197"/>
                <a:ext cx="2918883" cy="13644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F3B460-A3B1-4F7E-9B6B-2CD080D7A302}"/>
                  </a:ext>
                </a:extLst>
              </p:cNvPr>
              <p:cNvSpPr txBox="1"/>
              <p:nvPr/>
            </p:nvSpPr>
            <p:spPr>
              <a:xfrm>
                <a:off x="8061632" y="3350197"/>
                <a:ext cx="2402416" cy="1364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F3B460-A3B1-4F7E-9B6B-2CD080D7A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632" y="3350197"/>
                <a:ext cx="2402416" cy="13644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4E5B3F-C4C1-46CB-B60D-A70F0063A7AB}"/>
                  </a:ext>
                </a:extLst>
              </p:cNvPr>
              <p:cNvSpPr txBox="1"/>
              <p:nvPr/>
            </p:nvSpPr>
            <p:spPr>
              <a:xfrm>
                <a:off x="1714500" y="5715750"/>
                <a:ext cx="7734300" cy="770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𝑁𝑂𝑇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      2.5,  3.</m:t>
                      </m:r>
                      <m:acc>
                        <m:accPr>
                          <m:chr m:val="̅"/>
                          <m:ctrlPr>
                            <a:rPr lang="en-US" sz="4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4E5B3F-C4C1-46CB-B60D-A70F0063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0" y="5715750"/>
                <a:ext cx="7734300" cy="7709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96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CF86-00EF-43DA-BE1B-A4810965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Modulus (</a:t>
            </a:r>
            <a:r>
              <a:rPr lang="en-US" dirty="0">
                <a:solidFill>
                  <a:srgbClr val="FF0000"/>
                </a:solidFill>
              </a:rPr>
              <a:t>%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E94A0-A61B-4DE2-9F27-3C9853E87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9061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modulus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operator (mod operator) returns the </a:t>
            </a:r>
            <a:r>
              <a:rPr 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remainder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of a division operation.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E6B6D-7B0C-4ECB-A0C3-599DD5B64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96" y="3729567"/>
            <a:ext cx="5934075" cy="2343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44146-C839-49F2-9D04-DB149988B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406" y="4508967"/>
            <a:ext cx="942975" cy="1076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4D765D9-3ECB-479D-8DD3-2A1C9A258E81}"/>
              </a:ext>
            </a:extLst>
          </p:cNvPr>
          <p:cNvSpPr/>
          <p:nvPr/>
        </p:nvSpPr>
        <p:spPr>
          <a:xfrm>
            <a:off x="7131560" y="4954252"/>
            <a:ext cx="1137313" cy="327547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4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DC53-1C6C-4B8D-B97E-F40220FC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way to think about 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956C-6C70-4C9F-B509-2A08D3941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61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When dealing with integer division, you can think of it like how they do it in elementary school: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Quotient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sz="28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Remainder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266D9A2-2D78-4489-A28C-67DD692DC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552" y="3881614"/>
            <a:ext cx="2571428" cy="28285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9ED26F-894E-454B-97AD-CB31E5204DE8}"/>
              </a:ext>
            </a:extLst>
          </p:cNvPr>
          <p:cNvSpPr txBox="1"/>
          <p:nvPr/>
        </p:nvSpPr>
        <p:spPr>
          <a:xfrm>
            <a:off x="5461000" y="3881614"/>
            <a:ext cx="59774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“</a:t>
            </a:r>
            <a:r>
              <a:rPr lang="en-US" sz="440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487</a:t>
            </a:r>
            <a:r>
              <a:rPr 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divided by </a:t>
            </a:r>
            <a:r>
              <a:rPr lang="en-US" sz="440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32</a:t>
            </a:r>
            <a:r>
              <a:rPr 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is </a:t>
            </a:r>
            <a:r>
              <a:rPr lang="en-US" sz="4400" dirty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15</a:t>
            </a:r>
            <a:r>
              <a:rPr 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remainder </a:t>
            </a:r>
            <a:r>
              <a:rPr lang="en-US" sz="44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7</a:t>
            </a:r>
            <a:r>
              <a:rPr 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65603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CA8B-2F7A-4EE4-8D45-3A43654F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 (</a:t>
            </a:r>
            <a:r>
              <a:rPr lang="en-US" dirty="0">
                <a:solidFill>
                  <a:srgbClr val="FF0000"/>
                </a:solidFill>
              </a:rPr>
              <a:t>Modulus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0868F-35A4-49E7-9615-76DC872A73BB}"/>
              </a:ext>
            </a:extLst>
          </p:cNvPr>
          <p:cNvSpPr txBox="1"/>
          <p:nvPr/>
        </p:nvSpPr>
        <p:spPr>
          <a:xfrm>
            <a:off x="1367366" y="3191934"/>
            <a:ext cx="2954867" cy="2129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5 / 3 = </a:t>
            </a:r>
            <a:r>
              <a:rPr lang="en-US" sz="4400" b="1" dirty="0">
                <a:solidFill>
                  <a:srgbClr val="7030A0"/>
                </a:solidFill>
              </a:rPr>
              <a:t>1</a:t>
            </a:r>
          </a:p>
          <a:p>
            <a:endParaRPr lang="en-US" sz="4400" dirty="0"/>
          </a:p>
          <a:p>
            <a:r>
              <a:rPr lang="en-US" sz="4400" dirty="0"/>
              <a:t>5 % 3 = </a:t>
            </a:r>
            <a:r>
              <a:rPr lang="en-US" sz="44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C1A98-38A4-44EA-B0E3-13D205E93636}"/>
              </a:ext>
            </a:extLst>
          </p:cNvPr>
          <p:cNvSpPr txBox="1"/>
          <p:nvPr/>
        </p:nvSpPr>
        <p:spPr>
          <a:xfrm>
            <a:off x="6095999" y="3191934"/>
            <a:ext cx="2954867" cy="2129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10 / 3 = </a:t>
            </a:r>
            <a:endParaRPr lang="en-US" sz="4400" b="1" dirty="0">
              <a:solidFill>
                <a:srgbClr val="7030A0"/>
              </a:solidFill>
            </a:endParaRPr>
          </a:p>
          <a:p>
            <a:endParaRPr lang="en-US" sz="4400" dirty="0"/>
          </a:p>
          <a:p>
            <a:r>
              <a:rPr lang="en-US" sz="4400" dirty="0"/>
              <a:t>10 % 3 = 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5B1E9-4465-4B9D-9C56-E342C36E9018}"/>
              </a:ext>
            </a:extLst>
          </p:cNvPr>
          <p:cNvSpPr txBox="1"/>
          <p:nvPr/>
        </p:nvSpPr>
        <p:spPr>
          <a:xfrm>
            <a:off x="8227482" y="3191934"/>
            <a:ext cx="99271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7030A0"/>
                </a:solidFill>
              </a:rPr>
              <a:t>3</a:t>
            </a:r>
          </a:p>
          <a:p>
            <a:endParaRPr lang="en-US" sz="4400" dirty="0"/>
          </a:p>
          <a:p>
            <a:r>
              <a:rPr lang="en-US" sz="4400" b="1" dirty="0">
                <a:solidFill>
                  <a:srgbClr val="C00000"/>
                </a:solidFill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94231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7682-155E-448F-BE55-970FD547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(</a:t>
            </a:r>
            <a:r>
              <a:rPr lang="en-US" dirty="0">
                <a:solidFill>
                  <a:srgbClr val="00B050"/>
                </a:solidFill>
              </a:rPr>
              <a:t>++</a:t>
            </a:r>
            <a:r>
              <a:rPr lang="en-US" dirty="0"/>
              <a:t>)/Decrement (</a:t>
            </a:r>
            <a:r>
              <a:rPr lang="en-US" dirty="0">
                <a:solidFill>
                  <a:srgbClr val="FF0000"/>
                </a:solidFill>
              </a:rPr>
              <a:t>--</a:t>
            </a:r>
            <a:r>
              <a:rPr lang="en-US" dirty="0"/>
              <a:t>) Operators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3CEF5-0736-495D-AB5D-E7A33637A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3092540"/>
            <a:ext cx="4448175" cy="17810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0AC229-AE69-419B-9A83-8CD7961C9B71}"/>
              </a:ext>
            </a:extLst>
          </p:cNvPr>
          <p:cNvSpPr txBox="1"/>
          <p:nvPr/>
        </p:nvSpPr>
        <p:spPr>
          <a:xfrm>
            <a:off x="203199" y="2103966"/>
            <a:ext cx="1178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++ is the </a:t>
            </a:r>
            <a:r>
              <a:rPr lang="en-US" sz="2800" b="1" dirty="0"/>
              <a:t>increment operator. </a:t>
            </a:r>
            <a:r>
              <a:rPr lang="en-US" sz="2800" dirty="0"/>
              <a:t>It adds 1 to the current value.</a:t>
            </a:r>
          </a:p>
          <a:p>
            <a:r>
              <a:rPr lang="en-US" sz="2800" b="1" dirty="0"/>
              <a:t>--</a:t>
            </a:r>
            <a:r>
              <a:rPr lang="en-US" sz="2800" dirty="0"/>
              <a:t> is the </a:t>
            </a:r>
            <a:r>
              <a:rPr lang="en-US" sz="2800" b="1" dirty="0"/>
              <a:t>decrement operator. </a:t>
            </a:r>
            <a:r>
              <a:rPr lang="en-US" sz="2800" dirty="0"/>
              <a:t>It subtracts 1 from the current value.</a:t>
            </a:r>
            <a:endParaRPr lang="en-US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55A8CA-A036-4AE1-9249-6990C58A9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140" y="3492967"/>
            <a:ext cx="942975" cy="1076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2DC085D-A3F8-4E45-84B5-0731280AF32B}"/>
              </a:ext>
            </a:extLst>
          </p:cNvPr>
          <p:cNvSpPr/>
          <p:nvPr/>
        </p:nvSpPr>
        <p:spPr>
          <a:xfrm>
            <a:off x="4987707" y="3934019"/>
            <a:ext cx="1137313" cy="327547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10779D-F398-472D-9963-03AA00B01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510" y="4771496"/>
            <a:ext cx="4448175" cy="1895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415F9CE-3F2A-4B18-BEFA-596A1C8D82AB}"/>
              </a:ext>
            </a:extLst>
          </p:cNvPr>
          <p:cNvSpPr/>
          <p:nvPr/>
        </p:nvSpPr>
        <p:spPr>
          <a:xfrm>
            <a:off x="9619805" y="5635819"/>
            <a:ext cx="1137313" cy="327547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07EF7B-C0B6-4CBF-B734-9C32686EB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4862" y="5225499"/>
            <a:ext cx="847726" cy="114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7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B72E-6A19-429A-822E-804B9AF0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more to Print Statements!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2942-1CCD-43D7-9DBE-D9231AA68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85" y="2239273"/>
            <a:ext cx="10554574" cy="3636511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We have been working with printing </a:t>
            </a:r>
            <a:r>
              <a:rPr lang="en-US" sz="3200" i="1" dirty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messages</a:t>
            </a:r>
            <a:r>
              <a:rPr lang="en-US" sz="3200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However, you can print </a:t>
            </a:r>
            <a:r>
              <a:rPr lang="en-US" sz="3200" i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other</a:t>
            </a:r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types of data.</a:t>
            </a:r>
          </a:p>
          <a:p>
            <a:pPr marL="0" indent="0">
              <a:buNone/>
            </a:pPr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 data types in Java will be </a:t>
            </a:r>
            <a:r>
              <a:rPr lang="en-US" sz="3200" i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essential</a:t>
            </a:r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369E1-5010-4F69-B889-13B3F8D0D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97" y="485463"/>
            <a:ext cx="1640821" cy="27018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550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E4BC-614A-4077-A23A-146FD9F5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4E5C-24C1-4C28-898E-AABB57D47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06546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 data type that holds </a:t>
            </a:r>
            <a:r>
              <a:rPr lang="en-US" sz="36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decimal places</a:t>
            </a:r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Examples: </a:t>
            </a:r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2.5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	1.62	</a:t>
            </a:r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	</a:t>
            </a:r>
            <a:r>
              <a:rPr lang="en-US" sz="3600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3.0</a:t>
            </a:r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	</a:t>
            </a:r>
            <a:r>
              <a:rPr lang="en-US" sz="3600" dirty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2.718</a:t>
            </a:r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046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AA07-4D1F-4502-AC18-1E4DC4BC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amazing thing about </a:t>
            </a:r>
            <a:r>
              <a:rPr lang="en-US" dirty="0">
                <a:solidFill>
                  <a:srgbClr val="00B0F0"/>
                </a:solidFill>
              </a:rPr>
              <a:t>doubles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E83E9-98B9-43A6-BB79-49F8B0CF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9180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Recall that ints can take on a value between, roughly, plus or minus </a:t>
            </a:r>
            <a:r>
              <a:rPr lang="en-US" sz="28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 billion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pPr marL="0" indent="0">
              <a:buNone/>
            </a:pPr>
            <a:endParaRPr 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This is because of </a:t>
            </a:r>
            <a:r>
              <a:rPr lang="en-US" sz="28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memory constraints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—an int can only occupy </a:t>
            </a:r>
            <a:r>
              <a:rPr lang="en-US" sz="28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32 bits 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 memory (2^32 possible values)</a:t>
            </a:r>
          </a:p>
        </p:txBody>
      </p:sp>
    </p:spTree>
    <p:extLst>
      <p:ext uri="{BB962C8B-B14F-4D97-AF65-F5344CB8AC3E}">
        <p14:creationId xmlns:p14="http://schemas.microsoft.com/office/powerpoint/2010/main" val="276605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D9F5-5BC1-4473-9060-9F9133A3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about doubles?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4FF7EE-120A-455B-A009-CFC5CD847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effectLst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Doubles occupy </a:t>
                </a:r>
                <a:r>
                  <a:rPr lang="en-US" sz="3200" dirty="0">
                    <a:solidFill>
                      <a:srgbClr val="00B0F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64 bits </a:t>
                </a:r>
                <a:r>
                  <a:rPr lang="en-US" sz="3200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in memory.</a:t>
                </a:r>
              </a:p>
              <a:p>
                <a:pPr marL="0" indent="0">
                  <a:buNone/>
                </a:pPr>
                <a:endParaRPr lang="en-US" sz="32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  <a:p>
                <a:pPr marL="0" indent="0">
                  <a:buNone/>
                </a:pPr>
                <a:r>
                  <a:rPr lang="en-US" sz="3200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Doubles can store values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B0F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±1.8 ∗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B0F0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B0F0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B0F0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308</m:t>
                        </m:r>
                      </m:sup>
                    </m:sSup>
                  </m:oMath>
                </a14:m>
                <a:endParaRPr lang="en-US" sz="32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4FF7EE-120A-455B-A009-CFC5CD847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611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0423-53AC-4728-949A-F551D120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Doubles can store these values: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98A57-632B-4298-9847-C8E4644B3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172" y="2323723"/>
            <a:ext cx="7129020" cy="41176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5C582C-BEAF-4115-97E3-12D1DB1202EF}"/>
              </a:ext>
            </a:extLst>
          </p:cNvPr>
          <p:cNvSpPr txBox="1"/>
          <p:nvPr/>
        </p:nvSpPr>
        <p:spPr>
          <a:xfrm>
            <a:off x="390900" y="3128433"/>
            <a:ext cx="3711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values are either EXTREMELY </a:t>
            </a:r>
            <a:r>
              <a:rPr lang="en-US" sz="2400" dirty="0">
                <a:solidFill>
                  <a:srgbClr val="FFC000"/>
                </a:solidFill>
              </a:rPr>
              <a:t>large</a:t>
            </a:r>
            <a:r>
              <a:rPr lang="en-US" sz="2400" dirty="0"/>
              <a:t> or EXTREMELY </a:t>
            </a:r>
            <a:r>
              <a:rPr lang="en-US" sz="2400" dirty="0">
                <a:solidFill>
                  <a:srgbClr val="92D050"/>
                </a:solidFill>
              </a:rPr>
              <a:t>tiny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How can we efficiently store these in memory though?</a:t>
            </a:r>
          </a:p>
        </p:txBody>
      </p:sp>
    </p:spTree>
    <p:extLst>
      <p:ext uri="{BB962C8B-B14F-4D97-AF65-F5344CB8AC3E}">
        <p14:creationId xmlns:p14="http://schemas.microsoft.com/office/powerpoint/2010/main" val="317469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E458-E82B-48ED-BEA5-252D85B5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Doubles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4C6F3-AA81-4598-8782-D6A1CEDA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456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Scientific Notation:</a:t>
            </a:r>
          </a:p>
          <a:p>
            <a:pPr marL="0" indent="0">
              <a:buNone/>
            </a:pPr>
            <a:r>
              <a:rPr lang="en-US" sz="2800" dirty="0"/>
              <a:t>A concise way to represent large or small numbers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D65AAF7-71FB-41D1-AEC4-B22E0FCD4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522" y="4089364"/>
            <a:ext cx="4318222" cy="13970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12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92B3-C5B1-4C29-A11A-721E1406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Doubles in memory pt.2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BBF9D-0FEF-4F9D-B246-539A9C277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36" y="5266267"/>
            <a:ext cx="10554574" cy="1248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IEEE 754 format—with scientific notation, we can store the </a:t>
            </a:r>
            <a:r>
              <a:rPr lang="en-US" dirty="0">
                <a:solidFill>
                  <a:srgbClr val="92D050"/>
                </a:solidFill>
              </a:rPr>
              <a:t>exponents</a:t>
            </a:r>
            <a:r>
              <a:rPr lang="en-US" dirty="0"/>
              <a:t>, the </a:t>
            </a:r>
            <a:r>
              <a:rPr lang="en-US" dirty="0">
                <a:solidFill>
                  <a:srgbClr val="FF0000"/>
                </a:solidFill>
              </a:rPr>
              <a:t>mantissa</a:t>
            </a:r>
            <a:r>
              <a:rPr lang="en-US" dirty="0"/>
              <a:t>, and the </a:t>
            </a:r>
            <a:r>
              <a:rPr lang="en-US" dirty="0">
                <a:solidFill>
                  <a:srgbClr val="00B0F0"/>
                </a:solidFill>
              </a:rPr>
              <a:t>sign</a:t>
            </a:r>
            <a:r>
              <a:rPr lang="en-US" dirty="0"/>
              <a:t> in their own bits, allowing us to store massive or tiny values in a small memory address.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BFA02-0810-4294-968C-3EDBF0773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12" y="2411361"/>
            <a:ext cx="10242176" cy="2643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1119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3836-C6E2-454C-9180-078A58D3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45DB-327A-41EA-8A16-6A7F6C4A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154554"/>
            <a:ext cx="11866033" cy="10416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Tell me what data type you should use to describe these.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FFC000"/>
                </a:solidFill>
              </a:rPr>
              <a:t>Boolean</a:t>
            </a:r>
            <a:r>
              <a:rPr lang="en-US" sz="2800" dirty="0"/>
              <a:t>? </a:t>
            </a:r>
            <a:r>
              <a:rPr lang="en-US" sz="2800" dirty="0">
                <a:solidFill>
                  <a:srgbClr val="FFFF00"/>
                </a:solidFill>
              </a:rPr>
              <a:t>Char</a:t>
            </a:r>
            <a:r>
              <a:rPr lang="en-US" sz="2800" dirty="0"/>
              <a:t>? </a:t>
            </a:r>
            <a:r>
              <a:rPr lang="en-US" sz="2800" dirty="0">
                <a:solidFill>
                  <a:srgbClr val="00B050"/>
                </a:solidFill>
              </a:rPr>
              <a:t>Int</a:t>
            </a:r>
            <a:r>
              <a:rPr lang="en-US" sz="2800" dirty="0"/>
              <a:t>? </a:t>
            </a:r>
            <a:r>
              <a:rPr lang="en-US" sz="2800" dirty="0">
                <a:solidFill>
                  <a:srgbClr val="00B0F0"/>
                </a:solidFill>
              </a:rPr>
              <a:t>Double</a:t>
            </a:r>
            <a:r>
              <a:rPr lang="en-US" sz="2800" dirty="0"/>
              <a:t>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F8815F-9400-4C88-8333-F4159DC63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622553"/>
              </p:ext>
            </p:extLst>
          </p:nvPr>
        </p:nvGraphicFramePr>
        <p:xfrm>
          <a:off x="915458" y="3242733"/>
          <a:ext cx="8211608" cy="2854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11608">
                  <a:extLst>
                    <a:ext uri="{9D8B030D-6E8A-4147-A177-3AD203B41FA5}">
                      <a16:colId xmlns:a16="http://schemas.microsoft.com/office/drawing/2014/main" val="861810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79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The number of dwarves that were in Thorin Oakenshield’s 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49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Your middle initial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24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Whether or not Tony Stark dies in Avengers: Endgame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72143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The number of papers (in US dollars) that I stack to the ceiling while riding on my 24-inch chrome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914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Your full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0326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My “y-level” in Minecraft, so I know if I am at diamond-layer.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51384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23552D-5C70-4CF2-AD10-5F546198C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97004"/>
              </p:ext>
            </p:extLst>
          </p:nvPr>
        </p:nvGraphicFramePr>
        <p:xfrm>
          <a:off x="9127066" y="3242733"/>
          <a:ext cx="1768475" cy="285326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68475">
                  <a:extLst>
                    <a:ext uri="{9D8B030D-6E8A-4147-A177-3AD203B41FA5}">
                      <a16:colId xmlns:a16="http://schemas.microsoft.com/office/drawing/2014/main" val="208297157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91569"/>
                  </a:ext>
                </a:extLst>
              </a:tr>
              <a:tr h="3657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755100"/>
                  </a:ext>
                </a:extLst>
              </a:tr>
              <a:tr h="3725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037324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3485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</a:p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02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49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55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112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3836-C6E2-454C-9180-078A58D3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45DB-327A-41EA-8A16-6A7F6C4A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154554"/>
            <a:ext cx="11866033" cy="10416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Tell me what data type you should use to describe these.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FFC000"/>
                </a:solidFill>
              </a:rPr>
              <a:t>Boolean</a:t>
            </a:r>
            <a:r>
              <a:rPr lang="en-US" sz="2800" dirty="0"/>
              <a:t>? </a:t>
            </a:r>
            <a:r>
              <a:rPr lang="en-US" sz="2800" dirty="0">
                <a:solidFill>
                  <a:srgbClr val="FFFF00"/>
                </a:solidFill>
              </a:rPr>
              <a:t>Char</a:t>
            </a:r>
            <a:r>
              <a:rPr lang="en-US" sz="2800" dirty="0"/>
              <a:t>? </a:t>
            </a:r>
            <a:r>
              <a:rPr lang="en-US" sz="2800" dirty="0">
                <a:solidFill>
                  <a:srgbClr val="00B050"/>
                </a:solidFill>
              </a:rPr>
              <a:t>Int</a:t>
            </a:r>
            <a:r>
              <a:rPr lang="en-US" sz="2800" dirty="0"/>
              <a:t>? </a:t>
            </a:r>
            <a:r>
              <a:rPr lang="en-US" sz="2800" dirty="0">
                <a:solidFill>
                  <a:srgbClr val="00B0F0"/>
                </a:solidFill>
              </a:rPr>
              <a:t>Double</a:t>
            </a:r>
            <a:r>
              <a:rPr lang="en-US" sz="2800" dirty="0"/>
              <a:t>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23552D-5C70-4CF2-AD10-5F546198CAA7}"/>
              </a:ext>
            </a:extLst>
          </p:cNvPr>
          <p:cNvGraphicFramePr>
            <a:graphicFrameLocks noGrp="1"/>
          </p:cNvGraphicFramePr>
          <p:nvPr/>
        </p:nvGraphicFramePr>
        <p:xfrm>
          <a:off x="9127066" y="3242733"/>
          <a:ext cx="1768475" cy="285326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68475">
                  <a:extLst>
                    <a:ext uri="{9D8B030D-6E8A-4147-A177-3AD203B41FA5}">
                      <a16:colId xmlns:a16="http://schemas.microsoft.com/office/drawing/2014/main" val="208297157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91569"/>
                  </a:ext>
                </a:extLst>
              </a:tr>
              <a:tr h="3657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755100"/>
                  </a:ext>
                </a:extLst>
              </a:tr>
              <a:tr h="3725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037324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3485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</a:p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02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49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55956"/>
                  </a:ext>
                </a:extLst>
              </a:tr>
            </a:tbl>
          </a:graphicData>
        </a:graphic>
      </p:graphicFrame>
      <p:sp>
        <p:nvSpPr>
          <p:cNvPr id="44" name="AutoShape 37">
            <a:extLst>
              <a:ext uri="{FF2B5EF4-FFF2-40B4-BE49-F238E27FC236}">
                <a16:creationId xmlns:a16="http://schemas.microsoft.com/office/drawing/2014/main" id="{A6050DBA-98F2-4214-ACDA-551562E98C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213" y="3319463"/>
            <a:ext cx="8232775" cy="29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39">
            <a:extLst>
              <a:ext uri="{FF2B5EF4-FFF2-40B4-BE49-F238E27FC236}">
                <a16:creationId xmlns:a16="http://schemas.microsoft.com/office/drawing/2014/main" id="{395825CE-726E-4EB8-A907-72B7B52A6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1" y="3344863"/>
            <a:ext cx="8212138" cy="369887"/>
          </a:xfrm>
          <a:prstGeom prst="rect">
            <a:avLst/>
          </a:prstGeom>
          <a:solidFill>
            <a:srgbClr val="D0D3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0">
            <a:extLst>
              <a:ext uri="{FF2B5EF4-FFF2-40B4-BE49-F238E27FC236}">
                <a16:creationId xmlns:a16="http://schemas.microsoft.com/office/drawing/2014/main" id="{7A8A5033-C363-4505-8BBF-64C59A8D0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1" y="3714750"/>
            <a:ext cx="8212138" cy="371475"/>
          </a:xfrm>
          <a:prstGeom prst="rect">
            <a:avLst/>
          </a:prstGeom>
          <a:solidFill>
            <a:srgbClr val="E9EA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1">
            <a:extLst>
              <a:ext uri="{FF2B5EF4-FFF2-40B4-BE49-F238E27FC236}">
                <a16:creationId xmlns:a16="http://schemas.microsoft.com/office/drawing/2014/main" id="{3434F99B-D165-4734-9260-03DF0CE3E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1" y="4086225"/>
            <a:ext cx="8212138" cy="371475"/>
          </a:xfrm>
          <a:prstGeom prst="rect">
            <a:avLst/>
          </a:prstGeom>
          <a:solidFill>
            <a:srgbClr val="D0D3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09AD847A-82D3-4680-88C6-E0F1B84F1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1" y="4457700"/>
            <a:ext cx="8212138" cy="369887"/>
          </a:xfrm>
          <a:prstGeom prst="rect">
            <a:avLst/>
          </a:prstGeom>
          <a:solidFill>
            <a:srgbClr val="E9EA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3">
            <a:extLst>
              <a:ext uri="{FF2B5EF4-FFF2-40B4-BE49-F238E27FC236}">
                <a16:creationId xmlns:a16="http://schemas.microsoft.com/office/drawing/2014/main" id="{271573B6-2B11-4E66-8BB2-57952D238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1" y="4827588"/>
            <a:ext cx="8212138" cy="641350"/>
          </a:xfrm>
          <a:prstGeom prst="rect">
            <a:avLst/>
          </a:prstGeom>
          <a:solidFill>
            <a:srgbClr val="D0D3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4">
            <a:extLst>
              <a:ext uri="{FF2B5EF4-FFF2-40B4-BE49-F238E27FC236}">
                <a16:creationId xmlns:a16="http://schemas.microsoft.com/office/drawing/2014/main" id="{3E187103-E383-4FF3-9C05-2AE8CDEA6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1" y="5468938"/>
            <a:ext cx="8212138" cy="365125"/>
          </a:xfrm>
          <a:prstGeom prst="rect">
            <a:avLst/>
          </a:prstGeom>
          <a:solidFill>
            <a:srgbClr val="E9EA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45">
            <a:extLst>
              <a:ext uri="{FF2B5EF4-FFF2-40B4-BE49-F238E27FC236}">
                <a16:creationId xmlns:a16="http://schemas.microsoft.com/office/drawing/2014/main" id="{40374E41-CE38-4C51-A3DA-107363C02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1" y="5834063"/>
            <a:ext cx="8212138" cy="366712"/>
          </a:xfrm>
          <a:prstGeom prst="rect">
            <a:avLst/>
          </a:prstGeom>
          <a:solidFill>
            <a:srgbClr val="D0D3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46">
            <a:extLst>
              <a:ext uri="{FF2B5EF4-FFF2-40B4-BE49-F238E27FC236}">
                <a16:creationId xmlns:a16="http://schemas.microsoft.com/office/drawing/2014/main" id="{DD479460-461B-4B53-8F9F-75A2B3699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1" y="3714750"/>
            <a:ext cx="822483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47">
            <a:extLst>
              <a:ext uri="{FF2B5EF4-FFF2-40B4-BE49-F238E27FC236}">
                <a16:creationId xmlns:a16="http://schemas.microsoft.com/office/drawing/2014/main" id="{DF9C4064-5E38-4F4B-AC14-CCCF56594B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1" y="4086225"/>
            <a:ext cx="822483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48">
            <a:extLst>
              <a:ext uri="{FF2B5EF4-FFF2-40B4-BE49-F238E27FC236}">
                <a16:creationId xmlns:a16="http://schemas.microsoft.com/office/drawing/2014/main" id="{EA74B271-5B64-44BA-AB3C-08705FAE5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1" y="4457700"/>
            <a:ext cx="822483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49">
            <a:extLst>
              <a:ext uri="{FF2B5EF4-FFF2-40B4-BE49-F238E27FC236}">
                <a16:creationId xmlns:a16="http://schemas.microsoft.com/office/drawing/2014/main" id="{F2437A00-9499-4624-9C9D-280CD6828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1" y="4827588"/>
            <a:ext cx="822483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50">
            <a:extLst>
              <a:ext uri="{FF2B5EF4-FFF2-40B4-BE49-F238E27FC236}">
                <a16:creationId xmlns:a16="http://schemas.microsoft.com/office/drawing/2014/main" id="{734789F5-0832-4387-B6E2-7E942EBE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1" y="5468938"/>
            <a:ext cx="822483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1">
            <a:extLst>
              <a:ext uri="{FF2B5EF4-FFF2-40B4-BE49-F238E27FC236}">
                <a16:creationId xmlns:a16="http://schemas.microsoft.com/office/drawing/2014/main" id="{2E8901F7-0A9A-4EE3-B133-B4C47AB88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1" y="5834063"/>
            <a:ext cx="822483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52">
            <a:extLst>
              <a:ext uri="{FF2B5EF4-FFF2-40B4-BE49-F238E27FC236}">
                <a16:creationId xmlns:a16="http://schemas.microsoft.com/office/drawing/2014/main" id="{278DDB3A-3FF9-4E35-B828-A0FBCEEDE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1" y="3336925"/>
            <a:ext cx="0" cy="28702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53">
            <a:extLst>
              <a:ext uri="{FF2B5EF4-FFF2-40B4-BE49-F238E27FC236}">
                <a16:creationId xmlns:a16="http://schemas.microsoft.com/office/drawing/2014/main" id="{37802640-F90D-472E-A269-1D5BEEA1E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77288" y="3338513"/>
            <a:ext cx="0" cy="286861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54">
            <a:extLst>
              <a:ext uri="{FF2B5EF4-FFF2-40B4-BE49-F238E27FC236}">
                <a16:creationId xmlns:a16="http://schemas.microsoft.com/office/drawing/2014/main" id="{9BF3FF7F-A7FB-40D4-838F-B6A503E429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1" y="3344863"/>
            <a:ext cx="822483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55">
            <a:extLst>
              <a:ext uri="{FF2B5EF4-FFF2-40B4-BE49-F238E27FC236}">
                <a16:creationId xmlns:a16="http://schemas.microsoft.com/office/drawing/2014/main" id="{1F0BA30A-5C43-479B-93FA-7A7B4EA1E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1" y="6200775"/>
            <a:ext cx="822483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72C3E19D-18F4-4101-B78A-34AF3AB65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6" y="3394075"/>
            <a:ext cx="3762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57">
            <a:extLst>
              <a:ext uri="{FF2B5EF4-FFF2-40B4-BE49-F238E27FC236}">
                <a16:creationId xmlns:a16="http://schemas.microsoft.com/office/drawing/2014/main" id="{79E17E25-080A-4005-9F8A-E971084DB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6" y="3767138"/>
            <a:ext cx="8024813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number of dwarves that were in Thorin Oakenshield’s company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58">
            <a:extLst>
              <a:ext uri="{FF2B5EF4-FFF2-40B4-BE49-F238E27FC236}">
                <a16:creationId xmlns:a16="http://schemas.microsoft.com/office/drawing/2014/main" id="{B283CF05-084E-4BD1-8106-65B9C7BDE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6" y="4138613"/>
            <a:ext cx="250825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Your middle initial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59">
            <a:extLst>
              <a:ext uri="{FF2B5EF4-FFF2-40B4-BE49-F238E27FC236}">
                <a16:creationId xmlns:a16="http://schemas.microsoft.com/office/drawing/2014/main" id="{3A9D4F7F-CCDB-49F3-8540-2EF87AEE4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6" y="4506913"/>
            <a:ext cx="652145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Whether or not Tony Stark dies in Avengers: Endgame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60">
            <a:extLst>
              <a:ext uri="{FF2B5EF4-FFF2-40B4-BE49-F238E27FC236}">
                <a16:creationId xmlns:a16="http://schemas.microsoft.com/office/drawing/2014/main" id="{D3C19B30-7DBF-4BA9-99C4-98287FCF3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6" y="4879975"/>
            <a:ext cx="82772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number of papers (in US dollars) that I stack to the ceiling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61">
            <a:extLst>
              <a:ext uri="{FF2B5EF4-FFF2-40B4-BE49-F238E27FC236}">
                <a16:creationId xmlns:a16="http://schemas.microsoft.com/office/drawing/2014/main" id="{F5943CFE-6C7F-442E-B37F-B1B54D8DF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6" y="5154613"/>
            <a:ext cx="275748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while riding on my 24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62">
            <a:extLst>
              <a:ext uri="{FF2B5EF4-FFF2-40B4-BE49-F238E27FC236}">
                <a16:creationId xmlns:a16="http://schemas.microsoft.com/office/drawing/2014/main" id="{AD865C6C-20E3-4556-817B-80FCCF8CF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1" y="5154613"/>
            <a:ext cx="2492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63">
            <a:extLst>
              <a:ext uri="{FF2B5EF4-FFF2-40B4-BE49-F238E27FC236}">
                <a16:creationId xmlns:a16="http://schemas.microsoft.com/office/drawing/2014/main" id="{1841626B-CD67-410E-BF43-51F3D0AFC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6" y="5154613"/>
            <a:ext cx="150495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inch chrome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64">
            <a:extLst>
              <a:ext uri="{FF2B5EF4-FFF2-40B4-BE49-F238E27FC236}">
                <a16:creationId xmlns:a16="http://schemas.microsoft.com/office/drawing/2014/main" id="{B8343CD7-A589-4C01-9F98-5F70BB8F6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6" y="5518150"/>
            <a:ext cx="18811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Your full name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65">
            <a:extLst>
              <a:ext uri="{FF2B5EF4-FFF2-40B4-BE49-F238E27FC236}">
                <a16:creationId xmlns:a16="http://schemas.microsoft.com/office/drawing/2014/main" id="{97D2820C-A175-40C8-96AC-B00C055E0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6" y="5886450"/>
            <a:ext cx="75088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“y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7155851C-4218-4D11-98B3-EE9EF961B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701" y="5886450"/>
            <a:ext cx="2508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67">
            <a:extLst>
              <a:ext uri="{FF2B5EF4-FFF2-40B4-BE49-F238E27FC236}">
                <a16:creationId xmlns:a16="http://schemas.microsoft.com/office/drawing/2014/main" id="{1DF89C35-31AE-4E30-BBEA-D911C4C21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3" y="5886450"/>
            <a:ext cx="6270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level” in Minecraft, so I know if I am at diamond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68">
            <a:extLst>
              <a:ext uri="{FF2B5EF4-FFF2-40B4-BE49-F238E27FC236}">
                <a16:creationId xmlns:a16="http://schemas.microsoft.com/office/drawing/2014/main" id="{695241EA-50BE-4DBF-92BE-A8ABE67DE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151" y="5886450"/>
            <a:ext cx="2492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69">
            <a:extLst>
              <a:ext uri="{FF2B5EF4-FFF2-40B4-BE49-F238E27FC236}">
                <a16:creationId xmlns:a16="http://schemas.microsoft.com/office/drawing/2014/main" id="{8A1CA38A-1C75-4B01-A60F-439BDF8E7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151" y="5886450"/>
            <a:ext cx="87788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layer.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83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806C-84CC-4AC3-9754-A274B4E4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21DB5-40A4-434C-AEE1-F9234F33B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https://replit.com/@msantiago9/Primitives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Fork the repl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Follow the instructions</a:t>
            </a:r>
          </a:p>
        </p:txBody>
      </p:sp>
    </p:spTree>
    <p:extLst>
      <p:ext uri="{BB962C8B-B14F-4D97-AF65-F5344CB8AC3E}">
        <p14:creationId xmlns:p14="http://schemas.microsoft.com/office/powerpoint/2010/main" val="266872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5428-20AF-409F-B854-41FEB559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921A8-0615-48AF-93E6-71CE57462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210256"/>
            <a:ext cx="10554574" cy="3636511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Two classifications: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Primitive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data types 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a data type that stores a simple value, has no methods (functions)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data types 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more complex data types that can contain methods AND primitives/other classes</a:t>
            </a:r>
          </a:p>
          <a:p>
            <a:pPr marL="0" indent="0">
              <a:buNone/>
            </a:pP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Naming conventions:</a:t>
            </a:r>
          </a:p>
          <a:p>
            <a:pPr marL="0" indent="0">
              <a:buNone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primitive types are </a:t>
            </a:r>
            <a:r>
              <a:rPr lang="en-US" i="1" dirty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lowercase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while class names are </a:t>
            </a:r>
            <a:r>
              <a:rPr lang="en-US" i="1" dirty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PascalCase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; you are expected to name your variables in </a:t>
            </a:r>
            <a:r>
              <a:rPr lang="en-US" i="1" dirty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camelCase</a:t>
            </a:r>
          </a:p>
        </p:txBody>
      </p:sp>
    </p:spTree>
    <p:extLst>
      <p:ext uri="{BB962C8B-B14F-4D97-AF65-F5344CB8AC3E}">
        <p14:creationId xmlns:p14="http://schemas.microsoft.com/office/powerpoint/2010/main" val="11118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2A98-3AC6-4B18-88A6-8B24DA40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any case…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7978-8104-4D54-B62D-5C8F1542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997" y="1949571"/>
            <a:ext cx="9376046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We will focus on </a:t>
            </a:r>
            <a:r>
              <a:rPr lang="en-US" sz="3200" dirty="0">
                <a:solidFill>
                  <a:srgbClr val="00B0F0"/>
                </a:solidFill>
              </a:rPr>
              <a:t>Primitive</a:t>
            </a:r>
            <a:r>
              <a:rPr lang="en-US" sz="3200" dirty="0"/>
              <a:t> data types for now, so the distinction and naming conventions are </a:t>
            </a:r>
            <a:r>
              <a:rPr lang="en-US" sz="3200" b="1" i="1" dirty="0"/>
              <a:t>not</a:t>
            </a:r>
            <a:r>
              <a:rPr lang="en-US" sz="3200" dirty="0"/>
              <a:t> important right now.</a:t>
            </a:r>
          </a:p>
        </p:txBody>
      </p:sp>
    </p:spTree>
    <p:extLst>
      <p:ext uri="{BB962C8B-B14F-4D97-AF65-F5344CB8AC3E}">
        <p14:creationId xmlns:p14="http://schemas.microsoft.com/office/powerpoint/2010/main" val="58851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2540-856F-48A2-A92C-7415692C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84283-6A42-4CF4-9E92-3158EDB57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1985219"/>
            <a:ext cx="10554574" cy="4635713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Variable – Something that has a value that can change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Variables in Java have </a:t>
            </a:r>
            <a:r>
              <a:rPr lang="en-US" sz="2400" dirty="0">
                <a:solidFill>
                  <a:srgbClr val="00B050"/>
                </a:solidFill>
              </a:rPr>
              <a:t>data type</a:t>
            </a:r>
            <a:r>
              <a:rPr lang="en-US" sz="2400" dirty="0"/>
              <a:t>, a </a:t>
            </a:r>
            <a:r>
              <a:rPr lang="en-US" sz="2400" dirty="0">
                <a:solidFill>
                  <a:srgbClr val="FFC000"/>
                </a:solidFill>
              </a:rPr>
              <a:t>variable name</a:t>
            </a:r>
            <a:r>
              <a:rPr lang="en-US" sz="2400" dirty="0"/>
              <a:t>, and a </a:t>
            </a:r>
            <a:r>
              <a:rPr lang="en-US" sz="2400" dirty="0">
                <a:solidFill>
                  <a:srgbClr val="FF0000"/>
                </a:solidFill>
              </a:rPr>
              <a:t>value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Assigning a variable: </a:t>
            </a:r>
            <a:r>
              <a:rPr lang="en-US" sz="2400" dirty="0">
                <a:solidFill>
                  <a:srgbClr val="00B050"/>
                </a:solidFill>
              </a:rPr>
              <a:t>[data-type] </a:t>
            </a:r>
            <a:r>
              <a:rPr lang="en-US" sz="2400" dirty="0">
                <a:solidFill>
                  <a:srgbClr val="FFC000"/>
                </a:solidFill>
              </a:rPr>
              <a:t>[variable-name]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FF0000"/>
                </a:solidFill>
              </a:rPr>
              <a:t>[value]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EXAMPLE: </a:t>
            </a:r>
            <a:r>
              <a:rPr lang="en-US" sz="2400" dirty="0">
                <a:solidFill>
                  <a:srgbClr val="00B050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C000"/>
                </a:solidFill>
              </a:rPr>
              <a:t>x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FF0000"/>
                </a:solidFill>
              </a:rPr>
              <a:t>16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7348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4FCA-EB40-4C3C-8B1C-4E49F433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Primitives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63D930F-2D4B-4AD6-9C8B-88FCC322AA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973143"/>
                  </p:ext>
                </p:extLst>
              </p:nvPr>
            </p:nvGraphicFramePr>
            <p:xfrm>
              <a:off x="553200" y="2572530"/>
              <a:ext cx="11149516" cy="3200400"/>
            </p:xfrm>
            <a:graphic>
              <a:graphicData uri="http://schemas.openxmlformats.org/drawingml/2006/table">
                <a:tbl>
                  <a:tblPr firstRow="1" bandRow="1">
                    <a:tableStyleId>{E929F9F4-4A8F-4326-A1B4-22849713DDAB}</a:tableStyleId>
                  </a:tblPr>
                  <a:tblGrid>
                    <a:gridCol w="1508211">
                      <a:extLst>
                        <a:ext uri="{9D8B030D-6E8A-4147-A177-3AD203B41FA5}">
                          <a16:colId xmlns:a16="http://schemas.microsoft.com/office/drawing/2014/main" val="3138162197"/>
                        </a:ext>
                      </a:extLst>
                    </a:gridCol>
                    <a:gridCol w="2189747">
                      <a:extLst>
                        <a:ext uri="{9D8B030D-6E8A-4147-A177-3AD203B41FA5}">
                          <a16:colId xmlns:a16="http://schemas.microsoft.com/office/drawing/2014/main" val="129008225"/>
                        </a:ext>
                      </a:extLst>
                    </a:gridCol>
                    <a:gridCol w="3974431">
                      <a:extLst>
                        <a:ext uri="{9D8B030D-6E8A-4147-A177-3AD203B41FA5}">
                          <a16:colId xmlns:a16="http://schemas.microsoft.com/office/drawing/2014/main" val="4146519938"/>
                        </a:ext>
                      </a:extLst>
                    </a:gridCol>
                    <a:gridCol w="3477127">
                      <a:extLst>
                        <a:ext uri="{9D8B030D-6E8A-4147-A177-3AD203B41FA5}">
                          <a16:colId xmlns:a16="http://schemas.microsoft.com/office/drawing/2014/main" val="18257258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Size in memory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Range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Example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69164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boolean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 bit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false, true</a:t>
                          </a:r>
                        </a:p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00B050"/>
                              </a:solidFill>
                            </a:rPr>
                            <a:t>boolean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>
                              <a:solidFill>
                                <a:srgbClr val="FFC000"/>
                              </a:solidFill>
                            </a:rPr>
                            <a:t>isReady</a:t>
                          </a:r>
                          <a:r>
                            <a:rPr lang="en-US" sz="2000" dirty="0"/>
                            <a:t> = </a:t>
                          </a:r>
                          <a: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  <a:r>
                            <a:rPr lang="en-US" sz="2000" dirty="0"/>
                            <a:t>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62369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char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16 bits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[0 to 65535]</a:t>
                          </a:r>
                        </a:p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00B050"/>
                              </a:solidFill>
                            </a:rPr>
                            <a:t>char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>
                              <a:solidFill>
                                <a:srgbClr val="FFC000"/>
                              </a:solidFill>
                            </a:rPr>
                            <a:t>firstLetter</a:t>
                          </a:r>
                          <a:r>
                            <a:rPr lang="en-US" sz="2000" dirty="0"/>
                            <a:t> = </a:t>
                          </a:r>
                          <a: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a:t>‘a’</a:t>
                          </a:r>
                          <a:r>
                            <a:rPr lang="en-US" sz="2000" dirty="0"/>
                            <a:t>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9731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32 bits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[−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00B050"/>
                              </a:solidFill>
                            </a:rPr>
                            <a:t>int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>
                              <a:solidFill>
                                <a:srgbClr val="FFC000"/>
                              </a:solidFill>
                            </a:rPr>
                            <a:t>x </a:t>
                          </a:r>
                          <a:r>
                            <a:rPr lang="en-US" sz="2000" dirty="0"/>
                            <a:t>= </a:t>
                          </a:r>
                          <a: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a:t>16</a:t>
                          </a:r>
                          <a:r>
                            <a:rPr lang="en-US" sz="2000" dirty="0"/>
                            <a:t>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07342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double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64 bits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1.797 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00B050"/>
                              </a:solidFill>
                            </a:rPr>
                            <a:t>double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>
                              <a:solidFill>
                                <a:srgbClr val="FFC000"/>
                              </a:solidFill>
                            </a:rPr>
                            <a:t>y</a:t>
                          </a:r>
                          <a:r>
                            <a:rPr lang="en-US" sz="2000" dirty="0"/>
                            <a:t> = </a:t>
                          </a:r>
                          <a: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a:t>15.5</a:t>
                          </a:r>
                          <a:r>
                            <a:rPr lang="en-US" sz="2000" dirty="0"/>
                            <a:t>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8211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63D930F-2D4B-4AD6-9C8B-88FCC322AA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973143"/>
                  </p:ext>
                </p:extLst>
              </p:nvPr>
            </p:nvGraphicFramePr>
            <p:xfrm>
              <a:off x="553200" y="2572530"/>
              <a:ext cx="11149516" cy="3200400"/>
            </p:xfrm>
            <a:graphic>
              <a:graphicData uri="http://schemas.openxmlformats.org/drawingml/2006/table">
                <a:tbl>
                  <a:tblPr firstRow="1" bandRow="1">
                    <a:tableStyleId>{E929F9F4-4A8F-4326-A1B4-22849713DDAB}</a:tableStyleId>
                  </a:tblPr>
                  <a:tblGrid>
                    <a:gridCol w="1508211">
                      <a:extLst>
                        <a:ext uri="{9D8B030D-6E8A-4147-A177-3AD203B41FA5}">
                          <a16:colId xmlns:a16="http://schemas.microsoft.com/office/drawing/2014/main" val="3138162197"/>
                        </a:ext>
                      </a:extLst>
                    </a:gridCol>
                    <a:gridCol w="2189747">
                      <a:extLst>
                        <a:ext uri="{9D8B030D-6E8A-4147-A177-3AD203B41FA5}">
                          <a16:colId xmlns:a16="http://schemas.microsoft.com/office/drawing/2014/main" val="129008225"/>
                        </a:ext>
                      </a:extLst>
                    </a:gridCol>
                    <a:gridCol w="3974431">
                      <a:extLst>
                        <a:ext uri="{9D8B030D-6E8A-4147-A177-3AD203B41FA5}">
                          <a16:colId xmlns:a16="http://schemas.microsoft.com/office/drawing/2014/main" val="4146519938"/>
                        </a:ext>
                      </a:extLst>
                    </a:gridCol>
                    <a:gridCol w="3477127">
                      <a:extLst>
                        <a:ext uri="{9D8B030D-6E8A-4147-A177-3AD203B41FA5}">
                          <a16:colId xmlns:a16="http://schemas.microsoft.com/office/drawing/2014/main" val="182572582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Size in memory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Range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Example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6916451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boolean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 bit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false, true</a:t>
                          </a:r>
                        </a:p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00B050"/>
                              </a:solidFill>
                            </a:rPr>
                            <a:t>boolean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>
                              <a:solidFill>
                                <a:srgbClr val="FFC000"/>
                              </a:solidFill>
                            </a:rPr>
                            <a:t>isReady</a:t>
                          </a:r>
                          <a:r>
                            <a:rPr lang="en-US" sz="2000" dirty="0"/>
                            <a:t> = </a:t>
                          </a:r>
                          <a: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  <a:r>
                            <a:rPr lang="en-US" sz="2000" dirty="0"/>
                            <a:t>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623698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char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16 bits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[0 to 65535]</a:t>
                          </a:r>
                        </a:p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00B050"/>
                              </a:solidFill>
                            </a:rPr>
                            <a:t>char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>
                              <a:solidFill>
                                <a:srgbClr val="FFC000"/>
                              </a:solidFill>
                            </a:rPr>
                            <a:t>firstLetter</a:t>
                          </a:r>
                          <a:r>
                            <a:rPr lang="en-US" sz="2000" dirty="0"/>
                            <a:t> = </a:t>
                          </a:r>
                          <a: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a:t>‘a’</a:t>
                          </a:r>
                          <a:r>
                            <a:rPr lang="en-US" sz="2000" dirty="0"/>
                            <a:t>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973126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32 bits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3252" t="-261739" r="-87883" b="-10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00B050"/>
                              </a:solidFill>
                            </a:rPr>
                            <a:t>int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>
                              <a:solidFill>
                                <a:srgbClr val="FFC000"/>
                              </a:solidFill>
                            </a:rPr>
                            <a:t>x </a:t>
                          </a:r>
                          <a:r>
                            <a:rPr lang="en-US" sz="2000" dirty="0"/>
                            <a:t>= </a:t>
                          </a:r>
                          <a: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a:t>16</a:t>
                          </a:r>
                          <a:r>
                            <a:rPr lang="en-US" sz="2000" dirty="0"/>
                            <a:t>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073422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double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64 bits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3252" t="-361739" r="-87883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00B050"/>
                              </a:solidFill>
                            </a:rPr>
                            <a:t>double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>
                              <a:solidFill>
                                <a:srgbClr val="FFC000"/>
                              </a:solidFill>
                            </a:rPr>
                            <a:t>y</a:t>
                          </a:r>
                          <a:r>
                            <a:rPr lang="en-US" sz="2000" dirty="0"/>
                            <a:t> = </a:t>
                          </a:r>
                          <a: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a:t>15.5</a:t>
                          </a:r>
                          <a:r>
                            <a:rPr lang="en-US" sz="2000" dirty="0"/>
                            <a:t>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8211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484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789D-42BF-4399-B80D-FB7A33B2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5055E-912A-4BBD-B648-9DCAB849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40980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boolean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4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= </a:t>
            </a:r>
            <a:r>
              <a:rPr lang="en-US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true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double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4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profit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= </a:t>
            </a:r>
            <a:r>
              <a:rPr lang="en-US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100.02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;</a:t>
            </a:r>
          </a:p>
          <a:p>
            <a:pPr marL="0" indent="0">
              <a:buNone/>
            </a:pPr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As mentioned before, these are assignment statements.</a:t>
            </a:r>
          </a:p>
          <a:p>
            <a:pPr marL="0" indent="0">
              <a:buNone/>
            </a:pP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variable </a:t>
            </a:r>
            <a:r>
              <a:rPr lang="en-US" sz="24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points to a location in memory storing the supplied value (</a:t>
            </a:r>
            <a:r>
              <a:rPr lang="en-US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true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).</a:t>
            </a:r>
          </a:p>
          <a:p>
            <a:pPr marL="0" indent="0">
              <a:buNone/>
            </a:pPr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size of the variable in memory depends on its type…</a:t>
            </a:r>
          </a:p>
          <a:p>
            <a:pPr marL="0" indent="0">
              <a:buNone/>
            </a:pP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Some variables take up more space than others!</a:t>
            </a:r>
          </a:p>
        </p:txBody>
      </p:sp>
    </p:spTree>
    <p:extLst>
      <p:ext uri="{BB962C8B-B14F-4D97-AF65-F5344CB8AC3E}">
        <p14:creationId xmlns:p14="http://schemas.microsoft.com/office/powerpoint/2010/main" val="344123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AD7C-8552-48AD-BA8E-BD0A0BBA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quick recap on Binary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F9C6C7-2A3A-489B-8545-EC28ED45E5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844" y="2175721"/>
                <a:ext cx="11009221" cy="4529880"/>
              </a:xfrm>
              <a:effectLst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In Decimal: numbers have </a:t>
                </a:r>
                <a:r>
                  <a:rPr lang="en-US" sz="2400" b="1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place values</a:t>
                </a:r>
              </a:p>
              <a:p>
                <a:pPr marL="0" indent="0">
                  <a:buNone/>
                </a:pPr>
                <a:r>
                  <a:rPr lang="en-US" sz="2400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Example: </a:t>
                </a:r>
                <a:r>
                  <a:rPr lang="en-US" sz="2400" b="1" dirty="0">
                    <a:solidFill>
                      <a:schemeClr val="bg2">
                        <a:lumMod val="40000"/>
                        <a:lumOff val="6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512 </a:t>
                </a:r>
              </a:p>
              <a:p>
                <a:pPr marL="0" indent="0">
                  <a:buNone/>
                </a:pPr>
                <a:r>
                  <a:rPr lang="en-US" sz="2400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Expanded Form:   </a:t>
                </a:r>
                <a:r>
                  <a:rPr lang="en-US" sz="2400" b="1" dirty="0">
                    <a:solidFill>
                      <a:srgbClr val="00B0F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5</a:t>
                </a:r>
                <a:r>
                  <a:rPr lang="en-US" sz="2400" b="1" dirty="0">
                    <a:solidFill>
                      <a:srgbClr val="00B05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1</a:t>
                </a:r>
                <a:r>
                  <a:rPr lang="en-US" sz="2400" b="1" dirty="0">
                    <a:solidFill>
                      <a:srgbClr val="FF00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2</a:t>
                </a:r>
                <a:r>
                  <a:rPr lang="en-US" sz="2400" b="1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   =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b="1" i="1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00B0F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B0F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b="1" i="1" smtClean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+    </m:t>
                    </m:r>
                    <m:r>
                      <a:rPr lang="en-US" sz="2400" b="1" i="1" smtClean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B05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b="1" i="1" smtClean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+    </m:t>
                    </m:r>
                    <m:r>
                      <a:rPr lang="en-US" sz="2400" b="1" i="1" smtClean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  <a:p>
                <a:pPr marL="0" indent="0">
                  <a:buNone/>
                </a:pPr>
                <a:endParaRPr lang="en-US" sz="24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  <a:p>
                <a:pPr marL="0" indent="0">
                  <a:buNone/>
                </a:pPr>
                <a:endParaRPr lang="en-US" sz="24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  <a:p>
                <a:pPr marL="0" indent="0">
                  <a:buNone/>
                </a:pPr>
                <a:r>
                  <a:rPr lang="en-US" sz="2400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In Binary: numbers ALSO have place values</a:t>
                </a:r>
              </a:p>
              <a:p>
                <a:pPr marL="0" indent="0">
                  <a:buNone/>
                </a:pPr>
                <a:r>
                  <a:rPr lang="en-US" sz="2400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Example: </a:t>
                </a:r>
                <a:r>
                  <a:rPr lang="en-US" sz="2400" b="1" dirty="0">
                    <a:solidFill>
                      <a:schemeClr val="bg2">
                        <a:lumMod val="40000"/>
                        <a:lumOff val="6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10101</a:t>
                </a:r>
              </a:p>
              <a:p>
                <a:pPr marL="0" indent="0">
                  <a:buNone/>
                </a:pPr>
                <a:r>
                  <a:rPr lang="en-US" sz="2400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Expanded Form:  </a:t>
                </a:r>
                <a:r>
                  <a:rPr lang="en-US" sz="2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24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1</a:t>
                </a: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0</a:t>
                </a:r>
                <a:r>
                  <a:rPr lang="en-US" sz="2400" b="1" dirty="0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1    </a:t>
                </a:r>
                <a:r>
                  <a:rPr lang="en-US" sz="2400" b="1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=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2400" b="1" i="1" smtClean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+       </m:t>
                    </m:r>
                    <m:r>
                      <a:rPr lang="en-US" sz="2400" b="1" i="1" smtClean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2400" b="1" i="1" smtClean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+       </m:t>
                    </m:r>
                    <m:r>
                      <a:rPr lang="en-US" sz="2400" b="1" i="1" smtClean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400" b="1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 = </a:t>
                </a:r>
                <a:r>
                  <a:rPr lang="en-US" sz="2400" b="1" dirty="0">
                    <a:solidFill>
                      <a:srgbClr val="FF00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F9C6C7-2A3A-489B-8545-EC28ED45E5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844" y="2175721"/>
                <a:ext cx="11009221" cy="4529880"/>
              </a:xfrm>
              <a:blipFill>
                <a:blip r:embed="rId2"/>
                <a:stretch>
                  <a:fillRect l="-94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47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1168</TotalTime>
  <Words>1234</Words>
  <Application>Microsoft Office PowerPoint</Application>
  <PresentationFormat>Widescreen</PresentationFormat>
  <Paragraphs>207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Cambria Math</vt:lpstr>
      <vt:lpstr>Centaur</vt:lpstr>
      <vt:lpstr>Century Gothic</vt:lpstr>
      <vt:lpstr>Consolas</vt:lpstr>
      <vt:lpstr>Wingdings 2</vt:lpstr>
      <vt:lpstr>Quotable</vt:lpstr>
      <vt:lpstr>Chapter 3 –  Variables and Primitive Types</vt:lpstr>
      <vt:lpstr>The most damaging phrase in the language is… “it's always been done this way”</vt:lpstr>
      <vt:lpstr>There’s more to Print Statements!</vt:lpstr>
      <vt:lpstr>Data Types</vt:lpstr>
      <vt:lpstr>In any case…</vt:lpstr>
      <vt:lpstr>Variables</vt:lpstr>
      <vt:lpstr>Java Primitives</vt:lpstr>
      <vt:lpstr>Assignment Statement</vt:lpstr>
      <vt:lpstr>A very quick recap on Binary</vt:lpstr>
      <vt:lpstr>What this means for memory</vt:lpstr>
      <vt:lpstr>boolean</vt:lpstr>
      <vt:lpstr>boolean logical operators</vt:lpstr>
      <vt:lpstr>And operator (&amp;&amp;)</vt:lpstr>
      <vt:lpstr>char</vt:lpstr>
      <vt:lpstr>ASCII Table</vt:lpstr>
      <vt:lpstr>On a side note… Strings!</vt:lpstr>
      <vt:lpstr>Strings are NOT primitive data types</vt:lpstr>
      <vt:lpstr>int</vt:lpstr>
      <vt:lpstr>Adding ints</vt:lpstr>
      <vt:lpstr>Subtracting ints</vt:lpstr>
      <vt:lpstr>Multiplying ints</vt:lpstr>
      <vt:lpstr>Dividing ints</vt:lpstr>
      <vt:lpstr>Integer Precision</vt:lpstr>
      <vt:lpstr>5 divided by 2 = 2???</vt:lpstr>
      <vt:lpstr>More Examples</vt:lpstr>
      <vt:lpstr>Modulus (%)</vt:lpstr>
      <vt:lpstr>One way to think about it…</vt:lpstr>
      <vt:lpstr>More Examples (Modulus)</vt:lpstr>
      <vt:lpstr>Increment (++)/Decrement (--) Operators</vt:lpstr>
      <vt:lpstr>double</vt:lpstr>
      <vt:lpstr>The amazing thing about doubles</vt:lpstr>
      <vt:lpstr>So, what about doubles?</vt:lpstr>
      <vt:lpstr>Doubles can store these values:</vt:lpstr>
      <vt:lpstr>Doubles in memory</vt:lpstr>
      <vt:lpstr>Doubles in memory pt.2</vt:lpstr>
      <vt:lpstr>Exercise </vt:lpstr>
      <vt:lpstr>Exercise 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Marjon Ronquillo Santiago, Jr.</dc:creator>
  <cp:lastModifiedBy>Marjon Ronquillo Santiago, Jr.</cp:lastModifiedBy>
  <cp:revision>13</cp:revision>
  <dcterms:created xsi:type="dcterms:W3CDTF">2021-12-10T13:17:18Z</dcterms:created>
  <dcterms:modified xsi:type="dcterms:W3CDTF">2021-12-17T21:33:57Z</dcterms:modified>
</cp:coreProperties>
</file>